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handoutMasterIdLst>
    <p:handoutMasterId r:id="rId25"/>
  </p:handoutMasterIdLst>
  <p:sldIdLst>
    <p:sldId id="283" r:id="rId2"/>
    <p:sldId id="405" r:id="rId3"/>
    <p:sldId id="406" r:id="rId4"/>
    <p:sldId id="407" r:id="rId5"/>
    <p:sldId id="408" r:id="rId6"/>
    <p:sldId id="409" r:id="rId7"/>
    <p:sldId id="410"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Cambria Math" panose="02040503050406030204" pitchFamily="18" charset="0"/>
      <p:regular r:id="rId30"/>
    </p:embeddedFont>
    <p:embeddedFont>
      <p:font typeface="Roboto Condensed" panose="02000000000000000000" pitchFamily="2" charset="0"/>
      <p:regular r:id="rId31"/>
      <p:bold r:id="rId32"/>
      <p:italic r:id="rId33"/>
      <p:boldItalic r:id="rId34"/>
    </p:embeddedFont>
    <p:embeddedFont>
      <p:font typeface="Roboto Condensed Light" panose="02000000000000000000" pitchFamily="2" charset="0"/>
      <p:regular r:id="rId35"/>
      <p:italic r:id="rId36"/>
    </p:embeddedFont>
    <p:embeddedFont>
      <p:font typeface="Wingdings 3" panose="05040102010807070707" pitchFamily="18" charset="2"/>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puu9O8TvbXtYgoUUsSWRQ==" hashData="9V17jhIteC7rs/VjwE9aflFwUsNDNUzebEQB2K5Q8+nc3IPbNbWmJGoVTMTikrKJ+mEJlFiMH/B7S3UcGUU5jw=="/>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9A0000"/>
    <a:srgbClr val="0000FF"/>
    <a:srgbClr val="00FF00"/>
    <a:srgbClr val="16745B"/>
    <a:srgbClr val="007D8E"/>
    <a:srgbClr val="0F5140"/>
    <a:srgbClr val="007635"/>
    <a:srgbClr val="2FA0AE"/>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87" d="100"/>
          <a:sy n="87" d="100"/>
        </p:scale>
        <p:origin x="706" y="101"/>
      </p:cViewPr>
      <p:guideLst/>
    </p:cSldViewPr>
  </p:slid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24-02-2021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24-02-2021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3.jpeg"/><Relationship Id="rId4" Type="http://schemas.openxmlformats.org/officeDocument/2006/relationships/image" Target="../media/image12.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659261" y="1609868"/>
            <a:ext cx="2681730" cy="2882859"/>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Hardik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Doshi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 – Linear Data</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Structures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buClr>
                <a:schemeClr val="accent6"/>
              </a:buClr>
              <a:buFont typeface="Wingdings 3" panose="05040102010807070707" pitchFamily="18" charset="2"/>
              <a:buChar char=""/>
              <a:defRPr sz="2400">
                <a:solidFill>
                  <a:schemeClr val="tx1"/>
                </a:solidFill>
              </a:defRPr>
            </a:lvl1pPr>
            <a:lvl2pPr marL="809625" indent="-352425" algn="just">
              <a:lnSpc>
                <a:spcPct val="114000"/>
              </a:lnSpc>
              <a:buClr>
                <a:schemeClr val="accent6"/>
              </a:buClr>
              <a:buFont typeface="Wingdings 3" panose="05040102010807070707" pitchFamily="18" charset="2"/>
              <a:buChar char=""/>
              <a:defRPr sz="2000">
                <a:solidFill>
                  <a:schemeClr val="tx1"/>
                </a:solidFill>
              </a:defRPr>
            </a:lvl2pPr>
            <a:lvl3pPr marL="1143000" indent="-228600" algn="just">
              <a:lnSpc>
                <a:spcPct val="114000"/>
              </a:lnSpc>
              <a:buClr>
                <a:schemeClr val="accent6"/>
              </a:buClr>
              <a:buFont typeface="Wingdings" panose="05000000000000000000" pitchFamily="2" charset="2"/>
              <a:buChar char="§"/>
              <a:defRPr sz="1800">
                <a:solidFill>
                  <a:schemeClr val="tx1"/>
                </a:solidFill>
              </a:defRPr>
            </a:lvl3pPr>
            <a:lvl4pPr algn="just">
              <a:lnSpc>
                <a:spcPct val="114000"/>
              </a:lnSpc>
              <a:buClr>
                <a:schemeClr val="accent6"/>
              </a:buClr>
              <a:defRPr sz="1600">
                <a:solidFill>
                  <a:schemeClr val="tx1"/>
                </a:solidFill>
              </a:defRPr>
            </a:lvl4pPr>
            <a:lvl5pPr algn="just">
              <a:lnSpc>
                <a:spcPct val="114000"/>
              </a:lnSpc>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17504"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Hashing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&amp; File Structure</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(File Structure)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204252" cy="260672"/>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Non-Linear Data Structure (Graph)</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24-02-2021</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7643217" cy="2563094"/>
          </a:xfrm>
        </p:spPr>
        <p:txBody>
          <a:bodyPr/>
          <a:lstStyle/>
          <a:p>
            <a:r>
              <a:rPr lang="en-US" sz="4400" b="0" dirty="0">
                <a:latin typeface="Roboto Condensed Light" panose="02000000000000000000" pitchFamily="2" charset="0"/>
                <a:ea typeface="Roboto Condensed Light" panose="02000000000000000000" pitchFamily="2" charset="0"/>
              </a:rPr>
              <a:t>Unit-4</a:t>
            </a:r>
            <a:r>
              <a:rPr lang="en-US" sz="6000" dirty="0"/>
              <a:t> </a:t>
            </a:r>
            <a:br>
              <a:rPr lang="en-US" sz="6000" dirty="0"/>
            </a:br>
            <a:r>
              <a:rPr lang="en-US" sz="6000" dirty="0"/>
              <a:t>Hashing &amp; File Structure (File Structure)</a:t>
            </a:r>
            <a:endParaRPr lang="en-US" sz="6000" b="0" dirty="0">
              <a:solidFill>
                <a:schemeClr val="tx1"/>
              </a:solidFill>
              <a:latin typeface="+mn-lt"/>
            </a:endParaRP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pradyuman.jadeja@darshan.ac.in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+91 9879461848</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Dr. </a:t>
            </a:r>
            <a:r>
              <a:rPr lang="en-US" dirty="0" err="1"/>
              <a:t>Pradyumansinh</a:t>
            </a:r>
            <a:r>
              <a:rPr lang="en-US" dirty="0"/>
              <a:t> </a:t>
            </a:r>
            <a:r>
              <a:rPr lang="en-US" dirty="0" err="1"/>
              <a:t>Jadeja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GTU # 3130702</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Placeholder 11">
            <a:extLst>
              <a:ext uri="{FF2B5EF4-FFF2-40B4-BE49-F238E27FC236}">
                <a16:creationId xmlns:a16="http://schemas.microsoft.com/office/drawing/2014/main" id="{D6337D8C-443B-4C47-A28D-6B3C54970252}"/>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sp>
        <p:nvSpPr>
          <p:cNvPr id="3" name="Content Placeholder 2"/>
          <p:cNvSpPr>
            <a:spLocks noGrp="1"/>
          </p:cNvSpPr>
          <p:nvPr>
            <p:ph idx="1"/>
          </p:nvPr>
        </p:nvSpPr>
        <p:spPr/>
        <p:txBody>
          <a:bodyPr/>
          <a:lstStyle/>
          <a:p>
            <a:pPr>
              <a:buClr>
                <a:srgbClr val="B84742"/>
              </a:buClr>
            </a:pPr>
            <a:r>
              <a:rPr lang="en-US" b="1" dirty="0">
                <a:solidFill>
                  <a:srgbClr val="C00000"/>
                </a:solidFill>
              </a:rPr>
              <a:t>Indexing</a:t>
            </a:r>
            <a:r>
              <a:rPr lang="en-US" b="1" dirty="0">
                <a:solidFill>
                  <a:srgbClr val="FF0000"/>
                </a:solidFill>
              </a:rPr>
              <a:t> </a:t>
            </a:r>
            <a:r>
              <a:rPr lang="en-US" dirty="0"/>
              <a:t>is </a:t>
            </a:r>
            <a:r>
              <a:rPr lang="en-US" b="1" dirty="0">
                <a:solidFill>
                  <a:srgbClr val="C00000"/>
                </a:solidFill>
              </a:rPr>
              <a:t>used</a:t>
            </a:r>
            <a:r>
              <a:rPr lang="en-US" dirty="0">
                <a:solidFill>
                  <a:srgbClr val="C00000"/>
                </a:solidFill>
              </a:rPr>
              <a:t> </a:t>
            </a:r>
            <a:r>
              <a:rPr lang="en-US" dirty="0"/>
              <a:t>to </a:t>
            </a:r>
            <a:r>
              <a:rPr lang="en-US" b="1" dirty="0">
                <a:solidFill>
                  <a:srgbClr val="C00000"/>
                </a:solidFill>
              </a:rPr>
              <a:t>speed</a:t>
            </a:r>
            <a:r>
              <a:rPr lang="en-US" dirty="0">
                <a:solidFill>
                  <a:srgbClr val="C00000"/>
                </a:solidFill>
              </a:rPr>
              <a:t> </a:t>
            </a:r>
            <a:r>
              <a:rPr lang="en-US" dirty="0"/>
              <a:t>up </a:t>
            </a:r>
            <a:r>
              <a:rPr lang="en-US" b="1" dirty="0">
                <a:solidFill>
                  <a:srgbClr val="C00000"/>
                </a:solidFill>
              </a:rPr>
              <a:t>retrieval</a:t>
            </a:r>
            <a:r>
              <a:rPr lang="en-US" dirty="0">
                <a:solidFill>
                  <a:srgbClr val="C00000"/>
                </a:solidFill>
              </a:rPr>
              <a:t> </a:t>
            </a:r>
            <a:r>
              <a:rPr lang="en-US" dirty="0"/>
              <a:t>of records.</a:t>
            </a:r>
          </a:p>
          <a:p>
            <a:pPr>
              <a:buClr>
                <a:srgbClr val="B84742"/>
              </a:buClr>
            </a:pPr>
            <a:r>
              <a:rPr lang="en-US" dirty="0"/>
              <a:t>It is done with the help of a </a:t>
            </a:r>
            <a:r>
              <a:rPr lang="en-US" b="1" dirty="0">
                <a:solidFill>
                  <a:srgbClr val="C00000"/>
                </a:solidFill>
              </a:rPr>
              <a:t>separate sequential file</a:t>
            </a:r>
            <a:r>
              <a:rPr lang="en-US" dirty="0"/>
              <a:t>. </a:t>
            </a:r>
          </a:p>
          <a:p>
            <a:pPr>
              <a:buClr>
                <a:srgbClr val="B84742"/>
              </a:buClr>
            </a:pPr>
            <a:r>
              <a:rPr lang="en-US" b="1" dirty="0">
                <a:solidFill>
                  <a:srgbClr val="C00000"/>
                </a:solidFill>
              </a:rPr>
              <a:t>Each</a:t>
            </a:r>
            <a:r>
              <a:rPr lang="en-US" b="1" dirty="0">
                <a:solidFill>
                  <a:srgbClr val="FF0000"/>
                </a:solidFill>
              </a:rPr>
              <a:t> </a:t>
            </a:r>
            <a:r>
              <a:rPr lang="en-US" b="1" dirty="0">
                <a:solidFill>
                  <a:srgbClr val="C00000"/>
                </a:solidFill>
              </a:rPr>
              <a:t>record</a:t>
            </a:r>
            <a:r>
              <a:rPr lang="en-US" dirty="0">
                <a:solidFill>
                  <a:srgbClr val="C00000"/>
                </a:solidFill>
              </a:rPr>
              <a:t> </a:t>
            </a:r>
            <a:r>
              <a:rPr lang="en-US" dirty="0"/>
              <a:t>of in the </a:t>
            </a:r>
            <a:r>
              <a:rPr lang="en-US" b="1" dirty="0">
                <a:solidFill>
                  <a:srgbClr val="C00000"/>
                </a:solidFill>
              </a:rPr>
              <a:t>index file</a:t>
            </a:r>
            <a:r>
              <a:rPr lang="en-US" dirty="0">
                <a:solidFill>
                  <a:srgbClr val="C00000"/>
                </a:solidFill>
              </a:rPr>
              <a:t> </a:t>
            </a:r>
            <a:r>
              <a:rPr lang="en-US" dirty="0"/>
              <a:t>consists of two fields, a key field and a pointer into the main file.</a:t>
            </a:r>
          </a:p>
          <a:p>
            <a:pPr>
              <a:buClr>
                <a:srgbClr val="B84742"/>
              </a:buClr>
            </a:pPr>
            <a:r>
              <a:rPr lang="en-US" dirty="0"/>
              <a:t>To </a:t>
            </a:r>
            <a:r>
              <a:rPr lang="en-US" b="1" dirty="0">
                <a:solidFill>
                  <a:srgbClr val="C00000"/>
                </a:solidFill>
              </a:rPr>
              <a:t>find</a:t>
            </a:r>
            <a:r>
              <a:rPr lang="en-US" dirty="0">
                <a:solidFill>
                  <a:srgbClr val="C00000"/>
                </a:solidFill>
              </a:rPr>
              <a:t> </a:t>
            </a:r>
            <a:r>
              <a:rPr lang="en-US" dirty="0"/>
              <a:t>a specific </a:t>
            </a:r>
            <a:r>
              <a:rPr lang="en-US" b="1" dirty="0">
                <a:solidFill>
                  <a:srgbClr val="C00000"/>
                </a:solidFill>
              </a:rPr>
              <a:t>record</a:t>
            </a:r>
            <a:r>
              <a:rPr lang="en-US" dirty="0">
                <a:solidFill>
                  <a:srgbClr val="C00000"/>
                </a:solidFill>
              </a:rPr>
              <a:t> </a:t>
            </a:r>
            <a:r>
              <a:rPr lang="en-US" dirty="0"/>
              <a:t>for the given </a:t>
            </a:r>
            <a:r>
              <a:rPr lang="en-US" b="1" dirty="0">
                <a:solidFill>
                  <a:srgbClr val="C00000"/>
                </a:solidFill>
              </a:rPr>
              <a:t>key</a:t>
            </a:r>
            <a:r>
              <a:rPr lang="en-US" b="1" dirty="0">
                <a:solidFill>
                  <a:srgbClr val="FF0000"/>
                </a:solidFill>
              </a:rPr>
              <a:t> </a:t>
            </a:r>
            <a:r>
              <a:rPr lang="en-US" b="1" dirty="0">
                <a:solidFill>
                  <a:srgbClr val="C00000"/>
                </a:solidFill>
              </a:rPr>
              <a:t>value</a:t>
            </a:r>
            <a:r>
              <a:rPr lang="en-US" dirty="0"/>
              <a:t>, </a:t>
            </a:r>
            <a:r>
              <a:rPr lang="en-US" b="1" dirty="0">
                <a:solidFill>
                  <a:srgbClr val="C00000"/>
                </a:solidFill>
              </a:rPr>
              <a:t>index</a:t>
            </a:r>
            <a:r>
              <a:rPr lang="en-US" dirty="0">
                <a:solidFill>
                  <a:srgbClr val="C00000"/>
                </a:solidFill>
              </a:rPr>
              <a:t> </a:t>
            </a:r>
            <a:r>
              <a:rPr lang="en-US" dirty="0"/>
              <a:t>is </a:t>
            </a:r>
            <a:r>
              <a:rPr lang="en-US" b="1" dirty="0">
                <a:solidFill>
                  <a:srgbClr val="C00000"/>
                </a:solidFill>
              </a:rPr>
              <a:t>searched</a:t>
            </a:r>
            <a:r>
              <a:rPr lang="en-US" dirty="0">
                <a:solidFill>
                  <a:srgbClr val="C00000"/>
                </a:solidFill>
              </a:rPr>
              <a:t> </a:t>
            </a:r>
            <a:r>
              <a:rPr lang="en-US" dirty="0"/>
              <a:t>for the given key value.</a:t>
            </a:r>
          </a:p>
          <a:p>
            <a:pPr>
              <a:buClr>
                <a:srgbClr val="B84742"/>
              </a:buClr>
            </a:pPr>
            <a:r>
              <a:rPr lang="en-US" b="1" dirty="0">
                <a:solidFill>
                  <a:srgbClr val="C00000"/>
                </a:solidFill>
              </a:rPr>
              <a:t>Binary</a:t>
            </a:r>
            <a:r>
              <a:rPr lang="en-US" b="1" dirty="0">
                <a:solidFill>
                  <a:srgbClr val="FF0000"/>
                </a:solidFill>
              </a:rPr>
              <a:t> </a:t>
            </a:r>
            <a:r>
              <a:rPr lang="en-US" b="1" dirty="0">
                <a:solidFill>
                  <a:srgbClr val="C00000"/>
                </a:solidFill>
              </a:rPr>
              <a:t>search</a:t>
            </a:r>
            <a:r>
              <a:rPr lang="en-US" b="1" dirty="0">
                <a:solidFill>
                  <a:srgbClr val="FF0000"/>
                </a:solidFill>
              </a:rPr>
              <a:t> </a:t>
            </a:r>
            <a:r>
              <a:rPr lang="en-US" dirty="0"/>
              <a:t>can </a:t>
            </a:r>
            <a:r>
              <a:rPr lang="en-US" b="1" dirty="0">
                <a:solidFill>
                  <a:srgbClr val="C00000"/>
                </a:solidFill>
              </a:rPr>
              <a:t>used</a:t>
            </a:r>
            <a:r>
              <a:rPr lang="en-US" dirty="0">
                <a:solidFill>
                  <a:srgbClr val="C00000"/>
                </a:solidFill>
              </a:rPr>
              <a:t> </a:t>
            </a:r>
            <a:r>
              <a:rPr lang="en-US" dirty="0"/>
              <a:t>to search in </a:t>
            </a:r>
            <a:r>
              <a:rPr lang="en-US" b="1" dirty="0">
                <a:solidFill>
                  <a:srgbClr val="C00000"/>
                </a:solidFill>
              </a:rPr>
              <a:t>index</a:t>
            </a:r>
            <a:r>
              <a:rPr lang="en-US" b="1" dirty="0">
                <a:solidFill>
                  <a:srgbClr val="FF0000"/>
                </a:solidFill>
              </a:rPr>
              <a:t> </a:t>
            </a:r>
            <a:r>
              <a:rPr lang="en-US" b="1" dirty="0">
                <a:solidFill>
                  <a:srgbClr val="C00000"/>
                </a:solidFill>
              </a:rPr>
              <a:t>file</a:t>
            </a:r>
            <a:r>
              <a:rPr lang="en-US" dirty="0"/>
              <a:t>. After getting the address of record from index file, the record in main file can easily be retrieved.</a:t>
            </a:r>
          </a:p>
        </p:txBody>
      </p:sp>
    </p:spTree>
    <p:extLst>
      <p:ext uri="{BB962C8B-B14F-4D97-AF65-F5344CB8AC3E}">
        <p14:creationId xmlns:p14="http://schemas.microsoft.com/office/powerpoint/2010/main" val="174595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Indexing</a:t>
            </a:r>
          </a:p>
        </p:txBody>
      </p:sp>
      <p:graphicFrame>
        <p:nvGraphicFramePr>
          <p:cNvPr id="4" name="Table 3"/>
          <p:cNvGraphicFramePr>
            <a:graphicFrameLocks noGrp="1"/>
          </p:cNvGraphicFramePr>
          <p:nvPr>
            <p:extLst>
              <p:ext uri="{D42A27DB-BD31-4B8C-83A1-F6EECF244321}">
                <p14:modId xmlns:p14="http://schemas.microsoft.com/office/powerpoint/2010/main" val="3407216674"/>
              </p:ext>
            </p:extLst>
          </p:nvPr>
        </p:nvGraphicFramePr>
        <p:xfrm>
          <a:off x="4762703" y="1382199"/>
          <a:ext cx="4531489" cy="4114800"/>
        </p:xfrm>
        <a:graphic>
          <a:graphicData uri="http://schemas.openxmlformats.org/drawingml/2006/table">
            <a:tbl>
              <a:tblPr firstRow="1" bandRow="1">
                <a:tableStyleId>{5C22544A-7EE6-4342-B048-85BDC9FD1C3A}</a:tableStyleId>
              </a:tblPr>
              <a:tblGrid>
                <a:gridCol w="1448118">
                  <a:extLst>
                    <a:ext uri="{9D8B030D-6E8A-4147-A177-3AD203B41FA5}">
                      <a16:colId xmlns:a16="http://schemas.microsoft.com/office/drawing/2014/main" val="20000"/>
                    </a:ext>
                  </a:extLst>
                </a:gridCol>
                <a:gridCol w="1242759">
                  <a:extLst>
                    <a:ext uri="{9D8B030D-6E8A-4147-A177-3AD203B41FA5}">
                      <a16:colId xmlns:a16="http://schemas.microsoft.com/office/drawing/2014/main" val="20001"/>
                    </a:ext>
                  </a:extLst>
                </a:gridCol>
                <a:gridCol w="798259">
                  <a:extLst>
                    <a:ext uri="{9D8B030D-6E8A-4147-A177-3AD203B41FA5}">
                      <a16:colId xmlns:a16="http://schemas.microsoft.com/office/drawing/2014/main" val="20002"/>
                    </a:ext>
                  </a:extLst>
                </a:gridCol>
                <a:gridCol w="1042353">
                  <a:extLst>
                    <a:ext uri="{9D8B030D-6E8A-4147-A177-3AD203B41FA5}">
                      <a16:colId xmlns:a16="http://schemas.microsoft.com/office/drawing/2014/main" val="20003"/>
                    </a:ext>
                  </a:extLst>
                </a:gridCol>
              </a:tblGrid>
              <a:tr h="370840">
                <a:tc>
                  <a:txBody>
                    <a:bodyPr/>
                    <a:lstStyle/>
                    <a:p>
                      <a:r>
                        <a:rPr lang="en-US" sz="2400" dirty="0"/>
                        <a:t>Name</a:t>
                      </a:r>
                    </a:p>
                  </a:txBody>
                  <a:tcPr/>
                </a:tc>
                <a:tc>
                  <a:txBody>
                    <a:bodyPr/>
                    <a:lstStyle/>
                    <a:p>
                      <a:r>
                        <a:rPr lang="en-US" sz="2400" dirty="0"/>
                        <a:t>Roll No.</a:t>
                      </a:r>
                    </a:p>
                  </a:txBody>
                  <a:tcPr/>
                </a:tc>
                <a:tc>
                  <a:txBody>
                    <a:bodyPr/>
                    <a:lstStyle/>
                    <a:p>
                      <a:r>
                        <a:rPr lang="en-US" sz="2400" dirty="0"/>
                        <a:t>Year</a:t>
                      </a:r>
                    </a:p>
                  </a:txBody>
                  <a:tcPr/>
                </a:tc>
                <a:tc>
                  <a:txBody>
                    <a:bodyPr/>
                    <a:lstStyle/>
                    <a:p>
                      <a:r>
                        <a:rPr lang="en-US" sz="2400" dirty="0"/>
                        <a:t>Marks</a:t>
                      </a:r>
                    </a:p>
                  </a:txBody>
                  <a:tcPr/>
                </a:tc>
                <a:extLst>
                  <a:ext uri="{0D108BD9-81ED-4DB2-BD59-A6C34878D82A}">
                    <a16:rowId xmlns:a16="http://schemas.microsoft.com/office/drawing/2014/main" val="10000"/>
                  </a:ext>
                </a:extLst>
              </a:tr>
              <a:tr h="370840">
                <a:tc>
                  <a:txBody>
                    <a:bodyPr/>
                    <a:lstStyle/>
                    <a:p>
                      <a:r>
                        <a:rPr lang="en-US" sz="2400" dirty="0"/>
                        <a:t>AMIT</a:t>
                      </a:r>
                    </a:p>
                  </a:txBody>
                  <a:tcPr/>
                </a:tc>
                <a:tc>
                  <a:txBody>
                    <a:bodyPr/>
                    <a:lstStyle/>
                    <a:p>
                      <a:r>
                        <a:rPr lang="en-US" sz="2400" dirty="0"/>
                        <a:t>1010</a:t>
                      </a:r>
                    </a:p>
                  </a:txBody>
                  <a:tcPr/>
                </a:tc>
                <a:tc>
                  <a:txBody>
                    <a:bodyPr/>
                    <a:lstStyle/>
                    <a:p>
                      <a:r>
                        <a:rPr lang="en-IN" sz="2400" dirty="0"/>
                        <a:t>1</a:t>
                      </a:r>
                      <a:endParaRPr lang="en-US" sz="2400" dirty="0"/>
                    </a:p>
                  </a:txBody>
                  <a:tcPr/>
                </a:tc>
                <a:tc>
                  <a:txBody>
                    <a:bodyPr/>
                    <a:lstStyle/>
                    <a:p>
                      <a:r>
                        <a:rPr lang="en-IN" sz="2400" dirty="0"/>
                        <a:t>82</a:t>
                      </a:r>
                      <a:endParaRPr lang="en-US" sz="2400" dirty="0"/>
                    </a:p>
                  </a:txBody>
                  <a:tcPr/>
                </a:tc>
                <a:extLst>
                  <a:ext uri="{0D108BD9-81ED-4DB2-BD59-A6C34878D82A}">
                    <a16:rowId xmlns:a16="http://schemas.microsoft.com/office/drawing/2014/main" val="10001"/>
                  </a:ext>
                </a:extLst>
              </a:tr>
              <a:tr h="370840">
                <a:tc>
                  <a:txBody>
                    <a:bodyPr/>
                    <a:lstStyle/>
                    <a:p>
                      <a:r>
                        <a:rPr lang="en-US" sz="2400" dirty="0"/>
                        <a:t>KALPESH</a:t>
                      </a:r>
                    </a:p>
                  </a:txBody>
                  <a:tcPr/>
                </a:tc>
                <a:tc>
                  <a:txBody>
                    <a:bodyPr/>
                    <a:lstStyle/>
                    <a:p>
                      <a:r>
                        <a:rPr lang="en-US" sz="2400" dirty="0"/>
                        <a:t>1016</a:t>
                      </a:r>
                    </a:p>
                  </a:txBody>
                  <a:tcPr/>
                </a:tc>
                <a:tc>
                  <a:txBody>
                    <a:bodyPr/>
                    <a:lstStyle/>
                    <a:p>
                      <a:r>
                        <a:rPr lang="en-IN" sz="2400" dirty="0"/>
                        <a:t>1</a:t>
                      </a:r>
                      <a:endParaRPr lang="en-US" sz="2400" dirty="0"/>
                    </a:p>
                  </a:txBody>
                  <a:tcPr/>
                </a:tc>
                <a:tc>
                  <a:txBody>
                    <a:bodyPr/>
                    <a:lstStyle/>
                    <a:p>
                      <a:r>
                        <a:rPr lang="en-IN" sz="2400" dirty="0"/>
                        <a:t>54</a:t>
                      </a:r>
                      <a:endParaRPr lang="en-US" sz="2400" dirty="0"/>
                    </a:p>
                  </a:txBody>
                  <a:tcPr/>
                </a:tc>
                <a:extLst>
                  <a:ext uri="{0D108BD9-81ED-4DB2-BD59-A6C34878D82A}">
                    <a16:rowId xmlns:a16="http://schemas.microsoft.com/office/drawing/2014/main" val="10002"/>
                  </a:ext>
                </a:extLst>
              </a:tr>
              <a:tr h="370840">
                <a:tc>
                  <a:txBody>
                    <a:bodyPr/>
                    <a:lstStyle/>
                    <a:p>
                      <a:r>
                        <a:rPr lang="en-US" sz="2400" dirty="0"/>
                        <a:t>JITENDRA</a:t>
                      </a:r>
                    </a:p>
                  </a:txBody>
                  <a:tcPr/>
                </a:tc>
                <a:tc>
                  <a:txBody>
                    <a:bodyPr/>
                    <a:lstStyle/>
                    <a:p>
                      <a:r>
                        <a:rPr lang="en-US" sz="2400" dirty="0"/>
                        <a:t>1000</a:t>
                      </a:r>
                    </a:p>
                  </a:txBody>
                  <a:tcPr/>
                </a:tc>
                <a:tc>
                  <a:txBody>
                    <a:bodyPr/>
                    <a:lstStyle/>
                    <a:p>
                      <a:r>
                        <a:rPr lang="en-IN" sz="2400" dirty="0"/>
                        <a:t>1</a:t>
                      </a:r>
                      <a:endParaRPr lang="en-US" sz="2400" dirty="0"/>
                    </a:p>
                  </a:txBody>
                  <a:tcPr/>
                </a:tc>
                <a:tc>
                  <a:txBody>
                    <a:bodyPr/>
                    <a:lstStyle/>
                    <a:p>
                      <a:r>
                        <a:rPr lang="en-IN" sz="2400" dirty="0"/>
                        <a:t>75</a:t>
                      </a:r>
                      <a:endParaRPr lang="en-US" sz="2400" dirty="0"/>
                    </a:p>
                  </a:txBody>
                  <a:tcPr/>
                </a:tc>
                <a:extLst>
                  <a:ext uri="{0D108BD9-81ED-4DB2-BD59-A6C34878D82A}">
                    <a16:rowId xmlns:a16="http://schemas.microsoft.com/office/drawing/2014/main" val="10003"/>
                  </a:ext>
                </a:extLst>
              </a:tr>
              <a:tr h="370840">
                <a:tc>
                  <a:txBody>
                    <a:bodyPr/>
                    <a:lstStyle/>
                    <a:p>
                      <a:r>
                        <a:rPr lang="en-US" sz="2400" dirty="0"/>
                        <a:t>RAVI</a:t>
                      </a:r>
                    </a:p>
                  </a:txBody>
                  <a:tcPr/>
                </a:tc>
                <a:tc>
                  <a:txBody>
                    <a:bodyPr/>
                    <a:lstStyle/>
                    <a:p>
                      <a:r>
                        <a:rPr lang="en-US" sz="2400" dirty="0"/>
                        <a:t>1012</a:t>
                      </a:r>
                    </a:p>
                  </a:txBody>
                  <a:tcPr/>
                </a:tc>
                <a:tc>
                  <a:txBody>
                    <a:bodyPr/>
                    <a:lstStyle/>
                    <a:p>
                      <a:r>
                        <a:rPr lang="en-IN" sz="2400" dirty="0"/>
                        <a:t>1</a:t>
                      </a:r>
                      <a:endParaRPr lang="en-US" sz="2400" dirty="0"/>
                    </a:p>
                  </a:txBody>
                  <a:tcPr/>
                </a:tc>
                <a:tc>
                  <a:txBody>
                    <a:bodyPr/>
                    <a:lstStyle/>
                    <a:p>
                      <a:r>
                        <a:rPr lang="en-IN" sz="2400" dirty="0"/>
                        <a:t>79</a:t>
                      </a:r>
                      <a:endParaRPr lang="en-US" sz="2400" dirty="0"/>
                    </a:p>
                  </a:txBody>
                  <a:tcPr/>
                </a:tc>
                <a:extLst>
                  <a:ext uri="{0D108BD9-81ED-4DB2-BD59-A6C34878D82A}">
                    <a16:rowId xmlns:a16="http://schemas.microsoft.com/office/drawing/2014/main" val="10004"/>
                  </a:ext>
                </a:extLst>
              </a:tr>
              <a:tr h="370840">
                <a:tc>
                  <a:txBody>
                    <a:bodyPr/>
                    <a:lstStyle/>
                    <a:p>
                      <a:r>
                        <a:rPr lang="en-US" sz="2400" dirty="0"/>
                        <a:t>NILESH</a:t>
                      </a:r>
                    </a:p>
                  </a:txBody>
                  <a:tcPr/>
                </a:tc>
                <a:tc>
                  <a:txBody>
                    <a:bodyPr/>
                    <a:lstStyle/>
                    <a:p>
                      <a:r>
                        <a:rPr lang="en-US" sz="2400" dirty="0"/>
                        <a:t>1089</a:t>
                      </a:r>
                    </a:p>
                  </a:txBody>
                  <a:tcPr/>
                </a:tc>
                <a:tc>
                  <a:txBody>
                    <a:bodyPr/>
                    <a:lstStyle/>
                    <a:p>
                      <a:r>
                        <a:rPr lang="en-US" sz="2400" dirty="0"/>
                        <a:t>1</a:t>
                      </a:r>
                    </a:p>
                  </a:txBody>
                  <a:tcPr/>
                </a:tc>
                <a:tc>
                  <a:txBody>
                    <a:bodyPr/>
                    <a:lstStyle/>
                    <a:p>
                      <a:r>
                        <a:rPr lang="en-US" sz="2400" dirty="0"/>
                        <a:t>85</a:t>
                      </a:r>
                    </a:p>
                  </a:txBody>
                  <a:tcPr/>
                </a:tc>
                <a:extLst>
                  <a:ext uri="{0D108BD9-81ED-4DB2-BD59-A6C34878D82A}">
                    <a16:rowId xmlns:a16="http://schemas.microsoft.com/office/drawing/2014/main" val="10005"/>
                  </a:ext>
                </a:extLst>
              </a:tr>
              <a:tr h="370840">
                <a:tc>
                  <a:txBody>
                    <a:bodyPr/>
                    <a:lstStyle/>
                    <a:p>
                      <a:r>
                        <a:rPr lang="en-US" sz="2400" dirty="0"/>
                        <a:t>NITIN</a:t>
                      </a:r>
                    </a:p>
                  </a:txBody>
                  <a:tcPr/>
                </a:tc>
                <a:tc>
                  <a:txBody>
                    <a:bodyPr/>
                    <a:lstStyle/>
                    <a:p>
                      <a:r>
                        <a:rPr lang="en-US" sz="2400" dirty="0"/>
                        <a:t>1100</a:t>
                      </a:r>
                    </a:p>
                  </a:txBody>
                  <a:tcPr/>
                </a:tc>
                <a:tc>
                  <a:txBody>
                    <a:bodyPr/>
                    <a:lstStyle/>
                    <a:p>
                      <a:r>
                        <a:rPr lang="en-US" sz="2400" dirty="0"/>
                        <a:t>1</a:t>
                      </a:r>
                    </a:p>
                  </a:txBody>
                  <a:tcPr/>
                </a:tc>
                <a:tc>
                  <a:txBody>
                    <a:bodyPr/>
                    <a:lstStyle/>
                    <a:p>
                      <a:r>
                        <a:rPr lang="en-US" sz="2400" dirty="0"/>
                        <a:t>98</a:t>
                      </a:r>
                    </a:p>
                  </a:txBody>
                  <a:tcPr/>
                </a:tc>
                <a:extLst>
                  <a:ext uri="{0D108BD9-81ED-4DB2-BD59-A6C34878D82A}">
                    <a16:rowId xmlns:a16="http://schemas.microsoft.com/office/drawing/2014/main" val="10006"/>
                  </a:ext>
                </a:extLst>
              </a:tr>
              <a:tr h="370840">
                <a:tc>
                  <a:txBody>
                    <a:bodyPr/>
                    <a:lstStyle/>
                    <a:p>
                      <a:r>
                        <a:rPr lang="en-US" sz="2400" dirty="0"/>
                        <a:t>JAYESH</a:t>
                      </a:r>
                    </a:p>
                  </a:txBody>
                  <a:tcPr/>
                </a:tc>
                <a:tc>
                  <a:txBody>
                    <a:bodyPr/>
                    <a:lstStyle/>
                    <a:p>
                      <a:r>
                        <a:rPr lang="en-US" sz="2400" dirty="0"/>
                        <a:t>1200</a:t>
                      </a:r>
                    </a:p>
                  </a:txBody>
                  <a:tcPr/>
                </a:tc>
                <a:tc>
                  <a:txBody>
                    <a:bodyPr/>
                    <a:lstStyle/>
                    <a:p>
                      <a:r>
                        <a:rPr lang="en-US" sz="2400" dirty="0"/>
                        <a:t>1</a:t>
                      </a:r>
                    </a:p>
                  </a:txBody>
                  <a:tcPr/>
                </a:tc>
                <a:tc>
                  <a:txBody>
                    <a:bodyPr/>
                    <a:lstStyle/>
                    <a:p>
                      <a:r>
                        <a:rPr lang="en-US" sz="2400" dirty="0"/>
                        <a:t>99</a:t>
                      </a:r>
                    </a:p>
                  </a:txBody>
                  <a:tcPr/>
                </a:tc>
                <a:extLst>
                  <a:ext uri="{0D108BD9-81ED-4DB2-BD59-A6C34878D82A}">
                    <a16:rowId xmlns:a16="http://schemas.microsoft.com/office/drawing/2014/main" val="10007"/>
                  </a:ext>
                </a:extLst>
              </a:tr>
              <a:tr h="370840">
                <a:tc>
                  <a:txBody>
                    <a:bodyPr/>
                    <a:lstStyle/>
                    <a:p>
                      <a:r>
                        <a:rPr lang="en-US" sz="2400" dirty="0"/>
                        <a:t>UMESH</a:t>
                      </a:r>
                    </a:p>
                  </a:txBody>
                  <a:tcPr/>
                </a:tc>
                <a:tc>
                  <a:txBody>
                    <a:bodyPr/>
                    <a:lstStyle/>
                    <a:p>
                      <a:r>
                        <a:rPr lang="en-US" sz="2400" dirty="0"/>
                        <a:t>1009</a:t>
                      </a:r>
                    </a:p>
                  </a:txBody>
                  <a:tcPr/>
                </a:tc>
                <a:tc>
                  <a:txBody>
                    <a:bodyPr/>
                    <a:lstStyle/>
                    <a:p>
                      <a:r>
                        <a:rPr lang="en-US" sz="2400" dirty="0"/>
                        <a:t>1</a:t>
                      </a:r>
                    </a:p>
                  </a:txBody>
                  <a:tcPr/>
                </a:tc>
                <a:tc>
                  <a:txBody>
                    <a:bodyPr/>
                    <a:lstStyle/>
                    <a:p>
                      <a:r>
                        <a:rPr lang="en-US" sz="2400" dirty="0"/>
                        <a:t>74</a:t>
                      </a:r>
                    </a:p>
                  </a:txBody>
                  <a:tcPr/>
                </a:tc>
                <a:extLst>
                  <a:ext uri="{0D108BD9-81ED-4DB2-BD59-A6C34878D82A}">
                    <a16:rowId xmlns:a16="http://schemas.microsoft.com/office/drawing/2014/main" val="1000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506312662"/>
              </p:ext>
            </p:extLst>
          </p:nvPr>
        </p:nvGraphicFramePr>
        <p:xfrm>
          <a:off x="747849" y="1382199"/>
          <a:ext cx="1307342" cy="4114800"/>
        </p:xfrm>
        <a:graphic>
          <a:graphicData uri="http://schemas.openxmlformats.org/drawingml/2006/table">
            <a:tbl>
              <a:tblPr firstRow="1" bandRow="1">
                <a:tableStyleId>{93296810-A885-4BE3-A3E7-6D5BEEA58F35}</a:tableStyleId>
              </a:tblPr>
              <a:tblGrid>
                <a:gridCol w="978980">
                  <a:extLst>
                    <a:ext uri="{9D8B030D-6E8A-4147-A177-3AD203B41FA5}">
                      <a16:colId xmlns:a16="http://schemas.microsoft.com/office/drawing/2014/main" val="20000"/>
                    </a:ext>
                  </a:extLst>
                </a:gridCol>
                <a:gridCol w="328362">
                  <a:extLst>
                    <a:ext uri="{9D8B030D-6E8A-4147-A177-3AD203B41FA5}">
                      <a16:colId xmlns:a16="http://schemas.microsoft.com/office/drawing/2014/main" val="20001"/>
                    </a:ext>
                  </a:extLst>
                </a:gridCol>
              </a:tblGrid>
              <a:tr h="370840">
                <a:tc>
                  <a:txBody>
                    <a:bodyPr/>
                    <a:lstStyle/>
                    <a:p>
                      <a:r>
                        <a:rPr lang="en-US" sz="2400" dirty="0" err="1"/>
                        <a:t>Keyc</a:t>
                      </a:r>
                      <a:endParaRPr lang="en-US" sz="2400" dirty="0"/>
                    </a:p>
                  </a:txBody>
                  <a:tcPr/>
                </a:tc>
                <a:tc>
                  <a:txBody>
                    <a:bodyPr/>
                    <a:lstStyle/>
                    <a:p>
                      <a:endParaRPr lang="en-US" sz="2400" dirty="0"/>
                    </a:p>
                  </a:txBody>
                  <a:tcPr/>
                </a:tc>
                <a:extLst>
                  <a:ext uri="{0D108BD9-81ED-4DB2-BD59-A6C34878D82A}">
                    <a16:rowId xmlns:a16="http://schemas.microsoft.com/office/drawing/2014/main" val="10000"/>
                  </a:ext>
                </a:extLst>
              </a:tr>
              <a:tr h="370840">
                <a:tc>
                  <a:txBody>
                    <a:bodyPr/>
                    <a:lstStyle/>
                    <a:p>
                      <a:r>
                        <a:rPr lang="en-US" sz="2400" dirty="0"/>
                        <a:t>1000</a:t>
                      </a:r>
                    </a:p>
                  </a:txBody>
                  <a:tcPr/>
                </a:tc>
                <a:tc>
                  <a:txBody>
                    <a:bodyPr/>
                    <a:lstStyle/>
                    <a:p>
                      <a:endParaRPr lang="en-US" sz="2400" dirty="0"/>
                    </a:p>
                  </a:txBody>
                  <a:tcPr/>
                </a:tc>
                <a:extLst>
                  <a:ext uri="{0D108BD9-81ED-4DB2-BD59-A6C34878D82A}">
                    <a16:rowId xmlns:a16="http://schemas.microsoft.com/office/drawing/2014/main" val="10001"/>
                  </a:ext>
                </a:extLst>
              </a:tr>
              <a:tr h="370840">
                <a:tc>
                  <a:txBody>
                    <a:bodyPr/>
                    <a:lstStyle/>
                    <a:p>
                      <a:r>
                        <a:rPr lang="en-US" sz="2400" dirty="0"/>
                        <a:t>1009</a:t>
                      </a:r>
                    </a:p>
                  </a:txBody>
                  <a:tcPr/>
                </a:tc>
                <a:tc>
                  <a:txBody>
                    <a:bodyPr/>
                    <a:lstStyle/>
                    <a:p>
                      <a:endParaRPr lang="en-US" sz="2400" dirty="0"/>
                    </a:p>
                  </a:txBody>
                  <a:tcPr/>
                </a:tc>
                <a:extLst>
                  <a:ext uri="{0D108BD9-81ED-4DB2-BD59-A6C34878D82A}">
                    <a16:rowId xmlns:a16="http://schemas.microsoft.com/office/drawing/2014/main" val="10002"/>
                  </a:ext>
                </a:extLst>
              </a:tr>
              <a:tr h="370840">
                <a:tc>
                  <a:txBody>
                    <a:bodyPr/>
                    <a:lstStyle/>
                    <a:p>
                      <a:r>
                        <a:rPr lang="en-US" sz="2400" dirty="0"/>
                        <a:t>1010</a:t>
                      </a:r>
                    </a:p>
                  </a:txBody>
                  <a:tcPr/>
                </a:tc>
                <a:tc>
                  <a:txBody>
                    <a:bodyPr/>
                    <a:lstStyle/>
                    <a:p>
                      <a:endParaRPr lang="en-US" sz="2400" dirty="0"/>
                    </a:p>
                  </a:txBody>
                  <a:tcPr/>
                </a:tc>
                <a:extLst>
                  <a:ext uri="{0D108BD9-81ED-4DB2-BD59-A6C34878D82A}">
                    <a16:rowId xmlns:a16="http://schemas.microsoft.com/office/drawing/2014/main" val="10003"/>
                  </a:ext>
                </a:extLst>
              </a:tr>
              <a:tr h="370840">
                <a:tc>
                  <a:txBody>
                    <a:bodyPr/>
                    <a:lstStyle/>
                    <a:p>
                      <a:r>
                        <a:rPr lang="en-US" sz="2400" dirty="0"/>
                        <a:t>1012</a:t>
                      </a:r>
                    </a:p>
                  </a:txBody>
                  <a:tcPr/>
                </a:tc>
                <a:tc>
                  <a:txBody>
                    <a:bodyPr/>
                    <a:lstStyle/>
                    <a:p>
                      <a:endParaRPr lang="en-US" sz="2400" dirty="0"/>
                    </a:p>
                  </a:txBody>
                  <a:tcPr/>
                </a:tc>
                <a:extLst>
                  <a:ext uri="{0D108BD9-81ED-4DB2-BD59-A6C34878D82A}">
                    <a16:rowId xmlns:a16="http://schemas.microsoft.com/office/drawing/2014/main" val="10004"/>
                  </a:ext>
                </a:extLst>
              </a:tr>
              <a:tr h="370840">
                <a:tc>
                  <a:txBody>
                    <a:bodyPr/>
                    <a:lstStyle/>
                    <a:p>
                      <a:r>
                        <a:rPr lang="en-US" sz="2400" dirty="0"/>
                        <a:t>1016</a:t>
                      </a:r>
                    </a:p>
                  </a:txBody>
                  <a:tcPr/>
                </a:tc>
                <a:tc>
                  <a:txBody>
                    <a:bodyPr/>
                    <a:lstStyle/>
                    <a:p>
                      <a:endParaRPr lang="en-US" sz="2400" dirty="0"/>
                    </a:p>
                  </a:txBody>
                  <a:tcPr/>
                </a:tc>
                <a:extLst>
                  <a:ext uri="{0D108BD9-81ED-4DB2-BD59-A6C34878D82A}">
                    <a16:rowId xmlns:a16="http://schemas.microsoft.com/office/drawing/2014/main" val="10005"/>
                  </a:ext>
                </a:extLst>
              </a:tr>
              <a:tr h="370840">
                <a:tc>
                  <a:txBody>
                    <a:bodyPr/>
                    <a:lstStyle/>
                    <a:p>
                      <a:r>
                        <a:rPr lang="en-US" sz="2400" dirty="0"/>
                        <a:t>1089</a:t>
                      </a:r>
                    </a:p>
                  </a:txBody>
                  <a:tcPr/>
                </a:tc>
                <a:tc>
                  <a:txBody>
                    <a:bodyPr/>
                    <a:lstStyle/>
                    <a:p>
                      <a:endParaRPr lang="en-US" sz="2400" dirty="0"/>
                    </a:p>
                  </a:txBody>
                  <a:tcPr/>
                </a:tc>
                <a:extLst>
                  <a:ext uri="{0D108BD9-81ED-4DB2-BD59-A6C34878D82A}">
                    <a16:rowId xmlns:a16="http://schemas.microsoft.com/office/drawing/2014/main" val="10006"/>
                  </a:ext>
                </a:extLst>
              </a:tr>
              <a:tr h="370840">
                <a:tc>
                  <a:txBody>
                    <a:bodyPr/>
                    <a:lstStyle/>
                    <a:p>
                      <a:r>
                        <a:rPr lang="en-US" sz="2400" dirty="0"/>
                        <a:t>1100</a:t>
                      </a:r>
                    </a:p>
                  </a:txBody>
                  <a:tcPr/>
                </a:tc>
                <a:tc>
                  <a:txBody>
                    <a:bodyPr/>
                    <a:lstStyle/>
                    <a:p>
                      <a:endParaRPr lang="en-US" sz="2400" dirty="0"/>
                    </a:p>
                  </a:txBody>
                  <a:tcPr/>
                </a:tc>
                <a:extLst>
                  <a:ext uri="{0D108BD9-81ED-4DB2-BD59-A6C34878D82A}">
                    <a16:rowId xmlns:a16="http://schemas.microsoft.com/office/drawing/2014/main" val="10007"/>
                  </a:ext>
                </a:extLst>
              </a:tr>
              <a:tr h="370840">
                <a:tc>
                  <a:txBody>
                    <a:bodyPr/>
                    <a:lstStyle/>
                    <a:p>
                      <a:r>
                        <a:rPr lang="en-US" sz="2400" dirty="0"/>
                        <a:t>1200</a:t>
                      </a:r>
                    </a:p>
                  </a:txBody>
                  <a:tcPr/>
                </a:tc>
                <a:tc>
                  <a:txBody>
                    <a:bodyPr/>
                    <a:lstStyle/>
                    <a:p>
                      <a:endParaRPr lang="en-US" sz="2400" dirty="0"/>
                    </a:p>
                  </a:txBody>
                  <a:tcPr/>
                </a:tc>
                <a:extLst>
                  <a:ext uri="{0D108BD9-81ED-4DB2-BD59-A6C34878D82A}">
                    <a16:rowId xmlns:a16="http://schemas.microsoft.com/office/drawing/2014/main" val="10008"/>
                  </a:ext>
                </a:extLst>
              </a:tr>
            </a:tbl>
          </a:graphicData>
        </a:graphic>
      </p:graphicFrame>
      <p:cxnSp>
        <p:nvCxnSpPr>
          <p:cNvPr id="7" name="Straight Arrow Connector 6"/>
          <p:cNvCxnSpPr/>
          <p:nvPr/>
        </p:nvCxnSpPr>
        <p:spPr>
          <a:xfrm>
            <a:off x="1902791" y="2067999"/>
            <a:ext cx="2895600" cy="914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1902791" y="2525199"/>
            <a:ext cx="2895600" cy="2743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1902791" y="2067999"/>
            <a:ext cx="2895600" cy="914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endCxn id="4" idx="1"/>
          </p:cNvCxnSpPr>
          <p:nvPr/>
        </p:nvCxnSpPr>
        <p:spPr>
          <a:xfrm>
            <a:off x="1902792" y="3439599"/>
            <a:ext cx="2859911"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V="1">
            <a:off x="1902791" y="2525199"/>
            <a:ext cx="2895600" cy="13716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V="1">
            <a:off x="1902791" y="3896799"/>
            <a:ext cx="2895600" cy="457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flipV="1">
            <a:off x="1902791" y="4353999"/>
            <a:ext cx="2895600" cy="457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V="1">
            <a:off x="1902791" y="4811199"/>
            <a:ext cx="2895600" cy="457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812256" y="896863"/>
            <a:ext cx="1178528" cy="400110"/>
          </a:xfrm>
          <a:prstGeom prst="rect">
            <a:avLst/>
          </a:prstGeom>
          <a:noFill/>
        </p:spPr>
        <p:txBody>
          <a:bodyPr wrap="none" rtlCol="0">
            <a:spAutoFit/>
          </a:bodyPr>
          <a:lstStyle/>
          <a:p>
            <a:pPr algn="ctr"/>
            <a:r>
              <a:rPr lang="en-US" sz="2000" b="1" dirty="0">
                <a:solidFill>
                  <a:srgbClr val="C00000"/>
                </a:solidFill>
              </a:rPr>
              <a:t>Index File</a:t>
            </a:r>
          </a:p>
        </p:txBody>
      </p:sp>
      <p:sp>
        <p:nvSpPr>
          <p:cNvPr id="24" name="TextBox 23"/>
          <p:cNvSpPr txBox="1"/>
          <p:nvPr/>
        </p:nvSpPr>
        <p:spPr>
          <a:xfrm>
            <a:off x="6467236" y="908531"/>
            <a:ext cx="1122423" cy="400110"/>
          </a:xfrm>
          <a:prstGeom prst="rect">
            <a:avLst/>
          </a:prstGeom>
          <a:noFill/>
        </p:spPr>
        <p:txBody>
          <a:bodyPr wrap="none" rtlCol="0">
            <a:spAutoFit/>
          </a:bodyPr>
          <a:lstStyle/>
          <a:p>
            <a:pPr algn="ctr"/>
            <a:r>
              <a:rPr lang="en-US" sz="2000" b="1" dirty="0">
                <a:solidFill>
                  <a:srgbClr val="C00000"/>
                </a:solidFill>
              </a:rPr>
              <a:t>Main File</a:t>
            </a:r>
          </a:p>
        </p:txBody>
      </p:sp>
      <p:sp>
        <p:nvSpPr>
          <p:cNvPr id="25" name="Rectangle 24"/>
          <p:cNvSpPr/>
          <p:nvPr/>
        </p:nvSpPr>
        <p:spPr>
          <a:xfrm>
            <a:off x="747849" y="5801678"/>
            <a:ext cx="8648700" cy="707886"/>
          </a:xfrm>
          <a:prstGeom prst="rect">
            <a:avLst/>
          </a:prstGeom>
        </p:spPr>
        <p:txBody>
          <a:bodyPr wrap="square">
            <a:spAutoFit/>
          </a:bodyPr>
          <a:lstStyle/>
          <a:p>
            <a:pPr algn="ctr"/>
            <a:r>
              <a:rPr lang="en-US" sz="2000" b="1" dirty="0"/>
              <a:t>Index file is ordered on the ordering key Roll No. each record of index file points to the corresponding record. Main file is not sorted.</a:t>
            </a:r>
          </a:p>
        </p:txBody>
      </p:sp>
    </p:spTree>
    <p:extLst>
      <p:ext uri="{BB962C8B-B14F-4D97-AF65-F5344CB8AC3E}">
        <p14:creationId xmlns:p14="http://schemas.microsoft.com/office/powerpoint/2010/main" val="426033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Indexing</a:t>
            </a:r>
          </a:p>
        </p:txBody>
      </p:sp>
      <p:sp>
        <p:nvSpPr>
          <p:cNvPr id="3" name="Content Placeholder 2"/>
          <p:cNvSpPr>
            <a:spLocks noGrp="1"/>
          </p:cNvSpPr>
          <p:nvPr>
            <p:ph idx="1"/>
          </p:nvPr>
        </p:nvSpPr>
        <p:spPr/>
        <p:txBody>
          <a:bodyPr/>
          <a:lstStyle/>
          <a:p>
            <a:r>
              <a:rPr lang="en-US" dirty="0"/>
              <a:t>Sequential file can be searched effectively on ordering key. When it is necessary to </a:t>
            </a:r>
            <a:r>
              <a:rPr lang="en-US" b="1" dirty="0">
                <a:solidFill>
                  <a:srgbClr val="C00000"/>
                </a:solidFill>
              </a:rPr>
              <a:t>search</a:t>
            </a:r>
            <a:r>
              <a:rPr lang="en-US" dirty="0">
                <a:solidFill>
                  <a:srgbClr val="C00000"/>
                </a:solidFill>
              </a:rPr>
              <a:t> </a:t>
            </a:r>
            <a:r>
              <a:rPr lang="en-US" dirty="0"/>
              <a:t>for a </a:t>
            </a:r>
            <a:r>
              <a:rPr lang="en-US" b="1" dirty="0">
                <a:solidFill>
                  <a:srgbClr val="C00000"/>
                </a:solidFill>
              </a:rPr>
              <a:t>record</a:t>
            </a:r>
            <a:r>
              <a:rPr lang="en-US" dirty="0">
                <a:solidFill>
                  <a:srgbClr val="C00000"/>
                </a:solidFill>
              </a:rPr>
              <a:t> </a:t>
            </a:r>
            <a:r>
              <a:rPr lang="en-US" dirty="0"/>
              <a:t>on the </a:t>
            </a:r>
            <a:r>
              <a:rPr lang="en-US" b="1" dirty="0">
                <a:solidFill>
                  <a:srgbClr val="C00000"/>
                </a:solidFill>
              </a:rPr>
              <a:t>basis of</a:t>
            </a:r>
            <a:r>
              <a:rPr lang="en-US" dirty="0">
                <a:solidFill>
                  <a:srgbClr val="C00000"/>
                </a:solidFill>
              </a:rPr>
              <a:t> </a:t>
            </a:r>
            <a:r>
              <a:rPr lang="en-US" dirty="0"/>
              <a:t>some </a:t>
            </a:r>
            <a:r>
              <a:rPr lang="en-US" b="1" dirty="0">
                <a:solidFill>
                  <a:srgbClr val="C00000"/>
                </a:solidFill>
              </a:rPr>
              <a:t>other attribute</a:t>
            </a:r>
            <a:r>
              <a:rPr lang="en-US" dirty="0">
                <a:solidFill>
                  <a:srgbClr val="C00000"/>
                </a:solidFill>
              </a:rPr>
              <a:t> </a:t>
            </a:r>
            <a:r>
              <a:rPr lang="en-US" dirty="0"/>
              <a:t>than the ordering key field, sequential file representation is inadequate.</a:t>
            </a:r>
          </a:p>
          <a:p>
            <a:r>
              <a:rPr lang="en-US" b="1" dirty="0">
                <a:solidFill>
                  <a:srgbClr val="C00000"/>
                </a:solidFill>
              </a:rPr>
              <a:t>Multiple indexes </a:t>
            </a:r>
            <a:r>
              <a:rPr lang="en-US" dirty="0"/>
              <a:t>can be </a:t>
            </a:r>
            <a:r>
              <a:rPr lang="en-US" b="1" dirty="0">
                <a:solidFill>
                  <a:srgbClr val="C00000"/>
                </a:solidFill>
              </a:rPr>
              <a:t>maintained</a:t>
            </a:r>
            <a:r>
              <a:rPr lang="en-US" dirty="0">
                <a:solidFill>
                  <a:srgbClr val="C00000"/>
                </a:solidFill>
              </a:rPr>
              <a:t> </a:t>
            </a:r>
            <a:r>
              <a:rPr lang="en-US" dirty="0"/>
              <a:t>for </a:t>
            </a:r>
            <a:r>
              <a:rPr lang="en-US" b="1" dirty="0">
                <a:solidFill>
                  <a:srgbClr val="C00000"/>
                </a:solidFill>
              </a:rPr>
              <a:t>each</a:t>
            </a:r>
            <a:r>
              <a:rPr lang="en-US" dirty="0">
                <a:solidFill>
                  <a:srgbClr val="C00000"/>
                </a:solidFill>
              </a:rPr>
              <a:t> </a:t>
            </a:r>
            <a:r>
              <a:rPr lang="en-US" dirty="0"/>
              <a:t>type of </a:t>
            </a:r>
            <a:r>
              <a:rPr lang="en-US" b="1" dirty="0">
                <a:solidFill>
                  <a:srgbClr val="C00000"/>
                </a:solidFill>
              </a:rPr>
              <a:t>field</a:t>
            </a:r>
            <a:r>
              <a:rPr lang="en-US" dirty="0">
                <a:solidFill>
                  <a:srgbClr val="C00000"/>
                </a:solidFill>
              </a:rPr>
              <a:t>  </a:t>
            </a:r>
            <a:r>
              <a:rPr lang="en-US" dirty="0"/>
              <a:t>used for searching. Thus, indexing provides much better flexibility.</a:t>
            </a:r>
          </a:p>
          <a:p>
            <a:r>
              <a:rPr lang="en-US" dirty="0"/>
              <a:t>An </a:t>
            </a:r>
            <a:r>
              <a:rPr lang="en-US" b="1" dirty="0">
                <a:solidFill>
                  <a:srgbClr val="C00000"/>
                </a:solidFill>
              </a:rPr>
              <a:t>index file </a:t>
            </a:r>
            <a:r>
              <a:rPr lang="en-US" dirty="0"/>
              <a:t>usually requires </a:t>
            </a:r>
            <a:r>
              <a:rPr lang="en-US" b="1" dirty="0">
                <a:solidFill>
                  <a:srgbClr val="C00000"/>
                </a:solidFill>
              </a:rPr>
              <a:t>less storage </a:t>
            </a:r>
            <a:r>
              <a:rPr lang="en-US" dirty="0"/>
              <a:t>space than the main file.</a:t>
            </a:r>
          </a:p>
          <a:p>
            <a:r>
              <a:rPr lang="en-US" dirty="0"/>
              <a:t>A </a:t>
            </a:r>
            <a:r>
              <a:rPr lang="en-US" b="1" dirty="0">
                <a:solidFill>
                  <a:srgbClr val="C00000"/>
                </a:solidFill>
              </a:rPr>
              <a:t>binary search</a:t>
            </a:r>
            <a:r>
              <a:rPr lang="en-US" dirty="0">
                <a:solidFill>
                  <a:srgbClr val="C00000"/>
                </a:solidFill>
              </a:rPr>
              <a:t> </a:t>
            </a:r>
            <a:r>
              <a:rPr lang="en-US" dirty="0"/>
              <a:t>on </a:t>
            </a:r>
            <a:r>
              <a:rPr lang="en-US" b="1" dirty="0">
                <a:solidFill>
                  <a:srgbClr val="C00000"/>
                </a:solidFill>
              </a:rPr>
              <a:t>sequential file </a:t>
            </a:r>
            <a:r>
              <a:rPr lang="en-US" dirty="0"/>
              <a:t>will </a:t>
            </a:r>
            <a:r>
              <a:rPr lang="en-US" b="1" dirty="0">
                <a:solidFill>
                  <a:srgbClr val="C00000"/>
                </a:solidFill>
              </a:rPr>
              <a:t>require</a:t>
            </a:r>
            <a:r>
              <a:rPr lang="en-US" dirty="0">
                <a:solidFill>
                  <a:srgbClr val="C00000"/>
                </a:solidFill>
              </a:rPr>
              <a:t> </a:t>
            </a:r>
            <a:r>
              <a:rPr lang="en-US" dirty="0"/>
              <a:t>accessing of </a:t>
            </a:r>
            <a:r>
              <a:rPr lang="en-US" b="1" dirty="0">
                <a:solidFill>
                  <a:srgbClr val="C00000"/>
                </a:solidFill>
              </a:rPr>
              <a:t>more blocks</a:t>
            </a:r>
            <a:r>
              <a:rPr lang="en-US" dirty="0"/>
              <a:t>.</a:t>
            </a:r>
          </a:p>
          <a:p>
            <a:r>
              <a:rPr lang="en-US" dirty="0"/>
              <a:t>This can be explained with the help of the following example.</a:t>
            </a:r>
          </a:p>
          <a:p>
            <a:r>
              <a:rPr lang="en-US" dirty="0"/>
              <a:t>Consider the example of a sequential file with r = </a:t>
            </a:r>
            <a:r>
              <a:rPr lang="en-US" b="1" dirty="0">
                <a:solidFill>
                  <a:srgbClr val="C00000"/>
                </a:solidFill>
              </a:rPr>
              <a:t>1024 records</a:t>
            </a:r>
            <a:r>
              <a:rPr lang="en-US" dirty="0">
                <a:solidFill>
                  <a:srgbClr val="C00000"/>
                </a:solidFill>
              </a:rPr>
              <a:t> </a:t>
            </a:r>
            <a:r>
              <a:rPr lang="en-US" dirty="0"/>
              <a:t>of fixed length with </a:t>
            </a:r>
            <a:r>
              <a:rPr lang="en-US" b="1" dirty="0">
                <a:solidFill>
                  <a:srgbClr val="C00000"/>
                </a:solidFill>
              </a:rPr>
              <a:t>record size R = 128 bytes</a:t>
            </a:r>
            <a:r>
              <a:rPr lang="en-US" dirty="0">
                <a:solidFill>
                  <a:srgbClr val="C00000"/>
                </a:solidFill>
              </a:rPr>
              <a:t> </a:t>
            </a:r>
            <a:r>
              <a:rPr lang="en-US" dirty="0"/>
              <a:t>stored on disk with </a:t>
            </a:r>
            <a:r>
              <a:rPr lang="en-US" b="1" dirty="0">
                <a:solidFill>
                  <a:srgbClr val="C00000"/>
                </a:solidFill>
              </a:rPr>
              <a:t>block size B = 2048 bytes</a:t>
            </a:r>
            <a:r>
              <a:rPr lang="en-US" dirty="0"/>
              <a:t>.</a:t>
            </a:r>
          </a:p>
        </p:txBody>
      </p:sp>
    </p:spTree>
    <p:extLst>
      <p:ext uri="{BB962C8B-B14F-4D97-AF65-F5344CB8AC3E}">
        <p14:creationId xmlns:p14="http://schemas.microsoft.com/office/powerpoint/2010/main" val="81246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Indexing</a:t>
            </a:r>
          </a:p>
        </p:txBody>
      </p:sp>
      <p:sp>
        <p:nvSpPr>
          <p:cNvPr id="3" name="Content Placeholder 2"/>
          <p:cNvSpPr>
            <a:spLocks noGrp="1"/>
          </p:cNvSpPr>
          <p:nvPr>
            <p:ph idx="1"/>
          </p:nvPr>
        </p:nvSpPr>
        <p:spPr/>
        <p:txBody>
          <a:bodyPr>
            <a:normAutofit fontScale="92500" lnSpcReduction="10000"/>
          </a:bodyPr>
          <a:lstStyle/>
          <a:p>
            <a:pPr>
              <a:buClr>
                <a:srgbClr val="B84742"/>
              </a:buClr>
            </a:pPr>
            <a:r>
              <a:rPr lang="en-US" b="1" dirty="0">
                <a:solidFill>
                  <a:srgbClr val="C00000"/>
                </a:solidFill>
              </a:rPr>
              <a:t>Size of Sequential File</a:t>
            </a:r>
          </a:p>
          <a:p>
            <a:pPr lvl="1">
              <a:buClr>
                <a:srgbClr val="B84742"/>
              </a:buClr>
            </a:pPr>
            <a:r>
              <a:rPr lang="en-US" b="1" dirty="0"/>
              <a:t>Number of blocks</a:t>
            </a:r>
            <a:r>
              <a:rPr lang="en-US" dirty="0"/>
              <a:t> required to </a:t>
            </a:r>
            <a:r>
              <a:rPr lang="en-US" b="1" dirty="0"/>
              <a:t>store the file</a:t>
            </a:r>
            <a:r>
              <a:rPr lang="en-US" dirty="0"/>
              <a:t> </a:t>
            </a:r>
          </a:p>
          <a:p>
            <a:pPr lvl="2">
              <a:buClr>
                <a:srgbClr val="B84742"/>
              </a:buClr>
            </a:pPr>
            <a:r>
              <a:rPr lang="en-US" b="1" dirty="0">
                <a:solidFill>
                  <a:srgbClr val="C00000"/>
                </a:solidFill>
              </a:rPr>
              <a:t>(1024 x 128) / 2048 = 64</a:t>
            </a:r>
          </a:p>
          <a:p>
            <a:pPr lvl="1">
              <a:buClr>
                <a:srgbClr val="B84742"/>
              </a:buClr>
            </a:pPr>
            <a:r>
              <a:rPr lang="en-US" b="1" dirty="0"/>
              <a:t>Number of block accesses</a:t>
            </a:r>
            <a:r>
              <a:rPr lang="en-US" dirty="0"/>
              <a:t> for </a:t>
            </a:r>
            <a:r>
              <a:rPr lang="en-US" b="1" dirty="0"/>
              <a:t>searching</a:t>
            </a:r>
            <a:r>
              <a:rPr lang="en-US" dirty="0"/>
              <a:t> a record </a:t>
            </a:r>
          </a:p>
          <a:p>
            <a:pPr lvl="2">
              <a:buClr>
                <a:srgbClr val="B84742"/>
              </a:buClr>
            </a:pPr>
            <a:r>
              <a:rPr lang="en-US" b="1" dirty="0">
                <a:solidFill>
                  <a:srgbClr val="C00000"/>
                </a:solidFill>
              </a:rPr>
              <a:t>log</a:t>
            </a:r>
            <a:r>
              <a:rPr lang="en-US" b="1" baseline="-25000" dirty="0">
                <a:solidFill>
                  <a:srgbClr val="C00000"/>
                </a:solidFill>
              </a:rPr>
              <a:t>2</a:t>
            </a:r>
            <a:r>
              <a:rPr lang="en-US" b="1" dirty="0">
                <a:solidFill>
                  <a:srgbClr val="C00000"/>
                </a:solidFill>
              </a:rPr>
              <a:t>64= 6</a:t>
            </a:r>
          </a:p>
          <a:p>
            <a:pPr>
              <a:buClr>
                <a:srgbClr val="B84742"/>
              </a:buClr>
            </a:pPr>
            <a:r>
              <a:rPr lang="en-US" b="1" dirty="0">
                <a:solidFill>
                  <a:srgbClr val="C00000"/>
                </a:solidFill>
              </a:rPr>
              <a:t>Size of Index File</a:t>
            </a:r>
          </a:p>
          <a:p>
            <a:pPr lvl="1">
              <a:buClr>
                <a:srgbClr val="B84742"/>
              </a:buClr>
            </a:pPr>
            <a:r>
              <a:rPr lang="en-US" dirty="0"/>
              <a:t>Suppose, we want to </a:t>
            </a:r>
            <a:r>
              <a:rPr lang="en-US" b="1" dirty="0">
                <a:solidFill>
                  <a:srgbClr val="C00000"/>
                </a:solidFill>
              </a:rPr>
              <a:t>construct an index </a:t>
            </a:r>
            <a:r>
              <a:rPr lang="en-US" dirty="0"/>
              <a:t>on a </a:t>
            </a:r>
            <a:r>
              <a:rPr lang="en-US" b="1" dirty="0">
                <a:solidFill>
                  <a:srgbClr val="C00000"/>
                </a:solidFill>
              </a:rPr>
              <a:t>key field </a:t>
            </a:r>
            <a:r>
              <a:rPr lang="en-US" dirty="0"/>
              <a:t>that is V = </a:t>
            </a:r>
            <a:r>
              <a:rPr lang="en-US" b="1" dirty="0">
                <a:solidFill>
                  <a:srgbClr val="C00000"/>
                </a:solidFill>
              </a:rPr>
              <a:t>4 bytes </a:t>
            </a:r>
            <a:r>
              <a:rPr lang="en-US" dirty="0"/>
              <a:t>long and the block </a:t>
            </a:r>
            <a:r>
              <a:rPr lang="en-US" b="1" dirty="0">
                <a:solidFill>
                  <a:srgbClr val="C00000"/>
                </a:solidFill>
              </a:rPr>
              <a:t>pointer is P = 4 bytes long</a:t>
            </a:r>
            <a:r>
              <a:rPr lang="en-US" dirty="0"/>
              <a:t>.</a:t>
            </a:r>
          </a:p>
          <a:p>
            <a:pPr lvl="1">
              <a:buClr>
                <a:srgbClr val="B84742"/>
              </a:buClr>
            </a:pPr>
            <a:r>
              <a:rPr lang="en-US" dirty="0"/>
              <a:t>A </a:t>
            </a:r>
            <a:r>
              <a:rPr lang="en-US" b="1" dirty="0">
                <a:solidFill>
                  <a:srgbClr val="C00000"/>
                </a:solidFill>
              </a:rPr>
              <a:t>record</a:t>
            </a:r>
            <a:r>
              <a:rPr lang="en-US" dirty="0">
                <a:solidFill>
                  <a:srgbClr val="C00000"/>
                </a:solidFill>
              </a:rPr>
              <a:t> </a:t>
            </a:r>
            <a:r>
              <a:rPr lang="en-US" dirty="0"/>
              <a:t>of an </a:t>
            </a:r>
            <a:r>
              <a:rPr lang="en-US" b="1" dirty="0">
                <a:solidFill>
                  <a:srgbClr val="C00000"/>
                </a:solidFill>
              </a:rPr>
              <a:t>index file </a:t>
            </a:r>
            <a:r>
              <a:rPr lang="en-US" dirty="0"/>
              <a:t>needs </a:t>
            </a:r>
            <a:r>
              <a:rPr lang="en-US" b="1" dirty="0">
                <a:solidFill>
                  <a:srgbClr val="C00000"/>
                </a:solidFill>
              </a:rPr>
              <a:t>8 bytes</a:t>
            </a:r>
            <a:r>
              <a:rPr lang="en-US" dirty="0">
                <a:solidFill>
                  <a:srgbClr val="C00000"/>
                </a:solidFill>
              </a:rPr>
              <a:t> </a:t>
            </a:r>
            <a:r>
              <a:rPr lang="en-US" dirty="0"/>
              <a:t>per entry.</a:t>
            </a:r>
          </a:p>
          <a:p>
            <a:pPr lvl="1">
              <a:buClr>
                <a:srgbClr val="B84742"/>
              </a:buClr>
            </a:pPr>
            <a:r>
              <a:rPr lang="en-US" dirty="0"/>
              <a:t>Total </a:t>
            </a:r>
            <a:r>
              <a:rPr lang="en-US" b="1" dirty="0"/>
              <a:t>Number</a:t>
            </a:r>
            <a:r>
              <a:rPr lang="en-US" dirty="0"/>
              <a:t> of </a:t>
            </a:r>
            <a:r>
              <a:rPr lang="en-US" b="1" dirty="0"/>
              <a:t>index entries </a:t>
            </a:r>
            <a:r>
              <a:rPr lang="en-US" dirty="0"/>
              <a:t>= </a:t>
            </a:r>
            <a:r>
              <a:rPr lang="en-US" b="1" dirty="0">
                <a:solidFill>
                  <a:srgbClr val="C00000"/>
                </a:solidFill>
              </a:rPr>
              <a:t>1024</a:t>
            </a:r>
          </a:p>
          <a:p>
            <a:pPr lvl="1">
              <a:buClr>
                <a:srgbClr val="B84742"/>
              </a:buClr>
            </a:pPr>
            <a:r>
              <a:rPr lang="en-US" b="1" dirty="0"/>
              <a:t>Number of blocks required to store the index file</a:t>
            </a:r>
          </a:p>
          <a:p>
            <a:pPr lvl="2">
              <a:buClr>
                <a:srgbClr val="B84742"/>
              </a:buClr>
            </a:pPr>
            <a:r>
              <a:rPr lang="en-US" b="1" dirty="0">
                <a:solidFill>
                  <a:srgbClr val="C00000"/>
                </a:solidFill>
              </a:rPr>
              <a:t>(1024x8) / 2048 = 4</a:t>
            </a:r>
          </a:p>
          <a:p>
            <a:pPr lvl="1">
              <a:buClr>
                <a:srgbClr val="B84742"/>
              </a:buClr>
            </a:pPr>
            <a:r>
              <a:rPr lang="en-US" b="1" dirty="0"/>
              <a:t>Number of block accesses for searching a record</a:t>
            </a:r>
            <a:r>
              <a:rPr lang="en-US" dirty="0"/>
              <a:t> </a:t>
            </a:r>
            <a:r>
              <a:rPr lang="en-US" b="1" dirty="0">
                <a:solidFill>
                  <a:srgbClr val="C00000"/>
                </a:solidFill>
              </a:rPr>
              <a:t>= log</a:t>
            </a:r>
            <a:r>
              <a:rPr lang="en-US" b="1" baseline="-25000" dirty="0">
                <a:solidFill>
                  <a:srgbClr val="C00000"/>
                </a:solidFill>
              </a:rPr>
              <a:t>2</a:t>
            </a:r>
            <a:r>
              <a:rPr lang="en-US" b="1" dirty="0">
                <a:solidFill>
                  <a:srgbClr val="C00000"/>
                </a:solidFill>
              </a:rPr>
              <a:t>4 = 2</a:t>
            </a:r>
          </a:p>
        </p:txBody>
      </p:sp>
    </p:spTree>
    <p:extLst>
      <p:ext uri="{BB962C8B-B14F-4D97-AF65-F5344CB8AC3E}">
        <p14:creationId xmlns:p14="http://schemas.microsoft.com/office/powerpoint/2010/main" val="328563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Indexes</a:t>
            </a:r>
          </a:p>
        </p:txBody>
      </p:sp>
      <p:sp>
        <p:nvSpPr>
          <p:cNvPr id="3" name="Content Placeholder 2"/>
          <p:cNvSpPr>
            <a:spLocks noGrp="1"/>
          </p:cNvSpPr>
          <p:nvPr>
            <p:ph idx="1"/>
          </p:nvPr>
        </p:nvSpPr>
        <p:spPr/>
        <p:txBody>
          <a:bodyPr/>
          <a:lstStyle/>
          <a:p>
            <a:pPr>
              <a:buClr>
                <a:srgbClr val="B84742"/>
              </a:buClr>
            </a:pPr>
            <a:r>
              <a:rPr lang="en-US" dirty="0"/>
              <a:t>With indexing, </a:t>
            </a:r>
            <a:r>
              <a:rPr lang="en-US" b="1" dirty="0">
                <a:solidFill>
                  <a:srgbClr val="C00000"/>
                </a:solidFill>
              </a:rPr>
              <a:t>new records </a:t>
            </a:r>
            <a:r>
              <a:rPr lang="en-US" dirty="0"/>
              <a:t>can be </a:t>
            </a:r>
            <a:r>
              <a:rPr lang="en-US" b="1" dirty="0">
                <a:solidFill>
                  <a:srgbClr val="C00000"/>
                </a:solidFill>
              </a:rPr>
              <a:t>added</a:t>
            </a:r>
            <a:r>
              <a:rPr lang="en-US" dirty="0">
                <a:solidFill>
                  <a:srgbClr val="C00000"/>
                </a:solidFill>
              </a:rPr>
              <a:t> </a:t>
            </a:r>
            <a:r>
              <a:rPr lang="en-US" dirty="0"/>
              <a:t>at the </a:t>
            </a:r>
            <a:r>
              <a:rPr lang="en-US" b="1" dirty="0">
                <a:solidFill>
                  <a:srgbClr val="C00000"/>
                </a:solidFill>
              </a:rPr>
              <a:t>end of the main file</a:t>
            </a:r>
            <a:r>
              <a:rPr lang="en-US" dirty="0"/>
              <a:t>. It will not require movement of records as in the case of sequential file. </a:t>
            </a:r>
          </a:p>
          <a:p>
            <a:pPr>
              <a:buClr>
                <a:srgbClr val="B84742"/>
              </a:buClr>
            </a:pPr>
            <a:r>
              <a:rPr lang="en-US" b="1" dirty="0" err="1">
                <a:solidFill>
                  <a:srgbClr val="C00000"/>
                </a:solidFill>
              </a:rPr>
              <a:t>Updation</a:t>
            </a:r>
            <a:r>
              <a:rPr lang="en-US" b="1" dirty="0">
                <a:solidFill>
                  <a:srgbClr val="C00000"/>
                </a:solidFill>
              </a:rPr>
              <a:t> of index file requires fewer block</a:t>
            </a:r>
            <a:r>
              <a:rPr lang="en-US" dirty="0">
                <a:solidFill>
                  <a:srgbClr val="C00000"/>
                </a:solidFill>
              </a:rPr>
              <a:t> </a:t>
            </a:r>
            <a:r>
              <a:rPr lang="en-US" dirty="0"/>
              <a:t>accesses compare to sequential file</a:t>
            </a:r>
          </a:p>
          <a:p>
            <a:r>
              <a:rPr lang="en-US" dirty="0"/>
              <a:t>Types of Indexes:</a:t>
            </a:r>
          </a:p>
          <a:p>
            <a:pPr marL="819150" lvl="1" indent="-457200">
              <a:buFont typeface="+mj-lt"/>
              <a:buAutoNum type="arabicPeriod"/>
            </a:pPr>
            <a:r>
              <a:rPr lang="en-US" dirty="0"/>
              <a:t>Primary indexes</a:t>
            </a:r>
          </a:p>
          <a:p>
            <a:pPr marL="819150" lvl="1" indent="-457200">
              <a:buFont typeface="+mj-lt"/>
              <a:buAutoNum type="arabicPeriod"/>
            </a:pPr>
            <a:r>
              <a:rPr lang="en-US" dirty="0"/>
              <a:t>Clustering indexes</a:t>
            </a:r>
          </a:p>
          <a:p>
            <a:pPr marL="819150" lvl="1" indent="-457200">
              <a:buFont typeface="+mj-lt"/>
              <a:buAutoNum type="arabicPeriod"/>
            </a:pPr>
            <a:r>
              <a:rPr lang="en-US" dirty="0"/>
              <a:t>Secondary indexes</a:t>
            </a:r>
          </a:p>
          <a:p>
            <a:endParaRPr lang="en-US" dirty="0"/>
          </a:p>
        </p:txBody>
      </p:sp>
    </p:spTree>
    <p:extLst>
      <p:ext uri="{BB962C8B-B14F-4D97-AF65-F5344CB8AC3E}">
        <p14:creationId xmlns:p14="http://schemas.microsoft.com/office/powerpoint/2010/main" val="361014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Primary Indexes (Indexed Sequential File)</a:t>
            </a:r>
          </a:p>
        </p:txBody>
      </p:sp>
      <p:graphicFrame>
        <p:nvGraphicFramePr>
          <p:cNvPr id="5" name="Table 4"/>
          <p:cNvGraphicFramePr>
            <a:graphicFrameLocks noGrp="1"/>
          </p:cNvGraphicFramePr>
          <p:nvPr/>
        </p:nvGraphicFramePr>
        <p:xfrm>
          <a:off x="6934200" y="1066800"/>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101</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200</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6944139" y="4320210"/>
          <a:ext cx="1600200" cy="1066800"/>
        </p:xfrm>
        <a:graphic>
          <a:graphicData uri="http://schemas.openxmlformats.org/drawingml/2006/table">
            <a:tbl>
              <a:tblPr firstRow="1" bandRow="1">
                <a:tableStyleId>{2D5ABB26-0587-4C30-8999-92F81FD0307C}</a:tableStyleId>
              </a:tblPr>
              <a:tblGrid>
                <a:gridCol w="1600200">
                  <a:extLst>
                    <a:ext uri="{9D8B030D-6E8A-4147-A177-3AD203B41FA5}">
                      <a16:colId xmlns:a16="http://schemas.microsoft.com/office/drawing/2014/main" val="20000"/>
                    </a:ext>
                  </a:extLst>
                </a:gridCol>
              </a:tblGrid>
              <a:tr h="1066800">
                <a:tc>
                  <a:txBody>
                    <a:bodyPr/>
                    <a:lstStyle/>
                    <a:p>
                      <a:pPr algn="ctr"/>
                      <a:r>
                        <a:rPr lang="en-US" dirty="0"/>
                        <a:t>…</a:t>
                      </a:r>
                    </a:p>
                    <a:p>
                      <a:pPr algn="ctr"/>
                      <a:r>
                        <a:rPr lang="en-US" dirty="0"/>
                        <a:t>…</a:t>
                      </a:r>
                    </a:p>
                    <a:p>
                      <a:pPr algn="ctr"/>
                      <a:r>
                        <a:rPr lang="en-US" dirty="0"/>
                        <a:t>…</a:t>
                      </a:r>
                    </a:p>
                  </a:txBody>
                  <a:tcPr/>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6934200" y="2189922"/>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201</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350</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6934200" y="3316356"/>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351</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400</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6934200" y="5257800"/>
          <a:ext cx="1563370" cy="1036320"/>
        </p:xfrm>
        <a:graphic>
          <a:graphicData uri="http://schemas.openxmlformats.org/drawingml/2006/table">
            <a:tbl>
              <a:tblPr firstRow="1" bandRow="1">
                <a:tableStyleId>{5940675A-B579-460E-94D1-54222C63F5DA}</a:tableStyleId>
              </a:tblPr>
              <a:tblGrid>
                <a:gridCol w="482600">
                  <a:extLst>
                    <a:ext uri="{9D8B030D-6E8A-4147-A177-3AD203B41FA5}">
                      <a16:colId xmlns:a16="http://schemas.microsoft.com/office/drawing/2014/main" val="20000"/>
                    </a:ext>
                  </a:extLst>
                </a:gridCol>
                <a:gridCol w="69977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0">
                <a:tc>
                  <a:txBody>
                    <a:bodyPr/>
                    <a:lstStyle/>
                    <a:p>
                      <a:pPr algn="ctr"/>
                      <a:endParaRPr lang="en-US" sz="1400" dirty="0"/>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805</a:t>
                      </a:r>
                    </a:p>
                  </a:txBody>
                  <a:tcPr>
                    <a:lnT w="38100" cap="flat" cmpd="sng" algn="ctr">
                      <a:solidFill>
                        <a:schemeClr val="tx1"/>
                      </a:solidFill>
                      <a:prstDash val="solid"/>
                      <a:round/>
                      <a:headEnd type="none" w="med" len="med"/>
                      <a:tailEnd type="none" w="med" len="med"/>
                    </a:lnT>
                  </a:tcPr>
                </a:tc>
                <a:tc>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gridSpan="3">
                  <a:txBody>
                    <a:bodyPr/>
                    <a:lstStyle/>
                    <a:p>
                      <a:pPr algn="ctr"/>
                      <a:endParaRPr lang="en-US" sz="14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tcPr>
                </a:tc>
                <a:tc hMerge="1">
                  <a:txBody>
                    <a:bodyPr/>
                    <a:lstStyle/>
                    <a:p>
                      <a:endParaRPr lang="en-US" dirty="0"/>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ctr"/>
                      <a:endParaRPr lang="en-US" sz="140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904</a:t>
                      </a:r>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3" name="Table 12"/>
          <p:cNvGraphicFramePr>
            <a:graphicFrameLocks noGrp="1"/>
          </p:cNvGraphicFramePr>
          <p:nvPr/>
        </p:nvGraphicFramePr>
        <p:xfrm>
          <a:off x="2209800" y="1828800"/>
          <a:ext cx="1752600" cy="296672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70840">
                <a:tc>
                  <a:txBody>
                    <a:bodyPr/>
                    <a:lstStyle/>
                    <a:p>
                      <a:r>
                        <a:rPr lang="en-US" b="1" dirty="0"/>
                        <a:t>101</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b="1" dirty="0"/>
                        <a:t>201</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b="1" dirty="0"/>
                        <a:t>351</a:t>
                      </a:r>
                    </a:p>
                  </a:txBody>
                  <a:tcPr/>
                </a:tc>
                <a:tc>
                  <a:txBody>
                    <a:bodyPr/>
                    <a:lstStyle/>
                    <a:p>
                      <a:endParaRPr lang="en-US"/>
                    </a:p>
                  </a:txBody>
                  <a:tcPr/>
                </a:tc>
                <a:extLst>
                  <a:ext uri="{0D108BD9-81ED-4DB2-BD59-A6C34878D82A}">
                    <a16:rowId xmlns:a16="http://schemas.microsoft.com/office/drawing/2014/main" val="10002"/>
                  </a:ext>
                </a:extLst>
              </a:tr>
              <a:tr h="741680">
                <a:tc gridSpan="2">
                  <a:txBody>
                    <a:bodyPr/>
                    <a:lstStyle/>
                    <a:p>
                      <a:r>
                        <a:rPr lang="en-US" b="1" dirty="0"/>
                        <a:t>…</a:t>
                      </a:r>
                    </a:p>
                    <a:p>
                      <a:r>
                        <a:rPr lang="en-US" b="1" dirty="0"/>
                        <a:t>…</a:t>
                      </a:r>
                    </a:p>
                  </a:txBody>
                  <a:tcPr/>
                </a:tc>
                <a:tc hMerge="1">
                  <a:txBody>
                    <a:bodyPr/>
                    <a:lstStyle/>
                    <a:p>
                      <a:endParaRPr lang="en-US"/>
                    </a:p>
                  </a:txBody>
                  <a:tcPr/>
                </a:tc>
                <a:extLst>
                  <a:ext uri="{0D108BD9-81ED-4DB2-BD59-A6C34878D82A}">
                    <a16:rowId xmlns:a16="http://schemas.microsoft.com/office/drawing/2014/main" val="10003"/>
                  </a:ext>
                </a:extLst>
              </a:tr>
              <a:tr h="370840">
                <a:tc>
                  <a:txBody>
                    <a:bodyPr/>
                    <a:lstStyle/>
                    <a:p>
                      <a:r>
                        <a:rPr lang="en-US" b="1" dirty="0"/>
                        <a:t>805</a:t>
                      </a:r>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r>
                        <a:rPr lang="en-US" b="1" dirty="0"/>
                        <a:t>905</a:t>
                      </a:r>
                    </a:p>
                  </a:txBody>
                  <a:tcPr/>
                </a:tc>
                <a:tc>
                  <a:txBody>
                    <a:bodyPr/>
                    <a:lstStyle/>
                    <a:p>
                      <a:endParaRPr lang="en-US"/>
                    </a:p>
                  </a:txBody>
                  <a:tcPr/>
                </a:tc>
                <a:extLst>
                  <a:ext uri="{0D108BD9-81ED-4DB2-BD59-A6C34878D82A}">
                    <a16:rowId xmlns:a16="http://schemas.microsoft.com/office/drawing/2014/main" val="10005"/>
                  </a:ext>
                </a:extLst>
              </a:tr>
              <a:tr h="370840">
                <a:tc gridSpan="2">
                  <a:txBody>
                    <a:bodyPr/>
                    <a:lstStyle/>
                    <a:p>
                      <a:r>
                        <a:rPr lang="en-US" b="1" dirty="0"/>
                        <a:t>…</a:t>
                      </a:r>
                    </a:p>
                  </a:txBody>
                  <a:tcPr/>
                </a:tc>
                <a:tc hMerge="1">
                  <a:txBody>
                    <a:bodyPr/>
                    <a:lstStyle/>
                    <a:p>
                      <a:endParaRPr lang="en-US" dirty="0"/>
                    </a:p>
                  </a:txBody>
                  <a:tcPr/>
                </a:tc>
                <a:extLst>
                  <a:ext uri="{0D108BD9-81ED-4DB2-BD59-A6C34878D82A}">
                    <a16:rowId xmlns:a16="http://schemas.microsoft.com/office/drawing/2014/main" val="10006"/>
                  </a:ext>
                </a:extLst>
              </a:tr>
            </a:tbl>
          </a:graphicData>
        </a:graphic>
      </p:graphicFrame>
      <p:cxnSp>
        <p:nvCxnSpPr>
          <p:cNvPr id="15" name="Straight Arrow Connector 14"/>
          <p:cNvCxnSpPr/>
          <p:nvPr/>
        </p:nvCxnSpPr>
        <p:spPr>
          <a:xfrm flipV="1">
            <a:off x="3733800" y="1219200"/>
            <a:ext cx="3505200" cy="762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657600" y="2362200"/>
            <a:ext cx="3505200"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3733800" y="2743200"/>
            <a:ext cx="3505200" cy="762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3733800" y="3810000"/>
            <a:ext cx="3429000" cy="1600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2547958" y="4876800"/>
            <a:ext cx="1096390" cy="369332"/>
          </a:xfrm>
          <a:prstGeom prst="rect">
            <a:avLst/>
          </a:prstGeom>
          <a:noFill/>
        </p:spPr>
        <p:txBody>
          <a:bodyPr wrap="none" rtlCol="0">
            <a:spAutoFit/>
          </a:bodyPr>
          <a:lstStyle/>
          <a:p>
            <a:pPr algn="ctr"/>
            <a:r>
              <a:rPr lang="en-US" b="1" dirty="0">
                <a:solidFill>
                  <a:srgbClr val="C00000"/>
                </a:solidFill>
              </a:rPr>
              <a:t>Index File</a:t>
            </a:r>
          </a:p>
        </p:txBody>
      </p:sp>
      <p:sp>
        <p:nvSpPr>
          <p:cNvPr id="23" name="TextBox 22"/>
          <p:cNvSpPr txBox="1"/>
          <p:nvPr/>
        </p:nvSpPr>
        <p:spPr>
          <a:xfrm>
            <a:off x="8607500" y="2674204"/>
            <a:ext cx="2060500" cy="830997"/>
          </a:xfrm>
          <a:prstGeom prst="rect">
            <a:avLst/>
          </a:prstGeom>
          <a:noFill/>
        </p:spPr>
        <p:txBody>
          <a:bodyPr wrap="none" rtlCol="0">
            <a:spAutoFit/>
          </a:bodyPr>
          <a:lstStyle/>
          <a:p>
            <a:pPr algn="ctr"/>
            <a:r>
              <a:rPr lang="en-US" sz="2400" b="1" dirty="0">
                <a:solidFill>
                  <a:srgbClr val="C00000"/>
                </a:solidFill>
              </a:rPr>
              <a:t>Data File</a:t>
            </a:r>
          </a:p>
          <a:p>
            <a:pPr algn="ctr"/>
            <a:r>
              <a:rPr lang="en-US" sz="2400" b="1" dirty="0">
                <a:solidFill>
                  <a:srgbClr val="C00000"/>
                </a:solidFill>
              </a:rPr>
              <a:t>Sequential File</a:t>
            </a:r>
          </a:p>
        </p:txBody>
      </p:sp>
      <p:sp>
        <p:nvSpPr>
          <p:cNvPr id="25" name="Rectangle 24"/>
          <p:cNvSpPr/>
          <p:nvPr/>
        </p:nvSpPr>
        <p:spPr>
          <a:xfrm>
            <a:off x="2133600" y="5678270"/>
            <a:ext cx="4572000" cy="646331"/>
          </a:xfrm>
          <a:prstGeom prst="rect">
            <a:avLst/>
          </a:prstGeom>
        </p:spPr>
        <p:txBody>
          <a:bodyPr>
            <a:spAutoFit/>
          </a:bodyPr>
          <a:lstStyle/>
          <a:p>
            <a:pPr algn="ctr"/>
            <a:r>
              <a:rPr lang="en-US" b="1" dirty="0"/>
              <a:t>Primary Index on ordering key field </a:t>
            </a:r>
          </a:p>
          <a:p>
            <a:pPr algn="ctr"/>
            <a:r>
              <a:rPr lang="en-US" b="1" dirty="0"/>
              <a:t>Roll Number</a:t>
            </a:r>
          </a:p>
        </p:txBody>
      </p:sp>
    </p:spTree>
    <p:extLst>
      <p:ext uri="{BB962C8B-B14F-4D97-AF65-F5344CB8AC3E}">
        <p14:creationId xmlns:p14="http://schemas.microsoft.com/office/powerpoint/2010/main" val="1477934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left)">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Primary Indexes (Indexed Sequential File)</a:t>
            </a:r>
          </a:p>
        </p:txBody>
      </p:sp>
      <p:sp>
        <p:nvSpPr>
          <p:cNvPr id="3" name="Content Placeholder 2"/>
          <p:cNvSpPr>
            <a:spLocks noGrp="1"/>
          </p:cNvSpPr>
          <p:nvPr>
            <p:ph idx="1"/>
          </p:nvPr>
        </p:nvSpPr>
        <p:spPr/>
        <p:txBody>
          <a:bodyPr/>
          <a:lstStyle/>
          <a:p>
            <a:pPr>
              <a:buClr>
                <a:srgbClr val="B84742"/>
              </a:buClr>
            </a:pPr>
            <a:r>
              <a:rPr lang="en-US" dirty="0"/>
              <a:t>An </a:t>
            </a:r>
            <a:r>
              <a:rPr lang="en-US" b="1" dirty="0">
                <a:solidFill>
                  <a:srgbClr val="C00000"/>
                </a:solidFill>
              </a:rPr>
              <a:t>indexed</a:t>
            </a:r>
            <a:r>
              <a:rPr lang="en-US" b="1" dirty="0">
                <a:solidFill>
                  <a:srgbClr val="FF0000"/>
                </a:solidFill>
              </a:rPr>
              <a:t> </a:t>
            </a:r>
            <a:r>
              <a:rPr lang="en-US" b="1" dirty="0">
                <a:solidFill>
                  <a:srgbClr val="C00000"/>
                </a:solidFill>
              </a:rPr>
              <a:t>sequential</a:t>
            </a:r>
            <a:r>
              <a:rPr lang="en-US" b="1" dirty="0">
                <a:solidFill>
                  <a:srgbClr val="FF0000"/>
                </a:solidFill>
              </a:rPr>
              <a:t> </a:t>
            </a:r>
            <a:r>
              <a:rPr lang="en-US" dirty="0"/>
              <a:t>file is </a:t>
            </a:r>
            <a:r>
              <a:rPr lang="en-US" b="1" dirty="0">
                <a:solidFill>
                  <a:srgbClr val="C00000"/>
                </a:solidFill>
              </a:rPr>
              <a:t>characterized</a:t>
            </a:r>
            <a:r>
              <a:rPr lang="en-US" dirty="0">
                <a:solidFill>
                  <a:srgbClr val="C00000"/>
                </a:solidFill>
              </a:rPr>
              <a:t> </a:t>
            </a:r>
            <a:r>
              <a:rPr lang="en-US" dirty="0"/>
              <a:t>by</a:t>
            </a:r>
          </a:p>
          <a:p>
            <a:pPr lvl="1">
              <a:buClr>
                <a:srgbClr val="B84742"/>
              </a:buClr>
            </a:pPr>
            <a:r>
              <a:rPr lang="en-US" dirty="0"/>
              <a:t>Sequential organization (ordered on primary key)</a:t>
            </a:r>
          </a:p>
          <a:p>
            <a:pPr lvl="1">
              <a:buClr>
                <a:srgbClr val="B84742"/>
              </a:buClr>
            </a:pPr>
            <a:r>
              <a:rPr lang="en-US" dirty="0"/>
              <a:t>Indexed on primary key</a:t>
            </a:r>
          </a:p>
          <a:p>
            <a:pPr>
              <a:buClr>
                <a:srgbClr val="B84742"/>
              </a:buClr>
            </a:pPr>
            <a:r>
              <a:rPr lang="en-US" b="1" dirty="0">
                <a:solidFill>
                  <a:srgbClr val="C00000"/>
                </a:solidFill>
              </a:rPr>
              <a:t>An</a:t>
            </a:r>
            <a:r>
              <a:rPr lang="en-US" b="1" dirty="0">
                <a:solidFill>
                  <a:srgbClr val="FF0000"/>
                </a:solidFill>
              </a:rPr>
              <a:t> </a:t>
            </a:r>
            <a:r>
              <a:rPr lang="en-US" b="1" dirty="0">
                <a:solidFill>
                  <a:srgbClr val="C00000"/>
                </a:solidFill>
              </a:rPr>
              <a:t>indexed</a:t>
            </a:r>
            <a:r>
              <a:rPr lang="en-US" b="1" dirty="0">
                <a:solidFill>
                  <a:srgbClr val="FF0000"/>
                </a:solidFill>
              </a:rPr>
              <a:t> </a:t>
            </a:r>
            <a:r>
              <a:rPr lang="en-US" b="1" dirty="0">
                <a:solidFill>
                  <a:srgbClr val="C00000"/>
                </a:solidFill>
              </a:rPr>
              <a:t>sequential</a:t>
            </a:r>
            <a:r>
              <a:rPr lang="en-US" b="1" dirty="0">
                <a:solidFill>
                  <a:srgbClr val="FF0000"/>
                </a:solidFill>
              </a:rPr>
              <a:t> </a:t>
            </a:r>
            <a:r>
              <a:rPr lang="en-US" dirty="0"/>
              <a:t>file is both </a:t>
            </a:r>
            <a:r>
              <a:rPr lang="en-US" b="1" dirty="0">
                <a:solidFill>
                  <a:srgbClr val="C00000"/>
                </a:solidFill>
              </a:rPr>
              <a:t>ordered</a:t>
            </a:r>
            <a:r>
              <a:rPr lang="en-US" dirty="0">
                <a:solidFill>
                  <a:srgbClr val="C00000"/>
                </a:solidFill>
              </a:rPr>
              <a:t> </a:t>
            </a:r>
            <a:r>
              <a:rPr lang="en-US" dirty="0"/>
              <a:t>and </a:t>
            </a:r>
            <a:r>
              <a:rPr lang="en-US" b="1" dirty="0">
                <a:solidFill>
                  <a:srgbClr val="C00000"/>
                </a:solidFill>
              </a:rPr>
              <a:t>indexed</a:t>
            </a:r>
            <a:r>
              <a:rPr lang="en-US" dirty="0"/>
              <a:t>.</a:t>
            </a:r>
          </a:p>
          <a:p>
            <a:pPr>
              <a:buClr>
                <a:srgbClr val="B84742"/>
              </a:buClr>
            </a:pPr>
            <a:r>
              <a:rPr lang="en-US" b="1" dirty="0">
                <a:solidFill>
                  <a:srgbClr val="C00000"/>
                </a:solidFill>
              </a:rPr>
              <a:t>Records</a:t>
            </a:r>
            <a:r>
              <a:rPr lang="en-US" dirty="0">
                <a:solidFill>
                  <a:srgbClr val="C00000"/>
                </a:solidFill>
              </a:rPr>
              <a:t> </a:t>
            </a:r>
            <a:r>
              <a:rPr lang="en-US" dirty="0"/>
              <a:t>are </a:t>
            </a:r>
            <a:r>
              <a:rPr lang="en-US" b="1" dirty="0"/>
              <a:t>organized</a:t>
            </a:r>
            <a:r>
              <a:rPr lang="en-US" dirty="0"/>
              <a:t> in </a:t>
            </a:r>
            <a:r>
              <a:rPr lang="en-US" b="1" dirty="0">
                <a:solidFill>
                  <a:srgbClr val="C00000"/>
                </a:solidFill>
              </a:rPr>
              <a:t>sequence</a:t>
            </a:r>
            <a:r>
              <a:rPr lang="en-US" dirty="0">
                <a:solidFill>
                  <a:srgbClr val="C00000"/>
                </a:solidFill>
              </a:rPr>
              <a:t> </a:t>
            </a:r>
            <a:r>
              <a:rPr lang="en-US" dirty="0"/>
              <a:t>based </a:t>
            </a:r>
            <a:r>
              <a:rPr lang="en-US" b="1" dirty="0">
                <a:solidFill>
                  <a:srgbClr val="C00000"/>
                </a:solidFill>
              </a:rPr>
              <a:t>on</a:t>
            </a:r>
            <a:r>
              <a:rPr lang="en-US" dirty="0">
                <a:solidFill>
                  <a:srgbClr val="C00000"/>
                </a:solidFill>
              </a:rPr>
              <a:t> </a:t>
            </a:r>
            <a:r>
              <a:rPr lang="en-US" dirty="0"/>
              <a:t>a </a:t>
            </a:r>
            <a:r>
              <a:rPr lang="en-US" b="1" dirty="0">
                <a:solidFill>
                  <a:srgbClr val="C00000"/>
                </a:solidFill>
              </a:rPr>
              <a:t>key field,</a:t>
            </a:r>
            <a:r>
              <a:rPr lang="en-US" dirty="0">
                <a:solidFill>
                  <a:srgbClr val="C00000"/>
                </a:solidFill>
              </a:rPr>
              <a:t> </a:t>
            </a:r>
            <a:r>
              <a:rPr lang="en-US" dirty="0"/>
              <a:t>known as </a:t>
            </a:r>
            <a:r>
              <a:rPr lang="en-US" b="1" dirty="0">
                <a:solidFill>
                  <a:srgbClr val="C00000"/>
                </a:solidFill>
              </a:rPr>
              <a:t>primary key</a:t>
            </a:r>
            <a:r>
              <a:rPr lang="en-US" dirty="0"/>
              <a:t>.</a:t>
            </a:r>
          </a:p>
          <a:p>
            <a:pPr>
              <a:buClr>
                <a:srgbClr val="B84742"/>
              </a:buClr>
            </a:pPr>
            <a:r>
              <a:rPr lang="en-US" dirty="0"/>
              <a:t>An </a:t>
            </a:r>
            <a:r>
              <a:rPr lang="en-US" b="1" dirty="0">
                <a:solidFill>
                  <a:srgbClr val="C00000"/>
                </a:solidFill>
              </a:rPr>
              <a:t>index</a:t>
            </a:r>
            <a:r>
              <a:rPr lang="en-US" dirty="0">
                <a:solidFill>
                  <a:srgbClr val="C00000"/>
                </a:solidFill>
              </a:rPr>
              <a:t> </a:t>
            </a:r>
            <a:r>
              <a:rPr lang="en-US" dirty="0"/>
              <a:t>to the file is </a:t>
            </a:r>
            <a:r>
              <a:rPr lang="en-US" b="1" dirty="0">
                <a:solidFill>
                  <a:srgbClr val="C00000"/>
                </a:solidFill>
              </a:rPr>
              <a:t>added</a:t>
            </a:r>
            <a:r>
              <a:rPr lang="en-US" dirty="0">
                <a:solidFill>
                  <a:srgbClr val="C00000"/>
                </a:solidFill>
              </a:rPr>
              <a:t> </a:t>
            </a:r>
            <a:r>
              <a:rPr lang="en-US" dirty="0"/>
              <a:t>to </a:t>
            </a:r>
            <a:r>
              <a:rPr lang="en-US" b="1" dirty="0">
                <a:solidFill>
                  <a:srgbClr val="C00000"/>
                </a:solidFill>
              </a:rPr>
              <a:t>support</a:t>
            </a:r>
            <a:r>
              <a:rPr lang="en-US" b="1" dirty="0">
                <a:solidFill>
                  <a:srgbClr val="FF0000"/>
                </a:solidFill>
              </a:rPr>
              <a:t> </a:t>
            </a:r>
            <a:r>
              <a:rPr lang="en-US" b="1" dirty="0">
                <a:solidFill>
                  <a:srgbClr val="C00000"/>
                </a:solidFill>
              </a:rPr>
              <a:t>random</a:t>
            </a:r>
            <a:r>
              <a:rPr lang="en-US" b="1" dirty="0">
                <a:solidFill>
                  <a:srgbClr val="FF0000"/>
                </a:solidFill>
              </a:rPr>
              <a:t> </a:t>
            </a:r>
            <a:r>
              <a:rPr lang="en-US" b="1" dirty="0">
                <a:solidFill>
                  <a:srgbClr val="C00000"/>
                </a:solidFill>
              </a:rPr>
              <a:t>access</a:t>
            </a:r>
            <a:r>
              <a:rPr lang="en-US" dirty="0"/>
              <a:t>. Each record in the index file consists of two fields: a key field, which is the same as the key field in the main file.</a:t>
            </a:r>
          </a:p>
          <a:p>
            <a:pPr>
              <a:buClr>
                <a:srgbClr val="B84742"/>
              </a:buClr>
            </a:pPr>
            <a:r>
              <a:rPr lang="en-US" b="1" dirty="0">
                <a:solidFill>
                  <a:srgbClr val="C00000"/>
                </a:solidFill>
              </a:rPr>
              <a:t>Number</a:t>
            </a:r>
            <a:r>
              <a:rPr lang="en-US" b="1" dirty="0">
                <a:solidFill>
                  <a:srgbClr val="FF0000"/>
                </a:solidFill>
              </a:rPr>
              <a:t> </a:t>
            </a:r>
            <a:r>
              <a:rPr lang="en-US" b="1" dirty="0">
                <a:solidFill>
                  <a:srgbClr val="C00000"/>
                </a:solidFill>
              </a:rPr>
              <a:t>of</a:t>
            </a:r>
            <a:r>
              <a:rPr lang="en-US" b="1" dirty="0">
                <a:solidFill>
                  <a:srgbClr val="FF0000"/>
                </a:solidFill>
              </a:rPr>
              <a:t> </a:t>
            </a:r>
            <a:r>
              <a:rPr lang="en-US" b="1" dirty="0">
                <a:solidFill>
                  <a:srgbClr val="C00000"/>
                </a:solidFill>
              </a:rPr>
              <a:t>records</a:t>
            </a:r>
            <a:r>
              <a:rPr lang="en-US" b="1" dirty="0">
                <a:solidFill>
                  <a:srgbClr val="FF0000"/>
                </a:solidFill>
              </a:rPr>
              <a:t> </a:t>
            </a:r>
            <a:r>
              <a:rPr lang="en-US" dirty="0"/>
              <a:t>in the </a:t>
            </a:r>
            <a:r>
              <a:rPr lang="en-US" b="1" dirty="0">
                <a:solidFill>
                  <a:srgbClr val="C00000"/>
                </a:solidFill>
              </a:rPr>
              <a:t>index</a:t>
            </a:r>
            <a:r>
              <a:rPr lang="en-US" b="1" dirty="0">
                <a:solidFill>
                  <a:srgbClr val="FF0000"/>
                </a:solidFill>
              </a:rPr>
              <a:t> </a:t>
            </a:r>
            <a:r>
              <a:rPr lang="en-US" b="1" dirty="0">
                <a:solidFill>
                  <a:srgbClr val="C00000"/>
                </a:solidFill>
              </a:rPr>
              <a:t>file</a:t>
            </a:r>
            <a:r>
              <a:rPr lang="en-US" dirty="0">
                <a:solidFill>
                  <a:srgbClr val="C00000"/>
                </a:solidFill>
              </a:rPr>
              <a:t> </a:t>
            </a:r>
            <a:r>
              <a:rPr lang="en-US" dirty="0"/>
              <a:t>is equal to the </a:t>
            </a:r>
            <a:r>
              <a:rPr lang="en-US" b="1" dirty="0">
                <a:solidFill>
                  <a:srgbClr val="C00000"/>
                </a:solidFill>
              </a:rPr>
              <a:t>number</a:t>
            </a:r>
            <a:r>
              <a:rPr lang="en-US" b="1" dirty="0">
                <a:solidFill>
                  <a:srgbClr val="FF0000"/>
                </a:solidFill>
              </a:rPr>
              <a:t> </a:t>
            </a:r>
            <a:r>
              <a:rPr lang="en-US" b="1" dirty="0">
                <a:solidFill>
                  <a:srgbClr val="C00000"/>
                </a:solidFill>
              </a:rPr>
              <a:t>of</a:t>
            </a:r>
            <a:r>
              <a:rPr lang="en-US" b="1" dirty="0">
                <a:solidFill>
                  <a:srgbClr val="FF0000"/>
                </a:solidFill>
              </a:rPr>
              <a:t> </a:t>
            </a:r>
            <a:r>
              <a:rPr lang="en-US" b="1" dirty="0">
                <a:solidFill>
                  <a:srgbClr val="C00000"/>
                </a:solidFill>
              </a:rPr>
              <a:t>blocks</a:t>
            </a:r>
            <a:r>
              <a:rPr lang="en-US" dirty="0">
                <a:solidFill>
                  <a:srgbClr val="C00000"/>
                </a:solidFill>
              </a:rPr>
              <a:t> </a:t>
            </a:r>
            <a:r>
              <a:rPr lang="en-US" dirty="0"/>
              <a:t>in the </a:t>
            </a:r>
            <a:r>
              <a:rPr lang="en-US" b="1" dirty="0">
                <a:solidFill>
                  <a:srgbClr val="C00000"/>
                </a:solidFill>
              </a:rPr>
              <a:t>main</a:t>
            </a:r>
            <a:r>
              <a:rPr lang="en-US" b="1" dirty="0">
                <a:solidFill>
                  <a:srgbClr val="FF0000"/>
                </a:solidFill>
              </a:rPr>
              <a:t> </a:t>
            </a:r>
            <a:r>
              <a:rPr lang="en-US" b="1" dirty="0">
                <a:solidFill>
                  <a:srgbClr val="C00000"/>
                </a:solidFill>
              </a:rPr>
              <a:t>file</a:t>
            </a:r>
            <a:r>
              <a:rPr lang="en-US" b="1" dirty="0">
                <a:solidFill>
                  <a:srgbClr val="FF0000"/>
                </a:solidFill>
              </a:rPr>
              <a:t> </a:t>
            </a:r>
            <a:r>
              <a:rPr lang="en-US" dirty="0"/>
              <a:t>(data file) and not equal to the number of records in the main file (data file).</a:t>
            </a:r>
          </a:p>
          <a:p>
            <a:endParaRPr lang="en-US" dirty="0"/>
          </a:p>
        </p:txBody>
      </p:sp>
    </p:spTree>
    <p:extLst>
      <p:ext uri="{BB962C8B-B14F-4D97-AF65-F5344CB8AC3E}">
        <p14:creationId xmlns:p14="http://schemas.microsoft.com/office/powerpoint/2010/main" val="318202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Indexes</a:t>
            </a:r>
          </a:p>
        </p:txBody>
      </p:sp>
      <p:graphicFrame>
        <p:nvGraphicFramePr>
          <p:cNvPr id="4" name="Table 3"/>
          <p:cNvGraphicFramePr>
            <a:graphicFrameLocks noGrp="1"/>
          </p:cNvGraphicFramePr>
          <p:nvPr>
            <p:extLst>
              <p:ext uri="{D42A27DB-BD31-4B8C-83A1-F6EECF244321}">
                <p14:modId xmlns:p14="http://schemas.microsoft.com/office/powerpoint/2010/main" val="3870494654"/>
              </p:ext>
            </p:extLst>
          </p:nvPr>
        </p:nvGraphicFramePr>
        <p:xfrm>
          <a:off x="6633752" y="1066800"/>
          <a:ext cx="2590800" cy="109728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0">
                <a:tc>
                  <a:txBody>
                    <a:bodyPr/>
                    <a:lstStyle/>
                    <a:p>
                      <a:pPr algn="ctr"/>
                      <a:r>
                        <a:rPr lang="en-US" sz="1800" b="1" dirty="0"/>
                        <a:t>100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800" b="1" dirty="0"/>
                        <a:t>Math</a:t>
                      </a:r>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r>
                        <a:rPr lang="en-US" sz="1800" b="1" dirty="0"/>
                        <a:t>100</a:t>
                      </a:r>
                    </a:p>
                  </a:txBody>
                  <a:tcPr>
                    <a:lnL w="38100" cap="flat" cmpd="sng" algn="ctr">
                      <a:solidFill>
                        <a:schemeClr val="tx1"/>
                      </a:solidFill>
                      <a:prstDash val="solid"/>
                      <a:round/>
                      <a:headEnd type="none" w="med" len="med"/>
                      <a:tailEnd type="none" w="med" len="med"/>
                    </a:lnL>
                  </a:tcPr>
                </a:tc>
                <a:tc>
                  <a:txBody>
                    <a:bodyPr/>
                    <a:lstStyle/>
                    <a:p>
                      <a:pPr algn="ctr"/>
                      <a:r>
                        <a:rPr lang="en-US" sz="1800" b="1" dirty="0"/>
                        <a:t>Science</a:t>
                      </a:r>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r>
                        <a:rPr lang="en-US" sz="1800" b="1" dirty="0"/>
                        <a:t>105</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r>
                        <a:rPr lang="en-US" sz="1800" b="1" dirty="0"/>
                        <a:t>Physics</a:t>
                      </a:r>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687711"/>
              </p:ext>
            </p:extLst>
          </p:nvPr>
        </p:nvGraphicFramePr>
        <p:xfrm>
          <a:off x="6633752" y="2286000"/>
          <a:ext cx="2590800" cy="146304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0">
                <a:tc>
                  <a:txBody>
                    <a:bodyPr/>
                    <a:lstStyle/>
                    <a:p>
                      <a:pPr algn="ctr"/>
                      <a:r>
                        <a:rPr lang="en-US" sz="1800" b="1" dirty="0"/>
                        <a:t>105</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r>
                        <a:rPr lang="en-US" sz="1800" b="1" dirty="0"/>
                        <a:t>105</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r>
                        <a:rPr lang="en-US" sz="1800" b="1" dirty="0"/>
                        <a:t>106</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pPr algn="ctr"/>
                      <a:r>
                        <a:rPr lang="en-US" sz="1800" b="1" dirty="0"/>
                        <a:t>106</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35075928"/>
              </p:ext>
            </p:extLst>
          </p:nvPr>
        </p:nvGraphicFramePr>
        <p:xfrm>
          <a:off x="6633752" y="4785360"/>
          <a:ext cx="2590800" cy="146304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0">
                <a:tc>
                  <a:txBody>
                    <a:bodyPr/>
                    <a:lstStyle/>
                    <a:p>
                      <a:pPr algn="ctr"/>
                      <a:r>
                        <a:rPr lang="en-US" sz="1800" b="1" dirty="0"/>
                        <a:t>108</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800" b="1" dirty="0"/>
                    </a:p>
                  </a:txBody>
                  <a:tcPr>
                    <a:lnT w="38100" cap="flat" cmpd="sng" algn="ctr">
                      <a:solidFill>
                        <a:schemeClr val="tx1"/>
                      </a:solidFill>
                      <a:prstDash val="solid"/>
                      <a:round/>
                      <a:headEnd type="none" w="med" len="med"/>
                      <a:tailEnd type="none" w="med" len="med"/>
                    </a:lnT>
                  </a:tcPr>
                </a:tc>
                <a:tc>
                  <a:txBody>
                    <a:bodyPr/>
                    <a:lstStyle/>
                    <a:p>
                      <a:endParaRPr lang="en-US" sz="18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pPr algn="ctr"/>
                      <a:r>
                        <a:rPr lang="en-US" sz="1800" b="1" dirty="0"/>
                        <a:t>108</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0">
                <a:tc>
                  <a:txBody>
                    <a:bodyPr/>
                    <a:lstStyle/>
                    <a:p>
                      <a:pPr algn="ctr"/>
                      <a:r>
                        <a:rPr lang="en-US" sz="1800" b="1" dirty="0"/>
                        <a:t>109</a:t>
                      </a:r>
                    </a:p>
                  </a:txBody>
                  <a:tcPr>
                    <a:lnL w="38100" cap="flat" cmpd="sng" algn="ctr">
                      <a:solidFill>
                        <a:schemeClr val="tx1"/>
                      </a:solidFill>
                      <a:prstDash val="solid"/>
                      <a:round/>
                      <a:headEnd type="none" w="med" len="med"/>
                      <a:tailEnd type="none" w="med" len="med"/>
                    </a:lnL>
                  </a:tcPr>
                </a:tc>
                <a:tc>
                  <a:txBody>
                    <a:bodyPr/>
                    <a:lstStyle/>
                    <a:p>
                      <a:pPr algn="ctr"/>
                      <a:endParaRPr lang="en-US" sz="1800" b="1" dirty="0"/>
                    </a:p>
                  </a:txBody>
                  <a:tcPr/>
                </a:tc>
                <a:tc>
                  <a:txBody>
                    <a:bodyPr/>
                    <a:lstStyle/>
                    <a:p>
                      <a:endParaRPr lang="en-US" sz="18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0">
                <a:tc>
                  <a:txBody>
                    <a:bodyPr/>
                    <a:lstStyle/>
                    <a:p>
                      <a:pPr algn="ctr"/>
                      <a:r>
                        <a:rPr lang="en-US" sz="1800" b="1" dirty="0"/>
                        <a:t>109</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800" b="1" dirty="0"/>
                    </a:p>
                  </a:txBody>
                  <a:tcPr>
                    <a:lnB w="38100" cap="flat" cmpd="sng" algn="ctr">
                      <a:solidFill>
                        <a:schemeClr val="tx1"/>
                      </a:solidFill>
                      <a:prstDash val="solid"/>
                      <a:round/>
                      <a:headEnd type="none" w="med" len="med"/>
                      <a:tailEnd type="none" w="med" len="med"/>
                    </a:lnB>
                  </a:tcPr>
                </a:tc>
                <a:tc>
                  <a:txBody>
                    <a:bodyPr/>
                    <a:lstStyle/>
                    <a:p>
                      <a:endParaRPr lang="en-US" sz="18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12764433"/>
              </p:ext>
            </p:extLst>
          </p:nvPr>
        </p:nvGraphicFramePr>
        <p:xfrm>
          <a:off x="6633752" y="3733800"/>
          <a:ext cx="2590800" cy="1066800"/>
        </p:xfrm>
        <a:graphic>
          <a:graphicData uri="http://schemas.openxmlformats.org/drawingml/2006/table">
            <a:tbl>
              <a:tblPr firstRow="1" bandRow="1">
                <a:tableStyleId>{2D5ABB26-0587-4C30-8999-92F81FD0307C}</a:tableStyleId>
              </a:tblPr>
              <a:tblGrid>
                <a:gridCol w="2590800">
                  <a:extLst>
                    <a:ext uri="{9D8B030D-6E8A-4147-A177-3AD203B41FA5}">
                      <a16:colId xmlns:a16="http://schemas.microsoft.com/office/drawing/2014/main" val="20000"/>
                    </a:ext>
                  </a:extLst>
                </a:gridCol>
              </a:tblGrid>
              <a:tr h="1066800">
                <a:tc>
                  <a:txBody>
                    <a:bodyPr/>
                    <a:lstStyle/>
                    <a:p>
                      <a:pPr algn="ctr"/>
                      <a:r>
                        <a:rPr lang="en-US" b="1" dirty="0"/>
                        <a:t>…</a:t>
                      </a:r>
                    </a:p>
                    <a:p>
                      <a:pPr algn="ctr"/>
                      <a:r>
                        <a:rPr lang="en-US" b="1" dirty="0"/>
                        <a:t>…</a:t>
                      </a:r>
                    </a:p>
                    <a:p>
                      <a:pPr algn="ctr"/>
                      <a:r>
                        <a:rPr lang="en-US" b="1" dirty="0"/>
                        <a:t>…</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15083320"/>
              </p:ext>
            </p:extLst>
          </p:nvPr>
        </p:nvGraphicFramePr>
        <p:xfrm>
          <a:off x="1909352" y="1828800"/>
          <a:ext cx="1752600" cy="333756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370840">
                <a:tc>
                  <a:txBody>
                    <a:bodyPr/>
                    <a:lstStyle/>
                    <a:p>
                      <a:r>
                        <a:rPr lang="en-US" b="1" dirty="0"/>
                        <a:t>100</a:t>
                      </a:r>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b="1" dirty="0"/>
                        <a:t>105</a:t>
                      </a:r>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b="1" dirty="0"/>
                        <a:t>106</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b="1" dirty="0"/>
                        <a:t>108</a:t>
                      </a:r>
                    </a:p>
                  </a:txBody>
                  <a:tcPr/>
                </a:tc>
                <a:tc>
                  <a:txBody>
                    <a:bodyPr/>
                    <a:lstStyle/>
                    <a:p>
                      <a:endParaRPr lang="en-US" dirty="0"/>
                    </a:p>
                  </a:txBody>
                  <a:tcPr/>
                </a:tc>
                <a:extLst>
                  <a:ext uri="{0D108BD9-81ED-4DB2-BD59-A6C34878D82A}">
                    <a16:rowId xmlns:a16="http://schemas.microsoft.com/office/drawing/2014/main" val="10003"/>
                  </a:ext>
                </a:extLst>
              </a:tr>
              <a:tr h="741680">
                <a:tc gridSpan="2">
                  <a:txBody>
                    <a:bodyPr/>
                    <a:lstStyle/>
                    <a:p>
                      <a:r>
                        <a:rPr lang="en-US" b="1" dirty="0"/>
                        <a:t>…</a:t>
                      </a:r>
                    </a:p>
                    <a:p>
                      <a:r>
                        <a:rPr lang="en-US" b="1" dirty="0"/>
                        <a:t>…</a:t>
                      </a:r>
                    </a:p>
                  </a:txBody>
                  <a:tcPr/>
                </a:tc>
                <a:tc hMerge="1">
                  <a:txBody>
                    <a:bodyPr/>
                    <a:lstStyle/>
                    <a:p>
                      <a:endParaRPr lang="en-US"/>
                    </a:p>
                  </a:txBody>
                  <a:tcPr/>
                </a:tc>
                <a:extLst>
                  <a:ext uri="{0D108BD9-81ED-4DB2-BD59-A6C34878D82A}">
                    <a16:rowId xmlns:a16="http://schemas.microsoft.com/office/drawing/2014/main" val="10004"/>
                  </a:ext>
                </a:extLst>
              </a:tr>
              <a:tr h="370840">
                <a:tc>
                  <a:txBody>
                    <a:bodyPr/>
                    <a:lstStyle/>
                    <a:p>
                      <a:endParaRPr lang="en-US" b="1" dirty="0"/>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endParaRPr lang="en-US" b="1" dirty="0"/>
                    </a:p>
                  </a:txBody>
                  <a:tcPr/>
                </a:tc>
                <a:tc>
                  <a:txBody>
                    <a:bodyPr/>
                    <a:lstStyle/>
                    <a:p>
                      <a:endParaRPr lang="en-US"/>
                    </a:p>
                  </a:txBody>
                  <a:tcPr/>
                </a:tc>
                <a:extLst>
                  <a:ext uri="{0D108BD9-81ED-4DB2-BD59-A6C34878D82A}">
                    <a16:rowId xmlns:a16="http://schemas.microsoft.com/office/drawing/2014/main" val="10006"/>
                  </a:ext>
                </a:extLst>
              </a:tr>
              <a:tr h="370840">
                <a:tc gridSpan="2">
                  <a:txBody>
                    <a:bodyPr/>
                    <a:lstStyle/>
                    <a:p>
                      <a:r>
                        <a:rPr lang="en-US" b="1" dirty="0"/>
                        <a:t>…</a:t>
                      </a:r>
                    </a:p>
                  </a:txBody>
                  <a:tcPr/>
                </a:tc>
                <a:tc hMerge="1">
                  <a:txBody>
                    <a:bodyPr/>
                    <a:lstStyle/>
                    <a:p>
                      <a:endParaRPr lang="en-US" dirty="0"/>
                    </a:p>
                  </a:txBody>
                  <a:tcPr/>
                </a:tc>
                <a:extLst>
                  <a:ext uri="{0D108BD9-81ED-4DB2-BD59-A6C34878D82A}">
                    <a16:rowId xmlns:a16="http://schemas.microsoft.com/office/drawing/2014/main" val="10007"/>
                  </a:ext>
                </a:extLst>
              </a:tr>
            </a:tbl>
          </a:graphicData>
        </a:graphic>
      </p:graphicFrame>
      <p:sp>
        <p:nvSpPr>
          <p:cNvPr id="9" name="TextBox 8"/>
          <p:cNvSpPr txBox="1"/>
          <p:nvPr/>
        </p:nvSpPr>
        <p:spPr>
          <a:xfrm>
            <a:off x="2137952" y="5638800"/>
            <a:ext cx="1096390" cy="369332"/>
          </a:xfrm>
          <a:prstGeom prst="rect">
            <a:avLst/>
          </a:prstGeom>
          <a:noFill/>
        </p:spPr>
        <p:txBody>
          <a:bodyPr wrap="none" rtlCol="0">
            <a:spAutoFit/>
          </a:bodyPr>
          <a:lstStyle/>
          <a:p>
            <a:pPr algn="ctr"/>
            <a:r>
              <a:rPr lang="en-US" b="1" dirty="0">
                <a:solidFill>
                  <a:srgbClr val="C00000"/>
                </a:solidFill>
              </a:rPr>
              <a:t>Index File</a:t>
            </a:r>
          </a:p>
        </p:txBody>
      </p:sp>
      <p:cxnSp>
        <p:nvCxnSpPr>
          <p:cNvPr id="11" name="Straight Arrow Connector 10"/>
          <p:cNvCxnSpPr/>
          <p:nvPr/>
        </p:nvCxnSpPr>
        <p:spPr>
          <a:xfrm flipV="1">
            <a:off x="3509552" y="1295400"/>
            <a:ext cx="3276600" cy="685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V="1">
            <a:off x="3509552" y="1981200"/>
            <a:ext cx="3276600" cy="381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509552" y="2819400"/>
            <a:ext cx="3276600" cy="381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509552" y="3124200"/>
            <a:ext cx="3276600" cy="1828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19" name="Rectangle 18"/>
          <p:cNvSpPr/>
          <p:nvPr/>
        </p:nvSpPr>
        <p:spPr>
          <a:xfrm>
            <a:off x="4195353" y="5407968"/>
            <a:ext cx="2213235" cy="830997"/>
          </a:xfrm>
          <a:prstGeom prst="rect">
            <a:avLst/>
          </a:prstGeom>
        </p:spPr>
        <p:txBody>
          <a:bodyPr wrap="none">
            <a:spAutoFit/>
          </a:bodyPr>
          <a:lstStyle/>
          <a:p>
            <a:pPr algn="ctr"/>
            <a:r>
              <a:rPr lang="en-US" sz="2400" b="1" dirty="0"/>
              <a:t>Field Clustering </a:t>
            </a:r>
          </a:p>
          <a:p>
            <a:pPr algn="ctr"/>
            <a:r>
              <a:rPr lang="en-US" sz="2400" b="1" dirty="0"/>
              <a:t>Data File</a:t>
            </a:r>
          </a:p>
        </p:txBody>
      </p:sp>
    </p:spTree>
    <p:extLst>
      <p:ext uri="{BB962C8B-B14F-4D97-AF65-F5344CB8AC3E}">
        <p14:creationId xmlns:p14="http://schemas.microsoft.com/office/powerpoint/2010/main" val="185919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Clustering Indexes</a:t>
            </a:r>
          </a:p>
        </p:txBody>
      </p:sp>
      <p:sp>
        <p:nvSpPr>
          <p:cNvPr id="3" name="Content Placeholder 2"/>
          <p:cNvSpPr>
            <a:spLocks noGrp="1"/>
          </p:cNvSpPr>
          <p:nvPr>
            <p:ph idx="1"/>
          </p:nvPr>
        </p:nvSpPr>
        <p:spPr/>
        <p:txBody>
          <a:bodyPr/>
          <a:lstStyle/>
          <a:p>
            <a:r>
              <a:rPr lang="en-US" dirty="0"/>
              <a:t>If </a:t>
            </a:r>
            <a:r>
              <a:rPr lang="en-US" b="1" dirty="0">
                <a:solidFill>
                  <a:srgbClr val="C00000"/>
                </a:solidFill>
              </a:rPr>
              <a:t>records </a:t>
            </a:r>
            <a:r>
              <a:rPr lang="en-US" dirty="0"/>
              <a:t>of a file are </a:t>
            </a:r>
            <a:r>
              <a:rPr lang="en-US" b="1" dirty="0">
                <a:solidFill>
                  <a:srgbClr val="C00000"/>
                </a:solidFill>
              </a:rPr>
              <a:t>ordered on a non-key field</a:t>
            </a:r>
            <a:r>
              <a:rPr lang="en-US" dirty="0"/>
              <a:t>, we can create a different type of index known as </a:t>
            </a:r>
            <a:r>
              <a:rPr lang="en-US" b="1" dirty="0">
                <a:solidFill>
                  <a:srgbClr val="C00000"/>
                </a:solidFill>
              </a:rPr>
              <a:t>clustering index</a:t>
            </a:r>
            <a:r>
              <a:rPr lang="en-US" dirty="0"/>
              <a:t>.</a:t>
            </a:r>
          </a:p>
          <a:p>
            <a:r>
              <a:rPr lang="en-US" dirty="0"/>
              <a:t>A non-key field does not have distinct value for each record.</a:t>
            </a:r>
          </a:p>
          <a:p>
            <a:r>
              <a:rPr lang="en-US" dirty="0"/>
              <a:t>A Clustering index is also an ordered file with two fields.</a:t>
            </a:r>
          </a:p>
          <a:p>
            <a:endParaRPr lang="en-US" dirty="0"/>
          </a:p>
        </p:txBody>
      </p:sp>
    </p:spTree>
    <p:extLst>
      <p:ext uri="{BB962C8B-B14F-4D97-AF65-F5344CB8AC3E}">
        <p14:creationId xmlns:p14="http://schemas.microsoft.com/office/powerpoint/2010/main" val="107817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graphicFrame>
        <p:nvGraphicFramePr>
          <p:cNvPr id="4" name="Table 3"/>
          <p:cNvGraphicFramePr>
            <a:graphicFrameLocks noGrp="1"/>
          </p:cNvGraphicFramePr>
          <p:nvPr>
            <p:extLst>
              <p:ext uri="{D42A27DB-BD31-4B8C-83A1-F6EECF244321}">
                <p14:modId xmlns:p14="http://schemas.microsoft.com/office/powerpoint/2010/main" val="2664576490"/>
              </p:ext>
            </p:extLst>
          </p:nvPr>
        </p:nvGraphicFramePr>
        <p:xfrm>
          <a:off x="6679472" y="9652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5</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3</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17</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45064232"/>
              </p:ext>
            </p:extLst>
          </p:nvPr>
        </p:nvGraphicFramePr>
        <p:xfrm>
          <a:off x="6679472" y="22606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6</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10</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14</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7</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80100620"/>
              </p:ext>
            </p:extLst>
          </p:nvPr>
        </p:nvGraphicFramePr>
        <p:xfrm>
          <a:off x="6679472" y="35560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13</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4</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15</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18</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1010595"/>
              </p:ext>
            </p:extLst>
          </p:nvPr>
        </p:nvGraphicFramePr>
        <p:xfrm>
          <a:off x="6679472" y="4851400"/>
          <a:ext cx="2590800" cy="1219200"/>
        </p:xfrm>
        <a:graphic>
          <a:graphicData uri="http://schemas.openxmlformats.org/drawingml/2006/table">
            <a:tbl>
              <a:tblPr firstRow="1" bandRow="1">
                <a:tableStyleId>{5940675A-B579-460E-94D1-54222C63F5DA}</a:tableStyleId>
              </a:tblPr>
              <a:tblGrid>
                <a:gridCol w="799760">
                  <a:extLst>
                    <a:ext uri="{9D8B030D-6E8A-4147-A177-3AD203B41FA5}">
                      <a16:colId xmlns:a16="http://schemas.microsoft.com/office/drawing/2014/main" val="20000"/>
                    </a:ext>
                  </a:extLst>
                </a:gridCol>
                <a:gridCol w="1159651">
                  <a:extLst>
                    <a:ext uri="{9D8B030D-6E8A-4147-A177-3AD203B41FA5}">
                      <a16:colId xmlns:a16="http://schemas.microsoft.com/office/drawing/2014/main" val="20001"/>
                    </a:ext>
                  </a:extLst>
                </a:gridCol>
                <a:gridCol w="631389">
                  <a:extLst>
                    <a:ext uri="{9D8B030D-6E8A-4147-A177-3AD203B41FA5}">
                      <a16:colId xmlns:a16="http://schemas.microsoft.com/office/drawing/2014/main" val="20002"/>
                    </a:ext>
                  </a:extLst>
                </a:gridCol>
              </a:tblGrid>
              <a:tr h="152400">
                <a:tc>
                  <a:txBody>
                    <a:bodyPr/>
                    <a:lstStyle/>
                    <a:p>
                      <a:pPr algn="ctr"/>
                      <a:r>
                        <a:rPr lang="en-US" sz="1400" b="1" dirty="0"/>
                        <a:t>12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sz="1400" b="1" dirty="0"/>
                    </a:p>
                  </a:txBody>
                  <a:tcPr>
                    <a:lnT w="38100" cap="flat" cmpd="sng" algn="ctr">
                      <a:solidFill>
                        <a:schemeClr val="tx1"/>
                      </a:solidFill>
                      <a:prstDash val="solid"/>
                      <a:round/>
                      <a:headEnd type="none" w="med" len="med"/>
                      <a:tailEnd type="none" w="med" len="med"/>
                    </a:lnT>
                  </a:tcPr>
                </a:tc>
                <a:tc>
                  <a:txBody>
                    <a:bodyPr/>
                    <a:lstStyle/>
                    <a:p>
                      <a:endParaRPr lang="en-US" sz="1400" b="1"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52400">
                <a:tc>
                  <a:txBody>
                    <a:bodyPr/>
                    <a:lstStyle/>
                    <a:p>
                      <a:pPr algn="ctr"/>
                      <a:r>
                        <a:rPr lang="en-US" sz="1400" b="1" dirty="0"/>
                        <a:t>1</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52400">
                <a:tc>
                  <a:txBody>
                    <a:bodyPr/>
                    <a:lstStyle/>
                    <a:p>
                      <a:pPr algn="ctr"/>
                      <a:r>
                        <a:rPr lang="en-US" sz="1400" b="1" dirty="0"/>
                        <a:t>19</a:t>
                      </a:r>
                    </a:p>
                  </a:txBody>
                  <a:tcPr>
                    <a:lnL w="38100" cap="flat" cmpd="sng" algn="ctr">
                      <a:solidFill>
                        <a:schemeClr val="tx1"/>
                      </a:solidFill>
                      <a:prstDash val="solid"/>
                      <a:round/>
                      <a:headEnd type="none" w="med" len="med"/>
                      <a:tailEnd type="none" w="med" len="med"/>
                    </a:lnL>
                  </a:tcPr>
                </a:tc>
                <a:tc>
                  <a:txBody>
                    <a:bodyPr/>
                    <a:lstStyle/>
                    <a:p>
                      <a:pPr algn="ctr"/>
                      <a:endParaRPr lang="en-US" sz="1400" b="1" dirty="0"/>
                    </a:p>
                  </a:txBody>
                  <a:tcPr/>
                </a:tc>
                <a:tc>
                  <a:txBody>
                    <a:bodyPr/>
                    <a:lstStyle/>
                    <a:p>
                      <a:endParaRPr lang="en-US" sz="1400" b="1"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52400">
                <a:tc>
                  <a:txBody>
                    <a:bodyPr/>
                    <a:lstStyle/>
                    <a:p>
                      <a:pPr algn="ctr"/>
                      <a:r>
                        <a:rPr lang="en-US" sz="1400" b="1" dirty="0"/>
                        <a:t>8</a:t>
                      </a:r>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algn="ctr"/>
                      <a:endParaRPr lang="en-US" sz="1400" b="1" dirty="0"/>
                    </a:p>
                  </a:txBody>
                  <a:tcPr>
                    <a:lnB w="38100" cap="flat" cmpd="sng" algn="ctr">
                      <a:solidFill>
                        <a:schemeClr val="tx1"/>
                      </a:solidFill>
                      <a:prstDash val="solid"/>
                      <a:round/>
                      <a:headEnd type="none" w="med" len="med"/>
                      <a:tailEnd type="none" w="med" len="med"/>
                    </a:lnB>
                  </a:tcPr>
                </a:tc>
                <a:tc>
                  <a:txBody>
                    <a:bodyPr/>
                    <a:lstStyle/>
                    <a:p>
                      <a:endParaRPr lang="en-US" sz="1400" b="1"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51821020"/>
              </p:ext>
            </p:extLst>
          </p:nvPr>
        </p:nvGraphicFramePr>
        <p:xfrm>
          <a:off x="1497872" y="1041400"/>
          <a:ext cx="1752600" cy="48768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tblGrid>
              <a:tr h="228600">
                <a:tc>
                  <a:txBody>
                    <a:bodyPr/>
                    <a:lstStyle/>
                    <a:p>
                      <a:r>
                        <a:rPr lang="en-US" sz="1400" b="1" dirty="0"/>
                        <a:t>1</a:t>
                      </a:r>
                    </a:p>
                  </a:txBody>
                  <a:tcPr/>
                </a:tc>
                <a:tc>
                  <a:txBody>
                    <a:bodyPr/>
                    <a:lstStyle/>
                    <a:p>
                      <a:endParaRPr lang="en-US" sz="1400" b="1"/>
                    </a:p>
                  </a:txBody>
                  <a:tcPr/>
                </a:tc>
                <a:extLst>
                  <a:ext uri="{0D108BD9-81ED-4DB2-BD59-A6C34878D82A}">
                    <a16:rowId xmlns:a16="http://schemas.microsoft.com/office/drawing/2014/main" val="10000"/>
                  </a:ext>
                </a:extLst>
              </a:tr>
              <a:tr h="228600">
                <a:tc>
                  <a:txBody>
                    <a:bodyPr/>
                    <a:lstStyle/>
                    <a:p>
                      <a:r>
                        <a:rPr lang="en-US" sz="1400" b="1" dirty="0"/>
                        <a:t>2</a:t>
                      </a:r>
                    </a:p>
                  </a:txBody>
                  <a:tcPr/>
                </a:tc>
                <a:tc>
                  <a:txBody>
                    <a:bodyPr/>
                    <a:lstStyle/>
                    <a:p>
                      <a:endParaRPr lang="en-US" sz="1400" b="1"/>
                    </a:p>
                  </a:txBody>
                  <a:tcPr/>
                </a:tc>
                <a:extLst>
                  <a:ext uri="{0D108BD9-81ED-4DB2-BD59-A6C34878D82A}">
                    <a16:rowId xmlns:a16="http://schemas.microsoft.com/office/drawing/2014/main" val="10001"/>
                  </a:ext>
                </a:extLst>
              </a:tr>
              <a:tr h="228600">
                <a:tc>
                  <a:txBody>
                    <a:bodyPr/>
                    <a:lstStyle/>
                    <a:p>
                      <a:r>
                        <a:rPr lang="en-US" sz="1400" b="1" dirty="0"/>
                        <a:t>3</a:t>
                      </a:r>
                    </a:p>
                  </a:txBody>
                  <a:tcPr/>
                </a:tc>
                <a:tc>
                  <a:txBody>
                    <a:bodyPr/>
                    <a:lstStyle/>
                    <a:p>
                      <a:endParaRPr lang="en-US" sz="1400" b="1"/>
                    </a:p>
                  </a:txBody>
                  <a:tcPr/>
                </a:tc>
                <a:extLst>
                  <a:ext uri="{0D108BD9-81ED-4DB2-BD59-A6C34878D82A}">
                    <a16:rowId xmlns:a16="http://schemas.microsoft.com/office/drawing/2014/main" val="10002"/>
                  </a:ext>
                </a:extLst>
              </a:tr>
              <a:tr h="228600">
                <a:tc>
                  <a:txBody>
                    <a:bodyPr/>
                    <a:lstStyle/>
                    <a:p>
                      <a:r>
                        <a:rPr lang="en-US" sz="1400" b="1" dirty="0"/>
                        <a:t>4</a:t>
                      </a:r>
                    </a:p>
                  </a:txBody>
                  <a:tcPr/>
                </a:tc>
                <a:tc>
                  <a:txBody>
                    <a:bodyPr/>
                    <a:lstStyle/>
                    <a:p>
                      <a:endParaRPr lang="en-US" sz="1400" b="1" dirty="0"/>
                    </a:p>
                  </a:txBody>
                  <a:tcPr/>
                </a:tc>
                <a:extLst>
                  <a:ext uri="{0D108BD9-81ED-4DB2-BD59-A6C34878D82A}">
                    <a16:rowId xmlns:a16="http://schemas.microsoft.com/office/drawing/2014/main" val="10003"/>
                  </a:ext>
                </a:extLst>
              </a:tr>
              <a:tr h="228600">
                <a:tc>
                  <a:txBody>
                    <a:bodyPr/>
                    <a:lstStyle/>
                    <a:p>
                      <a:r>
                        <a:rPr lang="en-US" sz="1400" b="1" dirty="0"/>
                        <a:t>5</a:t>
                      </a:r>
                    </a:p>
                  </a:txBody>
                  <a:tcPr/>
                </a:tc>
                <a:tc>
                  <a:txBody>
                    <a:bodyPr/>
                    <a:lstStyle/>
                    <a:p>
                      <a:endParaRPr lang="en-US" sz="1400" b="1" dirty="0"/>
                    </a:p>
                  </a:txBody>
                  <a:tcPr/>
                </a:tc>
                <a:extLst>
                  <a:ext uri="{0D108BD9-81ED-4DB2-BD59-A6C34878D82A}">
                    <a16:rowId xmlns:a16="http://schemas.microsoft.com/office/drawing/2014/main" val="10004"/>
                  </a:ext>
                </a:extLst>
              </a:tr>
              <a:tr h="228600">
                <a:tc>
                  <a:txBody>
                    <a:bodyPr/>
                    <a:lstStyle/>
                    <a:p>
                      <a:r>
                        <a:rPr lang="en-US" sz="1400" b="1" dirty="0"/>
                        <a:t>6</a:t>
                      </a:r>
                    </a:p>
                  </a:txBody>
                  <a:tcPr/>
                </a:tc>
                <a:tc>
                  <a:txBody>
                    <a:bodyPr/>
                    <a:lstStyle/>
                    <a:p>
                      <a:endParaRPr lang="en-US" sz="1400" b="1" dirty="0"/>
                    </a:p>
                  </a:txBody>
                  <a:tcPr/>
                </a:tc>
                <a:extLst>
                  <a:ext uri="{0D108BD9-81ED-4DB2-BD59-A6C34878D82A}">
                    <a16:rowId xmlns:a16="http://schemas.microsoft.com/office/drawing/2014/main" val="10005"/>
                  </a:ext>
                </a:extLst>
              </a:tr>
              <a:tr h="228600">
                <a:tc>
                  <a:txBody>
                    <a:bodyPr/>
                    <a:lstStyle/>
                    <a:p>
                      <a:r>
                        <a:rPr lang="en-US" sz="1400" b="1" dirty="0"/>
                        <a:t>7</a:t>
                      </a:r>
                    </a:p>
                  </a:txBody>
                  <a:tcPr/>
                </a:tc>
                <a:tc>
                  <a:txBody>
                    <a:bodyPr/>
                    <a:lstStyle/>
                    <a:p>
                      <a:endParaRPr lang="en-US" sz="1400" b="1" dirty="0"/>
                    </a:p>
                  </a:txBody>
                  <a:tcPr/>
                </a:tc>
                <a:extLst>
                  <a:ext uri="{0D108BD9-81ED-4DB2-BD59-A6C34878D82A}">
                    <a16:rowId xmlns:a16="http://schemas.microsoft.com/office/drawing/2014/main" val="10006"/>
                  </a:ext>
                </a:extLst>
              </a:tr>
              <a:tr h="228600">
                <a:tc>
                  <a:txBody>
                    <a:bodyPr/>
                    <a:lstStyle/>
                    <a:p>
                      <a:r>
                        <a:rPr lang="en-US" sz="1400" b="1" dirty="0"/>
                        <a:t>8</a:t>
                      </a:r>
                    </a:p>
                  </a:txBody>
                  <a:tcPr/>
                </a:tc>
                <a:tc>
                  <a:txBody>
                    <a:bodyPr/>
                    <a:lstStyle/>
                    <a:p>
                      <a:endParaRPr lang="en-US" sz="1400" b="1" dirty="0"/>
                    </a:p>
                  </a:txBody>
                  <a:tcPr/>
                </a:tc>
                <a:extLst>
                  <a:ext uri="{0D108BD9-81ED-4DB2-BD59-A6C34878D82A}">
                    <a16:rowId xmlns:a16="http://schemas.microsoft.com/office/drawing/2014/main" val="10007"/>
                  </a:ext>
                </a:extLst>
              </a:tr>
              <a:tr h="228600">
                <a:tc>
                  <a:txBody>
                    <a:bodyPr/>
                    <a:lstStyle/>
                    <a:p>
                      <a:r>
                        <a:rPr lang="en-US" sz="1400" b="1" dirty="0"/>
                        <a:t>10</a:t>
                      </a:r>
                    </a:p>
                  </a:txBody>
                  <a:tcPr/>
                </a:tc>
                <a:tc>
                  <a:txBody>
                    <a:bodyPr/>
                    <a:lstStyle/>
                    <a:p>
                      <a:endParaRPr lang="en-US" sz="1400" b="1" dirty="0"/>
                    </a:p>
                  </a:txBody>
                  <a:tcPr/>
                </a:tc>
                <a:extLst>
                  <a:ext uri="{0D108BD9-81ED-4DB2-BD59-A6C34878D82A}">
                    <a16:rowId xmlns:a16="http://schemas.microsoft.com/office/drawing/2014/main" val="10008"/>
                  </a:ext>
                </a:extLst>
              </a:tr>
              <a:tr h="228600">
                <a:tc>
                  <a:txBody>
                    <a:bodyPr/>
                    <a:lstStyle/>
                    <a:p>
                      <a:r>
                        <a:rPr lang="en-US" sz="1400" b="1" dirty="0"/>
                        <a:t>12</a:t>
                      </a:r>
                    </a:p>
                  </a:txBody>
                  <a:tcPr/>
                </a:tc>
                <a:tc>
                  <a:txBody>
                    <a:bodyPr/>
                    <a:lstStyle/>
                    <a:p>
                      <a:endParaRPr lang="en-US" sz="1400" b="1" dirty="0"/>
                    </a:p>
                  </a:txBody>
                  <a:tcPr/>
                </a:tc>
                <a:extLst>
                  <a:ext uri="{0D108BD9-81ED-4DB2-BD59-A6C34878D82A}">
                    <a16:rowId xmlns:a16="http://schemas.microsoft.com/office/drawing/2014/main" val="10009"/>
                  </a:ext>
                </a:extLst>
              </a:tr>
              <a:tr h="228600">
                <a:tc>
                  <a:txBody>
                    <a:bodyPr/>
                    <a:lstStyle/>
                    <a:p>
                      <a:r>
                        <a:rPr lang="en-US" sz="1400" b="1" dirty="0"/>
                        <a:t>13</a:t>
                      </a:r>
                    </a:p>
                  </a:txBody>
                  <a:tcPr/>
                </a:tc>
                <a:tc>
                  <a:txBody>
                    <a:bodyPr/>
                    <a:lstStyle/>
                    <a:p>
                      <a:endParaRPr lang="en-US" sz="1400" b="1" dirty="0"/>
                    </a:p>
                  </a:txBody>
                  <a:tcPr/>
                </a:tc>
                <a:extLst>
                  <a:ext uri="{0D108BD9-81ED-4DB2-BD59-A6C34878D82A}">
                    <a16:rowId xmlns:a16="http://schemas.microsoft.com/office/drawing/2014/main" val="10010"/>
                  </a:ext>
                </a:extLst>
              </a:tr>
              <a:tr h="228600">
                <a:tc>
                  <a:txBody>
                    <a:bodyPr/>
                    <a:lstStyle/>
                    <a:p>
                      <a:r>
                        <a:rPr lang="en-US" sz="1400" b="1" dirty="0"/>
                        <a:t>14</a:t>
                      </a:r>
                    </a:p>
                  </a:txBody>
                  <a:tcPr/>
                </a:tc>
                <a:tc>
                  <a:txBody>
                    <a:bodyPr/>
                    <a:lstStyle/>
                    <a:p>
                      <a:endParaRPr lang="en-US" sz="1400" b="1" dirty="0"/>
                    </a:p>
                  </a:txBody>
                  <a:tcPr/>
                </a:tc>
                <a:extLst>
                  <a:ext uri="{0D108BD9-81ED-4DB2-BD59-A6C34878D82A}">
                    <a16:rowId xmlns:a16="http://schemas.microsoft.com/office/drawing/2014/main" val="10011"/>
                  </a:ext>
                </a:extLst>
              </a:tr>
              <a:tr h="228600">
                <a:tc>
                  <a:txBody>
                    <a:bodyPr/>
                    <a:lstStyle/>
                    <a:p>
                      <a:r>
                        <a:rPr lang="en-US" sz="1400" b="1" dirty="0"/>
                        <a:t>15</a:t>
                      </a:r>
                    </a:p>
                  </a:txBody>
                  <a:tcPr/>
                </a:tc>
                <a:tc>
                  <a:txBody>
                    <a:bodyPr/>
                    <a:lstStyle/>
                    <a:p>
                      <a:endParaRPr lang="en-US" sz="1400" b="1" dirty="0"/>
                    </a:p>
                  </a:txBody>
                  <a:tcPr/>
                </a:tc>
                <a:extLst>
                  <a:ext uri="{0D108BD9-81ED-4DB2-BD59-A6C34878D82A}">
                    <a16:rowId xmlns:a16="http://schemas.microsoft.com/office/drawing/2014/main" val="10012"/>
                  </a:ext>
                </a:extLst>
              </a:tr>
              <a:tr h="228600">
                <a:tc>
                  <a:txBody>
                    <a:bodyPr/>
                    <a:lstStyle/>
                    <a:p>
                      <a:r>
                        <a:rPr lang="en-US" sz="1400" b="1" dirty="0"/>
                        <a:t>17</a:t>
                      </a:r>
                    </a:p>
                  </a:txBody>
                  <a:tcPr/>
                </a:tc>
                <a:tc>
                  <a:txBody>
                    <a:bodyPr/>
                    <a:lstStyle/>
                    <a:p>
                      <a:endParaRPr lang="en-US" sz="1400" b="1" dirty="0"/>
                    </a:p>
                  </a:txBody>
                  <a:tcPr/>
                </a:tc>
                <a:extLst>
                  <a:ext uri="{0D108BD9-81ED-4DB2-BD59-A6C34878D82A}">
                    <a16:rowId xmlns:a16="http://schemas.microsoft.com/office/drawing/2014/main" val="10013"/>
                  </a:ext>
                </a:extLst>
              </a:tr>
              <a:tr h="228600">
                <a:tc>
                  <a:txBody>
                    <a:bodyPr/>
                    <a:lstStyle/>
                    <a:p>
                      <a:r>
                        <a:rPr lang="en-US" sz="1400" b="1" dirty="0"/>
                        <a:t>18</a:t>
                      </a:r>
                    </a:p>
                  </a:txBody>
                  <a:tcPr/>
                </a:tc>
                <a:tc>
                  <a:txBody>
                    <a:bodyPr/>
                    <a:lstStyle/>
                    <a:p>
                      <a:endParaRPr lang="en-US" sz="1400" b="1" dirty="0"/>
                    </a:p>
                  </a:txBody>
                  <a:tcPr/>
                </a:tc>
                <a:extLst>
                  <a:ext uri="{0D108BD9-81ED-4DB2-BD59-A6C34878D82A}">
                    <a16:rowId xmlns:a16="http://schemas.microsoft.com/office/drawing/2014/main" val="10014"/>
                  </a:ext>
                </a:extLst>
              </a:tr>
              <a:tr h="228600">
                <a:tc>
                  <a:txBody>
                    <a:bodyPr/>
                    <a:lstStyle/>
                    <a:p>
                      <a:r>
                        <a:rPr lang="en-US" sz="1400" b="1" dirty="0"/>
                        <a:t>19</a:t>
                      </a:r>
                    </a:p>
                  </a:txBody>
                  <a:tcPr/>
                </a:tc>
                <a:tc>
                  <a:txBody>
                    <a:bodyPr/>
                    <a:lstStyle/>
                    <a:p>
                      <a:endParaRPr lang="en-US" sz="1400" b="1" dirty="0"/>
                    </a:p>
                  </a:txBody>
                  <a:tcPr/>
                </a:tc>
                <a:extLst>
                  <a:ext uri="{0D108BD9-81ED-4DB2-BD59-A6C34878D82A}">
                    <a16:rowId xmlns:a16="http://schemas.microsoft.com/office/drawing/2014/main" val="10015"/>
                  </a:ext>
                </a:extLst>
              </a:tr>
            </a:tbl>
          </a:graphicData>
        </a:graphic>
      </p:graphicFrame>
      <p:cxnSp>
        <p:nvCxnSpPr>
          <p:cNvPr id="10" name="Straight Arrow Connector 9"/>
          <p:cNvCxnSpPr/>
          <p:nvPr/>
        </p:nvCxnSpPr>
        <p:spPr>
          <a:xfrm>
            <a:off x="3021872" y="1193800"/>
            <a:ext cx="3810000" cy="4114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3021872" y="1193800"/>
            <a:ext cx="3810000" cy="381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V="1">
            <a:off x="3021872" y="1727200"/>
            <a:ext cx="3810000" cy="76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3021872" y="2108200"/>
            <a:ext cx="3810000" cy="1905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flipV="1">
            <a:off x="3021872" y="1422400"/>
            <a:ext cx="3810000" cy="9906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V="1">
            <a:off x="3021872" y="2413000"/>
            <a:ext cx="3886200" cy="304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3021872" y="3022600"/>
            <a:ext cx="3886200" cy="298938"/>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3021872" y="3321538"/>
            <a:ext cx="3886200" cy="2596662"/>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flipV="1">
            <a:off x="3021872" y="2717800"/>
            <a:ext cx="3886200" cy="914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a:off x="3021872" y="3937000"/>
            <a:ext cx="3810000" cy="10668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p:nvPr/>
        </p:nvCxnSpPr>
        <p:spPr>
          <a:xfrm flipV="1">
            <a:off x="3021872" y="3708400"/>
            <a:ext cx="3886200" cy="533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flipV="1">
            <a:off x="3021872" y="3022600"/>
            <a:ext cx="3810000" cy="15240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V="1">
            <a:off x="3021872" y="4318000"/>
            <a:ext cx="3886200" cy="533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flipV="1">
            <a:off x="3098072" y="2032000"/>
            <a:ext cx="3733800" cy="3124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p:nvPr/>
        </p:nvCxnSpPr>
        <p:spPr>
          <a:xfrm flipV="1">
            <a:off x="3021872" y="4622800"/>
            <a:ext cx="3886200" cy="8382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V="1">
            <a:off x="3098072" y="5613400"/>
            <a:ext cx="3810000" cy="15240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3" name="Rectangle 2"/>
          <p:cNvSpPr/>
          <p:nvPr/>
        </p:nvSpPr>
        <p:spPr>
          <a:xfrm>
            <a:off x="2764447" y="6096000"/>
            <a:ext cx="4557145" cy="369332"/>
          </a:xfrm>
          <a:prstGeom prst="rect">
            <a:avLst/>
          </a:prstGeom>
        </p:spPr>
        <p:txBody>
          <a:bodyPr wrap="none">
            <a:spAutoFit/>
          </a:bodyPr>
          <a:lstStyle/>
          <a:p>
            <a:r>
              <a:rPr lang="en-IN" b="1" dirty="0"/>
              <a:t>A secondary index on a non-ordering key field</a:t>
            </a:r>
            <a:endParaRPr lang="en-US" b="1" dirty="0"/>
          </a:p>
        </p:txBody>
      </p:sp>
    </p:spTree>
    <p:extLst>
      <p:ext uri="{BB962C8B-B14F-4D97-AF65-F5344CB8AC3E}">
        <p14:creationId xmlns:p14="http://schemas.microsoft.com/office/powerpoint/2010/main" val="15436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8"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par>
                                <p:cTn id="25" presetID="2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par>
                                <p:cTn id="31" presetID="22" presetClass="entr" presetSubtype="8"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par>
                                <p:cTn id="34" presetID="22" presetClass="entr" presetSubtype="8"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par>
                                <p:cTn id="43" presetID="22" presetClass="entr" presetSubtype="8"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left)">
                                      <p:cBhvr>
                                        <p:cTn id="45" dur="500"/>
                                        <p:tgtEl>
                                          <p:spTgt spid="30"/>
                                        </p:tgtEl>
                                      </p:cBhvr>
                                    </p:animEffect>
                                  </p:childTnLst>
                                </p:cTn>
                              </p:par>
                              <p:par>
                                <p:cTn id="46" presetID="22" presetClass="entr" presetSubtype="8"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par>
                                <p:cTn id="49" presetID="22" presetClass="entr" presetSubtype="8"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500"/>
                                        <p:tgtEl>
                                          <p:spTgt spid="36"/>
                                        </p:tgtEl>
                                      </p:cBhvr>
                                    </p:animEffect>
                                  </p:childTnLst>
                                </p:cTn>
                              </p:par>
                              <p:par>
                                <p:cTn id="52" presetID="22" presetClass="entr" presetSubtype="8" fill="hold" nodeType="with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left)">
                                      <p:cBhvr>
                                        <p:cTn id="54" dur="500"/>
                                        <p:tgtEl>
                                          <p:spTgt spid="38"/>
                                        </p:tgtEl>
                                      </p:cBhvr>
                                    </p:animEffect>
                                  </p:childTnLst>
                                </p:cTn>
                              </p:par>
                              <p:par>
                                <p:cTn id="55" presetID="22" presetClass="entr" presetSubtype="8"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par>
                                <p:cTn id="58" presetID="22" presetClass="entr" presetSubtype="8"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wipe(left)">
                                      <p:cBhvr>
                                        <p:cTn id="60" dur="500"/>
                                        <p:tgtEl>
                                          <p:spTgt spid="42"/>
                                        </p:tgtEl>
                                      </p:cBhvr>
                                    </p:animEffect>
                                  </p:childTnLst>
                                </p:cTn>
                              </p:par>
                              <p:par>
                                <p:cTn id="61" presetID="22" presetClass="entr" presetSubtype="8"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left)">
                                      <p:cBhvr>
                                        <p:cTn id="63" dur="500"/>
                                        <p:tgtEl>
                                          <p:spTgt spid="44"/>
                                        </p:tgtEl>
                                      </p:cBhvr>
                                    </p:animEffect>
                                  </p:childTnLst>
                                </p:cTn>
                              </p:par>
                              <p:par>
                                <p:cTn id="64" presetID="22" presetClass="entr" presetSubtype="8"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File?</a:t>
            </a:r>
          </a:p>
        </p:txBody>
      </p:sp>
      <p:sp>
        <p:nvSpPr>
          <p:cNvPr id="3" name="Content Placeholder 2"/>
          <p:cNvSpPr>
            <a:spLocks noGrp="1"/>
          </p:cNvSpPr>
          <p:nvPr>
            <p:ph idx="1"/>
          </p:nvPr>
        </p:nvSpPr>
        <p:spPr/>
        <p:txBody>
          <a:bodyPr/>
          <a:lstStyle/>
          <a:p>
            <a:r>
              <a:rPr lang="en-IN" dirty="0"/>
              <a:t>A </a:t>
            </a:r>
            <a:r>
              <a:rPr lang="en-IN" b="1" dirty="0">
                <a:solidFill>
                  <a:srgbClr val="C00000"/>
                </a:solidFill>
              </a:rPr>
              <a:t>file</a:t>
            </a:r>
            <a:r>
              <a:rPr lang="en-IN" dirty="0">
                <a:solidFill>
                  <a:srgbClr val="C00000"/>
                </a:solidFill>
              </a:rPr>
              <a:t> </a:t>
            </a:r>
            <a:r>
              <a:rPr lang="en-IN" dirty="0"/>
              <a:t>is a </a:t>
            </a:r>
            <a:r>
              <a:rPr lang="en-IN" b="1" dirty="0">
                <a:solidFill>
                  <a:srgbClr val="C00000"/>
                </a:solidFill>
              </a:rPr>
              <a:t>collection of records</a:t>
            </a:r>
            <a:r>
              <a:rPr lang="en-IN" b="1" dirty="0">
                <a:solidFill>
                  <a:srgbClr val="FF0000"/>
                </a:solidFill>
              </a:rPr>
              <a:t> </a:t>
            </a:r>
            <a:r>
              <a:rPr lang="en-IN" dirty="0"/>
              <a:t>where a record consists of one or more fields. Each contains the same sequence of fields.</a:t>
            </a:r>
          </a:p>
          <a:p>
            <a:r>
              <a:rPr lang="en-IN" dirty="0"/>
              <a:t>Each </a:t>
            </a:r>
            <a:r>
              <a:rPr lang="en-IN" b="1" dirty="0">
                <a:solidFill>
                  <a:srgbClr val="C00000"/>
                </a:solidFill>
              </a:rPr>
              <a:t>field</a:t>
            </a:r>
            <a:r>
              <a:rPr lang="en-IN" dirty="0">
                <a:solidFill>
                  <a:srgbClr val="C00000"/>
                </a:solidFill>
              </a:rPr>
              <a:t> </a:t>
            </a:r>
            <a:r>
              <a:rPr lang="en-IN" dirty="0"/>
              <a:t>is normally of </a:t>
            </a:r>
            <a:r>
              <a:rPr lang="en-IN" b="1" dirty="0">
                <a:solidFill>
                  <a:srgbClr val="C00000"/>
                </a:solidFill>
              </a:rPr>
              <a:t>fixed length</a:t>
            </a:r>
            <a:r>
              <a:rPr lang="en-IN" dirty="0"/>
              <a:t>.</a:t>
            </a:r>
          </a:p>
          <a:p>
            <a:r>
              <a:rPr lang="en-IN" dirty="0"/>
              <a:t>A sample file with four records is shown below:</a:t>
            </a:r>
            <a:endParaRPr lang="en-US" dirty="0"/>
          </a:p>
        </p:txBody>
      </p:sp>
      <p:graphicFrame>
        <p:nvGraphicFramePr>
          <p:cNvPr id="5" name="Table 4"/>
          <p:cNvGraphicFramePr>
            <a:graphicFrameLocks noGrp="1"/>
          </p:cNvGraphicFramePr>
          <p:nvPr/>
        </p:nvGraphicFramePr>
        <p:xfrm>
          <a:off x="1828800" y="2946400"/>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gridCol w="978980">
                  <a:extLst>
                    <a:ext uri="{9D8B030D-6E8A-4147-A177-3AD203B41FA5}">
                      <a16:colId xmlns:a16="http://schemas.microsoft.com/office/drawing/2014/main" val="20001"/>
                    </a:ext>
                  </a:extLst>
                </a:gridCol>
                <a:gridCol w="644017">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Roll No.</a:t>
                      </a:r>
                    </a:p>
                  </a:txBody>
                  <a:tcPr/>
                </a:tc>
                <a:tc>
                  <a:txBody>
                    <a:bodyPr/>
                    <a:lstStyle/>
                    <a:p>
                      <a:r>
                        <a:rPr lang="en-US" dirty="0"/>
                        <a:t>Year</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AMIT</a:t>
                      </a:r>
                    </a:p>
                  </a:txBody>
                  <a:tcPr/>
                </a:tc>
                <a:tc>
                  <a:txBody>
                    <a:bodyPr/>
                    <a:lstStyle/>
                    <a:p>
                      <a:r>
                        <a:rPr lang="en-US" dirty="0"/>
                        <a:t>1000</a:t>
                      </a:r>
                    </a:p>
                  </a:txBody>
                  <a:tcPr/>
                </a:tc>
                <a:tc>
                  <a:txBody>
                    <a:bodyPr/>
                    <a:lstStyle/>
                    <a:p>
                      <a:r>
                        <a:rPr lang="en-IN" dirty="0"/>
                        <a:t>1</a:t>
                      </a:r>
                      <a:endParaRPr lang="en-US" dirty="0"/>
                    </a:p>
                  </a:txBody>
                  <a:tcPr/>
                </a:tc>
                <a:tc>
                  <a:txBody>
                    <a:bodyPr/>
                    <a:lstStyle/>
                    <a:p>
                      <a:r>
                        <a:rPr lang="en-IN" dirty="0"/>
                        <a:t>82</a:t>
                      </a:r>
                      <a:endParaRPr lang="en-US" dirty="0"/>
                    </a:p>
                  </a:txBody>
                  <a:tcPr/>
                </a:tc>
                <a:extLst>
                  <a:ext uri="{0D108BD9-81ED-4DB2-BD59-A6C34878D82A}">
                    <a16:rowId xmlns:a16="http://schemas.microsoft.com/office/drawing/2014/main" val="10001"/>
                  </a:ext>
                </a:extLst>
              </a:tr>
              <a:tr h="370840">
                <a:tc>
                  <a:txBody>
                    <a:bodyPr/>
                    <a:lstStyle/>
                    <a:p>
                      <a:r>
                        <a:rPr lang="en-US" dirty="0"/>
                        <a:t>KALPESH</a:t>
                      </a:r>
                    </a:p>
                  </a:txBody>
                  <a:tcPr/>
                </a:tc>
                <a:tc>
                  <a:txBody>
                    <a:bodyPr/>
                    <a:lstStyle/>
                    <a:p>
                      <a:r>
                        <a:rPr lang="en-US" dirty="0"/>
                        <a:t>1005</a:t>
                      </a:r>
                    </a:p>
                  </a:txBody>
                  <a:tcPr/>
                </a:tc>
                <a:tc>
                  <a:txBody>
                    <a:bodyPr/>
                    <a:lstStyle/>
                    <a:p>
                      <a:r>
                        <a:rPr lang="en-IN" dirty="0"/>
                        <a:t>2</a:t>
                      </a:r>
                      <a:endParaRPr lang="en-US" dirty="0"/>
                    </a:p>
                  </a:txBody>
                  <a:tcPr/>
                </a:tc>
                <a:tc>
                  <a:txBody>
                    <a:bodyPr/>
                    <a:lstStyle/>
                    <a:p>
                      <a:r>
                        <a:rPr lang="en-IN" dirty="0"/>
                        <a:t>54</a:t>
                      </a:r>
                      <a:endParaRPr lang="en-US" dirty="0"/>
                    </a:p>
                  </a:txBody>
                  <a:tcPr/>
                </a:tc>
                <a:extLst>
                  <a:ext uri="{0D108BD9-81ED-4DB2-BD59-A6C34878D82A}">
                    <a16:rowId xmlns:a16="http://schemas.microsoft.com/office/drawing/2014/main" val="10002"/>
                  </a:ext>
                </a:extLst>
              </a:tr>
              <a:tr h="370840">
                <a:tc>
                  <a:txBody>
                    <a:bodyPr/>
                    <a:lstStyle/>
                    <a:p>
                      <a:r>
                        <a:rPr lang="en-US" dirty="0"/>
                        <a:t>JITENDRA</a:t>
                      </a:r>
                    </a:p>
                  </a:txBody>
                  <a:tcPr/>
                </a:tc>
                <a:tc>
                  <a:txBody>
                    <a:bodyPr/>
                    <a:lstStyle/>
                    <a:p>
                      <a:r>
                        <a:rPr lang="en-US" dirty="0"/>
                        <a:t>1009</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3"/>
                  </a:ext>
                </a:extLst>
              </a:tr>
              <a:tr h="370840">
                <a:tc>
                  <a:txBody>
                    <a:bodyPr/>
                    <a:lstStyle/>
                    <a:p>
                      <a:r>
                        <a:rPr lang="en-US" dirty="0"/>
                        <a:t>RAVI</a:t>
                      </a:r>
                    </a:p>
                  </a:txBody>
                  <a:tcPr/>
                </a:tc>
                <a:tc>
                  <a:txBody>
                    <a:bodyPr/>
                    <a:lstStyle/>
                    <a:p>
                      <a:r>
                        <a:rPr lang="en-US" dirty="0"/>
                        <a:t>1010</a:t>
                      </a:r>
                    </a:p>
                  </a:txBody>
                  <a:tcPr/>
                </a:tc>
                <a:tc>
                  <a:txBody>
                    <a:bodyPr/>
                    <a:lstStyle/>
                    <a:p>
                      <a:r>
                        <a:rPr lang="en-IN" dirty="0"/>
                        <a:t>1</a:t>
                      </a:r>
                      <a:endParaRPr lang="en-US" dirty="0"/>
                    </a:p>
                  </a:txBody>
                  <a:tcPr/>
                </a:tc>
                <a:tc>
                  <a:txBody>
                    <a:bodyPr/>
                    <a:lstStyle/>
                    <a:p>
                      <a:r>
                        <a:rPr lang="en-IN" dirty="0"/>
                        <a:t>79</a:t>
                      </a:r>
                      <a:endParaRPr lang="en-US" dirty="0"/>
                    </a:p>
                  </a:txBody>
                  <a:tcPr/>
                </a:tc>
                <a:extLst>
                  <a:ext uri="{0D108BD9-81ED-4DB2-BD59-A6C34878D82A}">
                    <a16:rowId xmlns:a16="http://schemas.microsoft.com/office/drawing/2014/main" val="10004"/>
                  </a:ext>
                </a:extLst>
              </a:tr>
            </a:tbl>
          </a:graphicData>
        </a:graphic>
      </p:graphicFrame>
      <p:sp>
        <p:nvSpPr>
          <p:cNvPr id="6" name="Rectangle 5"/>
          <p:cNvSpPr/>
          <p:nvPr/>
        </p:nvSpPr>
        <p:spPr>
          <a:xfrm>
            <a:off x="5540188" y="2907355"/>
            <a:ext cx="6212541" cy="2308324"/>
          </a:xfrm>
          <a:prstGeom prst="rect">
            <a:avLst/>
          </a:prstGeom>
        </p:spPr>
        <p:txBody>
          <a:bodyPr wrap="square">
            <a:spAutoFit/>
          </a:bodyPr>
          <a:lstStyle/>
          <a:p>
            <a:pPr marL="342900" indent="-342900" algn="just">
              <a:buFont typeface="Arial" pitchFamily="34" charset="0"/>
              <a:buChar char="•"/>
            </a:pPr>
            <a:r>
              <a:rPr lang="en-US" sz="2400" dirty="0"/>
              <a:t>There are </a:t>
            </a:r>
            <a:r>
              <a:rPr lang="en-US" sz="2400" b="1" dirty="0">
                <a:solidFill>
                  <a:srgbClr val="C00000"/>
                </a:solidFill>
              </a:rPr>
              <a:t>four records</a:t>
            </a:r>
          </a:p>
          <a:p>
            <a:pPr marL="342900" indent="-342900" algn="just">
              <a:buFont typeface="Arial" pitchFamily="34" charset="0"/>
              <a:buChar char="•"/>
            </a:pPr>
            <a:r>
              <a:rPr lang="en-US" sz="2400" dirty="0"/>
              <a:t>There are four fields (Name, Roll No., Year, Marks)</a:t>
            </a:r>
          </a:p>
          <a:p>
            <a:pPr marL="342900" indent="-342900" algn="just">
              <a:buFont typeface="Arial" pitchFamily="34" charset="0"/>
              <a:buChar char="•"/>
            </a:pPr>
            <a:r>
              <a:rPr lang="en-US" sz="2400" dirty="0"/>
              <a:t>Records can be uniquely identified on the field 'Roll No.' Therefore, </a:t>
            </a:r>
            <a:r>
              <a:rPr lang="en-US" sz="2400" b="1" dirty="0">
                <a:solidFill>
                  <a:srgbClr val="C00000"/>
                </a:solidFill>
              </a:rPr>
              <a:t>Roll No. is the key</a:t>
            </a:r>
            <a:r>
              <a:rPr lang="en-US" sz="2400" b="1" dirty="0">
                <a:solidFill>
                  <a:srgbClr val="FF0000"/>
                </a:solidFill>
              </a:rPr>
              <a:t> </a:t>
            </a:r>
            <a:r>
              <a:rPr lang="en-US" sz="2400" b="1" dirty="0">
                <a:solidFill>
                  <a:srgbClr val="C00000"/>
                </a:solidFill>
              </a:rPr>
              <a:t>field</a:t>
            </a:r>
            <a:r>
              <a:rPr lang="en-US" sz="2400" dirty="0"/>
              <a:t>.</a:t>
            </a:r>
          </a:p>
          <a:p>
            <a:pPr marL="342900" indent="-342900" algn="just">
              <a:buFont typeface="Arial" pitchFamily="34" charset="0"/>
              <a:buChar char="•"/>
            </a:pPr>
            <a:r>
              <a:rPr lang="en-US" sz="2400" dirty="0"/>
              <a:t>A database is a collection of files.</a:t>
            </a:r>
          </a:p>
        </p:txBody>
      </p:sp>
    </p:spTree>
    <p:extLst>
      <p:ext uri="{BB962C8B-B14F-4D97-AF65-F5344CB8AC3E}">
        <p14:creationId xmlns:p14="http://schemas.microsoft.com/office/powerpoint/2010/main" val="422771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sp>
        <p:nvSpPr>
          <p:cNvPr id="3" name="Content Placeholder 2"/>
          <p:cNvSpPr>
            <a:spLocks noGrp="1"/>
          </p:cNvSpPr>
          <p:nvPr>
            <p:ph idx="1"/>
          </p:nvPr>
        </p:nvSpPr>
        <p:spPr/>
        <p:txBody>
          <a:bodyPr/>
          <a:lstStyle/>
          <a:p>
            <a:r>
              <a:rPr lang="en-IN" dirty="0"/>
              <a:t>While the </a:t>
            </a:r>
            <a:r>
              <a:rPr lang="en-IN" b="1" dirty="0">
                <a:solidFill>
                  <a:srgbClr val="C00000"/>
                </a:solidFill>
              </a:rPr>
              <a:t>hashed, sequential</a:t>
            </a:r>
            <a:r>
              <a:rPr lang="en-IN" b="1" dirty="0">
                <a:solidFill>
                  <a:srgbClr val="FF0000"/>
                </a:solidFill>
              </a:rPr>
              <a:t> </a:t>
            </a:r>
            <a:r>
              <a:rPr lang="en-IN" dirty="0"/>
              <a:t>and </a:t>
            </a:r>
            <a:r>
              <a:rPr lang="en-IN" b="1" dirty="0">
                <a:solidFill>
                  <a:srgbClr val="C00000"/>
                </a:solidFill>
              </a:rPr>
              <a:t>indexed sequential </a:t>
            </a:r>
            <a:r>
              <a:rPr lang="en-IN" dirty="0"/>
              <a:t>files are suitable for operations based on ordering key or the hashed key. Above file organizations are </a:t>
            </a:r>
            <a:r>
              <a:rPr lang="en-IN" b="1" dirty="0">
                <a:solidFill>
                  <a:srgbClr val="C00000"/>
                </a:solidFill>
              </a:rPr>
              <a:t>not suitable </a:t>
            </a:r>
            <a:r>
              <a:rPr lang="en-IN" dirty="0"/>
              <a:t>for </a:t>
            </a:r>
            <a:r>
              <a:rPr lang="en-IN" dirty="0">
                <a:solidFill>
                  <a:srgbClr val="C00000"/>
                </a:solidFill>
              </a:rPr>
              <a:t>o</a:t>
            </a:r>
            <a:r>
              <a:rPr lang="en-IN" b="1" dirty="0">
                <a:solidFill>
                  <a:srgbClr val="C00000"/>
                </a:solidFill>
              </a:rPr>
              <a:t>perations </a:t>
            </a:r>
            <a:r>
              <a:rPr lang="en-IN" dirty="0"/>
              <a:t>involving a search on </a:t>
            </a:r>
            <a:r>
              <a:rPr lang="en-IN" b="1" dirty="0">
                <a:solidFill>
                  <a:srgbClr val="C00000"/>
                </a:solidFill>
              </a:rPr>
              <a:t>a field other than ordering or hashed key</a:t>
            </a:r>
            <a:r>
              <a:rPr lang="en-IN" dirty="0"/>
              <a:t>.</a:t>
            </a:r>
          </a:p>
          <a:p>
            <a:r>
              <a:rPr lang="en-IN" dirty="0"/>
              <a:t>If searching is required on various keys, </a:t>
            </a:r>
            <a:r>
              <a:rPr lang="en-IN" b="1" dirty="0">
                <a:solidFill>
                  <a:srgbClr val="C00000"/>
                </a:solidFill>
              </a:rPr>
              <a:t>secondary indexes </a:t>
            </a:r>
            <a:r>
              <a:rPr lang="en-IN" dirty="0"/>
              <a:t>on these fields must be </a:t>
            </a:r>
            <a:r>
              <a:rPr lang="en-IN" b="1" dirty="0">
                <a:solidFill>
                  <a:srgbClr val="C00000"/>
                </a:solidFill>
              </a:rPr>
              <a:t>maintained</a:t>
            </a:r>
            <a:r>
              <a:rPr lang="en-IN" dirty="0"/>
              <a:t>. </a:t>
            </a:r>
          </a:p>
          <a:p>
            <a:r>
              <a:rPr lang="en-IN" dirty="0"/>
              <a:t>A </a:t>
            </a:r>
            <a:r>
              <a:rPr lang="en-IN" b="1" dirty="0">
                <a:solidFill>
                  <a:srgbClr val="C00000"/>
                </a:solidFill>
              </a:rPr>
              <a:t>secondary index </a:t>
            </a:r>
            <a:r>
              <a:rPr lang="en-IN" dirty="0"/>
              <a:t>is an ordered file with </a:t>
            </a:r>
            <a:r>
              <a:rPr lang="en-IN" b="1" dirty="0">
                <a:solidFill>
                  <a:srgbClr val="C00000"/>
                </a:solidFill>
              </a:rPr>
              <a:t>two fields</a:t>
            </a:r>
            <a:r>
              <a:rPr lang="en-IN" dirty="0"/>
              <a:t>.</a:t>
            </a:r>
          </a:p>
          <a:p>
            <a:pPr lvl="1"/>
            <a:r>
              <a:rPr lang="en-IN" dirty="0"/>
              <a:t>Some </a:t>
            </a:r>
            <a:r>
              <a:rPr lang="en-IN" b="1" dirty="0">
                <a:solidFill>
                  <a:srgbClr val="C00000"/>
                </a:solidFill>
              </a:rPr>
              <a:t>non-ordering field </a:t>
            </a:r>
            <a:r>
              <a:rPr lang="en-IN" dirty="0"/>
              <a:t>of the data file.</a:t>
            </a:r>
          </a:p>
          <a:p>
            <a:pPr lvl="1"/>
            <a:r>
              <a:rPr lang="en-IN" dirty="0"/>
              <a:t>A </a:t>
            </a:r>
            <a:r>
              <a:rPr lang="en-IN" b="1" dirty="0">
                <a:solidFill>
                  <a:srgbClr val="C00000"/>
                </a:solidFill>
              </a:rPr>
              <a:t>block pointer</a:t>
            </a:r>
          </a:p>
          <a:p>
            <a:r>
              <a:rPr lang="en-IN" dirty="0"/>
              <a:t>There could be </a:t>
            </a:r>
            <a:r>
              <a:rPr lang="en-IN" b="1" dirty="0">
                <a:solidFill>
                  <a:srgbClr val="C00000"/>
                </a:solidFill>
              </a:rPr>
              <a:t>several secondary indexes </a:t>
            </a:r>
            <a:r>
              <a:rPr lang="en-IN" dirty="0"/>
              <a:t>for the </a:t>
            </a:r>
            <a:r>
              <a:rPr lang="en-IN" b="1" dirty="0">
                <a:solidFill>
                  <a:srgbClr val="C00000"/>
                </a:solidFill>
              </a:rPr>
              <a:t>same file</a:t>
            </a:r>
            <a:r>
              <a:rPr lang="en-IN" dirty="0"/>
              <a:t>.</a:t>
            </a:r>
          </a:p>
          <a:p>
            <a:r>
              <a:rPr lang="en-IN" dirty="0"/>
              <a:t>One </a:t>
            </a:r>
            <a:r>
              <a:rPr lang="en-IN" b="1" dirty="0">
                <a:solidFill>
                  <a:srgbClr val="C00000"/>
                </a:solidFill>
              </a:rPr>
              <a:t>could use binary search </a:t>
            </a:r>
            <a:r>
              <a:rPr lang="en-IN" dirty="0"/>
              <a:t>on index file as entries of the index file are ordered on secondary key field. </a:t>
            </a:r>
          </a:p>
          <a:p>
            <a:r>
              <a:rPr lang="en-IN" dirty="0"/>
              <a:t>Records of the </a:t>
            </a:r>
            <a:r>
              <a:rPr lang="en-IN" b="1" dirty="0">
                <a:solidFill>
                  <a:srgbClr val="C00000"/>
                </a:solidFill>
              </a:rPr>
              <a:t>data files are not ordered </a:t>
            </a:r>
            <a:r>
              <a:rPr lang="en-IN" dirty="0"/>
              <a:t>on secondary key field.</a:t>
            </a:r>
            <a:endParaRPr lang="en-US" dirty="0"/>
          </a:p>
        </p:txBody>
      </p:sp>
    </p:spTree>
    <p:extLst>
      <p:ext uri="{BB962C8B-B14F-4D97-AF65-F5344CB8AC3E}">
        <p14:creationId xmlns:p14="http://schemas.microsoft.com/office/powerpoint/2010/main" val="204742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Indexes (Simple Index File)</a:t>
            </a:r>
          </a:p>
        </p:txBody>
      </p:sp>
      <p:sp>
        <p:nvSpPr>
          <p:cNvPr id="3" name="Content Placeholder 2"/>
          <p:cNvSpPr>
            <a:spLocks noGrp="1"/>
          </p:cNvSpPr>
          <p:nvPr>
            <p:ph idx="1"/>
          </p:nvPr>
        </p:nvSpPr>
        <p:spPr/>
        <p:txBody>
          <a:bodyPr/>
          <a:lstStyle/>
          <a:p>
            <a:r>
              <a:rPr lang="en-IN" dirty="0"/>
              <a:t>A </a:t>
            </a:r>
            <a:r>
              <a:rPr lang="en-IN" b="1" dirty="0">
                <a:solidFill>
                  <a:srgbClr val="C00000"/>
                </a:solidFill>
              </a:rPr>
              <a:t>secondary index </a:t>
            </a:r>
            <a:r>
              <a:rPr lang="en-IN" dirty="0"/>
              <a:t>requires </a:t>
            </a:r>
            <a:r>
              <a:rPr lang="en-IN" b="1" dirty="0">
                <a:solidFill>
                  <a:srgbClr val="C00000"/>
                </a:solidFill>
              </a:rPr>
              <a:t>more storage </a:t>
            </a:r>
            <a:r>
              <a:rPr lang="en-IN" dirty="0"/>
              <a:t>space and </a:t>
            </a:r>
            <a:r>
              <a:rPr lang="en-IN" b="1" dirty="0">
                <a:solidFill>
                  <a:srgbClr val="C00000"/>
                </a:solidFill>
              </a:rPr>
              <a:t>longer search time</a:t>
            </a:r>
            <a:r>
              <a:rPr lang="en-IN" dirty="0">
                <a:solidFill>
                  <a:srgbClr val="C00000"/>
                </a:solidFill>
              </a:rPr>
              <a:t> </a:t>
            </a:r>
            <a:r>
              <a:rPr lang="en-IN" dirty="0"/>
              <a:t>than does a </a:t>
            </a:r>
            <a:r>
              <a:rPr lang="en-IN" b="1" dirty="0">
                <a:solidFill>
                  <a:srgbClr val="C00000"/>
                </a:solidFill>
              </a:rPr>
              <a:t>primary index</a:t>
            </a:r>
            <a:r>
              <a:rPr lang="en-IN" dirty="0"/>
              <a:t>.</a:t>
            </a:r>
          </a:p>
          <a:p>
            <a:r>
              <a:rPr lang="en-IN" dirty="0"/>
              <a:t>A secondary index file has an </a:t>
            </a:r>
            <a:r>
              <a:rPr lang="en-IN" b="1" dirty="0">
                <a:solidFill>
                  <a:srgbClr val="C00000"/>
                </a:solidFill>
              </a:rPr>
              <a:t>entry for every record </a:t>
            </a:r>
            <a:r>
              <a:rPr lang="en-IN" dirty="0"/>
              <a:t>whereas primary index file has an entry for every block in data file.</a:t>
            </a:r>
          </a:p>
          <a:p>
            <a:r>
              <a:rPr lang="en-IN" dirty="0"/>
              <a:t>There is </a:t>
            </a:r>
            <a:r>
              <a:rPr lang="en-IN" b="1" dirty="0">
                <a:solidFill>
                  <a:srgbClr val="C00000"/>
                </a:solidFill>
              </a:rPr>
              <a:t>a single primary index </a:t>
            </a:r>
            <a:r>
              <a:rPr lang="en-IN" dirty="0"/>
              <a:t>file but the </a:t>
            </a:r>
            <a:r>
              <a:rPr lang="en-IN" b="1" dirty="0">
                <a:solidFill>
                  <a:srgbClr val="C00000"/>
                </a:solidFill>
              </a:rPr>
              <a:t>number of secondary indexes</a:t>
            </a:r>
            <a:r>
              <a:rPr lang="en-IN" dirty="0">
                <a:solidFill>
                  <a:srgbClr val="C00000"/>
                </a:solidFill>
              </a:rPr>
              <a:t> </a:t>
            </a:r>
            <a:r>
              <a:rPr lang="en-IN" dirty="0"/>
              <a:t>could be quite a few.</a:t>
            </a:r>
          </a:p>
        </p:txBody>
      </p:sp>
    </p:spTree>
    <p:extLst>
      <p:ext uri="{BB962C8B-B14F-4D97-AF65-F5344CB8AC3E}">
        <p14:creationId xmlns:p14="http://schemas.microsoft.com/office/powerpoint/2010/main" val="290185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pradyuman.jadeja@darshan.ac.in</a:t>
            </a:r>
          </a:p>
        </p:txBody>
      </p:sp>
      <p:sp>
        <p:nvSpPr>
          <p:cNvPr id="3" name="Text Placeholder 2"/>
          <p:cNvSpPr>
            <a:spLocks noGrp="1"/>
          </p:cNvSpPr>
          <p:nvPr>
            <p:ph type="body" sz="quarter" idx="12"/>
          </p:nvPr>
        </p:nvSpPr>
        <p:spPr/>
        <p:txBody>
          <a:bodyPr/>
          <a:lstStyle/>
          <a:p>
            <a:r>
              <a:rPr lang="en-US" dirty="0"/>
              <a:t>+91 9879461848</a:t>
            </a:r>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IN" dirty="0" err="1"/>
              <a:t>Dr.</a:t>
            </a:r>
            <a:r>
              <a:rPr lang="en-IN" dirty="0"/>
              <a:t> </a:t>
            </a:r>
            <a:r>
              <a:rPr lang="en-IN" dirty="0" err="1"/>
              <a:t>Pradyumansinh</a:t>
            </a:r>
            <a:r>
              <a:rPr lang="en-IN" dirty="0"/>
              <a:t> </a:t>
            </a:r>
            <a:r>
              <a:rPr lang="en-IN" dirty="0" err="1"/>
              <a:t>Jadeja</a:t>
            </a:r>
            <a:endParaRPr lang="en-IN" dirty="0"/>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GTU # 3130702</a:t>
            </a:r>
          </a:p>
        </p:txBody>
      </p:sp>
      <p:pic>
        <p:nvPicPr>
          <p:cNvPr id="7" name="Picture Placeholder 6"/>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59362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Organizations</a:t>
            </a:r>
          </a:p>
        </p:txBody>
      </p:sp>
      <p:sp>
        <p:nvSpPr>
          <p:cNvPr id="3" name="Content Placeholder 2"/>
          <p:cNvSpPr>
            <a:spLocks noGrp="1"/>
          </p:cNvSpPr>
          <p:nvPr>
            <p:ph idx="1"/>
          </p:nvPr>
        </p:nvSpPr>
        <p:spPr>
          <a:xfrm>
            <a:off x="131180" y="863444"/>
            <a:ext cx="5760000" cy="5590565"/>
          </a:xfrm>
        </p:spPr>
        <p:txBody>
          <a:bodyPr/>
          <a:lstStyle/>
          <a:p>
            <a:r>
              <a:rPr lang="en-US" sz="2800" b="1" dirty="0"/>
              <a:t>File Organizations</a:t>
            </a:r>
          </a:p>
          <a:p>
            <a:pPr marL="712788" lvl="1" indent="-457200">
              <a:buFont typeface="+mj-lt"/>
              <a:buAutoNum type="arabicPeriod"/>
            </a:pPr>
            <a:r>
              <a:rPr lang="en-US" sz="2400" dirty="0"/>
              <a:t>Sequential files</a:t>
            </a:r>
          </a:p>
          <a:p>
            <a:pPr marL="712788" lvl="1" indent="-457200">
              <a:buFont typeface="+mj-lt"/>
              <a:buAutoNum type="arabicPeriod"/>
            </a:pPr>
            <a:r>
              <a:rPr lang="en-US" sz="2400" dirty="0"/>
              <a:t>Relative files</a:t>
            </a:r>
          </a:p>
          <a:p>
            <a:pPr marL="712788" lvl="1" indent="-457200">
              <a:buFont typeface="+mj-lt"/>
              <a:buAutoNum type="arabicPeriod"/>
            </a:pPr>
            <a:r>
              <a:rPr lang="en-US" sz="2400" dirty="0"/>
              <a:t>Direct files</a:t>
            </a:r>
          </a:p>
          <a:p>
            <a:pPr marL="712788" lvl="1" indent="-457200">
              <a:buFont typeface="+mj-lt"/>
              <a:buAutoNum type="arabicPeriod"/>
            </a:pPr>
            <a:r>
              <a:rPr lang="en-US" sz="2400" dirty="0"/>
              <a:t>Indexed Sequential files</a:t>
            </a:r>
          </a:p>
          <a:p>
            <a:pPr marL="712788" lvl="1" indent="-457200">
              <a:buFont typeface="+mj-lt"/>
              <a:buAutoNum type="arabicPeriod"/>
            </a:pPr>
            <a:r>
              <a:rPr lang="en-US" sz="2400" dirty="0"/>
              <a:t>Index files</a:t>
            </a:r>
          </a:p>
        </p:txBody>
      </p:sp>
      <p:sp>
        <p:nvSpPr>
          <p:cNvPr id="4" name="Content Placeholder 2"/>
          <p:cNvSpPr txBox="1">
            <a:spLocks/>
          </p:cNvSpPr>
          <p:nvPr/>
        </p:nvSpPr>
        <p:spPr>
          <a:xfrm>
            <a:off x="6213733" y="863444"/>
            <a:ext cx="5760000" cy="5590565"/>
          </a:xfrm>
          <a:prstGeom prst="rect">
            <a:avLst/>
          </a:prstGeom>
        </p:spPr>
        <p:txBody>
          <a:bodyPr vert="horz" lIns="91440" tIns="45720" rIns="91440" bIns="45720" rtlCol="0">
            <a:no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t>Primitive Operations on a File</a:t>
            </a:r>
          </a:p>
          <a:p>
            <a:pPr marL="712800" lvl="1" indent="-457200">
              <a:buFont typeface="+mj-lt"/>
              <a:buAutoNum type="arabicPeriod"/>
            </a:pPr>
            <a:r>
              <a:rPr lang="en-US" sz="2400" dirty="0"/>
              <a:t>Creation</a:t>
            </a:r>
          </a:p>
          <a:p>
            <a:pPr marL="712800" lvl="1" indent="-457200">
              <a:buFont typeface="+mj-lt"/>
              <a:buAutoNum type="arabicPeriod"/>
            </a:pPr>
            <a:r>
              <a:rPr lang="en-US" sz="2400" dirty="0"/>
              <a:t>Reading</a:t>
            </a:r>
          </a:p>
          <a:p>
            <a:pPr marL="712800" lvl="1" indent="-457200">
              <a:buFont typeface="+mj-lt"/>
              <a:buAutoNum type="arabicPeriod"/>
            </a:pPr>
            <a:r>
              <a:rPr lang="en-US" sz="2400" dirty="0"/>
              <a:t>Insertion</a:t>
            </a:r>
          </a:p>
          <a:p>
            <a:pPr marL="712800" lvl="1" indent="-457200">
              <a:buFont typeface="+mj-lt"/>
              <a:buAutoNum type="arabicPeriod"/>
            </a:pPr>
            <a:r>
              <a:rPr lang="en-US" sz="2400" dirty="0"/>
              <a:t>Deletion</a:t>
            </a:r>
          </a:p>
          <a:p>
            <a:pPr marL="712800" lvl="1" indent="-457200">
              <a:buFont typeface="+mj-lt"/>
              <a:buAutoNum type="arabicPeriod"/>
            </a:pPr>
            <a:r>
              <a:rPr lang="en-US" sz="2400" dirty="0" err="1"/>
              <a:t>Updation</a:t>
            </a:r>
            <a:endParaRPr lang="en-US" sz="2400" dirty="0"/>
          </a:p>
          <a:p>
            <a:pPr marL="712800" lvl="1" indent="-457200">
              <a:buFont typeface="+mj-lt"/>
              <a:buAutoNum type="arabicPeriod"/>
            </a:pPr>
            <a:r>
              <a:rPr lang="en-US" sz="2400" dirty="0"/>
              <a:t>Searching</a:t>
            </a:r>
          </a:p>
        </p:txBody>
      </p:sp>
      <p:cxnSp>
        <p:nvCxnSpPr>
          <p:cNvPr id="6" name="Straight Connector 5"/>
          <p:cNvCxnSpPr/>
          <p:nvPr/>
        </p:nvCxnSpPr>
        <p:spPr>
          <a:xfrm>
            <a:off x="5891180" y="791883"/>
            <a:ext cx="0" cy="5742808"/>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35896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Files</a:t>
            </a:r>
          </a:p>
        </p:txBody>
      </p:sp>
      <p:sp>
        <p:nvSpPr>
          <p:cNvPr id="3" name="Content Placeholder 2"/>
          <p:cNvSpPr>
            <a:spLocks noGrp="1"/>
          </p:cNvSpPr>
          <p:nvPr>
            <p:ph idx="1"/>
          </p:nvPr>
        </p:nvSpPr>
        <p:spPr>
          <a:xfrm>
            <a:off x="131180" y="863444"/>
            <a:ext cx="7910161" cy="5590565"/>
          </a:xfrm>
        </p:spPr>
        <p:txBody>
          <a:bodyPr>
            <a:normAutofit/>
          </a:bodyPr>
          <a:lstStyle/>
          <a:p>
            <a:r>
              <a:rPr lang="en-US" dirty="0"/>
              <a:t>It is the most common type of file.</a:t>
            </a:r>
          </a:p>
          <a:p>
            <a:r>
              <a:rPr lang="en-US" dirty="0"/>
              <a:t>A </a:t>
            </a:r>
            <a:r>
              <a:rPr lang="en-US" b="1" dirty="0">
                <a:solidFill>
                  <a:srgbClr val="C00000"/>
                </a:solidFill>
              </a:rPr>
              <a:t>fixed format</a:t>
            </a:r>
            <a:r>
              <a:rPr lang="en-US" b="1" dirty="0">
                <a:solidFill>
                  <a:srgbClr val="FF0000"/>
                </a:solidFill>
              </a:rPr>
              <a:t> </a:t>
            </a:r>
            <a:r>
              <a:rPr lang="en-US" dirty="0"/>
              <a:t>is used for </a:t>
            </a:r>
            <a:r>
              <a:rPr lang="en-US" b="1" dirty="0">
                <a:solidFill>
                  <a:srgbClr val="C00000"/>
                </a:solidFill>
              </a:rPr>
              <a:t>record</a:t>
            </a:r>
            <a:r>
              <a:rPr lang="en-US" dirty="0"/>
              <a:t>.</a:t>
            </a:r>
          </a:p>
          <a:p>
            <a:r>
              <a:rPr lang="en-US" dirty="0"/>
              <a:t>All </a:t>
            </a:r>
            <a:r>
              <a:rPr lang="en-US" b="1" dirty="0">
                <a:solidFill>
                  <a:srgbClr val="C00000"/>
                </a:solidFill>
              </a:rPr>
              <a:t>records</a:t>
            </a:r>
            <a:r>
              <a:rPr lang="en-US" dirty="0">
                <a:solidFill>
                  <a:srgbClr val="C00000"/>
                </a:solidFill>
              </a:rPr>
              <a:t> </a:t>
            </a:r>
            <a:r>
              <a:rPr lang="en-US" dirty="0"/>
              <a:t>are of the </a:t>
            </a:r>
            <a:r>
              <a:rPr lang="en-US" b="1" dirty="0">
                <a:solidFill>
                  <a:srgbClr val="C00000"/>
                </a:solidFill>
              </a:rPr>
              <a:t>same</a:t>
            </a:r>
            <a:r>
              <a:rPr lang="en-US" b="1" dirty="0">
                <a:solidFill>
                  <a:srgbClr val="FF0000"/>
                </a:solidFill>
              </a:rPr>
              <a:t> </a:t>
            </a:r>
            <a:r>
              <a:rPr lang="en-US" b="1" dirty="0">
                <a:solidFill>
                  <a:srgbClr val="C00000"/>
                </a:solidFill>
              </a:rPr>
              <a:t>length</a:t>
            </a:r>
            <a:r>
              <a:rPr lang="en-US" dirty="0"/>
              <a:t>.</a:t>
            </a:r>
          </a:p>
          <a:p>
            <a:r>
              <a:rPr lang="en-US" b="1" dirty="0">
                <a:solidFill>
                  <a:srgbClr val="C00000"/>
                </a:solidFill>
              </a:rPr>
              <a:t>Position</a:t>
            </a:r>
            <a:r>
              <a:rPr lang="en-US" dirty="0">
                <a:solidFill>
                  <a:srgbClr val="C00000"/>
                </a:solidFill>
              </a:rPr>
              <a:t> </a:t>
            </a:r>
            <a:r>
              <a:rPr lang="en-US" dirty="0"/>
              <a:t>of each </a:t>
            </a:r>
            <a:r>
              <a:rPr lang="en-US" b="1" dirty="0">
                <a:solidFill>
                  <a:srgbClr val="C00000"/>
                </a:solidFill>
              </a:rPr>
              <a:t>field</a:t>
            </a:r>
            <a:r>
              <a:rPr lang="en-US" dirty="0">
                <a:solidFill>
                  <a:srgbClr val="C00000"/>
                </a:solidFill>
              </a:rPr>
              <a:t> </a:t>
            </a:r>
            <a:r>
              <a:rPr lang="en-US" dirty="0"/>
              <a:t>in record and </a:t>
            </a:r>
            <a:r>
              <a:rPr lang="en-US" b="1" dirty="0">
                <a:solidFill>
                  <a:srgbClr val="C00000"/>
                </a:solidFill>
              </a:rPr>
              <a:t>length</a:t>
            </a:r>
            <a:r>
              <a:rPr lang="en-US" dirty="0">
                <a:solidFill>
                  <a:srgbClr val="C00000"/>
                </a:solidFill>
              </a:rPr>
              <a:t> </a:t>
            </a:r>
            <a:r>
              <a:rPr lang="en-US" dirty="0"/>
              <a:t>of field is </a:t>
            </a:r>
            <a:r>
              <a:rPr lang="en-US" b="1" dirty="0">
                <a:solidFill>
                  <a:srgbClr val="C00000"/>
                </a:solidFill>
              </a:rPr>
              <a:t>fixed</a:t>
            </a:r>
            <a:r>
              <a:rPr lang="en-US" dirty="0"/>
              <a:t>.</a:t>
            </a:r>
          </a:p>
          <a:p>
            <a:r>
              <a:rPr lang="en-US" dirty="0"/>
              <a:t>Records are </a:t>
            </a:r>
            <a:r>
              <a:rPr lang="en-US" b="1" dirty="0">
                <a:solidFill>
                  <a:srgbClr val="C00000"/>
                </a:solidFill>
              </a:rPr>
              <a:t>physically</a:t>
            </a:r>
            <a:r>
              <a:rPr lang="en-US" b="1" dirty="0">
                <a:solidFill>
                  <a:srgbClr val="FF0000"/>
                </a:solidFill>
              </a:rPr>
              <a:t> </a:t>
            </a:r>
            <a:r>
              <a:rPr lang="en-US" b="1" dirty="0">
                <a:solidFill>
                  <a:srgbClr val="C00000"/>
                </a:solidFill>
              </a:rPr>
              <a:t>ordered </a:t>
            </a:r>
            <a:r>
              <a:rPr lang="en-US" dirty="0"/>
              <a:t>on the value of one of the fields - called the </a:t>
            </a:r>
            <a:r>
              <a:rPr lang="en-US" b="1" dirty="0">
                <a:solidFill>
                  <a:srgbClr val="C00000"/>
                </a:solidFill>
              </a:rPr>
              <a:t>ordering</a:t>
            </a:r>
            <a:r>
              <a:rPr lang="en-US" b="1" dirty="0">
                <a:solidFill>
                  <a:srgbClr val="FF0000"/>
                </a:solidFill>
              </a:rPr>
              <a:t> </a:t>
            </a:r>
            <a:r>
              <a:rPr lang="en-US" b="1" dirty="0">
                <a:solidFill>
                  <a:srgbClr val="C00000"/>
                </a:solidFill>
              </a:rPr>
              <a:t>field</a:t>
            </a:r>
            <a:r>
              <a:rPr lang="en-US" dirty="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3961400"/>
              </p:ext>
            </p:extLst>
          </p:nvPr>
        </p:nvGraphicFramePr>
        <p:xfrm>
          <a:off x="8207188" y="1325108"/>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gridCol w="978980">
                  <a:extLst>
                    <a:ext uri="{9D8B030D-6E8A-4147-A177-3AD203B41FA5}">
                      <a16:colId xmlns:a16="http://schemas.microsoft.com/office/drawing/2014/main" val="20001"/>
                    </a:ext>
                  </a:extLst>
                </a:gridCol>
                <a:gridCol w="644017">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Roll No.</a:t>
                      </a:r>
                    </a:p>
                  </a:txBody>
                  <a:tcPr/>
                </a:tc>
                <a:tc>
                  <a:txBody>
                    <a:bodyPr/>
                    <a:lstStyle/>
                    <a:p>
                      <a:r>
                        <a:rPr lang="en-US" dirty="0"/>
                        <a:t>Year</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AMIT</a:t>
                      </a:r>
                    </a:p>
                  </a:txBody>
                  <a:tcPr/>
                </a:tc>
                <a:tc>
                  <a:txBody>
                    <a:bodyPr/>
                    <a:lstStyle/>
                    <a:p>
                      <a:r>
                        <a:rPr lang="en-US" dirty="0"/>
                        <a:t>1000</a:t>
                      </a:r>
                    </a:p>
                  </a:txBody>
                  <a:tcPr/>
                </a:tc>
                <a:tc>
                  <a:txBody>
                    <a:bodyPr/>
                    <a:lstStyle/>
                    <a:p>
                      <a:r>
                        <a:rPr lang="en-IN" dirty="0"/>
                        <a:t>1</a:t>
                      </a:r>
                      <a:endParaRPr lang="en-US" dirty="0"/>
                    </a:p>
                  </a:txBody>
                  <a:tcPr/>
                </a:tc>
                <a:tc>
                  <a:txBody>
                    <a:bodyPr/>
                    <a:lstStyle/>
                    <a:p>
                      <a:r>
                        <a:rPr lang="en-IN" dirty="0"/>
                        <a:t>82</a:t>
                      </a:r>
                      <a:endParaRPr lang="en-US" dirty="0"/>
                    </a:p>
                  </a:txBody>
                  <a:tcPr/>
                </a:tc>
                <a:extLst>
                  <a:ext uri="{0D108BD9-81ED-4DB2-BD59-A6C34878D82A}">
                    <a16:rowId xmlns:a16="http://schemas.microsoft.com/office/drawing/2014/main" val="10001"/>
                  </a:ext>
                </a:extLst>
              </a:tr>
              <a:tr h="370840">
                <a:tc>
                  <a:txBody>
                    <a:bodyPr/>
                    <a:lstStyle/>
                    <a:p>
                      <a:r>
                        <a:rPr lang="en-US" dirty="0"/>
                        <a:t>KALPESH</a:t>
                      </a:r>
                    </a:p>
                  </a:txBody>
                  <a:tcPr/>
                </a:tc>
                <a:tc>
                  <a:txBody>
                    <a:bodyPr/>
                    <a:lstStyle/>
                    <a:p>
                      <a:r>
                        <a:rPr lang="en-US" dirty="0"/>
                        <a:t>1005</a:t>
                      </a:r>
                    </a:p>
                  </a:txBody>
                  <a:tcPr/>
                </a:tc>
                <a:tc>
                  <a:txBody>
                    <a:bodyPr/>
                    <a:lstStyle/>
                    <a:p>
                      <a:r>
                        <a:rPr lang="en-IN" dirty="0"/>
                        <a:t>1</a:t>
                      </a:r>
                      <a:endParaRPr lang="en-US" dirty="0"/>
                    </a:p>
                  </a:txBody>
                  <a:tcPr/>
                </a:tc>
                <a:tc>
                  <a:txBody>
                    <a:bodyPr/>
                    <a:lstStyle/>
                    <a:p>
                      <a:r>
                        <a:rPr lang="en-IN" dirty="0"/>
                        <a:t>54</a:t>
                      </a:r>
                      <a:endParaRPr lang="en-US" dirty="0"/>
                    </a:p>
                  </a:txBody>
                  <a:tcPr/>
                </a:tc>
                <a:extLst>
                  <a:ext uri="{0D108BD9-81ED-4DB2-BD59-A6C34878D82A}">
                    <a16:rowId xmlns:a16="http://schemas.microsoft.com/office/drawing/2014/main" val="10002"/>
                  </a:ext>
                </a:extLst>
              </a:tr>
              <a:tr h="370840">
                <a:tc>
                  <a:txBody>
                    <a:bodyPr/>
                    <a:lstStyle/>
                    <a:p>
                      <a:r>
                        <a:rPr lang="en-US" dirty="0"/>
                        <a:t>JITENDRA</a:t>
                      </a:r>
                    </a:p>
                  </a:txBody>
                  <a:tcPr/>
                </a:tc>
                <a:tc>
                  <a:txBody>
                    <a:bodyPr/>
                    <a:lstStyle/>
                    <a:p>
                      <a:r>
                        <a:rPr lang="en-US" dirty="0"/>
                        <a:t>1009</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3"/>
                  </a:ext>
                </a:extLst>
              </a:tr>
              <a:tr h="370840">
                <a:tc>
                  <a:txBody>
                    <a:bodyPr/>
                    <a:lstStyle/>
                    <a:p>
                      <a:r>
                        <a:rPr lang="en-US" dirty="0"/>
                        <a:t>RAVI</a:t>
                      </a:r>
                    </a:p>
                  </a:txBody>
                  <a:tcPr/>
                </a:tc>
                <a:tc>
                  <a:txBody>
                    <a:bodyPr/>
                    <a:lstStyle/>
                    <a:p>
                      <a:r>
                        <a:rPr lang="en-US" dirty="0"/>
                        <a:t>1010</a:t>
                      </a:r>
                    </a:p>
                  </a:txBody>
                  <a:tcPr/>
                </a:tc>
                <a:tc>
                  <a:txBody>
                    <a:bodyPr/>
                    <a:lstStyle/>
                    <a:p>
                      <a:r>
                        <a:rPr lang="en-IN" dirty="0"/>
                        <a:t>1</a:t>
                      </a:r>
                      <a:endParaRPr lang="en-US" dirty="0"/>
                    </a:p>
                  </a:txBody>
                  <a:tcPr/>
                </a:tc>
                <a:tc>
                  <a:txBody>
                    <a:bodyPr/>
                    <a:lstStyle/>
                    <a:p>
                      <a:r>
                        <a:rPr lang="en-IN" dirty="0"/>
                        <a:t>79</a:t>
                      </a:r>
                      <a:endParaRPr lang="en-US" dirty="0"/>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9426388" y="863444"/>
            <a:ext cx="1098378" cy="461665"/>
          </a:xfrm>
          <a:prstGeom prst="rect">
            <a:avLst/>
          </a:prstGeom>
          <a:noFill/>
        </p:spPr>
        <p:txBody>
          <a:bodyPr wrap="none" rtlCol="0">
            <a:spAutoFit/>
          </a:bodyPr>
          <a:lstStyle/>
          <a:p>
            <a:pPr algn="ctr"/>
            <a:r>
              <a:rPr lang="en-US" sz="2400" b="1" dirty="0">
                <a:solidFill>
                  <a:srgbClr val="C00000"/>
                </a:solidFill>
              </a:rPr>
              <a:t>Block 1</a:t>
            </a:r>
          </a:p>
        </p:txBody>
      </p:sp>
      <p:sp>
        <p:nvSpPr>
          <p:cNvPr id="7" name="TextBox 6"/>
          <p:cNvSpPr txBox="1"/>
          <p:nvPr/>
        </p:nvSpPr>
        <p:spPr>
          <a:xfrm>
            <a:off x="9273988" y="3509509"/>
            <a:ext cx="1098378" cy="461665"/>
          </a:xfrm>
          <a:prstGeom prst="rect">
            <a:avLst/>
          </a:prstGeom>
          <a:noFill/>
        </p:spPr>
        <p:txBody>
          <a:bodyPr wrap="none" rtlCol="0">
            <a:spAutoFit/>
          </a:bodyPr>
          <a:lstStyle/>
          <a:p>
            <a:pPr algn="ctr"/>
            <a:r>
              <a:rPr lang="en-US" sz="2400" b="1" dirty="0">
                <a:solidFill>
                  <a:srgbClr val="C00000"/>
                </a:solidFill>
              </a:rPr>
              <a:t>Block 2</a:t>
            </a:r>
          </a:p>
        </p:txBody>
      </p:sp>
      <p:graphicFrame>
        <p:nvGraphicFramePr>
          <p:cNvPr id="8" name="Table 7"/>
          <p:cNvGraphicFramePr>
            <a:graphicFrameLocks noGrp="1"/>
          </p:cNvGraphicFramePr>
          <p:nvPr>
            <p:extLst>
              <p:ext uri="{D42A27DB-BD31-4B8C-83A1-F6EECF244321}">
                <p14:modId xmlns:p14="http://schemas.microsoft.com/office/powerpoint/2010/main" val="3077657377"/>
              </p:ext>
            </p:extLst>
          </p:nvPr>
        </p:nvGraphicFramePr>
        <p:xfrm>
          <a:off x="8184432" y="3966708"/>
          <a:ext cx="3582290" cy="1854200"/>
        </p:xfrm>
        <a:graphic>
          <a:graphicData uri="http://schemas.openxmlformats.org/drawingml/2006/table">
            <a:tbl>
              <a:tblPr firstRow="1" bandRow="1">
                <a:tableStyleId>{5C22544A-7EE6-4342-B048-85BDC9FD1C3A}</a:tableStyleId>
              </a:tblPr>
              <a:tblGrid>
                <a:gridCol w="1132205">
                  <a:extLst>
                    <a:ext uri="{9D8B030D-6E8A-4147-A177-3AD203B41FA5}">
                      <a16:colId xmlns:a16="http://schemas.microsoft.com/office/drawing/2014/main" val="20000"/>
                    </a:ext>
                  </a:extLst>
                </a:gridCol>
                <a:gridCol w="978980">
                  <a:extLst>
                    <a:ext uri="{9D8B030D-6E8A-4147-A177-3AD203B41FA5}">
                      <a16:colId xmlns:a16="http://schemas.microsoft.com/office/drawing/2014/main" val="20001"/>
                    </a:ext>
                  </a:extLst>
                </a:gridCol>
                <a:gridCol w="644017">
                  <a:extLst>
                    <a:ext uri="{9D8B030D-6E8A-4147-A177-3AD203B41FA5}">
                      <a16:colId xmlns:a16="http://schemas.microsoft.com/office/drawing/2014/main" val="20002"/>
                    </a:ext>
                  </a:extLst>
                </a:gridCol>
                <a:gridCol w="827088">
                  <a:extLst>
                    <a:ext uri="{9D8B030D-6E8A-4147-A177-3AD203B41FA5}">
                      <a16:colId xmlns:a16="http://schemas.microsoft.com/office/drawing/2014/main" val="20003"/>
                    </a:ext>
                  </a:extLst>
                </a:gridCol>
              </a:tblGrid>
              <a:tr h="370840">
                <a:tc>
                  <a:txBody>
                    <a:bodyPr/>
                    <a:lstStyle/>
                    <a:p>
                      <a:r>
                        <a:rPr lang="en-US" dirty="0"/>
                        <a:t>Name</a:t>
                      </a:r>
                    </a:p>
                  </a:txBody>
                  <a:tcPr/>
                </a:tc>
                <a:tc>
                  <a:txBody>
                    <a:bodyPr/>
                    <a:lstStyle/>
                    <a:p>
                      <a:r>
                        <a:rPr lang="en-US" dirty="0"/>
                        <a:t>Roll No.</a:t>
                      </a:r>
                    </a:p>
                  </a:txBody>
                  <a:tcPr/>
                </a:tc>
                <a:tc>
                  <a:txBody>
                    <a:bodyPr/>
                    <a:lstStyle/>
                    <a:p>
                      <a:r>
                        <a:rPr lang="en-US" dirty="0"/>
                        <a:t>Year</a:t>
                      </a:r>
                    </a:p>
                  </a:txBody>
                  <a:tcPr/>
                </a:tc>
                <a:tc>
                  <a:txBody>
                    <a:bodyPr/>
                    <a:lstStyle/>
                    <a:p>
                      <a:r>
                        <a:rPr lang="en-US" dirty="0"/>
                        <a:t>Marks</a:t>
                      </a:r>
                    </a:p>
                  </a:txBody>
                  <a:tcPr/>
                </a:tc>
                <a:extLst>
                  <a:ext uri="{0D108BD9-81ED-4DB2-BD59-A6C34878D82A}">
                    <a16:rowId xmlns:a16="http://schemas.microsoft.com/office/drawing/2014/main" val="10000"/>
                  </a:ext>
                </a:extLst>
              </a:tr>
              <a:tr h="370840">
                <a:tc>
                  <a:txBody>
                    <a:bodyPr/>
                    <a:lstStyle/>
                    <a:p>
                      <a:r>
                        <a:rPr lang="en-US" dirty="0"/>
                        <a:t>RAMESH</a:t>
                      </a:r>
                    </a:p>
                  </a:txBody>
                  <a:tcPr/>
                </a:tc>
                <a:tc>
                  <a:txBody>
                    <a:bodyPr/>
                    <a:lstStyle/>
                    <a:p>
                      <a:r>
                        <a:rPr lang="en-US" dirty="0"/>
                        <a:t>1015</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1"/>
                  </a:ext>
                </a:extLst>
              </a:tr>
              <a:tr h="370840">
                <a:tc>
                  <a:txBody>
                    <a:bodyPr/>
                    <a:lstStyle/>
                    <a:p>
                      <a:r>
                        <a:rPr lang="en-US" dirty="0"/>
                        <a:t>ROHIT</a:t>
                      </a:r>
                    </a:p>
                  </a:txBody>
                  <a:tcPr/>
                </a:tc>
                <a:tc>
                  <a:txBody>
                    <a:bodyPr/>
                    <a:lstStyle/>
                    <a:p>
                      <a:r>
                        <a:rPr lang="en-US" dirty="0"/>
                        <a:t>1025</a:t>
                      </a:r>
                    </a:p>
                  </a:txBody>
                  <a:tcPr/>
                </a:tc>
                <a:tc>
                  <a:txBody>
                    <a:bodyPr/>
                    <a:lstStyle/>
                    <a:p>
                      <a:r>
                        <a:rPr lang="en-IN" dirty="0"/>
                        <a:t>1</a:t>
                      </a:r>
                      <a:endParaRPr lang="en-US" dirty="0"/>
                    </a:p>
                  </a:txBody>
                  <a:tcPr/>
                </a:tc>
                <a:tc>
                  <a:txBody>
                    <a:bodyPr/>
                    <a:lstStyle/>
                    <a:p>
                      <a:r>
                        <a:rPr lang="en-IN" dirty="0"/>
                        <a:t>65</a:t>
                      </a:r>
                      <a:endParaRPr lang="en-US" dirty="0"/>
                    </a:p>
                  </a:txBody>
                  <a:tcPr/>
                </a:tc>
                <a:extLst>
                  <a:ext uri="{0D108BD9-81ED-4DB2-BD59-A6C34878D82A}">
                    <a16:rowId xmlns:a16="http://schemas.microsoft.com/office/drawing/2014/main" val="10002"/>
                  </a:ext>
                </a:extLst>
              </a:tr>
              <a:tr h="370840">
                <a:tc>
                  <a:txBody>
                    <a:bodyPr/>
                    <a:lstStyle/>
                    <a:p>
                      <a:r>
                        <a:rPr lang="en-US" dirty="0"/>
                        <a:t>JANAK</a:t>
                      </a:r>
                    </a:p>
                  </a:txBody>
                  <a:tcPr/>
                </a:tc>
                <a:tc>
                  <a:txBody>
                    <a:bodyPr/>
                    <a:lstStyle/>
                    <a:p>
                      <a:r>
                        <a:rPr lang="en-US" dirty="0"/>
                        <a:t>1026</a:t>
                      </a:r>
                    </a:p>
                  </a:txBody>
                  <a:tcPr/>
                </a:tc>
                <a:tc>
                  <a:txBody>
                    <a:bodyPr/>
                    <a:lstStyle/>
                    <a:p>
                      <a:r>
                        <a:rPr lang="en-IN" dirty="0"/>
                        <a:t>1</a:t>
                      </a:r>
                      <a:endParaRPr lang="en-US" dirty="0"/>
                    </a:p>
                  </a:txBody>
                  <a:tcPr/>
                </a:tc>
                <a:tc>
                  <a:txBody>
                    <a:bodyPr/>
                    <a:lstStyle/>
                    <a:p>
                      <a:r>
                        <a:rPr lang="en-IN" dirty="0"/>
                        <a:t>75</a:t>
                      </a:r>
                      <a:endParaRPr lang="en-US" dirty="0"/>
                    </a:p>
                  </a:txBody>
                  <a:tcPr/>
                </a:tc>
                <a:extLst>
                  <a:ext uri="{0D108BD9-81ED-4DB2-BD59-A6C34878D82A}">
                    <a16:rowId xmlns:a16="http://schemas.microsoft.com/office/drawing/2014/main" val="10003"/>
                  </a:ext>
                </a:extLst>
              </a:tr>
              <a:tr h="370840">
                <a:tc>
                  <a:txBody>
                    <a:bodyPr/>
                    <a:lstStyle/>
                    <a:p>
                      <a:r>
                        <a:rPr lang="en-US" dirty="0"/>
                        <a:t>AMAR</a:t>
                      </a:r>
                    </a:p>
                  </a:txBody>
                  <a:tcPr/>
                </a:tc>
                <a:tc>
                  <a:txBody>
                    <a:bodyPr/>
                    <a:lstStyle/>
                    <a:p>
                      <a:r>
                        <a:rPr lang="en-US" dirty="0"/>
                        <a:t>1029</a:t>
                      </a:r>
                    </a:p>
                  </a:txBody>
                  <a:tcPr/>
                </a:tc>
                <a:tc>
                  <a:txBody>
                    <a:bodyPr/>
                    <a:lstStyle/>
                    <a:p>
                      <a:r>
                        <a:rPr lang="en-IN" dirty="0"/>
                        <a:t>1</a:t>
                      </a:r>
                      <a:endParaRPr lang="en-US" dirty="0"/>
                    </a:p>
                  </a:txBody>
                  <a:tcPr/>
                </a:tc>
                <a:tc>
                  <a:txBody>
                    <a:bodyPr/>
                    <a:lstStyle/>
                    <a:p>
                      <a:r>
                        <a:rPr lang="en-IN" dirty="0"/>
                        <a:t>79</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1629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Sequential Files</a:t>
            </a:r>
          </a:p>
        </p:txBody>
      </p:sp>
      <p:sp>
        <p:nvSpPr>
          <p:cNvPr id="3" name="Content Placeholder 2"/>
          <p:cNvSpPr>
            <a:spLocks noGrp="1"/>
          </p:cNvSpPr>
          <p:nvPr>
            <p:ph idx="1"/>
          </p:nvPr>
        </p:nvSpPr>
        <p:spPr/>
        <p:txBody>
          <a:bodyPr/>
          <a:lstStyle/>
          <a:p>
            <a:pPr>
              <a:buClr>
                <a:srgbClr val="B84742"/>
              </a:buClr>
            </a:pPr>
            <a:r>
              <a:rPr lang="en-US" b="1" dirty="0">
                <a:solidFill>
                  <a:srgbClr val="C00000"/>
                </a:solidFill>
              </a:rPr>
              <a:t>Reading</a:t>
            </a:r>
            <a:r>
              <a:rPr lang="en-US" dirty="0">
                <a:solidFill>
                  <a:srgbClr val="C00000"/>
                </a:solidFill>
              </a:rPr>
              <a:t> </a:t>
            </a:r>
            <a:r>
              <a:rPr lang="en-US" dirty="0"/>
              <a:t>of records </a:t>
            </a:r>
            <a:r>
              <a:rPr lang="en-US" b="1" dirty="0">
                <a:solidFill>
                  <a:srgbClr val="C00000"/>
                </a:solidFill>
              </a:rPr>
              <a:t>in</a:t>
            </a:r>
            <a:r>
              <a:rPr lang="en-US" dirty="0">
                <a:solidFill>
                  <a:srgbClr val="C00000"/>
                </a:solidFill>
              </a:rPr>
              <a:t> </a:t>
            </a:r>
            <a:r>
              <a:rPr lang="en-US" dirty="0"/>
              <a:t>order of the </a:t>
            </a:r>
            <a:r>
              <a:rPr lang="en-US" b="1" dirty="0">
                <a:solidFill>
                  <a:srgbClr val="C00000"/>
                </a:solidFill>
              </a:rPr>
              <a:t>ordering</a:t>
            </a:r>
            <a:r>
              <a:rPr lang="en-US" b="1" dirty="0">
                <a:solidFill>
                  <a:srgbClr val="FF0000"/>
                </a:solidFill>
              </a:rPr>
              <a:t> </a:t>
            </a:r>
            <a:r>
              <a:rPr lang="en-US" b="1" dirty="0">
                <a:solidFill>
                  <a:srgbClr val="C00000"/>
                </a:solidFill>
              </a:rPr>
              <a:t>key</a:t>
            </a:r>
            <a:r>
              <a:rPr lang="en-US" b="1" dirty="0">
                <a:solidFill>
                  <a:srgbClr val="FF0000"/>
                </a:solidFill>
              </a:rPr>
              <a:t> </a:t>
            </a:r>
            <a:r>
              <a:rPr lang="en-US" dirty="0"/>
              <a:t>is extremely </a:t>
            </a:r>
            <a:r>
              <a:rPr lang="en-US" b="1" dirty="0">
                <a:solidFill>
                  <a:srgbClr val="C00000"/>
                </a:solidFill>
              </a:rPr>
              <a:t>efficient</a:t>
            </a:r>
            <a:r>
              <a:rPr lang="en-US" dirty="0"/>
              <a:t>. </a:t>
            </a:r>
          </a:p>
          <a:p>
            <a:pPr>
              <a:buClr>
                <a:srgbClr val="B84742"/>
              </a:buClr>
            </a:pPr>
            <a:r>
              <a:rPr lang="en-US" b="1" dirty="0">
                <a:solidFill>
                  <a:srgbClr val="C00000"/>
                </a:solidFill>
              </a:rPr>
              <a:t>Finding</a:t>
            </a:r>
            <a:r>
              <a:rPr lang="en-US" dirty="0">
                <a:solidFill>
                  <a:srgbClr val="C00000"/>
                </a:solidFill>
              </a:rPr>
              <a:t> </a:t>
            </a:r>
            <a:r>
              <a:rPr lang="en-US" dirty="0"/>
              <a:t>the </a:t>
            </a:r>
            <a:r>
              <a:rPr lang="en-US" b="1" dirty="0">
                <a:solidFill>
                  <a:srgbClr val="C00000"/>
                </a:solidFill>
              </a:rPr>
              <a:t>next</a:t>
            </a:r>
            <a:r>
              <a:rPr lang="en-US" b="1" dirty="0">
                <a:solidFill>
                  <a:srgbClr val="FF0000"/>
                </a:solidFill>
              </a:rPr>
              <a:t> </a:t>
            </a:r>
            <a:r>
              <a:rPr lang="en-US" b="1" dirty="0">
                <a:solidFill>
                  <a:srgbClr val="C00000"/>
                </a:solidFill>
              </a:rPr>
              <a:t>record</a:t>
            </a:r>
            <a:r>
              <a:rPr lang="en-US" b="1" dirty="0">
                <a:solidFill>
                  <a:srgbClr val="FF0000"/>
                </a:solidFill>
              </a:rPr>
              <a:t> </a:t>
            </a:r>
            <a:r>
              <a:rPr lang="en-US" b="1" dirty="0">
                <a:solidFill>
                  <a:srgbClr val="C00000"/>
                </a:solidFill>
              </a:rPr>
              <a:t>in</a:t>
            </a:r>
            <a:r>
              <a:rPr lang="en-US" dirty="0">
                <a:solidFill>
                  <a:srgbClr val="C00000"/>
                </a:solidFill>
              </a:rPr>
              <a:t> </a:t>
            </a:r>
            <a:r>
              <a:rPr lang="en-US" dirty="0"/>
              <a:t>order of the </a:t>
            </a:r>
            <a:r>
              <a:rPr lang="en-US" b="1" dirty="0">
                <a:solidFill>
                  <a:srgbClr val="C00000"/>
                </a:solidFill>
              </a:rPr>
              <a:t>ordering</a:t>
            </a:r>
            <a:r>
              <a:rPr lang="en-US" b="1" dirty="0">
                <a:solidFill>
                  <a:srgbClr val="FF0000"/>
                </a:solidFill>
              </a:rPr>
              <a:t> </a:t>
            </a:r>
            <a:r>
              <a:rPr lang="en-US" b="1" dirty="0">
                <a:solidFill>
                  <a:srgbClr val="C00000"/>
                </a:solidFill>
              </a:rPr>
              <a:t>key</a:t>
            </a:r>
            <a:r>
              <a:rPr lang="en-US" dirty="0">
                <a:solidFill>
                  <a:srgbClr val="C00000"/>
                </a:solidFill>
              </a:rPr>
              <a:t> </a:t>
            </a:r>
            <a:r>
              <a:rPr lang="en-US" dirty="0"/>
              <a:t>usually, does </a:t>
            </a:r>
            <a:r>
              <a:rPr lang="en-US" b="1" dirty="0">
                <a:solidFill>
                  <a:srgbClr val="C00000"/>
                </a:solidFill>
              </a:rPr>
              <a:t>not require additional block</a:t>
            </a:r>
            <a:r>
              <a:rPr lang="en-US" dirty="0">
                <a:solidFill>
                  <a:srgbClr val="C00000"/>
                </a:solidFill>
              </a:rPr>
              <a:t> </a:t>
            </a:r>
            <a:r>
              <a:rPr lang="en-US" dirty="0"/>
              <a:t>access. Next record may be found in the same block.</a:t>
            </a:r>
          </a:p>
          <a:p>
            <a:pPr>
              <a:buClr>
                <a:srgbClr val="B84742"/>
              </a:buClr>
            </a:pPr>
            <a:r>
              <a:rPr lang="en-US" b="1" dirty="0">
                <a:solidFill>
                  <a:srgbClr val="C00000"/>
                </a:solidFill>
              </a:rPr>
              <a:t>Searching</a:t>
            </a:r>
            <a:r>
              <a:rPr lang="en-US" dirty="0">
                <a:solidFill>
                  <a:srgbClr val="C00000"/>
                </a:solidFill>
              </a:rPr>
              <a:t> </a:t>
            </a:r>
            <a:r>
              <a:rPr lang="en-US" dirty="0"/>
              <a:t>operation </a:t>
            </a:r>
            <a:r>
              <a:rPr lang="en-US" b="1" dirty="0">
                <a:solidFill>
                  <a:srgbClr val="C00000"/>
                </a:solidFill>
              </a:rPr>
              <a:t>on</a:t>
            </a:r>
            <a:r>
              <a:rPr lang="en-US" dirty="0">
                <a:solidFill>
                  <a:srgbClr val="C00000"/>
                </a:solidFill>
              </a:rPr>
              <a:t> </a:t>
            </a:r>
            <a:r>
              <a:rPr lang="en-US" b="1" dirty="0">
                <a:solidFill>
                  <a:srgbClr val="C00000"/>
                </a:solidFill>
              </a:rPr>
              <a:t>ordering key</a:t>
            </a:r>
            <a:r>
              <a:rPr lang="en-US" b="1" dirty="0">
                <a:solidFill>
                  <a:srgbClr val="FF0000"/>
                </a:solidFill>
              </a:rPr>
              <a:t> </a:t>
            </a:r>
            <a:r>
              <a:rPr lang="en-US" dirty="0"/>
              <a:t>is must </a:t>
            </a:r>
            <a:r>
              <a:rPr lang="en-US" b="1" dirty="0">
                <a:solidFill>
                  <a:srgbClr val="C00000"/>
                </a:solidFill>
              </a:rPr>
              <a:t>faster</a:t>
            </a:r>
            <a:r>
              <a:rPr lang="en-US" dirty="0"/>
              <a:t>. </a:t>
            </a:r>
            <a:r>
              <a:rPr lang="en-US" b="1" dirty="0"/>
              <a:t>Binary search can be utilized</a:t>
            </a:r>
            <a:r>
              <a:rPr lang="en-US" dirty="0"/>
              <a:t>. A binary search will require log</a:t>
            </a:r>
            <a:r>
              <a:rPr lang="en-US" baseline="-25000" dirty="0"/>
              <a:t>2</a:t>
            </a:r>
            <a:r>
              <a:rPr lang="en-US" dirty="0"/>
              <a:t>b block accesses where b is the total number of blocks in the file.</a:t>
            </a:r>
          </a:p>
        </p:txBody>
      </p:sp>
    </p:spTree>
    <p:extLst>
      <p:ext uri="{BB962C8B-B14F-4D97-AF65-F5344CB8AC3E}">
        <p14:creationId xmlns:p14="http://schemas.microsoft.com/office/powerpoint/2010/main" val="318895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Sequential Files</a:t>
            </a:r>
          </a:p>
        </p:txBody>
      </p:sp>
      <p:sp>
        <p:nvSpPr>
          <p:cNvPr id="3" name="Content Placeholder 2"/>
          <p:cNvSpPr>
            <a:spLocks noGrp="1"/>
          </p:cNvSpPr>
          <p:nvPr>
            <p:ph idx="1"/>
          </p:nvPr>
        </p:nvSpPr>
        <p:spPr/>
        <p:txBody>
          <a:bodyPr/>
          <a:lstStyle/>
          <a:p>
            <a:pPr>
              <a:buClr>
                <a:srgbClr val="B84742"/>
              </a:buClr>
            </a:pPr>
            <a:r>
              <a:rPr lang="en-US" dirty="0"/>
              <a:t>Sequential file </a:t>
            </a:r>
            <a:r>
              <a:rPr lang="en-US" b="1" dirty="0">
                <a:solidFill>
                  <a:srgbClr val="C00000"/>
                </a:solidFill>
              </a:rPr>
              <a:t>does not</a:t>
            </a:r>
            <a:r>
              <a:rPr lang="en-US" b="1" dirty="0">
                <a:solidFill>
                  <a:srgbClr val="FF0000"/>
                </a:solidFill>
              </a:rPr>
              <a:t> </a:t>
            </a:r>
            <a:r>
              <a:rPr lang="en-US" dirty="0"/>
              <a:t>give any </a:t>
            </a:r>
            <a:r>
              <a:rPr lang="en-US" b="1" dirty="0">
                <a:solidFill>
                  <a:srgbClr val="C00000"/>
                </a:solidFill>
              </a:rPr>
              <a:t>advantage</a:t>
            </a:r>
            <a:r>
              <a:rPr lang="en-US" dirty="0">
                <a:solidFill>
                  <a:srgbClr val="C00000"/>
                </a:solidFill>
              </a:rPr>
              <a:t> </a:t>
            </a:r>
            <a:r>
              <a:rPr lang="en-US" dirty="0"/>
              <a:t>when the </a:t>
            </a:r>
            <a:r>
              <a:rPr lang="en-US" b="1" dirty="0">
                <a:solidFill>
                  <a:srgbClr val="C00000"/>
                </a:solidFill>
              </a:rPr>
              <a:t>search</a:t>
            </a:r>
            <a:r>
              <a:rPr lang="en-US" dirty="0">
                <a:solidFill>
                  <a:srgbClr val="C00000"/>
                </a:solidFill>
              </a:rPr>
              <a:t> </a:t>
            </a:r>
            <a:r>
              <a:rPr lang="en-US" dirty="0"/>
              <a:t>operation is to be carried out </a:t>
            </a:r>
            <a:r>
              <a:rPr lang="en-US" b="1" dirty="0">
                <a:solidFill>
                  <a:srgbClr val="C00000"/>
                </a:solidFill>
              </a:rPr>
              <a:t>on</a:t>
            </a:r>
            <a:r>
              <a:rPr lang="en-US" b="1" dirty="0">
                <a:solidFill>
                  <a:srgbClr val="FF0000"/>
                </a:solidFill>
              </a:rPr>
              <a:t> </a:t>
            </a:r>
            <a:r>
              <a:rPr lang="en-US" b="1" dirty="0">
                <a:solidFill>
                  <a:srgbClr val="C00000"/>
                </a:solidFill>
              </a:rPr>
              <a:t>non- ordering</a:t>
            </a:r>
            <a:r>
              <a:rPr lang="en-US" b="1" dirty="0">
                <a:solidFill>
                  <a:srgbClr val="FF0000"/>
                </a:solidFill>
              </a:rPr>
              <a:t> </a:t>
            </a:r>
            <a:r>
              <a:rPr lang="en-US" b="1" dirty="0">
                <a:solidFill>
                  <a:srgbClr val="C00000"/>
                </a:solidFill>
              </a:rPr>
              <a:t>field</a:t>
            </a:r>
            <a:r>
              <a:rPr lang="en-US" dirty="0"/>
              <a:t>.</a:t>
            </a:r>
          </a:p>
          <a:p>
            <a:pPr>
              <a:buClr>
                <a:srgbClr val="B84742"/>
              </a:buClr>
            </a:pPr>
            <a:r>
              <a:rPr lang="en-US" b="1" dirty="0">
                <a:solidFill>
                  <a:srgbClr val="C00000"/>
                </a:solidFill>
              </a:rPr>
              <a:t>Inserting</a:t>
            </a:r>
            <a:r>
              <a:rPr lang="en-US" dirty="0">
                <a:solidFill>
                  <a:srgbClr val="C00000"/>
                </a:solidFill>
              </a:rPr>
              <a:t> </a:t>
            </a:r>
            <a:r>
              <a:rPr lang="en-US" dirty="0"/>
              <a:t>a </a:t>
            </a:r>
            <a:r>
              <a:rPr lang="en-US" b="1" dirty="0">
                <a:solidFill>
                  <a:srgbClr val="C00000"/>
                </a:solidFill>
              </a:rPr>
              <a:t>record</a:t>
            </a:r>
            <a:r>
              <a:rPr lang="en-US" dirty="0">
                <a:solidFill>
                  <a:srgbClr val="C00000"/>
                </a:solidFill>
              </a:rPr>
              <a:t> </a:t>
            </a:r>
            <a:r>
              <a:rPr lang="en-US" dirty="0"/>
              <a:t>is an </a:t>
            </a:r>
            <a:r>
              <a:rPr lang="en-US" b="1" dirty="0">
                <a:solidFill>
                  <a:srgbClr val="C00000"/>
                </a:solidFill>
              </a:rPr>
              <a:t>expensive</a:t>
            </a:r>
            <a:r>
              <a:rPr lang="en-US" b="1" dirty="0">
                <a:solidFill>
                  <a:srgbClr val="FF0000"/>
                </a:solidFill>
              </a:rPr>
              <a:t> </a:t>
            </a:r>
            <a:r>
              <a:rPr lang="en-US" b="1" dirty="0">
                <a:solidFill>
                  <a:srgbClr val="C00000"/>
                </a:solidFill>
              </a:rPr>
              <a:t>operation</a:t>
            </a:r>
            <a:r>
              <a:rPr lang="en-US" dirty="0"/>
              <a:t>. Insertion of a new record requires finding of place of insertion and then all records ahead of it must be moved to create space for the record to be inserted. This could be very expensive for large files.</a:t>
            </a:r>
          </a:p>
          <a:p>
            <a:pPr>
              <a:buClr>
                <a:srgbClr val="B84742"/>
              </a:buClr>
            </a:pPr>
            <a:r>
              <a:rPr lang="en-US" b="1" dirty="0">
                <a:solidFill>
                  <a:srgbClr val="C00000"/>
                </a:solidFill>
              </a:rPr>
              <a:t>Deleting</a:t>
            </a:r>
            <a:r>
              <a:rPr lang="en-US" dirty="0">
                <a:solidFill>
                  <a:srgbClr val="C00000"/>
                </a:solidFill>
              </a:rPr>
              <a:t> </a:t>
            </a:r>
            <a:r>
              <a:rPr lang="en-US" dirty="0"/>
              <a:t>a </a:t>
            </a:r>
            <a:r>
              <a:rPr lang="en-US" b="1" dirty="0">
                <a:solidFill>
                  <a:srgbClr val="C00000"/>
                </a:solidFill>
              </a:rPr>
              <a:t>record</a:t>
            </a:r>
            <a:r>
              <a:rPr lang="en-US" dirty="0">
                <a:solidFill>
                  <a:srgbClr val="C00000"/>
                </a:solidFill>
              </a:rPr>
              <a:t> </a:t>
            </a:r>
            <a:r>
              <a:rPr lang="en-US" dirty="0"/>
              <a:t>is an </a:t>
            </a:r>
            <a:r>
              <a:rPr lang="en-US" b="1" dirty="0">
                <a:solidFill>
                  <a:srgbClr val="C00000"/>
                </a:solidFill>
              </a:rPr>
              <a:t>expensive</a:t>
            </a:r>
            <a:r>
              <a:rPr lang="en-US" b="1" dirty="0">
                <a:solidFill>
                  <a:srgbClr val="FF0000"/>
                </a:solidFill>
              </a:rPr>
              <a:t> </a:t>
            </a:r>
            <a:r>
              <a:rPr lang="en-US" b="1" dirty="0">
                <a:solidFill>
                  <a:srgbClr val="C00000"/>
                </a:solidFill>
              </a:rPr>
              <a:t>operation</a:t>
            </a:r>
            <a:r>
              <a:rPr lang="en-US" dirty="0"/>
              <a:t>. Deletion too requires movement of records.</a:t>
            </a:r>
          </a:p>
          <a:p>
            <a:pPr>
              <a:buClr>
                <a:srgbClr val="B84742"/>
              </a:buClr>
            </a:pPr>
            <a:r>
              <a:rPr lang="en-US" b="1" dirty="0">
                <a:solidFill>
                  <a:srgbClr val="C00000"/>
                </a:solidFill>
              </a:rPr>
              <a:t>Modification</a:t>
            </a:r>
            <a:r>
              <a:rPr lang="en-US" dirty="0">
                <a:solidFill>
                  <a:srgbClr val="C00000"/>
                </a:solidFill>
              </a:rPr>
              <a:t> </a:t>
            </a:r>
            <a:r>
              <a:rPr lang="en-US" dirty="0"/>
              <a:t>of </a:t>
            </a:r>
            <a:r>
              <a:rPr lang="en-US" b="1" dirty="0">
                <a:solidFill>
                  <a:srgbClr val="C00000"/>
                </a:solidFill>
              </a:rPr>
              <a:t>field</a:t>
            </a:r>
            <a:r>
              <a:rPr lang="en-US" b="1" dirty="0">
                <a:solidFill>
                  <a:srgbClr val="FF0000"/>
                </a:solidFill>
              </a:rPr>
              <a:t> </a:t>
            </a:r>
            <a:r>
              <a:rPr lang="en-US" b="1" dirty="0">
                <a:solidFill>
                  <a:srgbClr val="C00000"/>
                </a:solidFill>
              </a:rPr>
              <a:t>value</a:t>
            </a:r>
            <a:r>
              <a:rPr lang="en-US" dirty="0">
                <a:solidFill>
                  <a:srgbClr val="C00000"/>
                </a:solidFill>
              </a:rPr>
              <a:t> </a:t>
            </a:r>
            <a:r>
              <a:rPr lang="en-US" dirty="0"/>
              <a:t>of </a:t>
            </a:r>
            <a:r>
              <a:rPr lang="en-US" b="1" dirty="0">
                <a:solidFill>
                  <a:srgbClr val="C00000"/>
                </a:solidFill>
              </a:rPr>
              <a:t>ordering</a:t>
            </a:r>
            <a:r>
              <a:rPr lang="en-US" b="1" dirty="0">
                <a:solidFill>
                  <a:srgbClr val="FF0000"/>
                </a:solidFill>
              </a:rPr>
              <a:t> </a:t>
            </a:r>
            <a:r>
              <a:rPr lang="en-US" b="1" dirty="0">
                <a:solidFill>
                  <a:srgbClr val="C00000"/>
                </a:solidFill>
              </a:rPr>
              <a:t>key</a:t>
            </a:r>
            <a:r>
              <a:rPr lang="en-US" dirty="0">
                <a:solidFill>
                  <a:srgbClr val="C00000"/>
                </a:solidFill>
              </a:rPr>
              <a:t> </a:t>
            </a:r>
            <a:r>
              <a:rPr lang="en-US" dirty="0"/>
              <a:t>could be </a:t>
            </a:r>
            <a:r>
              <a:rPr lang="en-US" b="1" dirty="0">
                <a:solidFill>
                  <a:srgbClr val="C00000"/>
                </a:solidFill>
              </a:rPr>
              <a:t>time</a:t>
            </a:r>
            <a:r>
              <a:rPr lang="en-US" b="1" dirty="0">
                <a:solidFill>
                  <a:srgbClr val="FF0000"/>
                </a:solidFill>
              </a:rPr>
              <a:t> </a:t>
            </a:r>
            <a:r>
              <a:rPr lang="en-US" b="1" dirty="0">
                <a:solidFill>
                  <a:srgbClr val="C00000"/>
                </a:solidFill>
              </a:rPr>
              <a:t>consuming</a:t>
            </a:r>
            <a:r>
              <a:rPr lang="en-US" dirty="0"/>
              <a:t>. Modifying the ordering field means the record can change its position. This requires deletion of the old record followed by insertion of the modified record.</a:t>
            </a:r>
          </a:p>
        </p:txBody>
      </p:sp>
    </p:spTree>
    <p:extLst>
      <p:ext uri="{BB962C8B-B14F-4D97-AF65-F5344CB8AC3E}">
        <p14:creationId xmlns:p14="http://schemas.microsoft.com/office/powerpoint/2010/main" val="270920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file organization)</a:t>
            </a:r>
          </a:p>
        </p:txBody>
      </p:sp>
      <p:graphicFrame>
        <p:nvGraphicFramePr>
          <p:cNvPr id="5" name="Table 4"/>
          <p:cNvGraphicFramePr>
            <a:graphicFrameLocks noGrp="1"/>
          </p:cNvGraphicFramePr>
          <p:nvPr>
            <p:extLst>
              <p:ext uri="{D42A27DB-BD31-4B8C-83A1-F6EECF244321}">
                <p14:modId xmlns:p14="http://schemas.microsoft.com/office/powerpoint/2010/main" val="2643310720"/>
              </p:ext>
            </p:extLst>
          </p:nvPr>
        </p:nvGraphicFramePr>
        <p:xfrm>
          <a:off x="1954474" y="1156854"/>
          <a:ext cx="663893" cy="4724400"/>
        </p:xfrm>
        <a:graphic>
          <a:graphicData uri="http://schemas.openxmlformats.org/drawingml/2006/table">
            <a:tbl>
              <a:tblPr firstRow="1" bandRow="1">
                <a:tableStyleId>{5DA37D80-6434-44D0-A028-1B22A696006F}</a:tableStyleId>
              </a:tblPr>
              <a:tblGrid>
                <a:gridCol w="663893">
                  <a:extLst>
                    <a:ext uri="{9D8B030D-6E8A-4147-A177-3AD203B41FA5}">
                      <a16:colId xmlns:a16="http://schemas.microsoft.com/office/drawing/2014/main" val="20000"/>
                    </a:ext>
                  </a:extLst>
                </a:gridCol>
              </a:tblGrid>
              <a:tr h="524933">
                <a:tc>
                  <a:txBody>
                    <a:bodyPr/>
                    <a:lstStyle/>
                    <a:p>
                      <a:pPr algn="ctr"/>
                      <a:r>
                        <a:rPr lang="en-US" sz="2400" dirty="0"/>
                        <a:t>0</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24933">
                <a:tc>
                  <a:txBody>
                    <a:bodyPr/>
                    <a:lstStyle/>
                    <a:p>
                      <a:pPr algn="ctr"/>
                      <a:r>
                        <a:rPr lang="en-US" sz="2400" dirty="0"/>
                        <a:t>1</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solidFill>
                      <a:srgbClr val="B84742">
                        <a:alpha val="20000"/>
                      </a:srgbClr>
                    </a:solidFill>
                  </a:tcPr>
                </a:tc>
                <a:extLst>
                  <a:ext uri="{0D108BD9-81ED-4DB2-BD59-A6C34878D82A}">
                    <a16:rowId xmlns:a16="http://schemas.microsoft.com/office/drawing/2014/main" val="10001"/>
                  </a:ext>
                </a:extLst>
              </a:tr>
              <a:tr h="524933">
                <a:tc>
                  <a:txBody>
                    <a:bodyPr/>
                    <a:lstStyle/>
                    <a:p>
                      <a:pPr algn="ctr"/>
                      <a:r>
                        <a:rPr lang="en-US" sz="2400" dirty="0"/>
                        <a:t>2</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624668">
                <a:tc>
                  <a:txBody>
                    <a:bodyPr/>
                    <a:lstStyle/>
                    <a:p>
                      <a:pPr algn="ctr"/>
                      <a:r>
                        <a:rPr lang="en-US" sz="2400" dirty="0"/>
                        <a:t>…</a:t>
                      </a:r>
                    </a:p>
                    <a:p>
                      <a:pPr algn="ctr"/>
                      <a:r>
                        <a:rPr lang="en-US" sz="2400" dirty="0"/>
                        <a:t>…</a:t>
                      </a:r>
                    </a:p>
                    <a:p>
                      <a:pPr algn="ctr"/>
                      <a:r>
                        <a:rPr lang="en-US" sz="2400" dirty="0"/>
                        <a:t>…</a:t>
                      </a:r>
                    </a:p>
                    <a:p>
                      <a:pPr algn="ctr"/>
                      <a:r>
                        <a:rPr lang="en-US" sz="2400" dirty="0"/>
                        <a:t>…</a:t>
                      </a:r>
                    </a:p>
                    <a:p>
                      <a:pPr algn="ctr"/>
                      <a:r>
                        <a:rPr lang="en-US" sz="2400" dirty="0"/>
                        <a:t>…</a:t>
                      </a:r>
                    </a:p>
                    <a:p>
                      <a:pPr algn="ctr"/>
                      <a:r>
                        <a:rPr lang="en-US" sz="2400" dirty="0"/>
                        <a:t>…</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solidFill>
                      <a:srgbClr val="B84742">
                        <a:alpha val="20000"/>
                      </a:srgbClr>
                    </a:solidFill>
                  </a:tcPr>
                </a:tc>
                <a:extLst>
                  <a:ext uri="{0D108BD9-81ED-4DB2-BD59-A6C34878D82A}">
                    <a16:rowId xmlns:a16="http://schemas.microsoft.com/office/drawing/2014/main" val="10003"/>
                  </a:ext>
                </a:extLst>
              </a:tr>
              <a:tr h="524933">
                <a:tc>
                  <a:txBody>
                    <a:bodyPr/>
                    <a:lstStyle/>
                    <a:p>
                      <a:pPr algn="ctr"/>
                      <a:r>
                        <a:rPr lang="en-US" sz="2400" dirty="0"/>
                        <a:t>B-1</a:t>
                      </a:r>
                    </a:p>
                  </a:txBody>
                  <a:tcPr>
                    <a:lnL w="12700" cap="flat" cmpd="sng" algn="ctr">
                      <a:solidFill>
                        <a:srgbClr val="B84742"/>
                      </a:solidFill>
                      <a:prstDash val="solid"/>
                      <a:round/>
                      <a:headEnd type="none" w="med" len="med"/>
                      <a:tailEnd type="none" w="med" len="med"/>
                    </a:lnL>
                    <a:lnR w="12700" cap="flat" cmpd="sng" algn="ctr">
                      <a:solidFill>
                        <a:srgbClr val="B84742"/>
                      </a:solidFill>
                      <a:prstDash val="solid"/>
                      <a:round/>
                      <a:headEnd type="none" w="med" len="med"/>
                      <a:tailEnd type="none" w="med" len="med"/>
                    </a:lnR>
                    <a:lnT w="12700" cap="flat" cmpd="sng" algn="ctr">
                      <a:solidFill>
                        <a:srgbClr val="B84742"/>
                      </a:solidFill>
                      <a:prstDash val="solid"/>
                      <a:round/>
                      <a:headEnd type="none" w="med" len="med"/>
                      <a:tailEnd type="none" w="med" len="med"/>
                    </a:lnT>
                    <a:lnB w="12700" cap="flat" cmpd="sng" algn="ctr">
                      <a:solidFill>
                        <a:srgbClr val="B8474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96235007"/>
              </p:ext>
            </p:extLst>
          </p:nvPr>
        </p:nvGraphicFramePr>
        <p:xfrm>
          <a:off x="3948547" y="115685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230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460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8" name="TextBox 7"/>
          <p:cNvSpPr txBox="1"/>
          <p:nvPr/>
        </p:nvSpPr>
        <p:spPr>
          <a:xfrm>
            <a:off x="3872347" y="775853"/>
            <a:ext cx="1002326" cy="369332"/>
          </a:xfrm>
          <a:prstGeom prst="rect">
            <a:avLst/>
          </a:prstGeom>
          <a:noFill/>
        </p:spPr>
        <p:txBody>
          <a:bodyPr wrap="none" rtlCol="0">
            <a:spAutoFit/>
          </a:bodyPr>
          <a:lstStyle/>
          <a:p>
            <a:r>
              <a:rPr lang="en-US" b="1" dirty="0"/>
              <a:t>Bucket 0</a:t>
            </a:r>
          </a:p>
        </p:txBody>
      </p:sp>
      <p:graphicFrame>
        <p:nvGraphicFramePr>
          <p:cNvPr id="9" name="Table 8"/>
          <p:cNvGraphicFramePr>
            <a:graphicFrameLocks noGrp="1"/>
          </p:cNvGraphicFramePr>
          <p:nvPr>
            <p:extLst>
              <p:ext uri="{D42A27DB-BD31-4B8C-83A1-F6EECF244321}">
                <p14:modId xmlns:p14="http://schemas.microsoft.com/office/powerpoint/2010/main" val="153783135"/>
              </p:ext>
            </p:extLst>
          </p:nvPr>
        </p:nvGraphicFramePr>
        <p:xfrm>
          <a:off x="7377547" y="1193247"/>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480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790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917852416"/>
              </p:ext>
            </p:extLst>
          </p:nvPr>
        </p:nvGraphicFramePr>
        <p:xfrm>
          <a:off x="3960273" y="287897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321</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531</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2" name="TextBox 11"/>
          <p:cNvSpPr txBox="1"/>
          <p:nvPr/>
        </p:nvSpPr>
        <p:spPr>
          <a:xfrm>
            <a:off x="3884073" y="2497973"/>
            <a:ext cx="1002326" cy="369332"/>
          </a:xfrm>
          <a:prstGeom prst="rect">
            <a:avLst/>
          </a:prstGeom>
          <a:noFill/>
        </p:spPr>
        <p:txBody>
          <a:bodyPr wrap="none" rtlCol="0">
            <a:spAutoFit/>
          </a:bodyPr>
          <a:lstStyle/>
          <a:p>
            <a:r>
              <a:rPr lang="en-US" b="1" dirty="0"/>
              <a:t>Bucket 1</a:t>
            </a:r>
          </a:p>
        </p:txBody>
      </p:sp>
      <p:graphicFrame>
        <p:nvGraphicFramePr>
          <p:cNvPr id="13" name="Table 12"/>
          <p:cNvGraphicFramePr>
            <a:graphicFrameLocks noGrp="1"/>
          </p:cNvGraphicFramePr>
          <p:nvPr>
            <p:extLst>
              <p:ext uri="{D42A27DB-BD31-4B8C-83A1-F6EECF244321}">
                <p14:modId xmlns:p14="http://schemas.microsoft.com/office/powerpoint/2010/main" val="2440844665"/>
              </p:ext>
            </p:extLst>
          </p:nvPr>
        </p:nvGraphicFramePr>
        <p:xfrm>
          <a:off x="3960273" y="4585853"/>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232</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242</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4" name="TextBox 13"/>
          <p:cNvSpPr txBox="1"/>
          <p:nvPr/>
        </p:nvSpPr>
        <p:spPr>
          <a:xfrm>
            <a:off x="3884073" y="4204853"/>
            <a:ext cx="1002326" cy="369332"/>
          </a:xfrm>
          <a:prstGeom prst="rect">
            <a:avLst/>
          </a:prstGeom>
          <a:noFill/>
        </p:spPr>
        <p:txBody>
          <a:bodyPr wrap="none" rtlCol="0">
            <a:spAutoFit/>
          </a:bodyPr>
          <a:lstStyle/>
          <a:p>
            <a:r>
              <a:rPr lang="en-US" b="1" dirty="0"/>
              <a:t>Bucket 2</a:t>
            </a:r>
          </a:p>
        </p:txBody>
      </p:sp>
      <p:graphicFrame>
        <p:nvGraphicFramePr>
          <p:cNvPr id="15" name="Table 14"/>
          <p:cNvGraphicFramePr>
            <a:graphicFrameLocks noGrp="1"/>
          </p:cNvGraphicFramePr>
          <p:nvPr>
            <p:extLst>
              <p:ext uri="{D42A27DB-BD31-4B8C-83A1-F6EECF244321}">
                <p14:modId xmlns:p14="http://schemas.microsoft.com/office/powerpoint/2010/main" val="2172820683"/>
              </p:ext>
            </p:extLst>
          </p:nvPr>
        </p:nvGraphicFramePr>
        <p:xfrm>
          <a:off x="6310747" y="4565086"/>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270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470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10217121"/>
              </p:ext>
            </p:extLst>
          </p:nvPr>
        </p:nvGraphicFramePr>
        <p:xfrm>
          <a:off x="8672947" y="4205690"/>
          <a:ext cx="1828800" cy="1097280"/>
        </p:xfrm>
        <a:graphic>
          <a:graphicData uri="http://schemas.openxmlformats.org/drawingml/2006/table">
            <a:tbl>
              <a:tblPr firstRow="1" bandRow="1">
                <a:tableStyleId>{5940675A-B579-460E-94D1-54222C63F5DA}</a:tableStyleId>
              </a:tblPr>
              <a:tblGrid>
                <a:gridCol w="875472">
                  <a:extLst>
                    <a:ext uri="{9D8B030D-6E8A-4147-A177-3AD203B41FA5}">
                      <a16:colId xmlns:a16="http://schemas.microsoft.com/office/drawing/2014/main" val="20000"/>
                    </a:ext>
                  </a:extLst>
                </a:gridCol>
                <a:gridCol w="547316">
                  <a:extLst>
                    <a:ext uri="{9D8B030D-6E8A-4147-A177-3AD203B41FA5}">
                      <a16:colId xmlns:a16="http://schemas.microsoft.com/office/drawing/2014/main" val="20001"/>
                    </a:ext>
                  </a:extLst>
                </a:gridCol>
                <a:gridCol w="406012">
                  <a:extLst>
                    <a:ext uri="{9D8B030D-6E8A-4147-A177-3AD203B41FA5}">
                      <a16:colId xmlns:a16="http://schemas.microsoft.com/office/drawing/2014/main" val="20002"/>
                    </a:ext>
                  </a:extLst>
                </a:gridCol>
              </a:tblGrid>
              <a:tr h="209550">
                <a:tc>
                  <a:txBody>
                    <a:bodyPr/>
                    <a:lstStyle/>
                    <a:p>
                      <a:pPr algn="ctr"/>
                      <a:r>
                        <a:rPr lang="en-US" sz="1800" b="1" dirty="0"/>
                        <a:t>930</a:t>
                      </a:r>
                    </a:p>
                  </a:txBody>
                  <a:tcP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gridSpan="2">
                  <a:txBody>
                    <a:bodyPr/>
                    <a:lstStyle/>
                    <a:p>
                      <a:endParaRPr lang="en-US" dirty="0"/>
                    </a:p>
                  </a:txBody>
                  <a:tcP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09550">
                <a:tc>
                  <a:txBody>
                    <a:bodyPr/>
                    <a:lstStyle/>
                    <a:p>
                      <a:pPr algn="ctr"/>
                      <a:r>
                        <a:rPr lang="en-US" sz="1800" b="1" dirty="0"/>
                        <a:t>420</a:t>
                      </a:r>
                    </a:p>
                  </a:txBody>
                  <a:tcPr>
                    <a:lnL w="38100" cap="flat" cmpd="sng" algn="ctr">
                      <a:solidFill>
                        <a:schemeClr val="tx1"/>
                      </a:solidFill>
                      <a:prstDash val="solid"/>
                      <a:round/>
                      <a:headEnd type="none" w="med" len="med"/>
                      <a:tailEnd type="none" w="med" len="med"/>
                    </a:lnL>
                  </a:tcPr>
                </a:tc>
                <a:tc gridSpan="2">
                  <a:txBody>
                    <a:bodyPr/>
                    <a:lstStyle/>
                    <a:p>
                      <a:endParaRPr lang="en-US" dirty="0"/>
                    </a:p>
                  </a:txBody>
                  <a:tcPr>
                    <a:lnR w="38100" cap="flat" cmpd="sng" algn="ctr">
                      <a:solidFill>
                        <a:schemeClr val="tx1"/>
                      </a:solidFill>
                      <a:prstDash val="solid"/>
                      <a:round/>
                      <a:headEnd type="none" w="med" len="med"/>
                      <a:tailEnd type="none" w="med" len="med"/>
                    </a:lnR>
                  </a:tcPr>
                </a:tc>
                <a:tc hMerge="1">
                  <a:txBody>
                    <a:bodyPr/>
                    <a:lstStyle/>
                    <a:p>
                      <a:endParaRPr lang="en-US" dirty="0"/>
                    </a:p>
                  </a:txBody>
                  <a:tcPr>
                    <a:lnR w="381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209550">
                <a:tc gridSpan="2">
                  <a:txBody>
                    <a:bodyPr/>
                    <a:lstStyle/>
                    <a:p>
                      <a:pPr algn="ctr"/>
                      <a:endParaRPr lang="en-US" sz="1800" b="1" dirty="0"/>
                    </a:p>
                  </a:txBody>
                  <a:tcP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hMerge="1">
                  <a:txBody>
                    <a:bodyPr/>
                    <a:lstStyle/>
                    <a:p>
                      <a:endParaRPr lang="en-US" dirty="0"/>
                    </a:p>
                  </a:txBody>
                  <a:tcPr>
                    <a:lnB w="38100" cap="flat" cmpd="sng" algn="ctr">
                      <a:solidFill>
                        <a:schemeClr val="tx1"/>
                      </a:solidFill>
                      <a:prstDash val="solid"/>
                      <a:round/>
                      <a:headEnd type="none" w="med" len="med"/>
                      <a:tailEnd type="none" w="med" len="med"/>
                    </a:lnB>
                  </a:tcPr>
                </a:tc>
                <a:tc>
                  <a:txBody>
                    <a:bodyPr/>
                    <a:lstStyle/>
                    <a:p>
                      <a:endParaRPr lang="en-US" dirty="0"/>
                    </a:p>
                  </a:txBody>
                  <a:tcP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9" name="Freeform 18"/>
          <p:cNvSpPr/>
          <p:nvPr/>
        </p:nvSpPr>
        <p:spPr>
          <a:xfrm>
            <a:off x="2631539" y="1922265"/>
            <a:ext cx="1296537" cy="1119116"/>
          </a:xfrm>
          <a:custGeom>
            <a:avLst/>
            <a:gdLst>
              <a:gd name="connsiteX0" fmla="*/ 0 w 1296537"/>
              <a:gd name="connsiteY0" fmla="*/ 0 h 1119116"/>
              <a:gd name="connsiteX1" fmla="*/ 1119116 w 1296537"/>
              <a:gd name="connsiteY1" fmla="*/ 0 h 1119116"/>
              <a:gd name="connsiteX2" fmla="*/ 1119116 w 1296537"/>
              <a:gd name="connsiteY2" fmla="*/ 1119116 h 1119116"/>
              <a:gd name="connsiteX3" fmla="*/ 1296537 w 1296537"/>
              <a:gd name="connsiteY3" fmla="*/ 1119116 h 1119116"/>
            </a:gdLst>
            <a:ahLst/>
            <a:cxnLst>
              <a:cxn ang="0">
                <a:pos x="connsiteX0" y="connsiteY0"/>
              </a:cxn>
              <a:cxn ang="0">
                <a:pos x="connsiteX1" y="connsiteY1"/>
              </a:cxn>
              <a:cxn ang="0">
                <a:pos x="connsiteX2" y="connsiteY2"/>
              </a:cxn>
              <a:cxn ang="0">
                <a:pos x="connsiteX3" y="connsiteY3"/>
              </a:cxn>
            </a:cxnLst>
            <a:rect l="l" t="t" r="r" b="b"/>
            <a:pathLst>
              <a:path w="1296537" h="1119116">
                <a:moveTo>
                  <a:pt x="0" y="0"/>
                </a:moveTo>
                <a:lnTo>
                  <a:pt x="1119116" y="0"/>
                </a:lnTo>
                <a:lnTo>
                  <a:pt x="1119116" y="1119116"/>
                </a:lnTo>
                <a:lnTo>
                  <a:pt x="1296537" y="11191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1" name="Straight Arrow Connector 20"/>
          <p:cNvCxnSpPr/>
          <p:nvPr/>
        </p:nvCxnSpPr>
        <p:spPr>
          <a:xfrm>
            <a:off x="2631539" y="1385453"/>
            <a:ext cx="1296537"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2631538" y="2495472"/>
            <a:ext cx="1351128" cy="2224585"/>
          </a:xfrm>
          <a:custGeom>
            <a:avLst/>
            <a:gdLst>
              <a:gd name="connsiteX0" fmla="*/ 0 w 1351128"/>
              <a:gd name="connsiteY0" fmla="*/ 0 h 2224585"/>
              <a:gd name="connsiteX1" fmla="*/ 450376 w 1351128"/>
              <a:gd name="connsiteY1" fmla="*/ 0 h 2224585"/>
              <a:gd name="connsiteX2" fmla="*/ 450376 w 1351128"/>
              <a:gd name="connsiteY2" fmla="*/ 2224585 h 2224585"/>
              <a:gd name="connsiteX3" fmla="*/ 1351128 w 1351128"/>
              <a:gd name="connsiteY3" fmla="*/ 2224585 h 2224585"/>
            </a:gdLst>
            <a:ahLst/>
            <a:cxnLst>
              <a:cxn ang="0">
                <a:pos x="connsiteX0" y="connsiteY0"/>
              </a:cxn>
              <a:cxn ang="0">
                <a:pos x="connsiteX1" y="connsiteY1"/>
              </a:cxn>
              <a:cxn ang="0">
                <a:pos x="connsiteX2" y="connsiteY2"/>
              </a:cxn>
              <a:cxn ang="0">
                <a:pos x="connsiteX3" y="connsiteY3"/>
              </a:cxn>
            </a:cxnLst>
            <a:rect l="l" t="t" r="r" b="b"/>
            <a:pathLst>
              <a:path w="1351128" h="2224585">
                <a:moveTo>
                  <a:pt x="0" y="0"/>
                </a:moveTo>
                <a:lnTo>
                  <a:pt x="450376" y="0"/>
                </a:lnTo>
                <a:lnTo>
                  <a:pt x="450376" y="2224585"/>
                </a:lnTo>
                <a:lnTo>
                  <a:pt x="1351128" y="2224585"/>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4" name="Straight Arrow Connector 23"/>
          <p:cNvCxnSpPr/>
          <p:nvPr/>
        </p:nvCxnSpPr>
        <p:spPr>
          <a:xfrm>
            <a:off x="5777347" y="1385453"/>
            <a:ext cx="1600200"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25" name="Freeform 24"/>
          <p:cNvSpPr/>
          <p:nvPr/>
        </p:nvSpPr>
        <p:spPr>
          <a:xfrm>
            <a:off x="5797820" y="4760999"/>
            <a:ext cx="477671" cy="723332"/>
          </a:xfrm>
          <a:custGeom>
            <a:avLst/>
            <a:gdLst>
              <a:gd name="connsiteX0" fmla="*/ 0 w 477671"/>
              <a:gd name="connsiteY0" fmla="*/ 723332 h 723332"/>
              <a:gd name="connsiteX1" fmla="*/ 218364 w 477671"/>
              <a:gd name="connsiteY1" fmla="*/ 723332 h 723332"/>
              <a:gd name="connsiteX2" fmla="*/ 218364 w 477671"/>
              <a:gd name="connsiteY2" fmla="*/ 0 h 723332"/>
              <a:gd name="connsiteX3" fmla="*/ 477671 w 477671"/>
              <a:gd name="connsiteY3" fmla="*/ 0 h 723332"/>
            </a:gdLst>
            <a:ahLst/>
            <a:cxnLst>
              <a:cxn ang="0">
                <a:pos x="connsiteX0" y="connsiteY0"/>
              </a:cxn>
              <a:cxn ang="0">
                <a:pos x="connsiteX1" y="connsiteY1"/>
              </a:cxn>
              <a:cxn ang="0">
                <a:pos x="connsiteX2" y="connsiteY2"/>
              </a:cxn>
              <a:cxn ang="0">
                <a:pos x="connsiteX3" y="connsiteY3"/>
              </a:cxn>
            </a:cxnLst>
            <a:rect l="l" t="t" r="r" b="b"/>
            <a:pathLst>
              <a:path w="477671" h="723332">
                <a:moveTo>
                  <a:pt x="0" y="723332"/>
                </a:moveTo>
                <a:lnTo>
                  <a:pt x="218364" y="723332"/>
                </a:lnTo>
                <a:lnTo>
                  <a:pt x="218364" y="0"/>
                </a:lnTo>
                <a:lnTo>
                  <a:pt x="477671"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6" name="Freeform 25"/>
          <p:cNvSpPr/>
          <p:nvPr/>
        </p:nvSpPr>
        <p:spPr>
          <a:xfrm>
            <a:off x="8145234" y="4446632"/>
            <a:ext cx="518614" cy="1064995"/>
          </a:xfrm>
          <a:custGeom>
            <a:avLst/>
            <a:gdLst>
              <a:gd name="connsiteX0" fmla="*/ 0 w 518614"/>
              <a:gd name="connsiteY0" fmla="*/ 750627 h 750627"/>
              <a:gd name="connsiteX1" fmla="*/ 232012 w 518614"/>
              <a:gd name="connsiteY1" fmla="*/ 750627 h 750627"/>
              <a:gd name="connsiteX2" fmla="*/ 232012 w 518614"/>
              <a:gd name="connsiteY2" fmla="*/ 0 h 750627"/>
              <a:gd name="connsiteX3" fmla="*/ 518614 w 518614"/>
              <a:gd name="connsiteY3" fmla="*/ 0 h 750627"/>
            </a:gdLst>
            <a:ahLst/>
            <a:cxnLst>
              <a:cxn ang="0">
                <a:pos x="connsiteX0" y="connsiteY0"/>
              </a:cxn>
              <a:cxn ang="0">
                <a:pos x="connsiteX1" y="connsiteY1"/>
              </a:cxn>
              <a:cxn ang="0">
                <a:pos x="connsiteX2" y="connsiteY2"/>
              </a:cxn>
              <a:cxn ang="0">
                <a:pos x="connsiteX3" y="connsiteY3"/>
              </a:cxn>
            </a:cxnLst>
            <a:rect l="l" t="t" r="r" b="b"/>
            <a:pathLst>
              <a:path w="518614" h="750627">
                <a:moveTo>
                  <a:pt x="0" y="750627"/>
                </a:moveTo>
                <a:lnTo>
                  <a:pt x="232012" y="750627"/>
                </a:lnTo>
                <a:lnTo>
                  <a:pt x="232012" y="0"/>
                </a:lnTo>
                <a:lnTo>
                  <a:pt x="518614"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7" name="Rectangle 26"/>
          <p:cNvSpPr/>
          <p:nvPr/>
        </p:nvSpPr>
        <p:spPr>
          <a:xfrm>
            <a:off x="7377548" y="2867306"/>
            <a:ext cx="2902461" cy="830997"/>
          </a:xfrm>
          <a:prstGeom prst="rect">
            <a:avLst/>
          </a:prstGeom>
        </p:spPr>
        <p:txBody>
          <a:bodyPr wrap="none">
            <a:spAutoFit/>
          </a:bodyPr>
          <a:lstStyle/>
          <a:p>
            <a:pPr algn="ctr"/>
            <a:r>
              <a:rPr lang="en-US" sz="2400" b="1" dirty="0">
                <a:solidFill>
                  <a:srgbClr val="C00000"/>
                </a:solidFill>
              </a:rPr>
              <a:t>Hashing with buckets</a:t>
            </a:r>
          </a:p>
          <a:p>
            <a:pPr algn="ctr"/>
            <a:r>
              <a:rPr lang="en-US" sz="2400" b="1" dirty="0">
                <a:solidFill>
                  <a:srgbClr val="C00000"/>
                </a:solidFill>
              </a:rPr>
              <a:t> of chained blocks</a:t>
            </a:r>
          </a:p>
        </p:txBody>
      </p:sp>
      <p:grpSp>
        <p:nvGrpSpPr>
          <p:cNvPr id="43" name="Group 42"/>
          <p:cNvGrpSpPr/>
          <p:nvPr/>
        </p:nvGrpSpPr>
        <p:grpSpPr>
          <a:xfrm>
            <a:off x="9208483" y="2083360"/>
            <a:ext cx="725680" cy="415448"/>
            <a:chOff x="7545936" y="2221907"/>
            <a:chExt cx="725680" cy="415448"/>
          </a:xfrm>
        </p:grpSpPr>
        <p:cxnSp>
          <p:nvCxnSpPr>
            <p:cNvPr id="29" name="Straight Connector 28"/>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31" name="Straight Connector 30"/>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42" name="Freeform 41"/>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44" name="Group 43"/>
          <p:cNvGrpSpPr/>
          <p:nvPr/>
        </p:nvGrpSpPr>
        <p:grpSpPr>
          <a:xfrm>
            <a:off x="5797819" y="3735950"/>
            <a:ext cx="725680" cy="415448"/>
            <a:chOff x="7545936" y="2221907"/>
            <a:chExt cx="725680" cy="415448"/>
          </a:xfrm>
        </p:grpSpPr>
        <p:cxnSp>
          <p:nvCxnSpPr>
            <p:cNvPr id="45" name="Straight Connector 44"/>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48" name="Freeform 47"/>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49" name="Group 48"/>
          <p:cNvGrpSpPr/>
          <p:nvPr/>
        </p:nvGrpSpPr>
        <p:grpSpPr>
          <a:xfrm>
            <a:off x="9846027" y="5295175"/>
            <a:ext cx="725680" cy="415448"/>
            <a:chOff x="7545936" y="2221907"/>
            <a:chExt cx="725680" cy="415448"/>
          </a:xfrm>
        </p:grpSpPr>
        <p:cxnSp>
          <p:nvCxnSpPr>
            <p:cNvPr id="50" name="Straight Connector 49"/>
            <p:cNvCxnSpPr/>
            <p:nvPr/>
          </p:nvCxnSpPr>
          <p:spPr>
            <a:xfrm>
              <a:off x="7814416" y="2514600"/>
              <a:ext cx="457200"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p:cNvCxnSpPr/>
            <p:nvPr/>
          </p:nvCxnSpPr>
          <p:spPr>
            <a:xfrm>
              <a:off x="7865115" y="2576228"/>
              <a:ext cx="349351" cy="0"/>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p:cNvCxnSpPr/>
            <p:nvPr/>
          </p:nvCxnSpPr>
          <p:spPr>
            <a:xfrm>
              <a:off x="7932359" y="2637355"/>
              <a:ext cx="190500" cy="0"/>
            </a:xfrm>
            <a:prstGeom prst="line">
              <a:avLst/>
            </a:prstGeom>
          </p:spPr>
          <p:style>
            <a:lnRef idx="3">
              <a:schemeClr val="dk1"/>
            </a:lnRef>
            <a:fillRef idx="0">
              <a:schemeClr val="dk1"/>
            </a:fillRef>
            <a:effectRef idx="2">
              <a:schemeClr val="dk1"/>
            </a:effectRef>
            <a:fontRef idx="minor">
              <a:schemeClr val="tx1"/>
            </a:fontRef>
          </p:style>
        </p:cxnSp>
        <p:sp>
          <p:nvSpPr>
            <p:cNvPr id="53" name="Freeform 52"/>
            <p:cNvSpPr/>
            <p:nvPr/>
          </p:nvSpPr>
          <p:spPr>
            <a:xfrm>
              <a:off x="7545936" y="2221907"/>
              <a:ext cx="487111" cy="282011"/>
            </a:xfrm>
            <a:custGeom>
              <a:avLst/>
              <a:gdLst>
                <a:gd name="connsiteX0" fmla="*/ 0 w 487111"/>
                <a:gd name="connsiteY0" fmla="*/ 0 h 282011"/>
                <a:gd name="connsiteX1" fmla="*/ 487111 w 487111"/>
                <a:gd name="connsiteY1" fmla="*/ 0 h 282011"/>
                <a:gd name="connsiteX2" fmla="*/ 487111 w 487111"/>
                <a:gd name="connsiteY2" fmla="*/ 282011 h 282011"/>
              </a:gdLst>
              <a:ahLst/>
              <a:cxnLst>
                <a:cxn ang="0">
                  <a:pos x="connsiteX0" y="connsiteY0"/>
                </a:cxn>
                <a:cxn ang="0">
                  <a:pos x="connsiteX1" y="connsiteY1"/>
                </a:cxn>
                <a:cxn ang="0">
                  <a:pos x="connsiteX2" y="connsiteY2"/>
                </a:cxn>
              </a:cxnLst>
              <a:rect l="l" t="t" r="r" b="b"/>
              <a:pathLst>
                <a:path w="487111" h="282011">
                  <a:moveTo>
                    <a:pt x="0" y="0"/>
                  </a:moveTo>
                  <a:lnTo>
                    <a:pt x="487111" y="0"/>
                  </a:lnTo>
                  <a:lnTo>
                    <a:pt x="487111" y="282011"/>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54" name="TextBox 53"/>
          <p:cNvSpPr txBox="1"/>
          <p:nvPr/>
        </p:nvSpPr>
        <p:spPr>
          <a:xfrm>
            <a:off x="1400825" y="5945681"/>
            <a:ext cx="1771191" cy="369332"/>
          </a:xfrm>
          <a:prstGeom prst="rect">
            <a:avLst/>
          </a:prstGeom>
          <a:noFill/>
        </p:spPr>
        <p:txBody>
          <a:bodyPr wrap="none" rtlCol="0">
            <a:spAutoFit/>
          </a:bodyPr>
          <a:lstStyle/>
          <a:p>
            <a:r>
              <a:rPr lang="en-US" b="1" dirty="0"/>
              <a:t>Bucket Directory</a:t>
            </a:r>
          </a:p>
        </p:txBody>
      </p:sp>
    </p:spTree>
    <p:extLst>
      <p:ext uri="{BB962C8B-B14F-4D97-AF65-F5344CB8AC3E}">
        <p14:creationId xmlns:p14="http://schemas.microsoft.com/office/powerpoint/2010/main" val="320234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4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wipe(down)">
                                      <p:cBhvr>
                                        <p:cTn id="70" dur="500"/>
                                        <p:tgtEl>
                                          <p:spTgt spid="26"/>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p:bldP spid="19" grpId="0" animBg="1"/>
      <p:bldP spid="22" grpId="0" animBg="1"/>
      <p:bldP spid="25" grpId="0" animBg="1"/>
      <p:bldP spid="26" grpId="0" animBg="1"/>
      <p:bldP spid="27"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file organization)</a:t>
            </a:r>
          </a:p>
        </p:txBody>
      </p:sp>
      <p:sp>
        <p:nvSpPr>
          <p:cNvPr id="3" name="Content Placeholder 2"/>
          <p:cNvSpPr>
            <a:spLocks noGrp="1"/>
          </p:cNvSpPr>
          <p:nvPr>
            <p:ph idx="1"/>
          </p:nvPr>
        </p:nvSpPr>
        <p:spPr/>
        <p:txBody>
          <a:bodyPr>
            <a:normAutofit/>
          </a:bodyPr>
          <a:lstStyle/>
          <a:p>
            <a:pPr>
              <a:buClr>
                <a:srgbClr val="B84742"/>
              </a:buClr>
            </a:pPr>
            <a:r>
              <a:rPr lang="en-US" dirty="0"/>
              <a:t>It is a common technique used for </a:t>
            </a:r>
            <a:r>
              <a:rPr lang="en-US" b="1" dirty="0">
                <a:solidFill>
                  <a:srgbClr val="C00000"/>
                </a:solidFill>
              </a:rPr>
              <a:t>fast accessing of records </a:t>
            </a:r>
            <a:r>
              <a:rPr lang="en-US" dirty="0"/>
              <a:t>on secondary storage.</a:t>
            </a:r>
          </a:p>
          <a:p>
            <a:pPr>
              <a:buClr>
                <a:srgbClr val="B84742"/>
              </a:buClr>
            </a:pPr>
            <a:r>
              <a:rPr lang="en-US" b="1" dirty="0">
                <a:solidFill>
                  <a:srgbClr val="C00000"/>
                </a:solidFill>
              </a:rPr>
              <a:t>Records</a:t>
            </a:r>
            <a:r>
              <a:rPr lang="en-US" dirty="0">
                <a:solidFill>
                  <a:srgbClr val="C00000"/>
                </a:solidFill>
              </a:rPr>
              <a:t> </a:t>
            </a:r>
            <a:r>
              <a:rPr lang="en-US" dirty="0"/>
              <a:t>of a file are </a:t>
            </a:r>
            <a:r>
              <a:rPr lang="en-US" b="1" dirty="0">
                <a:solidFill>
                  <a:srgbClr val="C00000"/>
                </a:solidFill>
              </a:rPr>
              <a:t>divided among buckets</a:t>
            </a:r>
            <a:r>
              <a:rPr lang="en-US" dirty="0"/>
              <a:t>.</a:t>
            </a:r>
          </a:p>
          <a:p>
            <a:pPr>
              <a:buClr>
                <a:srgbClr val="B84742"/>
              </a:buClr>
            </a:pPr>
            <a:r>
              <a:rPr lang="en-US" dirty="0"/>
              <a:t>A </a:t>
            </a:r>
            <a:r>
              <a:rPr lang="en-US" b="1" dirty="0">
                <a:solidFill>
                  <a:srgbClr val="C00000"/>
                </a:solidFill>
              </a:rPr>
              <a:t>bucket</a:t>
            </a:r>
            <a:r>
              <a:rPr lang="en-US" dirty="0">
                <a:solidFill>
                  <a:srgbClr val="C00000"/>
                </a:solidFill>
              </a:rPr>
              <a:t> </a:t>
            </a:r>
            <a:r>
              <a:rPr lang="en-US" dirty="0"/>
              <a:t>is either </a:t>
            </a:r>
            <a:r>
              <a:rPr lang="en-US" b="1" dirty="0">
                <a:solidFill>
                  <a:srgbClr val="C00000"/>
                </a:solidFill>
              </a:rPr>
              <a:t>one disk block </a:t>
            </a:r>
            <a:r>
              <a:rPr lang="en-US" dirty="0"/>
              <a:t>or </a:t>
            </a:r>
            <a:r>
              <a:rPr lang="en-US" b="1" dirty="0">
                <a:solidFill>
                  <a:srgbClr val="C00000"/>
                </a:solidFill>
              </a:rPr>
              <a:t>cluster of contiguous blocks</a:t>
            </a:r>
            <a:r>
              <a:rPr lang="en-US" dirty="0"/>
              <a:t>.</a:t>
            </a:r>
          </a:p>
          <a:p>
            <a:pPr>
              <a:buClr>
                <a:srgbClr val="B84742"/>
              </a:buClr>
            </a:pPr>
            <a:r>
              <a:rPr lang="en-US" dirty="0"/>
              <a:t>A </a:t>
            </a:r>
            <a:r>
              <a:rPr lang="en-US" b="1" dirty="0">
                <a:solidFill>
                  <a:srgbClr val="C00000"/>
                </a:solidFill>
              </a:rPr>
              <a:t>hashing function </a:t>
            </a:r>
            <a:r>
              <a:rPr lang="en-US" dirty="0"/>
              <a:t>maps a </a:t>
            </a:r>
            <a:r>
              <a:rPr lang="en-US" b="1" dirty="0">
                <a:solidFill>
                  <a:srgbClr val="C00000"/>
                </a:solidFill>
              </a:rPr>
              <a:t>key</a:t>
            </a:r>
            <a:r>
              <a:rPr lang="en-US" dirty="0">
                <a:solidFill>
                  <a:srgbClr val="C00000"/>
                </a:solidFill>
              </a:rPr>
              <a:t> </a:t>
            </a:r>
            <a:r>
              <a:rPr lang="en-US" dirty="0"/>
              <a:t>into a </a:t>
            </a:r>
            <a:r>
              <a:rPr lang="en-US" b="1" dirty="0">
                <a:solidFill>
                  <a:srgbClr val="C00000"/>
                </a:solidFill>
              </a:rPr>
              <a:t>bucket number</a:t>
            </a:r>
            <a:r>
              <a:rPr lang="en-US" dirty="0"/>
              <a:t>. The buckets are numbered 0, 1,2...b-1.</a:t>
            </a:r>
          </a:p>
          <a:p>
            <a:pPr>
              <a:buClr>
                <a:srgbClr val="B84742"/>
              </a:buClr>
            </a:pPr>
            <a:r>
              <a:rPr lang="en-US" dirty="0"/>
              <a:t>A hash function </a:t>
            </a:r>
            <a:r>
              <a:rPr lang="en-US" b="1" dirty="0">
                <a:solidFill>
                  <a:srgbClr val="C00000"/>
                </a:solidFill>
              </a:rPr>
              <a:t>f</a:t>
            </a:r>
            <a:r>
              <a:rPr lang="en-US" dirty="0">
                <a:solidFill>
                  <a:srgbClr val="C00000"/>
                </a:solidFill>
              </a:rPr>
              <a:t> </a:t>
            </a:r>
            <a:r>
              <a:rPr lang="en-US" dirty="0"/>
              <a:t>maps each </a:t>
            </a:r>
            <a:r>
              <a:rPr lang="en-US" b="1" dirty="0">
                <a:solidFill>
                  <a:srgbClr val="C00000"/>
                </a:solidFill>
              </a:rPr>
              <a:t>key</a:t>
            </a:r>
            <a:r>
              <a:rPr lang="en-US" dirty="0">
                <a:solidFill>
                  <a:srgbClr val="C00000"/>
                </a:solidFill>
              </a:rPr>
              <a:t> </a:t>
            </a:r>
            <a:r>
              <a:rPr lang="en-US" dirty="0"/>
              <a:t>value into one of the integers </a:t>
            </a:r>
            <a:r>
              <a:rPr lang="en-US" b="1" dirty="0">
                <a:solidFill>
                  <a:srgbClr val="C00000"/>
                </a:solidFill>
              </a:rPr>
              <a:t>0 through b - 1</a:t>
            </a:r>
            <a:r>
              <a:rPr lang="en-US" dirty="0"/>
              <a:t>.</a:t>
            </a:r>
          </a:p>
          <a:p>
            <a:pPr>
              <a:buClr>
                <a:srgbClr val="B84742"/>
              </a:buClr>
            </a:pPr>
            <a:r>
              <a:rPr lang="en-US" dirty="0"/>
              <a:t>If </a:t>
            </a:r>
            <a:r>
              <a:rPr lang="en-US" b="1" dirty="0">
                <a:solidFill>
                  <a:srgbClr val="C00000"/>
                </a:solidFill>
              </a:rPr>
              <a:t>x is a key</a:t>
            </a:r>
            <a:r>
              <a:rPr lang="en-US" dirty="0">
                <a:solidFill>
                  <a:srgbClr val="C00000"/>
                </a:solidFill>
              </a:rPr>
              <a:t>, </a:t>
            </a:r>
            <a:r>
              <a:rPr lang="en-US" b="1" dirty="0">
                <a:solidFill>
                  <a:srgbClr val="C00000"/>
                </a:solidFill>
              </a:rPr>
              <a:t>f(x)</a:t>
            </a:r>
            <a:r>
              <a:rPr lang="en-US" dirty="0">
                <a:solidFill>
                  <a:srgbClr val="C00000"/>
                </a:solidFill>
              </a:rPr>
              <a:t> </a:t>
            </a:r>
            <a:r>
              <a:rPr lang="en-US" dirty="0"/>
              <a:t>is the number of </a:t>
            </a:r>
            <a:r>
              <a:rPr lang="en-US" b="1" dirty="0">
                <a:solidFill>
                  <a:srgbClr val="C00000"/>
                </a:solidFill>
              </a:rPr>
              <a:t>bucket</a:t>
            </a:r>
            <a:r>
              <a:rPr lang="en-US" dirty="0">
                <a:solidFill>
                  <a:srgbClr val="C00000"/>
                </a:solidFill>
              </a:rPr>
              <a:t> </a:t>
            </a:r>
            <a:r>
              <a:rPr lang="en-US" dirty="0"/>
              <a:t>that contains the record </a:t>
            </a:r>
            <a:r>
              <a:rPr lang="en-US" b="1" dirty="0">
                <a:solidFill>
                  <a:srgbClr val="C00000"/>
                </a:solidFill>
              </a:rPr>
              <a:t>with key x</a:t>
            </a:r>
            <a:r>
              <a:rPr lang="en-US" dirty="0"/>
              <a:t>.</a:t>
            </a:r>
          </a:p>
          <a:p>
            <a:pPr>
              <a:buClr>
                <a:srgbClr val="B84742"/>
              </a:buClr>
            </a:pPr>
            <a:r>
              <a:rPr lang="en-US" dirty="0"/>
              <a:t>The blocks making up each bucket could either be contiguous blocks or they can be chained together in a linked list.</a:t>
            </a:r>
          </a:p>
        </p:txBody>
      </p:sp>
    </p:spTree>
    <p:extLst>
      <p:ext uri="{BB962C8B-B14F-4D97-AF65-F5344CB8AC3E}">
        <p14:creationId xmlns:p14="http://schemas.microsoft.com/office/powerpoint/2010/main" val="1886266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(Direct file organization)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Translation of bucket number to disk block address is done with the help of </a:t>
                </a:r>
                <a:r>
                  <a:rPr lang="en-US" b="1" dirty="0">
                    <a:solidFill>
                      <a:srgbClr val="C00000"/>
                    </a:solidFill>
                  </a:rPr>
                  <a:t>bucket</a:t>
                </a:r>
                <a:r>
                  <a:rPr lang="en-US" b="1" dirty="0">
                    <a:solidFill>
                      <a:srgbClr val="FF0000"/>
                    </a:solidFill>
                  </a:rPr>
                  <a:t> </a:t>
                </a:r>
                <a:r>
                  <a:rPr lang="en-US" b="1" dirty="0">
                    <a:solidFill>
                      <a:srgbClr val="C00000"/>
                    </a:solidFill>
                  </a:rPr>
                  <a:t>directory</a:t>
                </a:r>
                <a:r>
                  <a:rPr lang="en-US" dirty="0"/>
                  <a:t>. It </a:t>
                </a:r>
                <a:r>
                  <a:rPr lang="en-US" b="1" dirty="0">
                    <a:solidFill>
                      <a:srgbClr val="C00000"/>
                    </a:solidFill>
                  </a:rPr>
                  <a:t>gives</a:t>
                </a:r>
                <a:r>
                  <a:rPr lang="en-US" dirty="0">
                    <a:solidFill>
                      <a:srgbClr val="C00000"/>
                    </a:solidFill>
                  </a:rPr>
                  <a:t> </a:t>
                </a:r>
                <a:r>
                  <a:rPr lang="en-US" dirty="0"/>
                  <a:t>the </a:t>
                </a:r>
                <a:r>
                  <a:rPr lang="en-US" b="1" dirty="0">
                    <a:solidFill>
                      <a:srgbClr val="C00000"/>
                    </a:solidFill>
                  </a:rPr>
                  <a:t>address</a:t>
                </a:r>
                <a:r>
                  <a:rPr lang="en-US" b="1" dirty="0">
                    <a:solidFill>
                      <a:srgbClr val="FF0000"/>
                    </a:solidFill>
                  </a:rPr>
                  <a:t> </a:t>
                </a:r>
                <a:r>
                  <a:rPr lang="en-US" b="1" dirty="0">
                    <a:solidFill>
                      <a:srgbClr val="C00000"/>
                    </a:solidFill>
                  </a:rPr>
                  <a:t>of</a:t>
                </a:r>
                <a:r>
                  <a:rPr lang="en-US" b="1" dirty="0">
                    <a:solidFill>
                      <a:srgbClr val="FF0000"/>
                    </a:solidFill>
                  </a:rPr>
                  <a:t> </a:t>
                </a:r>
                <a:r>
                  <a:rPr lang="en-US" b="1" dirty="0">
                    <a:solidFill>
                      <a:srgbClr val="C00000"/>
                    </a:solidFill>
                  </a:rPr>
                  <a:t>the</a:t>
                </a:r>
                <a:r>
                  <a:rPr lang="en-US" b="1" dirty="0">
                    <a:solidFill>
                      <a:srgbClr val="FF0000"/>
                    </a:solidFill>
                  </a:rPr>
                  <a:t> </a:t>
                </a:r>
                <a:r>
                  <a:rPr lang="en-US" b="1" dirty="0">
                    <a:solidFill>
                      <a:srgbClr val="C00000"/>
                    </a:solidFill>
                  </a:rPr>
                  <a:t>first</a:t>
                </a:r>
                <a:r>
                  <a:rPr lang="en-US" b="1" dirty="0">
                    <a:solidFill>
                      <a:srgbClr val="FF0000"/>
                    </a:solidFill>
                  </a:rPr>
                  <a:t> </a:t>
                </a:r>
                <a:r>
                  <a:rPr lang="en-US" b="1" dirty="0">
                    <a:solidFill>
                      <a:srgbClr val="C00000"/>
                    </a:solidFill>
                  </a:rPr>
                  <a:t>block</a:t>
                </a:r>
                <a:r>
                  <a:rPr lang="en-US" b="1" dirty="0">
                    <a:solidFill>
                      <a:srgbClr val="FF0000"/>
                    </a:solidFill>
                  </a:rPr>
                  <a:t> </a:t>
                </a:r>
                <a:r>
                  <a:rPr lang="en-US" dirty="0"/>
                  <a:t>of the chained blocks in a linked list.</a:t>
                </a:r>
              </a:p>
              <a:p>
                <a:r>
                  <a:rPr lang="en-US" dirty="0"/>
                  <a:t>Hashing is quite efficient in retrieving a record on hashed key. The average number of block accesses for retrieving a record.</a:t>
                </a:r>
              </a:p>
              <a:p>
                <a:pPr marL="0" indent="0" algn="ctr">
                  <a:buNone/>
                </a:pPr>
                <a:r>
                  <a:rPr lang="en-US" dirty="0"/>
                  <a:t>	</a:t>
                </a:r>
                <a14:m>
                  <m:oMath xmlns:m="http://schemas.openxmlformats.org/officeDocument/2006/math">
                    <m:r>
                      <a:rPr lang="en-US" b="1" i="1" dirty="0">
                        <a:latin typeface="Cambria Math"/>
                      </a:rPr>
                      <m:t>= </m:t>
                    </m:r>
                    <m:r>
                      <m:rPr>
                        <m:nor/>
                      </m:rPr>
                      <a:rPr lang="en-US" b="1" dirty="0" smtClean="0">
                        <a:solidFill>
                          <a:srgbClr val="C00000"/>
                        </a:solidFill>
                      </a:rPr>
                      <m:t>1 (</m:t>
                    </m:r>
                    <m:r>
                      <m:rPr>
                        <m:nor/>
                      </m:rPr>
                      <a:rPr lang="en-US" b="1" dirty="0" smtClean="0">
                        <a:solidFill>
                          <a:srgbClr val="C00000"/>
                        </a:solidFill>
                      </a:rPr>
                      <m:t>bucket</m:t>
                    </m:r>
                    <m:r>
                      <m:rPr>
                        <m:nor/>
                      </m:rPr>
                      <a:rPr lang="en-US" b="1" dirty="0" smtClean="0">
                        <a:solidFill>
                          <a:srgbClr val="C00000"/>
                        </a:solidFill>
                      </a:rPr>
                      <m:t> </m:t>
                    </m:r>
                    <m:r>
                      <m:rPr>
                        <m:nor/>
                      </m:rPr>
                      <a:rPr lang="en-US" b="1" dirty="0" smtClean="0">
                        <a:solidFill>
                          <a:srgbClr val="C00000"/>
                        </a:solidFill>
                      </a:rPr>
                      <m:t>directory</m:t>
                    </m:r>
                    <m:r>
                      <m:rPr>
                        <m:nor/>
                      </m:rPr>
                      <a:rPr lang="en-US" b="1" dirty="0" smtClean="0">
                        <a:solidFill>
                          <a:srgbClr val="C00000"/>
                        </a:solidFill>
                      </a:rPr>
                      <m:t>) + </m:t>
                    </m:r>
                    <m:f>
                      <m:fPr>
                        <m:ctrlPr>
                          <a:rPr lang="en-US" b="1" i="1" dirty="0">
                            <a:solidFill>
                              <a:srgbClr val="C00000"/>
                            </a:solidFill>
                            <a:latin typeface="Cambria Math" panose="02040503050406030204" pitchFamily="18" charset="0"/>
                          </a:rPr>
                        </m:ctrlPr>
                      </m:fPr>
                      <m:num>
                        <m:r>
                          <a:rPr lang="en-US" b="1" i="1" dirty="0">
                            <a:solidFill>
                              <a:srgbClr val="C00000"/>
                            </a:solidFill>
                            <a:latin typeface="Cambria Math"/>
                          </a:rPr>
                          <m:t>𝑵𝒐</m:t>
                        </m:r>
                        <m:r>
                          <a:rPr lang="en-US" b="1" i="1" dirty="0">
                            <a:solidFill>
                              <a:srgbClr val="C00000"/>
                            </a:solidFill>
                            <a:latin typeface="Cambria Math"/>
                          </a:rPr>
                          <m:t> </m:t>
                        </m:r>
                        <m:r>
                          <a:rPr lang="en-US" b="1" i="1" dirty="0">
                            <a:solidFill>
                              <a:srgbClr val="C00000"/>
                            </a:solidFill>
                            <a:latin typeface="Cambria Math"/>
                          </a:rPr>
                          <m:t>𝒐𝒇</m:t>
                        </m:r>
                        <m:r>
                          <a:rPr lang="en-US" b="1" i="1" dirty="0">
                            <a:solidFill>
                              <a:srgbClr val="C00000"/>
                            </a:solidFill>
                            <a:latin typeface="Cambria Math"/>
                          </a:rPr>
                          <m:t> </m:t>
                        </m:r>
                        <m:r>
                          <a:rPr lang="en-US" b="1" i="1" dirty="0">
                            <a:solidFill>
                              <a:srgbClr val="C00000"/>
                            </a:solidFill>
                            <a:latin typeface="Cambria Math"/>
                          </a:rPr>
                          <m:t>𝒓𝒆𝒄𝒐𝒓𝒅𝒔</m:t>
                        </m:r>
                      </m:num>
                      <m:den>
                        <m:r>
                          <a:rPr lang="en-US" b="1" i="1" dirty="0">
                            <a:solidFill>
                              <a:srgbClr val="C00000"/>
                            </a:solidFill>
                            <a:latin typeface="Cambria Math"/>
                          </a:rPr>
                          <m:t>𝑵𝒐</m:t>
                        </m:r>
                        <m:r>
                          <a:rPr lang="en-US" b="1" i="1" dirty="0">
                            <a:solidFill>
                              <a:srgbClr val="C00000"/>
                            </a:solidFill>
                            <a:latin typeface="Cambria Math"/>
                          </a:rPr>
                          <m:t> </m:t>
                        </m:r>
                        <m:r>
                          <a:rPr lang="en-US" b="1" i="1" dirty="0">
                            <a:solidFill>
                              <a:srgbClr val="C00000"/>
                            </a:solidFill>
                            <a:latin typeface="Cambria Math"/>
                          </a:rPr>
                          <m:t>𝒐𝒇</m:t>
                        </m:r>
                        <m:r>
                          <a:rPr lang="en-US" b="1" i="1" dirty="0">
                            <a:solidFill>
                              <a:srgbClr val="C00000"/>
                            </a:solidFill>
                            <a:latin typeface="Cambria Math"/>
                          </a:rPr>
                          <m:t> </m:t>
                        </m:r>
                        <m:r>
                          <a:rPr lang="en-US" b="1" i="1" dirty="0">
                            <a:solidFill>
                              <a:srgbClr val="C00000"/>
                            </a:solidFill>
                            <a:latin typeface="Cambria Math"/>
                          </a:rPr>
                          <m:t>𝒃𝒖𝒄𝒌𝒆𝒕𝒔</m:t>
                        </m:r>
                        <m:r>
                          <a:rPr lang="en-US" b="1" i="1" dirty="0">
                            <a:solidFill>
                              <a:srgbClr val="C00000"/>
                            </a:solidFill>
                            <a:latin typeface="Cambria Math"/>
                          </a:rPr>
                          <m:t> </m:t>
                        </m:r>
                        <m:r>
                          <a:rPr lang="en-US" b="1" i="1" dirty="0">
                            <a:solidFill>
                              <a:srgbClr val="C00000"/>
                            </a:solidFill>
                            <a:latin typeface="Cambria Math"/>
                          </a:rPr>
                          <m:t>𝒙</m:t>
                        </m:r>
                        <m:r>
                          <a:rPr lang="en-US" b="1" i="1" dirty="0">
                            <a:solidFill>
                              <a:srgbClr val="C00000"/>
                            </a:solidFill>
                            <a:latin typeface="Cambria Math"/>
                          </a:rPr>
                          <m:t> </m:t>
                        </m:r>
                        <m:r>
                          <a:rPr lang="en-US" b="1" i="1" dirty="0">
                            <a:solidFill>
                              <a:srgbClr val="C00000"/>
                            </a:solidFill>
                            <a:latin typeface="Cambria Math"/>
                          </a:rPr>
                          <m:t>𝑵𝒐</m:t>
                        </m:r>
                        <m:r>
                          <a:rPr lang="en-US" b="1" i="1" dirty="0">
                            <a:solidFill>
                              <a:srgbClr val="C00000"/>
                            </a:solidFill>
                            <a:latin typeface="Cambria Math"/>
                          </a:rPr>
                          <m:t> </m:t>
                        </m:r>
                        <m:r>
                          <a:rPr lang="en-US" b="1" i="1" dirty="0">
                            <a:solidFill>
                              <a:srgbClr val="C00000"/>
                            </a:solidFill>
                            <a:latin typeface="Cambria Math"/>
                          </a:rPr>
                          <m:t>𝒐𝒇</m:t>
                        </m:r>
                        <m:r>
                          <a:rPr lang="en-US" b="1" i="1" dirty="0">
                            <a:solidFill>
                              <a:srgbClr val="C00000"/>
                            </a:solidFill>
                            <a:latin typeface="Cambria Math"/>
                          </a:rPr>
                          <m:t> </m:t>
                        </m:r>
                        <m:r>
                          <a:rPr lang="en-US" b="1" i="1" dirty="0">
                            <a:solidFill>
                              <a:srgbClr val="C00000"/>
                            </a:solidFill>
                            <a:latin typeface="Cambria Math"/>
                          </a:rPr>
                          <m:t>𝒓𝒆𝒄𝒐𝒓𝒅𝒔</m:t>
                        </m:r>
                        <m:r>
                          <a:rPr lang="en-US" b="1" i="1" dirty="0">
                            <a:solidFill>
                              <a:srgbClr val="C00000"/>
                            </a:solidFill>
                            <a:latin typeface="Cambria Math"/>
                          </a:rPr>
                          <m:t> </m:t>
                        </m:r>
                        <m:r>
                          <a:rPr lang="en-US" b="1" i="1" dirty="0">
                            <a:solidFill>
                              <a:srgbClr val="C00000"/>
                            </a:solidFill>
                            <a:latin typeface="Cambria Math"/>
                          </a:rPr>
                          <m:t>𝒑𝒆𝒓</m:t>
                        </m:r>
                        <m:r>
                          <a:rPr lang="en-US" b="1" i="1" dirty="0">
                            <a:solidFill>
                              <a:srgbClr val="C00000"/>
                            </a:solidFill>
                            <a:latin typeface="Cambria Math"/>
                          </a:rPr>
                          <m:t> </m:t>
                        </m:r>
                        <m:r>
                          <a:rPr lang="en-US" b="1" i="1" dirty="0">
                            <a:solidFill>
                              <a:srgbClr val="C00000"/>
                            </a:solidFill>
                            <a:latin typeface="Cambria Math"/>
                          </a:rPr>
                          <m:t>𝒃𝒍𝒐𝒄𝒌</m:t>
                        </m:r>
                      </m:den>
                    </m:f>
                  </m:oMath>
                </a14:m>
                <a:endParaRPr lang="en-US" dirty="0"/>
              </a:p>
              <a:p>
                <a:r>
                  <a:rPr lang="en-US" dirty="0"/>
                  <a:t>Thus the </a:t>
                </a:r>
                <a:r>
                  <a:rPr lang="en-US" b="1" dirty="0">
                    <a:solidFill>
                      <a:srgbClr val="C00000"/>
                    </a:solidFill>
                  </a:rPr>
                  <a:t>operation is b times faster </a:t>
                </a:r>
                <a:r>
                  <a:rPr lang="en-US" dirty="0"/>
                  <a:t>(b = number of buckets) than unordered file.</a:t>
                </a:r>
              </a:p>
              <a:p>
                <a:r>
                  <a:rPr lang="en-US" dirty="0"/>
                  <a:t>To </a:t>
                </a:r>
                <a:r>
                  <a:rPr lang="en-US" b="1" dirty="0">
                    <a:solidFill>
                      <a:srgbClr val="C00000"/>
                    </a:solidFill>
                  </a:rPr>
                  <a:t>insert a record with key value x</a:t>
                </a:r>
                <a:r>
                  <a:rPr lang="en-US" dirty="0"/>
                  <a:t>, the </a:t>
                </a:r>
                <a:r>
                  <a:rPr lang="en-US" b="1" dirty="0">
                    <a:solidFill>
                      <a:srgbClr val="C00000"/>
                    </a:solidFill>
                  </a:rPr>
                  <a:t>new record </a:t>
                </a:r>
                <a:r>
                  <a:rPr lang="en-US" dirty="0"/>
                  <a:t>can added to the </a:t>
                </a:r>
                <a:r>
                  <a:rPr lang="en-US" b="1" dirty="0">
                    <a:solidFill>
                      <a:srgbClr val="C00000"/>
                    </a:solidFill>
                  </a:rPr>
                  <a:t>last block </a:t>
                </a:r>
                <a:r>
                  <a:rPr lang="en-US" dirty="0"/>
                  <a:t>in the chain for bucket f(x). If the record does not fit into the existing block, record is stored in a new block and this new block is added at the end of the chain for bucket f(x).</a:t>
                </a:r>
              </a:p>
              <a:p>
                <a:r>
                  <a:rPr lang="en-US" dirty="0"/>
                  <a:t>A well designed hashed structure requires two block accesses for most operations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16" t="-436" r="-818"/>
                </a:stretch>
              </a:blipFill>
            </p:spPr>
            <p:txBody>
              <a:bodyPr/>
              <a:lstStyle/>
              <a:p>
                <a:r>
                  <a:rPr lang="en-IN">
                    <a:noFill/>
                  </a:rPr>
                  <a:t> </a:t>
                </a:r>
              </a:p>
            </p:txBody>
          </p:sp>
        </mc:Fallback>
      </mc:AlternateContent>
    </p:spTree>
    <p:extLst>
      <p:ext uri="{BB962C8B-B14F-4D97-AF65-F5344CB8AC3E}">
        <p14:creationId xmlns:p14="http://schemas.microsoft.com/office/powerpoint/2010/main" val="270844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10987</TotalTime>
  <Words>1839</Words>
  <Application>Microsoft Office PowerPoint</Application>
  <PresentationFormat>Widescreen</PresentationFormat>
  <Paragraphs>350</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Wingdings 3</vt:lpstr>
      <vt:lpstr>Roboto Condensed</vt:lpstr>
      <vt:lpstr>Wingdings</vt:lpstr>
      <vt:lpstr>Cambria Math</vt:lpstr>
      <vt:lpstr>Roboto Condensed Light</vt:lpstr>
      <vt:lpstr>Office Theme</vt:lpstr>
      <vt:lpstr>Unit-4  Hashing &amp; File Structure (File Structure)</vt:lpstr>
      <vt:lpstr>What is File?</vt:lpstr>
      <vt:lpstr>File Organizations</vt:lpstr>
      <vt:lpstr>Sequential Files</vt:lpstr>
      <vt:lpstr>Advantages of Sequential Files</vt:lpstr>
      <vt:lpstr>Disadvantages of Sequential Files</vt:lpstr>
      <vt:lpstr>Hashing (Direct file organization)</vt:lpstr>
      <vt:lpstr>Hashing (Direct file organization)</vt:lpstr>
      <vt:lpstr>Hashing (Direct file organization)</vt:lpstr>
      <vt:lpstr>Indexing</vt:lpstr>
      <vt:lpstr>Indexing</vt:lpstr>
      <vt:lpstr>Advantages of Indexing</vt:lpstr>
      <vt:lpstr>Advantages of Indexing</vt:lpstr>
      <vt:lpstr>Types of Indexes</vt:lpstr>
      <vt:lpstr>Primary Indexes (Indexed Sequential File)</vt:lpstr>
      <vt:lpstr>Primary Indexes (Indexed Sequential File)</vt:lpstr>
      <vt:lpstr>Clustering Indexes</vt:lpstr>
      <vt:lpstr>Clustering Indexes</vt:lpstr>
      <vt:lpstr>Secondary Indexes (Simple Index File)</vt:lpstr>
      <vt:lpstr>Secondary Indexes (Simple Index File)</vt:lpstr>
      <vt:lpstr>Secondary Indexes (Simple Index File)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Structure</dc:title>
  <dc:creator>ADMIN</dc:creator>
  <cp:keywords>Files, Data Structure, Darshan Institute of Engineering &amp; Technology, DIET</cp:keywords>
  <cp:lastModifiedBy>Naimish Vadodariya</cp:lastModifiedBy>
  <cp:revision>902</cp:revision>
  <dcterms:created xsi:type="dcterms:W3CDTF">2020-05-01T05:09:15Z</dcterms:created>
  <dcterms:modified xsi:type="dcterms:W3CDTF">2021-02-24T08:06:50Z</dcterms:modified>
</cp:coreProperties>
</file>