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42" r:id="rId2"/>
    <p:sldId id="405" r:id="rId3"/>
    <p:sldId id="406" r:id="rId4"/>
    <p:sldId id="407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3" r:id="rId38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Roboto Condensed" panose="02000000000000000000" pitchFamily="2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italic r:id="rId54"/>
    </p:embeddedFont>
    <p:embeddedFont>
      <p:font typeface="Wingdings 3" panose="05040102010807070707" pitchFamily="18" charset="2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4dNKyq1k0kzMdo8fXky4Q==" hashData="GmTknc9Slb8X/MoKACQOnHaffPLYSLRShDJyMf6FoK+oVgWz+l0Qjxoa4b3j067Z8Yx487R5EhG6m5PYu16vj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94" y="1609868"/>
            <a:ext cx="2694401" cy="32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04252" cy="2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&amp; Sorting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Searching &amp; </a:t>
            </a:r>
            <a:br>
              <a:rPr lang="en-US" sz="6000" dirty="0"/>
            </a:br>
            <a:r>
              <a:rPr lang="en-US" sz="6000" dirty="0"/>
              <a:t>Sorting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6337D8C-443B-4C47-A28D-6B3C54970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8442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549"/>
              </p:ext>
            </p:extLst>
          </p:nvPr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06680"/>
              </p:ext>
            </p:extLst>
          </p:nvPr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9124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33196"/>
              </p:ext>
            </p:extLst>
          </p:nvPr>
        </p:nvGraphicFramePr>
        <p:xfrm>
          <a:off x="2023528" y="3310667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4366275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415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4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415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4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7428" y="4917177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2133601" y="4697508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1238" y="4316507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2390274" y="5611907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57029" y="584050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96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8511" y="88949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526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3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37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1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05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3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26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3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7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71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05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93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86001" y="1430261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1112" y="10773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88949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6028" y="144039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022" y="2696599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52600" y="3229999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600" y="322999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603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37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05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93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6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03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937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1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605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93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2819401" y="4197073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3200" y="351127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22225" y="3953899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95853" y="450480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3075589" y="5211199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42344" y="543979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394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79786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3360337" y="1764934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2225" y="15217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853" y="207266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81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907595" y="4748402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522225" y="450522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95853" y="505613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4158726" y="567411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74519" y="590271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1074" y="107913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13953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752600" y="376966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1650" y="407627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1957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8113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4427137" y="1778381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22225" y="15352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5853" y="20861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4696447" y="27279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28074" y="29565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7855" y="1056202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4960537" y="4597781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22225" y="43546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95853" y="49055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5222453" y="55473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29200" y="57759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1061" y="392246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37947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752600" y="3783107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MIN_INDEX</a:t>
            </a:r>
            <a:r>
              <a:rPr lang="en-US" dirty="0"/>
              <a:t> denotes the </a:t>
            </a:r>
            <a:r>
              <a:rPr lang="en-US" b="1" dirty="0"/>
              <a:t>position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encountered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41511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[Loop on the Pass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thru step 4 for PASS = 1,2,…….., N-1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minimum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PASS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[Make a pass and obtain element with smallest value]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for I = PASS + 1, PASS + 2, …………….., N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	If 	K[I] &lt; K[MIN_INDEX]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Then	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I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[Exchange elements]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IF	  MIN_INDEX &lt;&gt; PASS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Then  K[PASS]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K[MIN_INDEX]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990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, </a:t>
            </a:r>
            <a:r>
              <a:rPr lang="en-US" b="1" dirty="0"/>
              <a:t>instead of finding the smallest record</a:t>
            </a:r>
            <a:r>
              <a:rPr lang="en-US" dirty="0"/>
              <a:t> and performing the interchange, two records are </a:t>
            </a:r>
            <a:r>
              <a:rPr lang="en-US" b="1" dirty="0">
                <a:solidFill>
                  <a:srgbClr val="C00000"/>
                </a:solidFill>
              </a:rPr>
              <a:t>interchanged immediately</a:t>
            </a:r>
            <a:r>
              <a:rPr lang="en-US" dirty="0"/>
              <a:t> upon discovering that they are out of order</a:t>
            </a:r>
          </a:p>
          <a:p>
            <a:r>
              <a:rPr lang="en-US" dirty="0"/>
              <a:t>During the </a:t>
            </a:r>
            <a:r>
              <a:rPr lang="en-US" b="1" dirty="0">
                <a:solidFill>
                  <a:srgbClr val="C00000"/>
                </a:solidFill>
              </a:rPr>
              <a:t>first pass R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are compared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interchanged in case of our of order</a:t>
            </a:r>
            <a:r>
              <a:rPr lang="en-US" dirty="0"/>
              <a:t>, this process is repeated for records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/>
              <a:t>, and so on.</a:t>
            </a:r>
          </a:p>
          <a:p>
            <a:r>
              <a:rPr lang="en-US" dirty="0"/>
              <a:t>This 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up”, 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</a:t>
            </a:r>
            <a:r>
              <a:rPr lang="en-US" b="1" baseline="30000" dirty="0"/>
              <a:t>th</a:t>
            </a:r>
            <a:r>
              <a:rPr lang="en-US" dirty="0"/>
              <a:t> position.</a:t>
            </a:r>
          </a:p>
          <a:p>
            <a:r>
              <a:rPr lang="en-US" dirty="0"/>
              <a:t>On each successive pass, the records with the next largest key will be placed in position n-1, n-2 ….., 2 respectively</a:t>
            </a:r>
          </a:p>
          <a:p>
            <a:r>
              <a:rPr lang="en-US" dirty="0"/>
              <a:t>This approached required at most n–1 passes, The </a:t>
            </a:r>
            <a:r>
              <a:rPr lang="en-US" b="1" dirty="0">
                <a:solidFill>
                  <a:srgbClr val="FF0000"/>
                </a:solidFill>
              </a:rPr>
              <a:t>complexity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02553"/>
              </p:ext>
            </p:extLst>
          </p:nvPr>
        </p:nvGraphicFramePr>
        <p:xfrm>
          <a:off x="4038600" y="133126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79786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0268" y="199913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6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867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867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867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470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7470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7470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7470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7470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6585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6585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6585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0773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773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50773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842032" y="2706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4377" y="265583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99986" y="346272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64899" y="340045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4095749" y="3849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45507" y="378319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1412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793340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340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93340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93340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93340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0268" y="470716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7104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1044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7104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15216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15216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15216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09672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9672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9672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16775" y="309470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481688" y="303243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66808" y="346558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31721" y="340331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3665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8021867" y="2013199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22588" y="2529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22588" y="3672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22588" y="4053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062834" y="3294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062834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6283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6" name="Freeform 85"/>
          <p:cNvSpPr/>
          <p:nvPr/>
        </p:nvSpPr>
        <p:spPr>
          <a:xfrm>
            <a:off x="8853983" y="2697749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18896" y="263548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0" name="Freeform 89"/>
          <p:cNvSpPr/>
          <p:nvPr/>
        </p:nvSpPr>
        <p:spPr>
          <a:xfrm>
            <a:off x="10065675" y="303026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230588" y="296799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919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0689198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1596235" y="2690260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809370" y="262511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71412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2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71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98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 &amp; LAST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EXCHS </a:t>
            </a:r>
            <a:r>
              <a:rPr lang="en-US" dirty="0"/>
              <a:t>is used to count number of exchanges made on any pass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4123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BUBBLE_SORT (K,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10" y="830390"/>
            <a:ext cx="9213334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[Loop on pass index]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thru step 5 for PASS = 1, 2, 3, ….  , N-1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[Initialize exchange counter for this pass]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0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[Perform pairwise comparisons on unsorted elements]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for I = 1, 2, ……….., LAST – 1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IF 	K[I] &gt; K [I+1]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Then 	K[I]  K[I+1]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+ 1</a:t>
            </a:r>
            <a:endParaRPr lang="en-IN" sz="20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[Any exchange made in this pass?]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IF	  EXCHS =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Then  Return (Vector is sorted, early return)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ELSE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LAST - 1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  	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19771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  <a:p>
            <a:pPr lvl="1"/>
            <a:r>
              <a:rPr lang="en-US" dirty="0"/>
              <a:t>Linear/Sequential Search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IN" dirty="0"/>
              <a:t>Sorting</a:t>
            </a:r>
          </a:p>
          <a:p>
            <a:pPr lvl="1"/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pPr lvl="1"/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pPr lvl="1"/>
            <a:r>
              <a:rPr lang="fr-FR" dirty="0"/>
              <a:t>Insertion Sort</a:t>
            </a:r>
            <a:endParaRPr lang="en-US" dirty="0"/>
          </a:p>
          <a:p>
            <a:pPr lvl="1"/>
            <a:r>
              <a:rPr lang="fr-FR" dirty="0"/>
              <a:t>Quick Sort</a:t>
            </a:r>
          </a:p>
          <a:p>
            <a:pPr lvl="1"/>
            <a:r>
              <a:rPr lang="fr-FR" dirty="0" err="1"/>
              <a:t>Merge</a:t>
            </a:r>
            <a:r>
              <a:rPr lang="fr-FR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13532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At each step of the method, the goal is to place a particular record in its final position within the table, </a:t>
            </a:r>
          </a:p>
          <a:p>
            <a:pPr>
              <a:buClr>
                <a:schemeClr val="tx1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chemeClr val="tx1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41839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498168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9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29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3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7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31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6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9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29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63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797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31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46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058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724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058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1341" y="5748633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3771901" y="5362689"/>
            <a:ext cx="1999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41497" y="5749081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562476" y="5363137"/>
            <a:ext cx="1998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6381" y="3451414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3763016" y="4097745"/>
            <a:ext cx="8885" cy="480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6000" y="789381"/>
            <a:ext cx="11520000" cy="461665"/>
          </a:xfrm>
          <a:prstGeom prst="rect">
            <a:avLst/>
          </a:prstGeom>
          <a:ln>
            <a:solidFill>
              <a:srgbClr val="B8474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000" y="14012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000" y="23918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1623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8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1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5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41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4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8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1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5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8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1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67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1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7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01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7918" y="823858"/>
            <a:ext cx="452880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6719" y="469215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9" y="50731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7037" y="5073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6719" y="5371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7037" y="5371625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4729" y="47001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901517" y="1754960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04296" y="1812100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676719" y="569114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FLAG=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1942" y="56818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00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08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1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5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8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67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01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45048" y="2979812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726431" y="297695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6125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72331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34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74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41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75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08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41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67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01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54298" y="4205028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652984" y="4205028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5032468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550056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405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71 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4492 -3.703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3.7037E-6 L -0.0875 -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474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3.7037E-7 L 0.08998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3.7037E-7 L -0.04258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3.7037E-7 L -0.08671 -3.7037E-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-3.7037E-7 L -0.13425 -3.703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-3.7037E-7 L -0.17396 2.96296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14" y="861641"/>
            <a:ext cx="456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46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80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9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410" y="21102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58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92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26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6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46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80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9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24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58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92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326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66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18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52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817" y="121920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6385" y="121920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732410" y="1173486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39000" y="1173486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388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9736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215127" y="3006562"/>
            <a:ext cx="311304" cy="602827"/>
            <a:chOff x="3701591" y="1754960"/>
            <a:chExt cx="311304" cy="602827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9884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3857243" y="1754960"/>
              <a:ext cx="0" cy="23349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811928" y="3006562"/>
            <a:ext cx="311304" cy="602828"/>
            <a:chOff x="3701591" y="1754960"/>
            <a:chExt cx="311304" cy="602828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988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3857243" y="1754960"/>
              <a:ext cx="0" cy="2334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388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9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3136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465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99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133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6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26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0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3619146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58074" y="3651804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2217" y="368859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2733" y="368248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9736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9122" y="5023405"/>
            <a:ext cx="311304" cy="588313"/>
            <a:chOff x="3701591" y="1754959"/>
            <a:chExt cx="311304" cy="58831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775296" y="5023405"/>
            <a:ext cx="311304" cy="588313"/>
            <a:chOff x="3701591" y="1754959"/>
            <a:chExt cx="311304" cy="58831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054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388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131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65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799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133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46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3726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9060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029200" y="561123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186754" y="5814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58492" y="5630012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62009" y="5828705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59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4284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33333E-6 L -0.04101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01 -3.33333E-6 L -0.0855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15 -3.33333E-6 L -0.13099 -3.3333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444 1.11111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3815 1.11111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15 1.11111E-6 L -0.08255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838200"/>
            <a:ext cx="44735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9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3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6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3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6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2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5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9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32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66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9953" y="989024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42429" y="93727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246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9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98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1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287235" y="2906642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518496" y="2906642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6464802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1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46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79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05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39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05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38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79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13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5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39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65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98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26343" y="3124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1222" y="3344173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9217" y="4267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915619" y="4267200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8305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4322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2 1.48148E-6 L 0.08528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2229E-17 1.48148E-6 L -0.0474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1.48148E-6 L -0.08919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1.48148E-6 L -0.13203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1.48148E-6 L -0.1776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1.48148E-6 L -0.21628 1.48148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3786" y="2181837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7593758" y="2563327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0029" y="249583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93580" y="2181837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9700" y="914400"/>
            <a:ext cx="45370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587" y="12017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387" y="1277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9916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91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5512" y="3140867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046056" y="3140867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8619096" y="1518984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19097" y="1462857"/>
            <a:ext cx="64222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7450720" y="4063438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54367" y="401895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5405" y="35639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0274" y="3563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327179" y="465839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395819" y="4658398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26000" y="35639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8392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58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5800" y="3658155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6000" y="52403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371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758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537797" y="5284321"/>
            <a:ext cx="445955" cy="633927"/>
            <a:chOff x="5743796" y="4996934"/>
            <a:chExt cx="445955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54216" y="4996934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43796" y="5261529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90424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1092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0184519" y="5260439"/>
            <a:ext cx="445955" cy="633927"/>
            <a:chOff x="7390518" y="4973052"/>
            <a:chExt cx="445955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0938" y="4973052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90518" y="5237647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8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42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29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63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75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42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800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4244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45 -4.81481E-6 L 0.08606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4336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4597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4597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04623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4.07407E-6 L 0.08763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791" y="849923"/>
            <a:ext cx="5760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FLAG 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2. [Perform Sort]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IF   LB &lt; UB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Then I  LB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J  UB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KEY  K[LB]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FLAG =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I  I+1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I  I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J  J – 1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Repeat While K[J] &gt;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J  J –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I&lt;J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Then K[I] --- K[J]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Else FLAG  FALSE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b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</a:b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K[LB] --- K[J]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3210" y="849923"/>
            <a:ext cx="5760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QUICK_SORT(K,LB, J-1)</a:t>
            </a:r>
          </a:p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CALL QUICK_SORT(K,J+1, UB)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CALL QUICK_SORT(K,LB, J-1)</a:t>
            </a:r>
          </a:p>
          <a:p>
            <a:endParaRPr lang="pt-BR" b="1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3. [Finished]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Return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8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474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</a:t>
            </a:r>
          </a:p>
          <a:p>
            <a:pPr>
              <a:buClr>
                <a:srgbClr val="B84742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</a:t>
            </a:r>
          </a:p>
          <a:p>
            <a:pPr>
              <a:buClr>
                <a:srgbClr val="B84742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</a:t>
            </a:r>
          </a:p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</a:t>
            </a:r>
          </a:p>
          <a:p>
            <a:pPr>
              <a:buClr>
                <a:srgbClr val="B84742"/>
              </a:buClr>
            </a:pPr>
            <a:r>
              <a:rPr lang="en-US" b="1" dirty="0"/>
              <a:t>Procedure</a:t>
            </a:r>
          </a:p>
          <a:p>
            <a:pPr lvl="1"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Repeat the process till a single sorted list of obtained</a:t>
            </a:r>
          </a:p>
          <a:p>
            <a:pPr>
              <a:buClr>
                <a:srgbClr val="B84742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68694"/>
              </p:ext>
            </p:extLst>
          </p:nvPr>
        </p:nvGraphicFramePr>
        <p:xfrm>
          <a:off x="3505200" y="1345582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8391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90069"/>
              </p:ext>
            </p:extLst>
          </p:nvPr>
        </p:nvGraphicFramePr>
        <p:xfrm>
          <a:off x="3500964" y="1874517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52600" y="2420617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2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1124" y="260425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057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2819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3581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343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2057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9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1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8686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9448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7162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24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86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48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931917"/>
            <a:ext cx="25146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0" y="3931917"/>
            <a:ext cx="25908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C0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C0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C0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C0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C00000"/>
                </a:solidFill>
              </a:rPr>
              <a:t>number of elements in the list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12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763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952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63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8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800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038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00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43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76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676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895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810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5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14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00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2743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038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800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2057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2743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4191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48006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3784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454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43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810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34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696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6934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6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91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9753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8991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53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696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763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29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6629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48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7848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6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876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829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9829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7010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96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067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53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34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696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8991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9753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010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7696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9144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96774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8737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949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696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763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769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845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784600" y="5638800"/>
            <a:ext cx="23876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172200" y="5638800"/>
            <a:ext cx="2590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82" y="851649"/>
            <a:ext cx="11725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8611" y="1761566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082" y="1976720"/>
            <a:ext cx="11725836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3082" y="2451078"/>
            <a:ext cx="533907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6989" y="245107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3081" y="3294768"/>
            <a:ext cx="533907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6988" y="329476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3080" y="4125765"/>
            <a:ext cx="533907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6987" y="4125765"/>
            <a:ext cx="11191928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080" y="5322622"/>
            <a:ext cx="11725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This algorithm is not suitable for large data sets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611" y="5190567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000" y="824755"/>
            <a:ext cx="1152000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Complexity of the Insertion Sort Algorithm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36000" y="130436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To sort a </a:t>
            </a:r>
            <a:r>
              <a:rPr lang="en-IN" sz="2400" b="1" dirty="0">
                <a:solidFill>
                  <a:srgbClr val="E40524"/>
                </a:solidFill>
              </a:rPr>
              <a:t>unsorted list </a:t>
            </a:r>
            <a:r>
              <a:rPr lang="en-IN" sz="2400" dirty="0"/>
              <a:t>with </a:t>
            </a:r>
            <a:r>
              <a:rPr lang="en-IN" sz="2400" b="1" dirty="0"/>
              <a:t>'n'</a:t>
            </a:r>
            <a:r>
              <a:rPr lang="en-IN" sz="2400" dirty="0"/>
              <a:t> number of </a:t>
            </a:r>
            <a:r>
              <a:rPr lang="en-IN" sz="2400" b="1" dirty="0">
                <a:solidFill>
                  <a:srgbClr val="E40524"/>
                </a:solidFill>
              </a:rPr>
              <a:t>elements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we </a:t>
            </a:r>
            <a:r>
              <a:rPr lang="en-IN" sz="2400" b="1" dirty="0"/>
              <a:t>need</a:t>
            </a:r>
            <a:r>
              <a:rPr lang="en-IN" sz="2400" dirty="0"/>
              <a:t> to make </a:t>
            </a:r>
            <a:r>
              <a:rPr lang="en-IN" sz="2400" b="1" dirty="0"/>
              <a:t>(1+2+3+......+n-1) </a:t>
            </a:r>
            <a:r>
              <a:rPr lang="en-IN" sz="2400" dirty="0"/>
              <a:t>= </a:t>
            </a:r>
          </a:p>
          <a:p>
            <a:pPr algn="just"/>
            <a:r>
              <a:rPr lang="en-IN" sz="2400" b="1" dirty="0"/>
              <a:t>(n (n-1))/2 </a:t>
            </a:r>
            <a:r>
              <a:rPr lang="en-IN" sz="2400" dirty="0"/>
              <a:t>number of </a:t>
            </a:r>
            <a:r>
              <a:rPr lang="en-IN" sz="2400" b="1" dirty="0"/>
              <a:t>comparisons</a:t>
            </a:r>
            <a:r>
              <a:rPr lang="en-IN" sz="2400" dirty="0"/>
              <a:t> in the worst case.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36000" y="2238477"/>
            <a:ext cx="11520000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If the list </a:t>
            </a:r>
            <a:r>
              <a:rPr lang="en-IN" sz="2400" b="1" dirty="0">
                <a:solidFill>
                  <a:srgbClr val="E40524"/>
                </a:solidFill>
              </a:rPr>
              <a:t>already sorted</a:t>
            </a:r>
            <a:r>
              <a:rPr lang="en-IN" sz="2400" dirty="0"/>
              <a:t>, then it requires </a:t>
            </a:r>
            <a:r>
              <a:rPr lang="en-IN" sz="2400" b="1" dirty="0">
                <a:solidFill>
                  <a:srgbClr val="E40524"/>
                </a:solidFill>
              </a:rPr>
              <a:t>'n' </a:t>
            </a:r>
            <a:r>
              <a:rPr lang="en-IN" sz="2400" dirty="0"/>
              <a:t>number of </a:t>
            </a:r>
            <a:r>
              <a:rPr lang="en-IN" sz="2400" b="1" dirty="0">
                <a:solidFill>
                  <a:srgbClr val="E40524"/>
                </a:solidFill>
              </a:rPr>
              <a:t>comparisons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6000" y="2842594"/>
            <a:ext cx="115200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Worst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Best Case : Ω(n)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Average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0386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2177" y="914401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 given array using Insertion Sort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21336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1318" y="2133601"/>
            <a:ext cx="7555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- 1 : Select First Record and considered as Sorter Sub-array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32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390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02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8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106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964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67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822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53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680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2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674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532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4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90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102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248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60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106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964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67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22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3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2680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528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11422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2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24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390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102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248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60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106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18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8964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676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5822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53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680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52800" y="27037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74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038600" y="3237131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3248799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4801" y="32487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62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2894" y="3733801"/>
            <a:ext cx="8610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- 2 : Select Second Record and Insert at proper place in sorted array</a:t>
            </a:r>
          </a:p>
        </p:txBody>
      </p:sp>
      <p:cxnSp>
        <p:nvCxnSpPr>
          <p:cNvPr id="70" name="Elbow Connector 69"/>
          <p:cNvCxnSpPr/>
          <p:nvPr/>
        </p:nvCxnSpPr>
        <p:spPr>
          <a:xfrm rot="5400000" flipH="1" flipV="1">
            <a:off x="4041711" y="4185621"/>
            <a:ext cx="12700" cy="6418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38600" y="54038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52800" y="54038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11422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532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24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390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102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5248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2106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818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8964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676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5822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53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680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1" name="Elbow Connector 90"/>
          <p:cNvCxnSpPr/>
          <p:nvPr/>
        </p:nvCxnSpPr>
        <p:spPr>
          <a:xfrm rot="5400000">
            <a:off x="4041711" y="4750247"/>
            <a:ext cx="12700" cy="6418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24400" y="59436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10000" y="59552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00601" y="5955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23674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/>
      <p:bldP spid="9" grpId="0"/>
      <p:bldP spid="10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11" grpId="0"/>
      <p:bldP spid="61" grpId="0"/>
      <p:bldP spid="62" grpId="0"/>
      <p:bldP spid="64" grpId="0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5900" y="990601"/>
            <a:ext cx="836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- 3 : Select Third record and Insert at proper place in sorted array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174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528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1422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532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244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90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02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48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106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818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964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676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822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34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2680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4905962" y="1394825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4125109" y="139958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4384611" y="1628513"/>
            <a:ext cx="12700" cy="13276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38600" y="28561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528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11422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532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390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102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5248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960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106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818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964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676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5822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534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680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10200" y="3352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5800" y="33644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86401" y="33644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562100" y="3805535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45060" y="3805536"/>
            <a:ext cx="838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- 4 : Select Forth record and Insert at proper place in sorted array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038600" y="46482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3528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11422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532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7244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390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4102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248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960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106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818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964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5822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1534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680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5" name="Elbow Connector 94"/>
          <p:cNvCxnSpPr/>
          <p:nvPr/>
        </p:nvCxnSpPr>
        <p:spPr>
          <a:xfrm rot="16200000" flipH="1">
            <a:off x="5572909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 flipH="1">
            <a:off x="4753562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3915362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4727511" y="4176113"/>
            <a:ext cx="12700" cy="20134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038600" y="5599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528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511422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532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7244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8390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4102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5248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0960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2106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7818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8964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4676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5822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1534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2680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09935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8495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175551" y="61152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21191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55" grpId="0" animBg="1"/>
      <p:bldP spid="56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3" grpId="0"/>
      <p:bldP spid="74" grpId="0"/>
      <p:bldP spid="76" grpId="0"/>
      <p:bldP spid="79" grpId="0" animBg="1"/>
      <p:bldP spid="80" grpId="0" animBg="1"/>
      <p:bldP spid="81" grpId="0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100" grpId="0" animBg="1"/>
      <p:bldP spid="101" grpId="0" animBg="1"/>
      <p:bldP spid="102" grpId="0"/>
      <p:bldP spid="103" grpId="0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7" grpId="0"/>
      <p:bldP spid="1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8600" y="1636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528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11422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532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244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390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248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960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106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18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964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676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5822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534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680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9974" y="990601"/>
            <a:ext cx="82984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- 5 : Select Fifth record and Insert at proper place in sorted array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38600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11422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32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244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8390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102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248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960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2106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818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964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676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822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534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2680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9201" y="2286000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is at proper position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562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36148" y="3733801"/>
            <a:ext cx="839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- 6 : Select Sixth Record and Insert at proper place in sorted array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38600" y="45720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52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511422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532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7244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8390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4102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248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960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2106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81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964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4676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5822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1534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82680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16200000" flipH="1">
            <a:off x="6792109" y="42380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>
            <a:off x="6762948" y="4768850"/>
            <a:ext cx="12700" cy="685800"/>
          </a:xfrm>
          <a:prstGeom prst="bentConnector3">
            <a:avLst>
              <a:gd name="adj1" fmla="val 2215386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038600" y="555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352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11422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532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7244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8390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4102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5248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960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106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781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8964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4676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5822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1534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2680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8619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57179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562391" y="61152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781800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867400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858001" y="33263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34498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/>
      <p:bldP spid="98" grpId="0"/>
      <p:bldP spid="99" grpId="0" animBg="1"/>
      <p:bldP spid="100" grpId="0" animBg="1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9" grpId="0" animBg="1"/>
      <p:bldP spid="120" grpId="0" animBg="1"/>
      <p:bldP spid="121" grpId="0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8" grpId="0"/>
      <p:bldP spid="139" grpId="0"/>
      <p:bldP spid="141" grpId="0"/>
      <p:bldP spid="1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8085" y="990601"/>
            <a:ext cx="858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- 7 : Select Seventh record and Insert at proper place in sorted array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6711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09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19533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14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325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472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83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330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041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188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99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046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757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904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1511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762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70211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4259" y="3733801"/>
            <a:ext cx="8500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- 8 : Select Eighth Record and Insert at proper place in sorted array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767401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3001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43602" y="33263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46711" y="18288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09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119533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614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325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472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183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330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041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188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899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046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75711" y="1828800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1904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761511" y="1828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762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7238421" y="1468527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6460017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5684369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4917164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4149476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>
            <a:off x="5685259" y="673431"/>
            <a:ext cx="12700" cy="3429000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646711" y="4456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9609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119533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614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325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4472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183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1330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41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8188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3899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5046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757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1904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61511" y="4456331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8762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7943073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718834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643213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567013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>
            <a:off x="6713959" y="3638187"/>
            <a:ext cx="12700" cy="2743200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646711" y="559298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609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119533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614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3325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472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041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8188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899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5046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0757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1904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7615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8762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0183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120109" y="55365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446851" y="612775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538801" y="613941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465902" y="613941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5611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9" grpId="0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6" grpId="0" animBg="1"/>
      <p:bldP spid="67" grpId="0" animBg="1"/>
      <p:bldP spid="68" grpId="0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93" grpId="0" animBg="1"/>
      <p:bldP spid="94" grpId="0" animBg="1"/>
      <p:bldP spid="95" grpId="0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10" grpId="0"/>
      <p:bldP spid="1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6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– Algorithm &amp;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" y="914400"/>
            <a:ext cx="439025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064" y="9144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6329"/>
              </p:ext>
            </p:extLst>
          </p:nvPr>
        </p:nvGraphicFramePr>
        <p:xfrm>
          <a:off x="8749380" y="959811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55464" y="15239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5464" y="1676400"/>
            <a:ext cx="756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55464" y="23621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5464" y="2362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13153"/>
              </p:ext>
            </p:extLst>
          </p:nvPr>
        </p:nvGraphicFramePr>
        <p:xfrm>
          <a:off x="51679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96579" y="3352800"/>
            <a:ext cx="260008" cy="614065"/>
            <a:chOff x="457200" y="3505200"/>
            <a:chExt cx="260008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455464" y="4271664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2402" y="428700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1268"/>
              </p:ext>
            </p:extLst>
          </p:nvPr>
        </p:nvGraphicFramePr>
        <p:xfrm>
          <a:off x="5127765" y="479613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356364" y="5253335"/>
            <a:ext cx="260008" cy="614065"/>
            <a:chOff x="457200" y="3505200"/>
            <a:chExt cx="260008" cy="61406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8494064" y="2362199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05639" y="237377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3651"/>
              </p:ext>
            </p:extLst>
          </p:nvPr>
        </p:nvGraphicFramePr>
        <p:xfrm>
          <a:off x="88255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644663" y="3352800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8494064" y="4264554"/>
            <a:ext cx="366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94064" y="4267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076"/>
              </p:ext>
            </p:extLst>
          </p:nvPr>
        </p:nvGraphicFramePr>
        <p:xfrm>
          <a:off x="8814005" y="478902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269814" y="5263587"/>
            <a:ext cx="260008" cy="614065"/>
            <a:chOff x="457200" y="3505200"/>
            <a:chExt cx="260008" cy="614065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67839" y="47890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51265" y="587906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394" y="711201"/>
            <a:ext cx="0" cy="5844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5195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513 -4.81481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5508 1.48148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 animBg="1"/>
      <p:bldP spid="16" grpId="0" animBg="1"/>
      <p:bldP spid="22" grpId="0" animBg="1"/>
      <p:bldP spid="28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C00000"/>
                </a:solidFill>
              </a:rPr>
              <a:t>array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C0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C0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C0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two equal half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equal to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we got that element and </a:t>
            </a:r>
            <a:r>
              <a:rPr lang="en-IN" b="1" dirty="0">
                <a:solidFill>
                  <a:srgbClr val="C00000"/>
                </a:solidFill>
              </a:rPr>
              <a:t>return that index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look right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greater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look </a:t>
            </a:r>
            <a:r>
              <a:rPr lang="en-IN" b="1" dirty="0">
                <a:solidFill>
                  <a:srgbClr val="C00000"/>
                </a:solidFill>
              </a:rPr>
              <a:t>left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18972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left &lt;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0321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81136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6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890"/>
              </p:ext>
            </p:extLst>
          </p:nvPr>
        </p:nvGraphicFramePr>
        <p:xfrm>
          <a:off x="2666999" y="140746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2600" y="31600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3155596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36172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604"/>
              </p:ext>
            </p:extLst>
          </p:nvPr>
        </p:nvGraphicFramePr>
        <p:xfrm>
          <a:off x="2667000" y="191096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191771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6551" y="368453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23747"/>
              </p:ext>
            </p:extLst>
          </p:nvPr>
        </p:nvGraphicFramePr>
        <p:xfrm>
          <a:off x="2462665" y="469464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2964"/>
              </p:ext>
            </p:extLst>
          </p:nvPr>
        </p:nvGraphicFramePr>
        <p:xfrm>
          <a:off x="2462666" y="519814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8266" y="520489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4501" y="5552038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93765" y="5605571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727426" y="2416263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731090" y="2469796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1" y="361726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0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208" y="923400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5278"/>
              </p:ext>
            </p:extLst>
          </p:nvPr>
        </p:nvGraphicFramePr>
        <p:xfrm>
          <a:off x="2462665" y="19335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18805"/>
              </p:ext>
            </p:extLst>
          </p:nvPr>
        </p:nvGraphicFramePr>
        <p:xfrm>
          <a:off x="2462666" y="24370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8266" y="24437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5962" y="2832866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93765" y="2844441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52601" y="87928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359933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1493" y="366660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7251"/>
              </p:ext>
            </p:extLst>
          </p:nvPr>
        </p:nvGraphicFramePr>
        <p:xfrm>
          <a:off x="2462665" y="46767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63914"/>
              </p:ext>
            </p:extLst>
          </p:nvPr>
        </p:nvGraphicFramePr>
        <p:xfrm>
          <a:off x="2462666" y="51802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8266" y="51869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19581" y="5534108"/>
            <a:ext cx="2008883" cy="614065"/>
            <a:chOff x="-417235" y="3505200"/>
            <a:chExt cx="200888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17235" y="3657600"/>
              <a:ext cx="200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52601" y="359933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56676" y="46777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right end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selected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suitable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large data 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its average and worst case complexities are of </a:t>
            </a:r>
            <a:r>
              <a:rPr lang="en-US" b="1" dirty="0">
                <a:solidFill>
                  <a:srgbClr val="C00000"/>
                </a:solidFill>
              </a:rPr>
              <a:t>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3039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15619</TotalTime>
  <Words>3886</Words>
  <Application>Microsoft Office PowerPoint</Application>
  <PresentationFormat>Widescreen</PresentationFormat>
  <Paragraphs>1240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Roboto Condensed Light</vt:lpstr>
      <vt:lpstr>Calibri</vt:lpstr>
      <vt:lpstr>Wingdings 3</vt:lpstr>
      <vt:lpstr>Arial</vt:lpstr>
      <vt:lpstr>Consolas</vt:lpstr>
      <vt:lpstr>Roboto Condensed</vt:lpstr>
      <vt:lpstr>Wingdings</vt:lpstr>
      <vt:lpstr>Office Theme</vt:lpstr>
      <vt:lpstr>Unit-5  Searching &amp;  Sorting</vt:lpstr>
      <vt:lpstr>Sorting &amp; Searching</vt:lpstr>
      <vt:lpstr>Linear/Sequential Search</vt:lpstr>
      <vt:lpstr>Sequential Search – Algorithm &amp; Example</vt:lpstr>
      <vt:lpstr>Binary Search</vt:lpstr>
      <vt:lpstr>Binary Search - Algorithm</vt:lpstr>
      <vt:lpstr>Binary Search - Algorithm</vt:lpstr>
      <vt:lpstr>Binary Search - Algorithm</vt:lpstr>
      <vt:lpstr>Selection Sort</vt:lpstr>
      <vt:lpstr>Selection Sort</vt:lpstr>
      <vt:lpstr>Selection Sort</vt:lpstr>
      <vt:lpstr>Selection Sort</vt:lpstr>
      <vt:lpstr>Selection Sort</vt:lpstr>
      <vt:lpstr>SELECTION_SORT(K,N)</vt:lpstr>
      <vt:lpstr>SELECTION_SORT(K,N)</vt:lpstr>
      <vt:lpstr>Bubble Sort</vt:lpstr>
      <vt:lpstr>Bubble Sort</vt:lpstr>
      <vt:lpstr>BUBBLE_SORT(K,N)</vt:lpstr>
      <vt:lpstr>Procedure: BUBBLE_SORT (K, N)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Merge Sort</vt:lpstr>
      <vt:lpstr>Merge Sort</vt:lpstr>
      <vt:lpstr>Merge Sort</vt:lpstr>
      <vt:lpstr>Insertion Sort</vt:lpstr>
      <vt:lpstr>Insertion Sort cont.</vt:lpstr>
      <vt:lpstr>Insertion Sort Example</vt:lpstr>
      <vt:lpstr>Insertion Sort Example Cont.</vt:lpstr>
      <vt:lpstr>Insertion Sort Example Cont.</vt:lpstr>
      <vt:lpstr>Insertion Sort Example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&amp; Sorting - Data Structure</dc:title>
  <dc:creator>ADMIN</dc:creator>
  <cp:keywords>Searching &amp; Sorting, Data Structure, Darshan Institute of Engineering &amp; Technology, DIET</cp:keywords>
  <cp:lastModifiedBy>Naimish Vadodariya</cp:lastModifiedBy>
  <cp:revision>922</cp:revision>
  <dcterms:created xsi:type="dcterms:W3CDTF">2020-05-01T05:09:15Z</dcterms:created>
  <dcterms:modified xsi:type="dcterms:W3CDTF">2021-02-24T08:07:33Z</dcterms:modified>
</cp:coreProperties>
</file>