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user/ArtSorax/playlists" TargetMode="External"/><Relationship Id="rId10" Type="http://schemas.openxmlformats.org/officeDocument/2006/relationships/hyperlink" Target="https://github.com/rwaldron/idiomatic.js/tree/master/translations/ru_RU" TargetMode="External"/><Relationship Id="rId13" Type="http://schemas.openxmlformats.org/officeDocument/2006/relationships/hyperlink" Target="https://www.youtube.com/user/PlurrimiTube/playlists" TargetMode="External"/><Relationship Id="rId12" Type="http://schemas.openxmlformats.org/officeDocument/2006/relationships/hyperlink" Target="https://www.youtube.com/user/WebMagistersRu/playlist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Relationship Id="rId4" Type="http://schemas.openxmlformats.org/officeDocument/2006/relationships/hyperlink" Target="http://api.jquery.com/" TargetMode="External"/><Relationship Id="rId9" Type="http://schemas.openxmlformats.org/officeDocument/2006/relationships/hyperlink" Target="http://javascript.ru/" TargetMode="External"/><Relationship Id="rId5" Type="http://schemas.openxmlformats.org/officeDocument/2006/relationships/hyperlink" Target="https://learn.javascript.ru/" TargetMode="External"/><Relationship Id="rId6" Type="http://schemas.openxmlformats.org/officeDocument/2006/relationships/hyperlink" Target="http://jquery.page2page.ru/" TargetMode="External"/><Relationship Id="rId7" Type="http://schemas.openxmlformats.org/officeDocument/2006/relationships/hyperlink" Target="http://www.w3schools.com/js/default.asp" TargetMode="External"/><Relationship Id="rId8" Type="http://schemas.openxmlformats.org/officeDocument/2006/relationships/hyperlink" Target="http://www.w3schools.com/jquery/default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Relationship Id="rId4" Type="http://schemas.openxmlformats.org/officeDocument/2006/relationships/hyperlink" Target="https://jsfiddle.n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hyperlink" Target="#slide=id.g10f8ab1ffd_0_8" TargetMode="External"/><Relationship Id="rId9" Type="http://schemas.openxmlformats.org/officeDocument/2006/relationships/hyperlink" Target="#slide=id.g12380bf654_0_0" TargetMode="External"/><Relationship Id="rId5" Type="http://schemas.openxmlformats.org/officeDocument/2006/relationships/hyperlink" Target="#slide=id.g10f8ab1ffd_0_14" TargetMode="External"/><Relationship Id="rId6" Type="http://schemas.openxmlformats.org/officeDocument/2006/relationships/hyperlink" Target="#slide=id.g10f8ab1ffd_0_20" TargetMode="External"/><Relationship Id="rId7" Type="http://schemas.openxmlformats.org/officeDocument/2006/relationships/hyperlink" Target="#slide=id.g12380bf654_0_10" TargetMode="External"/><Relationship Id="rId8" Type="http://schemas.openxmlformats.org/officeDocument/2006/relationships/hyperlink" Target="#slide=id.g1232d2b7d3_0_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Relationship Id="rId4" Type="http://schemas.openxmlformats.org/officeDocument/2006/relationships/hyperlink" Target="https://developer.mozilla.org/ru/docs/Web/JavaScript" TargetMode="External"/><Relationship Id="rId5" Type="http://schemas.openxmlformats.org/officeDocument/2006/relationships/hyperlink" Target="https://ru.wikipedia.org/wiki/ECMAScript" TargetMode="External"/><Relationship Id="rId6" Type="http://schemas.openxmlformats.org/officeDocument/2006/relationships/hyperlink" Target="http://ru.wikipedia.org/wiki/%D0%98%D0%BD%D1%82%D0%B5%D1%80%D0%BF%D1%80%D0%B5%D1%82%D0%B0%D1%82%D0%BE%D1%8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Relationship Id="rId4" Type="http://schemas.openxmlformats.org/officeDocument/2006/relationships/hyperlink" Target="http://www.inf777.narod.ru/podgotovka_k_olympiad/zadachi_prostye/big_from_two/bloc_2.gif" TargetMode="External"/><Relationship Id="rId5" Type="http://schemas.openxmlformats.org/officeDocument/2006/relationships/hyperlink" Target="https://ru.wikipedia.org/wiki/%D0%92%D0%B5%D0%BD%D0%B3%D0%B5%D1%80%D1%81%D0%BA%D0%B0%D1%8F_%D0%BD%D0%BE%D1%82%D0%B0%D1%86%D0%B8%D1%8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резентация-тм.jp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311700" y="1525075"/>
            <a:ext cx="8520600" cy="936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CC4125"/>
                </a:solidFill>
              </a:rPr>
              <a:t>Основы </a:t>
            </a:r>
            <a:r>
              <a:rPr lang="ru">
                <a:solidFill>
                  <a:srgbClr val="CC4125"/>
                </a:solidFill>
                <a:latin typeface="Comic Sans MS"/>
                <a:ea typeface="Comic Sans MS"/>
                <a:cs typeface="Comic Sans MS"/>
                <a:sym typeface="Comic Sans MS"/>
              </a:rPr>
              <a:t>JS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456898"/>
            <a:ext cx="8520600" cy="63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1155CC"/>
                </a:solidFill>
              </a:rPr>
              <a:t>или как научиться писать хороший код.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резентация-ТМ-страница.jpg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CC4125"/>
                </a:solidFill>
              </a:rPr>
              <a:t>Негласные правила.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ct val="100000"/>
              <a:buChar char="￫"/>
            </a:pPr>
            <a:r>
              <a:rPr lang="ru" sz="1100"/>
              <a:t>Все что можно сделать без JavaScript, делается без JavaScript. А именно стилизация элементов страницы, анимация, добавление и изменения HTML DOM.</a:t>
            </a:r>
            <a:br>
              <a:rPr lang="ru" sz="1100"/>
            </a:br>
          </a:p>
          <a:p>
            <a:pPr indent="-298450" lvl="0" marL="457200" rtl="0">
              <a:spcBef>
                <a:spcPts val="0"/>
              </a:spcBef>
              <a:buSzPct val="100000"/>
              <a:buChar char="￫"/>
            </a:pPr>
            <a:r>
              <a:rPr lang="ru" sz="1100"/>
              <a:t>Не забывайте, что работа с  HTML DOM потребляет очень много памяти.</a:t>
            </a:r>
            <a:br>
              <a:rPr lang="ru" sz="1100"/>
            </a:br>
          </a:p>
          <a:p>
            <a:pPr indent="-298450" lvl="0" marL="457200" rtl="0">
              <a:spcBef>
                <a:spcPts val="0"/>
              </a:spcBef>
              <a:buSzPct val="100000"/>
              <a:buChar char="￫"/>
            </a:pPr>
            <a:r>
              <a:rPr lang="ru" sz="1100"/>
              <a:t>Чем меньше глобальных переменных, тем спокойнее спится.</a:t>
            </a:r>
            <a:br>
              <a:rPr lang="ru" sz="1100"/>
            </a:br>
          </a:p>
          <a:p>
            <a:pPr indent="-298450" lvl="0" marL="457200" rtl="0">
              <a:spcBef>
                <a:spcPts val="0"/>
              </a:spcBef>
              <a:buSzPct val="100000"/>
              <a:buChar char="￫"/>
            </a:pPr>
            <a:r>
              <a:rPr lang="ru" sz="1100"/>
              <a:t>Всегда в начале js документа ставь точку с запятой ;</a:t>
            </a:r>
            <a:br>
              <a:rPr lang="ru" sz="1100"/>
            </a:br>
          </a:p>
          <a:p>
            <a:pPr indent="-298450" lvl="0" marL="457200" rtl="0">
              <a:spcBef>
                <a:spcPts val="0"/>
              </a:spcBef>
              <a:buSzPct val="100000"/>
              <a:buChar char="￫"/>
            </a:pPr>
            <a:r>
              <a:rPr lang="ru" sz="1100"/>
              <a:t>После каждого переноса строки ставь точку с запятой  ;</a:t>
            </a:r>
            <a:br>
              <a:rPr lang="ru" sz="1100"/>
            </a:br>
          </a:p>
          <a:p>
            <a:pPr indent="-298450" lvl="0" marL="457200" rtl="0">
              <a:spcBef>
                <a:spcPts val="0"/>
              </a:spcBef>
              <a:buSzPct val="100000"/>
              <a:buChar char="￫"/>
            </a:pPr>
            <a:r>
              <a:rPr lang="ru" sz="1100"/>
              <a:t>Используй строгий режим 'use strict', это поможет вам научится быстрее писать правильный код без ошибок.</a:t>
            </a:r>
            <a:br>
              <a:rPr lang="ru" sz="1100"/>
            </a:br>
          </a:p>
          <a:p>
            <a:pPr indent="-298450" lvl="0" marL="457200" rtl="0">
              <a:spcBef>
                <a:spcPts val="0"/>
              </a:spcBef>
              <a:buSzPct val="100000"/>
              <a:buChar char="￫"/>
            </a:pPr>
            <a:r>
              <a:rPr lang="ru" sz="1100"/>
              <a:t>Сайт должен одинаково выглядеть, как с включенным JavaScript, так и с отключенным.</a:t>
            </a:r>
            <a:br>
              <a:rPr lang="ru" sz="1100"/>
            </a:br>
          </a:p>
          <a:p>
            <a:pPr indent="-298450" lvl="0" marL="457200" rtl="0">
              <a:spcBef>
                <a:spcPts val="0"/>
              </a:spcBef>
              <a:buSzPct val="100000"/>
              <a:buChar char="￫"/>
            </a:pPr>
            <a:r>
              <a:rPr lang="ru" sz="1100"/>
              <a:t>Всегда используй кодировку файла UTF-8 без BOM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резентация-ТМ-страница.jp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CC4125"/>
                </a:solidFill>
              </a:rPr>
              <a:t>Полезные ресурсы.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874300"/>
            <a:ext cx="8520600" cy="357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Учебные ресурсы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￫"/>
            </a:pPr>
            <a:r>
              <a:rPr lang="ru" sz="1100" u="sng">
                <a:solidFill>
                  <a:schemeClr val="hlink"/>
                </a:solidFill>
                <a:hlinkClick r:id="rId4"/>
              </a:rPr>
              <a:t>http://api.jquery.com/</a:t>
            </a:r>
            <a:r>
              <a:rPr lang="ru" sz="1100"/>
              <a:t>  jQuery (eng)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￫"/>
            </a:pPr>
            <a:r>
              <a:rPr lang="ru" sz="1100" u="sng">
                <a:solidFill>
                  <a:schemeClr val="hlink"/>
                </a:solidFill>
                <a:hlinkClick r:id="rId5"/>
              </a:rPr>
              <a:t>https://learn.javascript.ru/</a:t>
            </a:r>
            <a:r>
              <a:rPr lang="ru" sz="1100"/>
              <a:t> JS(рус)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￫"/>
            </a:pPr>
            <a:r>
              <a:rPr lang="ru" sz="1100" u="sng">
                <a:solidFill>
                  <a:schemeClr val="hlink"/>
                </a:solidFill>
                <a:hlinkClick r:id="rId6"/>
              </a:rPr>
              <a:t>http://jquery.page2page.ru/</a:t>
            </a:r>
            <a:r>
              <a:rPr lang="ru" sz="1100"/>
              <a:t> jQuery (рус)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￫"/>
            </a:pPr>
            <a:r>
              <a:rPr lang="ru" sz="1100" u="sng">
                <a:solidFill>
                  <a:schemeClr val="hlink"/>
                </a:solidFill>
                <a:hlinkClick r:id="rId7"/>
              </a:rPr>
              <a:t>http://www.w3schools.com/js/default.asp</a:t>
            </a:r>
            <a:r>
              <a:rPr lang="ru" sz="1100"/>
              <a:t> JS(рус/eng)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￫"/>
            </a:pPr>
            <a:r>
              <a:rPr lang="ru" sz="1100" u="sng">
                <a:solidFill>
                  <a:schemeClr val="hlink"/>
                </a:solidFill>
                <a:hlinkClick r:id="rId8"/>
              </a:rPr>
              <a:t>http://www.w3schools.com/jquery/default.asp</a:t>
            </a:r>
            <a:r>
              <a:rPr lang="ru" sz="1100"/>
              <a:t> jQuery (рус/eng)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￫"/>
            </a:pPr>
            <a:r>
              <a:rPr lang="ru" sz="1100" u="sng">
                <a:solidFill>
                  <a:schemeClr val="hlink"/>
                </a:solidFill>
                <a:hlinkClick r:id="rId9"/>
              </a:rPr>
              <a:t>http://javascript.ru/</a:t>
            </a:r>
            <a:r>
              <a:rPr lang="ru" sz="1100"/>
              <a:t> JS(рус)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￫"/>
            </a:pPr>
            <a:r>
              <a:rPr lang="ru" sz="1100" u="sng">
                <a:solidFill>
                  <a:schemeClr val="hlink"/>
                </a:solidFill>
                <a:hlinkClick r:id="rId10"/>
              </a:rPr>
              <a:t>https://github.com/rwaldron/idiomatic.js/tree/master/translations/ru_RU</a:t>
            </a:r>
            <a:r>
              <a:rPr lang="ru" sz="1100"/>
              <a:t> JS(рус)</a:t>
            </a:r>
            <a:br>
              <a:rPr lang="ru" sz="1100"/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Видео уроки: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￫"/>
            </a:pPr>
            <a:r>
              <a:rPr lang="ru" sz="1100"/>
              <a:t>Sorax - </a:t>
            </a:r>
            <a:r>
              <a:rPr lang="ru" sz="1100" u="sng">
                <a:solidFill>
                  <a:schemeClr val="hlink"/>
                </a:solidFill>
                <a:hlinkClick r:id="rId11"/>
              </a:rPr>
              <a:t>https://www.youtube.com/user/ArtSorax/playlists</a:t>
            </a:r>
            <a:r>
              <a:rPr lang="ru" sz="1100"/>
              <a:t> (рус)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￫"/>
            </a:pPr>
            <a:r>
              <a:rPr lang="ru" sz="1100"/>
              <a:t>Web Magisters -</a:t>
            </a:r>
            <a:r>
              <a:rPr lang="ru" sz="1100" u="sng">
                <a:solidFill>
                  <a:schemeClr val="hlink"/>
                </a:solidFill>
                <a:hlinkClick r:id="rId12"/>
              </a:rPr>
              <a:t>https://www.youtube.com/user/WebMagistersRu/playlists</a:t>
            </a:r>
            <a:r>
              <a:rPr lang="ru" sz="1100"/>
              <a:t> (рус)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￫"/>
            </a:pPr>
            <a:r>
              <a:rPr lang="ru" sz="1100"/>
              <a:t>Гоша Дударь - </a:t>
            </a:r>
            <a:r>
              <a:rPr lang="ru" sz="1100" u="sng">
                <a:solidFill>
                  <a:schemeClr val="hlink"/>
                </a:solidFill>
                <a:hlinkClick r:id="rId13"/>
              </a:rPr>
              <a:t>https://www.youtube.com/user/PlurrimiTube/playlists</a:t>
            </a:r>
            <a:r>
              <a:rPr lang="ru" sz="1100"/>
              <a:t> (рус)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резентация-ТМ-страница.jp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CC4125"/>
                </a:solidFill>
              </a:rPr>
              <a:t>Домашнее задание.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￫"/>
            </a:pPr>
            <a:r>
              <a:rPr lang="ru" sz="1100"/>
              <a:t>Зарегистрироваться и ознакомится с сервисом </a:t>
            </a:r>
            <a:r>
              <a:rPr lang="ru" sz="1100" u="sng">
                <a:solidFill>
                  <a:schemeClr val="hlink"/>
                </a:solidFill>
                <a:hlinkClick r:id="rId4"/>
              </a:rPr>
              <a:t>https://jsfiddle.net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￫"/>
            </a:pPr>
            <a:r>
              <a:rPr lang="ru" sz="1100"/>
              <a:t>Постараться запомнить негласное правила, синтаксис и термины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резентация-ТМ-страница.jp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CC4125"/>
                </a:solidFill>
              </a:rPr>
              <a:t>Содержание.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C78D8"/>
              </a:buClr>
              <a:buAutoNum type="arabicPeriod"/>
            </a:pPr>
            <a:r>
              <a:rPr lang="ru" u="sng">
                <a:solidFill>
                  <a:srgbClr val="3C78D8"/>
                </a:solidFill>
                <a:hlinkClick r:id="rId4"/>
              </a:rPr>
              <a:t>Введение</a:t>
            </a: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  <a:buAutoNum type="arabicPeriod"/>
            </a:pPr>
            <a:r>
              <a:rPr lang="ru" u="sng">
                <a:solidFill>
                  <a:srgbClr val="3C78D8"/>
                </a:solidFill>
                <a:hlinkClick r:id="rId5"/>
              </a:rPr>
              <a:t>Словарь терминов</a:t>
            </a: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  <a:buAutoNum type="arabicPeriod"/>
            </a:pPr>
            <a:r>
              <a:rPr lang="ru" u="sng">
                <a:solidFill>
                  <a:srgbClr val="3C78D8"/>
                </a:solidFill>
                <a:hlinkClick r:id="rId6"/>
              </a:rPr>
              <a:t>Синтаксис JS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AutoNum type="arabicPeriod"/>
            </a:pPr>
            <a:r>
              <a:rPr lang="ru" u="sng">
                <a:solidFill>
                  <a:schemeClr val="hlink"/>
                </a:solidFill>
                <a:hlinkClick r:id="rId7"/>
              </a:rPr>
              <a:t>Негласные правила</a:t>
            </a:r>
          </a:p>
          <a:p>
            <a:pPr indent="-228600" lvl="0" marL="457200" rtl="0">
              <a:spcBef>
                <a:spcPts val="0"/>
              </a:spcBef>
              <a:buClr>
                <a:srgbClr val="3C78D8"/>
              </a:buClr>
              <a:buAutoNum type="arabicPeriod"/>
            </a:pPr>
            <a:r>
              <a:rPr lang="ru" u="sng">
                <a:solidFill>
                  <a:srgbClr val="3C78D8"/>
                </a:solidFill>
                <a:hlinkClick r:id="rId8"/>
              </a:rPr>
              <a:t>Полезные ресурсы</a:t>
            </a:r>
          </a:p>
          <a:p>
            <a:pPr indent="-228600" lvl="0" marL="457200">
              <a:spcBef>
                <a:spcPts val="0"/>
              </a:spcBef>
              <a:buClr>
                <a:srgbClr val="3C78D8"/>
              </a:buClr>
              <a:buAutoNum type="arabicPeriod"/>
            </a:pPr>
            <a:r>
              <a:rPr lang="ru" u="sng">
                <a:solidFill>
                  <a:srgbClr val="3C78D8"/>
                </a:solidFill>
                <a:hlinkClick r:id="rId9"/>
              </a:rPr>
              <a:t>Домашнее задание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резентация-ТМ-страница.jp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CC4125"/>
                </a:solidFill>
              </a:rPr>
              <a:t>Введение.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buSzPct val="100000"/>
              <a:buChar char="￫"/>
            </a:pPr>
            <a:r>
              <a:rPr lang="ru" sz="1100"/>
              <a:t>JavaScript изначально создавался для того, чтобы сделать web-странички «живыми».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￫"/>
            </a:pPr>
            <a:r>
              <a:rPr lang="ru" sz="1100"/>
              <a:t>Когда создавался язык JavaScript, у него изначально было другое название: «LiveScript». Но тогда был очень популярен язык Java, и маркетологи решили, что схожее название сделает новый язык более популярным.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ru" sz="1100"/>
              <a:t>Планировалось, что JavaScript будет эдаким «младшим братом» Java. Однако, история распорядилась по-своему, </a:t>
            </a:r>
            <a:r>
              <a:rPr lang="ru" sz="1100" u="sng">
                <a:solidFill>
                  <a:schemeClr val="hlink"/>
                </a:solidFill>
                <a:hlinkClick r:id="rId4"/>
              </a:rPr>
              <a:t>JavaScript</a:t>
            </a:r>
            <a:r>
              <a:rPr lang="ru" sz="1100"/>
              <a:t> сильно вырос, и сейчас это совершенно независимый язык, со своей спецификацией, которая называется </a:t>
            </a:r>
            <a:r>
              <a:rPr lang="ru" sz="1100" u="sng">
                <a:solidFill>
                  <a:schemeClr val="hlink"/>
                </a:solidFill>
                <a:hlinkClick r:id="rId5"/>
              </a:rPr>
              <a:t>ECMAScript</a:t>
            </a:r>
            <a:r>
              <a:rPr lang="ru" sz="1100"/>
              <a:t>, и к Java не имеет никакого отношения.</a:t>
            </a:r>
          </a:p>
          <a:p>
            <a:pPr indent="-298450" lvl="0" marL="457200" rtl="0">
              <a:spcBef>
                <a:spcPts val="0"/>
              </a:spcBef>
              <a:buSzPct val="100000"/>
              <a:buChar char="￫"/>
            </a:pPr>
            <a:r>
              <a:rPr lang="ru" sz="1100"/>
              <a:t>JavaScript может выполняться не только в браузере, а где угодно, нужна лишь специальная программа –</a:t>
            </a:r>
            <a:br>
              <a:rPr lang="ru" sz="1100"/>
            </a:br>
            <a:r>
              <a:rPr lang="ru" sz="1100" u="sng">
                <a:solidFill>
                  <a:schemeClr val="hlink"/>
                </a:solidFill>
                <a:hlinkClick r:id="rId6"/>
              </a:rPr>
              <a:t>интерпретатор</a:t>
            </a:r>
            <a:r>
              <a:rPr lang="ru" sz="1100"/>
              <a:t>. Процесс выполнения скрипта называют «интерпретацией».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резентация-ТМ-страница.jp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CC4125"/>
                </a:solidFill>
              </a:rPr>
              <a:t>Введение.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1700"/>
              </a:spcAft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  <a:highlight>
                  <a:srgbClr val="FFFFFF"/>
                </a:highlight>
              </a:rPr>
              <a:t>Что умеет JavaScript в браузере?</a:t>
            </a:r>
          </a:p>
          <a:p>
            <a:pPr indent="-298450" lvl="0" marL="914400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  <a:highlight>
                  <a:srgbClr val="FFFFFF"/>
                </a:highlight>
              </a:rPr>
              <a:t>Создавать новые HTML-теги, удалять существующие, менять стили элементов, прятать, показывать элементы и т.д.</a:t>
            </a:r>
          </a:p>
          <a:p>
            <a:pPr indent="-298450" lvl="0" marL="914400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  <a:highlight>
                  <a:srgbClr val="FFFFFF"/>
                </a:highlight>
              </a:rPr>
              <a:t>Реагировать на действия посетителя, обрабатывать клики мыши, перемещения курсора, нажатия на клавиатуру и т.</a:t>
            </a:r>
            <a:r>
              <a:rPr lang="ru" sz="1100">
                <a:solidFill>
                  <a:srgbClr val="434343"/>
                </a:solidFill>
              </a:rPr>
              <a:t>д</a:t>
            </a:r>
            <a:r>
              <a:rPr lang="ru" sz="1100">
                <a:solidFill>
                  <a:srgbClr val="434343"/>
                </a:solidFill>
                <a:highlight>
                  <a:srgbClr val="FFFFFF"/>
                </a:highlight>
              </a:rPr>
              <a:t>.</a:t>
            </a:r>
          </a:p>
          <a:p>
            <a:pPr indent="-298450" lvl="0" marL="914400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  <a:highlight>
                  <a:srgbClr val="FFFFFF"/>
                </a:highlight>
              </a:rPr>
              <a:t>Посылать запросы на сервер и загружать данные без перезагрузки страницы (эта технология называется "AJAX").</a:t>
            </a:r>
          </a:p>
          <a:p>
            <a:pPr indent="-298450" lvl="0" marL="914400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  <a:highlight>
                  <a:srgbClr val="FFFFFF"/>
                </a:highlight>
              </a:rPr>
              <a:t>Получать и устанавливать cookie, запрашивать данные, выводить сообщения…</a:t>
            </a:r>
          </a:p>
          <a:p>
            <a:pPr indent="-298450" lvl="0" marL="914400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  <a:highlight>
                  <a:srgbClr val="FFFFFF"/>
                </a:highlight>
              </a:rPr>
              <a:t>…и многое, многое другое!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резентация-ТМ-страница.jp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CC4125"/>
                </a:solidFill>
              </a:rPr>
              <a:t>Словарь терминов.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Алгоритм - набор инструкций, описывающих порядок действий исполнителя для достижения некоторого результата.</a:t>
            </a:r>
          </a:p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 u="sng">
                <a:solidFill>
                  <a:srgbClr val="4A86E8"/>
                </a:solidFill>
                <a:hlinkClick r:id="rId4"/>
              </a:rPr>
              <a:t>Блок-схема</a:t>
            </a:r>
            <a:r>
              <a:rPr lang="ru" sz="1100">
                <a:solidFill>
                  <a:srgbClr val="434343"/>
                </a:solidFill>
              </a:rPr>
              <a:t> - графическое представление, описывающее алгоритмы или процессы, в которых отдельные шаги изображаются в виде блоков различной формы, соединенных между собой линиями, указывающими направление последовательности. </a:t>
            </a:r>
          </a:p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 u="sng">
                <a:solidFill>
                  <a:srgbClr val="4A86E8"/>
                </a:solidFill>
                <a:hlinkClick r:id="rId5"/>
              </a:rPr>
              <a:t>Венгерская нотация</a:t>
            </a:r>
            <a:r>
              <a:rPr lang="ru" sz="1100">
                <a:solidFill>
                  <a:srgbClr val="434343"/>
                </a:solidFill>
              </a:rPr>
              <a:t> - соглашение об именовании переменных, констант и прочих идентификаторов в коде программ.</a:t>
            </a:r>
          </a:p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Логическое выражение - конструкция языка программирования, результатом вычисления которой является «истина» или «ложь». </a:t>
            </a:r>
            <a:r>
              <a:rPr i="1" lang="ru" sz="1100">
                <a:solidFill>
                  <a:srgbClr val="434343"/>
                </a:solidFill>
              </a:rPr>
              <a:t>Пример: ( myNumber === </a:t>
            </a:r>
            <a:r>
              <a:rPr i="1" lang="ru" sz="1100">
                <a:solidFill>
                  <a:srgbClr val="CC4125"/>
                </a:solidFill>
              </a:rPr>
              <a:t>0</a:t>
            </a:r>
            <a:r>
              <a:rPr i="1" lang="ru" sz="1100">
                <a:solidFill>
                  <a:srgbClr val="434343"/>
                </a:solidFill>
              </a:rPr>
              <a:t> ), ( visible === </a:t>
            </a:r>
            <a:r>
              <a:rPr i="1" lang="ru" sz="1100">
                <a:solidFill>
                  <a:srgbClr val="A64D79"/>
                </a:solidFill>
              </a:rPr>
              <a:t>true </a:t>
            </a:r>
            <a:r>
              <a:rPr i="1" lang="ru" sz="1100">
                <a:solidFill>
                  <a:srgbClr val="434343"/>
                </a:solidFill>
              </a:rPr>
              <a:t>)</a:t>
            </a:r>
          </a:p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Замыкание - функция, которая ссылается на свободные переменные в своём контексте.</a:t>
            </a:r>
            <a:br>
              <a:rPr lang="ru" sz="1100">
                <a:solidFill>
                  <a:srgbClr val="434343"/>
                </a:solidFill>
              </a:rPr>
            </a:br>
            <a:r>
              <a:rPr i="1" lang="ru" sz="1100">
                <a:solidFill>
                  <a:srgbClr val="434343"/>
                </a:solidFill>
              </a:rPr>
              <a:t>Пример: </a:t>
            </a:r>
            <a:r>
              <a:rPr i="1" lang="ru" sz="1100">
                <a:solidFill>
                  <a:srgbClr val="1155CC"/>
                </a:solidFill>
              </a:rPr>
              <a:t>function </a:t>
            </a:r>
            <a:r>
              <a:rPr i="1" lang="ru" sz="1100">
                <a:solidFill>
                  <a:srgbClr val="434343"/>
                </a:solidFill>
              </a:rPr>
              <a:t>myFunction (){ </a:t>
            </a:r>
            <a:r>
              <a:rPr i="1" lang="ru" sz="1100">
                <a:solidFill>
                  <a:srgbClr val="1155CC"/>
                </a:solidFill>
              </a:rPr>
              <a:t>var </a:t>
            </a:r>
            <a:r>
              <a:rPr i="1" lang="ru" sz="1100">
                <a:solidFill>
                  <a:srgbClr val="434343"/>
                </a:solidFill>
              </a:rPr>
              <a:t>myNumber = </a:t>
            </a:r>
            <a:r>
              <a:rPr i="1" lang="ru" sz="1100">
                <a:solidFill>
                  <a:srgbClr val="CC4125"/>
                </a:solidFill>
              </a:rPr>
              <a:t>0</a:t>
            </a:r>
            <a:r>
              <a:rPr i="1" lang="ru" sz="1100">
                <a:solidFill>
                  <a:srgbClr val="434343"/>
                </a:solidFill>
              </a:rPr>
              <a:t>; };</a:t>
            </a:r>
          </a:p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Идентификаторы (</a:t>
            </a:r>
            <a:r>
              <a:rPr i="1" lang="ru" sz="1100">
                <a:solidFill>
                  <a:srgbClr val="434343"/>
                </a:solidFill>
              </a:rPr>
              <a:t>Начинается с букв, _ или $</a:t>
            </a:r>
            <a:r>
              <a:rPr lang="ru" sz="1100">
                <a:solidFill>
                  <a:srgbClr val="434343"/>
                </a:solidFill>
              </a:rPr>
              <a:t>) - </a:t>
            </a:r>
            <a:r>
              <a:rPr lang="ru" sz="1100">
                <a:solidFill>
                  <a:srgbClr val="434343"/>
                </a:solidFill>
                <a:highlight>
                  <a:srgbClr val="FFFFFF"/>
                </a:highlight>
              </a:rPr>
              <a:t>уникальный признак объекта, позволяющий отличать его от других объектов. (</a:t>
            </a:r>
            <a:r>
              <a:rPr i="1" lang="ru" sz="1100">
                <a:solidFill>
                  <a:srgbClr val="434343"/>
                </a:solidFill>
                <a:highlight>
                  <a:srgbClr val="FFFFFF"/>
                </a:highlight>
              </a:rPr>
              <a:t>Название</a:t>
            </a:r>
            <a:r>
              <a:rPr lang="ru" sz="1100">
                <a:solidFill>
                  <a:srgbClr val="434343"/>
                </a:solidFill>
                <a:highlight>
                  <a:srgbClr val="FFFFFF"/>
                </a:highlight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резентация-ТМ-страница.jpg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CC4125"/>
                </a:solidFill>
              </a:rPr>
              <a:t>Словарь терминов.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Инструкции (</a:t>
            </a:r>
            <a:r>
              <a:rPr i="1" lang="ru" sz="1100">
                <a:solidFill>
                  <a:srgbClr val="434343"/>
                </a:solidFill>
              </a:rPr>
              <a:t>Инструкция с побочным эффектом</a:t>
            </a:r>
            <a:r>
              <a:rPr lang="ru" sz="1100">
                <a:solidFill>
                  <a:srgbClr val="434343"/>
                </a:solidFill>
              </a:rPr>
              <a:t>) - команда языка программирования.</a:t>
            </a:r>
            <a:br>
              <a:rPr lang="ru" sz="1100">
                <a:solidFill>
                  <a:srgbClr val="434343"/>
                </a:solidFill>
              </a:rPr>
            </a:br>
          </a:p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Инициализация - создание, активация, подготовка к работе, определение параметров, присвоение значений.</a:t>
            </a:r>
            <a:br>
              <a:rPr lang="ru" sz="1100">
                <a:solidFill>
                  <a:srgbClr val="434343"/>
                </a:solidFill>
              </a:rPr>
            </a:br>
          </a:p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Инвариант (</a:t>
            </a:r>
            <a:r>
              <a:rPr i="1" lang="ru" sz="1100">
                <a:solidFill>
                  <a:srgbClr val="434343"/>
                </a:solidFill>
              </a:rPr>
              <a:t>Условие</a:t>
            </a:r>
            <a:r>
              <a:rPr lang="ru" sz="1100">
                <a:solidFill>
                  <a:srgbClr val="434343"/>
                </a:solidFill>
              </a:rPr>
              <a:t>) — выражение, определяющее непротиворечивое состояние объекта. </a:t>
            </a:r>
            <a:r>
              <a:rPr i="1" lang="ru" sz="1100">
                <a:solidFill>
                  <a:srgbClr val="434343"/>
                </a:solidFill>
              </a:rPr>
              <a:t>Пример: </a:t>
            </a:r>
            <a:r>
              <a:rPr i="1" lang="ru" sz="1100">
                <a:solidFill>
                  <a:srgbClr val="A64D79"/>
                </a:solidFill>
              </a:rPr>
              <a:t>false</a:t>
            </a:r>
            <a:r>
              <a:rPr i="1" lang="ru" sz="1100">
                <a:solidFill>
                  <a:srgbClr val="434343"/>
                </a:solidFill>
              </a:rPr>
              <a:t> === </a:t>
            </a:r>
            <a:r>
              <a:rPr i="1" lang="ru" sz="1100">
                <a:solidFill>
                  <a:srgbClr val="A64D79"/>
                </a:solidFill>
              </a:rPr>
              <a:t>false</a:t>
            </a:r>
            <a:r>
              <a:rPr i="1" lang="ru" sz="1100">
                <a:solidFill>
                  <a:srgbClr val="434343"/>
                </a:solidFill>
              </a:rPr>
              <a:t>, </a:t>
            </a:r>
            <a:r>
              <a:rPr i="1" lang="ru" sz="1100">
                <a:solidFill>
                  <a:srgbClr val="A64D79"/>
                </a:solidFill>
              </a:rPr>
              <a:t>true </a:t>
            </a:r>
            <a:r>
              <a:rPr i="1" lang="ru" sz="1100">
                <a:solidFill>
                  <a:srgbClr val="434343"/>
                </a:solidFill>
              </a:rPr>
              <a:t>=== </a:t>
            </a:r>
            <a:r>
              <a:rPr i="1" lang="ru" sz="1100">
                <a:solidFill>
                  <a:srgbClr val="A64D79"/>
                </a:solidFill>
              </a:rPr>
              <a:t>true</a:t>
            </a:r>
            <a:br>
              <a:rPr i="1" lang="ru" sz="1100">
                <a:solidFill>
                  <a:srgbClr val="434343"/>
                </a:solidFill>
              </a:rPr>
            </a:br>
          </a:p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Конкатенация - операция склеивания объектов линейной структуры, обычно строк. </a:t>
            </a:r>
            <a:r>
              <a:rPr i="1" lang="ru" sz="1100">
                <a:solidFill>
                  <a:srgbClr val="434343"/>
                </a:solidFill>
              </a:rPr>
              <a:t>Пример: ‘</a:t>
            </a:r>
            <a:r>
              <a:rPr i="1" lang="ru" sz="1100">
                <a:solidFill>
                  <a:srgbClr val="6AA84F"/>
                </a:solidFill>
              </a:rPr>
              <a:t>Привет</a:t>
            </a:r>
            <a:r>
              <a:rPr i="1" lang="ru" sz="1100">
                <a:solidFill>
                  <a:srgbClr val="434343"/>
                </a:solidFill>
              </a:rPr>
              <a:t>’ + ‘</a:t>
            </a:r>
            <a:r>
              <a:rPr i="1" lang="ru" sz="1100">
                <a:solidFill>
                  <a:srgbClr val="6AA84F"/>
                </a:solidFill>
              </a:rPr>
              <a:t>, ‘</a:t>
            </a:r>
            <a:r>
              <a:rPr i="1" lang="ru" sz="1100">
                <a:solidFill>
                  <a:srgbClr val="434343"/>
                </a:solidFill>
              </a:rPr>
              <a:t>+ ‘</a:t>
            </a:r>
            <a:r>
              <a:rPr i="1" lang="ru" sz="1100">
                <a:solidFill>
                  <a:srgbClr val="6AA84F"/>
                </a:solidFill>
              </a:rPr>
              <a:t>мир</a:t>
            </a:r>
            <a:r>
              <a:rPr i="1" lang="ru" sz="1100">
                <a:solidFill>
                  <a:srgbClr val="434343"/>
                </a:solidFill>
              </a:rPr>
              <a:t>’ + ‘</a:t>
            </a:r>
            <a:r>
              <a:rPr i="1" lang="ru" sz="1100">
                <a:solidFill>
                  <a:srgbClr val="6AA84F"/>
                </a:solidFill>
              </a:rPr>
              <a:t>!’</a:t>
            </a:r>
            <a:r>
              <a:rPr i="1" lang="ru" sz="1100">
                <a:solidFill>
                  <a:srgbClr val="434343"/>
                </a:solidFill>
              </a:rPr>
              <a:t> </a:t>
            </a:r>
            <a:br>
              <a:rPr lang="ru" sz="1100">
                <a:solidFill>
                  <a:srgbClr val="434343"/>
                </a:solidFill>
              </a:rPr>
            </a:br>
          </a:p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Литералы - представление значения некоторого типа данных.</a:t>
            </a:r>
            <a:r>
              <a:rPr i="1" lang="ru" sz="1100">
                <a:solidFill>
                  <a:srgbClr val="434343"/>
                </a:solidFill>
              </a:rPr>
              <a:t> Пример: </a:t>
            </a:r>
            <a:r>
              <a:rPr i="1" lang="ru" sz="1100">
                <a:solidFill>
                  <a:srgbClr val="1155CC"/>
                </a:solidFill>
              </a:rPr>
              <a:t>var </a:t>
            </a:r>
            <a:r>
              <a:rPr i="1" lang="ru" sz="1100">
                <a:solidFill>
                  <a:srgbClr val="434343"/>
                </a:solidFill>
              </a:rPr>
              <a:t>number = </a:t>
            </a:r>
            <a:r>
              <a:rPr i="1" lang="ru" sz="1100">
                <a:solidFill>
                  <a:srgbClr val="CC4125"/>
                </a:solidFill>
              </a:rPr>
              <a:t>247</a:t>
            </a:r>
            <a:r>
              <a:rPr i="1" lang="ru" sz="1100">
                <a:solidFill>
                  <a:srgbClr val="434343"/>
                </a:solidFill>
              </a:rPr>
              <a:t>, string = ‘</a:t>
            </a:r>
            <a:r>
              <a:rPr i="1" lang="ru" sz="1100">
                <a:solidFill>
                  <a:srgbClr val="6AA84F"/>
                </a:solidFill>
              </a:rPr>
              <a:t>my text’</a:t>
            </a:r>
            <a:r>
              <a:rPr i="1" lang="ru" sz="1100">
                <a:solidFill>
                  <a:srgbClr val="434343"/>
                </a:solidFill>
              </a:rPr>
              <a:t>, array = [ ‘</a:t>
            </a:r>
            <a:r>
              <a:rPr i="1" lang="ru" sz="1100">
                <a:solidFill>
                  <a:srgbClr val="6AA84F"/>
                </a:solidFill>
              </a:rPr>
              <a:t>my text</a:t>
            </a:r>
            <a:r>
              <a:rPr i="1" lang="ru" sz="1100">
                <a:solidFill>
                  <a:srgbClr val="434343"/>
                </a:solidFill>
              </a:rPr>
              <a:t>’, </a:t>
            </a:r>
            <a:r>
              <a:rPr i="1" lang="ru" sz="1100">
                <a:solidFill>
                  <a:srgbClr val="CC4125"/>
                </a:solidFill>
              </a:rPr>
              <a:t>247</a:t>
            </a:r>
            <a:r>
              <a:rPr i="1" lang="ru" sz="1100">
                <a:solidFill>
                  <a:srgbClr val="434343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резентация-ТМ-страница.jp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CC4125"/>
                </a:solidFill>
              </a:rPr>
              <a:t>Словарь терминов.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Объект - некоторая сущность обладающая определённым состоянием и поведением, имеющая свойства и/или методы.</a:t>
            </a:r>
          </a:p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ООП -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класса, а классы образуют иерархию наследования.</a:t>
            </a:r>
          </a:p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Операторы (</a:t>
            </a:r>
            <a:r>
              <a:rPr i="1" lang="ru" sz="1100">
                <a:solidFill>
                  <a:srgbClr val="434343"/>
                </a:solidFill>
              </a:rPr>
              <a:t>унарные, бинарные, тернарные</a:t>
            </a:r>
            <a:r>
              <a:rPr lang="ru" sz="1100">
                <a:solidFill>
                  <a:srgbClr val="434343"/>
                </a:solidFill>
              </a:rPr>
              <a:t>) - это элементы языка, задающие полное описание действия, которое необходимо выполнить.</a:t>
            </a:r>
            <a:r>
              <a:rPr lang="ru" sz="1100">
                <a:solidFill>
                  <a:srgbClr val="999999"/>
                </a:solidFill>
              </a:rPr>
              <a:t> </a:t>
            </a:r>
            <a:r>
              <a:rPr lang="ru" sz="1100">
                <a:solidFill>
                  <a:srgbClr val="434343"/>
                </a:solidFill>
              </a:rPr>
              <a:t>Пример: x = -y; (унарный), z = x * y; (бинарный), z = 0 &lt; y ? x : y ; (тернарный)</a:t>
            </a:r>
          </a:p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Фреймворк - это набор инструментов и библиотек, собранный воедино для  быстрого решения задач.</a:t>
            </a:r>
          </a:p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API (</a:t>
            </a:r>
            <a:r>
              <a:rPr i="1" lang="ru" sz="1100">
                <a:solidFill>
                  <a:srgbClr val="434343"/>
                </a:solidFill>
              </a:rPr>
              <a:t>интерфейс программирования приложений</a:t>
            </a:r>
            <a:r>
              <a:rPr lang="ru" sz="1100">
                <a:solidFill>
                  <a:srgbClr val="434343"/>
                </a:solidFill>
              </a:rPr>
              <a:t>) - набор готовых классов, процедур, функций, структур и констант, предоставляемых приложением (</a:t>
            </a:r>
            <a:r>
              <a:rPr i="1" lang="ru" sz="1100">
                <a:solidFill>
                  <a:srgbClr val="434343"/>
                </a:solidFill>
              </a:rPr>
              <a:t>библиотекой, сервисом</a:t>
            </a:r>
            <a:r>
              <a:rPr lang="ru" sz="1100">
                <a:solidFill>
                  <a:srgbClr val="434343"/>
                </a:solidFill>
              </a:rPr>
              <a:t>)</a:t>
            </a:r>
          </a:p>
          <a:p>
            <a:pPr indent="-29845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CamelCase - стиль написания составных слов, при котором несколько слов пишутся слитно без пробелов, при этом каждое слово пишется с заглавной буквы. </a:t>
            </a:r>
            <a:r>
              <a:rPr i="1" lang="ru" sz="1100">
                <a:solidFill>
                  <a:srgbClr val="434343"/>
                </a:solidFill>
              </a:rPr>
              <a:t>Пример: myNumber, MyClass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резентация-ТМ-страница.jp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CC4125"/>
                </a:solidFill>
              </a:rPr>
              <a:t>Синтаксис JS.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Подключение скрипта осуществляется с помощью тега </a:t>
            </a:r>
            <a:r>
              <a:rPr lang="ru" sz="1100">
                <a:solidFill>
                  <a:srgbClr val="1155CC"/>
                </a:solidFill>
              </a:rPr>
              <a:t>&lt;script&gt;&lt;/script&gt;</a:t>
            </a:r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ru" sz="1100">
                <a:solidFill>
                  <a:srgbClr val="CC4125"/>
                </a:solidFill>
              </a:rPr>
              <a:t>src</a:t>
            </a:r>
            <a:r>
              <a:rPr lang="ru" sz="1100">
                <a:solidFill>
                  <a:srgbClr val="434343"/>
                </a:solidFill>
              </a:rPr>
              <a:t> - обязательный параметр в котором указывается адрес к скрипту</a:t>
            </a:r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ru" sz="1100">
                <a:solidFill>
                  <a:srgbClr val="CC4125"/>
                </a:solidFill>
              </a:rPr>
              <a:t>type</a:t>
            </a:r>
            <a:r>
              <a:rPr lang="ru" sz="1100">
                <a:solidFill>
                  <a:srgbClr val="434343"/>
                </a:solidFill>
              </a:rPr>
              <a:t> - в атрибуте указывается тип скрипта. По умолчанию в HTML5 указанно </a:t>
            </a:r>
            <a:r>
              <a:rPr lang="ru" sz="1100">
                <a:solidFill>
                  <a:srgbClr val="6AA84F"/>
                </a:solidFill>
              </a:rPr>
              <a:t>text/javascript.</a:t>
            </a:r>
            <a:r>
              <a:rPr lang="ru" sz="1100">
                <a:solidFill>
                  <a:srgbClr val="434343"/>
                </a:solidFill>
              </a:rPr>
              <a:t> Поэтому атрибут</a:t>
            </a:r>
            <a:br>
              <a:rPr lang="ru" sz="1100">
                <a:solidFill>
                  <a:srgbClr val="434343"/>
                </a:solidFill>
              </a:rPr>
            </a:br>
            <a:r>
              <a:rPr lang="ru" sz="1100">
                <a:solidFill>
                  <a:srgbClr val="434343"/>
                </a:solidFill>
              </a:rPr>
              <a:t> не обязательный.</a:t>
            </a:r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ru" sz="1100">
                <a:solidFill>
                  <a:srgbClr val="CC4125"/>
                </a:solidFill>
              </a:rPr>
              <a:t>async </a:t>
            </a:r>
            <a:r>
              <a:rPr lang="ru" sz="1100">
                <a:solidFill>
                  <a:srgbClr val="434343"/>
                </a:solidFill>
              </a:rPr>
              <a:t>- загружает скрипт асинхронно. (Не поддерживается IE9- )</a:t>
            </a:r>
          </a:p>
          <a:p>
            <a: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ru" sz="1100">
                <a:solidFill>
                  <a:srgbClr val="CC4125"/>
                </a:solidFill>
              </a:rPr>
              <a:t>defer </a:t>
            </a:r>
            <a:r>
              <a:rPr lang="ru" sz="1100">
                <a:solidFill>
                  <a:srgbClr val="434343"/>
                </a:solidFill>
              </a:rPr>
              <a:t>- загружает скрип асинхронно, а вот выполнение скрипта происходит после полной загрузки страницы. (Сохраняет порядок выполнения скриптов)</a:t>
            </a:r>
            <a:br>
              <a:rPr lang="ru" sz="1100">
                <a:solidFill>
                  <a:srgbClr val="434343"/>
                </a:solidFill>
              </a:rPr>
            </a:b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JavaScript - чувствительный к регистру. Пример: myvar и myVar - разные переменные.</a:t>
            </a:r>
            <a:br>
              <a:rPr lang="ru" sz="1100">
                <a:solidFill>
                  <a:srgbClr val="434343"/>
                </a:solidFill>
              </a:rPr>
            </a:b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Название переменных может содержать символы </a:t>
            </a:r>
            <a:r>
              <a:rPr lang="ru" sz="1100">
                <a:solidFill>
                  <a:srgbClr val="434343"/>
                </a:solidFill>
                <a:highlight>
                  <a:srgbClr val="FFFFFF"/>
                </a:highlight>
              </a:rPr>
              <a:t>ASCII </a:t>
            </a:r>
            <a:r>
              <a:rPr lang="ru" sz="1100">
                <a:solidFill>
                  <a:srgbClr val="434343"/>
                </a:solidFill>
              </a:rPr>
              <a:t>а также  $, _ , но не может начинаться с цифр.</a:t>
            </a:r>
            <a:br>
              <a:rPr lang="ru" sz="1100">
                <a:solidFill>
                  <a:srgbClr val="434343"/>
                </a:solidFill>
              </a:rPr>
            </a:b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Названия переменных, функций и тд., пишутся в стиле верблюжьей нотации - CamelCase</a:t>
            </a:r>
            <a:br>
              <a:rPr lang="ru" sz="1100">
                <a:solidFill>
                  <a:srgbClr val="434343"/>
                </a:solidFill>
              </a:rPr>
            </a:b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; - можно опускать, но лучше этого не делать, так как в дальнейшем, это вам поможет в поиске трудноуловимых ошибок.</a:t>
            </a:r>
            <a:br>
              <a:rPr lang="ru" sz="1100">
                <a:solidFill>
                  <a:srgbClr val="434343"/>
                </a:solidFill>
              </a:rPr>
            </a:b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В JavaScript есть два типа комментирования. Однострочный //мой комментарий. И многострочный /* мой комментарий */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резентация-ТМ-страница.jp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CC4125"/>
                </a:solidFill>
              </a:rPr>
              <a:t>Синтаксис JS.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JavaScript пропускает 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пробелы, табуляция и переносы строки. Они нужны для более легкого чтения кода.</a:t>
            </a:r>
            <a:b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</a:b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￫"/>
            </a:pPr>
            <a:r>
              <a:rPr lang="ru" sz="1100">
                <a:solidFill>
                  <a:srgbClr val="333333"/>
                </a:solidFill>
                <a:highlight>
                  <a:srgbClr val="FFFFFF"/>
                </a:highlight>
              </a:rPr>
              <a:t>eval is evil - старайтесь избегать использования функции eval.</a:t>
            </a:r>
            <a:br>
              <a:rPr lang="ru" sz="1100">
                <a:solidFill>
                  <a:srgbClr val="333333"/>
                </a:solidFill>
                <a:highlight>
                  <a:srgbClr val="FFFFFF"/>
                </a:highlight>
              </a:rPr>
            </a:br>
          </a:p>
          <a:p>
            <a:pPr indent="-298450" lvl="0" marL="457200" rtl="0">
              <a:spcBef>
                <a:spcPts val="0"/>
              </a:spcBef>
              <a:buClr>
                <a:srgbClr val="333333"/>
              </a:buClr>
              <a:buSzPct val="100000"/>
              <a:buChar char="￫"/>
            </a:pPr>
            <a:r>
              <a:rPr lang="ru" sz="1100">
                <a:solidFill>
                  <a:srgbClr val="434343"/>
                </a:solidFill>
              </a:rPr>
              <a:t>Ключевые слова (</a:t>
            </a:r>
            <a:r>
              <a:rPr i="1" lang="ru" sz="1100">
                <a:solidFill>
                  <a:srgbClr val="434343"/>
                </a:solidFill>
              </a:rPr>
              <a:t>var, this, return</a:t>
            </a:r>
            <a:r>
              <a:rPr lang="ru" sz="1100">
                <a:solidFill>
                  <a:srgbClr val="434343"/>
                </a:solidFill>
              </a:rPr>
              <a:t>) - это зарезервированные идентификаторы, которые наделены определенным смыслом.</a:t>
            </a:r>
            <a:br>
              <a:rPr lang="ru" sz="1100">
                <a:solidFill>
                  <a:srgbClr val="434343"/>
                </a:solidFill>
              </a:rPr>
            </a:br>
            <a:r>
              <a:rPr b="1" lang="ru" sz="1100">
                <a:solidFill>
                  <a:srgbClr val="434343"/>
                </a:solidFill>
              </a:rPr>
              <a:t>Список ключевых слов</a:t>
            </a:r>
            <a:r>
              <a:rPr lang="ru" sz="1100">
                <a:solidFill>
                  <a:srgbClr val="434343"/>
                </a:solidFill>
              </a:rPr>
              <a:t>: </a:t>
            </a:r>
            <a:r>
              <a:rPr i="1" lang="ru" sz="1100">
                <a:solidFill>
                  <a:srgbClr val="434343"/>
                </a:solidFill>
              </a:rPr>
              <a:t>break, default, function, return, var, case, delete, if, switch, void, catch, do, in, this, while, const, else, instanceof, throw, with, continue, finally, let, try, debugger, for, new, typeof, implements, interface, package, private, protected, public, static, yield, class, enum, export, extends, import, super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