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7" r:id="rId3"/>
    <p:sldId id="262" r:id="rId4"/>
    <p:sldId id="263" r:id="rId5"/>
    <p:sldId id="260" r:id="rId6"/>
    <p:sldId id="265" r:id="rId7"/>
    <p:sldId id="269" r:id="rId8"/>
    <p:sldId id="268" r:id="rId9"/>
    <p:sldId id="270" r:id="rId10"/>
    <p:sldId id="271" r:id="rId11"/>
    <p:sldId id="264" r:id="rId12"/>
    <p:sldId id="266" r:id="rId13"/>
    <p:sldId id="272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0E425-56F7-4CA5-8522-F1CA2C40F0BC}" type="doc">
      <dgm:prSet loTypeId="urn:microsoft.com/office/officeart/2008/layout/VerticalCurv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A1953304-C846-484B-A008-D9818604D20A}">
      <dgm:prSet phldrT="[Text]"/>
      <dgm:spPr/>
      <dgm:t>
        <a:bodyPr/>
        <a:lstStyle/>
        <a:p>
          <a:r>
            <a:rPr lang="vi-VN" b="0" i="0" u="none" smtClean="0"/>
            <a:t>Giới thiệu vấn đề</a:t>
          </a:r>
          <a:endParaRPr lang="en-AU" dirty="0"/>
        </a:p>
      </dgm:t>
    </dgm:pt>
    <dgm:pt modelId="{F1DDB8FC-E164-4941-B320-625B29D6DC68}" type="parTrans" cxnId="{EF95E86A-44DD-4727-893F-EEEF87EB789C}">
      <dgm:prSet/>
      <dgm:spPr/>
      <dgm:t>
        <a:bodyPr/>
        <a:lstStyle/>
        <a:p>
          <a:endParaRPr lang="en-AU"/>
        </a:p>
      </dgm:t>
    </dgm:pt>
    <dgm:pt modelId="{71C56EB8-279A-48F0-9BC4-35F2EB4C305E}" type="sibTrans" cxnId="{EF95E86A-44DD-4727-893F-EEEF87EB789C}">
      <dgm:prSet/>
      <dgm:spPr/>
      <dgm:t>
        <a:bodyPr/>
        <a:lstStyle/>
        <a:p>
          <a:endParaRPr lang="en-AU"/>
        </a:p>
      </dgm:t>
    </dgm:pt>
    <dgm:pt modelId="{D7701119-9D27-4C95-BB47-45230F4B1283}">
      <dgm:prSet/>
      <dgm:spPr/>
      <dgm:t>
        <a:bodyPr/>
        <a:lstStyle/>
        <a:p>
          <a:pPr rtl="0"/>
          <a:r>
            <a:rPr lang="en-AU" b="0" i="0" u="none" smtClean="0"/>
            <a:t>Giải pháp</a:t>
          </a:r>
          <a:endParaRPr lang="en-AU" b="0" i="0" u="none"/>
        </a:p>
      </dgm:t>
    </dgm:pt>
    <dgm:pt modelId="{75D78395-B350-42F7-BF4E-52AE456C3085}" type="parTrans" cxnId="{D5B390CB-EC48-4D06-AEE7-B00944A7D941}">
      <dgm:prSet/>
      <dgm:spPr/>
      <dgm:t>
        <a:bodyPr/>
        <a:lstStyle/>
        <a:p>
          <a:endParaRPr lang="en-AU"/>
        </a:p>
      </dgm:t>
    </dgm:pt>
    <dgm:pt modelId="{39A3E1DE-E0CE-4F3F-B08B-F6DC93847EB5}" type="sibTrans" cxnId="{D5B390CB-EC48-4D06-AEE7-B00944A7D941}">
      <dgm:prSet/>
      <dgm:spPr/>
      <dgm:t>
        <a:bodyPr/>
        <a:lstStyle/>
        <a:p>
          <a:endParaRPr lang="en-AU"/>
        </a:p>
      </dgm:t>
    </dgm:pt>
    <dgm:pt modelId="{71A86979-F3CF-4E37-8DAC-1049E051F07C}">
      <dgm:prSet/>
      <dgm:spPr/>
      <dgm:t>
        <a:bodyPr/>
        <a:lstStyle/>
        <a:p>
          <a:pPr rtl="0"/>
          <a:r>
            <a:rPr lang="en-AU" b="0" i="0" u="none" smtClean="0"/>
            <a:t>Phân công nhiệm vụ</a:t>
          </a:r>
          <a:endParaRPr lang="en-AU" b="0" i="0" u="none"/>
        </a:p>
      </dgm:t>
    </dgm:pt>
    <dgm:pt modelId="{AED133B4-7FA3-4748-988E-5AF049BFDDE1}" type="parTrans" cxnId="{CB077A09-E0E2-40A6-B516-D7798F699863}">
      <dgm:prSet/>
      <dgm:spPr/>
      <dgm:t>
        <a:bodyPr/>
        <a:lstStyle/>
        <a:p>
          <a:endParaRPr lang="en-AU"/>
        </a:p>
      </dgm:t>
    </dgm:pt>
    <dgm:pt modelId="{7B993F61-3409-49EC-AA7A-9CD095BCF4AF}" type="sibTrans" cxnId="{CB077A09-E0E2-40A6-B516-D7798F699863}">
      <dgm:prSet/>
      <dgm:spPr/>
      <dgm:t>
        <a:bodyPr/>
        <a:lstStyle/>
        <a:p>
          <a:endParaRPr lang="en-AU"/>
        </a:p>
      </dgm:t>
    </dgm:pt>
    <dgm:pt modelId="{90E15242-3A3B-4E2B-9836-874CE387D84A}">
      <dgm:prSet/>
      <dgm:spPr/>
      <dgm:t>
        <a:bodyPr/>
        <a:lstStyle/>
        <a:p>
          <a:pPr rtl="0"/>
          <a:r>
            <a:rPr lang="en-AU" b="0" i="0" u="none" smtClean="0"/>
            <a:t>Kết quả triển khai</a:t>
          </a:r>
          <a:endParaRPr lang="en-AU" b="0" i="0" u="none"/>
        </a:p>
      </dgm:t>
    </dgm:pt>
    <dgm:pt modelId="{186EE319-2AE9-4A1D-AE88-A092A021442A}" type="parTrans" cxnId="{AF3BC280-2A54-4A85-A819-F9971329A258}">
      <dgm:prSet/>
      <dgm:spPr/>
      <dgm:t>
        <a:bodyPr/>
        <a:lstStyle/>
        <a:p>
          <a:endParaRPr lang="en-AU"/>
        </a:p>
      </dgm:t>
    </dgm:pt>
    <dgm:pt modelId="{8952C12C-D8E0-45B5-B5D7-00915D298E93}" type="sibTrans" cxnId="{AF3BC280-2A54-4A85-A819-F9971329A258}">
      <dgm:prSet/>
      <dgm:spPr/>
      <dgm:t>
        <a:bodyPr/>
        <a:lstStyle/>
        <a:p>
          <a:endParaRPr lang="en-AU"/>
        </a:p>
      </dgm:t>
    </dgm:pt>
    <dgm:pt modelId="{28878EEF-1C92-482E-9637-4494DB14930D}">
      <dgm:prSet/>
      <dgm:spPr/>
      <dgm:t>
        <a:bodyPr/>
        <a:lstStyle/>
        <a:p>
          <a:pPr rtl="0"/>
          <a:r>
            <a:rPr lang="vi-VN" b="0" i="0" u="none" smtClean="0"/>
            <a:t>Kết luận và hướng phát triển</a:t>
          </a:r>
          <a:endParaRPr lang="vi-VN" b="0" i="0" u="none"/>
        </a:p>
      </dgm:t>
    </dgm:pt>
    <dgm:pt modelId="{76A7910D-757B-4580-9C40-CA8C41138F37}" type="parTrans" cxnId="{84B65879-81AA-43D3-985F-06CC7953E85C}">
      <dgm:prSet/>
      <dgm:spPr/>
      <dgm:t>
        <a:bodyPr/>
        <a:lstStyle/>
        <a:p>
          <a:endParaRPr lang="en-AU"/>
        </a:p>
      </dgm:t>
    </dgm:pt>
    <dgm:pt modelId="{2F7E72FB-C736-4AED-9D04-E37DF2743D46}" type="sibTrans" cxnId="{84B65879-81AA-43D3-985F-06CC7953E85C}">
      <dgm:prSet/>
      <dgm:spPr/>
      <dgm:t>
        <a:bodyPr/>
        <a:lstStyle/>
        <a:p>
          <a:endParaRPr lang="en-AU"/>
        </a:p>
      </dgm:t>
    </dgm:pt>
    <dgm:pt modelId="{6FBAFCDE-FC1E-456F-A578-04FDB0CDECA0}" type="pres">
      <dgm:prSet presAssocID="{9D00E425-56F7-4CA5-8522-F1CA2C40F0B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AU"/>
        </a:p>
      </dgm:t>
    </dgm:pt>
    <dgm:pt modelId="{D737C13C-688B-46B2-834C-7E4B9FFA13E2}" type="pres">
      <dgm:prSet presAssocID="{9D00E425-56F7-4CA5-8522-F1CA2C40F0BC}" presName="Name1" presStyleCnt="0"/>
      <dgm:spPr/>
    </dgm:pt>
    <dgm:pt modelId="{394FBDD7-4D28-4059-B489-EE7AE9ECF86F}" type="pres">
      <dgm:prSet presAssocID="{9D00E425-56F7-4CA5-8522-F1CA2C40F0BC}" presName="cycle" presStyleCnt="0"/>
      <dgm:spPr/>
    </dgm:pt>
    <dgm:pt modelId="{22AB09F9-2801-41E1-89C0-5CE4CC59422A}" type="pres">
      <dgm:prSet presAssocID="{9D00E425-56F7-4CA5-8522-F1CA2C40F0BC}" presName="srcNode" presStyleLbl="node1" presStyleIdx="0" presStyleCnt="5"/>
      <dgm:spPr/>
    </dgm:pt>
    <dgm:pt modelId="{9B513649-EAA8-4990-A790-8B6691672729}" type="pres">
      <dgm:prSet presAssocID="{9D00E425-56F7-4CA5-8522-F1CA2C40F0BC}" presName="conn" presStyleLbl="parChTrans1D2" presStyleIdx="0" presStyleCnt="1"/>
      <dgm:spPr/>
      <dgm:t>
        <a:bodyPr/>
        <a:lstStyle/>
        <a:p>
          <a:endParaRPr lang="en-AU"/>
        </a:p>
      </dgm:t>
    </dgm:pt>
    <dgm:pt modelId="{123A62C1-955B-44C5-8274-97A004C8C6D1}" type="pres">
      <dgm:prSet presAssocID="{9D00E425-56F7-4CA5-8522-F1CA2C40F0BC}" presName="extraNode" presStyleLbl="node1" presStyleIdx="0" presStyleCnt="5"/>
      <dgm:spPr/>
    </dgm:pt>
    <dgm:pt modelId="{DDBF4996-7319-41BE-B743-590C4D4963AA}" type="pres">
      <dgm:prSet presAssocID="{9D00E425-56F7-4CA5-8522-F1CA2C40F0BC}" presName="dstNode" presStyleLbl="node1" presStyleIdx="0" presStyleCnt="5"/>
      <dgm:spPr/>
    </dgm:pt>
    <dgm:pt modelId="{F97039F3-4912-478A-A093-74382BEC6855}" type="pres">
      <dgm:prSet presAssocID="{A1953304-C846-484B-A008-D9818604D20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8D3A28D-0209-46D8-9BD3-CE4C8F038349}" type="pres">
      <dgm:prSet presAssocID="{A1953304-C846-484B-A008-D9818604D20A}" presName="accent_1" presStyleCnt="0"/>
      <dgm:spPr/>
    </dgm:pt>
    <dgm:pt modelId="{39369B2B-7096-44AF-B9E0-F4D0F6349BE7}" type="pres">
      <dgm:prSet presAssocID="{A1953304-C846-484B-A008-D9818604D20A}" presName="accentRepeatNode" presStyleLbl="solidFgAcc1" presStyleIdx="0" presStyleCnt="5"/>
      <dgm:spPr/>
    </dgm:pt>
    <dgm:pt modelId="{FBE68ABD-63A8-4110-BDF8-5D32595FC8C7}" type="pres">
      <dgm:prSet presAssocID="{D7701119-9D27-4C95-BB47-45230F4B1283}" presName="text_2" presStyleLbl="node1" presStyleIdx="1" presStyleCnt="5">
        <dgm:presLayoutVars>
          <dgm:bulletEnabled val="1"/>
        </dgm:presLayoutVars>
      </dgm:prSet>
      <dgm:spPr/>
    </dgm:pt>
    <dgm:pt modelId="{991CD589-EFC8-42B9-9530-685CB58BE48F}" type="pres">
      <dgm:prSet presAssocID="{D7701119-9D27-4C95-BB47-45230F4B1283}" presName="accent_2" presStyleCnt="0"/>
      <dgm:spPr/>
    </dgm:pt>
    <dgm:pt modelId="{5E46C05E-EEC3-4BB5-8CD4-818A23CE24AD}" type="pres">
      <dgm:prSet presAssocID="{D7701119-9D27-4C95-BB47-45230F4B1283}" presName="accentRepeatNode" presStyleLbl="solidFgAcc1" presStyleIdx="1" presStyleCnt="5"/>
      <dgm:spPr/>
    </dgm:pt>
    <dgm:pt modelId="{1524E971-380A-45C9-90DF-5E0E403249E9}" type="pres">
      <dgm:prSet presAssocID="{71A86979-F3CF-4E37-8DAC-1049E051F07C}" presName="text_3" presStyleLbl="node1" presStyleIdx="2" presStyleCnt="5">
        <dgm:presLayoutVars>
          <dgm:bulletEnabled val="1"/>
        </dgm:presLayoutVars>
      </dgm:prSet>
      <dgm:spPr/>
    </dgm:pt>
    <dgm:pt modelId="{F1DC2E86-13CB-4D7E-B9EF-0CBC34B6B292}" type="pres">
      <dgm:prSet presAssocID="{71A86979-F3CF-4E37-8DAC-1049E051F07C}" presName="accent_3" presStyleCnt="0"/>
      <dgm:spPr/>
    </dgm:pt>
    <dgm:pt modelId="{BDFFC806-5674-4F3B-B737-EAC01C0D94D8}" type="pres">
      <dgm:prSet presAssocID="{71A86979-F3CF-4E37-8DAC-1049E051F07C}" presName="accentRepeatNode" presStyleLbl="solidFgAcc1" presStyleIdx="2" presStyleCnt="5"/>
      <dgm:spPr/>
    </dgm:pt>
    <dgm:pt modelId="{0CBF23C8-5035-4716-B74D-6805D5DEDB69}" type="pres">
      <dgm:prSet presAssocID="{90E15242-3A3B-4E2B-9836-874CE387D84A}" presName="text_4" presStyleLbl="node1" presStyleIdx="3" presStyleCnt="5">
        <dgm:presLayoutVars>
          <dgm:bulletEnabled val="1"/>
        </dgm:presLayoutVars>
      </dgm:prSet>
      <dgm:spPr/>
    </dgm:pt>
    <dgm:pt modelId="{DDC85FD0-C893-4D89-BC4C-9D81CF0B7E46}" type="pres">
      <dgm:prSet presAssocID="{90E15242-3A3B-4E2B-9836-874CE387D84A}" presName="accent_4" presStyleCnt="0"/>
      <dgm:spPr/>
    </dgm:pt>
    <dgm:pt modelId="{BFB6D9EA-25C0-4594-9F54-A68EE9DC3E9D}" type="pres">
      <dgm:prSet presAssocID="{90E15242-3A3B-4E2B-9836-874CE387D84A}" presName="accentRepeatNode" presStyleLbl="solidFgAcc1" presStyleIdx="3" presStyleCnt="5"/>
      <dgm:spPr/>
    </dgm:pt>
    <dgm:pt modelId="{BA901146-5622-42D2-9336-C64B0A66A047}" type="pres">
      <dgm:prSet presAssocID="{28878EEF-1C92-482E-9637-4494DB14930D}" presName="text_5" presStyleLbl="node1" presStyleIdx="4" presStyleCnt="5">
        <dgm:presLayoutVars>
          <dgm:bulletEnabled val="1"/>
        </dgm:presLayoutVars>
      </dgm:prSet>
      <dgm:spPr/>
    </dgm:pt>
    <dgm:pt modelId="{423480EE-8286-4581-B3F7-72A9465EEB7C}" type="pres">
      <dgm:prSet presAssocID="{28878EEF-1C92-482E-9637-4494DB14930D}" presName="accent_5" presStyleCnt="0"/>
      <dgm:spPr/>
    </dgm:pt>
    <dgm:pt modelId="{6267930A-1B81-44BA-BD31-29A2C7933759}" type="pres">
      <dgm:prSet presAssocID="{28878EEF-1C92-482E-9637-4494DB14930D}" presName="accentRepeatNode" presStyleLbl="solidFgAcc1" presStyleIdx="4" presStyleCnt="5"/>
      <dgm:spPr/>
    </dgm:pt>
  </dgm:ptLst>
  <dgm:cxnLst>
    <dgm:cxn modelId="{CB077A09-E0E2-40A6-B516-D7798F699863}" srcId="{9D00E425-56F7-4CA5-8522-F1CA2C40F0BC}" destId="{71A86979-F3CF-4E37-8DAC-1049E051F07C}" srcOrd="2" destOrd="0" parTransId="{AED133B4-7FA3-4748-988E-5AF049BFDDE1}" sibTransId="{7B993F61-3409-49EC-AA7A-9CD095BCF4AF}"/>
    <dgm:cxn modelId="{862D579C-D400-496E-9458-64425F842FA9}" type="presOf" srcId="{A1953304-C846-484B-A008-D9818604D20A}" destId="{F97039F3-4912-478A-A093-74382BEC6855}" srcOrd="0" destOrd="0" presId="urn:microsoft.com/office/officeart/2008/layout/VerticalCurvedList"/>
    <dgm:cxn modelId="{FCFE17C4-B56C-4119-AB55-16B466457BEA}" type="presOf" srcId="{71C56EB8-279A-48F0-9BC4-35F2EB4C305E}" destId="{9B513649-EAA8-4990-A790-8B6691672729}" srcOrd="0" destOrd="0" presId="urn:microsoft.com/office/officeart/2008/layout/VerticalCurvedList"/>
    <dgm:cxn modelId="{FCF2C61E-5386-46B5-8746-D173C140D372}" type="presOf" srcId="{9D00E425-56F7-4CA5-8522-F1CA2C40F0BC}" destId="{6FBAFCDE-FC1E-456F-A578-04FDB0CDECA0}" srcOrd="0" destOrd="0" presId="urn:microsoft.com/office/officeart/2008/layout/VerticalCurvedList"/>
    <dgm:cxn modelId="{2A79A1FC-4231-4C09-917C-D8859706888A}" type="presOf" srcId="{D7701119-9D27-4C95-BB47-45230F4B1283}" destId="{FBE68ABD-63A8-4110-BDF8-5D32595FC8C7}" srcOrd="0" destOrd="0" presId="urn:microsoft.com/office/officeart/2008/layout/VerticalCurvedList"/>
    <dgm:cxn modelId="{84B65879-81AA-43D3-985F-06CC7953E85C}" srcId="{9D00E425-56F7-4CA5-8522-F1CA2C40F0BC}" destId="{28878EEF-1C92-482E-9637-4494DB14930D}" srcOrd="4" destOrd="0" parTransId="{76A7910D-757B-4580-9C40-CA8C41138F37}" sibTransId="{2F7E72FB-C736-4AED-9D04-E37DF2743D46}"/>
    <dgm:cxn modelId="{EF95E86A-44DD-4727-893F-EEEF87EB789C}" srcId="{9D00E425-56F7-4CA5-8522-F1CA2C40F0BC}" destId="{A1953304-C846-484B-A008-D9818604D20A}" srcOrd="0" destOrd="0" parTransId="{F1DDB8FC-E164-4941-B320-625B29D6DC68}" sibTransId="{71C56EB8-279A-48F0-9BC4-35F2EB4C305E}"/>
    <dgm:cxn modelId="{F4A5AECC-75BF-4CB2-B348-42EAD6401700}" type="presOf" srcId="{90E15242-3A3B-4E2B-9836-874CE387D84A}" destId="{0CBF23C8-5035-4716-B74D-6805D5DEDB69}" srcOrd="0" destOrd="0" presId="urn:microsoft.com/office/officeart/2008/layout/VerticalCurvedList"/>
    <dgm:cxn modelId="{F6BB5F9B-5F11-451A-B938-76373E66C56A}" type="presOf" srcId="{71A86979-F3CF-4E37-8DAC-1049E051F07C}" destId="{1524E971-380A-45C9-90DF-5E0E403249E9}" srcOrd="0" destOrd="0" presId="urn:microsoft.com/office/officeart/2008/layout/VerticalCurvedList"/>
    <dgm:cxn modelId="{D5B390CB-EC48-4D06-AEE7-B00944A7D941}" srcId="{9D00E425-56F7-4CA5-8522-F1CA2C40F0BC}" destId="{D7701119-9D27-4C95-BB47-45230F4B1283}" srcOrd="1" destOrd="0" parTransId="{75D78395-B350-42F7-BF4E-52AE456C3085}" sibTransId="{39A3E1DE-E0CE-4F3F-B08B-F6DC93847EB5}"/>
    <dgm:cxn modelId="{AF3BC280-2A54-4A85-A819-F9971329A258}" srcId="{9D00E425-56F7-4CA5-8522-F1CA2C40F0BC}" destId="{90E15242-3A3B-4E2B-9836-874CE387D84A}" srcOrd="3" destOrd="0" parTransId="{186EE319-2AE9-4A1D-AE88-A092A021442A}" sibTransId="{8952C12C-D8E0-45B5-B5D7-00915D298E93}"/>
    <dgm:cxn modelId="{9CE1FB8B-4378-4CF9-9FC9-9740DB0C17B0}" type="presOf" srcId="{28878EEF-1C92-482E-9637-4494DB14930D}" destId="{BA901146-5622-42D2-9336-C64B0A66A047}" srcOrd="0" destOrd="0" presId="urn:microsoft.com/office/officeart/2008/layout/VerticalCurvedList"/>
    <dgm:cxn modelId="{0FD96445-E52A-40C4-AFD4-8F6CB6CF435A}" type="presParOf" srcId="{6FBAFCDE-FC1E-456F-A578-04FDB0CDECA0}" destId="{D737C13C-688B-46B2-834C-7E4B9FFA13E2}" srcOrd="0" destOrd="0" presId="urn:microsoft.com/office/officeart/2008/layout/VerticalCurvedList"/>
    <dgm:cxn modelId="{6A5F86BD-8E53-4E35-88F1-4927221B958B}" type="presParOf" srcId="{D737C13C-688B-46B2-834C-7E4B9FFA13E2}" destId="{394FBDD7-4D28-4059-B489-EE7AE9ECF86F}" srcOrd="0" destOrd="0" presId="urn:microsoft.com/office/officeart/2008/layout/VerticalCurvedList"/>
    <dgm:cxn modelId="{3384B67B-2199-4E2A-81F4-C750CA3E173A}" type="presParOf" srcId="{394FBDD7-4D28-4059-B489-EE7AE9ECF86F}" destId="{22AB09F9-2801-41E1-89C0-5CE4CC59422A}" srcOrd="0" destOrd="0" presId="urn:microsoft.com/office/officeart/2008/layout/VerticalCurvedList"/>
    <dgm:cxn modelId="{7D1A9209-EE07-419C-9978-95EAB9F29B6A}" type="presParOf" srcId="{394FBDD7-4D28-4059-B489-EE7AE9ECF86F}" destId="{9B513649-EAA8-4990-A790-8B6691672729}" srcOrd="1" destOrd="0" presId="urn:microsoft.com/office/officeart/2008/layout/VerticalCurvedList"/>
    <dgm:cxn modelId="{8BC2C2D7-BF24-4442-A32B-3374C0909488}" type="presParOf" srcId="{394FBDD7-4D28-4059-B489-EE7AE9ECF86F}" destId="{123A62C1-955B-44C5-8274-97A004C8C6D1}" srcOrd="2" destOrd="0" presId="urn:microsoft.com/office/officeart/2008/layout/VerticalCurvedList"/>
    <dgm:cxn modelId="{2C3070B8-BA94-4870-B5E1-A90729C6A69B}" type="presParOf" srcId="{394FBDD7-4D28-4059-B489-EE7AE9ECF86F}" destId="{DDBF4996-7319-41BE-B743-590C4D4963AA}" srcOrd="3" destOrd="0" presId="urn:microsoft.com/office/officeart/2008/layout/VerticalCurvedList"/>
    <dgm:cxn modelId="{189A5FD0-B460-49BC-95D6-9E664BD63BF0}" type="presParOf" srcId="{D737C13C-688B-46B2-834C-7E4B9FFA13E2}" destId="{F97039F3-4912-478A-A093-74382BEC6855}" srcOrd="1" destOrd="0" presId="urn:microsoft.com/office/officeart/2008/layout/VerticalCurvedList"/>
    <dgm:cxn modelId="{E9F3DD87-2A7D-4EC2-9357-6F60F64BD075}" type="presParOf" srcId="{D737C13C-688B-46B2-834C-7E4B9FFA13E2}" destId="{D8D3A28D-0209-46D8-9BD3-CE4C8F038349}" srcOrd="2" destOrd="0" presId="urn:microsoft.com/office/officeart/2008/layout/VerticalCurvedList"/>
    <dgm:cxn modelId="{A5CE0B5A-FC0D-4F09-8FF5-635A9829CB8B}" type="presParOf" srcId="{D8D3A28D-0209-46D8-9BD3-CE4C8F038349}" destId="{39369B2B-7096-44AF-B9E0-F4D0F6349BE7}" srcOrd="0" destOrd="0" presId="urn:microsoft.com/office/officeart/2008/layout/VerticalCurvedList"/>
    <dgm:cxn modelId="{7BB3CBA0-DBA7-4D00-898C-D7FE1FB2B545}" type="presParOf" srcId="{D737C13C-688B-46B2-834C-7E4B9FFA13E2}" destId="{FBE68ABD-63A8-4110-BDF8-5D32595FC8C7}" srcOrd="3" destOrd="0" presId="urn:microsoft.com/office/officeart/2008/layout/VerticalCurvedList"/>
    <dgm:cxn modelId="{D29EAFD6-6404-4E95-891A-1534C55C18C4}" type="presParOf" srcId="{D737C13C-688B-46B2-834C-7E4B9FFA13E2}" destId="{991CD589-EFC8-42B9-9530-685CB58BE48F}" srcOrd="4" destOrd="0" presId="urn:microsoft.com/office/officeart/2008/layout/VerticalCurvedList"/>
    <dgm:cxn modelId="{99A23810-0BEC-44D0-A939-128C94090163}" type="presParOf" srcId="{991CD589-EFC8-42B9-9530-685CB58BE48F}" destId="{5E46C05E-EEC3-4BB5-8CD4-818A23CE24AD}" srcOrd="0" destOrd="0" presId="urn:microsoft.com/office/officeart/2008/layout/VerticalCurvedList"/>
    <dgm:cxn modelId="{2DB77B93-25D1-4EA1-95DD-A46818C3CBC4}" type="presParOf" srcId="{D737C13C-688B-46B2-834C-7E4B9FFA13E2}" destId="{1524E971-380A-45C9-90DF-5E0E403249E9}" srcOrd="5" destOrd="0" presId="urn:microsoft.com/office/officeart/2008/layout/VerticalCurvedList"/>
    <dgm:cxn modelId="{0B0B6E46-DCC5-4530-B6BF-212DB790350D}" type="presParOf" srcId="{D737C13C-688B-46B2-834C-7E4B9FFA13E2}" destId="{F1DC2E86-13CB-4D7E-B9EF-0CBC34B6B292}" srcOrd="6" destOrd="0" presId="urn:microsoft.com/office/officeart/2008/layout/VerticalCurvedList"/>
    <dgm:cxn modelId="{7FB6DFCB-6773-43A6-91EF-9CA39788013B}" type="presParOf" srcId="{F1DC2E86-13CB-4D7E-B9EF-0CBC34B6B292}" destId="{BDFFC806-5674-4F3B-B737-EAC01C0D94D8}" srcOrd="0" destOrd="0" presId="urn:microsoft.com/office/officeart/2008/layout/VerticalCurvedList"/>
    <dgm:cxn modelId="{EA50A784-78CE-4892-B203-8B8DF5615885}" type="presParOf" srcId="{D737C13C-688B-46B2-834C-7E4B9FFA13E2}" destId="{0CBF23C8-5035-4716-B74D-6805D5DEDB69}" srcOrd="7" destOrd="0" presId="urn:microsoft.com/office/officeart/2008/layout/VerticalCurvedList"/>
    <dgm:cxn modelId="{4325C2BD-40F1-427E-8BE1-94E83E2EB199}" type="presParOf" srcId="{D737C13C-688B-46B2-834C-7E4B9FFA13E2}" destId="{DDC85FD0-C893-4D89-BC4C-9D81CF0B7E46}" srcOrd="8" destOrd="0" presId="urn:microsoft.com/office/officeart/2008/layout/VerticalCurvedList"/>
    <dgm:cxn modelId="{EDF84894-1FB6-4874-A978-C209109A425A}" type="presParOf" srcId="{DDC85FD0-C893-4D89-BC4C-9D81CF0B7E46}" destId="{BFB6D9EA-25C0-4594-9F54-A68EE9DC3E9D}" srcOrd="0" destOrd="0" presId="urn:microsoft.com/office/officeart/2008/layout/VerticalCurvedList"/>
    <dgm:cxn modelId="{A8DD0E6E-D012-4826-ABE7-8F71DDEDD090}" type="presParOf" srcId="{D737C13C-688B-46B2-834C-7E4B9FFA13E2}" destId="{BA901146-5622-42D2-9336-C64B0A66A047}" srcOrd="9" destOrd="0" presId="urn:microsoft.com/office/officeart/2008/layout/VerticalCurvedList"/>
    <dgm:cxn modelId="{202F1B22-84D6-4724-B1FB-FB3D319FFC52}" type="presParOf" srcId="{D737C13C-688B-46B2-834C-7E4B9FFA13E2}" destId="{423480EE-8286-4581-B3F7-72A9465EEB7C}" srcOrd="10" destOrd="0" presId="urn:microsoft.com/office/officeart/2008/layout/VerticalCurvedList"/>
    <dgm:cxn modelId="{4AFC9565-1117-4B5A-B640-658245E9C06C}" type="presParOf" srcId="{423480EE-8286-4581-B3F7-72A9465EEB7C}" destId="{6267930A-1B81-44BA-BD31-29A2C793375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13649-EAA8-4990-A790-8B6691672729}">
      <dsp:nvSpPr>
        <dsp:cNvPr id="0" name=""/>
        <dsp:cNvSpPr/>
      </dsp:nvSpPr>
      <dsp:spPr>
        <a:xfrm>
          <a:off x="-5718551" y="-875318"/>
          <a:ext cx="6808303" cy="6808303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39F3-4912-478A-A093-74382BEC6855}">
      <dsp:nvSpPr>
        <dsp:cNvPr id="0" name=""/>
        <dsp:cNvSpPr/>
      </dsp:nvSpPr>
      <dsp:spPr>
        <a:xfrm>
          <a:off x="476358" y="316002"/>
          <a:ext cx="7733680" cy="6324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976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i="0" u="none" kern="1200" smtClean="0"/>
            <a:t>Giới thiệu vấn đề</a:t>
          </a:r>
          <a:endParaRPr lang="en-AU" sz="3300" kern="1200" dirty="0"/>
        </a:p>
      </dsp:txBody>
      <dsp:txXfrm>
        <a:off x="476358" y="316002"/>
        <a:ext cx="7733680" cy="632410"/>
      </dsp:txXfrm>
    </dsp:sp>
    <dsp:sp modelId="{39369B2B-7096-44AF-B9E0-F4D0F6349BE7}">
      <dsp:nvSpPr>
        <dsp:cNvPr id="0" name=""/>
        <dsp:cNvSpPr/>
      </dsp:nvSpPr>
      <dsp:spPr>
        <a:xfrm>
          <a:off x="81102" y="236951"/>
          <a:ext cx="790513" cy="790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68ABD-63A8-4110-BDF8-5D32595FC8C7}">
      <dsp:nvSpPr>
        <dsp:cNvPr id="0" name=""/>
        <dsp:cNvSpPr/>
      </dsp:nvSpPr>
      <dsp:spPr>
        <a:xfrm>
          <a:off x="929525" y="1264315"/>
          <a:ext cx="7280513" cy="6324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976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b="0" i="0" u="none" kern="1200" smtClean="0"/>
            <a:t>Giải pháp</a:t>
          </a:r>
          <a:endParaRPr lang="en-AU" sz="3300" b="0" i="0" u="none" kern="1200"/>
        </a:p>
      </dsp:txBody>
      <dsp:txXfrm>
        <a:off x="929525" y="1264315"/>
        <a:ext cx="7280513" cy="632410"/>
      </dsp:txXfrm>
    </dsp:sp>
    <dsp:sp modelId="{5E46C05E-EEC3-4BB5-8CD4-818A23CE24AD}">
      <dsp:nvSpPr>
        <dsp:cNvPr id="0" name=""/>
        <dsp:cNvSpPr/>
      </dsp:nvSpPr>
      <dsp:spPr>
        <a:xfrm>
          <a:off x="534269" y="1185264"/>
          <a:ext cx="790513" cy="790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24E971-380A-45C9-90DF-5E0E403249E9}">
      <dsp:nvSpPr>
        <dsp:cNvPr id="0" name=""/>
        <dsp:cNvSpPr/>
      </dsp:nvSpPr>
      <dsp:spPr>
        <a:xfrm>
          <a:off x="1068611" y="2212627"/>
          <a:ext cx="7141427" cy="6324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976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b="0" i="0" u="none" kern="1200" smtClean="0"/>
            <a:t>Phân công nhiệm vụ</a:t>
          </a:r>
          <a:endParaRPr lang="en-AU" sz="3300" b="0" i="0" u="none" kern="1200"/>
        </a:p>
      </dsp:txBody>
      <dsp:txXfrm>
        <a:off x="1068611" y="2212627"/>
        <a:ext cx="7141427" cy="632410"/>
      </dsp:txXfrm>
    </dsp:sp>
    <dsp:sp modelId="{BDFFC806-5674-4F3B-B737-EAC01C0D94D8}">
      <dsp:nvSpPr>
        <dsp:cNvPr id="0" name=""/>
        <dsp:cNvSpPr/>
      </dsp:nvSpPr>
      <dsp:spPr>
        <a:xfrm>
          <a:off x="673355" y="2133576"/>
          <a:ext cx="790513" cy="790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BF23C8-5035-4716-B74D-6805D5DEDB69}">
      <dsp:nvSpPr>
        <dsp:cNvPr id="0" name=""/>
        <dsp:cNvSpPr/>
      </dsp:nvSpPr>
      <dsp:spPr>
        <a:xfrm>
          <a:off x="929525" y="3160940"/>
          <a:ext cx="7280513" cy="6324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976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b="0" i="0" u="none" kern="1200" smtClean="0"/>
            <a:t>Kết quả triển khai</a:t>
          </a:r>
          <a:endParaRPr lang="en-AU" sz="3300" b="0" i="0" u="none" kern="1200"/>
        </a:p>
      </dsp:txBody>
      <dsp:txXfrm>
        <a:off x="929525" y="3160940"/>
        <a:ext cx="7280513" cy="632410"/>
      </dsp:txXfrm>
    </dsp:sp>
    <dsp:sp modelId="{BFB6D9EA-25C0-4594-9F54-A68EE9DC3E9D}">
      <dsp:nvSpPr>
        <dsp:cNvPr id="0" name=""/>
        <dsp:cNvSpPr/>
      </dsp:nvSpPr>
      <dsp:spPr>
        <a:xfrm>
          <a:off x="534269" y="3081888"/>
          <a:ext cx="790513" cy="790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901146-5622-42D2-9336-C64B0A66A047}">
      <dsp:nvSpPr>
        <dsp:cNvPr id="0" name=""/>
        <dsp:cNvSpPr/>
      </dsp:nvSpPr>
      <dsp:spPr>
        <a:xfrm>
          <a:off x="476358" y="4109252"/>
          <a:ext cx="7733680" cy="6324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976" tIns="83820" rIns="83820" bIns="8382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b="0" i="0" u="none" kern="1200" smtClean="0"/>
            <a:t>Kết luận và hướng phát triển</a:t>
          </a:r>
          <a:endParaRPr lang="vi-VN" sz="3300" b="0" i="0" u="none" kern="1200"/>
        </a:p>
      </dsp:txBody>
      <dsp:txXfrm>
        <a:off x="476358" y="4109252"/>
        <a:ext cx="7733680" cy="632410"/>
      </dsp:txXfrm>
    </dsp:sp>
    <dsp:sp modelId="{6267930A-1B81-44BA-BD31-29A2C7933759}">
      <dsp:nvSpPr>
        <dsp:cNvPr id="0" name=""/>
        <dsp:cNvSpPr/>
      </dsp:nvSpPr>
      <dsp:spPr>
        <a:xfrm>
          <a:off x="81102" y="4030201"/>
          <a:ext cx="790513" cy="7905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40F9-7AFD-4344-9CEA-9AD6AD021881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98F3F-D863-49D5-9700-76A0E1FAA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02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endParaRPr dirty="0"/>
          </a:p>
        </p:txBody>
      </p:sp>
      <p:sp>
        <p:nvSpPr>
          <p:cNvPr id="166" name="Google Shape;1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khối</a:t>
            </a:r>
            <a:endParaRPr lang="en-US" baseline="0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7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dirty="0" err="1" smtClean="0"/>
              <a:t>Darknet</a:t>
            </a:r>
            <a:r>
              <a:rPr lang="en-US" dirty="0" smtClean="0"/>
              <a:t> is an open source neural network framework written in C and CUDA. It is fast, easy to install, and supports CPU and GPU computation.” (“</a:t>
            </a:r>
            <a:r>
              <a:rPr lang="en-US" dirty="0" err="1" smtClean="0"/>
              <a:t>Darknet</a:t>
            </a:r>
            <a:r>
              <a:rPr lang="en-US" dirty="0" smtClean="0"/>
              <a:t>: Open Source Neural Networks in C”, </a:t>
            </a:r>
            <a:r>
              <a:rPr lang="en-US" dirty="0" err="1" smtClean="0"/>
              <a:t>n.d.</a:t>
            </a:r>
            <a:r>
              <a:rPr lang="en-US" dirty="0" smtClean="0"/>
              <a:t>).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98F3F-D863-49D5-9700-76A0E1FAAAD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4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78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5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657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10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31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53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72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1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43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0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9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1B94-C13D-4C52-8B66-F2068283BBC6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97FD6-7FEF-4AE8-86A0-32E9EF0D3C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2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/>
        </p:nvSpPr>
        <p:spPr>
          <a:xfrm>
            <a:off x="2196213" y="21616571"/>
            <a:ext cx="5209774" cy="2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Maven Pro" pitchFamily="2" charset="0"/>
                <a:ea typeface="Roboto Condensed"/>
                <a:cs typeface="Roboto Condensed"/>
                <a:sym typeface="Roboto Condensed"/>
              </a:rPr>
              <a:t>World One Powerful Presentation Template</a:t>
            </a:r>
            <a:endParaRPr>
              <a:latin typeface="Maven Pro" pitchFamily="2" charset="0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843912" y="2644190"/>
            <a:ext cx="756250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F3F3F"/>
                </a:solidFill>
                <a:latin typeface="Maven Pro" pitchFamily="2" charset="0"/>
                <a:ea typeface="Times New Roman"/>
                <a:cs typeface="Times New Roman"/>
                <a:sym typeface="Times New Roman"/>
              </a:rPr>
              <a:t>HỆ THỐNG </a:t>
            </a:r>
            <a:r>
              <a:rPr lang="vi-VN" sz="3200" b="1" dirty="0">
                <a:solidFill>
                  <a:srgbClr val="3F3F3F"/>
                </a:solidFill>
                <a:latin typeface="Maven Pro" pitchFamily="2" charset="0"/>
                <a:ea typeface="Times New Roman"/>
                <a:cs typeface="Times New Roman"/>
                <a:sym typeface="Times New Roman"/>
              </a:rPr>
              <a:t>NHẬN DIỆN VẬT CẢN VÀ PHÁT HIỆN NGƯỜI THÂN CHO NGƯỜI </a:t>
            </a:r>
            <a:r>
              <a:rPr lang="vi-VN" sz="3200" b="1" dirty="0" smtClean="0">
                <a:solidFill>
                  <a:srgbClr val="3F3F3F"/>
                </a:solidFill>
                <a:latin typeface="Maven Pro" pitchFamily="2" charset="0"/>
                <a:ea typeface="Times New Roman"/>
                <a:cs typeface="Times New Roman"/>
                <a:sym typeface="Times New Roman"/>
              </a:rPr>
              <a:t>KHIẾM </a:t>
            </a:r>
            <a:r>
              <a:rPr lang="vi-VN" sz="3200" b="1" dirty="0">
                <a:solidFill>
                  <a:srgbClr val="3F3F3F"/>
                </a:solidFill>
                <a:latin typeface="Maven Pro" pitchFamily="2" charset="0"/>
                <a:ea typeface="Times New Roman"/>
                <a:cs typeface="Times New Roman"/>
                <a:sym typeface="Times New Roman"/>
              </a:rPr>
              <a:t>THỊ</a:t>
            </a:r>
            <a:endParaRPr sz="3200" b="1" i="0" u="none" strike="noStrike" cap="none" dirty="0">
              <a:solidFill>
                <a:srgbClr val="3F3F3F"/>
              </a:solidFill>
              <a:latin typeface="Maven Pro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1817471" y="327837"/>
            <a:ext cx="5483100" cy="584735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3F3F3F"/>
                </a:solidFill>
                <a:latin typeface="Maven Pro" pitchFamily="2" charset="0"/>
                <a:ea typeface="Times New Roman"/>
                <a:cs typeface="Times New Roman"/>
                <a:sym typeface="Times New Roman"/>
              </a:rPr>
              <a:t>THE UNIVERSITY OF DA NANG</a:t>
            </a:r>
            <a:br>
              <a:rPr lang="en-US" sz="1600" i="0" u="none" strike="noStrike" cap="none" dirty="0">
                <a:solidFill>
                  <a:srgbClr val="3F3F3F"/>
                </a:solidFill>
                <a:latin typeface="Maven Pro" pitchFamily="2" charset="0"/>
                <a:ea typeface="Times New Roman"/>
                <a:cs typeface="Times New Roman"/>
                <a:sym typeface="Times New Roman"/>
              </a:rPr>
            </a:br>
            <a:r>
              <a:rPr lang="en-US" sz="1600" i="0" u="none" strike="noStrike" cap="none" dirty="0">
                <a:solidFill>
                  <a:srgbClr val="3F3F3F"/>
                </a:solidFill>
                <a:latin typeface="Maven Pro" pitchFamily="2" charset="0"/>
                <a:ea typeface="Times New Roman"/>
                <a:cs typeface="Times New Roman"/>
                <a:sym typeface="Times New Roman"/>
              </a:rPr>
              <a:t>UNIVERSITY OF SCIENCE AND TECHNOLOGY</a:t>
            </a:r>
            <a:endParaRPr sz="1600" i="0" u="none" strike="noStrike" cap="none" dirty="0">
              <a:solidFill>
                <a:srgbClr val="3F3F3F"/>
              </a:solidFill>
              <a:latin typeface="Maven Pro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1817471" y="1507500"/>
            <a:ext cx="5065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3"/>
                </a:solidFill>
                <a:latin typeface="Maven Pro" pitchFamily="2" charset="0"/>
                <a:ea typeface="Times New Roman"/>
                <a:cs typeface="Times New Roman"/>
                <a:sym typeface="Times New Roman"/>
              </a:rPr>
              <a:t>ĐỒ ÁN </a:t>
            </a:r>
            <a:r>
              <a:rPr lang="vi-VN" sz="2400" b="1" dirty="0">
                <a:solidFill>
                  <a:schemeClr val="accent3"/>
                </a:solidFill>
                <a:latin typeface="Maven Pro" pitchFamily="2" charset="0"/>
                <a:ea typeface="Times New Roman"/>
                <a:cs typeface="Times New Roman"/>
                <a:sym typeface="Times New Roman"/>
              </a:rPr>
              <a:t>PBL5</a:t>
            </a:r>
            <a:endParaRPr sz="2400" b="1" i="0" u="none" strike="noStrike" cap="none" dirty="0">
              <a:solidFill>
                <a:schemeClr val="accent3"/>
              </a:solidFill>
              <a:latin typeface="Maven Pro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179512" y="5427501"/>
            <a:ext cx="864096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NGƯỜI HƯỚNG DẪN:</a:t>
            </a:r>
            <a:endParaRPr lang="vi-VN" dirty="0">
              <a:solidFill>
                <a:schemeClr val="dk1"/>
              </a:solidFill>
              <a:latin typeface="Nunito" pitchFamily="2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TS.</a:t>
            </a:r>
            <a:r>
              <a:rPr lang="en-US" dirty="0" smtClean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BÙI</a:t>
            </a:r>
            <a:r>
              <a:rPr lang="vi-VN" dirty="0" smtClean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vi-VN" dirty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THỊ THANH THANH– CÔNG TY PHẦN MỀM ENCLAVE. </a:t>
            </a:r>
            <a:endParaRPr dirty="0">
              <a:solidFill>
                <a:schemeClr val="dk1"/>
              </a:solidFill>
              <a:latin typeface="Nunito" pitchFamily="2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NGƯỜI THỰC HIỆN: NHÓM </a:t>
            </a:r>
            <a:r>
              <a:rPr lang="vi-VN" dirty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26</a:t>
            </a:r>
            <a:endParaRPr dirty="0">
              <a:latin typeface="Nunito" pitchFamily="2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NGUYỄN NHẬT TÙNG-</a:t>
            </a:r>
            <a:r>
              <a:rPr lang="en-US" dirty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LÊ HỮU LONG–</a:t>
            </a:r>
            <a:r>
              <a:rPr lang="vi-VN" dirty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NGUYỄN THÀNH VINH</a:t>
            </a:r>
            <a:r>
              <a:rPr lang="en-US" dirty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-</a:t>
            </a:r>
            <a:r>
              <a:rPr lang="vi-VN" dirty="0">
                <a:solidFill>
                  <a:schemeClr val="dk1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TRẦN ANH DUY</a:t>
            </a:r>
            <a:endParaRPr sz="1400" dirty="0">
              <a:solidFill>
                <a:schemeClr val="dk1"/>
              </a:solidFill>
              <a:latin typeface="Nunito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1"/>
          <p:cNvCxnSpPr/>
          <p:nvPr/>
        </p:nvCxnSpPr>
        <p:spPr>
          <a:xfrm rot="10800000">
            <a:off x="1037601" y="5285720"/>
            <a:ext cx="6869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869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TIẾN ĐỘ TRIỂN KHAI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93" y="2924175"/>
            <a:ext cx="1958626" cy="366236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máy</a:t>
            </a:r>
            <a:endParaRPr lang="en-AU" sz="3600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6146" name="Picture 2" descr="C:\Users\nhatt\Documents\Assignments\DA AI\reports\images\opencv-python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1340768"/>
            <a:ext cx="41148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8024" y="245526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Nunito" pitchFamily="2" charset="0"/>
                <a:cs typeface="Arial" pitchFamily="34" charset="0"/>
              </a:rPr>
              <a:t>2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công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cụ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để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chạy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thuật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toán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máy</a:t>
            </a:r>
            <a:endParaRPr lang="en-AU" sz="1600" i="1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828" y="2239818"/>
            <a:ext cx="3768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Nunito" pitchFamily="2" charset="0"/>
                <a:cs typeface="Arial" pitchFamily="34" charset="0"/>
              </a:rPr>
              <a:t>d) </a:t>
            </a:r>
            <a:r>
              <a:rPr lang="en-US" sz="2200" dirty="0" err="1">
                <a:latin typeface="Nunito" pitchFamily="2" charset="0"/>
                <a:cs typeface="Arial" pitchFamily="34" charset="0"/>
              </a:rPr>
              <a:t>Sử</a:t>
            </a:r>
            <a:r>
              <a:rPr lang="en-US" sz="2200" dirty="0">
                <a:latin typeface="Nunito" pitchFamily="2" charset="0"/>
                <a:cs typeface="Arial" pitchFamily="34" charset="0"/>
              </a:rPr>
              <a:t> </a:t>
            </a:r>
            <a:r>
              <a:rPr lang="en-US" sz="2200" dirty="0" err="1">
                <a:latin typeface="Nunito" pitchFamily="2" charset="0"/>
                <a:cs typeface="Arial" pitchFamily="34" charset="0"/>
              </a:rPr>
              <a:t>dụng</a:t>
            </a:r>
            <a:r>
              <a:rPr lang="en-US" sz="2200" dirty="0">
                <a:latin typeface="Nunito" pitchFamily="2" charset="0"/>
                <a:cs typeface="Arial" pitchFamily="34" charset="0"/>
              </a:rPr>
              <a:t> </a:t>
            </a:r>
            <a:r>
              <a:rPr lang="en-US" sz="2200" dirty="0" err="1">
                <a:latin typeface="Nunito" pitchFamily="2" charset="0"/>
                <a:cs typeface="Arial" pitchFamily="34" charset="0"/>
              </a:rPr>
              <a:t>mô</a:t>
            </a:r>
            <a:r>
              <a:rPr lang="en-US" sz="2200" dirty="0">
                <a:latin typeface="Nunito" pitchFamily="2" charset="0"/>
                <a:cs typeface="Arial" pitchFamily="34" charset="0"/>
              </a:rPr>
              <a:t> </a:t>
            </a:r>
            <a:r>
              <a:rPr lang="en-US" sz="2200" dirty="0" err="1">
                <a:latin typeface="Nunito" pitchFamily="2" charset="0"/>
                <a:cs typeface="Arial" pitchFamily="34" charset="0"/>
              </a:rPr>
              <a:t>hình</a:t>
            </a:r>
            <a:r>
              <a:rPr lang="en-US" sz="2200" dirty="0" smtClean="0">
                <a:latin typeface="Nunito" pitchFamily="2" charset="0"/>
                <a:cs typeface="Arial" pitchFamily="34" charset="0"/>
              </a:rPr>
              <a:t>:</a:t>
            </a:r>
            <a:endParaRPr lang="en-US" sz="2200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1026" name="Picture 2" descr="C:\Users\nhatt\Documents\Assignments\DA AI\reports\images\demo-vin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" y="2924944"/>
            <a:ext cx="1988329" cy="371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hatt\Documents\Assignments\DA AI\reports\images\demo-per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48" y="3283976"/>
            <a:ext cx="2476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78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TIẾN ĐỘ TRIỂN KHAI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Phần</a:t>
            </a:r>
            <a:r>
              <a:rPr lang="en-US" sz="36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cứng</a:t>
            </a:r>
            <a:endParaRPr lang="en-AU" sz="3600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8196" name="Picture 4" descr="C:\Users\nhatt\Documents\Assignments\DA AI\reports\diagrams\daAI-over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13" y="1342227"/>
            <a:ext cx="3726093" cy="451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63091" y="6075068"/>
            <a:ext cx="395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Sơ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đồ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khối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quy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trình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hoạt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động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của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thiết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bị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vi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xử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lý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.</a:t>
            </a:r>
            <a:endParaRPr lang="en-AU" sz="1200" i="1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2141538"/>
            <a:ext cx="4245429" cy="3984625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en-US" dirty="0" err="1">
                <a:latin typeface="Nunito" pitchFamily="2" charset="0"/>
                <a:cs typeface="Arial" pitchFamily="34" charset="0"/>
              </a:rPr>
              <a:t>Sử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dụng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máy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tính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nhúng</a:t>
            </a:r>
            <a:r>
              <a:rPr lang="en-US" dirty="0">
                <a:latin typeface="Nunito" pitchFamily="2" charset="0"/>
                <a:cs typeface="Arial" pitchFamily="34" charset="0"/>
              </a:rPr>
              <a:t> Raspberry Pi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làm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thiết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bị</a:t>
            </a:r>
            <a:r>
              <a:rPr lang="en-US" dirty="0">
                <a:latin typeface="Nunito" pitchFamily="2" charset="0"/>
                <a:cs typeface="Arial" pitchFamily="34" charset="0"/>
              </a:rPr>
              <a:t> vi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xử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lý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chính</a:t>
            </a:r>
            <a:r>
              <a:rPr lang="en-US" dirty="0">
                <a:latin typeface="Nunito" pitchFamily="2" charset="0"/>
                <a:cs typeface="Arial" pitchFamily="34" charset="0"/>
              </a:rPr>
              <a:t>.</a:t>
            </a:r>
          </a:p>
          <a:p>
            <a:pPr marL="285750" indent="-285750"/>
            <a:r>
              <a:rPr lang="en-US" dirty="0" err="1">
                <a:latin typeface="Nunito" pitchFamily="2" charset="0"/>
                <a:cs typeface="Arial" pitchFamily="34" charset="0"/>
              </a:rPr>
              <a:t>Thông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báo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cho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người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dùng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bằng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loa</a:t>
            </a:r>
            <a:r>
              <a:rPr lang="en-US" dirty="0">
                <a:latin typeface="Nunito" pitchFamily="2" charset="0"/>
                <a:cs typeface="Arial" pitchFamily="34" charset="0"/>
              </a:rPr>
              <a:t>.</a:t>
            </a:r>
          </a:p>
          <a:p>
            <a:pPr marL="285750" indent="-285750"/>
            <a:r>
              <a:rPr lang="en-US" dirty="0" err="1">
                <a:latin typeface="Nunito" pitchFamily="2" charset="0"/>
                <a:cs typeface="Arial" pitchFamily="34" charset="0"/>
              </a:rPr>
              <a:t>Chụp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ảnh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với</a:t>
            </a:r>
            <a:r>
              <a:rPr lang="en-US" dirty="0">
                <a:latin typeface="Nunito" pitchFamily="2" charset="0"/>
                <a:cs typeface="Arial" pitchFamily="34" charset="0"/>
              </a:rPr>
              <a:t> Pi camera module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.</a:t>
            </a:r>
            <a:endParaRPr lang="en-US" dirty="0">
              <a:latin typeface="Nunito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9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TIẾN ĐỘ TRIỂN KHAI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6977"/>
            <a:ext cx="7848872" cy="45259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Lập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trình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website.</a:t>
            </a:r>
          </a:p>
          <a:p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Hiển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thị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tọa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độ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của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thiết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bị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lên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bản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đồ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Nunito" pitchFamily="2" charset="0"/>
                <a:cs typeface="Arial" pitchFamily="34" charset="0"/>
              </a:rPr>
              <a:t>với</a:t>
            </a:r>
            <a:r>
              <a:rPr lang="en-US" sz="2800" dirty="0" smtClean="0">
                <a:latin typeface="Nunito" pitchFamily="2" charset="0"/>
                <a:cs typeface="Arial" pitchFamily="34" charset="0"/>
              </a:rPr>
              <a:t> Google Map API.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Nunito" pitchFamily="2" charset="0"/>
                <a:cs typeface="Arial" pitchFamily="34" charset="0"/>
              </a:rPr>
              <a:t>2.   Web app</a:t>
            </a:r>
            <a:endParaRPr lang="en-AU" sz="3600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7636" y="6403900"/>
            <a:ext cx="337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Giao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diện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hiển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thị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người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dùng</a:t>
            </a:r>
            <a:r>
              <a:rPr lang="en-US" sz="1400" i="1" dirty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lên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bản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đồ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.</a:t>
            </a:r>
            <a:endParaRPr lang="en-AU" sz="1400" i="1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3074" name="Picture 2" descr="C:\Users\nhatt\Documents\Assignments\DA AI\reports\images\H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8" y="3945986"/>
            <a:ext cx="4140750" cy="22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hatt\Documents\Assignments\DA AI\reports\images\Map a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48" y="3924080"/>
            <a:ext cx="4137981" cy="22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7829" y="6403900"/>
            <a:ext cx="337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Giao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diện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trang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index</a:t>
            </a:r>
            <a:endParaRPr lang="en-AU" sz="1400" i="1" dirty="0">
              <a:latin typeface="Nunito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8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CÔNG VIỆC DỰ KIẾN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50477"/>
              </p:ext>
            </p:extLst>
          </p:nvPr>
        </p:nvGraphicFramePr>
        <p:xfrm>
          <a:off x="755576" y="1484784"/>
          <a:ext cx="7758873" cy="42176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85731"/>
                <a:gridCol w="2586571"/>
                <a:gridCol w="2586571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nhóm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việc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đảm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nhiệm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Nội dung công việc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618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phần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cứng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Nguyễn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Vinh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Chuẩn bị camera module.</a:t>
                      </a:r>
                      <a:endParaRPr lang="en-AU" sz="12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Viết chương trình chụp hình và chạy chương trình học máy để nhận diện và thông báo ra loa.</a:t>
                      </a:r>
                      <a:endParaRPr lang="en-AU" sz="12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Viết chương trình gửi vị trí địa lý tới web server.</a:t>
                      </a:r>
                      <a:endParaRPr lang="en-AU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618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 app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Trần Anh Duy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Nhận thông tin vị trí địa lí của thiết bị vi xử lý.</a:t>
                      </a:r>
                      <a:endParaRPr lang="en-AU" sz="12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>
                          <a:effectLst/>
                        </a:rPr>
                        <a:t>Hiển thị vị trí của thiết bị trên bản đồ.</a:t>
                      </a:r>
                      <a:endParaRPr lang="en-AU" sz="120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618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Học máy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Nhật Tùng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Lê Hữu Long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200" dirty="0" err="1">
                          <a:effectLst/>
                        </a:rPr>
                        <a:t>Tiếp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tục</a:t>
                      </a:r>
                      <a:r>
                        <a:rPr lang="en-US" sz="1200" dirty="0">
                          <a:effectLst/>
                        </a:rPr>
                        <a:t> train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AU" sz="1200" dirty="0"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10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Thanks for listening</a:t>
            </a:r>
            <a:endParaRPr lang="en-AU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9944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The end.</a:t>
            </a:r>
            <a:endParaRPr lang="en-AU" sz="3600" i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Contents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39561346"/>
              </p:ext>
            </p:extLst>
          </p:nvPr>
        </p:nvGraphicFramePr>
        <p:xfrm>
          <a:off x="323528" y="1772816"/>
          <a:ext cx="8280920" cy="5057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39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GIẢI PHÁP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Nunito" pitchFamily="2" charset="0"/>
                <a:cs typeface="Arial" pitchFamily="34" charset="0"/>
              </a:rPr>
              <a:t>G</a:t>
            </a:r>
            <a:r>
              <a:rPr lang="vi-VN" dirty="0">
                <a:latin typeface="Nunito" pitchFamily="2" charset="0"/>
                <a:cs typeface="Arial" pitchFamily="34" charset="0"/>
              </a:rPr>
              <a:t>iải pháp kết hợp phần cứng và phần mềm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.</a:t>
            </a:r>
          </a:p>
          <a:p>
            <a:r>
              <a:rPr lang="en-US" dirty="0" err="1" smtClean="0">
                <a:latin typeface="Nunito" pitchFamily="2" charset="0"/>
                <a:cs typeface="Arial" pitchFamily="34" charset="0"/>
              </a:rPr>
              <a:t>Nhằm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>
                <a:latin typeface="Nunito" pitchFamily="2" charset="0"/>
                <a:cs typeface="Arial" pitchFamily="34" charset="0"/>
              </a:rPr>
              <a:t>t</a:t>
            </a:r>
            <a:r>
              <a:rPr lang="vi-VN" dirty="0" smtClean="0">
                <a:latin typeface="Nunito" pitchFamily="2" charset="0"/>
                <a:cs typeface="Arial" pitchFamily="34" charset="0"/>
              </a:rPr>
              <a:t>ăng tính chủ động cho người khiếm thị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khi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đi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lại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.</a:t>
            </a:r>
          </a:p>
        </p:txBody>
      </p:sp>
      <p:pic>
        <p:nvPicPr>
          <p:cNvPr id="11267" name="Picture 3" descr="C:\Users\nhatt\Documents\Assignments\DA AI\reports\images\kisspng-learning-to-program-using-python-programming-langu-tic-tac-toe-logo-5b47098b9492c9.36003089153138215560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40" y="1509479"/>
            <a:ext cx="1555974" cy="155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nhatt\Documents\Assignments\DA AI\reports\images\Raspi-PGB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1873696" cy="166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hatt\Documents\Assignments\DA AI\reports\images\blind-woman-crossing-street-help-guid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13" y="3114412"/>
            <a:ext cx="345638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1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</a:rPr>
              <a:t>GIẢI PHÁP</a:t>
            </a:r>
            <a:endParaRPr lang="en-AU" dirty="0">
              <a:latin typeface="Nunito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2132856"/>
            <a:ext cx="410445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Nunito" pitchFamily="2" charset="0"/>
              </a:rPr>
              <a:t>Thuật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toán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nhận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diện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vật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thể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sử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dụng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mạng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neurol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sâu</a:t>
            </a:r>
            <a:r>
              <a:rPr lang="en-US" dirty="0" smtClean="0">
                <a:latin typeface="Nunito" pitchFamily="2" charset="0"/>
              </a:rPr>
              <a:t>.</a:t>
            </a:r>
          </a:p>
          <a:p>
            <a:r>
              <a:rPr lang="en-US" dirty="0" err="1" smtClean="0">
                <a:latin typeface="Nunito" pitchFamily="2" charset="0"/>
              </a:rPr>
              <a:t>Thuật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toán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vừa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có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độ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chính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xác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cao</a:t>
            </a:r>
            <a:r>
              <a:rPr lang="en-US" dirty="0" smtClean="0">
                <a:latin typeface="Nunito" pitchFamily="2" charset="0"/>
              </a:rPr>
              <a:t>, </a:t>
            </a:r>
            <a:r>
              <a:rPr lang="en-US" dirty="0" err="1" smtClean="0">
                <a:latin typeface="Nunito" pitchFamily="2" charset="0"/>
              </a:rPr>
              <a:t>vừa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có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tốc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độ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thực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thi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cao</a:t>
            </a:r>
            <a:r>
              <a:rPr lang="en-US" dirty="0" smtClean="0">
                <a:latin typeface="Nunito" pitchFamily="2" charset="0"/>
              </a:rPr>
              <a:t>.</a:t>
            </a:r>
          </a:p>
          <a:p>
            <a:r>
              <a:rPr lang="en-US" dirty="0" err="1" smtClean="0">
                <a:latin typeface="Nunito" pitchFamily="2" charset="0"/>
              </a:rPr>
              <a:t>Thường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được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dùng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trong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hệ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thống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nhận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diện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vật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thể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thời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gian</a:t>
            </a:r>
            <a:r>
              <a:rPr lang="en-US" dirty="0" smtClean="0">
                <a:latin typeface="Nunito" pitchFamily="2" charset="0"/>
              </a:rPr>
              <a:t> </a:t>
            </a:r>
            <a:r>
              <a:rPr lang="en-US" dirty="0" err="1" smtClean="0">
                <a:latin typeface="Nunito" pitchFamily="2" charset="0"/>
              </a:rPr>
              <a:t>thực</a:t>
            </a:r>
            <a:r>
              <a:rPr lang="en-US" dirty="0" smtClean="0">
                <a:latin typeface="Nunito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Thuật</a:t>
            </a:r>
            <a:r>
              <a:rPr lang="en-US" sz="36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toán</a:t>
            </a:r>
            <a:r>
              <a:rPr lang="en-US" sz="3600" dirty="0" smtClean="0">
                <a:latin typeface="Nunito" pitchFamily="2" charset="0"/>
                <a:cs typeface="Arial" pitchFamily="34" charset="0"/>
              </a:rPr>
              <a:t> YOLOv3</a:t>
            </a:r>
            <a:endParaRPr lang="en-AU" sz="3600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7170" name="Picture 2" descr="C:\Users\nhatt\Documents\Assignments\DA AI\reports\images\yolo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436" y="1358881"/>
            <a:ext cx="2069604" cy="109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nhatt\Documents\Assignments\DA AI\reports\images\yolov3-performan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24435"/>
            <a:ext cx="4476130" cy="27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29183" y="2404467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Nunito" pitchFamily="2" charset="0"/>
              </a:rPr>
              <a:t>Logo </a:t>
            </a:r>
            <a:r>
              <a:rPr lang="en-US" sz="1400" i="1" dirty="0" err="1" smtClean="0">
                <a:latin typeface="Nunito" pitchFamily="2" charset="0"/>
              </a:rPr>
              <a:t>của</a:t>
            </a:r>
            <a:r>
              <a:rPr lang="en-US" sz="1400" i="1" dirty="0" smtClean="0">
                <a:latin typeface="Nunito" pitchFamily="2" charset="0"/>
              </a:rPr>
              <a:t> project YOLO</a:t>
            </a:r>
            <a:endParaRPr lang="en-AU" sz="1400" i="1" dirty="0">
              <a:latin typeface="Nuni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9153" y="5802925"/>
            <a:ext cx="427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Nunito" pitchFamily="2" charset="0"/>
              </a:rPr>
              <a:t>Biểu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đồ</a:t>
            </a:r>
            <a:r>
              <a:rPr lang="en-US" i="1" dirty="0" smtClean="0">
                <a:latin typeface="Nunito" pitchFamily="2" charset="0"/>
              </a:rPr>
              <a:t> so </a:t>
            </a:r>
            <a:r>
              <a:rPr lang="en-US" i="1" dirty="0" err="1" smtClean="0">
                <a:latin typeface="Nunito" pitchFamily="2" charset="0"/>
              </a:rPr>
              <a:t>giữa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các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mô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hình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nhận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diện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vật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thể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trên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bộ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dữ</a:t>
            </a:r>
            <a:r>
              <a:rPr lang="en-US" i="1" dirty="0" smtClean="0">
                <a:latin typeface="Nunito" pitchFamily="2" charset="0"/>
              </a:rPr>
              <a:t> </a:t>
            </a:r>
            <a:r>
              <a:rPr lang="en-US" i="1" dirty="0" err="1" smtClean="0">
                <a:latin typeface="Nunito" pitchFamily="2" charset="0"/>
              </a:rPr>
              <a:t>liệu</a:t>
            </a:r>
            <a:r>
              <a:rPr lang="en-US" i="1" dirty="0" smtClean="0">
                <a:latin typeface="Nunito" pitchFamily="2" charset="0"/>
              </a:rPr>
              <a:t> COCO</a:t>
            </a:r>
            <a:endParaRPr lang="en-AU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PHÂN CHIA CÔNG VIỆC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80456"/>
              </p:ext>
            </p:extLst>
          </p:nvPr>
        </p:nvGraphicFramePr>
        <p:xfrm>
          <a:off x="611560" y="4221088"/>
          <a:ext cx="8280919" cy="20162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08112"/>
                <a:gridCol w="1440160"/>
                <a:gridCol w="5832647"/>
              </a:tblGrid>
              <a:tr h="371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nhóm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việc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đảm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nhiệm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Nội</a:t>
                      </a:r>
                      <a:r>
                        <a:rPr lang="en-US" sz="1200" dirty="0">
                          <a:effectLst/>
                        </a:rPr>
                        <a:t> dung </a:t>
                      </a:r>
                      <a:r>
                        <a:rPr lang="en-US" sz="1200" dirty="0" err="1">
                          <a:effectLst/>
                        </a:rPr>
                        <a:t>công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việc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3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phần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cứng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Nguyễn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Thành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Vinh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Thiết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lập</a:t>
                      </a:r>
                      <a:r>
                        <a:rPr lang="en-US" sz="1200" dirty="0">
                          <a:effectLst/>
                        </a:rPr>
                        <a:t> Raspberry </a:t>
                      </a:r>
                      <a:r>
                        <a:rPr lang="en-US" sz="1200" dirty="0" smtClean="0">
                          <a:effectLst/>
                        </a:rPr>
                        <a:t>Pi, </a:t>
                      </a:r>
                      <a:r>
                        <a:rPr lang="en-US" sz="1200" dirty="0" err="1" smtClean="0">
                          <a:effectLst/>
                        </a:rPr>
                        <a:t>lập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module </a:t>
                      </a:r>
                      <a:r>
                        <a:rPr lang="en-US" sz="1200" dirty="0" err="1">
                          <a:effectLst/>
                        </a:rPr>
                        <a:t>chụp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lưu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ảnh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lập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module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nhận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diện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ảnh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chụp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lập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module </a:t>
                      </a:r>
                      <a:r>
                        <a:rPr lang="en-US" sz="1200" dirty="0" err="1">
                          <a:effectLst/>
                        </a:rPr>
                        <a:t>phát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giọng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nói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ra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loa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Web app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Trần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Duy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Nhận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thông</a:t>
                      </a:r>
                      <a:r>
                        <a:rPr lang="en-US" sz="1200" dirty="0">
                          <a:effectLst/>
                        </a:rPr>
                        <a:t> tin </a:t>
                      </a:r>
                      <a:r>
                        <a:rPr lang="en-US" sz="1200" dirty="0" err="1">
                          <a:effectLst/>
                        </a:rPr>
                        <a:t>vị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thiết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bị</a:t>
                      </a:r>
                      <a:r>
                        <a:rPr lang="en-US" sz="1200" dirty="0">
                          <a:effectLst/>
                        </a:rPr>
                        <a:t> vi </a:t>
                      </a:r>
                      <a:r>
                        <a:rPr lang="en-US" sz="1200" dirty="0" err="1">
                          <a:effectLst/>
                        </a:rPr>
                        <a:t>xử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lý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hiển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của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thiết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bị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đồ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Học máy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Nguyễn Nhật Tùng</a:t>
                      </a:r>
                      <a:endParaRPr lang="en-A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Lê Hữu Long</a:t>
                      </a:r>
                      <a:endParaRPr lang="en-AU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Nghiên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cứu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kiến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nền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tảng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về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máy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bộ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dữ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tạo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train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máy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lập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trình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module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máy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để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máy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chủ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sử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dụng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AU" sz="11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495743" y="2862064"/>
            <a:ext cx="1500713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máy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16023" y="2888940"/>
            <a:ext cx="1500713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Nunito" pitchFamily="2" charset="0"/>
                <a:cs typeface="Arial" pitchFamily="34" charset="0"/>
              </a:rPr>
              <a:t>Xử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lý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phần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cứng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88224" y="2888940"/>
            <a:ext cx="1500713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unito" pitchFamily="2" charset="0"/>
                <a:cs typeface="Arial" pitchFamily="34" charset="0"/>
              </a:rPr>
              <a:t>Web app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16024" y="1664804"/>
            <a:ext cx="1500713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Nunito" pitchFamily="2" charset="0"/>
                <a:cs typeface="Arial" pitchFamily="34" charset="0"/>
              </a:rPr>
              <a:t>Tasks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8" idx="2"/>
            <a:endCxn id="5" idx="0"/>
          </p:cNvCxnSpPr>
          <p:nvPr/>
        </p:nvCxnSpPr>
        <p:spPr>
          <a:xfrm flipH="1">
            <a:off x="2246100" y="2312876"/>
            <a:ext cx="2520281" cy="549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8" idx="2"/>
            <a:endCxn id="6" idx="0"/>
          </p:cNvCxnSpPr>
          <p:nvPr/>
        </p:nvCxnSpPr>
        <p:spPr>
          <a:xfrm flipH="1">
            <a:off x="4766380" y="2312876"/>
            <a:ext cx="1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>
          <a:xfrm>
            <a:off x="4766381" y="2312876"/>
            <a:ext cx="257220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1495743" y="3681028"/>
            <a:ext cx="659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Sơ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đồ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khối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chia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nhỏ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công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việc</a:t>
            </a:r>
            <a:endParaRPr lang="en-AU" sz="1600" i="1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60" y="6381328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Bảng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phân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chia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công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việc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cho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các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thành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viên</a:t>
            </a:r>
            <a:endParaRPr lang="en-AU" sz="1600" i="1" dirty="0">
              <a:latin typeface="Nunito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TIẾN ĐỘ TRIỂN KHAI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máy</a:t>
            </a:r>
            <a:endParaRPr lang="en-AU" sz="3600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2050" name="Picture 2" descr="C:\Users\nhatt\Documents\Assignments\DA AI\reports\diagrams\daAI-overview (block diagram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2330118" cy="37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90308" y="6406589"/>
            <a:ext cx="316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Quy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trình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tạo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mô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hình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sz="16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600" i="1" dirty="0" err="1" smtClean="0">
                <a:latin typeface="Nunito" pitchFamily="2" charset="0"/>
                <a:cs typeface="Arial" pitchFamily="34" charset="0"/>
              </a:rPr>
              <a:t>máy</a:t>
            </a:r>
            <a:endParaRPr lang="en-AU" sz="1600" i="1" dirty="0">
              <a:latin typeface="Nunito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8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TIẾN ĐỘ TRIỂN KHAI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2132857"/>
            <a:ext cx="2880319" cy="5040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000" dirty="0" smtClean="0">
                <a:latin typeface="Nunito" pitchFamily="2" charset="0"/>
                <a:cs typeface="Arial" pitchFamily="34" charset="0"/>
              </a:rPr>
              <a:t>Thu </a:t>
            </a:r>
            <a:r>
              <a:rPr lang="en-US" sz="2000" dirty="0" err="1" smtClean="0">
                <a:latin typeface="Nunito" pitchFamily="2" charset="0"/>
                <a:cs typeface="Arial" pitchFamily="34" charset="0"/>
              </a:rPr>
              <a:t>thập</a:t>
            </a:r>
            <a:r>
              <a:rPr lang="en-US" sz="20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Nunito" pitchFamily="2" charset="0"/>
                <a:cs typeface="Arial" pitchFamily="34" charset="0"/>
              </a:rPr>
              <a:t>dữ</a:t>
            </a:r>
            <a:r>
              <a:rPr lang="en-US" sz="20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Nunito" pitchFamily="2" charset="0"/>
                <a:cs typeface="Arial" pitchFamily="34" charset="0"/>
              </a:rPr>
              <a:t>liệu</a:t>
            </a:r>
            <a:r>
              <a:rPr lang="en-US" sz="2000" dirty="0" smtClean="0">
                <a:latin typeface="Nunito" pitchFamily="2" charset="0"/>
                <a:cs typeface="Arial" pitchFamily="34" charset="0"/>
              </a:rPr>
              <a:t>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máy</a:t>
            </a:r>
            <a:endParaRPr lang="en-AU" sz="3600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5" name="Picture 2" descr="C:\Users\nhatt\Documents\Assignments\DA AI\reports\images\train-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38026"/>
            <a:ext cx="5330118" cy="48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2850421"/>
            <a:ext cx="3240360" cy="3232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 err="1">
                <a:latin typeface="Nunito" pitchFamily="2" charset="0"/>
                <a:cs typeface="Arial" pitchFamily="34" charset="0"/>
              </a:rPr>
              <a:t>Bộ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dữ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liệu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AU" dirty="0">
                <a:latin typeface="Nunito" pitchFamily="2" charset="0"/>
                <a:cs typeface="Arial" pitchFamily="34" charset="0"/>
              </a:rPr>
              <a:t>45173 </a:t>
            </a:r>
            <a:r>
              <a:rPr lang="en-AU" dirty="0" err="1">
                <a:latin typeface="Nunito" pitchFamily="2" charset="0"/>
                <a:cs typeface="Arial" pitchFamily="34" charset="0"/>
              </a:rPr>
              <a:t>ảnh</a:t>
            </a:r>
            <a:r>
              <a:rPr lang="en-AU" dirty="0">
                <a:latin typeface="Nunito" pitchFamily="2" charset="0"/>
                <a:cs typeface="Arial" pitchFamily="34" charset="0"/>
              </a:rPr>
              <a:t> </a:t>
            </a:r>
            <a:r>
              <a:rPr lang="en-AU" dirty="0" err="1">
                <a:latin typeface="Nunito" pitchFamily="2" charset="0"/>
                <a:cs typeface="Arial" pitchFamily="34" charset="0"/>
              </a:rPr>
              <a:t>từ</a:t>
            </a:r>
            <a:r>
              <a:rPr lang="en-US" dirty="0">
                <a:latin typeface="Nunito" pitchFamily="2" charset="0"/>
                <a:cs typeface="Arial" pitchFamily="34" charset="0"/>
              </a:rPr>
              <a:t> COCO 2017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và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tự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thu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thập</a:t>
            </a:r>
            <a:r>
              <a:rPr lang="en-US" dirty="0">
                <a:latin typeface="Nunito" pitchFamily="2" charset="0"/>
                <a:cs typeface="Arial" pitchFamily="34" charset="0"/>
              </a:rPr>
              <a:t>.</a:t>
            </a:r>
          </a:p>
          <a:p>
            <a:pPr marL="174625" indent="-174625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 err="1">
                <a:latin typeface="Nunito" pitchFamily="2" charset="0"/>
                <a:cs typeface="Arial" pitchFamily="34" charset="0"/>
              </a:rPr>
              <a:t>Các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loại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đối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tượng</a:t>
            </a:r>
            <a:r>
              <a:rPr lang="en-US" dirty="0">
                <a:latin typeface="Nunito" pitchFamily="2" charset="0"/>
                <a:cs typeface="Arial" pitchFamily="34" charset="0"/>
              </a:rPr>
              <a:t>: person, bicycle, car, motorcycle, cat, dog,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duy</a:t>
            </a:r>
            <a:r>
              <a:rPr lang="en-US" dirty="0">
                <a:latin typeface="Nunito" pitchFamily="2" charset="0"/>
                <a:cs typeface="Arial" pitchFamily="34" charset="0"/>
              </a:rPr>
              <a:t>, long,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tung</a:t>
            </a:r>
            <a:r>
              <a:rPr lang="en-US" dirty="0">
                <a:latin typeface="Nunito" pitchFamily="2" charset="0"/>
                <a:cs typeface="Arial" pitchFamily="34" charset="0"/>
              </a:rPr>
              <a:t>,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vinh</a:t>
            </a:r>
            <a:r>
              <a:rPr lang="en-US" dirty="0">
                <a:latin typeface="Nunito" pitchFamily="2" charset="0"/>
                <a:cs typeface="Arial" pitchFamily="34" charset="0"/>
              </a:rPr>
              <a:t>.</a:t>
            </a:r>
          </a:p>
          <a:p>
            <a:pPr marL="174625" indent="-174625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 err="1">
                <a:latin typeface="Nunito" pitchFamily="2" charset="0"/>
                <a:cs typeface="Arial" pitchFamily="34" charset="0"/>
              </a:rPr>
              <a:t>Đánh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dấu</a:t>
            </a:r>
            <a:r>
              <a:rPr lang="en-US" dirty="0">
                <a:latin typeface="Nunito" pitchFamily="2" charset="0"/>
                <a:cs typeface="Arial" pitchFamily="34" charset="0"/>
              </a:rPr>
              <a:t> bounding box (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bbox</a:t>
            </a:r>
            <a:r>
              <a:rPr lang="en-US" dirty="0">
                <a:latin typeface="Nunito" pitchFamily="2" charset="0"/>
                <a:cs typeface="Arial" pitchFamily="34" charset="0"/>
              </a:rPr>
              <a:t>)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cho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các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ảnh</a:t>
            </a:r>
            <a:r>
              <a:rPr lang="en-US" dirty="0">
                <a:latin typeface="Nunito" pitchFamily="2" charset="0"/>
                <a:cs typeface="Arial" pitchFamily="34" charset="0"/>
              </a:rPr>
              <a:t>.</a:t>
            </a:r>
          </a:p>
          <a:p>
            <a:pPr marL="174625" indent="-174625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>
                <a:latin typeface="Nunito" pitchFamily="2" charset="0"/>
                <a:cs typeface="Arial" pitchFamily="34" charset="0"/>
              </a:rPr>
              <a:t>Augmenting: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Lật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ngang</a:t>
            </a:r>
            <a:r>
              <a:rPr lang="en-US" dirty="0">
                <a:latin typeface="Nunito" pitchFamily="2" charset="0"/>
                <a:cs typeface="Arial" pitchFamily="34" charset="0"/>
              </a:rPr>
              <a:t>, scale,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xoay</a:t>
            </a:r>
            <a:r>
              <a:rPr lang="en-US" dirty="0">
                <a:latin typeface="Nunito" pitchFamily="2" charset="0"/>
                <a:cs typeface="Arial" pitchFamily="34" charset="0"/>
              </a:rPr>
              <a:t>, HSV,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tổng</a:t>
            </a:r>
            <a:r>
              <a:rPr lang="en-US" dirty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>
                <a:latin typeface="Nunito" pitchFamily="2" charset="0"/>
                <a:cs typeface="Arial" pitchFamily="34" charset="0"/>
              </a:rPr>
              <a:t>hợp</a:t>
            </a:r>
            <a:r>
              <a:rPr lang="en-US" dirty="0">
                <a:latin typeface="Nunito" pitchFamily="2" charset="0"/>
                <a:cs typeface="Arial" pitchFamily="34" charset="0"/>
              </a:rPr>
              <a:t>.</a:t>
            </a:r>
          </a:p>
          <a:p>
            <a:pPr marL="174625" indent="-174625">
              <a:lnSpc>
                <a:spcPct val="114000"/>
              </a:lnSpc>
            </a:pPr>
            <a:endParaRPr lang="en-AU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5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TIẾN ĐỘ TRIỂN KHAI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2132857"/>
            <a:ext cx="5904655" cy="19442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Nunito" pitchFamily="2" charset="0"/>
                <a:cs typeface="Arial" pitchFamily="34" charset="0"/>
              </a:rPr>
              <a:t>b)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Cấu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hình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và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tạo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mô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hình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máy</a:t>
            </a:r>
            <a:endParaRPr lang="en-US" dirty="0" smtClean="0">
              <a:latin typeface="Nunito" pitchFamily="2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Nunito" pitchFamily="2" charset="0"/>
                <a:cs typeface="Arial" pitchFamily="34" charset="0"/>
              </a:rPr>
              <a:t>Cấu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hình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của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YOLOv3: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sự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kết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hợp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của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darknet53 (backbone), FPN (neck).</a:t>
            </a:r>
            <a:endParaRPr lang="en-AU" dirty="0" smtClean="0">
              <a:latin typeface="Nunito" pitchFamily="2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máy</a:t>
            </a:r>
            <a:endParaRPr lang="en-AU" sz="3600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3079" name="Picture 7" descr="C:\Users\nhatt\Documents\Assignments\DA AI\reports\images\Structure-detail-of-YOLOv3It-uses-Darknet-53-as-the-backbone-network-and-uses-th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71" y="4077072"/>
            <a:ext cx="848665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68046" y="6453336"/>
            <a:ext cx="186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Kiến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1200" i="1" dirty="0" err="1" smtClean="0">
                <a:latin typeface="Nunito" pitchFamily="2" charset="0"/>
                <a:cs typeface="Arial" pitchFamily="34" charset="0"/>
              </a:rPr>
              <a:t>trúc</a:t>
            </a:r>
            <a:r>
              <a:rPr lang="en-US" sz="1200" i="1" dirty="0" smtClean="0">
                <a:latin typeface="Nunito" pitchFamily="2" charset="0"/>
                <a:cs typeface="Arial" pitchFamily="34" charset="0"/>
              </a:rPr>
              <a:t> YOLOv3</a:t>
            </a:r>
            <a:endParaRPr lang="en-AU" sz="1200" i="1" dirty="0">
              <a:latin typeface="Nunito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4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Nunito" pitchFamily="2" charset="0"/>
                <a:cs typeface="Arial" pitchFamily="34" charset="0"/>
              </a:rPr>
              <a:t>TIẾN ĐỘ TRIỂN KHAI</a:t>
            </a:r>
            <a:endParaRPr lang="en-AU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44644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Nunito" pitchFamily="2" charset="0"/>
                <a:cs typeface="Arial" pitchFamily="34" charset="0"/>
              </a:rPr>
              <a:t>c)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Huấn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luyện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mô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hình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máy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Nunito" pitchFamily="2" charset="0"/>
                <a:cs typeface="Arial" pitchFamily="34" charset="0"/>
              </a:rPr>
              <a:t>Darknet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framework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giúp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việc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training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nhanh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và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hiệu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quả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smtClean="0">
                <a:latin typeface="Nunito" pitchFamily="2" charset="0"/>
                <a:cs typeface="Arial" pitchFamily="34" charset="0"/>
              </a:rPr>
              <a:t>Training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trên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Google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Colab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và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lưu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backup </a:t>
            </a:r>
            <a:r>
              <a:rPr lang="en-US" dirty="0" err="1" smtClean="0">
                <a:latin typeface="Nunito" pitchFamily="2" charset="0"/>
                <a:cs typeface="Arial" pitchFamily="34" charset="0"/>
              </a:rPr>
              <a:t>trên</a:t>
            </a:r>
            <a:r>
              <a:rPr lang="en-US" dirty="0" smtClean="0">
                <a:latin typeface="Nunito" pitchFamily="2" charset="0"/>
                <a:cs typeface="Arial" pitchFamily="34" charset="0"/>
              </a:rPr>
              <a:t> Google Drive.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829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Phần</a:t>
            </a:r>
            <a:r>
              <a:rPr lang="en-US" sz="36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học</a:t>
            </a:r>
            <a:r>
              <a:rPr lang="en-US" sz="3600" dirty="0" smtClean="0">
                <a:latin typeface="Nunito" pitchFamily="2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Nunito" pitchFamily="2" charset="0"/>
                <a:cs typeface="Arial" pitchFamily="34" charset="0"/>
              </a:rPr>
              <a:t>máy</a:t>
            </a:r>
            <a:endParaRPr lang="en-AU" sz="3600" dirty="0">
              <a:latin typeface="Nunito" pitchFamily="2" charset="0"/>
              <a:cs typeface="Arial" pitchFamily="34" charset="0"/>
            </a:endParaRPr>
          </a:p>
        </p:txBody>
      </p:sp>
      <p:pic>
        <p:nvPicPr>
          <p:cNvPr id="5122" name="Picture 2" descr="C:\Users\nhatt\Documents\Assignments\DA AI\reports\images\darknet-black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56592"/>
            <a:ext cx="2243088" cy="22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nhatt\Documents\Assignments\DA AI\reports\images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56" y="371703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3717032"/>
            <a:ext cx="3007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Nunito" pitchFamily="2" charset="0"/>
                <a:cs typeface="Arial" pitchFamily="34" charset="0"/>
              </a:rPr>
              <a:t>Logo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của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project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Darknet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framework</a:t>
            </a:r>
            <a:endParaRPr lang="en-AU" sz="1400" i="1" dirty="0">
              <a:latin typeface="Nunito" pitchFamily="2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2963" y="5373216"/>
            <a:ext cx="3007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Nunito" pitchFamily="2" charset="0"/>
                <a:cs typeface="Arial" pitchFamily="34" charset="0"/>
              </a:rPr>
              <a:t>Logo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của</a:t>
            </a:r>
            <a:r>
              <a:rPr lang="en-US" sz="1400" i="1" dirty="0" smtClean="0">
                <a:latin typeface="Nunito" pitchFamily="2" charset="0"/>
                <a:cs typeface="Arial" pitchFamily="34" charset="0"/>
              </a:rPr>
              <a:t> Google </a:t>
            </a:r>
            <a:r>
              <a:rPr lang="en-US" sz="1400" i="1" dirty="0" err="1" smtClean="0">
                <a:latin typeface="Nunito" pitchFamily="2" charset="0"/>
                <a:cs typeface="Arial" pitchFamily="34" charset="0"/>
              </a:rPr>
              <a:t>Colab</a:t>
            </a:r>
            <a:endParaRPr lang="en-AU" sz="1400" i="1" dirty="0">
              <a:latin typeface="Nunito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9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795</Words>
  <Application>Microsoft Office PowerPoint</Application>
  <PresentationFormat>On-screen Show (4:3)</PresentationFormat>
  <Paragraphs>115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Contents</vt:lpstr>
      <vt:lpstr>GIẢI PHÁP</vt:lpstr>
      <vt:lpstr>GIẢI PHÁP</vt:lpstr>
      <vt:lpstr>PHÂN CHIA CÔNG VIỆC</vt:lpstr>
      <vt:lpstr>TIẾN ĐỘ TRIỂN KHAI</vt:lpstr>
      <vt:lpstr>TIẾN ĐỘ TRIỂN KHAI</vt:lpstr>
      <vt:lpstr>TIẾN ĐỘ TRIỂN KHAI</vt:lpstr>
      <vt:lpstr>TIẾN ĐỘ TRIỂN KHAI</vt:lpstr>
      <vt:lpstr>TIẾN ĐỘ TRIỂN KHAI</vt:lpstr>
      <vt:lpstr>TIẾN ĐỘ TRIỂN KHAI</vt:lpstr>
      <vt:lpstr>TIẾN ĐỘ TRIỂN KHAI</vt:lpstr>
      <vt:lpstr>CÔNG VIỆC DỰ KIẾN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NHẬN DIỆN VẬT CẢN VÀ PHÁT HIỆN NGƯỜI CHO NGƯỜI KHIẾM THỊ</dc:title>
  <dc:creator>Tùng Nguyễn Nhật</dc:creator>
  <cp:lastModifiedBy>Tùng Nguyễn Nhật</cp:lastModifiedBy>
  <cp:revision>30</cp:revision>
  <dcterms:created xsi:type="dcterms:W3CDTF">2021-03-31T14:52:38Z</dcterms:created>
  <dcterms:modified xsi:type="dcterms:W3CDTF">2021-08-14T16:56:46Z</dcterms:modified>
</cp:coreProperties>
</file>