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0" r:id="rId1"/>
  </p:sldMasterIdLst>
  <p:notesMasterIdLst>
    <p:notesMasterId r:id="rId37"/>
  </p:notesMasterIdLst>
  <p:handoutMasterIdLst>
    <p:handoutMasterId r:id="rId38"/>
  </p:handoutMasterIdLst>
  <p:sldIdLst>
    <p:sldId id="279" r:id="rId2"/>
    <p:sldId id="259" r:id="rId3"/>
    <p:sldId id="258" r:id="rId4"/>
    <p:sldId id="260" r:id="rId5"/>
    <p:sldId id="261" r:id="rId6"/>
    <p:sldId id="262" r:id="rId7"/>
    <p:sldId id="263" r:id="rId8"/>
    <p:sldId id="265" r:id="rId9"/>
    <p:sldId id="266" r:id="rId10"/>
    <p:sldId id="269" r:id="rId11"/>
    <p:sldId id="267" r:id="rId12"/>
    <p:sldId id="268" r:id="rId13"/>
    <p:sldId id="270" r:id="rId14"/>
    <p:sldId id="271" r:id="rId15"/>
    <p:sldId id="272" r:id="rId16"/>
    <p:sldId id="273" r:id="rId17"/>
    <p:sldId id="274" r:id="rId18"/>
    <p:sldId id="275" r:id="rId19"/>
    <p:sldId id="276" r:id="rId20"/>
    <p:sldId id="277" r:id="rId21"/>
    <p:sldId id="280" r:id="rId22"/>
    <p:sldId id="281" r:id="rId23"/>
    <p:sldId id="282" r:id="rId24"/>
    <p:sldId id="283" r:id="rId25"/>
    <p:sldId id="284" r:id="rId26"/>
    <p:sldId id="287" r:id="rId27"/>
    <p:sldId id="288" r:id="rId28"/>
    <p:sldId id="286" r:id="rId29"/>
    <p:sldId id="289" r:id="rId30"/>
    <p:sldId id="290" r:id="rId31"/>
    <p:sldId id="291" r:id="rId32"/>
    <p:sldId id="292" r:id="rId33"/>
    <p:sldId id="293" r:id="rId34"/>
    <p:sldId id="294" r:id="rId35"/>
    <p:sldId id="295" r:id="rId36"/>
  </p:sldIdLst>
  <p:sldSz cx="10160000" cy="5715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7" userDrawn="1">
          <p15:clr>
            <a:srgbClr val="A4A3A4"/>
          </p15:clr>
        </p15:guide>
        <p15:guide id="2" orient="horz" pos="3070" userDrawn="1">
          <p15:clr>
            <a:srgbClr val="A4A3A4"/>
          </p15:clr>
        </p15:guide>
        <p15:guide id="3" pos="328" userDrawn="1">
          <p15:clr>
            <a:srgbClr val="A4A3A4"/>
          </p15:clr>
        </p15:guide>
        <p15:guide id="4" pos="6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5EB8"/>
    <a:srgbClr val="BB16A3"/>
    <a:srgbClr val="EF3340"/>
    <a:srgbClr val="FFCD00"/>
    <a:srgbClr val="FFCDB8"/>
    <a:srgbClr val="FFCF06"/>
    <a:srgbClr val="F8C704"/>
    <a:srgbClr val="EFC002"/>
    <a:srgbClr val="00A8B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9" autoAdjust="0"/>
    <p:restoredTop sz="71253" autoAdjust="0"/>
  </p:normalViewPr>
  <p:slideViewPr>
    <p:cSldViewPr snapToObjects="1">
      <p:cViewPr varScale="1">
        <p:scale>
          <a:sx n="97" d="100"/>
          <a:sy n="97" d="100"/>
        </p:scale>
        <p:origin x="1620" y="78"/>
      </p:cViewPr>
      <p:guideLst>
        <p:guide orient="horz" pos="167"/>
        <p:guide orient="horz" pos="3070"/>
        <p:guide pos="328"/>
        <p:guide pos="6072"/>
      </p:guideLst>
    </p:cSldViewPr>
  </p:slideViewPr>
  <p:notesTextViewPr>
    <p:cViewPr>
      <p:scale>
        <a:sx n="100" d="100"/>
        <a:sy n="100" d="100"/>
      </p:scale>
      <p:origin x="0" y="0"/>
    </p:cViewPr>
  </p:notesTextViewPr>
  <p:sorterViewPr>
    <p:cViewPr>
      <p:scale>
        <a:sx n="184" d="100"/>
        <a:sy n="18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i-FI"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39D04D9-2D90-E741-8C77-A958108973E5}" type="datetimeFigureOut">
              <a:rPr lang="en-US"/>
              <a:pPr>
                <a:defRPr/>
              </a:pPr>
              <a:t>6/14/2021</a:t>
            </a:fld>
            <a:endParaRPr lang="fi-FI"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i-FI"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81337A6-C487-9645-B543-6BBD05A1D191}" type="slidenum">
              <a:rPr lang="fi-FI"/>
              <a:pPr>
                <a:defRPr/>
              </a:pPr>
              <a:t>‹#›</a:t>
            </a:fld>
            <a:endParaRPr lang="fi-FI" dirty="0"/>
          </a:p>
        </p:txBody>
      </p:sp>
    </p:spTree>
    <p:extLst>
      <p:ext uri="{BB962C8B-B14F-4D97-AF65-F5344CB8AC3E}">
        <p14:creationId xmlns:p14="http://schemas.microsoft.com/office/powerpoint/2010/main" val="38245393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fi-FI"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FE7B0BA-8FA8-3A4A-9820-CF1299A8B616}" type="datetime1">
              <a:rPr lang="fi-FI"/>
              <a:pPr>
                <a:defRPr/>
              </a:pPr>
              <a:t>14.6.2021</a:t>
            </a:fld>
            <a:endParaRPr lang="fi-FI"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fi-FI"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i-FI" noProof="0"/>
              <a:t>Click to edit Master text styles</a:t>
            </a:r>
          </a:p>
          <a:p>
            <a:pPr lvl="1"/>
            <a:r>
              <a:rPr lang="fi-FI" noProof="0"/>
              <a:t>Second level</a:t>
            </a:r>
          </a:p>
          <a:p>
            <a:pPr lvl="2"/>
            <a:r>
              <a:rPr lang="fi-FI" noProof="0"/>
              <a:t>Third level</a:t>
            </a:r>
          </a:p>
          <a:p>
            <a:pPr lvl="3"/>
            <a:r>
              <a:rPr lang="fi-FI" noProof="0"/>
              <a:t>Fourth level</a:t>
            </a:r>
          </a:p>
          <a:p>
            <a:pPr lvl="4"/>
            <a:r>
              <a:rPr lang="fi-FI"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fi-FI"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66A5FF2-0573-2649-A39A-26FA52E05379}" type="slidenum">
              <a:rPr lang="fi-FI"/>
              <a:pPr>
                <a:defRPr/>
              </a:pPr>
              <a:t>‹#›</a:t>
            </a:fld>
            <a:endParaRPr lang="fi-FI" dirty="0"/>
          </a:p>
        </p:txBody>
      </p:sp>
    </p:spTree>
    <p:extLst>
      <p:ext uri="{BB962C8B-B14F-4D97-AF65-F5344CB8AC3E}">
        <p14:creationId xmlns:p14="http://schemas.microsoft.com/office/powerpoint/2010/main" val="309729138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a:t>
            </a:fld>
            <a:endParaRPr lang="fi-FI" dirty="0"/>
          </a:p>
        </p:txBody>
      </p:sp>
    </p:spTree>
    <p:extLst>
      <p:ext uri="{BB962C8B-B14F-4D97-AF65-F5344CB8AC3E}">
        <p14:creationId xmlns:p14="http://schemas.microsoft.com/office/powerpoint/2010/main" val="1313373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H1a: Paradigm shifting</a:t>
            </a:r>
            <a:r>
              <a:rPr lang="en-US" baseline="0" dirty="0"/>
              <a:t> breakthroughs depend on the successful interaction of multiple components and events. So, researchers may reach critical states when certain performance components </a:t>
            </a:r>
            <a:r>
              <a:rPr lang="en-US" baseline="0" dirty="0" err="1"/>
              <a:t>interconect</a:t>
            </a:r>
            <a:r>
              <a:rPr lang="en-US" baseline="0" dirty="0"/>
              <a:t>,--e.g., a set of interrelated projects regarding potential cures for a single disease. So, star performance in scientific fields may be a reflection of large output shocks following such eureka moments. </a:t>
            </a:r>
          </a:p>
          <a:p>
            <a:endParaRPr lang="en-US" baseline="0" dirty="0"/>
          </a:p>
          <a:p>
            <a:r>
              <a:rPr lang="en-US" baseline="0" dirty="0"/>
              <a:t>H1b: A gender productivity gap under a power law distribution means that self-organized criticality is working differently for men versus women. The mechanism is relatively constrained for one gender.  We theorized that this would occur due to either discrimination (hiring, promotion, grant funding, mentorship, </a:t>
            </a:r>
            <a:r>
              <a:rPr lang="en-US" baseline="0" dirty="0" err="1"/>
              <a:t>matilda</a:t>
            </a:r>
            <a:r>
              <a:rPr lang="en-US" baseline="0" dirty="0"/>
              <a:t> effect) or gender differences in life choices (decision to have children early in ones career, making various career sacrifices). Innate ability, on the other hand, is fixed over time, it’s a constant. gender differences in innate ability shouldn’t affect the strength of the self-organized criticality mechanism. Even if there are some performance differences between men and women due to differences in ability, the overall shape of the distribution, and in particular, the heaviness of the right tail, shouldn’t differ substantially due to ability differences. </a:t>
            </a:r>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10</a:t>
            </a:fld>
            <a:endParaRPr lang="fi-FI"/>
          </a:p>
        </p:txBody>
      </p:sp>
    </p:spTree>
    <p:extLst>
      <p:ext uri="{BB962C8B-B14F-4D97-AF65-F5344CB8AC3E}">
        <p14:creationId xmlns:p14="http://schemas.microsoft.com/office/powerpoint/2010/main" val="4114442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11</a:t>
            </a:fld>
            <a:endParaRPr lang="fi-FI" dirty="0"/>
          </a:p>
        </p:txBody>
      </p:sp>
    </p:spTree>
    <p:extLst>
      <p:ext uri="{BB962C8B-B14F-4D97-AF65-F5344CB8AC3E}">
        <p14:creationId xmlns:p14="http://schemas.microsoft.com/office/powerpoint/2010/main" val="1552494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12</a:t>
            </a:fld>
            <a:endParaRPr lang="fi-FI" dirty="0"/>
          </a:p>
        </p:txBody>
      </p:sp>
    </p:spTree>
    <p:extLst>
      <p:ext uri="{BB962C8B-B14F-4D97-AF65-F5344CB8AC3E}">
        <p14:creationId xmlns:p14="http://schemas.microsoft.com/office/powerpoint/2010/main" val="1385238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dirty="0"/>
              <a:t>H2a:</a:t>
            </a:r>
            <a:r>
              <a:rPr lang="en-US" baseline="0" dirty="0"/>
              <a:t> Greater past outputs means greater scholarly reputation, and this means greater investment of resources from others, thus creating a feedback loop between past outputs, and whatever input components one accumulates in the present. Even for children, the kids who display early successes are often placed into advanced placement programs from math and science, receive private tutoring, greater attention from teachers, and so, that reinforces productivity. </a:t>
            </a:r>
          </a:p>
          <a:p>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H2b: </a:t>
            </a:r>
            <a:r>
              <a:rPr lang="en-US" sz="1200" baseline="0" dirty="0">
                <a:latin typeface="Arial"/>
                <a:cs typeface="Arial"/>
              </a:rPr>
              <a:t>A gender productivity gap in a lognormal distribution means that proportionate differentiation is working differently for men versus women. The mechanism is stronger for men. </a:t>
            </a:r>
          </a:p>
          <a:p>
            <a:r>
              <a:rPr lang="en-US" dirty="0"/>
              <a:t>We</a:t>
            </a:r>
            <a:r>
              <a:rPr lang="en-US" baseline="0" dirty="0"/>
              <a:t> argue that, a gender productivity gap under a lognormal distribution, in favor of men, is most likely a reflection of gender discrimination. </a:t>
            </a:r>
          </a:p>
          <a:p>
            <a:endParaRPr lang="en-US" baseline="0" dirty="0"/>
          </a:p>
          <a:p>
            <a:r>
              <a:rPr lang="en-US" dirty="0"/>
              <a:t>Matilda effect (</a:t>
            </a:r>
            <a:r>
              <a:rPr lang="en-US" sz="1200" dirty="0" err="1">
                <a:latin typeface="Arial"/>
                <a:cs typeface="Arial"/>
              </a:rPr>
              <a:t>Sarsons</a:t>
            </a:r>
            <a:r>
              <a:rPr lang="en-US" sz="1200" dirty="0">
                <a:latin typeface="Arial"/>
                <a:cs typeface="Arial"/>
              </a:rPr>
              <a:t> (2015) found that women incur a penalty for co-authored publications that men do not experience).</a:t>
            </a:r>
            <a:r>
              <a:rPr lang="en-US" sz="1200" baseline="0" dirty="0">
                <a:latin typeface="Arial"/>
                <a:cs typeface="Arial"/>
              </a:rPr>
              <a:t> People tend to overestimate and overvalue the achievements of men compared to women, even if they are in reality, comparable. This even stars in early childhood, where parents and teachers are more likely to view their sons and male students as more scientifically predisposed, and will use more numbers in their speech. There have been experiments where, are more likely to hire a candidate with a male first name for a science role compared to a candidate with an identical CV but with a female first name. </a:t>
            </a:r>
          </a:p>
          <a:p>
            <a:endParaRPr lang="en-US" sz="1200" baseline="0" dirty="0">
              <a:latin typeface="Arial"/>
              <a:cs typeface="Arial"/>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aseline="0" dirty="0">
                <a:latin typeface="Arial"/>
                <a:cs typeface="Arial"/>
              </a:rPr>
              <a:t>On the other hand ability and lifestyle choices are intrapersonal. Proportionate differentiation is about external and interpersonal processes that create a feedback loop between past outputs and current activities onto future outputs. It’s the actions of other people, and socio-cultural and system-level factors that determines the strength of proportionate differentiation. Even if, say, gender differences in ability or life choices lead to greater performance for men at one point in time and so maybe the mean performance is greater for men, but all else considered equal, the strength of the feedback mechanism will still stay the same. The shape of the overall distribution, and, in particular, the heaviness of the right tail should be more or less equivalent.</a:t>
            </a:r>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13</a:t>
            </a:fld>
            <a:endParaRPr lang="fi-FI" dirty="0"/>
          </a:p>
        </p:txBody>
      </p:sp>
    </p:spTree>
    <p:extLst>
      <p:ext uri="{BB962C8B-B14F-4D97-AF65-F5344CB8AC3E}">
        <p14:creationId xmlns:p14="http://schemas.microsoft.com/office/powerpoint/2010/main" val="703909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16</a:t>
            </a:fld>
            <a:endParaRPr lang="fi-FI" dirty="0"/>
          </a:p>
        </p:txBody>
      </p:sp>
    </p:spTree>
    <p:extLst>
      <p:ext uri="{BB962C8B-B14F-4D97-AF65-F5344CB8AC3E}">
        <p14:creationId xmlns:p14="http://schemas.microsoft.com/office/powerpoint/2010/main" val="2711360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18</a:t>
            </a:fld>
            <a:endParaRPr lang="fi-FI"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I have longer</a:t>
            </a:r>
            <a:r>
              <a:rPr lang="en-US" baseline="0" dirty="0"/>
              <a:t> lunches at Aalto now. Maybe that’s a good thing or a bad thing. But it impacts all of us and has a homogenizing effect.</a:t>
            </a:r>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19</a:t>
            </a:fld>
            <a:endParaRPr lang="fi-FI"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22</a:t>
            </a:fld>
            <a:endParaRPr lang="fi-FI" dirty="0"/>
          </a:p>
        </p:txBody>
      </p:sp>
    </p:spTree>
    <p:extLst>
      <p:ext uri="{BB962C8B-B14F-4D97-AF65-F5344CB8AC3E}">
        <p14:creationId xmlns:p14="http://schemas.microsoft.com/office/powerpoint/2010/main" val="4100942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3. These</a:t>
            </a:r>
            <a:r>
              <a:rPr lang="en-US" baseline="0" dirty="0"/>
              <a:t> are resampling (with replacement) techniques. Bootstrapping: Lots of samples are taken from the original sample, and, for each, the fit parameter is estimated. We now get a distribution that describes the 95% confidence interval for the parameter. </a:t>
            </a:r>
          </a:p>
          <a:p>
            <a:endParaRPr lang="en-US" baseline="0" dirty="0"/>
          </a:p>
          <a:p>
            <a:r>
              <a:rPr lang="en-US" baseline="0" dirty="0"/>
              <a:t>Permutation: Similarly, 20,000 simulations are used to create distribution of expected number of women in the top 1, 5, and 10% of producers. Then, we can estimate the p-value for the actual number of women we observed in the sample. </a:t>
            </a:r>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23</a:t>
            </a:fld>
            <a:endParaRPr lang="fi-FI" dirty="0"/>
          </a:p>
        </p:txBody>
      </p:sp>
    </p:spTree>
    <p:extLst>
      <p:ext uri="{BB962C8B-B14F-4D97-AF65-F5344CB8AC3E}">
        <p14:creationId xmlns:p14="http://schemas.microsoft.com/office/powerpoint/2010/main" val="1051258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24</a:t>
            </a:fld>
            <a:endParaRPr lang="fi-FI" dirty="0"/>
          </a:p>
        </p:txBody>
      </p:sp>
    </p:spTree>
    <p:extLst>
      <p:ext uri="{BB962C8B-B14F-4D97-AF65-F5344CB8AC3E}">
        <p14:creationId xmlns:p14="http://schemas.microsoft.com/office/powerpoint/2010/main" val="146455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-Talk</a:t>
            </a:r>
            <a:r>
              <a:rPr lang="en-US" baseline="0" dirty="0"/>
              <a:t> stats: </a:t>
            </a:r>
            <a:r>
              <a:rPr lang="en-US" dirty="0"/>
              <a:t>Financial</a:t>
            </a:r>
            <a:r>
              <a:rPr lang="en-US" baseline="0" dirty="0"/>
              <a:t> impacts of stem vs non-stem careers etc. 25% greater earnings</a:t>
            </a:r>
          </a:p>
          <a:p>
            <a:endParaRPr lang="en-US" baseline="0" dirty="0"/>
          </a:p>
          <a:p>
            <a:r>
              <a:rPr lang="en-US" baseline="0" dirty="0"/>
              <a:t>-Gender gaps increase as move to higher education and professional STEM domains</a:t>
            </a:r>
          </a:p>
          <a:p>
            <a:endParaRPr lang="en-US" baseline="0" dirty="0"/>
          </a:p>
          <a:p>
            <a:r>
              <a:rPr lang="en-US" baseline="0" dirty="0"/>
              <a:t>-We know there is a gender representation gap overall, but what happens when we look specifically at star performers, those who are at the very far-right of the productivity distribution?</a:t>
            </a:r>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a:t>
            </a:fld>
            <a:endParaRPr lang="fi-FI"/>
          </a:p>
        </p:txBody>
      </p:sp>
    </p:spTree>
    <p:extLst>
      <p:ext uri="{BB962C8B-B14F-4D97-AF65-F5344CB8AC3E}">
        <p14:creationId xmlns:p14="http://schemas.microsoft.com/office/powerpoint/2010/main" val="547009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25</a:t>
            </a:fld>
            <a:endParaRPr lang="fi-FI" dirty="0"/>
          </a:p>
        </p:txBody>
      </p:sp>
    </p:spTree>
    <p:extLst>
      <p:ext uri="{BB962C8B-B14F-4D97-AF65-F5344CB8AC3E}">
        <p14:creationId xmlns:p14="http://schemas.microsoft.com/office/powerpoint/2010/main" val="3767738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26</a:t>
            </a:fld>
            <a:endParaRPr lang="fi-FI" dirty="0"/>
          </a:p>
        </p:txBody>
      </p:sp>
    </p:spTree>
    <p:extLst>
      <p:ext uri="{BB962C8B-B14F-4D97-AF65-F5344CB8AC3E}">
        <p14:creationId xmlns:p14="http://schemas.microsoft.com/office/powerpoint/2010/main" val="3139024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27</a:t>
            </a:fld>
            <a:endParaRPr lang="fi-FI" dirty="0"/>
          </a:p>
        </p:txBody>
      </p:sp>
    </p:spTree>
    <p:extLst>
      <p:ext uri="{BB962C8B-B14F-4D97-AF65-F5344CB8AC3E}">
        <p14:creationId xmlns:p14="http://schemas.microsoft.com/office/powerpoint/2010/main" val="3909942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28</a:t>
            </a:fld>
            <a:endParaRPr lang="fi-FI" dirty="0"/>
          </a:p>
        </p:txBody>
      </p:sp>
    </p:spTree>
    <p:extLst>
      <p:ext uri="{BB962C8B-B14F-4D97-AF65-F5344CB8AC3E}">
        <p14:creationId xmlns:p14="http://schemas.microsoft.com/office/powerpoint/2010/main" val="965733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29</a:t>
            </a:fld>
            <a:endParaRPr lang="fi-FI" dirty="0"/>
          </a:p>
        </p:txBody>
      </p:sp>
    </p:spTree>
    <p:extLst>
      <p:ext uri="{BB962C8B-B14F-4D97-AF65-F5344CB8AC3E}">
        <p14:creationId xmlns:p14="http://schemas.microsoft.com/office/powerpoint/2010/main" val="2983429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30</a:t>
            </a:fld>
            <a:endParaRPr lang="fi-FI" dirty="0"/>
          </a:p>
        </p:txBody>
      </p:sp>
    </p:spTree>
    <p:extLst>
      <p:ext uri="{BB962C8B-B14F-4D97-AF65-F5344CB8AC3E}">
        <p14:creationId xmlns:p14="http://schemas.microsoft.com/office/powerpoint/2010/main" val="3841487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31</a:t>
            </a:fld>
            <a:endParaRPr lang="fi-FI" dirty="0"/>
          </a:p>
        </p:txBody>
      </p:sp>
    </p:spTree>
    <p:extLst>
      <p:ext uri="{BB962C8B-B14F-4D97-AF65-F5344CB8AC3E}">
        <p14:creationId xmlns:p14="http://schemas.microsoft.com/office/powerpoint/2010/main" val="3386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32</a:t>
            </a:fld>
            <a:endParaRPr lang="fi-FI" dirty="0"/>
          </a:p>
        </p:txBody>
      </p:sp>
    </p:spTree>
    <p:extLst>
      <p:ext uri="{BB962C8B-B14F-4D97-AF65-F5344CB8AC3E}">
        <p14:creationId xmlns:p14="http://schemas.microsoft.com/office/powerpoint/2010/main" val="543372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For all</a:t>
            </a:r>
            <a:r>
              <a:rPr lang="en-US" baseline="0" dirty="0"/>
              <a:t> we know, ALL of mechanisms could have been very strong, just with incremental being the strongest. </a:t>
            </a:r>
          </a:p>
          <a:p>
            <a:pPr marL="228600" indent="-228600">
              <a:buNone/>
            </a:pPr>
            <a:endParaRPr lang="en-US" baseline="0" dirty="0"/>
          </a:p>
          <a:p>
            <a:pPr marL="228600" indent="-228600">
              <a:buNone/>
            </a:pPr>
            <a:r>
              <a:rPr lang="en-US" baseline="0" dirty="0"/>
              <a:t>2. Same with ability, discrimination, and life choices.</a:t>
            </a:r>
          </a:p>
          <a:p>
            <a:pPr marL="228600" indent="-228600">
              <a:buNone/>
            </a:pPr>
            <a:endParaRPr lang="en-US" baseline="0" dirty="0"/>
          </a:p>
          <a:p>
            <a:pPr marL="228600" indent="-228600">
              <a:buNone/>
            </a:pPr>
            <a:r>
              <a:rPr lang="en-US" baseline="0" dirty="0"/>
              <a:t>3. Maybe there is a certain point in time where productivity diverges. Networks is something that could be interesting--perhaps a strategy for women could be found here? We know about gender discrimination for all women, but a lot of these only impact whether women opt in or out, like hiring discrimination. What about for people who have opted in and are very competent. What are the forms of gender discrimination for women stars specifically?</a:t>
            </a:r>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33</a:t>
            </a:fld>
            <a:endParaRPr lang="fi-FI" dirty="0"/>
          </a:p>
        </p:txBody>
      </p:sp>
    </p:spTree>
    <p:extLst>
      <p:ext uri="{BB962C8B-B14F-4D97-AF65-F5344CB8AC3E}">
        <p14:creationId xmlns:p14="http://schemas.microsoft.com/office/powerpoint/2010/main" val="4133789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34</a:t>
            </a:fld>
            <a:endParaRPr lang="fi-FI" dirty="0"/>
          </a:p>
        </p:txBody>
      </p:sp>
    </p:spTree>
    <p:extLst>
      <p:ext uri="{BB962C8B-B14F-4D97-AF65-F5344CB8AC3E}">
        <p14:creationId xmlns:p14="http://schemas.microsoft.com/office/powerpoint/2010/main" val="411655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pPr marL="228600" indent="-228600">
              <a:buAutoNum type="arabicPeriod"/>
            </a:pPr>
            <a:r>
              <a:rPr lang="en-US" dirty="0"/>
              <a:t>Definition</a:t>
            </a:r>
            <a:r>
              <a:rPr lang="en-US" baseline="0" dirty="0"/>
              <a:t> of stars. Stars produce outputs several times greater than the rest of the individuals holding the same job. They are highly influential and are sought after by organizations.</a:t>
            </a:r>
          </a:p>
          <a:p>
            <a:pPr marL="0" indent="0">
              <a:buNone/>
            </a:pPr>
            <a:r>
              <a:rPr lang="en-US" baseline="0" dirty="0"/>
              <a:t>Every once in a while, you’ll come across business scholars who have CVs that are 100 pages long….with 200 publications…they are star performers….</a:t>
            </a:r>
          </a:p>
          <a:p>
            <a:endParaRPr lang="en-US" dirty="0"/>
          </a:p>
          <a:p>
            <a:r>
              <a:rPr lang="en-US" dirty="0"/>
              <a:t>2. Traditionally,</a:t>
            </a:r>
            <a:r>
              <a:rPr lang="en-US" baseline="0" dirty="0"/>
              <a:t> it’s been the case that a lot of organizational policies and practices assume a normal distribution of individual productivity. However, a set of recent studies show that most people actually perform below the mean, and the distribution of individual productivity has a very heavy right tail, where a lion share of total output is produced by a small proportion of elite performers. Individual productivity data of researchers, politicians, athletes, celebrities, all tend to demonstrate this phenomenon of heavy-tailed distribution of individual productivity.</a:t>
            </a:r>
          </a:p>
          <a:p>
            <a:endParaRPr lang="en-US" baseline="0" dirty="0"/>
          </a:p>
          <a:p>
            <a:r>
              <a:rPr lang="en-US" baseline="0" dirty="0"/>
              <a:t>3. So, the productivity differential between stars and non-stars is much greater than we would assume under normally distributed performance. And, ultimately, the importance of stars, and their impact when it comes to total organizational outputs is much greater than we used to think.</a:t>
            </a:r>
          </a:p>
          <a:p>
            <a:endParaRPr lang="en-US" dirty="0"/>
          </a:p>
          <a:p>
            <a:r>
              <a:rPr lang="en-US" dirty="0"/>
              <a:t>4. So</a:t>
            </a:r>
            <a:r>
              <a:rPr lang="en-US" baseline="0" dirty="0"/>
              <a:t> then, g</a:t>
            </a:r>
            <a:r>
              <a:rPr lang="en-US" dirty="0"/>
              <a:t>oing</a:t>
            </a:r>
            <a:r>
              <a:rPr lang="en-US" baseline="0" dirty="0"/>
              <a:t> back to the focus of our study,</a:t>
            </a:r>
            <a:r>
              <a:rPr lang="en-US" dirty="0"/>
              <a:t> why</a:t>
            </a:r>
            <a:r>
              <a:rPr lang="en-US" baseline="0" dirty="0"/>
              <a:t> is it important to examine the gender gap specifically among star performers?</a:t>
            </a:r>
            <a:endParaRPr lang="en-US" dirty="0"/>
          </a:p>
          <a:p>
            <a:r>
              <a:rPr lang="en-US" dirty="0"/>
              <a:t>Well,</a:t>
            </a:r>
            <a:r>
              <a:rPr lang="en-US" baseline="0" dirty="0"/>
              <a:t> not only are star performers the most prolific producers, far more than we originally thought, s</a:t>
            </a:r>
            <a:r>
              <a:rPr lang="en-US" dirty="0"/>
              <a:t>tars are highly influential and serve as important role models. </a:t>
            </a:r>
          </a:p>
          <a:p>
            <a:r>
              <a:rPr lang="en-US" dirty="0"/>
              <a:t>For example, women</a:t>
            </a:r>
            <a:r>
              <a:rPr lang="en-US" baseline="0" dirty="0"/>
              <a:t> are more inspired by outstanding female mentors than by equivalently outstanding male mentors. There is also evidence of gender </a:t>
            </a:r>
            <a:r>
              <a:rPr lang="en-US" baseline="0" dirty="0" err="1"/>
              <a:t>homophily</a:t>
            </a:r>
            <a:r>
              <a:rPr lang="en-US" baseline="0" dirty="0"/>
              <a:t>, in general, when it comes to mentor-protégé relationships. So, both mentors and </a:t>
            </a:r>
            <a:r>
              <a:rPr lang="en-US" baseline="0" dirty="0" err="1"/>
              <a:t>proteges</a:t>
            </a:r>
            <a:r>
              <a:rPr lang="en-US" baseline="0" dirty="0"/>
              <a:t> have the tendency to seek those within their own gender group.</a:t>
            </a:r>
          </a:p>
          <a:p>
            <a:endParaRPr lang="en-US" baseline="0" dirty="0"/>
          </a:p>
          <a:p>
            <a:r>
              <a:rPr lang="en-US" baseline="0" dirty="0"/>
              <a:t>Ultimately, whether through their presence or their absence, stars performers generate impacts and trickle-down effects that ripple throughout entire organizations and occupational domains.  </a:t>
            </a:r>
          </a:p>
          <a:p>
            <a:r>
              <a:rPr lang="en-US" baseline="0" dirty="0"/>
              <a:t>And, when you have a gender-star gap in favor of men, in many ways, that is more detrimental to all women than an equivalent gap among average performers.</a:t>
            </a:r>
          </a:p>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a:t>
            </a:fld>
            <a:endParaRPr lang="fi-FI"/>
          </a:p>
        </p:txBody>
      </p:sp>
    </p:spTree>
    <p:extLst>
      <p:ext uri="{BB962C8B-B14F-4D97-AF65-F5344CB8AC3E}">
        <p14:creationId xmlns:p14="http://schemas.microsoft.com/office/powerpoint/2010/main" val="3740904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35</a:t>
            </a:fld>
            <a:endParaRPr lang="fi-FI" dirty="0"/>
          </a:p>
        </p:txBody>
      </p:sp>
    </p:spTree>
    <p:extLst>
      <p:ext uri="{BB962C8B-B14F-4D97-AF65-F5344CB8AC3E}">
        <p14:creationId xmlns:p14="http://schemas.microsoft.com/office/powerpoint/2010/main" val="398639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pPr marL="228600" indent="-228600">
              <a:buAutoNum type="arabicPeriod"/>
            </a:pPr>
            <a:r>
              <a:rPr lang="en-US" dirty="0"/>
              <a:t>Research questions</a:t>
            </a:r>
          </a:p>
          <a:p>
            <a:pPr marL="228600" indent="-228600">
              <a:buAutoNum type="arabicPeriod"/>
            </a:pPr>
            <a:endParaRPr lang="en-US" dirty="0"/>
          </a:p>
          <a:p>
            <a:pPr marL="228600" indent="-228600">
              <a:buAutoNum type="arabicPeriod"/>
            </a:pPr>
            <a:r>
              <a:rPr lang="en-US" dirty="0"/>
              <a:t>Our</a:t>
            </a:r>
            <a:r>
              <a:rPr lang="en-US" baseline="0" dirty="0"/>
              <a:t> samples, and our data</a:t>
            </a:r>
          </a:p>
          <a:p>
            <a:pPr marL="228600" indent="-228600">
              <a:buAutoNum type="arabicPeriod"/>
            </a:pPr>
            <a:endParaRPr lang="en-US" baseline="0" dirty="0"/>
          </a:p>
          <a:p>
            <a:pPr marL="228600" indent="-228600">
              <a:buAutoNum type="arabicPeriod"/>
            </a:pPr>
            <a:r>
              <a:rPr lang="en-US" baseline="0" dirty="0"/>
              <a:t>So now I’ll explain briefly the sequence of steps we used to examine the gender-star gap and its predominant cause. First, using our data, we observe the shape of the individual productivity distributions, and we do this for each gender group and for each scientific domain. The shape of the distributions will reveal the predominant process by which star performance occurs. As I’ll explain later, there are a set of theoretical distributional shapes, each of which is associated with a predominant generative mechanism that is causing that shape to occur. For example, the dominant mechanism for a normal distribution is that of homogenization, where total outputs tend to converge towards the mean.  So, by observing the shape of the productivity distributions, we can identify the predominant mechanism that explains how individuals are differentiating themselves in terms of productivity, and how a small portion of stars are able to outperform the rest to the extent that they do.</a:t>
            </a:r>
          </a:p>
          <a:p>
            <a:pPr marL="228600" indent="-228600">
              <a:buAutoNum type="arabicPeriod"/>
            </a:pPr>
            <a:endParaRPr lang="en-US" baseline="0" dirty="0"/>
          </a:p>
          <a:p>
            <a:pPr marL="0" indent="0">
              <a:buNone/>
            </a:pPr>
            <a:r>
              <a:rPr lang="en-US" baseline="0" dirty="0"/>
              <a:t>     Next, by identifying the dominant mechanism for an observed distribution, we can also infer the most likely gender-based explanation for any gender-star gaps observed. As I will explain in the following slides, there are several competing gender-based explanations with regard to the overall gender gap in STEM fields.  By identifying the predominant  mechanisms that drive star performance, we can also infer which of the competing gender perspectives can best explain why those mechanisms work differently for men versus  women.</a:t>
            </a:r>
          </a:p>
          <a:p>
            <a:pPr marL="0" indent="0">
              <a:buNone/>
            </a:pPr>
            <a:endParaRPr lang="en-US" baseline="0" dirty="0"/>
          </a:p>
          <a:p>
            <a:pPr marL="0" indent="0">
              <a:buNone/>
            </a:pPr>
            <a:r>
              <a:rPr lang="en-US" baseline="0" dirty="0"/>
              <a:t>And finally, by understanding both the predominant mechanism that shape star performance </a:t>
            </a:r>
            <a:r>
              <a:rPr lang="en-US" i="1" baseline="0" dirty="0"/>
              <a:t>and </a:t>
            </a:r>
            <a:r>
              <a:rPr lang="en-US" i="0" baseline="0" dirty="0"/>
              <a:t>the likely gender based explanations for the gender-star gap, we can generate recommendations for interventions aimed at minimizing such gaps. </a:t>
            </a:r>
            <a:endParaRPr lang="en-US" baseline="0"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4</a:t>
            </a:fld>
            <a:endParaRPr lang="fi-FI"/>
          </a:p>
        </p:txBody>
      </p:sp>
    </p:spTree>
    <p:extLst>
      <p:ext uri="{BB962C8B-B14F-4D97-AF65-F5344CB8AC3E}">
        <p14:creationId xmlns:p14="http://schemas.microsoft.com/office/powerpoint/2010/main" val="170307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We</a:t>
            </a:r>
            <a:r>
              <a:rPr lang="en-US" baseline="0" dirty="0"/>
              <a:t> show that there is an even bigger gender gap among stars than among all performers. This result speaks to the urgency of the issue of gender inequality in STEM fields. This finding shows that the solution isn’t simply about raising female participation in these fields, and additional, more complex efforts are required to address the gender-star issue.</a:t>
            </a:r>
          </a:p>
          <a:p>
            <a:pPr marL="228600" indent="-228600">
              <a:buAutoNum type="arabicPeriod"/>
            </a:pPr>
            <a:endParaRPr lang="en-US" baseline="0" dirty="0"/>
          </a:p>
          <a:p>
            <a:pPr marL="228600" indent="-228600">
              <a:buAutoNum type="arabicPeriod"/>
            </a:pPr>
            <a:r>
              <a:rPr lang="en-US" baseline="0" dirty="0"/>
              <a:t>Next, we identify the predominant mechanism that explains how individuals differentiate their productivity, across STEM fields and across gender groups. So, we are generating knowledge about how star performance occurs across genders and occupational domains. This is a significant contribution to the research on star performers as well as of women in STEM fields.</a:t>
            </a:r>
          </a:p>
          <a:p>
            <a:pPr marL="228600" indent="-228600">
              <a:buAutoNum type="arabicPeriod"/>
            </a:pPr>
            <a:endParaRPr lang="en-US" baseline="0" dirty="0"/>
          </a:p>
          <a:p>
            <a:pPr marL="228600" indent="-228600">
              <a:buAutoNum type="arabicPeriod"/>
            </a:pPr>
            <a:r>
              <a:rPr lang="en-US" baseline="0" dirty="0"/>
              <a:t>And, we further bridge the two research streams by generating theory on the predominant cause of the gender productivity gap specifically among stars. </a:t>
            </a:r>
          </a:p>
          <a:p>
            <a:pPr marL="228600" indent="-228600">
              <a:buAutoNum type="arabicPeriod"/>
            </a:pPr>
            <a:endParaRPr lang="en-US" baseline="0" dirty="0"/>
          </a:p>
          <a:p>
            <a:pPr marL="228600" indent="-228600">
              <a:buAutoNum type="arabicPeriod"/>
            </a:pPr>
            <a:r>
              <a:rPr lang="en-US" baseline="0" dirty="0"/>
              <a:t>Finally, we provide practical suggestions for minimizing the gender productivity gap in STEM and other scientific fields, specifically among star performers. </a:t>
            </a:r>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5</a:t>
            </a:fld>
            <a:endParaRPr lang="fi-FI"/>
          </a:p>
        </p:txBody>
      </p:sp>
    </p:spTree>
    <p:extLst>
      <p:ext uri="{BB962C8B-B14F-4D97-AF65-F5344CB8AC3E}">
        <p14:creationId xmlns:p14="http://schemas.microsoft.com/office/powerpoint/2010/main" val="3601214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6</a:t>
            </a:fld>
            <a:endParaRPr lang="fi-FI"/>
          </a:p>
        </p:txBody>
      </p:sp>
    </p:spTree>
    <p:extLst>
      <p:ext uri="{BB962C8B-B14F-4D97-AF65-F5344CB8AC3E}">
        <p14:creationId xmlns:p14="http://schemas.microsoft.com/office/powerpoint/2010/main" val="4244968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a:t>
            </a:r>
            <a:r>
              <a:rPr lang="en-US" baseline="0" dirty="0"/>
              <a:t> distributions…they are found everywhere in the world around us. But one thing to note is that each of these distributions have unique mathematical properties, and those properties</a:t>
            </a:r>
            <a:r>
              <a:rPr lang="en-US" dirty="0"/>
              <a:t> are universal</a:t>
            </a:r>
            <a:r>
              <a:rPr lang="en-US" baseline="0" dirty="0"/>
              <a:t> across contexts. For example, you might observe an exponential distribution in the growth of a particular species of mushrooms in a forest, the distribution of wages in the labor market, or in the total number of albums released by individual musicians over the course of their careers—I just made that up—uh…It doesn’t matter where you find it. They can be from different contexts, but a particular theoretical distribution will always follow its associated mathematical properties </a:t>
            </a:r>
            <a:r>
              <a:rPr lang="en-US" i="1" baseline="0" dirty="0"/>
              <a:t>and</a:t>
            </a:r>
            <a:r>
              <a:rPr lang="en-US" i="0" baseline="0" dirty="0"/>
              <a:t> , likewise, that particular shape you observed is always created predominantly by the same generative mechanism.</a:t>
            </a:r>
          </a:p>
          <a:p>
            <a:endParaRPr lang="en-US" i="0" baseline="0" dirty="0"/>
          </a:p>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7</a:t>
            </a:fld>
            <a:endParaRPr lang="fi-FI"/>
          </a:p>
        </p:txBody>
      </p:sp>
    </p:spTree>
    <p:extLst>
      <p:ext uri="{BB962C8B-B14F-4D97-AF65-F5344CB8AC3E}">
        <p14:creationId xmlns:p14="http://schemas.microsoft.com/office/powerpoint/2010/main" val="2304326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8</a:t>
            </a:fld>
            <a:endParaRPr lang="fi-FI"/>
          </a:p>
        </p:txBody>
      </p:sp>
    </p:spTree>
    <p:extLst>
      <p:ext uri="{BB962C8B-B14F-4D97-AF65-F5344CB8AC3E}">
        <p14:creationId xmlns:p14="http://schemas.microsoft.com/office/powerpoint/2010/main" val="150657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9</a:t>
            </a:fld>
            <a:endParaRPr lang="fi-FI"/>
          </a:p>
        </p:txBody>
      </p:sp>
    </p:spTree>
    <p:extLst>
      <p:ext uri="{BB962C8B-B14F-4D97-AF65-F5344CB8AC3E}">
        <p14:creationId xmlns:p14="http://schemas.microsoft.com/office/powerpoint/2010/main" val="4114442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tx2"/>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520348" y="1417342"/>
            <a:ext cx="9119306" cy="2952327"/>
          </a:xfrm>
          <a:prstGeom prst="rect">
            <a:avLst/>
          </a:prstGeom>
        </p:spPr>
        <p:txBody>
          <a:bodyPr lIns="0" tIns="0" rIns="0" bIns="0" anchor="b" anchorCtr="0">
            <a:noAutofit/>
          </a:bodyPr>
          <a:lstStyle>
            <a:lvl1pPr algn="l">
              <a:lnSpc>
                <a:spcPct val="80000"/>
              </a:lnSpc>
              <a:defRPr sz="7200" b="1" spc="-200">
                <a:solidFill>
                  <a:schemeClr val="bg1"/>
                </a:solidFill>
              </a:defRPr>
            </a:lvl1pPr>
          </a:lstStyle>
          <a:p>
            <a:r>
              <a:rPr lang="en-US"/>
              <a:t>Click to edit Master title style</a:t>
            </a:r>
            <a:endParaRPr lang="en-US" dirty="0"/>
          </a:p>
        </p:txBody>
      </p:sp>
      <p:sp>
        <p:nvSpPr>
          <p:cNvPr id="6" name="Subtitle 2"/>
          <p:cNvSpPr>
            <a:spLocks noGrp="1"/>
          </p:cNvSpPr>
          <p:nvPr>
            <p:ph type="subTitle" idx="1"/>
          </p:nvPr>
        </p:nvSpPr>
        <p:spPr>
          <a:xfrm>
            <a:off x="520349" y="4429748"/>
            <a:ext cx="6106022" cy="660000"/>
          </a:xfrm>
          <a:prstGeom prst="rect">
            <a:avLst/>
          </a:prstGeom>
        </p:spPr>
        <p:txBody>
          <a:bodyPr lIns="0" tIns="0" rIns="0" bIns="0" anchor="t">
            <a:normAutofit/>
          </a:bodyPr>
          <a:lstStyle>
            <a:lvl1pPr marL="0" indent="0" algn="l">
              <a:spcBef>
                <a:spcPts val="0"/>
              </a:spcBef>
              <a:buNone/>
              <a:defRPr sz="1600" i="1">
                <a:solidFill>
                  <a:schemeClr val="bg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00" y="290"/>
            <a:ext cx="2010833" cy="1606550"/>
          </a:xfrm>
          <a:prstGeom prst="rect">
            <a:avLst/>
          </a:prstGeom>
        </p:spPr>
      </p:pic>
    </p:spTree>
    <p:extLst>
      <p:ext uri="{BB962C8B-B14F-4D97-AF65-F5344CB8AC3E}">
        <p14:creationId xmlns:p14="http://schemas.microsoft.com/office/powerpoint/2010/main" val="407110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BG image">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20348" y="1417636"/>
            <a:ext cx="9119306" cy="2952032"/>
          </a:xfrm>
          <a:prstGeom prst="rect">
            <a:avLst/>
          </a:prstGeom>
        </p:spPr>
        <p:txBody>
          <a:bodyPr lIns="0" tIns="0" rIns="0" bIns="0" anchor="b" anchorCtr="0">
            <a:noAutofit/>
          </a:bodyPr>
          <a:lstStyle>
            <a:lvl1pPr algn="l">
              <a:lnSpc>
                <a:spcPct val="80000"/>
              </a:lnSpc>
              <a:defRPr sz="7200" b="1" spc="-200">
                <a:solidFill>
                  <a:schemeClr val="bg1"/>
                </a:solidFill>
              </a:defRPr>
            </a:lvl1pPr>
          </a:lstStyle>
          <a:p>
            <a:r>
              <a:rPr lang="en-US"/>
              <a:t>Click to edit Master title style</a:t>
            </a:r>
            <a:endParaRPr lang="en-US" dirty="0"/>
          </a:p>
        </p:txBody>
      </p:sp>
      <p:sp>
        <p:nvSpPr>
          <p:cNvPr id="8" name="Subtitle 2"/>
          <p:cNvSpPr>
            <a:spLocks noGrp="1"/>
          </p:cNvSpPr>
          <p:nvPr>
            <p:ph type="subTitle" idx="1"/>
          </p:nvPr>
        </p:nvSpPr>
        <p:spPr>
          <a:xfrm>
            <a:off x="520349" y="4429748"/>
            <a:ext cx="6106022" cy="660000"/>
          </a:xfrm>
          <a:prstGeom prst="rect">
            <a:avLst/>
          </a:prstGeom>
        </p:spPr>
        <p:txBody>
          <a:bodyPr lIns="0" tIns="0" rIns="0" bIns="0" anchor="t">
            <a:normAutofit/>
          </a:bodyPr>
          <a:lstStyle>
            <a:lvl1pPr marL="0" indent="0" algn="l">
              <a:spcBef>
                <a:spcPts val="0"/>
              </a:spcBef>
              <a:buNone/>
              <a:defRPr sz="1600" i="1">
                <a:solidFill>
                  <a:schemeClr val="bg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00" y="290"/>
            <a:ext cx="2010833" cy="1606550"/>
          </a:xfrm>
          <a:prstGeom prst="rect">
            <a:avLst/>
          </a:prstGeom>
        </p:spPr>
      </p:pic>
    </p:spTree>
    <p:extLst>
      <p:ext uri="{BB962C8B-B14F-4D97-AF65-F5344CB8AC3E}">
        <p14:creationId xmlns:p14="http://schemas.microsoft.com/office/powerpoint/2010/main" val="11882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ext">
    <p:spTree>
      <p:nvGrpSpPr>
        <p:cNvPr id="1" name=""/>
        <p:cNvGrpSpPr/>
        <p:nvPr/>
      </p:nvGrpSpPr>
      <p:grpSpPr>
        <a:xfrm>
          <a:off x="0" y="0"/>
          <a:ext cx="0" cy="0"/>
          <a:chOff x="0" y="0"/>
          <a:chExt cx="0" cy="0"/>
        </a:xfrm>
      </p:grpSpPr>
      <p:sp>
        <p:nvSpPr>
          <p:cNvPr id="16" name="Title 1"/>
          <p:cNvSpPr>
            <a:spLocks noGrp="1"/>
          </p:cNvSpPr>
          <p:nvPr>
            <p:ph type="ctrTitle"/>
          </p:nvPr>
        </p:nvSpPr>
        <p:spPr>
          <a:xfrm>
            <a:off x="520347" y="1418400"/>
            <a:ext cx="9120000" cy="2952000"/>
          </a:xfrm>
          <a:prstGeom prst="rect">
            <a:avLst/>
          </a:prstGeom>
        </p:spPr>
        <p:txBody>
          <a:bodyPr lIns="0" tIns="0" rIns="0" bIns="0" anchor="b">
            <a:noAutofit/>
          </a:bodyPr>
          <a:lstStyle>
            <a:lvl1pPr algn="l">
              <a:lnSpc>
                <a:spcPct val="80000"/>
              </a:lnSpc>
              <a:defRPr sz="7200" b="1" spc="-200">
                <a:solidFill>
                  <a:schemeClr val="tx2"/>
                </a:solidFill>
              </a:defRPr>
            </a:lvl1pPr>
          </a:lstStyle>
          <a:p>
            <a:r>
              <a:rPr lang="en-US"/>
              <a:t>Click to edit Master title style</a:t>
            </a:r>
            <a:endParaRPr lang="en-US" dirty="0"/>
          </a:p>
        </p:txBody>
      </p:sp>
      <p:sp>
        <p:nvSpPr>
          <p:cNvPr id="17" name="Subtitle 2"/>
          <p:cNvSpPr>
            <a:spLocks noGrp="1"/>
          </p:cNvSpPr>
          <p:nvPr>
            <p:ph type="subTitle" idx="1"/>
          </p:nvPr>
        </p:nvSpPr>
        <p:spPr>
          <a:xfrm>
            <a:off x="520349" y="4429748"/>
            <a:ext cx="5987164" cy="660000"/>
          </a:xfrm>
          <a:prstGeom prst="rect">
            <a:avLst/>
          </a:prstGeom>
        </p:spPr>
        <p:txBody>
          <a:bodyPr lIns="0" tIns="0" rIns="0" bIns="0" anchor="t">
            <a:normAutofit/>
          </a:bodyPr>
          <a:lstStyle>
            <a:lvl1pPr marL="0" indent="0" algn="l">
              <a:spcBef>
                <a:spcPts val="0"/>
              </a:spcBef>
              <a:buNone/>
              <a:defRPr sz="1600" i="1">
                <a:solidFill>
                  <a:srgbClr val="928B8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00" y="0"/>
            <a:ext cx="2010833" cy="1606550"/>
          </a:xfrm>
          <a:prstGeom prst="rect">
            <a:avLst/>
          </a:prstGeom>
        </p:spPr>
      </p:pic>
    </p:spTree>
    <p:extLst>
      <p:ext uri="{BB962C8B-B14F-4D97-AF65-F5344CB8AC3E}">
        <p14:creationId xmlns:p14="http://schemas.microsoft.com/office/powerpoint/2010/main" val="112927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sp>
        <p:nvSpPr>
          <p:cNvPr id="16" name="Title 1"/>
          <p:cNvSpPr>
            <a:spLocks noGrp="1"/>
          </p:cNvSpPr>
          <p:nvPr>
            <p:ph type="ctrTitle"/>
          </p:nvPr>
        </p:nvSpPr>
        <p:spPr>
          <a:xfrm>
            <a:off x="520348" y="1657740"/>
            <a:ext cx="3688308" cy="2694083"/>
          </a:xfrm>
          <a:prstGeom prst="rect">
            <a:avLst/>
          </a:prstGeom>
        </p:spPr>
        <p:txBody>
          <a:bodyPr lIns="0" tIns="0" rIns="0" bIns="0" anchor="t">
            <a:noAutofit/>
          </a:bodyPr>
          <a:lstStyle>
            <a:lvl1pPr algn="l">
              <a:lnSpc>
                <a:spcPct val="80000"/>
              </a:lnSpc>
              <a:defRPr sz="6000" b="1" spc="-200">
                <a:solidFill>
                  <a:schemeClr val="tx2"/>
                </a:solidFill>
              </a:defRPr>
            </a:lvl1pPr>
          </a:lstStyle>
          <a:p>
            <a:r>
              <a:rPr lang="en-US"/>
              <a:t>Click to edit Master title style</a:t>
            </a:r>
            <a:endParaRPr lang="en-US" dirty="0"/>
          </a:p>
        </p:txBody>
      </p:sp>
      <p:sp>
        <p:nvSpPr>
          <p:cNvPr id="17" name="Subtitle 2"/>
          <p:cNvSpPr>
            <a:spLocks noGrp="1"/>
          </p:cNvSpPr>
          <p:nvPr>
            <p:ph type="subTitle" idx="1"/>
          </p:nvPr>
        </p:nvSpPr>
        <p:spPr>
          <a:xfrm>
            <a:off x="520348" y="4531740"/>
            <a:ext cx="3688308" cy="486000"/>
          </a:xfrm>
          <a:prstGeom prst="rect">
            <a:avLst/>
          </a:prstGeom>
        </p:spPr>
        <p:txBody>
          <a:bodyPr lIns="0" tIns="0" rIns="0" bIns="0" anchor="t">
            <a:normAutofit/>
          </a:bodyPr>
          <a:lstStyle>
            <a:lvl1pPr marL="0" indent="0" algn="l">
              <a:spcBef>
                <a:spcPts val="0"/>
              </a:spcBef>
              <a:buNone/>
              <a:defRPr sz="1600" i="1">
                <a:solidFill>
                  <a:srgbClr val="928B8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Picture Placeholder 3"/>
          <p:cNvSpPr>
            <a:spLocks noGrp="1"/>
          </p:cNvSpPr>
          <p:nvPr>
            <p:ph type="pic" sz="quarter" idx="10"/>
          </p:nvPr>
        </p:nvSpPr>
        <p:spPr>
          <a:xfrm>
            <a:off x="4832513" y="150000"/>
            <a:ext cx="5144102" cy="5415000"/>
          </a:xfrm>
          <a:prstGeom prst="rect">
            <a:avLst/>
          </a:prstGeom>
        </p:spPr>
        <p:txBody>
          <a:bodyPr vert="horz"/>
          <a:lstStyle/>
          <a:p>
            <a:pPr lvl="0"/>
            <a:r>
              <a:rPr lang="en-US" noProof="0" dirty="0"/>
              <a:t>Click icon to add picture</a:t>
            </a:r>
            <a:endParaRPr lang="fi-FI" noProof="0"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00" y="0"/>
            <a:ext cx="2010833" cy="1606550"/>
          </a:xfrm>
          <a:prstGeom prst="rect">
            <a:avLst/>
          </a:prstGeom>
        </p:spPr>
      </p:pic>
    </p:spTree>
    <p:extLst>
      <p:ext uri="{BB962C8B-B14F-4D97-AF65-F5344CB8AC3E}">
        <p14:creationId xmlns:p14="http://schemas.microsoft.com/office/powerpoint/2010/main" val="393504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56"/>
            <a:ext cx="9119306" cy="2196667"/>
          </a:xfrm>
          <a:prstGeom prst="rect">
            <a:avLst/>
          </a:prstGeom>
        </p:spPr>
        <p:txBody>
          <a:bodyPr lIns="0" tIns="0" rIns="0" bIns="0" anchor="t">
            <a:noAutofit/>
          </a:bodyPr>
          <a:lstStyle>
            <a:lvl1pPr algn="l">
              <a:lnSpc>
                <a:spcPct val="80000"/>
              </a:lnSpc>
              <a:defRPr sz="7200" b="1" spc="-200">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5"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000" y="4712400"/>
            <a:ext cx="2474606" cy="957600"/>
          </a:xfrm>
          <a:prstGeom prst="rect">
            <a:avLst/>
          </a:prstGeom>
        </p:spPr>
      </p:pic>
    </p:spTree>
    <p:extLst>
      <p:ext uri="{BB962C8B-B14F-4D97-AF65-F5344CB8AC3E}">
        <p14:creationId xmlns:p14="http://schemas.microsoft.com/office/powerpoint/2010/main" val="18368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ctrTitle"/>
          </p:nvPr>
        </p:nvSpPr>
        <p:spPr>
          <a:xfrm>
            <a:off x="520348" y="265113"/>
            <a:ext cx="9119306" cy="996498"/>
          </a:xfrm>
          <a:prstGeom prst="rect">
            <a:avLst/>
          </a:prstGeom>
        </p:spPr>
        <p:txBody>
          <a:bodyPr lIns="0" tIns="0" rIns="0" bIns="0" anchor="t" anchorCtr="0">
            <a:noAutofit/>
          </a:bodyPr>
          <a:lstStyle>
            <a:lvl1pPr algn="l">
              <a:lnSpc>
                <a:spcPct val="85000"/>
              </a:lnSpc>
              <a:defRPr sz="3600" b="1" spc="-100">
                <a:solidFill>
                  <a:schemeClr val="tx2"/>
                </a:solidFill>
              </a:defRPr>
            </a:lvl1pPr>
          </a:lstStyle>
          <a:p>
            <a:r>
              <a:rPr lang="en-US"/>
              <a:t>Click to edit Master title style</a:t>
            </a:r>
            <a:endParaRPr lang="en-US" dirty="0"/>
          </a:p>
        </p:txBody>
      </p:sp>
      <p:sp>
        <p:nvSpPr>
          <p:cNvPr id="10" name="Content Placeholder 10"/>
          <p:cNvSpPr>
            <a:spLocks noGrp="1"/>
          </p:cNvSpPr>
          <p:nvPr>
            <p:ph sz="quarter" idx="14"/>
          </p:nvPr>
        </p:nvSpPr>
        <p:spPr>
          <a:xfrm>
            <a:off x="520349" y="1261611"/>
            <a:ext cx="9119304" cy="3336083"/>
          </a:xfrm>
          <a:prstGeom prst="rect">
            <a:avLst/>
          </a:prstGeom>
        </p:spPr>
        <p:txBody>
          <a:bodyPr vert="horz" lIns="0" tIns="0" rIns="0" bIns="0"/>
          <a:lstStyle>
            <a:lvl1pPr marL="0" indent="0">
              <a:buNone/>
              <a:defRPr sz="2100" b="1">
                <a:latin typeface="+mj-lt"/>
              </a:defRPr>
            </a:lvl1pPr>
            <a:lvl2pPr marL="237600" indent="-212400">
              <a:buFont typeface="Arial"/>
              <a:buChar char="•"/>
              <a:defRPr sz="2000">
                <a:latin typeface="Georgia"/>
              </a:defRPr>
            </a:lvl2pPr>
            <a:lvl3pPr marL="460800" indent="-230400">
              <a:buFont typeface="Lucida Grande"/>
              <a:buChar char="-"/>
              <a:defRPr sz="1600" i="1">
                <a:latin typeface="Georgia"/>
                <a:cs typeface="Georgia"/>
              </a:defRPr>
            </a:lvl3pPr>
            <a:lvl4pPr marL="792000" indent="-194400">
              <a:buFont typeface="Arial"/>
              <a:buChar char="•"/>
              <a:defRPr sz="1400" baseline="0">
                <a:latin typeface="Georgia"/>
              </a:defRPr>
            </a:lvl4pPr>
            <a:lvl5pPr marL="1087200" indent="-228600">
              <a:buFont typeface="Courier New"/>
              <a:buChar char="o"/>
              <a:defRPr sz="13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6" name="Date Placeholder 12"/>
          <p:cNvSpPr>
            <a:spLocks noGrp="1"/>
          </p:cNvSpPr>
          <p:nvPr>
            <p:ph type="dt" sz="half" idx="15"/>
          </p:nvPr>
        </p:nvSpPr>
        <p:spPr/>
        <p:txBody>
          <a:bodyPr/>
          <a:lstStyle>
            <a:lvl1pPr>
              <a:defRPr/>
            </a:lvl1pPr>
          </a:lstStyle>
          <a:p>
            <a:pPr>
              <a:defRPr/>
            </a:pPr>
            <a:fld id="{24CBB682-87B2-4236-AF78-B49807E7713E}" type="datetime1">
              <a:rPr lang="fi-FI" smtClean="0"/>
              <a:pPr>
                <a:defRPr/>
              </a:pPr>
              <a:t>14.6.2021</a:t>
            </a:fld>
            <a:endParaRPr lang="fi-FI" dirty="0"/>
          </a:p>
        </p:txBody>
      </p:sp>
      <p:sp>
        <p:nvSpPr>
          <p:cNvPr id="7" name="Footer Placeholder 13"/>
          <p:cNvSpPr>
            <a:spLocks noGrp="1"/>
          </p:cNvSpPr>
          <p:nvPr>
            <p:ph type="ftr" sz="quarter" idx="16"/>
          </p:nvPr>
        </p:nvSpPr>
        <p:spPr/>
        <p:txBody>
          <a:bodyPr/>
          <a:lstStyle>
            <a:lvl1pPr>
              <a:defRPr/>
            </a:lvl1pPr>
          </a:lstStyle>
          <a:p>
            <a:pPr>
              <a:defRPr/>
            </a:pPr>
            <a:endParaRPr lang="fi-FI" dirty="0"/>
          </a:p>
        </p:txBody>
      </p:sp>
      <p:sp>
        <p:nvSpPr>
          <p:cNvPr id="8" name="Slide Number Placeholder 14"/>
          <p:cNvSpPr>
            <a:spLocks noGrp="1"/>
          </p:cNvSpPr>
          <p:nvPr>
            <p:ph type="sldNum" sz="quarter" idx="17"/>
          </p:nvPr>
        </p:nvSpPr>
        <p:spPr/>
        <p:txBody>
          <a:bodyPr/>
          <a:lstStyle>
            <a:lvl1pPr>
              <a:defRPr/>
            </a:lvl1pPr>
          </a:lstStyle>
          <a:p>
            <a:pPr>
              <a:defRPr/>
            </a:pPr>
            <a:fld id="{49EFD4B7-1CC6-864B-A72A-C978B70BBA9B}" type="slidenum">
              <a:rPr lang="fi-FI"/>
              <a:pPr>
                <a:defRPr/>
              </a:pPr>
              <a:t>‹#›</a:t>
            </a:fld>
            <a:endParaRPr lang="fi-FI" dirty="0"/>
          </a:p>
        </p:txBody>
      </p:sp>
      <p:cxnSp>
        <p:nvCxnSpPr>
          <p:cNvPr id="12" name="Straight Connector 4"/>
          <p:cNvCxnSpPr/>
          <p:nvPr userDrawn="1"/>
        </p:nvCxnSpPr>
        <p:spPr>
          <a:xfrm>
            <a:off x="520348" y="4873007"/>
            <a:ext cx="9119306"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1"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000" y="4712400"/>
            <a:ext cx="2474608" cy="957600"/>
          </a:xfrm>
          <a:prstGeom prst="rect">
            <a:avLst/>
          </a:prstGeom>
        </p:spPr>
      </p:pic>
    </p:spTree>
    <p:extLst>
      <p:ext uri="{BB962C8B-B14F-4D97-AF65-F5344CB8AC3E}">
        <p14:creationId xmlns:p14="http://schemas.microsoft.com/office/powerpoint/2010/main" val="381070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
    <p:spTree>
      <p:nvGrpSpPr>
        <p:cNvPr id="1" name=""/>
        <p:cNvGrpSpPr/>
        <p:nvPr/>
      </p:nvGrpSpPr>
      <p:grpSpPr>
        <a:xfrm>
          <a:off x="0" y="0"/>
          <a:ext cx="0" cy="0"/>
          <a:chOff x="0" y="0"/>
          <a:chExt cx="0" cy="0"/>
        </a:xfrm>
      </p:grpSpPr>
      <p:sp>
        <p:nvSpPr>
          <p:cNvPr id="10" name="Title 1"/>
          <p:cNvSpPr>
            <a:spLocks noGrp="1"/>
          </p:cNvSpPr>
          <p:nvPr>
            <p:ph type="ctrTitle"/>
          </p:nvPr>
        </p:nvSpPr>
        <p:spPr>
          <a:xfrm>
            <a:off x="514787" y="265113"/>
            <a:ext cx="9124867" cy="996498"/>
          </a:xfrm>
          <a:prstGeom prst="rect">
            <a:avLst/>
          </a:prstGeom>
        </p:spPr>
        <p:txBody>
          <a:bodyPr lIns="0" tIns="0" rIns="0" bIns="0" anchor="t" anchorCtr="0">
            <a:noAutofit/>
          </a:bodyPr>
          <a:lstStyle>
            <a:lvl1pPr algn="l">
              <a:lnSpc>
                <a:spcPct val="85000"/>
              </a:lnSpc>
              <a:defRPr sz="3600" b="1" spc="-100">
                <a:solidFill>
                  <a:schemeClr val="tx2"/>
                </a:solidFill>
              </a:defRPr>
            </a:lvl1pPr>
          </a:lstStyle>
          <a:p>
            <a:r>
              <a:rPr lang="en-US"/>
              <a:t>Click to edit Master title style</a:t>
            </a:r>
            <a:endParaRPr lang="en-US" dirty="0"/>
          </a:p>
        </p:txBody>
      </p:sp>
      <p:sp>
        <p:nvSpPr>
          <p:cNvPr id="11" name="Content Placeholder 10"/>
          <p:cNvSpPr>
            <a:spLocks noGrp="1"/>
          </p:cNvSpPr>
          <p:nvPr>
            <p:ph sz="quarter" idx="14"/>
          </p:nvPr>
        </p:nvSpPr>
        <p:spPr>
          <a:xfrm>
            <a:off x="514787" y="1261611"/>
            <a:ext cx="4431199" cy="3336083"/>
          </a:xfrm>
          <a:prstGeom prst="rect">
            <a:avLst/>
          </a:prstGeom>
        </p:spPr>
        <p:txBody>
          <a:bodyPr vert="horz" lIns="0" tIns="0" rIns="0" bIns="0"/>
          <a:lstStyle>
            <a:lvl1pPr marL="0" indent="0">
              <a:buNone/>
              <a:defRPr sz="2100" b="1">
                <a:latin typeface="+mj-lt"/>
              </a:defRPr>
            </a:lvl1pPr>
            <a:lvl2pPr marL="237600" indent="-212400">
              <a:buFont typeface="Arial"/>
              <a:buChar char="•"/>
              <a:defRPr sz="2000">
                <a:latin typeface="Georgia"/>
              </a:defRPr>
            </a:lvl2pPr>
            <a:lvl3pPr marL="460800" indent="-230400">
              <a:buFont typeface="Lucida Grande"/>
              <a:buChar char="-"/>
              <a:defRPr sz="1600" i="1">
                <a:latin typeface="Georgia"/>
                <a:cs typeface="Georgia"/>
              </a:defRPr>
            </a:lvl3pPr>
            <a:lvl4pPr marL="792000" indent="-194400">
              <a:buFont typeface="Arial"/>
              <a:buChar char="•"/>
              <a:defRPr sz="1400" baseline="0">
                <a:latin typeface="Georgia"/>
              </a:defRPr>
            </a:lvl4pPr>
            <a:lvl5pPr marL="1087200" indent="-228600">
              <a:buFont typeface="Courier New"/>
              <a:buChar char="o"/>
              <a:defRPr sz="13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0" name="Content Placeholder 10"/>
          <p:cNvSpPr>
            <a:spLocks noGrp="1"/>
          </p:cNvSpPr>
          <p:nvPr>
            <p:ph sz="quarter" idx="18"/>
          </p:nvPr>
        </p:nvSpPr>
        <p:spPr>
          <a:xfrm>
            <a:off x="5208455" y="1261611"/>
            <a:ext cx="4431199" cy="3336083"/>
          </a:xfrm>
          <a:prstGeom prst="rect">
            <a:avLst/>
          </a:prstGeom>
        </p:spPr>
        <p:txBody>
          <a:bodyPr vert="horz" lIns="0" tIns="0" rIns="0" bIns="0"/>
          <a:lstStyle>
            <a:lvl1pPr marL="0" indent="0">
              <a:buNone/>
              <a:defRPr sz="2100" b="1">
                <a:latin typeface="+mj-lt"/>
              </a:defRPr>
            </a:lvl1pPr>
            <a:lvl2pPr marL="237600" indent="-212400">
              <a:buFont typeface="Arial"/>
              <a:buChar char="•"/>
              <a:defRPr sz="2000">
                <a:latin typeface="Georgia"/>
              </a:defRPr>
            </a:lvl2pPr>
            <a:lvl3pPr marL="460800" indent="-230400">
              <a:buFont typeface="Lucida Grande"/>
              <a:buChar char="-"/>
              <a:defRPr sz="1600" i="1">
                <a:latin typeface="Georgia"/>
                <a:cs typeface="Georgia"/>
              </a:defRPr>
            </a:lvl3pPr>
            <a:lvl4pPr marL="792000" indent="-194400">
              <a:buFont typeface="Arial"/>
              <a:buChar char="•"/>
              <a:defRPr sz="1400" baseline="0">
                <a:latin typeface="Georgia"/>
              </a:defRPr>
            </a:lvl4pPr>
            <a:lvl5pPr marL="1087200" indent="-228600">
              <a:buFont typeface="Courier New"/>
              <a:buChar char="o"/>
              <a:defRPr sz="13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10"/>
          <p:cNvSpPr>
            <a:spLocks noGrp="1"/>
          </p:cNvSpPr>
          <p:nvPr>
            <p:ph type="dt" sz="half" idx="19"/>
          </p:nvPr>
        </p:nvSpPr>
        <p:spPr/>
        <p:txBody>
          <a:bodyPr/>
          <a:lstStyle>
            <a:lvl1pPr>
              <a:defRPr/>
            </a:lvl1pPr>
          </a:lstStyle>
          <a:p>
            <a:pPr>
              <a:defRPr/>
            </a:pPr>
            <a:fld id="{686F12C3-4421-43A0-8844-8188FCFDF52F}" type="datetime1">
              <a:rPr lang="fi-FI" smtClean="0"/>
              <a:pPr>
                <a:defRPr/>
              </a:pPr>
              <a:t>14.6.2021</a:t>
            </a:fld>
            <a:endParaRPr lang="fi-FI" dirty="0"/>
          </a:p>
        </p:txBody>
      </p:sp>
      <p:sp>
        <p:nvSpPr>
          <p:cNvPr id="8" name="Footer Placeholder 11"/>
          <p:cNvSpPr>
            <a:spLocks noGrp="1"/>
          </p:cNvSpPr>
          <p:nvPr>
            <p:ph type="ftr" sz="quarter" idx="20"/>
          </p:nvPr>
        </p:nvSpPr>
        <p:spPr/>
        <p:txBody>
          <a:bodyPr/>
          <a:lstStyle>
            <a:lvl1pPr>
              <a:defRPr/>
            </a:lvl1pPr>
          </a:lstStyle>
          <a:p>
            <a:pPr>
              <a:defRPr/>
            </a:pPr>
            <a:endParaRPr lang="fi-FI" dirty="0"/>
          </a:p>
        </p:txBody>
      </p:sp>
      <p:sp>
        <p:nvSpPr>
          <p:cNvPr id="9" name="Slide Number Placeholder 12"/>
          <p:cNvSpPr>
            <a:spLocks noGrp="1"/>
          </p:cNvSpPr>
          <p:nvPr>
            <p:ph type="sldNum" sz="quarter" idx="21"/>
          </p:nvPr>
        </p:nvSpPr>
        <p:spPr/>
        <p:txBody>
          <a:bodyPr/>
          <a:lstStyle>
            <a:lvl1pPr>
              <a:defRPr/>
            </a:lvl1pPr>
          </a:lstStyle>
          <a:p>
            <a:pPr>
              <a:defRPr/>
            </a:pPr>
            <a:fld id="{7D79A8AE-7274-0C4A-AB42-92022833E6E2}" type="slidenum">
              <a:rPr lang="fi-FI"/>
              <a:pPr>
                <a:defRPr/>
              </a:pPr>
              <a:t>‹#›</a:t>
            </a:fld>
            <a:endParaRPr lang="fi-FI" dirty="0"/>
          </a:p>
        </p:txBody>
      </p:sp>
      <p:cxnSp>
        <p:nvCxnSpPr>
          <p:cNvPr id="13" name="Straight Connector 4"/>
          <p:cNvCxnSpPr/>
          <p:nvPr userDrawn="1"/>
        </p:nvCxnSpPr>
        <p:spPr>
          <a:xfrm>
            <a:off x="520348" y="4873007"/>
            <a:ext cx="9119306"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4"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000" y="4712400"/>
            <a:ext cx="2474608" cy="957600"/>
          </a:xfrm>
          <a:prstGeom prst="rect">
            <a:avLst/>
          </a:prstGeom>
        </p:spPr>
      </p:pic>
    </p:spTree>
    <p:extLst>
      <p:ext uri="{BB962C8B-B14F-4D97-AF65-F5344CB8AC3E}">
        <p14:creationId xmlns:p14="http://schemas.microsoft.com/office/powerpoint/2010/main" val="282008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5618840" y="5017740"/>
            <a:ext cx="4021667" cy="132292"/>
          </a:xfrm>
          <a:prstGeom prst="rect">
            <a:avLst/>
          </a:prstGeom>
        </p:spPr>
        <p:txBody>
          <a:bodyPr vert="horz" lIns="91440" tIns="45720" rIns="0" bIns="45720" rtlCol="0" anchor="ctr"/>
          <a:lstStyle>
            <a:lvl1pPr algn="r">
              <a:defRPr sz="900">
                <a:solidFill>
                  <a:schemeClr val="tx1">
                    <a:tint val="75000"/>
                  </a:schemeClr>
                </a:solidFill>
              </a:defRPr>
            </a:lvl1pPr>
          </a:lstStyle>
          <a:p>
            <a:pPr>
              <a:defRPr/>
            </a:pPr>
            <a:endParaRPr lang="fi-FI" dirty="0"/>
          </a:p>
        </p:txBody>
      </p:sp>
      <p:sp>
        <p:nvSpPr>
          <p:cNvPr id="8" name="Date Placeholder 7"/>
          <p:cNvSpPr>
            <a:spLocks noGrp="1"/>
          </p:cNvSpPr>
          <p:nvPr>
            <p:ph type="dt" sz="half" idx="2"/>
          </p:nvPr>
        </p:nvSpPr>
        <p:spPr>
          <a:xfrm>
            <a:off x="5618840" y="5150032"/>
            <a:ext cx="4021667" cy="154782"/>
          </a:xfrm>
          <a:prstGeom prst="rect">
            <a:avLst/>
          </a:prstGeom>
        </p:spPr>
        <p:txBody>
          <a:bodyPr vert="horz" lIns="91440" tIns="45720" rIns="0" bIns="45720" rtlCol="0" anchor="ctr"/>
          <a:lstStyle>
            <a:lvl1pPr algn="r">
              <a:defRPr sz="900">
                <a:solidFill>
                  <a:schemeClr val="tx1">
                    <a:tint val="75000"/>
                  </a:schemeClr>
                </a:solidFill>
              </a:defRPr>
            </a:lvl1pPr>
          </a:lstStyle>
          <a:p>
            <a:pPr>
              <a:defRPr/>
            </a:pPr>
            <a:fld id="{ED520173-7D7F-4FBC-A781-33E654CAA422}" type="datetime1">
              <a:rPr lang="fi-FI" smtClean="0"/>
              <a:pPr>
                <a:defRPr/>
              </a:pPr>
              <a:t>14.6.2021</a:t>
            </a:fld>
            <a:endParaRPr lang="fi-FI" dirty="0"/>
          </a:p>
        </p:txBody>
      </p:sp>
      <p:sp>
        <p:nvSpPr>
          <p:cNvPr id="9" name="Slide Number Placeholder 8"/>
          <p:cNvSpPr>
            <a:spLocks noGrp="1"/>
          </p:cNvSpPr>
          <p:nvPr>
            <p:ph type="sldNum" sz="quarter" idx="4"/>
          </p:nvPr>
        </p:nvSpPr>
        <p:spPr>
          <a:xfrm>
            <a:off x="5618840" y="5304814"/>
            <a:ext cx="4021667" cy="134938"/>
          </a:xfrm>
          <a:prstGeom prst="rect">
            <a:avLst/>
          </a:prstGeom>
        </p:spPr>
        <p:txBody>
          <a:bodyPr vert="horz" lIns="91440" tIns="45720" rIns="0" bIns="45720" rtlCol="0" anchor="ctr"/>
          <a:lstStyle>
            <a:lvl1pPr algn="r">
              <a:defRPr sz="900">
                <a:solidFill>
                  <a:schemeClr val="tx1">
                    <a:tint val="75000"/>
                  </a:schemeClr>
                </a:solidFill>
              </a:defRPr>
            </a:lvl1pPr>
          </a:lstStyle>
          <a:p>
            <a:pPr>
              <a:defRPr/>
            </a:pPr>
            <a:fld id="{805BCDE0-955E-2A43-932A-046BF80DB991}" type="slidenum">
              <a:rPr lang="fi-FI"/>
              <a:pPr>
                <a:defRPr/>
              </a:pPr>
              <a:t>‹#›</a:t>
            </a:fld>
            <a:endParaRPr lang="fi-FI" dirty="0"/>
          </a:p>
        </p:txBody>
      </p:sp>
    </p:spTree>
  </p:cSld>
  <p:clrMap bg1="lt1" tx1="dk1" bg2="lt2" tx2="dk2" accent1="accent1" accent2="accent2" accent3="accent3" accent4="accent4" accent5="accent5" accent6="accent6" hlink="hlink" folHlink="folHlink"/>
  <p:sldLayoutIdLst>
    <p:sldLayoutId id="2147484747" r:id="rId1"/>
    <p:sldLayoutId id="2147484751" r:id="rId2"/>
    <p:sldLayoutId id="2147484753" r:id="rId3"/>
    <p:sldLayoutId id="2147484756" r:id="rId4"/>
    <p:sldLayoutId id="2147484759" r:id="rId5"/>
    <p:sldLayoutId id="2147484762" r:id="rId6"/>
    <p:sldLayoutId id="2147484765" r:id="rId7"/>
  </p:sldLayoutIdLst>
  <p:hf hdr="0" ftr="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S PGothic" pitchFamily="34"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S PGothic"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3.png"/><Relationship Id="rId2" Type="http://schemas.openxmlformats.org/officeDocument/2006/relationships/oleObject" Target="../embeddings/oleObject3.bin"/><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7.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0.png"/><Relationship Id="rId7" Type="http://schemas.openxmlformats.org/officeDocument/2006/relationships/oleObject" Target="../embeddings/oleObject6.bin"/><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8.wmf"/><Relationship Id="rId5" Type="http://schemas.openxmlformats.org/officeDocument/2006/relationships/oleObject" Target="../embeddings/oleObject5.bin"/><Relationship Id="rId10" Type="http://schemas.openxmlformats.org/officeDocument/2006/relationships/image" Target="../media/image20.wmf"/><Relationship Id="rId4" Type="http://schemas.openxmlformats.org/officeDocument/2006/relationships/image" Target="../media/image11.png"/><Relationship Id="rId9"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660400" y="1181100"/>
            <a:ext cx="8839200" cy="1295400"/>
          </a:xfrm>
          <a:noFill/>
        </p:spPr>
        <p:txBody>
          <a:bodyPr/>
          <a:lstStyle/>
          <a:p>
            <a:pPr algn="ctr">
              <a:lnSpc>
                <a:spcPct val="114000"/>
              </a:lnSpc>
            </a:pPr>
            <a:r>
              <a:rPr lang="en-US" sz="3000" spc="0" dirty="0">
                <a:ln w="12700">
                  <a:noFill/>
                </a:ln>
                <a:solidFill>
                  <a:schemeClr val="tx1">
                    <a:lumMod val="65000"/>
                    <a:lumOff val="35000"/>
                  </a:schemeClr>
                </a:solidFill>
              </a:rPr>
              <a:t>Gender Productivity Gap Among Star Performers in STEM and Other Scientific Fields</a:t>
            </a:r>
            <a:endParaRPr lang="fi-FI" sz="3000" spc="0" dirty="0">
              <a:ln w="12700">
                <a:noFill/>
              </a:ln>
              <a:solidFill>
                <a:schemeClr val="tx1">
                  <a:lumMod val="65000"/>
                  <a:lumOff val="35000"/>
                </a:schemeClr>
              </a:solidFill>
            </a:endParaRPr>
          </a:p>
        </p:txBody>
      </p:sp>
      <p:sp>
        <p:nvSpPr>
          <p:cNvPr id="6" name="Subtitle 2"/>
          <p:cNvSpPr>
            <a:spLocks noGrp="1"/>
          </p:cNvSpPr>
          <p:nvPr>
            <p:ph type="subTitle" idx="1"/>
          </p:nvPr>
        </p:nvSpPr>
        <p:spPr>
          <a:xfrm>
            <a:off x="2332290" y="3256280"/>
            <a:ext cx="5495420" cy="1828800"/>
          </a:xfrm>
        </p:spPr>
        <p:txBody>
          <a:bodyPr>
            <a:normAutofit fontScale="92500" lnSpcReduction="20000"/>
          </a:bodyPr>
          <a:lstStyle/>
          <a:p>
            <a:pPr algn="ctr"/>
            <a:r>
              <a:rPr lang="fi-FI" i="0" dirty="0">
                <a:solidFill>
                  <a:schemeClr val="tx1"/>
                </a:solidFill>
              </a:rPr>
              <a:t>Herman Aguinis, Young Hun Ji, &amp; Harry Joo (2018)</a:t>
            </a:r>
          </a:p>
          <a:p>
            <a:pPr algn="ctr"/>
            <a:r>
              <a:rPr lang="fi-FI" i="0" dirty="0">
                <a:solidFill>
                  <a:schemeClr val="tx1"/>
                </a:solidFill>
              </a:rPr>
              <a:t> </a:t>
            </a:r>
          </a:p>
          <a:p>
            <a:pPr algn="ctr"/>
            <a:endParaRPr lang="fi-FI" i="0" dirty="0">
              <a:solidFill>
                <a:schemeClr val="tx1"/>
              </a:solidFill>
            </a:endParaRPr>
          </a:p>
          <a:p>
            <a:pPr algn="ctr"/>
            <a:r>
              <a:rPr lang="fi-FI" i="0" dirty="0">
                <a:solidFill>
                  <a:schemeClr val="tx1"/>
                </a:solidFill>
              </a:rPr>
              <a:t>Journal of Applied Psychology</a:t>
            </a:r>
          </a:p>
          <a:p>
            <a:pPr algn="ctr"/>
            <a:r>
              <a:rPr lang="fi-FI" i="0" dirty="0">
                <a:solidFill>
                  <a:schemeClr val="tx1"/>
                </a:solidFill>
              </a:rPr>
              <a:t>Vol. 103, No. 12, 1283-1306</a:t>
            </a:r>
          </a:p>
          <a:p>
            <a:pPr algn="ctr"/>
            <a:endParaRPr lang="fi-FI" i="0" dirty="0">
              <a:solidFill>
                <a:schemeClr val="tx1"/>
              </a:solidFill>
            </a:endParaRPr>
          </a:p>
          <a:p>
            <a:pPr algn="ctr"/>
            <a:endParaRPr lang="fi-FI" i="0" dirty="0">
              <a:solidFill>
                <a:schemeClr val="tx1"/>
              </a:solidFill>
            </a:endParaRPr>
          </a:p>
          <a:p>
            <a:pPr algn="ctr"/>
            <a:endParaRPr lang="fi-FI" i="0" dirty="0">
              <a:solidFill>
                <a:schemeClr val="tx1"/>
              </a:solidFill>
            </a:endParaRPr>
          </a:p>
          <a:p>
            <a:pPr algn="ctr"/>
            <a:r>
              <a:rPr lang="fi-FI" i="0" dirty="0">
                <a:solidFill>
                  <a:schemeClr val="tx1"/>
                </a:solidFill>
              </a:rPr>
              <a:t>Presentation by Young Hun Ji</a:t>
            </a:r>
          </a:p>
          <a:p>
            <a:pPr algn="ctr"/>
            <a:r>
              <a:rPr lang="fi-FI" i="0" dirty="0">
                <a:solidFill>
                  <a:schemeClr val="tx1"/>
                </a:solidFill>
              </a:rPr>
              <a:t>18.01.2019</a:t>
            </a:r>
          </a:p>
        </p:txBody>
      </p:sp>
    </p:spTree>
    <p:extLst>
      <p:ext uri="{BB962C8B-B14F-4D97-AF65-F5344CB8AC3E}">
        <p14:creationId xmlns:p14="http://schemas.microsoft.com/office/powerpoint/2010/main" val="42437714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508850" y="549157"/>
            <a:ext cx="6172200" cy="509292"/>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pPr>
            <a:r>
              <a:rPr lang="en-US" sz="2200" spc="0">
                <a:solidFill>
                  <a:schemeClr val="tx1"/>
                </a:solidFill>
              </a:rPr>
              <a:t>Pure Power Law &amp; Self-Organized Criticality </a:t>
            </a:r>
            <a:endParaRPr lang="en-US" sz="2200" spc="0" dirty="0">
              <a:solidFill>
                <a:schemeClr val="tx1"/>
              </a:solidFill>
            </a:endParaRPr>
          </a:p>
        </p:txBody>
      </p:sp>
      <p:sp>
        <p:nvSpPr>
          <p:cNvPr id="3" name="TextBox 2"/>
          <p:cNvSpPr txBox="1"/>
          <p:nvPr/>
        </p:nvSpPr>
        <p:spPr>
          <a:xfrm>
            <a:off x="812800" y="3412816"/>
            <a:ext cx="8652045" cy="1500411"/>
          </a:xfrm>
          <a:prstGeom prst="rect">
            <a:avLst/>
          </a:prstGeom>
          <a:noFill/>
        </p:spPr>
        <p:txBody>
          <a:bodyPr wrap="square" lIns="0" tIns="0" rIns="0" bIns="0" rtlCol="0">
            <a:spAutoFit/>
          </a:bodyPr>
          <a:lstStyle/>
          <a:p>
            <a:pPr>
              <a:lnSpc>
                <a:spcPct val="150000"/>
              </a:lnSpc>
            </a:pPr>
            <a:r>
              <a:rPr lang="en-US" sz="1500" b="1" i="1" dirty="0"/>
              <a:t>H1a</a:t>
            </a:r>
            <a:r>
              <a:rPr lang="en-US" sz="1500" b="1" dirty="0"/>
              <a:t>: </a:t>
            </a:r>
            <a:r>
              <a:rPr lang="en-US" sz="1500" dirty="0"/>
              <a:t>Individual productivity of women and men in STEM and other scientific fields follows a pure power law distribution. </a:t>
            </a:r>
          </a:p>
          <a:p>
            <a:pPr>
              <a:lnSpc>
                <a:spcPct val="50000"/>
              </a:lnSpc>
            </a:pPr>
            <a:endParaRPr lang="en-US" sz="1500" dirty="0"/>
          </a:p>
          <a:p>
            <a:pPr>
              <a:lnSpc>
                <a:spcPct val="150000"/>
              </a:lnSpc>
            </a:pPr>
            <a:r>
              <a:rPr lang="en-US" sz="1500" b="1" i="1" dirty="0"/>
              <a:t>H1b</a:t>
            </a:r>
            <a:r>
              <a:rPr lang="en-US" sz="1500" b="1" dirty="0"/>
              <a:t>: </a:t>
            </a:r>
            <a:r>
              <a:rPr lang="en-US" sz="1500" dirty="0"/>
              <a:t>The pure power law distribution of individual productivity will have a lighter right tail for women than men.</a:t>
            </a:r>
          </a:p>
        </p:txBody>
      </p:sp>
      <p:sp>
        <p:nvSpPr>
          <p:cNvPr id="4" name="TextBox 3"/>
          <p:cNvSpPr txBox="1"/>
          <p:nvPr/>
        </p:nvSpPr>
        <p:spPr>
          <a:xfrm>
            <a:off x="508000" y="5022504"/>
            <a:ext cx="9144000" cy="6924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0" tIns="0" rIns="0" bIns="0" rtlCol="0" anchor="ctr">
            <a:noAutofit/>
          </a:bodyPr>
          <a:lstStyle/>
          <a:p>
            <a:pPr algn="ctr">
              <a:lnSpc>
                <a:spcPct val="125000"/>
              </a:lnSpc>
              <a:spcAft>
                <a:spcPts val="0"/>
              </a:spcAft>
            </a:pPr>
            <a:r>
              <a:rPr lang="en-US" sz="1500" b="1" dirty="0"/>
              <a:t>A lighter right tail for women likely reflects the impacts of gender discrimination </a:t>
            </a:r>
          </a:p>
          <a:p>
            <a:pPr algn="ctr">
              <a:lnSpc>
                <a:spcPct val="125000"/>
              </a:lnSpc>
              <a:spcAft>
                <a:spcPts val="0"/>
              </a:spcAft>
            </a:pPr>
            <a:r>
              <a:rPr lang="en-US" sz="1500" b="1" dirty="0"/>
              <a:t>and/or gender differences in career and lifestyle choices</a:t>
            </a:r>
          </a:p>
        </p:txBody>
      </p:sp>
      <p:sp>
        <p:nvSpPr>
          <p:cNvPr id="13" name="Content Placeholder 1"/>
          <p:cNvSpPr txBox="1">
            <a:spLocks/>
          </p:cNvSpPr>
          <p:nvPr/>
        </p:nvSpPr>
        <p:spPr>
          <a:xfrm>
            <a:off x="2882889" y="1546892"/>
            <a:ext cx="6581956" cy="1549085"/>
          </a:xfrm>
          <a:prstGeom prst="rect">
            <a:avLst/>
          </a:prstGeom>
        </p:spPr>
        <p:txBody>
          <a:bodyPr/>
          <a:lstStyle/>
          <a:p>
            <a:pPr lvl="0">
              <a:lnSpc>
                <a:spcPct val="180000"/>
              </a:lnSpc>
            </a:pPr>
            <a:r>
              <a:rPr lang="en-US" sz="1400" b="1" u="sng" dirty="0">
                <a:latin typeface="Arial"/>
                <a:ea typeface="+mn-ea"/>
                <a:cs typeface="Arial"/>
              </a:rPr>
              <a:t>Generative mechanism</a:t>
            </a:r>
            <a:r>
              <a:rPr lang="en-US" sz="1400" b="1" dirty="0">
                <a:latin typeface="Arial"/>
                <a:ea typeface="+mn-ea"/>
                <a:cs typeface="Arial"/>
              </a:rPr>
              <a:t>:</a:t>
            </a:r>
            <a:r>
              <a:rPr lang="en-US" sz="1400" dirty="0">
                <a:latin typeface="Arial"/>
                <a:ea typeface="+mn-ea"/>
                <a:cs typeface="Arial"/>
              </a:rPr>
              <a:t> </a:t>
            </a:r>
            <a:r>
              <a:rPr lang="en-US" sz="1400" b="1" i="1" dirty="0">
                <a:latin typeface="Arial"/>
                <a:cs typeface="Arial"/>
              </a:rPr>
              <a:t>Self organized criticality</a:t>
            </a:r>
            <a:r>
              <a:rPr lang="en-US" sz="1400" dirty="0">
                <a:latin typeface="Arial"/>
                <a:cs typeface="Arial"/>
              </a:rPr>
              <a:t>,</a:t>
            </a:r>
            <a:r>
              <a:rPr lang="en-US" sz="1400" b="1" dirty="0">
                <a:latin typeface="Arial"/>
                <a:cs typeface="Arial"/>
              </a:rPr>
              <a:t> </a:t>
            </a:r>
            <a:r>
              <a:rPr lang="en-US" sz="1400" dirty="0">
                <a:latin typeface="Arial"/>
                <a:cs typeface="Arial"/>
              </a:rPr>
              <a:t>a process where some individuals reach ‘critical states’ triggered by an interaction of events that lead to large ‘output shocks’ (</a:t>
            </a:r>
            <a:r>
              <a:rPr lang="en-US" sz="1400" dirty="0" err="1">
                <a:latin typeface="Arial"/>
                <a:cs typeface="Arial"/>
              </a:rPr>
              <a:t>Joo</a:t>
            </a:r>
            <a:r>
              <a:rPr lang="en-US" sz="1400" dirty="0">
                <a:latin typeface="Arial"/>
                <a:cs typeface="Arial"/>
              </a:rPr>
              <a:t> et al., 2017).  Increases in output after reaching critical states are unpredictable and potentially extremely large. </a:t>
            </a:r>
            <a:endParaRPr lang="en-US" sz="1600" dirty="0">
              <a:solidFill>
                <a:srgbClr val="595959"/>
              </a:solidFill>
              <a:latin typeface="Times New Roman" pitchFamily="18" charset="0"/>
              <a:ea typeface="+mn-ea"/>
              <a:cs typeface="Times New Roman" pitchFamily="18" charset="0"/>
            </a:endParaRPr>
          </a:p>
        </p:txBody>
      </p:sp>
      <p:grpSp>
        <p:nvGrpSpPr>
          <p:cNvPr id="19" name="Group 18"/>
          <p:cNvGrpSpPr/>
          <p:nvPr/>
        </p:nvGrpSpPr>
        <p:grpSpPr>
          <a:xfrm>
            <a:off x="812800" y="1564586"/>
            <a:ext cx="1854261" cy="1738952"/>
            <a:chOff x="200839" y="1893542"/>
            <a:chExt cx="1854261" cy="1738952"/>
          </a:xfrm>
        </p:grpSpPr>
        <p:pic>
          <p:nvPicPr>
            <p:cNvPr id="20" name="Picture 19"/>
            <p:cNvPicPr/>
            <p:nvPr/>
          </p:nvPicPr>
          <p:blipFill>
            <a:blip r:embed="rId3" cstate="print"/>
            <a:srcRect l="1942" t="12289" r="4459" b="7767"/>
            <a:stretch>
              <a:fillRect/>
            </a:stretch>
          </p:blipFill>
          <p:spPr bwMode="auto">
            <a:xfrm>
              <a:off x="232874" y="2244394"/>
              <a:ext cx="1617980" cy="1314450"/>
            </a:xfrm>
            <a:prstGeom prst="rect">
              <a:avLst/>
            </a:prstGeom>
            <a:noFill/>
          </p:spPr>
        </p:pic>
        <p:sp>
          <p:nvSpPr>
            <p:cNvPr id="21" name="Content Placeholder 1"/>
            <p:cNvSpPr txBox="1">
              <a:spLocks/>
            </p:cNvSpPr>
            <p:nvPr/>
          </p:nvSpPr>
          <p:spPr>
            <a:xfrm>
              <a:off x="320862" y="1893542"/>
              <a:ext cx="1614213"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cs typeface="Arial"/>
                </a:rPr>
                <a:t>Pure power law</a:t>
              </a:r>
              <a:endParaRPr lang="en-US" sz="1300" dirty="0">
                <a:latin typeface="Arial"/>
                <a:ea typeface="+mn-ea"/>
                <a:cs typeface="Arial"/>
              </a:endParaRPr>
            </a:p>
          </p:txBody>
        </p:sp>
        <p:sp>
          <p:nvSpPr>
            <p:cNvPr id="22" name="Rectangle 21"/>
            <p:cNvSpPr/>
            <p:nvPr/>
          </p:nvSpPr>
          <p:spPr>
            <a:xfrm>
              <a:off x="200839" y="1893542"/>
              <a:ext cx="1854261" cy="173895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89159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2937114" y="1423052"/>
            <a:ext cx="6233049" cy="1031588"/>
          </a:xfrm>
          <a:prstGeom prst="rect">
            <a:avLst/>
          </a:prstGeom>
        </p:spPr>
        <p:txBody>
          <a:bodyPr lIns="0" tIns="0" rIns="0" bIns="0" anchor="t">
            <a:no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50000"/>
              </a:lnSpc>
            </a:pPr>
            <a:r>
              <a:rPr lang="en-US" sz="1400" b="1" i="0" u="sng" dirty="0">
                <a:solidFill>
                  <a:schemeClr val="tx1"/>
                </a:solidFill>
                <a:latin typeface="+mn-lt"/>
              </a:rPr>
              <a:t>Technical description</a:t>
            </a:r>
            <a:r>
              <a:rPr lang="en-US" sz="1400" b="1" i="0" dirty="0">
                <a:solidFill>
                  <a:schemeClr val="tx1"/>
                </a:solidFill>
                <a:latin typeface="+mn-lt"/>
              </a:rPr>
              <a:t>: </a:t>
            </a:r>
          </a:p>
          <a:p>
            <a:pPr>
              <a:lnSpc>
                <a:spcPct val="150000"/>
              </a:lnSpc>
            </a:pPr>
            <a:endParaRPr lang="en-US" sz="1400" i="0" dirty="0">
              <a:solidFill>
                <a:schemeClr val="tx1"/>
              </a:solidFill>
              <a:latin typeface="+mn-lt"/>
            </a:endParaRPr>
          </a:p>
          <a:p>
            <a:pPr>
              <a:lnSpc>
                <a:spcPct val="150000"/>
              </a:lnSpc>
            </a:pPr>
            <a:r>
              <a:rPr lang="en-US" sz="1400" i="0" dirty="0">
                <a:solidFill>
                  <a:schemeClr val="tx1"/>
                </a:solidFill>
                <a:latin typeface="+mn-lt"/>
              </a:rPr>
              <a:t>A set of values from a variable, or 𝑥, follows a </a:t>
            </a:r>
            <a:r>
              <a:rPr lang="en-US" sz="1400" b="1" i="0" dirty="0">
                <a:solidFill>
                  <a:schemeClr val="tx1"/>
                </a:solidFill>
                <a:latin typeface="+mn-lt"/>
              </a:rPr>
              <a:t>lognormal distribution </a:t>
            </a:r>
            <a:r>
              <a:rPr lang="en-US" sz="1400" i="0" dirty="0">
                <a:solidFill>
                  <a:schemeClr val="tx1"/>
                </a:solidFill>
                <a:latin typeface="+mn-lt"/>
              </a:rPr>
              <a:t>if: </a:t>
            </a:r>
          </a:p>
          <a:p>
            <a:endParaRPr lang="en-US" sz="1400" dirty="0">
              <a:solidFill>
                <a:schemeClr val="tx1"/>
              </a:solidFill>
              <a:latin typeface="+mn-lt"/>
            </a:endParaRPr>
          </a:p>
          <a:p>
            <a:endParaRPr lang="en-US" sz="1400" dirty="0">
              <a:solidFill>
                <a:schemeClr val="tx1"/>
              </a:solidFill>
              <a:latin typeface="+mn-lt"/>
            </a:endParaRPr>
          </a:p>
          <a:p>
            <a:endParaRPr lang="en-US" sz="1400" dirty="0">
              <a:latin typeface="+mn-lt"/>
              <a:cs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744765083"/>
              </p:ext>
            </p:extLst>
          </p:nvPr>
        </p:nvGraphicFramePr>
        <p:xfrm>
          <a:off x="3784600" y="2569306"/>
          <a:ext cx="2819400" cy="963623"/>
        </p:xfrm>
        <a:graphic>
          <a:graphicData uri="http://schemas.openxmlformats.org/presentationml/2006/ole">
            <mc:AlternateContent xmlns:mc="http://schemas.openxmlformats.org/markup-compatibility/2006">
              <mc:Choice xmlns:v="urn:schemas-microsoft-com:vml" Requires="v">
                <p:oleObj spid="_x0000_s2108" name="Equation" r:id="rId3" imgW="1066800" imgH="368300" progId="Equation.3">
                  <p:embed/>
                </p:oleObj>
              </mc:Choice>
              <mc:Fallback>
                <p:oleObj name="Equation" r:id="rId3" imgW="1066800" imgH="368300" progId="Equation.3">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4600" y="2569306"/>
                        <a:ext cx="2819400" cy="963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
          <p:cNvSpPr txBox="1">
            <a:spLocks/>
          </p:cNvSpPr>
          <p:nvPr/>
        </p:nvSpPr>
        <p:spPr>
          <a:xfrm>
            <a:off x="794914" y="3812808"/>
            <a:ext cx="8552286" cy="1867557"/>
          </a:xfrm>
          <a:prstGeom prst="rect">
            <a:avLst/>
          </a:prstGeom>
        </p:spPr>
        <p:txBody>
          <a:bodyPr/>
          <a:lstStyle/>
          <a:p>
            <a:pPr defTabSz="914400" fontAlgn="auto">
              <a:lnSpc>
                <a:spcPct val="150000"/>
              </a:lnSpc>
              <a:spcBef>
                <a:spcPts val="0"/>
              </a:spcBef>
              <a:spcAft>
                <a:spcPts val="0"/>
              </a:spcAft>
              <a:defRPr/>
            </a:pPr>
            <a:r>
              <a:rPr lang="en-US" sz="1400" dirty="0">
                <a:latin typeface="Arial"/>
                <a:cs typeface="Arial"/>
              </a:rPr>
              <a:t>Where </a:t>
            </a:r>
            <a:r>
              <a:rPr lang="el-GR" sz="1400" b="1" i="1" dirty="0">
                <a:latin typeface="Arial"/>
                <a:cs typeface="Arial"/>
              </a:rPr>
              <a:t>μ</a:t>
            </a:r>
            <a:r>
              <a:rPr lang="en-US" sz="1400" b="1" dirty="0">
                <a:latin typeface="Arial"/>
                <a:cs typeface="Arial"/>
              </a:rPr>
              <a:t>  is the mean and </a:t>
            </a:r>
            <a:r>
              <a:rPr lang="el-GR" sz="1400" b="1" i="1" dirty="0">
                <a:latin typeface="Arial"/>
                <a:cs typeface="Arial"/>
              </a:rPr>
              <a:t>σ</a:t>
            </a:r>
            <a:r>
              <a:rPr lang="en-US" sz="1400" b="1" dirty="0">
                <a:latin typeface="Arial"/>
                <a:cs typeface="Arial"/>
              </a:rPr>
              <a:t> (&gt;0) is the standard deviation</a:t>
            </a:r>
            <a:r>
              <a:rPr lang="en-US" sz="1400" dirty="0">
                <a:latin typeface="Arial"/>
                <a:cs typeface="Arial"/>
              </a:rPr>
              <a:t>. The higher the standard deviation, the heavier the right tail of the distribution.  </a:t>
            </a:r>
          </a:p>
          <a:p>
            <a:pPr defTabSz="914400" fontAlgn="auto">
              <a:lnSpc>
                <a:spcPct val="150000"/>
              </a:lnSpc>
              <a:spcBef>
                <a:spcPts val="0"/>
              </a:spcBef>
              <a:spcAft>
                <a:spcPts val="0"/>
              </a:spcAft>
              <a:defRPr/>
            </a:pPr>
            <a:endParaRPr lang="en-US" sz="1400" dirty="0">
              <a:latin typeface="Arial"/>
              <a:cs typeface="Arial"/>
            </a:endParaRPr>
          </a:p>
          <a:p>
            <a:pPr defTabSz="914400" fontAlgn="auto">
              <a:lnSpc>
                <a:spcPct val="150000"/>
              </a:lnSpc>
              <a:spcBef>
                <a:spcPts val="0"/>
              </a:spcBef>
              <a:spcAft>
                <a:spcPts val="0"/>
              </a:spcAft>
              <a:defRPr/>
            </a:pPr>
            <a:r>
              <a:rPr lang="en-US" sz="1400" dirty="0">
                <a:latin typeface="Arial"/>
                <a:cs typeface="Arial"/>
              </a:rPr>
              <a:t>Out of the seven distributions, the lognormal distribution has the second heaviest  (but ultimately finite) right hand tail.</a:t>
            </a:r>
          </a:p>
          <a:p>
            <a:pPr defTabSz="914400" fontAlgn="auto">
              <a:lnSpc>
                <a:spcPct val="150000"/>
              </a:lnSpc>
              <a:spcBef>
                <a:spcPts val="0"/>
              </a:spcBef>
              <a:spcAft>
                <a:spcPts val="0"/>
              </a:spcAft>
              <a:defRPr/>
            </a:pPr>
            <a:endParaRPr lang="en-US" sz="1400" dirty="0">
              <a:latin typeface="Arial"/>
              <a:ea typeface="+mn-ea"/>
              <a:cs typeface="Arial"/>
            </a:endParaRPr>
          </a:p>
          <a:p>
            <a:pPr defTabSz="914400" fontAlgn="auto">
              <a:lnSpc>
                <a:spcPct val="150000"/>
              </a:lnSpc>
              <a:spcBef>
                <a:spcPts val="0"/>
              </a:spcBef>
              <a:spcAft>
                <a:spcPts val="0"/>
              </a:spcAft>
              <a:defRPr/>
            </a:pPr>
            <a:endParaRPr lang="en-US" sz="1400" dirty="0">
              <a:latin typeface="Arial"/>
              <a:ea typeface="+mn-ea"/>
              <a:cs typeface="Arial"/>
            </a:endParaRPr>
          </a:p>
          <a:p>
            <a:pPr defTabSz="914400" fontAlgn="auto">
              <a:spcBef>
                <a:spcPct val="20000"/>
              </a:spcBef>
              <a:spcAft>
                <a:spcPts val="0"/>
              </a:spcAft>
              <a:buClr>
                <a:schemeClr val="accent1"/>
              </a:buClr>
              <a:defRPr/>
            </a:pPr>
            <a:endParaRPr lang="en-US" sz="1600" dirty="0">
              <a:latin typeface="Arial"/>
              <a:ea typeface="+mn-ea"/>
              <a:cs typeface="Arial"/>
            </a:endParaRPr>
          </a:p>
          <a:p>
            <a:pPr defTabSz="914400" fontAlgn="auto">
              <a:spcBef>
                <a:spcPct val="20000"/>
              </a:spcBef>
              <a:spcAft>
                <a:spcPts val="0"/>
              </a:spcAft>
              <a:buClr>
                <a:schemeClr val="accent1"/>
              </a:buClr>
              <a:defRPr/>
            </a:pPr>
            <a:endParaRPr lang="en-US" sz="1600" dirty="0">
              <a:latin typeface="Arial"/>
              <a:ea typeface="+mn-ea"/>
              <a:cs typeface="Arial"/>
            </a:endParaRPr>
          </a:p>
          <a:p>
            <a:pPr defTabSz="914400" fontAlgn="auto">
              <a:spcBef>
                <a:spcPct val="20000"/>
              </a:spcBef>
              <a:spcAft>
                <a:spcPts val="0"/>
              </a:spcAft>
              <a:buClr>
                <a:schemeClr val="accent1"/>
              </a:buClr>
              <a:defRPr/>
            </a:pPr>
            <a:endParaRPr lang="en-US" sz="1700" dirty="0">
              <a:solidFill>
                <a:srgbClr val="595959"/>
              </a:solidFill>
              <a:latin typeface="Times New Roman" pitchFamily="18" charset="0"/>
              <a:ea typeface="+mn-ea"/>
              <a:cs typeface="Times New Roman" pitchFamily="18" charset="0"/>
            </a:endParaRPr>
          </a:p>
        </p:txBody>
      </p:sp>
      <p:sp>
        <p:nvSpPr>
          <p:cNvPr id="16" name="Title 1"/>
          <p:cNvSpPr>
            <a:spLocks noGrp="1"/>
          </p:cNvSpPr>
          <p:nvPr>
            <p:ph type="ctrTitle"/>
          </p:nvPr>
        </p:nvSpPr>
        <p:spPr>
          <a:xfrm>
            <a:off x="2044700" y="408929"/>
            <a:ext cx="7145782" cy="617295"/>
          </a:xfrm>
        </p:spPr>
        <p:txBody>
          <a:bodyPr/>
          <a:lstStyle/>
          <a:p>
            <a:pPr>
              <a:lnSpc>
                <a:spcPct val="100000"/>
              </a:lnSpc>
              <a:spcAft>
                <a:spcPts val="600"/>
              </a:spcAft>
            </a:pPr>
            <a:r>
              <a:rPr lang="en-US" sz="2100" spc="0" dirty="0">
                <a:solidFill>
                  <a:schemeClr val="tx1"/>
                </a:solidFill>
              </a:rPr>
              <a:t>Lognormal Distribution &amp; Proportionate Differentiation</a:t>
            </a:r>
          </a:p>
        </p:txBody>
      </p:sp>
      <p:grpSp>
        <p:nvGrpSpPr>
          <p:cNvPr id="17" name="Group 16"/>
          <p:cNvGrpSpPr/>
          <p:nvPr/>
        </p:nvGrpSpPr>
        <p:grpSpPr>
          <a:xfrm>
            <a:off x="749363" y="1423052"/>
            <a:ext cx="1854261" cy="1819306"/>
            <a:chOff x="241362" y="1260618"/>
            <a:chExt cx="1854261" cy="1819306"/>
          </a:xfrm>
        </p:grpSpPr>
        <p:sp>
          <p:nvSpPr>
            <p:cNvPr id="18" name="Content Placeholder 1"/>
            <p:cNvSpPr txBox="1">
              <a:spLocks/>
            </p:cNvSpPr>
            <p:nvPr/>
          </p:nvSpPr>
          <p:spPr>
            <a:xfrm>
              <a:off x="361385" y="1270240"/>
              <a:ext cx="1614213" cy="359107"/>
            </a:xfrm>
            <a:prstGeom prst="rect">
              <a:avLst/>
            </a:prstGeom>
          </p:spPr>
          <p:txBody>
            <a:bodyPr/>
            <a:lstStyle/>
            <a:p>
              <a:pPr algn="ctr" defTabSz="914400" fontAlgn="auto">
                <a:lnSpc>
                  <a:spcPct val="150000"/>
                </a:lnSpc>
                <a:spcBef>
                  <a:spcPts val="0"/>
                </a:spcBef>
                <a:spcAft>
                  <a:spcPts val="600"/>
                </a:spcAft>
                <a:defRPr/>
              </a:pPr>
              <a:r>
                <a:rPr lang="en-US" sz="1200" dirty="0">
                  <a:latin typeface="Arial"/>
                  <a:cs typeface="Arial"/>
                </a:rPr>
                <a:t>Lognormal </a:t>
              </a:r>
              <a:endParaRPr lang="en-US" sz="1200" dirty="0">
                <a:latin typeface="Arial"/>
                <a:ea typeface="+mn-ea"/>
                <a:cs typeface="Arial"/>
              </a:endParaRPr>
            </a:p>
          </p:txBody>
        </p:sp>
        <p:grpSp>
          <p:nvGrpSpPr>
            <p:cNvPr id="19" name="Group 18"/>
            <p:cNvGrpSpPr/>
            <p:nvPr/>
          </p:nvGrpSpPr>
          <p:grpSpPr>
            <a:xfrm>
              <a:off x="241362" y="1260618"/>
              <a:ext cx="1854261" cy="1819306"/>
              <a:chOff x="241362" y="1260618"/>
              <a:chExt cx="1854261" cy="1819306"/>
            </a:xfrm>
          </p:grpSpPr>
          <p:pic>
            <p:nvPicPr>
              <p:cNvPr id="20" name="Picture 19"/>
              <p:cNvPicPr/>
              <p:nvPr/>
            </p:nvPicPr>
            <p:blipFill>
              <a:blip r:embed="rId5" cstate="print"/>
              <a:srcRect t="10425" r="5013" b="7690"/>
              <a:stretch>
                <a:fillRect/>
              </a:stretch>
            </p:blipFill>
            <p:spPr bwMode="auto">
              <a:xfrm>
                <a:off x="332804" y="1719315"/>
                <a:ext cx="1582178" cy="1272209"/>
              </a:xfrm>
              <a:prstGeom prst="rect">
                <a:avLst/>
              </a:prstGeom>
              <a:noFill/>
            </p:spPr>
          </p:pic>
          <p:sp>
            <p:nvSpPr>
              <p:cNvPr id="21" name="Rectangle 20"/>
              <p:cNvSpPr/>
              <p:nvPr/>
            </p:nvSpPr>
            <p:spPr>
              <a:xfrm>
                <a:off x="241362" y="1260618"/>
                <a:ext cx="1854261" cy="181930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505540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044700" y="408929"/>
            <a:ext cx="7145782" cy="617295"/>
          </a:xfrm>
        </p:spPr>
        <p:txBody>
          <a:bodyPr/>
          <a:lstStyle/>
          <a:p>
            <a:pPr>
              <a:lnSpc>
                <a:spcPct val="100000"/>
              </a:lnSpc>
              <a:spcAft>
                <a:spcPts val="600"/>
              </a:spcAft>
            </a:pPr>
            <a:r>
              <a:rPr lang="en-US" sz="2100" spc="0" dirty="0">
                <a:solidFill>
                  <a:schemeClr val="tx1"/>
                </a:solidFill>
              </a:rPr>
              <a:t>Lognormal Distribution &amp; Proportionate Differentiation</a:t>
            </a:r>
          </a:p>
        </p:txBody>
      </p:sp>
      <p:sp>
        <p:nvSpPr>
          <p:cNvPr id="14" name="Content Placeholder 1"/>
          <p:cNvSpPr txBox="1">
            <a:spLocks/>
          </p:cNvSpPr>
          <p:nvPr/>
        </p:nvSpPr>
        <p:spPr>
          <a:xfrm>
            <a:off x="2794001" y="1272066"/>
            <a:ext cx="6629398" cy="2134632"/>
          </a:xfrm>
          <a:prstGeom prst="rect">
            <a:avLst/>
          </a:prstGeom>
        </p:spPr>
        <p:txBody>
          <a:bodyPr lIns="0" tIns="0" rIns="0" bIns="0" anchor="t">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80000"/>
              </a:lnSpc>
            </a:pPr>
            <a:r>
              <a:rPr lang="en-US" sz="1400" b="1" i="0" u="sng" dirty="0">
                <a:solidFill>
                  <a:schemeClr val="tx1"/>
                </a:solidFill>
                <a:latin typeface="Arial"/>
                <a:cs typeface="Arial"/>
              </a:rPr>
              <a:t>Generative mechanism</a:t>
            </a:r>
            <a:r>
              <a:rPr lang="en-US" sz="1400" b="1" i="0" dirty="0">
                <a:solidFill>
                  <a:schemeClr val="tx1"/>
                </a:solidFill>
                <a:latin typeface="Arial"/>
                <a:cs typeface="Arial"/>
              </a:rPr>
              <a:t>:</a:t>
            </a:r>
            <a:r>
              <a:rPr lang="en-US" sz="1400" i="0" dirty="0">
                <a:solidFill>
                  <a:schemeClr val="tx1"/>
                </a:solidFill>
                <a:latin typeface="Arial"/>
                <a:cs typeface="Arial"/>
              </a:rPr>
              <a:t> </a:t>
            </a:r>
            <a:r>
              <a:rPr lang="en-US" sz="1400" b="1" dirty="0">
                <a:solidFill>
                  <a:schemeClr val="tx1"/>
                </a:solidFill>
                <a:latin typeface="Arial"/>
                <a:cs typeface="Arial"/>
              </a:rPr>
              <a:t>Proportionate differentiation</a:t>
            </a:r>
            <a:r>
              <a:rPr lang="en-US" sz="1400" i="0" dirty="0">
                <a:solidFill>
                  <a:schemeClr val="tx1"/>
                </a:solidFill>
                <a:latin typeface="Arial"/>
                <a:cs typeface="Arial"/>
              </a:rPr>
              <a:t>. Individual differences in value on an outcome occur due to differences with respect to the accumulation rate and initial value on the outcome (</a:t>
            </a:r>
            <a:r>
              <a:rPr lang="en-US" sz="1400" i="0" dirty="0" err="1">
                <a:solidFill>
                  <a:schemeClr val="tx1"/>
                </a:solidFill>
                <a:latin typeface="Arial"/>
                <a:cs typeface="Arial"/>
              </a:rPr>
              <a:t>Joo</a:t>
            </a:r>
            <a:r>
              <a:rPr lang="en-US" sz="1400" i="0" dirty="0">
                <a:solidFill>
                  <a:schemeClr val="tx1"/>
                </a:solidFill>
                <a:latin typeface="Arial"/>
                <a:cs typeface="Arial"/>
              </a:rPr>
              <a:t> et al., 2017).  </a:t>
            </a:r>
          </a:p>
          <a:p>
            <a:pPr>
              <a:lnSpc>
                <a:spcPct val="180000"/>
              </a:lnSpc>
            </a:pPr>
            <a:r>
              <a:rPr lang="en-US" sz="1400" i="0" dirty="0">
                <a:solidFill>
                  <a:schemeClr val="tx1"/>
                </a:solidFill>
                <a:latin typeface="Arial"/>
                <a:cs typeface="Arial"/>
              </a:rPr>
              <a:t>As such, some individuals experience large ‘output loops’ (i.e., increasingly larger output increases based on positive feedback between past and future output).</a:t>
            </a:r>
            <a:endParaRPr lang="en-US" sz="1700" dirty="0">
              <a:solidFill>
                <a:schemeClr val="tx1"/>
              </a:solidFill>
              <a:latin typeface="Times New Roman" pitchFamily="18" charset="0"/>
              <a:cs typeface="Times New Roman" pitchFamily="18" charset="0"/>
            </a:endParaRPr>
          </a:p>
        </p:txBody>
      </p:sp>
      <p:sp>
        <p:nvSpPr>
          <p:cNvPr id="15" name="Content Placeholder 1"/>
          <p:cNvSpPr txBox="1">
            <a:spLocks/>
          </p:cNvSpPr>
          <p:nvPr/>
        </p:nvSpPr>
        <p:spPr>
          <a:xfrm>
            <a:off x="749363" y="3390820"/>
            <a:ext cx="8674037" cy="2208361"/>
          </a:xfrm>
          <a:prstGeom prst="rect">
            <a:avLst/>
          </a:prstGeom>
        </p:spPr>
        <p:txBody>
          <a:bodyPr/>
          <a:lstStyle/>
          <a:p>
            <a:pPr defTabSz="914400" fontAlgn="auto">
              <a:lnSpc>
                <a:spcPct val="180000"/>
              </a:lnSpc>
              <a:spcBef>
                <a:spcPts val="0"/>
              </a:spcBef>
              <a:spcAft>
                <a:spcPts val="0"/>
              </a:spcAft>
              <a:defRPr/>
            </a:pPr>
            <a:r>
              <a:rPr lang="en-US" sz="1400" u="sng" dirty="0">
                <a:latin typeface="Arial"/>
                <a:ea typeface="+mn-ea"/>
                <a:cs typeface="Arial"/>
              </a:rPr>
              <a:t>Examples</a:t>
            </a:r>
            <a:r>
              <a:rPr lang="en-US" sz="1400" dirty="0">
                <a:latin typeface="Arial"/>
                <a:ea typeface="+mn-ea"/>
                <a:cs typeface="Arial"/>
              </a:rPr>
              <a:t>: </a:t>
            </a:r>
          </a:p>
          <a:p>
            <a:pPr lvl="1">
              <a:lnSpc>
                <a:spcPct val="180000"/>
              </a:lnSpc>
              <a:spcBef>
                <a:spcPts val="0"/>
              </a:spcBef>
              <a:buFont typeface="Arial" pitchFamily="34" charset="0"/>
              <a:buChar char="•"/>
            </a:pPr>
            <a:r>
              <a:rPr lang="en-US" sz="1400" dirty="0">
                <a:latin typeface="Arial"/>
                <a:ea typeface="+mn-ea"/>
                <a:cs typeface="Arial"/>
              </a:rPr>
              <a:t> Community organizers with a higher number of initial signatures may find it easier to obtain additional signatures.</a:t>
            </a:r>
          </a:p>
          <a:p>
            <a:pPr lvl="1">
              <a:lnSpc>
                <a:spcPct val="180000"/>
              </a:lnSpc>
              <a:spcBef>
                <a:spcPts val="0"/>
              </a:spcBef>
              <a:buFont typeface="Arial" pitchFamily="34" charset="0"/>
              <a:buChar char="•"/>
            </a:pPr>
            <a:r>
              <a:rPr lang="en-US" sz="1400" dirty="0">
                <a:latin typeface="Arial"/>
                <a:cs typeface="Arial"/>
              </a:rPr>
              <a:t> Research in geology  shows that a crystal’s initial size and its rate of exposure to additional minerals determine its subsequent sizes, creating a lognormal distribution of crystal sizes (</a:t>
            </a:r>
            <a:r>
              <a:rPr lang="en-US" sz="1200" dirty="0" err="1">
                <a:latin typeface="Arial"/>
                <a:cs typeface="Arial"/>
              </a:rPr>
              <a:t>Kile</a:t>
            </a:r>
            <a:r>
              <a:rPr lang="en-US" sz="1200" dirty="0">
                <a:latin typeface="Arial"/>
                <a:cs typeface="Arial"/>
              </a:rPr>
              <a:t> &amp; </a:t>
            </a:r>
            <a:r>
              <a:rPr lang="en-US" sz="1200" dirty="0" err="1">
                <a:latin typeface="Arial"/>
                <a:cs typeface="Arial"/>
              </a:rPr>
              <a:t>Eberl</a:t>
            </a:r>
            <a:r>
              <a:rPr lang="en-US" sz="1200" dirty="0">
                <a:latin typeface="Arial"/>
                <a:cs typeface="Arial"/>
              </a:rPr>
              <a:t>, 2003).</a:t>
            </a:r>
            <a:endParaRPr lang="en-US" sz="1700" dirty="0">
              <a:latin typeface="Times New Roman" pitchFamily="18" charset="0"/>
              <a:ea typeface="+mn-ea"/>
              <a:cs typeface="Times New Roman" pitchFamily="18" charset="0"/>
            </a:endParaRPr>
          </a:p>
        </p:txBody>
      </p:sp>
      <p:grpSp>
        <p:nvGrpSpPr>
          <p:cNvPr id="23" name="Group 22"/>
          <p:cNvGrpSpPr/>
          <p:nvPr/>
        </p:nvGrpSpPr>
        <p:grpSpPr>
          <a:xfrm>
            <a:off x="749363" y="1423052"/>
            <a:ext cx="1854261" cy="1819306"/>
            <a:chOff x="241362" y="1260618"/>
            <a:chExt cx="1854261" cy="1819306"/>
          </a:xfrm>
        </p:grpSpPr>
        <p:sp>
          <p:nvSpPr>
            <p:cNvPr id="24" name="Content Placeholder 1"/>
            <p:cNvSpPr txBox="1">
              <a:spLocks/>
            </p:cNvSpPr>
            <p:nvPr/>
          </p:nvSpPr>
          <p:spPr>
            <a:xfrm>
              <a:off x="361385" y="1270240"/>
              <a:ext cx="1614213" cy="359107"/>
            </a:xfrm>
            <a:prstGeom prst="rect">
              <a:avLst/>
            </a:prstGeom>
          </p:spPr>
          <p:txBody>
            <a:bodyPr/>
            <a:lstStyle/>
            <a:p>
              <a:pPr algn="ctr" defTabSz="914400" fontAlgn="auto">
                <a:lnSpc>
                  <a:spcPct val="150000"/>
                </a:lnSpc>
                <a:spcBef>
                  <a:spcPts val="0"/>
                </a:spcBef>
                <a:spcAft>
                  <a:spcPts val="600"/>
                </a:spcAft>
                <a:defRPr/>
              </a:pPr>
              <a:r>
                <a:rPr lang="en-US" sz="1200" dirty="0">
                  <a:latin typeface="Arial"/>
                  <a:cs typeface="Arial"/>
                </a:rPr>
                <a:t>Lognormal </a:t>
              </a:r>
              <a:endParaRPr lang="en-US" sz="1200" dirty="0">
                <a:latin typeface="Arial"/>
                <a:ea typeface="+mn-ea"/>
                <a:cs typeface="Arial"/>
              </a:endParaRPr>
            </a:p>
          </p:txBody>
        </p:sp>
        <p:grpSp>
          <p:nvGrpSpPr>
            <p:cNvPr id="25" name="Group 24"/>
            <p:cNvGrpSpPr/>
            <p:nvPr/>
          </p:nvGrpSpPr>
          <p:grpSpPr>
            <a:xfrm>
              <a:off x="241362" y="1260618"/>
              <a:ext cx="1854261" cy="1819306"/>
              <a:chOff x="241362" y="1260618"/>
              <a:chExt cx="1854261" cy="1819306"/>
            </a:xfrm>
          </p:grpSpPr>
          <p:pic>
            <p:nvPicPr>
              <p:cNvPr id="26" name="Picture 25"/>
              <p:cNvPicPr/>
              <p:nvPr/>
            </p:nvPicPr>
            <p:blipFill>
              <a:blip r:embed="rId3" cstate="print"/>
              <a:srcRect t="10425" r="5013" b="7690"/>
              <a:stretch>
                <a:fillRect/>
              </a:stretch>
            </p:blipFill>
            <p:spPr bwMode="auto">
              <a:xfrm>
                <a:off x="332804" y="1719315"/>
                <a:ext cx="1582178" cy="1272209"/>
              </a:xfrm>
              <a:prstGeom prst="rect">
                <a:avLst/>
              </a:prstGeom>
              <a:noFill/>
            </p:spPr>
          </p:pic>
          <p:sp>
            <p:nvSpPr>
              <p:cNvPr id="27" name="Rectangle 26"/>
              <p:cNvSpPr/>
              <p:nvPr/>
            </p:nvSpPr>
            <p:spPr>
              <a:xfrm>
                <a:off x="241362" y="1260618"/>
                <a:ext cx="1854261" cy="181930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693133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044700" y="408929"/>
            <a:ext cx="7145782" cy="617295"/>
          </a:xfrm>
        </p:spPr>
        <p:txBody>
          <a:bodyPr/>
          <a:lstStyle/>
          <a:p>
            <a:pPr>
              <a:lnSpc>
                <a:spcPct val="100000"/>
              </a:lnSpc>
              <a:spcAft>
                <a:spcPts val="600"/>
              </a:spcAft>
            </a:pPr>
            <a:r>
              <a:rPr lang="en-US" sz="2100" spc="0" dirty="0">
                <a:solidFill>
                  <a:schemeClr val="tx1"/>
                </a:solidFill>
              </a:rPr>
              <a:t>Lognormal Distribution &amp; Proportionate Differentiation</a:t>
            </a:r>
          </a:p>
        </p:txBody>
      </p:sp>
      <p:sp>
        <p:nvSpPr>
          <p:cNvPr id="11" name="TextBox 10"/>
          <p:cNvSpPr txBox="1"/>
          <p:nvPr/>
        </p:nvSpPr>
        <p:spPr>
          <a:xfrm>
            <a:off x="1043936" y="3464396"/>
            <a:ext cx="8077200" cy="1500411"/>
          </a:xfrm>
          <a:prstGeom prst="rect">
            <a:avLst/>
          </a:prstGeom>
          <a:noFill/>
        </p:spPr>
        <p:txBody>
          <a:bodyPr wrap="square" lIns="0" tIns="0" rIns="0" bIns="0" rtlCol="0">
            <a:spAutoFit/>
          </a:bodyPr>
          <a:lstStyle/>
          <a:p>
            <a:pPr>
              <a:lnSpc>
                <a:spcPct val="150000"/>
              </a:lnSpc>
            </a:pPr>
            <a:r>
              <a:rPr lang="en-US" sz="1500" b="1" i="1" dirty="0"/>
              <a:t>H2a</a:t>
            </a:r>
            <a:r>
              <a:rPr lang="en-US" sz="1500" dirty="0"/>
              <a:t>: Individual productivity of women and men in STEM and other scientific fields follows a lognormal distribution. </a:t>
            </a:r>
          </a:p>
          <a:p>
            <a:pPr>
              <a:lnSpc>
                <a:spcPct val="50000"/>
              </a:lnSpc>
            </a:pPr>
            <a:endParaRPr lang="en-US" sz="1500" dirty="0"/>
          </a:p>
          <a:p>
            <a:pPr>
              <a:lnSpc>
                <a:spcPct val="150000"/>
              </a:lnSpc>
            </a:pPr>
            <a:r>
              <a:rPr lang="en-US" sz="1500" b="1" i="1" dirty="0"/>
              <a:t>H2b</a:t>
            </a:r>
            <a:r>
              <a:rPr lang="en-US" sz="1500" dirty="0"/>
              <a:t>: The lognormal distribution of individual productivity will have a lighter right tail for women than men.</a:t>
            </a:r>
          </a:p>
        </p:txBody>
      </p:sp>
      <p:sp>
        <p:nvSpPr>
          <p:cNvPr id="13" name="TextBox 12"/>
          <p:cNvSpPr txBox="1"/>
          <p:nvPr/>
        </p:nvSpPr>
        <p:spPr>
          <a:xfrm>
            <a:off x="508000" y="5022504"/>
            <a:ext cx="9144000" cy="6924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0" tIns="0" rIns="0" bIns="0" rtlCol="0" anchor="ctr">
            <a:noAutofit/>
          </a:bodyPr>
          <a:lstStyle/>
          <a:p>
            <a:pPr algn="ctr">
              <a:lnSpc>
                <a:spcPct val="150000"/>
              </a:lnSpc>
              <a:spcAft>
                <a:spcPts val="0"/>
              </a:spcAft>
            </a:pPr>
            <a:r>
              <a:rPr lang="en-US" sz="1500" b="1" dirty="0"/>
              <a:t>A lighter right tail for women likely reflects the impacts of gender discrimination.</a:t>
            </a:r>
          </a:p>
        </p:txBody>
      </p:sp>
      <p:grpSp>
        <p:nvGrpSpPr>
          <p:cNvPr id="22" name="Group 21"/>
          <p:cNvGrpSpPr/>
          <p:nvPr/>
        </p:nvGrpSpPr>
        <p:grpSpPr>
          <a:xfrm>
            <a:off x="749363" y="1423052"/>
            <a:ext cx="1854261" cy="1819306"/>
            <a:chOff x="241362" y="1260618"/>
            <a:chExt cx="1854261" cy="1819306"/>
          </a:xfrm>
        </p:grpSpPr>
        <p:sp>
          <p:nvSpPr>
            <p:cNvPr id="23" name="Content Placeholder 1"/>
            <p:cNvSpPr txBox="1">
              <a:spLocks/>
            </p:cNvSpPr>
            <p:nvPr/>
          </p:nvSpPr>
          <p:spPr>
            <a:xfrm>
              <a:off x="361385" y="1270240"/>
              <a:ext cx="1614213" cy="359107"/>
            </a:xfrm>
            <a:prstGeom prst="rect">
              <a:avLst/>
            </a:prstGeom>
          </p:spPr>
          <p:txBody>
            <a:bodyPr/>
            <a:lstStyle/>
            <a:p>
              <a:pPr algn="ctr" defTabSz="914400" fontAlgn="auto">
                <a:lnSpc>
                  <a:spcPct val="150000"/>
                </a:lnSpc>
                <a:spcBef>
                  <a:spcPts val="0"/>
                </a:spcBef>
                <a:spcAft>
                  <a:spcPts val="600"/>
                </a:spcAft>
                <a:defRPr/>
              </a:pPr>
              <a:r>
                <a:rPr lang="en-US" sz="1200" dirty="0">
                  <a:latin typeface="Arial"/>
                  <a:cs typeface="Arial"/>
                </a:rPr>
                <a:t>Lognormal </a:t>
              </a:r>
              <a:endParaRPr lang="en-US" sz="1200" dirty="0">
                <a:latin typeface="Arial"/>
                <a:ea typeface="+mn-ea"/>
                <a:cs typeface="Arial"/>
              </a:endParaRPr>
            </a:p>
          </p:txBody>
        </p:sp>
        <p:grpSp>
          <p:nvGrpSpPr>
            <p:cNvPr id="24" name="Group 23"/>
            <p:cNvGrpSpPr/>
            <p:nvPr/>
          </p:nvGrpSpPr>
          <p:grpSpPr>
            <a:xfrm>
              <a:off x="241362" y="1260618"/>
              <a:ext cx="1854261" cy="1819306"/>
              <a:chOff x="241362" y="1260618"/>
              <a:chExt cx="1854261" cy="1819306"/>
            </a:xfrm>
          </p:grpSpPr>
          <p:pic>
            <p:nvPicPr>
              <p:cNvPr id="25" name="Picture 24"/>
              <p:cNvPicPr/>
              <p:nvPr/>
            </p:nvPicPr>
            <p:blipFill>
              <a:blip r:embed="rId3" cstate="print"/>
              <a:srcRect t="10425" r="5013" b="7690"/>
              <a:stretch>
                <a:fillRect/>
              </a:stretch>
            </p:blipFill>
            <p:spPr bwMode="auto">
              <a:xfrm>
                <a:off x="332804" y="1719315"/>
                <a:ext cx="1582178" cy="1272209"/>
              </a:xfrm>
              <a:prstGeom prst="rect">
                <a:avLst/>
              </a:prstGeom>
              <a:noFill/>
            </p:spPr>
          </p:pic>
          <p:sp>
            <p:nvSpPr>
              <p:cNvPr id="26" name="Rectangle 25"/>
              <p:cNvSpPr/>
              <p:nvPr/>
            </p:nvSpPr>
            <p:spPr>
              <a:xfrm>
                <a:off x="241362" y="1260618"/>
                <a:ext cx="1854261" cy="181930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7" name="Content Placeholder 1"/>
          <p:cNvSpPr txBox="1">
            <a:spLocks/>
          </p:cNvSpPr>
          <p:nvPr/>
        </p:nvSpPr>
        <p:spPr>
          <a:xfrm>
            <a:off x="2794001" y="1272066"/>
            <a:ext cx="6629398" cy="2134632"/>
          </a:xfrm>
          <a:prstGeom prst="rect">
            <a:avLst/>
          </a:prstGeom>
        </p:spPr>
        <p:txBody>
          <a:bodyPr lIns="0" tIns="0" rIns="0" bIns="0" anchor="t">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80000"/>
              </a:lnSpc>
            </a:pPr>
            <a:r>
              <a:rPr lang="en-US" sz="1400" b="1" i="0" u="sng" dirty="0">
                <a:solidFill>
                  <a:schemeClr val="tx1"/>
                </a:solidFill>
                <a:latin typeface="Arial"/>
                <a:cs typeface="Arial"/>
              </a:rPr>
              <a:t>Generative mechanism</a:t>
            </a:r>
            <a:r>
              <a:rPr lang="en-US" sz="1400" b="1" i="0" dirty="0">
                <a:solidFill>
                  <a:schemeClr val="tx1"/>
                </a:solidFill>
                <a:latin typeface="Arial"/>
                <a:cs typeface="Arial"/>
              </a:rPr>
              <a:t>:</a:t>
            </a:r>
            <a:r>
              <a:rPr lang="en-US" sz="1400" i="0" dirty="0">
                <a:solidFill>
                  <a:schemeClr val="tx1"/>
                </a:solidFill>
                <a:latin typeface="Arial"/>
                <a:cs typeface="Arial"/>
              </a:rPr>
              <a:t> </a:t>
            </a:r>
            <a:r>
              <a:rPr lang="en-US" sz="1400" b="1" dirty="0">
                <a:solidFill>
                  <a:schemeClr val="tx1"/>
                </a:solidFill>
                <a:latin typeface="Arial"/>
                <a:cs typeface="Arial"/>
              </a:rPr>
              <a:t>Proportionate differentiation</a:t>
            </a:r>
            <a:r>
              <a:rPr lang="en-US" sz="1400" i="0" dirty="0">
                <a:solidFill>
                  <a:schemeClr val="tx1"/>
                </a:solidFill>
                <a:latin typeface="Arial"/>
                <a:cs typeface="Arial"/>
              </a:rPr>
              <a:t>. Individual differences in value on an outcome occur due to differences with respect to the accumulation rate and initial value on the outcome (</a:t>
            </a:r>
            <a:r>
              <a:rPr lang="en-US" sz="1400" i="0" dirty="0" err="1">
                <a:solidFill>
                  <a:schemeClr val="tx1"/>
                </a:solidFill>
                <a:latin typeface="Arial"/>
                <a:cs typeface="Arial"/>
              </a:rPr>
              <a:t>Joo</a:t>
            </a:r>
            <a:r>
              <a:rPr lang="en-US" sz="1400" i="0" dirty="0">
                <a:solidFill>
                  <a:schemeClr val="tx1"/>
                </a:solidFill>
                <a:latin typeface="Arial"/>
                <a:cs typeface="Arial"/>
              </a:rPr>
              <a:t> et al., 2017).  </a:t>
            </a:r>
          </a:p>
          <a:p>
            <a:pPr>
              <a:lnSpc>
                <a:spcPct val="180000"/>
              </a:lnSpc>
            </a:pPr>
            <a:r>
              <a:rPr lang="en-US" sz="1400" i="0" dirty="0">
                <a:solidFill>
                  <a:schemeClr val="tx1"/>
                </a:solidFill>
                <a:latin typeface="Arial"/>
                <a:cs typeface="Arial"/>
              </a:rPr>
              <a:t>As such, some individuals experience large ‘output loops’ (i.e., increasingly larger output increases based on positive feedback between past and future output).</a:t>
            </a:r>
            <a:endParaRPr lang="en-US" sz="17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22458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044700" y="408929"/>
            <a:ext cx="7454900" cy="617295"/>
          </a:xfrm>
        </p:spPr>
        <p:txBody>
          <a:bodyPr/>
          <a:lstStyle/>
          <a:p>
            <a:pPr>
              <a:lnSpc>
                <a:spcPct val="100000"/>
              </a:lnSpc>
              <a:spcAft>
                <a:spcPts val="600"/>
              </a:spcAft>
            </a:pPr>
            <a:r>
              <a:rPr lang="en-US" sz="2100" spc="0" dirty="0">
                <a:solidFill>
                  <a:schemeClr val="tx1"/>
                </a:solidFill>
              </a:rPr>
              <a:t>Exponential-tail Distributions &amp; Incremental Differentiation</a:t>
            </a:r>
          </a:p>
        </p:txBody>
      </p:sp>
      <p:sp>
        <p:nvSpPr>
          <p:cNvPr id="17" name="Content Placeholder 1"/>
          <p:cNvSpPr txBox="1">
            <a:spLocks/>
          </p:cNvSpPr>
          <p:nvPr/>
        </p:nvSpPr>
        <p:spPr>
          <a:xfrm>
            <a:off x="2873651" y="1181100"/>
            <a:ext cx="6625950" cy="4533900"/>
          </a:xfrm>
          <a:prstGeom prst="rect">
            <a:avLst/>
          </a:prstGeom>
        </p:spPr>
        <p:txBody>
          <a:bodyPr lIns="0" tIns="0" rIns="0" bIns="0" anchor="t">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50000"/>
              </a:lnSpc>
            </a:pPr>
            <a:r>
              <a:rPr lang="en-US" sz="1400" b="1" i="0" u="sng" dirty="0">
                <a:solidFill>
                  <a:schemeClr val="tx1"/>
                </a:solidFill>
                <a:latin typeface="+mn-lt"/>
              </a:rPr>
              <a:t>Technical descriptions</a:t>
            </a:r>
            <a:r>
              <a:rPr lang="en-US" sz="1400" b="1" i="0" dirty="0">
                <a:solidFill>
                  <a:schemeClr val="tx1"/>
                </a:solidFill>
                <a:latin typeface="+mn-lt"/>
              </a:rPr>
              <a:t>: </a:t>
            </a:r>
          </a:p>
          <a:p>
            <a:pPr>
              <a:lnSpc>
                <a:spcPct val="150000"/>
              </a:lnSpc>
              <a:buFont typeface="Arial" pitchFamily="34" charset="0"/>
              <a:buChar char="•"/>
            </a:pPr>
            <a:r>
              <a:rPr lang="en-US" sz="1400" i="0" dirty="0">
                <a:solidFill>
                  <a:schemeClr val="tx1"/>
                </a:solidFill>
                <a:latin typeface="+mn-lt"/>
              </a:rPr>
              <a:t> A set of values from a variable, or 𝑥, follows an </a:t>
            </a:r>
            <a:r>
              <a:rPr lang="en-US" sz="1400" b="1" i="0" dirty="0">
                <a:solidFill>
                  <a:schemeClr val="tx1"/>
                </a:solidFill>
                <a:latin typeface="+mn-lt"/>
              </a:rPr>
              <a:t>exponential distribution </a:t>
            </a:r>
            <a:r>
              <a:rPr lang="en-US" sz="1400" i="0" dirty="0">
                <a:solidFill>
                  <a:schemeClr val="tx1"/>
                </a:solidFill>
                <a:latin typeface="+mn-lt"/>
              </a:rPr>
              <a:t>if: </a:t>
            </a:r>
          </a:p>
          <a:p>
            <a:pPr>
              <a:lnSpc>
                <a:spcPct val="150000"/>
              </a:lnSpc>
              <a:buFont typeface="Arial" pitchFamily="34" charset="0"/>
              <a:buChar char="•"/>
            </a:pPr>
            <a:endParaRPr lang="en-US" sz="1400" i="0" dirty="0">
              <a:solidFill>
                <a:schemeClr val="tx1"/>
              </a:solidFill>
              <a:latin typeface="+mn-lt"/>
            </a:endParaRPr>
          </a:p>
          <a:p>
            <a:pPr>
              <a:lnSpc>
                <a:spcPct val="150000"/>
              </a:lnSpc>
            </a:pPr>
            <a:endParaRPr lang="en-US" sz="1400" i="0" dirty="0">
              <a:solidFill>
                <a:schemeClr val="tx1"/>
              </a:solidFill>
              <a:latin typeface="+mn-lt"/>
            </a:endParaRPr>
          </a:p>
          <a:p>
            <a:pPr>
              <a:lnSpc>
                <a:spcPct val="150000"/>
              </a:lnSpc>
            </a:pPr>
            <a:r>
              <a:rPr lang="en-US" sz="1400" i="0" dirty="0">
                <a:solidFill>
                  <a:schemeClr val="tx1"/>
                </a:solidFill>
                <a:latin typeface="+mn-lt"/>
              </a:rPr>
              <a:t>Where </a:t>
            </a:r>
            <a:r>
              <a:rPr lang="el-GR" sz="1400" b="1" dirty="0">
                <a:solidFill>
                  <a:schemeClr val="tx1"/>
                </a:solidFill>
                <a:latin typeface="+mn-lt"/>
              </a:rPr>
              <a:t>λ</a:t>
            </a:r>
            <a:r>
              <a:rPr lang="en-US" sz="1400" b="1" i="0" dirty="0">
                <a:solidFill>
                  <a:schemeClr val="tx1"/>
                </a:solidFill>
                <a:latin typeface="+mn-lt"/>
              </a:rPr>
              <a:t> (&gt;0) is the rate of decay</a:t>
            </a:r>
            <a:r>
              <a:rPr lang="en-US" sz="1400" i="0" dirty="0">
                <a:solidFill>
                  <a:schemeClr val="tx1"/>
                </a:solidFill>
                <a:latin typeface="+mn-lt"/>
              </a:rPr>
              <a:t>. The lower the value of </a:t>
            </a:r>
            <a:r>
              <a:rPr lang="el-GR" sz="1400" dirty="0">
                <a:solidFill>
                  <a:schemeClr val="tx1"/>
                </a:solidFill>
                <a:latin typeface="+mn-lt"/>
              </a:rPr>
              <a:t>λ</a:t>
            </a:r>
            <a:r>
              <a:rPr lang="en-US" sz="1400" i="0" dirty="0">
                <a:solidFill>
                  <a:schemeClr val="tx1"/>
                </a:solidFill>
                <a:latin typeface="+mn-lt"/>
              </a:rPr>
              <a:t>, the heavier the distribution’s right tail.</a:t>
            </a:r>
          </a:p>
          <a:p>
            <a:pPr>
              <a:lnSpc>
                <a:spcPct val="150000"/>
              </a:lnSpc>
            </a:pPr>
            <a:endParaRPr lang="en-US" sz="1400" i="0" dirty="0">
              <a:solidFill>
                <a:schemeClr val="tx1"/>
              </a:solidFill>
              <a:latin typeface="+mn-lt"/>
            </a:endParaRPr>
          </a:p>
          <a:p>
            <a:pPr>
              <a:lnSpc>
                <a:spcPct val="150000"/>
              </a:lnSpc>
              <a:buFont typeface="Arial" pitchFamily="34" charset="0"/>
              <a:buChar char="•"/>
            </a:pPr>
            <a:r>
              <a:rPr lang="en-US" sz="1400" i="0" dirty="0">
                <a:solidFill>
                  <a:schemeClr val="tx1"/>
                </a:solidFill>
                <a:latin typeface="+mn-lt"/>
              </a:rPr>
              <a:t> A set of values from a variable, or 𝑥, follows a </a:t>
            </a:r>
            <a:r>
              <a:rPr lang="en-US" sz="1400" b="1" i="0" dirty="0">
                <a:solidFill>
                  <a:schemeClr val="tx1"/>
                </a:solidFill>
                <a:latin typeface="+mn-lt"/>
              </a:rPr>
              <a:t>power law with exponential cutoff </a:t>
            </a:r>
            <a:r>
              <a:rPr lang="en-US" sz="1400" i="0" dirty="0">
                <a:solidFill>
                  <a:schemeClr val="tx1"/>
                </a:solidFill>
                <a:latin typeface="+mn-lt"/>
              </a:rPr>
              <a:t>if: </a:t>
            </a:r>
          </a:p>
          <a:p>
            <a:pPr>
              <a:lnSpc>
                <a:spcPct val="150000"/>
              </a:lnSpc>
              <a:buFont typeface="Arial" pitchFamily="34" charset="0"/>
              <a:buChar char="•"/>
            </a:pPr>
            <a:endParaRPr lang="en-US" sz="1400" i="0" dirty="0">
              <a:solidFill>
                <a:schemeClr val="tx1"/>
              </a:solidFill>
              <a:latin typeface="+mn-lt"/>
            </a:endParaRPr>
          </a:p>
          <a:p>
            <a:pPr>
              <a:lnSpc>
                <a:spcPct val="150000"/>
              </a:lnSpc>
            </a:pPr>
            <a:endParaRPr lang="en-US" sz="1400" i="0" dirty="0">
              <a:solidFill>
                <a:schemeClr val="tx1"/>
              </a:solidFill>
              <a:latin typeface="+mn-lt"/>
            </a:endParaRPr>
          </a:p>
          <a:p>
            <a:pPr>
              <a:lnSpc>
                <a:spcPct val="150000"/>
              </a:lnSpc>
            </a:pPr>
            <a:r>
              <a:rPr lang="en-US" sz="1400" i="0" dirty="0">
                <a:solidFill>
                  <a:schemeClr val="tx1"/>
                </a:solidFill>
                <a:latin typeface="+mn-lt"/>
              </a:rPr>
              <a:t>Where </a:t>
            </a:r>
            <a:r>
              <a:rPr lang="el-GR" sz="1400" b="1" dirty="0">
                <a:solidFill>
                  <a:schemeClr val="tx1"/>
                </a:solidFill>
                <a:latin typeface="+mn-lt"/>
              </a:rPr>
              <a:t>α</a:t>
            </a:r>
            <a:r>
              <a:rPr lang="en-US" sz="1400" b="1" i="0" dirty="0">
                <a:solidFill>
                  <a:schemeClr val="tx1"/>
                </a:solidFill>
                <a:latin typeface="+mn-lt"/>
              </a:rPr>
              <a:t> (&gt;1) and </a:t>
            </a:r>
            <a:r>
              <a:rPr lang="el-GR" sz="1400" b="1" dirty="0">
                <a:solidFill>
                  <a:schemeClr val="tx1"/>
                </a:solidFill>
                <a:latin typeface="+mn-lt"/>
              </a:rPr>
              <a:t>λ</a:t>
            </a:r>
            <a:r>
              <a:rPr lang="en-US" sz="1400" b="1" i="0" dirty="0">
                <a:solidFill>
                  <a:schemeClr val="tx1"/>
                </a:solidFill>
                <a:latin typeface="+mn-lt"/>
              </a:rPr>
              <a:t> (&gt;0) are the rates of decay</a:t>
            </a:r>
            <a:r>
              <a:rPr lang="en-US" sz="1400" i="0" dirty="0">
                <a:solidFill>
                  <a:schemeClr val="tx1"/>
                </a:solidFill>
                <a:latin typeface="+mn-lt"/>
              </a:rPr>
              <a:t>. The lower the values of </a:t>
            </a:r>
            <a:r>
              <a:rPr lang="el-GR" sz="1400" dirty="0">
                <a:solidFill>
                  <a:schemeClr val="tx1"/>
                </a:solidFill>
                <a:latin typeface="+mn-lt"/>
              </a:rPr>
              <a:t>α</a:t>
            </a:r>
            <a:r>
              <a:rPr lang="el-GR" sz="1400" i="0" dirty="0">
                <a:solidFill>
                  <a:schemeClr val="tx1"/>
                </a:solidFill>
                <a:latin typeface="+mn-lt"/>
              </a:rPr>
              <a:t> </a:t>
            </a:r>
            <a:r>
              <a:rPr lang="en-US" sz="1400" i="0" dirty="0">
                <a:solidFill>
                  <a:schemeClr val="tx1"/>
                </a:solidFill>
                <a:latin typeface="+mn-lt"/>
              </a:rPr>
              <a:t> and </a:t>
            </a:r>
            <a:r>
              <a:rPr lang="el-GR" sz="1400" dirty="0">
                <a:solidFill>
                  <a:schemeClr val="tx1"/>
                </a:solidFill>
                <a:latin typeface="+mn-lt"/>
              </a:rPr>
              <a:t>λ</a:t>
            </a:r>
            <a:r>
              <a:rPr lang="en-US" sz="1400" i="0" dirty="0">
                <a:solidFill>
                  <a:schemeClr val="tx1"/>
                </a:solidFill>
                <a:latin typeface="+mn-lt"/>
              </a:rPr>
              <a:t>, the heavier the distribution’s right tail. Between the two rates of decay, </a:t>
            </a:r>
            <a:r>
              <a:rPr lang="el-GR" sz="1400" dirty="0">
                <a:solidFill>
                  <a:schemeClr val="tx1"/>
                </a:solidFill>
                <a:latin typeface="+mn-lt"/>
              </a:rPr>
              <a:t>λ</a:t>
            </a:r>
            <a:r>
              <a:rPr lang="en-US" sz="1400" i="0" dirty="0">
                <a:solidFill>
                  <a:schemeClr val="tx1"/>
                </a:solidFill>
                <a:latin typeface="+mn-lt"/>
              </a:rPr>
              <a:t> is stronger in shaping the distribution’s right hand tail.</a:t>
            </a:r>
          </a:p>
          <a:p>
            <a:pPr>
              <a:lnSpc>
                <a:spcPct val="150000"/>
              </a:lnSpc>
            </a:pPr>
            <a:endParaRPr lang="en-US" sz="1400" i="0" dirty="0">
              <a:solidFill>
                <a:schemeClr val="tx1"/>
              </a:solidFill>
              <a:latin typeface="+mn-lt"/>
            </a:endParaRPr>
          </a:p>
          <a:p>
            <a:endParaRPr lang="en-US" sz="1500" i="0" dirty="0">
              <a:solidFill>
                <a:schemeClr val="tx1"/>
              </a:solidFill>
              <a:latin typeface="+mn-lt"/>
            </a:endParaRPr>
          </a:p>
          <a:p>
            <a:endParaRPr lang="en-US" sz="1500" i="0" dirty="0">
              <a:latin typeface="+mn-lt"/>
              <a:cs typeface="Times New Roman" pitchFamily="18" charset="0"/>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2205495716"/>
              </p:ext>
            </p:extLst>
          </p:nvPr>
        </p:nvGraphicFramePr>
        <p:xfrm>
          <a:off x="4949227" y="1953758"/>
          <a:ext cx="1645847" cy="529023"/>
        </p:xfrm>
        <a:graphic>
          <a:graphicData uri="http://schemas.openxmlformats.org/presentationml/2006/ole">
            <mc:AlternateContent xmlns:mc="http://schemas.openxmlformats.org/markup-compatibility/2006">
              <mc:Choice xmlns:v="urn:schemas-microsoft-com:vml" Requires="v">
                <p:oleObj spid="_x0000_s3174" name="Equation" r:id="rId2" imgW="711200" imgH="228600" progId="Equation.3">
                  <p:embed/>
                </p:oleObj>
              </mc:Choice>
              <mc:Fallback>
                <p:oleObj name="Equation" r:id="rId2" imgW="711200" imgH="228600" progId="Equation.3">
                  <p:embed/>
                  <p:pic>
                    <p:nvPicPr>
                      <p:cNvPr id="0"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227" y="1953758"/>
                        <a:ext cx="1645847" cy="529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848481032"/>
              </p:ext>
            </p:extLst>
          </p:nvPr>
        </p:nvGraphicFramePr>
        <p:xfrm>
          <a:off x="4698185" y="3890296"/>
          <a:ext cx="2146300" cy="528638"/>
        </p:xfrm>
        <a:graphic>
          <a:graphicData uri="http://schemas.openxmlformats.org/presentationml/2006/ole">
            <mc:AlternateContent xmlns:mc="http://schemas.openxmlformats.org/markup-compatibility/2006">
              <mc:Choice xmlns:v="urn:schemas-microsoft-com:vml" Requires="v">
                <p:oleObj spid="_x0000_s3175" name="Equation" r:id="rId4" imgW="927100" imgH="228600" progId="Equation.3">
                  <p:embed/>
                </p:oleObj>
              </mc:Choice>
              <mc:Fallback>
                <p:oleObj name="Equation" r:id="rId4" imgW="927100" imgH="228600" progId="Equation.3">
                  <p:embed/>
                  <p:pic>
                    <p:nvPicPr>
                      <p:cNvPr id="0" name="Picture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185" y="3890296"/>
                        <a:ext cx="214630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 name="Group 20"/>
          <p:cNvGrpSpPr/>
          <p:nvPr/>
        </p:nvGrpSpPr>
        <p:grpSpPr>
          <a:xfrm>
            <a:off x="616076" y="1263950"/>
            <a:ext cx="2125042" cy="3702823"/>
            <a:chOff x="108076" y="1212077"/>
            <a:chExt cx="2125042" cy="3702823"/>
          </a:xfrm>
        </p:grpSpPr>
        <p:grpSp>
          <p:nvGrpSpPr>
            <p:cNvPr id="22" name="Group 21"/>
            <p:cNvGrpSpPr/>
            <p:nvPr/>
          </p:nvGrpSpPr>
          <p:grpSpPr>
            <a:xfrm>
              <a:off x="262491" y="1212077"/>
              <a:ext cx="1810602" cy="3639388"/>
              <a:chOff x="2710855" y="1778237"/>
              <a:chExt cx="1626003" cy="3422454"/>
            </a:xfrm>
          </p:grpSpPr>
          <p:pic>
            <p:nvPicPr>
              <p:cNvPr id="24" name="Picture 23"/>
              <p:cNvPicPr/>
              <p:nvPr/>
            </p:nvPicPr>
            <p:blipFill>
              <a:blip r:embed="rId6" cstate="print"/>
              <a:srcRect t="11751" r="5254" b="7768"/>
              <a:stretch>
                <a:fillRect/>
              </a:stretch>
            </p:blipFill>
            <p:spPr bwMode="auto">
              <a:xfrm>
                <a:off x="2710855" y="2105326"/>
                <a:ext cx="1619250" cy="1238250"/>
              </a:xfrm>
              <a:prstGeom prst="rect">
                <a:avLst/>
              </a:prstGeom>
              <a:noFill/>
              <a:ln w="9525">
                <a:noFill/>
                <a:miter lim="800000"/>
                <a:headEnd/>
                <a:tailEnd/>
              </a:ln>
            </p:spPr>
          </p:pic>
          <p:pic>
            <p:nvPicPr>
              <p:cNvPr id="25" name="Picture 24"/>
              <p:cNvPicPr/>
              <p:nvPr/>
            </p:nvPicPr>
            <p:blipFill>
              <a:blip r:embed="rId7" cstate="print"/>
              <a:srcRect t="10974" r="4918" b="6689"/>
              <a:stretch>
                <a:fillRect/>
              </a:stretch>
            </p:blipFill>
            <p:spPr bwMode="auto">
              <a:xfrm>
                <a:off x="2759778" y="3992092"/>
                <a:ext cx="1572097" cy="1208599"/>
              </a:xfrm>
              <a:prstGeom prst="rect">
                <a:avLst/>
              </a:prstGeom>
              <a:noFill/>
            </p:spPr>
          </p:pic>
          <p:sp>
            <p:nvSpPr>
              <p:cNvPr id="26" name="Content Placeholder 1"/>
              <p:cNvSpPr txBox="1">
                <a:spLocks/>
              </p:cNvSpPr>
              <p:nvPr/>
            </p:nvSpPr>
            <p:spPr>
              <a:xfrm>
                <a:off x="2722645" y="1778237"/>
                <a:ext cx="1614213" cy="359107"/>
              </a:xfrm>
              <a:prstGeom prst="rect">
                <a:avLst/>
              </a:prstGeom>
            </p:spPr>
            <p:txBody>
              <a:bodyPr/>
              <a:lstStyle/>
              <a:p>
                <a:pPr algn="ctr" defTabSz="914400" fontAlgn="auto">
                  <a:lnSpc>
                    <a:spcPct val="150000"/>
                  </a:lnSpc>
                  <a:spcBef>
                    <a:spcPts val="0"/>
                  </a:spcBef>
                  <a:spcAft>
                    <a:spcPts val="600"/>
                  </a:spcAft>
                  <a:defRPr/>
                </a:pPr>
                <a:r>
                  <a:rPr lang="en-US" sz="1200" dirty="0">
                    <a:latin typeface="Arial"/>
                    <a:cs typeface="Arial"/>
                  </a:rPr>
                  <a:t>Exponential</a:t>
                </a:r>
                <a:endParaRPr lang="en-US" sz="1200" dirty="0">
                  <a:latin typeface="Arial"/>
                  <a:ea typeface="+mn-ea"/>
                  <a:cs typeface="Arial"/>
                </a:endParaRPr>
              </a:p>
            </p:txBody>
          </p:sp>
          <p:sp>
            <p:nvSpPr>
              <p:cNvPr id="27" name="Content Placeholder 1"/>
              <p:cNvSpPr txBox="1">
                <a:spLocks/>
              </p:cNvSpPr>
              <p:nvPr/>
            </p:nvSpPr>
            <p:spPr>
              <a:xfrm>
                <a:off x="2710855" y="3418793"/>
                <a:ext cx="1619250" cy="498081"/>
              </a:xfrm>
              <a:prstGeom prst="rect">
                <a:avLst/>
              </a:prstGeom>
            </p:spPr>
            <p:txBody>
              <a:bodyPr/>
              <a:lstStyle/>
              <a:p>
                <a:pPr algn="ctr" defTabSz="914400" fontAlgn="auto">
                  <a:spcBef>
                    <a:spcPts val="0"/>
                  </a:spcBef>
                  <a:spcAft>
                    <a:spcPts val="600"/>
                  </a:spcAft>
                  <a:defRPr/>
                </a:pPr>
                <a:r>
                  <a:rPr lang="en-US" sz="1200" dirty="0">
                    <a:latin typeface="Arial"/>
                    <a:cs typeface="Arial"/>
                  </a:rPr>
                  <a:t>Power law with exponential cutoff</a:t>
                </a:r>
                <a:endParaRPr lang="en-US" sz="1200" dirty="0">
                  <a:latin typeface="Arial"/>
                  <a:ea typeface="+mn-ea"/>
                  <a:cs typeface="Arial"/>
                </a:endParaRPr>
              </a:p>
            </p:txBody>
          </p:sp>
        </p:grpSp>
        <p:sp>
          <p:nvSpPr>
            <p:cNvPr id="23" name="Rectangle 22"/>
            <p:cNvSpPr/>
            <p:nvPr/>
          </p:nvSpPr>
          <p:spPr>
            <a:xfrm>
              <a:off x="108076" y="1215089"/>
              <a:ext cx="2125042" cy="36998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4054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044700" y="408929"/>
            <a:ext cx="7454900" cy="617295"/>
          </a:xfrm>
        </p:spPr>
        <p:txBody>
          <a:bodyPr/>
          <a:lstStyle/>
          <a:p>
            <a:pPr>
              <a:lnSpc>
                <a:spcPct val="100000"/>
              </a:lnSpc>
              <a:spcAft>
                <a:spcPts val="600"/>
              </a:spcAft>
            </a:pPr>
            <a:r>
              <a:rPr lang="en-US" sz="2100" spc="0" dirty="0">
                <a:solidFill>
                  <a:schemeClr val="tx1"/>
                </a:solidFill>
              </a:rPr>
              <a:t>Exponential-tail Distributions &amp; Incremental Differentiation</a:t>
            </a:r>
          </a:p>
        </p:txBody>
      </p:sp>
      <p:sp>
        <p:nvSpPr>
          <p:cNvPr id="20" name="Content Placeholder 1"/>
          <p:cNvSpPr txBox="1">
            <a:spLocks/>
          </p:cNvSpPr>
          <p:nvPr/>
        </p:nvSpPr>
        <p:spPr>
          <a:xfrm>
            <a:off x="2950011" y="1182293"/>
            <a:ext cx="6591699" cy="4413504"/>
          </a:xfrm>
          <a:prstGeom prst="rect">
            <a:avLst/>
          </a:prstGeom>
        </p:spPr>
        <p:txBody>
          <a:bodyPr lIns="0" tIns="0" rIns="0" bIns="0" anchor="t">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80000"/>
              </a:lnSpc>
            </a:pPr>
            <a:r>
              <a:rPr lang="en-US" sz="1400" b="1" i="0" u="sng" dirty="0">
                <a:solidFill>
                  <a:schemeClr val="tx1"/>
                </a:solidFill>
                <a:latin typeface="+mj-lt"/>
              </a:rPr>
              <a:t>Generative mechanism:</a:t>
            </a:r>
            <a:r>
              <a:rPr lang="en-US" sz="1400" b="1" i="0" dirty="0">
                <a:solidFill>
                  <a:schemeClr val="tx1"/>
                </a:solidFill>
                <a:latin typeface="+mj-lt"/>
              </a:rPr>
              <a:t> </a:t>
            </a:r>
            <a:r>
              <a:rPr lang="en-US" sz="1400" b="1" dirty="0">
                <a:solidFill>
                  <a:schemeClr val="tx1"/>
                </a:solidFill>
                <a:latin typeface="+mj-lt"/>
              </a:rPr>
              <a:t>Incremental differentiation</a:t>
            </a:r>
            <a:r>
              <a:rPr lang="en-US" sz="1400" i="0" dirty="0">
                <a:solidFill>
                  <a:schemeClr val="tx1"/>
                </a:solidFill>
                <a:latin typeface="+mj-lt"/>
              </a:rPr>
              <a:t>.</a:t>
            </a:r>
            <a:r>
              <a:rPr lang="en-US" sz="1400" b="1" i="0" dirty="0">
                <a:solidFill>
                  <a:schemeClr val="tx1"/>
                </a:solidFill>
                <a:latin typeface="+mj-lt"/>
              </a:rPr>
              <a:t> </a:t>
            </a:r>
            <a:r>
              <a:rPr lang="en-US" sz="1400" i="0" dirty="0">
                <a:solidFill>
                  <a:schemeClr val="tx1"/>
                </a:solidFill>
                <a:latin typeface="+mj-lt"/>
              </a:rPr>
              <a:t>Individual differences in total output differ due to differences with respect to output accumulation rates, i.e., output generated per opportunity to perform (</a:t>
            </a:r>
            <a:r>
              <a:rPr lang="en-US" sz="1400" i="0" dirty="0" err="1">
                <a:solidFill>
                  <a:schemeClr val="tx1"/>
                </a:solidFill>
                <a:latin typeface="+mj-lt"/>
              </a:rPr>
              <a:t>Joo</a:t>
            </a:r>
            <a:r>
              <a:rPr lang="en-US" sz="1400" i="0" dirty="0">
                <a:solidFill>
                  <a:schemeClr val="tx1"/>
                </a:solidFill>
                <a:latin typeface="+mj-lt"/>
              </a:rPr>
              <a:t> et al., 2017). </a:t>
            </a:r>
          </a:p>
          <a:p>
            <a:pPr>
              <a:lnSpc>
                <a:spcPct val="180000"/>
              </a:lnSpc>
            </a:pPr>
            <a:r>
              <a:rPr lang="en-US" sz="1400" i="0" dirty="0">
                <a:solidFill>
                  <a:schemeClr val="tx1"/>
                </a:solidFill>
                <a:latin typeface="+mj-lt"/>
              </a:rPr>
              <a:t>Due to differences in accumulation rates, some individuals enjoy larger ‘output increments,’ i.e., larger linear increases in output. </a:t>
            </a:r>
          </a:p>
          <a:p>
            <a:pPr>
              <a:lnSpc>
                <a:spcPct val="80000"/>
              </a:lnSpc>
            </a:pPr>
            <a:endParaRPr lang="en-US" sz="1400" b="1" i="0" dirty="0">
              <a:solidFill>
                <a:schemeClr val="tx1"/>
              </a:solidFill>
              <a:latin typeface="+mj-lt"/>
            </a:endParaRPr>
          </a:p>
          <a:p>
            <a:pPr>
              <a:lnSpc>
                <a:spcPct val="180000"/>
              </a:lnSpc>
            </a:pPr>
            <a:r>
              <a:rPr lang="en-US" sz="1400" i="0" u="sng" dirty="0">
                <a:solidFill>
                  <a:schemeClr val="tx1"/>
                </a:solidFill>
                <a:latin typeface="+mn-lt"/>
              </a:rPr>
              <a:t>Examples:</a:t>
            </a:r>
          </a:p>
          <a:p>
            <a:pPr marL="285750" indent="-285750">
              <a:lnSpc>
                <a:spcPct val="180000"/>
              </a:lnSpc>
              <a:buFont typeface="Arial" panose="020B0604020202020204" pitchFamily="34" charset="0"/>
              <a:buChar char="•"/>
            </a:pPr>
            <a:r>
              <a:rPr lang="en-US" sz="1400" i="0" dirty="0">
                <a:solidFill>
                  <a:schemeClr val="tx1"/>
                </a:solidFill>
                <a:latin typeface="+mj-lt"/>
              </a:rPr>
              <a:t>Differences across individuals in terms of labor productivity lead them to accumulate wages at different linear rates </a:t>
            </a:r>
            <a:r>
              <a:rPr lang="en-US" sz="1300" i="0" dirty="0">
                <a:solidFill>
                  <a:schemeClr val="tx1"/>
                </a:solidFill>
                <a:latin typeface="+mj-lt"/>
              </a:rPr>
              <a:t>(</a:t>
            </a:r>
            <a:r>
              <a:rPr lang="en-US" sz="1300" i="0" dirty="0" err="1">
                <a:solidFill>
                  <a:schemeClr val="tx1"/>
                </a:solidFill>
                <a:latin typeface="+mj-lt"/>
              </a:rPr>
              <a:t>Nirei</a:t>
            </a:r>
            <a:r>
              <a:rPr lang="en-US" sz="1300" i="0" dirty="0">
                <a:solidFill>
                  <a:schemeClr val="tx1"/>
                </a:solidFill>
                <a:latin typeface="+mj-lt"/>
              </a:rPr>
              <a:t> &amp; Souma, 2007).</a:t>
            </a:r>
          </a:p>
          <a:p>
            <a:pPr marL="285750" indent="-285750">
              <a:lnSpc>
                <a:spcPct val="50000"/>
              </a:lnSpc>
              <a:buFont typeface="Arial" panose="020B0604020202020204" pitchFamily="34" charset="0"/>
              <a:buChar char="•"/>
            </a:pPr>
            <a:endParaRPr lang="en-US" sz="1300" i="0" dirty="0">
              <a:solidFill>
                <a:schemeClr val="tx1"/>
              </a:solidFill>
              <a:latin typeface="+mj-lt"/>
            </a:endParaRPr>
          </a:p>
          <a:p>
            <a:pPr marL="285750" indent="-285750">
              <a:lnSpc>
                <a:spcPct val="180000"/>
              </a:lnSpc>
              <a:buFont typeface="Arial" panose="020B0604020202020204" pitchFamily="34" charset="0"/>
              <a:buChar char="•"/>
            </a:pPr>
            <a:r>
              <a:rPr lang="en-US" sz="1400" i="0" dirty="0">
                <a:solidFill>
                  <a:schemeClr val="tx1"/>
                </a:solidFill>
                <a:latin typeface="+mj-lt"/>
              </a:rPr>
              <a:t>The accumulation of links with other nodes (e.g., between airports) follows a power law with exponential cutoff </a:t>
            </a:r>
            <a:r>
              <a:rPr lang="en-US" sz="1300" i="0" dirty="0">
                <a:solidFill>
                  <a:schemeClr val="tx1"/>
                </a:solidFill>
                <a:latin typeface="+mj-lt"/>
              </a:rPr>
              <a:t>(</a:t>
            </a:r>
            <a:r>
              <a:rPr lang="en-US" sz="1300" i="0" dirty="0" err="1">
                <a:solidFill>
                  <a:schemeClr val="tx1"/>
                </a:solidFill>
                <a:latin typeface="+mj-lt"/>
              </a:rPr>
              <a:t>Amaral</a:t>
            </a:r>
            <a:r>
              <a:rPr lang="en-US" sz="1300" i="0" dirty="0">
                <a:solidFill>
                  <a:schemeClr val="tx1"/>
                </a:solidFill>
                <a:latin typeface="+mj-lt"/>
              </a:rPr>
              <a:t> et al., 2000).</a:t>
            </a:r>
            <a:endParaRPr lang="en-US" sz="1500" i="0" dirty="0">
              <a:latin typeface="+mj-lt"/>
              <a:cs typeface="Times New Roman" pitchFamily="18" charset="0"/>
            </a:endParaRPr>
          </a:p>
        </p:txBody>
      </p:sp>
      <p:grpSp>
        <p:nvGrpSpPr>
          <p:cNvPr id="35" name="Group 34"/>
          <p:cNvGrpSpPr/>
          <p:nvPr/>
        </p:nvGrpSpPr>
        <p:grpSpPr>
          <a:xfrm>
            <a:off x="616076" y="1263950"/>
            <a:ext cx="2125042" cy="3702823"/>
            <a:chOff x="108076" y="1212077"/>
            <a:chExt cx="2125042" cy="3702823"/>
          </a:xfrm>
        </p:grpSpPr>
        <p:grpSp>
          <p:nvGrpSpPr>
            <p:cNvPr id="36" name="Group 35"/>
            <p:cNvGrpSpPr/>
            <p:nvPr/>
          </p:nvGrpSpPr>
          <p:grpSpPr>
            <a:xfrm>
              <a:off x="262491" y="1212077"/>
              <a:ext cx="1810602" cy="3639388"/>
              <a:chOff x="2710855" y="1778237"/>
              <a:chExt cx="1626003" cy="3422454"/>
            </a:xfrm>
          </p:grpSpPr>
          <p:pic>
            <p:nvPicPr>
              <p:cNvPr id="38" name="Picture 37"/>
              <p:cNvPicPr/>
              <p:nvPr/>
            </p:nvPicPr>
            <p:blipFill>
              <a:blip r:embed="rId2" cstate="print"/>
              <a:srcRect t="11751" r="5254" b="7768"/>
              <a:stretch>
                <a:fillRect/>
              </a:stretch>
            </p:blipFill>
            <p:spPr bwMode="auto">
              <a:xfrm>
                <a:off x="2710855" y="2105326"/>
                <a:ext cx="1619250" cy="1238250"/>
              </a:xfrm>
              <a:prstGeom prst="rect">
                <a:avLst/>
              </a:prstGeom>
              <a:noFill/>
              <a:ln w="9525">
                <a:noFill/>
                <a:miter lim="800000"/>
                <a:headEnd/>
                <a:tailEnd/>
              </a:ln>
            </p:spPr>
          </p:pic>
          <p:pic>
            <p:nvPicPr>
              <p:cNvPr id="39" name="Picture 38"/>
              <p:cNvPicPr/>
              <p:nvPr/>
            </p:nvPicPr>
            <p:blipFill>
              <a:blip r:embed="rId3" cstate="print"/>
              <a:srcRect t="10974" r="4918" b="6689"/>
              <a:stretch>
                <a:fillRect/>
              </a:stretch>
            </p:blipFill>
            <p:spPr bwMode="auto">
              <a:xfrm>
                <a:off x="2759778" y="3992092"/>
                <a:ext cx="1572097" cy="1208599"/>
              </a:xfrm>
              <a:prstGeom prst="rect">
                <a:avLst/>
              </a:prstGeom>
              <a:noFill/>
            </p:spPr>
          </p:pic>
          <p:sp>
            <p:nvSpPr>
              <p:cNvPr id="40" name="Content Placeholder 1"/>
              <p:cNvSpPr txBox="1">
                <a:spLocks/>
              </p:cNvSpPr>
              <p:nvPr/>
            </p:nvSpPr>
            <p:spPr>
              <a:xfrm>
                <a:off x="2722645" y="1778237"/>
                <a:ext cx="1614213" cy="359107"/>
              </a:xfrm>
              <a:prstGeom prst="rect">
                <a:avLst/>
              </a:prstGeom>
            </p:spPr>
            <p:txBody>
              <a:bodyPr/>
              <a:lstStyle/>
              <a:p>
                <a:pPr algn="ctr" defTabSz="914400" fontAlgn="auto">
                  <a:lnSpc>
                    <a:spcPct val="150000"/>
                  </a:lnSpc>
                  <a:spcBef>
                    <a:spcPts val="0"/>
                  </a:spcBef>
                  <a:spcAft>
                    <a:spcPts val="600"/>
                  </a:spcAft>
                  <a:defRPr/>
                </a:pPr>
                <a:r>
                  <a:rPr lang="en-US" sz="1200" dirty="0">
                    <a:latin typeface="Arial"/>
                    <a:cs typeface="Arial"/>
                  </a:rPr>
                  <a:t>Exponential</a:t>
                </a:r>
                <a:endParaRPr lang="en-US" sz="1200" dirty="0">
                  <a:latin typeface="Arial"/>
                  <a:ea typeface="+mn-ea"/>
                  <a:cs typeface="Arial"/>
                </a:endParaRPr>
              </a:p>
            </p:txBody>
          </p:sp>
          <p:sp>
            <p:nvSpPr>
              <p:cNvPr id="41" name="Content Placeholder 1"/>
              <p:cNvSpPr txBox="1">
                <a:spLocks/>
              </p:cNvSpPr>
              <p:nvPr/>
            </p:nvSpPr>
            <p:spPr>
              <a:xfrm>
                <a:off x="2710855" y="3418793"/>
                <a:ext cx="1619250" cy="498081"/>
              </a:xfrm>
              <a:prstGeom prst="rect">
                <a:avLst/>
              </a:prstGeom>
            </p:spPr>
            <p:txBody>
              <a:bodyPr/>
              <a:lstStyle/>
              <a:p>
                <a:pPr algn="ctr" defTabSz="914400" fontAlgn="auto">
                  <a:spcBef>
                    <a:spcPts val="0"/>
                  </a:spcBef>
                  <a:spcAft>
                    <a:spcPts val="600"/>
                  </a:spcAft>
                  <a:defRPr/>
                </a:pPr>
                <a:r>
                  <a:rPr lang="en-US" sz="1200" dirty="0">
                    <a:latin typeface="Arial"/>
                    <a:cs typeface="Arial"/>
                  </a:rPr>
                  <a:t>Power law with exponential cutoff</a:t>
                </a:r>
                <a:endParaRPr lang="en-US" sz="1200" dirty="0">
                  <a:latin typeface="Arial"/>
                  <a:ea typeface="+mn-ea"/>
                  <a:cs typeface="Arial"/>
                </a:endParaRPr>
              </a:p>
            </p:txBody>
          </p:sp>
        </p:grpSp>
        <p:sp>
          <p:nvSpPr>
            <p:cNvPr id="37" name="Rectangle 36"/>
            <p:cNvSpPr/>
            <p:nvPr/>
          </p:nvSpPr>
          <p:spPr>
            <a:xfrm>
              <a:off x="108076" y="1215089"/>
              <a:ext cx="2125042" cy="36998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3582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044700" y="408929"/>
            <a:ext cx="7454900" cy="617295"/>
          </a:xfrm>
        </p:spPr>
        <p:txBody>
          <a:bodyPr/>
          <a:lstStyle/>
          <a:p>
            <a:pPr>
              <a:lnSpc>
                <a:spcPct val="100000"/>
              </a:lnSpc>
              <a:spcAft>
                <a:spcPts val="600"/>
              </a:spcAft>
            </a:pPr>
            <a:r>
              <a:rPr lang="en-US" sz="2100" spc="0" dirty="0">
                <a:solidFill>
                  <a:schemeClr val="tx1"/>
                </a:solidFill>
              </a:rPr>
              <a:t>Exponential-tail Distributions &amp; Incremental Differentiation</a:t>
            </a:r>
          </a:p>
        </p:txBody>
      </p:sp>
      <p:sp>
        <p:nvSpPr>
          <p:cNvPr id="10" name="TextBox 9"/>
          <p:cNvSpPr txBox="1"/>
          <p:nvPr/>
        </p:nvSpPr>
        <p:spPr>
          <a:xfrm>
            <a:off x="2951314" y="3374491"/>
            <a:ext cx="6679905" cy="1500411"/>
          </a:xfrm>
          <a:prstGeom prst="rect">
            <a:avLst/>
          </a:prstGeom>
          <a:noFill/>
        </p:spPr>
        <p:txBody>
          <a:bodyPr wrap="square" lIns="0" tIns="0" rIns="0" bIns="0" rtlCol="0">
            <a:spAutoFit/>
          </a:bodyPr>
          <a:lstStyle/>
          <a:p>
            <a:pPr>
              <a:lnSpc>
                <a:spcPct val="150000"/>
              </a:lnSpc>
            </a:pPr>
            <a:r>
              <a:rPr lang="en-US" sz="1500" b="1" i="1" dirty="0"/>
              <a:t>H3a</a:t>
            </a:r>
            <a:r>
              <a:rPr lang="en-US" sz="1500" dirty="0"/>
              <a:t>: Individual productivity of women and men in STEM and other scientific fields follows an exponential tail distribution. </a:t>
            </a:r>
          </a:p>
          <a:p>
            <a:pPr>
              <a:lnSpc>
                <a:spcPct val="50000"/>
              </a:lnSpc>
            </a:pPr>
            <a:endParaRPr lang="en-US" sz="1500" dirty="0"/>
          </a:p>
          <a:p>
            <a:pPr>
              <a:lnSpc>
                <a:spcPct val="150000"/>
              </a:lnSpc>
            </a:pPr>
            <a:r>
              <a:rPr lang="en-US" sz="1500" b="1" i="1" dirty="0"/>
              <a:t>H3b</a:t>
            </a:r>
            <a:r>
              <a:rPr lang="en-US" sz="1500" dirty="0"/>
              <a:t>: The exponential tail distribution of individual productivity will have a lighter right tail for women than men.</a:t>
            </a:r>
          </a:p>
        </p:txBody>
      </p:sp>
      <p:sp>
        <p:nvSpPr>
          <p:cNvPr id="18" name="TextBox 17"/>
          <p:cNvSpPr txBox="1"/>
          <p:nvPr/>
        </p:nvSpPr>
        <p:spPr>
          <a:xfrm>
            <a:off x="508000" y="5022504"/>
            <a:ext cx="9144000" cy="6924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0" tIns="0" rIns="0" bIns="0" rtlCol="0" anchor="ctr">
            <a:noAutofit/>
          </a:bodyPr>
          <a:lstStyle/>
          <a:p>
            <a:pPr algn="ctr">
              <a:lnSpc>
                <a:spcPct val="150000"/>
              </a:lnSpc>
              <a:spcAft>
                <a:spcPts val="0"/>
              </a:spcAft>
            </a:pPr>
            <a:r>
              <a:rPr lang="en-US" sz="1500" b="1" dirty="0"/>
              <a:t>A lighter right tail for women likely reflects the impacts of gender discrimination.</a:t>
            </a:r>
          </a:p>
        </p:txBody>
      </p:sp>
      <p:grpSp>
        <p:nvGrpSpPr>
          <p:cNvPr id="27" name="Group 26"/>
          <p:cNvGrpSpPr/>
          <p:nvPr/>
        </p:nvGrpSpPr>
        <p:grpSpPr>
          <a:xfrm>
            <a:off x="616076" y="1263950"/>
            <a:ext cx="2125042" cy="3702823"/>
            <a:chOff x="108076" y="1212077"/>
            <a:chExt cx="2125042" cy="3702823"/>
          </a:xfrm>
        </p:grpSpPr>
        <p:grpSp>
          <p:nvGrpSpPr>
            <p:cNvPr id="28" name="Group 27"/>
            <p:cNvGrpSpPr/>
            <p:nvPr/>
          </p:nvGrpSpPr>
          <p:grpSpPr>
            <a:xfrm>
              <a:off x="262491" y="1212077"/>
              <a:ext cx="1810602" cy="3639388"/>
              <a:chOff x="2710855" y="1778237"/>
              <a:chExt cx="1626003" cy="3422454"/>
            </a:xfrm>
          </p:grpSpPr>
          <p:pic>
            <p:nvPicPr>
              <p:cNvPr id="30" name="Picture 29"/>
              <p:cNvPicPr/>
              <p:nvPr/>
            </p:nvPicPr>
            <p:blipFill>
              <a:blip r:embed="rId3" cstate="print"/>
              <a:srcRect t="11751" r="5254" b="7768"/>
              <a:stretch>
                <a:fillRect/>
              </a:stretch>
            </p:blipFill>
            <p:spPr bwMode="auto">
              <a:xfrm>
                <a:off x="2710855" y="2105326"/>
                <a:ext cx="1619250" cy="1238250"/>
              </a:xfrm>
              <a:prstGeom prst="rect">
                <a:avLst/>
              </a:prstGeom>
              <a:noFill/>
              <a:ln w="9525">
                <a:noFill/>
                <a:miter lim="800000"/>
                <a:headEnd/>
                <a:tailEnd/>
              </a:ln>
            </p:spPr>
          </p:pic>
          <p:pic>
            <p:nvPicPr>
              <p:cNvPr id="31" name="Picture 30"/>
              <p:cNvPicPr/>
              <p:nvPr/>
            </p:nvPicPr>
            <p:blipFill>
              <a:blip r:embed="rId4" cstate="print"/>
              <a:srcRect t="10974" r="4918" b="6689"/>
              <a:stretch>
                <a:fillRect/>
              </a:stretch>
            </p:blipFill>
            <p:spPr bwMode="auto">
              <a:xfrm>
                <a:off x="2759778" y="3992092"/>
                <a:ext cx="1572097" cy="1208599"/>
              </a:xfrm>
              <a:prstGeom prst="rect">
                <a:avLst/>
              </a:prstGeom>
              <a:noFill/>
            </p:spPr>
          </p:pic>
          <p:sp>
            <p:nvSpPr>
              <p:cNvPr id="32" name="Content Placeholder 1"/>
              <p:cNvSpPr txBox="1">
                <a:spLocks/>
              </p:cNvSpPr>
              <p:nvPr/>
            </p:nvSpPr>
            <p:spPr>
              <a:xfrm>
                <a:off x="2722645" y="1778237"/>
                <a:ext cx="1614213" cy="359107"/>
              </a:xfrm>
              <a:prstGeom prst="rect">
                <a:avLst/>
              </a:prstGeom>
            </p:spPr>
            <p:txBody>
              <a:bodyPr/>
              <a:lstStyle/>
              <a:p>
                <a:pPr algn="ctr" defTabSz="914400" fontAlgn="auto">
                  <a:lnSpc>
                    <a:spcPct val="150000"/>
                  </a:lnSpc>
                  <a:spcBef>
                    <a:spcPts val="0"/>
                  </a:spcBef>
                  <a:spcAft>
                    <a:spcPts val="600"/>
                  </a:spcAft>
                  <a:defRPr/>
                </a:pPr>
                <a:r>
                  <a:rPr lang="en-US" sz="1200" dirty="0">
                    <a:latin typeface="Arial"/>
                    <a:cs typeface="Arial"/>
                  </a:rPr>
                  <a:t>Exponential</a:t>
                </a:r>
                <a:endParaRPr lang="en-US" sz="1200" dirty="0">
                  <a:latin typeface="Arial"/>
                  <a:ea typeface="+mn-ea"/>
                  <a:cs typeface="Arial"/>
                </a:endParaRPr>
              </a:p>
            </p:txBody>
          </p:sp>
          <p:sp>
            <p:nvSpPr>
              <p:cNvPr id="33" name="Content Placeholder 1"/>
              <p:cNvSpPr txBox="1">
                <a:spLocks/>
              </p:cNvSpPr>
              <p:nvPr/>
            </p:nvSpPr>
            <p:spPr>
              <a:xfrm>
                <a:off x="2710855" y="3418793"/>
                <a:ext cx="1619250" cy="498081"/>
              </a:xfrm>
              <a:prstGeom prst="rect">
                <a:avLst/>
              </a:prstGeom>
            </p:spPr>
            <p:txBody>
              <a:bodyPr/>
              <a:lstStyle/>
              <a:p>
                <a:pPr algn="ctr" defTabSz="914400" fontAlgn="auto">
                  <a:spcBef>
                    <a:spcPts val="0"/>
                  </a:spcBef>
                  <a:spcAft>
                    <a:spcPts val="600"/>
                  </a:spcAft>
                  <a:defRPr/>
                </a:pPr>
                <a:r>
                  <a:rPr lang="en-US" sz="1200" dirty="0">
                    <a:latin typeface="Arial"/>
                    <a:cs typeface="Arial"/>
                  </a:rPr>
                  <a:t>Power law with exponential cutoff</a:t>
                </a:r>
                <a:endParaRPr lang="en-US" sz="1200" dirty="0">
                  <a:latin typeface="Arial"/>
                  <a:ea typeface="+mn-ea"/>
                  <a:cs typeface="Arial"/>
                </a:endParaRPr>
              </a:p>
            </p:txBody>
          </p:sp>
        </p:grpSp>
        <p:sp>
          <p:nvSpPr>
            <p:cNvPr id="29" name="Rectangle 28"/>
            <p:cNvSpPr/>
            <p:nvPr/>
          </p:nvSpPr>
          <p:spPr>
            <a:xfrm>
              <a:off x="108076" y="1215089"/>
              <a:ext cx="2125042" cy="36998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1"/>
          <p:cNvSpPr txBox="1">
            <a:spLocks/>
          </p:cNvSpPr>
          <p:nvPr/>
        </p:nvSpPr>
        <p:spPr>
          <a:xfrm>
            <a:off x="2950011" y="1182294"/>
            <a:ext cx="6591699" cy="2056207"/>
          </a:xfrm>
          <a:prstGeom prst="rect">
            <a:avLst/>
          </a:prstGeom>
        </p:spPr>
        <p:txBody>
          <a:bodyPr lIns="0" tIns="0" rIns="0" bIns="0" anchor="t">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80000"/>
              </a:lnSpc>
            </a:pPr>
            <a:r>
              <a:rPr lang="en-US" sz="1400" b="1" i="0" u="sng" dirty="0">
                <a:solidFill>
                  <a:schemeClr val="tx1"/>
                </a:solidFill>
                <a:latin typeface="+mj-lt"/>
              </a:rPr>
              <a:t>Generative mechanism:</a:t>
            </a:r>
            <a:r>
              <a:rPr lang="en-US" sz="1400" b="1" i="0" dirty="0">
                <a:solidFill>
                  <a:schemeClr val="tx1"/>
                </a:solidFill>
                <a:latin typeface="+mj-lt"/>
              </a:rPr>
              <a:t> </a:t>
            </a:r>
            <a:r>
              <a:rPr lang="en-US" sz="1400" b="1" dirty="0">
                <a:solidFill>
                  <a:schemeClr val="tx1"/>
                </a:solidFill>
                <a:latin typeface="+mj-lt"/>
              </a:rPr>
              <a:t>Incremental differentiation</a:t>
            </a:r>
            <a:r>
              <a:rPr lang="en-US" sz="1400" i="0" dirty="0">
                <a:solidFill>
                  <a:schemeClr val="tx1"/>
                </a:solidFill>
                <a:latin typeface="+mj-lt"/>
              </a:rPr>
              <a:t>.</a:t>
            </a:r>
            <a:r>
              <a:rPr lang="en-US" sz="1400" b="1" i="0" dirty="0">
                <a:solidFill>
                  <a:schemeClr val="tx1"/>
                </a:solidFill>
                <a:latin typeface="+mj-lt"/>
              </a:rPr>
              <a:t> </a:t>
            </a:r>
            <a:r>
              <a:rPr lang="en-US" sz="1400" i="0" dirty="0">
                <a:solidFill>
                  <a:schemeClr val="tx1"/>
                </a:solidFill>
                <a:latin typeface="+mj-lt"/>
              </a:rPr>
              <a:t>Individual differences in total output differ due to differences with respect to output accumulation rates, i.e., output generated per opportunity to perform (</a:t>
            </a:r>
            <a:r>
              <a:rPr lang="en-US" sz="1400" i="0" dirty="0" err="1">
                <a:solidFill>
                  <a:schemeClr val="tx1"/>
                </a:solidFill>
                <a:latin typeface="+mj-lt"/>
              </a:rPr>
              <a:t>Joo</a:t>
            </a:r>
            <a:r>
              <a:rPr lang="en-US" sz="1400" i="0" dirty="0">
                <a:solidFill>
                  <a:schemeClr val="tx1"/>
                </a:solidFill>
                <a:latin typeface="+mj-lt"/>
              </a:rPr>
              <a:t> et al., 2017). </a:t>
            </a:r>
          </a:p>
          <a:p>
            <a:pPr>
              <a:lnSpc>
                <a:spcPct val="180000"/>
              </a:lnSpc>
            </a:pPr>
            <a:r>
              <a:rPr lang="en-US" sz="1400" i="0" dirty="0">
                <a:solidFill>
                  <a:schemeClr val="tx1"/>
                </a:solidFill>
                <a:latin typeface="+mj-lt"/>
              </a:rPr>
              <a:t>Due to differences in accumulation rates, some individuals enjoy larger ‘output increments,’ i.e., larger linear increases in output. </a:t>
            </a:r>
            <a:endParaRPr lang="en-US" sz="1500" i="0" dirty="0">
              <a:latin typeface="+mj-lt"/>
              <a:cs typeface="Times New Roman" pitchFamily="18" charset="0"/>
            </a:endParaRPr>
          </a:p>
        </p:txBody>
      </p:sp>
    </p:spTree>
    <p:extLst>
      <p:ext uri="{BB962C8B-B14F-4D97-AF65-F5344CB8AC3E}">
        <p14:creationId xmlns:p14="http://schemas.microsoft.com/office/powerpoint/2010/main" val="3632982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2044700" y="408929"/>
            <a:ext cx="7454900" cy="617295"/>
          </a:xfrm>
        </p:spPr>
        <p:txBody>
          <a:bodyPr/>
          <a:lstStyle/>
          <a:p>
            <a:pPr>
              <a:lnSpc>
                <a:spcPct val="100000"/>
              </a:lnSpc>
              <a:spcAft>
                <a:spcPts val="600"/>
              </a:spcAft>
            </a:pPr>
            <a:r>
              <a:rPr lang="en-US" sz="2100" spc="0" dirty="0">
                <a:solidFill>
                  <a:schemeClr val="tx1"/>
                </a:solidFill>
              </a:rPr>
              <a:t>(Potentially) Symmetric Distributions &amp; Homogenization</a:t>
            </a:r>
          </a:p>
        </p:txBody>
      </p:sp>
      <p:grpSp>
        <p:nvGrpSpPr>
          <p:cNvPr id="8" name="Group 7"/>
          <p:cNvGrpSpPr/>
          <p:nvPr/>
        </p:nvGrpSpPr>
        <p:grpSpPr>
          <a:xfrm>
            <a:off x="660401" y="1257301"/>
            <a:ext cx="3842605" cy="3677943"/>
            <a:chOff x="5102728" y="1876659"/>
            <a:chExt cx="3842605" cy="3677943"/>
          </a:xfrm>
        </p:grpSpPr>
        <p:sp>
          <p:nvSpPr>
            <p:cNvPr id="9" name="Rectangle 8"/>
            <p:cNvSpPr/>
            <p:nvPr/>
          </p:nvSpPr>
          <p:spPr>
            <a:xfrm>
              <a:off x="5102728" y="1886277"/>
              <a:ext cx="3842605" cy="366832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2" cstate="print"/>
            <a:srcRect t="9985" r="4637" b="5734"/>
            <a:stretch>
              <a:fillRect/>
            </a:stretch>
          </p:blipFill>
          <p:spPr bwMode="auto">
            <a:xfrm>
              <a:off x="6216629" y="2226148"/>
              <a:ext cx="1614805" cy="1322705"/>
            </a:xfrm>
            <a:prstGeom prst="rect">
              <a:avLst/>
            </a:prstGeom>
            <a:noFill/>
            <a:ln w="9525">
              <a:noFill/>
              <a:miter lim="800000"/>
              <a:headEnd/>
              <a:tailEnd/>
            </a:ln>
          </p:spPr>
        </p:pic>
        <p:pic>
          <p:nvPicPr>
            <p:cNvPr id="11" name="Picture 10"/>
            <p:cNvPicPr/>
            <p:nvPr/>
          </p:nvPicPr>
          <p:blipFill>
            <a:blip r:embed="rId3" cstate="print"/>
            <a:srcRect t="10762" r="5643" b="6123"/>
            <a:stretch>
              <a:fillRect/>
            </a:stretch>
          </p:blipFill>
          <p:spPr bwMode="auto">
            <a:xfrm>
              <a:off x="5198334" y="4068453"/>
              <a:ext cx="1614665" cy="1306286"/>
            </a:xfrm>
            <a:prstGeom prst="rect">
              <a:avLst/>
            </a:prstGeom>
            <a:noFill/>
          </p:spPr>
        </p:pic>
        <p:pic>
          <p:nvPicPr>
            <p:cNvPr id="12" name="Picture 11"/>
            <p:cNvPicPr/>
            <p:nvPr/>
          </p:nvPicPr>
          <p:blipFill>
            <a:blip r:embed="rId4" cstate="print"/>
            <a:srcRect t="11151" r="4680" b="6123"/>
            <a:stretch>
              <a:fillRect/>
            </a:stretch>
          </p:blipFill>
          <p:spPr bwMode="auto">
            <a:xfrm>
              <a:off x="7161468" y="4129504"/>
              <a:ext cx="1556385" cy="1245235"/>
            </a:xfrm>
            <a:prstGeom prst="rect">
              <a:avLst/>
            </a:prstGeom>
            <a:noFill/>
            <a:ln w="9525">
              <a:noFill/>
              <a:miter lim="800000"/>
              <a:headEnd/>
              <a:tailEnd/>
            </a:ln>
          </p:spPr>
        </p:pic>
        <p:sp>
          <p:nvSpPr>
            <p:cNvPr id="13" name="Content Placeholder 1"/>
            <p:cNvSpPr txBox="1">
              <a:spLocks/>
            </p:cNvSpPr>
            <p:nvPr/>
          </p:nvSpPr>
          <p:spPr>
            <a:xfrm>
              <a:off x="6429311" y="1876659"/>
              <a:ext cx="1189438"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cs typeface="Arial"/>
                </a:rPr>
                <a:t>Normal</a:t>
              </a:r>
              <a:endParaRPr lang="en-US" sz="1300" dirty="0">
                <a:latin typeface="Arial"/>
                <a:ea typeface="+mn-ea"/>
                <a:cs typeface="Arial"/>
              </a:endParaRPr>
            </a:p>
          </p:txBody>
        </p:sp>
        <p:sp>
          <p:nvSpPr>
            <p:cNvPr id="14" name="Content Placeholder 1"/>
            <p:cNvSpPr txBox="1">
              <a:spLocks/>
            </p:cNvSpPr>
            <p:nvPr/>
          </p:nvSpPr>
          <p:spPr>
            <a:xfrm>
              <a:off x="5487176" y="3673573"/>
              <a:ext cx="1097940"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ea typeface="+mn-ea"/>
                  <a:cs typeface="Arial"/>
                </a:rPr>
                <a:t>Weibull</a:t>
              </a:r>
            </a:p>
          </p:txBody>
        </p:sp>
        <p:sp>
          <p:nvSpPr>
            <p:cNvPr id="15" name="Content Placeholder 1"/>
            <p:cNvSpPr txBox="1">
              <a:spLocks/>
            </p:cNvSpPr>
            <p:nvPr/>
          </p:nvSpPr>
          <p:spPr>
            <a:xfrm>
              <a:off x="7416082" y="3639859"/>
              <a:ext cx="1301771"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cs typeface="Arial"/>
                </a:rPr>
                <a:t>Poisson</a:t>
              </a:r>
              <a:endParaRPr lang="en-US" sz="1300" dirty="0">
                <a:latin typeface="Arial"/>
                <a:ea typeface="+mn-ea"/>
                <a:cs typeface="Arial"/>
              </a:endParaRPr>
            </a:p>
          </p:txBody>
        </p:sp>
      </p:grpSp>
      <p:sp>
        <p:nvSpPr>
          <p:cNvPr id="16" name="Content Placeholder 10"/>
          <p:cNvSpPr txBox="1">
            <a:spLocks/>
          </p:cNvSpPr>
          <p:nvPr/>
        </p:nvSpPr>
        <p:spPr>
          <a:xfrm>
            <a:off x="4605538" y="1266918"/>
            <a:ext cx="4994694" cy="4448082"/>
          </a:xfrm>
          <a:prstGeom prst="rect">
            <a:avLst/>
          </a:prstGeom>
        </p:spPr>
        <p:txBody>
          <a:bodyPr lIns="0" tIns="0" rIns="0" bIns="0" anchor="t">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50000"/>
              </a:lnSpc>
              <a:spcBef>
                <a:spcPts val="600"/>
              </a:spcBef>
              <a:buClr>
                <a:schemeClr val="tx1"/>
              </a:buClr>
            </a:pPr>
            <a:r>
              <a:rPr lang="en-US" sz="1300" b="1" i="0" u="sng" dirty="0">
                <a:solidFill>
                  <a:schemeClr val="tx1"/>
                </a:solidFill>
                <a:latin typeface="+mn-lt"/>
              </a:rPr>
              <a:t>Technical descriptions:</a:t>
            </a:r>
            <a:endParaRPr lang="en-US" sz="1300" b="1" i="0" dirty="0">
              <a:solidFill>
                <a:schemeClr val="tx1"/>
              </a:solidFill>
              <a:latin typeface="+mn-lt"/>
            </a:endParaRPr>
          </a:p>
          <a:p>
            <a:pPr>
              <a:lnSpc>
                <a:spcPct val="150000"/>
              </a:lnSpc>
              <a:spcBef>
                <a:spcPts val="600"/>
              </a:spcBef>
              <a:buClr>
                <a:schemeClr val="tx1"/>
              </a:buClr>
              <a:buFont typeface="Arial" pitchFamily="34" charset="0"/>
              <a:buChar char="•"/>
            </a:pPr>
            <a:r>
              <a:rPr lang="en-US" sz="1300" i="0" dirty="0">
                <a:solidFill>
                  <a:schemeClr val="tx1"/>
                </a:solidFill>
                <a:latin typeface="+mn-lt"/>
              </a:rPr>
              <a:t> </a:t>
            </a:r>
            <a:r>
              <a:rPr lang="en-US" sz="1300" b="1" i="0" dirty="0">
                <a:solidFill>
                  <a:schemeClr val="tx1"/>
                </a:solidFill>
                <a:latin typeface="+mn-lt"/>
              </a:rPr>
              <a:t>Normal distribution: </a:t>
            </a:r>
          </a:p>
          <a:p>
            <a:pPr>
              <a:lnSpc>
                <a:spcPct val="150000"/>
              </a:lnSpc>
              <a:spcBef>
                <a:spcPts val="600"/>
              </a:spcBef>
              <a:buClr>
                <a:schemeClr val="tx1"/>
              </a:buClr>
              <a:buFont typeface="Arial" pitchFamily="34" charset="0"/>
              <a:buChar char="•"/>
            </a:pPr>
            <a:endParaRPr lang="en-US" sz="1300" i="0" dirty="0">
              <a:solidFill>
                <a:schemeClr val="tx1"/>
              </a:solidFill>
              <a:latin typeface="+mn-lt"/>
            </a:endParaRPr>
          </a:p>
          <a:p>
            <a:pPr>
              <a:lnSpc>
                <a:spcPct val="150000"/>
              </a:lnSpc>
              <a:spcBef>
                <a:spcPts val="600"/>
              </a:spcBef>
              <a:buClr>
                <a:schemeClr val="tx1"/>
              </a:buClr>
            </a:pPr>
            <a:r>
              <a:rPr lang="en-US" sz="1300" i="0" dirty="0">
                <a:solidFill>
                  <a:schemeClr val="tx1"/>
                </a:solidFill>
                <a:latin typeface="+mn-lt"/>
              </a:rPr>
              <a:t>The lower the value of </a:t>
            </a:r>
            <a:r>
              <a:rPr lang="el-GR" sz="1300" b="1" dirty="0">
                <a:solidFill>
                  <a:schemeClr val="tx1"/>
                </a:solidFill>
                <a:latin typeface="+mn-lt"/>
              </a:rPr>
              <a:t>σ</a:t>
            </a:r>
            <a:r>
              <a:rPr lang="en-US" sz="1300" i="0" dirty="0">
                <a:solidFill>
                  <a:schemeClr val="tx1"/>
                </a:solidFill>
                <a:latin typeface="+mn-lt"/>
              </a:rPr>
              <a:t>, the lighter the distribution’s symmetric tails.</a:t>
            </a:r>
          </a:p>
          <a:p>
            <a:pPr>
              <a:buClr>
                <a:schemeClr val="tx1"/>
              </a:buClr>
            </a:pPr>
            <a:endParaRPr lang="en-US" sz="1300" i="0" dirty="0">
              <a:solidFill>
                <a:schemeClr val="tx1"/>
              </a:solidFill>
              <a:latin typeface="+mn-lt"/>
            </a:endParaRPr>
          </a:p>
          <a:p>
            <a:pPr>
              <a:lnSpc>
                <a:spcPct val="150000"/>
              </a:lnSpc>
              <a:spcBef>
                <a:spcPts val="600"/>
              </a:spcBef>
              <a:buClr>
                <a:schemeClr val="tx1"/>
              </a:buClr>
              <a:buFont typeface="Arial" pitchFamily="34" charset="0"/>
              <a:buChar char="•"/>
            </a:pPr>
            <a:r>
              <a:rPr lang="en-US" sz="1300" i="0" dirty="0">
                <a:solidFill>
                  <a:schemeClr val="tx1"/>
                </a:solidFill>
                <a:latin typeface="+mn-lt"/>
              </a:rPr>
              <a:t> </a:t>
            </a:r>
            <a:r>
              <a:rPr lang="en-US" sz="1300" b="1" i="0" dirty="0">
                <a:solidFill>
                  <a:schemeClr val="tx1"/>
                </a:solidFill>
                <a:latin typeface="+mn-lt"/>
              </a:rPr>
              <a:t>Weibull distribution:</a:t>
            </a:r>
          </a:p>
          <a:p>
            <a:pPr>
              <a:lnSpc>
                <a:spcPct val="150000"/>
              </a:lnSpc>
              <a:spcBef>
                <a:spcPts val="600"/>
              </a:spcBef>
              <a:buClr>
                <a:schemeClr val="tx1"/>
              </a:buClr>
              <a:buFont typeface="Arial" pitchFamily="34" charset="0"/>
              <a:buChar char="•"/>
            </a:pPr>
            <a:endParaRPr lang="en-US" sz="1300" i="0" dirty="0">
              <a:solidFill>
                <a:schemeClr val="tx1"/>
              </a:solidFill>
              <a:latin typeface="+mn-lt"/>
            </a:endParaRPr>
          </a:p>
          <a:p>
            <a:pPr>
              <a:lnSpc>
                <a:spcPct val="150000"/>
              </a:lnSpc>
              <a:spcBef>
                <a:spcPts val="600"/>
              </a:spcBef>
              <a:buClr>
                <a:schemeClr val="tx1"/>
              </a:buClr>
            </a:pPr>
            <a:r>
              <a:rPr lang="en-US" sz="1300" i="0" dirty="0">
                <a:solidFill>
                  <a:schemeClr val="tx1"/>
                </a:solidFill>
                <a:latin typeface="+mn-lt"/>
              </a:rPr>
              <a:t>The lower the value of </a:t>
            </a:r>
            <a:r>
              <a:rPr lang="el-GR" sz="1300" b="1" dirty="0">
                <a:solidFill>
                  <a:schemeClr val="tx1"/>
                </a:solidFill>
                <a:latin typeface="+mn-lt"/>
              </a:rPr>
              <a:t>β</a:t>
            </a:r>
            <a:r>
              <a:rPr lang="en-US" sz="1300" b="1" i="0" dirty="0">
                <a:solidFill>
                  <a:schemeClr val="tx1"/>
                </a:solidFill>
                <a:latin typeface="+mn-lt"/>
              </a:rPr>
              <a:t> (&gt;0)</a:t>
            </a:r>
            <a:r>
              <a:rPr lang="en-US" sz="1300" i="0" dirty="0">
                <a:solidFill>
                  <a:schemeClr val="tx1"/>
                </a:solidFill>
                <a:latin typeface="+mn-lt"/>
              </a:rPr>
              <a:t>, the heavier the distribution’s left tail.</a:t>
            </a:r>
          </a:p>
          <a:p>
            <a:pPr>
              <a:buClr>
                <a:schemeClr val="tx1"/>
              </a:buClr>
            </a:pPr>
            <a:endParaRPr lang="en-US" sz="1300" i="0" dirty="0">
              <a:solidFill>
                <a:schemeClr val="tx1"/>
              </a:solidFill>
              <a:latin typeface="+mn-lt"/>
            </a:endParaRPr>
          </a:p>
          <a:p>
            <a:pPr>
              <a:lnSpc>
                <a:spcPct val="150000"/>
              </a:lnSpc>
              <a:spcBef>
                <a:spcPts val="600"/>
              </a:spcBef>
              <a:buClr>
                <a:schemeClr val="tx1"/>
              </a:buClr>
              <a:buFont typeface="Arial" pitchFamily="34" charset="0"/>
              <a:buChar char="•"/>
            </a:pPr>
            <a:r>
              <a:rPr lang="en-US" sz="1300" i="0" dirty="0">
                <a:solidFill>
                  <a:schemeClr val="tx1"/>
                </a:solidFill>
                <a:latin typeface="+mn-lt"/>
              </a:rPr>
              <a:t> </a:t>
            </a:r>
            <a:r>
              <a:rPr lang="en-US" sz="1300" b="1" i="0" dirty="0">
                <a:solidFill>
                  <a:schemeClr val="tx1"/>
                </a:solidFill>
                <a:latin typeface="+mn-lt"/>
              </a:rPr>
              <a:t>Poisson distribution:</a:t>
            </a:r>
          </a:p>
          <a:p>
            <a:endParaRPr lang="en-US" sz="1300" i="0" dirty="0">
              <a:solidFill>
                <a:schemeClr val="tx1"/>
              </a:solidFill>
              <a:latin typeface="+mn-lt"/>
            </a:endParaRPr>
          </a:p>
          <a:p>
            <a:endParaRPr lang="en-US" sz="1300" i="0" dirty="0">
              <a:solidFill>
                <a:schemeClr val="tx1"/>
              </a:solidFill>
              <a:latin typeface="+mn-lt"/>
            </a:endParaRPr>
          </a:p>
          <a:p>
            <a:r>
              <a:rPr lang="en-US" sz="1300" i="0" dirty="0">
                <a:solidFill>
                  <a:schemeClr val="tx1"/>
                </a:solidFill>
                <a:latin typeface="+mn-lt"/>
              </a:rPr>
              <a:t>The lower the value of </a:t>
            </a:r>
            <a:r>
              <a:rPr lang="en-US" sz="1300" b="1" dirty="0">
                <a:solidFill>
                  <a:schemeClr val="tx1"/>
                </a:solidFill>
                <a:latin typeface="+mn-lt"/>
              </a:rPr>
              <a:t>μ </a:t>
            </a:r>
            <a:r>
              <a:rPr lang="en-US" sz="1300" b="1" i="0" dirty="0">
                <a:solidFill>
                  <a:schemeClr val="tx1"/>
                </a:solidFill>
                <a:latin typeface="+mn-lt"/>
              </a:rPr>
              <a:t>(&gt;0)</a:t>
            </a:r>
            <a:r>
              <a:rPr lang="en-US" sz="1300" i="0" dirty="0">
                <a:solidFill>
                  <a:schemeClr val="tx1"/>
                </a:solidFill>
                <a:latin typeface="+mn-lt"/>
              </a:rPr>
              <a:t>,</a:t>
            </a:r>
            <a:r>
              <a:rPr lang="en-US" sz="1300" b="1" i="0" dirty="0">
                <a:solidFill>
                  <a:schemeClr val="tx1"/>
                </a:solidFill>
                <a:latin typeface="+mn-lt"/>
              </a:rPr>
              <a:t> </a:t>
            </a:r>
            <a:r>
              <a:rPr lang="en-US" sz="1300" i="0" dirty="0">
                <a:solidFill>
                  <a:schemeClr val="tx1"/>
                </a:solidFill>
                <a:latin typeface="+mn-lt"/>
              </a:rPr>
              <a:t>the heavier the distribution’s right tail.</a:t>
            </a:r>
          </a:p>
        </p:txBody>
      </p:sp>
      <p:graphicFrame>
        <p:nvGraphicFramePr>
          <p:cNvPr id="17" name="Object 16"/>
          <p:cNvGraphicFramePr>
            <a:graphicFrameLocks noChangeAspect="1"/>
          </p:cNvGraphicFramePr>
          <p:nvPr>
            <p:extLst>
              <p:ext uri="{D42A27DB-BD31-4B8C-83A1-F6EECF244321}">
                <p14:modId xmlns:p14="http://schemas.microsoft.com/office/powerpoint/2010/main" val="1978909436"/>
              </p:ext>
            </p:extLst>
          </p:nvPr>
        </p:nvGraphicFramePr>
        <p:xfrm>
          <a:off x="6351675" y="1721768"/>
          <a:ext cx="1600200" cy="627106"/>
        </p:xfrm>
        <a:graphic>
          <a:graphicData uri="http://schemas.openxmlformats.org/presentationml/2006/ole">
            <mc:AlternateContent xmlns:mc="http://schemas.openxmlformats.org/markup-compatibility/2006">
              <mc:Choice xmlns:v="urn:schemas-microsoft-com:vml" Requires="v">
                <p:oleObj spid="_x0000_s4248" name="Equation" r:id="rId5" imgW="939800" imgH="368300" progId="Equation.3">
                  <p:embed/>
                </p:oleObj>
              </mc:Choice>
              <mc:Fallback>
                <p:oleObj name="Equation" r:id="rId5" imgW="939800" imgH="368300" progId="Equation.3">
                  <p:embed/>
                  <p:pic>
                    <p:nvPicPr>
                      <p:cNvPr id="0" name="Picture 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1675" y="1721768"/>
                        <a:ext cx="1600200" cy="6271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871769383"/>
              </p:ext>
            </p:extLst>
          </p:nvPr>
        </p:nvGraphicFramePr>
        <p:xfrm>
          <a:off x="6296258" y="3379607"/>
          <a:ext cx="2075975" cy="593136"/>
        </p:xfrm>
        <a:graphic>
          <a:graphicData uri="http://schemas.openxmlformats.org/presentationml/2006/ole">
            <mc:AlternateContent xmlns:mc="http://schemas.openxmlformats.org/markup-compatibility/2006">
              <mc:Choice xmlns:v="urn:schemas-microsoft-com:vml" Requires="v">
                <p:oleObj spid="_x0000_s4249" name="Equation" r:id="rId7" imgW="1244060" imgH="355446" progId="Equation.3">
                  <p:embed/>
                </p:oleObj>
              </mc:Choice>
              <mc:Fallback>
                <p:oleObj name="Equation" r:id="rId7" imgW="1244060" imgH="355446" progId="Equation.3">
                  <p:embed/>
                  <p:pic>
                    <p:nvPicPr>
                      <p:cNvPr id="0" name="Picture 1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6258" y="3379607"/>
                        <a:ext cx="2075975" cy="59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277230067"/>
              </p:ext>
            </p:extLst>
          </p:nvPr>
        </p:nvGraphicFramePr>
        <p:xfrm>
          <a:off x="6351675" y="4668288"/>
          <a:ext cx="1457670" cy="385854"/>
        </p:xfrm>
        <a:graphic>
          <a:graphicData uri="http://schemas.openxmlformats.org/presentationml/2006/ole">
            <mc:AlternateContent xmlns:mc="http://schemas.openxmlformats.org/markup-compatibility/2006">
              <mc:Choice xmlns:v="urn:schemas-microsoft-com:vml" Requires="v">
                <p:oleObj spid="_x0000_s4250" name="Equation" r:id="rId9" imgW="863225" imgH="228501" progId="Equation.3">
                  <p:embed/>
                </p:oleObj>
              </mc:Choice>
              <mc:Fallback>
                <p:oleObj name="Equation" r:id="rId9" imgW="863225" imgH="228501" progId="Equation.3">
                  <p:embed/>
                  <p:pic>
                    <p:nvPicPr>
                      <p:cNvPr id="0" name="Picture 1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1675" y="4668288"/>
                        <a:ext cx="1457670" cy="3858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7738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2044700" y="408929"/>
            <a:ext cx="7454900" cy="617295"/>
          </a:xfrm>
        </p:spPr>
        <p:txBody>
          <a:bodyPr/>
          <a:lstStyle/>
          <a:p>
            <a:pPr>
              <a:lnSpc>
                <a:spcPct val="100000"/>
              </a:lnSpc>
              <a:spcAft>
                <a:spcPts val="600"/>
              </a:spcAft>
            </a:pPr>
            <a:r>
              <a:rPr lang="en-US" sz="2100" spc="0" dirty="0">
                <a:solidFill>
                  <a:schemeClr val="tx1"/>
                </a:solidFill>
              </a:rPr>
              <a:t>(Potentially) Symmetric Distributions &amp; Homogenization</a:t>
            </a:r>
          </a:p>
        </p:txBody>
      </p:sp>
      <p:sp>
        <p:nvSpPr>
          <p:cNvPr id="20" name="Content Placeholder 10"/>
          <p:cNvSpPr txBox="1">
            <a:spLocks/>
          </p:cNvSpPr>
          <p:nvPr/>
        </p:nvSpPr>
        <p:spPr>
          <a:xfrm>
            <a:off x="4570902" y="1212098"/>
            <a:ext cx="5040458" cy="4388603"/>
          </a:xfrm>
          <a:prstGeom prst="rect">
            <a:avLst/>
          </a:prstGeom>
        </p:spPr>
        <p:txBody>
          <a:bodyPr lIns="0" tIns="0" rIns="0" bIns="0" anchor="t">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80000"/>
              </a:lnSpc>
              <a:buClr>
                <a:schemeClr val="tx1"/>
              </a:buClr>
            </a:pPr>
            <a:r>
              <a:rPr lang="en-US" sz="1400" b="1" i="0" u="sng" dirty="0">
                <a:solidFill>
                  <a:schemeClr val="tx1"/>
                </a:solidFill>
                <a:latin typeface="+mn-lt"/>
              </a:rPr>
              <a:t>Generative mechanism:</a:t>
            </a:r>
            <a:r>
              <a:rPr lang="en-US" sz="1400" b="1" i="0" dirty="0">
                <a:solidFill>
                  <a:schemeClr val="tx1"/>
                </a:solidFill>
                <a:latin typeface="+mn-lt"/>
              </a:rPr>
              <a:t> </a:t>
            </a:r>
            <a:r>
              <a:rPr lang="en-US" sz="1400" b="1" dirty="0">
                <a:solidFill>
                  <a:schemeClr val="tx1"/>
                </a:solidFill>
                <a:latin typeface="+mn-lt"/>
              </a:rPr>
              <a:t>Homogenization</a:t>
            </a:r>
            <a:r>
              <a:rPr lang="en-US" sz="1400" i="0" dirty="0">
                <a:solidFill>
                  <a:schemeClr val="tx1"/>
                </a:solidFill>
                <a:latin typeface="+mn-lt"/>
              </a:rPr>
              <a:t>,</a:t>
            </a:r>
            <a:r>
              <a:rPr lang="en-US" sz="1400" b="1" i="0" dirty="0">
                <a:solidFill>
                  <a:schemeClr val="tx1"/>
                </a:solidFill>
                <a:latin typeface="+mn-lt"/>
              </a:rPr>
              <a:t> </a:t>
            </a:r>
            <a:r>
              <a:rPr lang="en-US" sz="1400" i="0" dirty="0">
                <a:solidFill>
                  <a:schemeClr val="tx1"/>
                </a:solidFill>
                <a:latin typeface="+mn-lt"/>
              </a:rPr>
              <a:t>a process where individuals undergo output homogenization leading to lower variability in individual output over time (</a:t>
            </a:r>
            <a:r>
              <a:rPr lang="en-US" sz="1400" i="0" dirty="0" err="1">
                <a:solidFill>
                  <a:schemeClr val="tx1"/>
                </a:solidFill>
                <a:latin typeface="+mn-lt"/>
              </a:rPr>
              <a:t>Joo</a:t>
            </a:r>
            <a:r>
              <a:rPr lang="en-US" sz="1400" i="0" dirty="0">
                <a:solidFill>
                  <a:schemeClr val="tx1"/>
                </a:solidFill>
                <a:latin typeface="+mn-lt"/>
              </a:rPr>
              <a:t> et al., 2017).</a:t>
            </a:r>
          </a:p>
          <a:p>
            <a:pPr>
              <a:lnSpc>
                <a:spcPct val="80000"/>
              </a:lnSpc>
              <a:spcBef>
                <a:spcPts val="600"/>
              </a:spcBef>
              <a:buClr>
                <a:schemeClr val="tx1"/>
              </a:buClr>
            </a:pPr>
            <a:endParaRPr lang="en-US" sz="1400" b="1" i="0" dirty="0">
              <a:solidFill>
                <a:schemeClr val="tx1"/>
              </a:solidFill>
              <a:latin typeface="+mn-lt"/>
            </a:endParaRPr>
          </a:p>
          <a:p>
            <a:pPr>
              <a:lnSpc>
                <a:spcPct val="180000"/>
              </a:lnSpc>
              <a:buClr>
                <a:schemeClr val="tx1"/>
              </a:buClr>
            </a:pPr>
            <a:r>
              <a:rPr lang="en-US" sz="1400" i="0" u="sng" dirty="0">
                <a:solidFill>
                  <a:schemeClr val="tx1"/>
                </a:solidFill>
                <a:latin typeface="+mn-lt"/>
              </a:rPr>
              <a:t>Examples:</a:t>
            </a:r>
            <a:endParaRPr lang="en-US" sz="1400" i="0" dirty="0">
              <a:solidFill>
                <a:schemeClr val="tx1"/>
              </a:solidFill>
              <a:latin typeface="+mn-lt"/>
            </a:endParaRPr>
          </a:p>
          <a:p>
            <a:pPr lvl="1" algn="l">
              <a:lnSpc>
                <a:spcPct val="180000"/>
              </a:lnSpc>
              <a:spcBef>
                <a:spcPts val="0"/>
              </a:spcBef>
              <a:buClr>
                <a:schemeClr val="tx1"/>
              </a:buClr>
              <a:buFont typeface="Arial" pitchFamily="34" charset="0"/>
              <a:buChar char="•"/>
            </a:pPr>
            <a:r>
              <a:rPr lang="en-US" sz="1400" dirty="0">
                <a:solidFill>
                  <a:schemeClr val="tx1"/>
                </a:solidFill>
              </a:rPr>
              <a:t> Uniform expectations of production and service reduce the variability of output among assembly line workers and service workers.</a:t>
            </a:r>
          </a:p>
          <a:p>
            <a:pPr lvl="1" algn="l">
              <a:lnSpc>
                <a:spcPct val="180000"/>
              </a:lnSpc>
              <a:spcBef>
                <a:spcPts val="0"/>
              </a:spcBef>
              <a:buClr>
                <a:schemeClr val="tx1"/>
              </a:buClr>
              <a:buFont typeface="Arial" pitchFamily="34" charset="0"/>
              <a:buChar char="•"/>
            </a:pPr>
            <a:r>
              <a:rPr lang="en-US" sz="1400" dirty="0">
                <a:solidFill>
                  <a:schemeClr val="tx1"/>
                </a:solidFill>
              </a:rPr>
              <a:t> Research in entomology found that mouth-to-mouth feeding, social grooming, and other physical contact among ants homogenized their scent (Lenoir et al., 2001).</a:t>
            </a:r>
          </a:p>
        </p:txBody>
      </p:sp>
      <p:grpSp>
        <p:nvGrpSpPr>
          <p:cNvPr id="21" name="Group 20"/>
          <p:cNvGrpSpPr/>
          <p:nvPr/>
        </p:nvGrpSpPr>
        <p:grpSpPr>
          <a:xfrm>
            <a:off x="660401" y="1257301"/>
            <a:ext cx="3842605" cy="3677943"/>
            <a:chOff x="5102728" y="1876659"/>
            <a:chExt cx="3842605" cy="3677943"/>
          </a:xfrm>
        </p:grpSpPr>
        <p:sp>
          <p:nvSpPr>
            <p:cNvPr id="22" name="Rectangle 21"/>
            <p:cNvSpPr/>
            <p:nvPr/>
          </p:nvSpPr>
          <p:spPr>
            <a:xfrm>
              <a:off x="5102728" y="1886277"/>
              <a:ext cx="3842605" cy="366832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p:nvPr/>
          </p:nvPicPr>
          <p:blipFill>
            <a:blip r:embed="rId3" cstate="print"/>
            <a:srcRect t="9985" r="4637" b="5734"/>
            <a:stretch>
              <a:fillRect/>
            </a:stretch>
          </p:blipFill>
          <p:spPr bwMode="auto">
            <a:xfrm>
              <a:off x="6216629" y="2226148"/>
              <a:ext cx="1614805" cy="1322705"/>
            </a:xfrm>
            <a:prstGeom prst="rect">
              <a:avLst/>
            </a:prstGeom>
            <a:noFill/>
            <a:ln w="9525">
              <a:noFill/>
              <a:miter lim="800000"/>
              <a:headEnd/>
              <a:tailEnd/>
            </a:ln>
          </p:spPr>
        </p:pic>
        <p:pic>
          <p:nvPicPr>
            <p:cNvPr id="24" name="Picture 23"/>
            <p:cNvPicPr/>
            <p:nvPr/>
          </p:nvPicPr>
          <p:blipFill>
            <a:blip r:embed="rId4" cstate="print"/>
            <a:srcRect t="10762" r="5643" b="6123"/>
            <a:stretch>
              <a:fillRect/>
            </a:stretch>
          </p:blipFill>
          <p:spPr bwMode="auto">
            <a:xfrm>
              <a:off x="5198334" y="4068453"/>
              <a:ext cx="1614665" cy="1306286"/>
            </a:xfrm>
            <a:prstGeom prst="rect">
              <a:avLst/>
            </a:prstGeom>
            <a:noFill/>
          </p:spPr>
        </p:pic>
        <p:pic>
          <p:nvPicPr>
            <p:cNvPr id="25" name="Picture 24"/>
            <p:cNvPicPr/>
            <p:nvPr/>
          </p:nvPicPr>
          <p:blipFill>
            <a:blip r:embed="rId5" cstate="print"/>
            <a:srcRect t="11151" r="4680" b="6123"/>
            <a:stretch>
              <a:fillRect/>
            </a:stretch>
          </p:blipFill>
          <p:spPr bwMode="auto">
            <a:xfrm>
              <a:off x="7161468" y="4129504"/>
              <a:ext cx="1556385" cy="1245235"/>
            </a:xfrm>
            <a:prstGeom prst="rect">
              <a:avLst/>
            </a:prstGeom>
            <a:noFill/>
            <a:ln w="9525">
              <a:noFill/>
              <a:miter lim="800000"/>
              <a:headEnd/>
              <a:tailEnd/>
            </a:ln>
          </p:spPr>
        </p:pic>
        <p:sp>
          <p:nvSpPr>
            <p:cNvPr id="26" name="Content Placeholder 1"/>
            <p:cNvSpPr txBox="1">
              <a:spLocks/>
            </p:cNvSpPr>
            <p:nvPr/>
          </p:nvSpPr>
          <p:spPr>
            <a:xfrm>
              <a:off x="6429311" y="1876659"/>
              <a:ext cx="1189438"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cs typeface="Arial"/>
                </a:rPr>
                <a:t>Normal</a:t>
              </a:r>
              <a:endParaRPr lang="en-US" sz="1300" dirty="0">
                <a:latin typeface="Arial"/>
                <a:ea typeface="+mn-ea"/>
                <a:cs typeface="Arial"/>
              </a:endParaRPr>
            </a:p>
          </p:txBody>
        </p:sp>
        <p:sp>
          <p:nvSpPr>
            <p:cNvPr id="27" name="Content Placeholder 1"/>
            <p:cNvSpPr txBox="1">
              <a:spLocks/>
            </p:cNvSpPr>
            <p:nvPr/>
          </p:nvSpPr>
          <p:spPr>
            <a:xfrm>
              <a:off x="5487176" y="3673573"/>
              <a:ext cx="1097940"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ea typeface="+mn-ea"/>
                  <a:cs typeface="Arial"/>
                </a:rPr>
                <a:t>Weibull</a:t>
              </a:r>
            </a:p>
          </p:txBody>
        </p:sp>
        <p:sp>
          <p:nvSpPr>
            <p:cNvPr id="28" name="Content Placeholder 1"/>
            <p:cNvSpPr txBox="1">
              <a:spLocks/>
            </p:cNvSpPr>
            <p:nvPr/>
          </p:nvSpPr>
          <p:spPr>
            <a:xfrm>
              <a:off x="7416082" y="3639859"/>
              <a:ext cx="1301771"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cs typeface="Arial"/>
                </a:rPr>
                <a:t>Poisson</a:t>
              </a:r>
              <a:endParaRPr lang="en-US" sz="1300" dirty="0">
                <a:latin typeface="Arial"/>
                <a:ea typeface="+mn-ea"/>
                <a:cs typeface="Arial"/>
              </a:endParaRPr>
            </a:p>
          </p:txBody>
        </p:sp>
      </p:grpSp>
    </p:spTree>
    <p:extLst>
      <p:ext uri="{BB962C8B-B14F-4D97-AF65-F5344CB8AC3E}">
        <p14:creationId xmlns:p14="http://schemas.microsoft.com/office/powerpoint/2010/main" val="13738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2044700" y="408929"/>
            <a:ext cx="7454900" cy="617295"/>
          </a:xfrm>
        </p:spPr>
        <p:txBody>
          <a:bodyPr/>
          <a:lstStyle/>
          <a:p>
            <a:pPr>
              <a:lnSpc>
                <a:spcPct val="100000"/>
              </a:lnSpc>
              <a:spcAft>
                <a:spcPts val="600"/>
              </a:spcAft>
            </a:pPr>
            <a:r>
              <a:rPr lang="en-US" sz="2100" spc="0" dirty="0">
                <a:solidFill>
                  <a:schemeClr val="tx1"/>
                </a:solidFill>
              </a:rPr>
              <a:t>(Potentially) Symmetric Distributions &amp; Homogenization</a:t>
            </a:r>
          </a:p>
        </p:txBody>
      </p:sp>
      <p:sp>
        <p:nvSpPr>
          <p:cNvPr id="16" name="TextBox 15"/>
          <p:cNvSpPr txBox="1"/>
          <p:nvPr/>
        </p:nvSpPr>
        <p:spPr>
          <a:xfrm>
            <a:off x="4570902" y="2442977"/>
            <a:ext cx="4875606" cy="2608406"/>
          </a:xfrm>
          <a:prstGeom prst="rect">
            <a:avLst/>
          </a:prstGeom>
          <a:noFill/>
        </p:spPr>
        <p:txBody>
          <a:bodyPr wrap="square" lIns="0" tIns="0" rIns="0" bIns="0" rtlCol="0">
            <a:spAutoFit/>
          </a:bodyPr>
          <a:lstStyle/>
          <a:p>
            <a:pPr>
              <a:lnSpc>
                <a:spcPct val="180000"/>
              </a:lnSpc>
            </a:pPr>
            <a:r>
              <a:rPr lang="en-US" sz="1500" b="1" i="1" dirty="0"/>
              <a:t>H4a</a:t>
            </a:r>
            <a:r>
              <a:rPr lang="en-US" sz="1500" b="1" dirty="0"/>
              <a:t>:</a:t>
            </a:r>
            <a:r>
              <a:rPr lang="en-US" sz="1500" dirty="0"/>
              <a:t> Individual productivity of women and men in STEM and other scientific fields follows a (potentially) symmetric distribution.</a:t>
            </a:r>
          </a:p>
          <a:p>
            <a:pPr>
              <a:lnSpc>
                <a:spcPct val="50000"/>
              </a:lnSpc>
            </a:pPr>
            <a:endParaRPr lang="en-US" sz="1500" dirty="0"/>
          </a:p>
          <a:p>
            <a:pPr>
              <a:lnSpc>
                <a:spcPct val="180000"/>
              </a:lnSpc>
            </a:pPr>
            <a:r>
              <a:rPr lang="en-US" sz="1500" b="1" i="1" dirty="0"/>
              <a:t>H4b</a:t>
            </a:r>
            <a:r>
              <a:rPr lang="en-US" sz="1500" b="1" dirty="0"/>
              <a:t>: </a:t>
            </a:r>
            <a:r>
              <a:rPr lang="en-US" sz="1500" dirty="0"/>
              <a:t>The (potentially) symmetric distribution of individual productivity will have a lighter right tail for women than men.</a:t>
            </a:r>
          </a:p>
        </p:txBody>
      </p:sp>
      <p:sp>
        <p:nvSpPr>
          <p:cNvPr id="18" name="TextBox 17"/>
          <p:cNvSpPr txBox="1"/>
          <p:nvPr/>
        </p:nvSpPr>
        <p:spPr>
          <a:xfrm>
            <a:off x="508000" y="5029332"/>
            <a:ext cx="9144000" cy="6924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0" tIns="0" rIns="0" bIns="0" rtlCol="0" anchor="ctr">
            <a:noAutofit/>
          </a:bodyPr>
          <a:lstStyle/>
          <a:p>
            <a:pPr algn="ctr">
              <a:lnSpc>
                <a:spcPct val="125000"/>
              </a:lnSpc>
              <a:spcAft>
                <a:spcPts val="0"/>
              </a:spcAft>
            </a:pPr>
            <a:r>
              <a:rPr lang="en-US" sz="1500" b="1" dirty="0"/>
              <a:t>A lighter right tail for women likely reflects the impacts of </a:t>
            </a:r>
          </a:p>
          <a:p>
            <a:pPr algn="ctr">
              <a:lnSpc>
                <a:spcPct val="125000"/>
              </a:lnSpc>
              <a:spcAft>
                <a:spcPts val="0"/>
              </a:spcAft>
            </a:pPr>
            <a:r>
              <a:rPr lang="en-US" sz="1500" b="1" dirty="0"/>
              <a:t>gender differences in career and lifestyle choices.</a:t>
            </a:r>
          </a:p>
        </p:txBody>
      </p:sp>
      <p:grpSp>
        <p:nvGrpSpPr>
          <p:cNvPr id="19" name="Group 18"/>
          <p:cNvGrpSpPr/>
          <p:nvPr/>
        </p:nvGrpSpPr>
        <p:grpSpPr>
          <a:xfrm>
            <a:off x="660401" y="1257301"/>
            <a:ext cx="3842605" cy="3677943"/>
            <a:chOff x="5102728" y="1876659"/>
            <a:chExt cx="3842605" cy="3677943"/>
          </a:xfrm>
        </p:grpSpPr>
        <p:sp>
          <p:nvSpPr>
            <p:cNvPr id="21" name="Rectangle 20"/>
            <p:cNvSpPr/>
            <p:nvPr/>
          </p:nvSpPr>
          <p:spPr>
            <a:xfrm>
              <a:off x="5102728" y="1886277"/>
              <a:ext cx="3842605" cy="366832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cstate="print"/>
            <a:srcRect t="9985" r="4637" b="5734"/>
            <a:stretch>
              <a:fillRect/>
            </a:stretch>
          </p:blipFill>
          <p:spPr bwMode="auto">
            <a:xfrm>
              <a:off x="6216629" y="2226148"/>
              <a:ext cx="1614805" cy="1322705"/>
            </a:xfrm>
            <a:prstGeom prst="rect">
              <a:avLst/>
            </a:prstGeom>
            <a:noFill/>
            <a:ln w="9525">
              <a:noFill/>
              <a:miter lim="800000"/>
              <a:headEnd/>
              <a:tailEnd/>
            </a:ln>
          </p:spPr>
        </p:pic>
        <p:pic>
          <p:nvPicPr>
            <p:cNvPr id="23" name="Picture 22"/>
            <p:cNvPicPr/>
            <p:nvPr/>
          </p:nvPicPr>
          <p:blipFill>
            <a:blip r:embed="rId4" cstate="print"/>
            <a:srcRect t="10762" r="5643" b="6123"/>
            <a:stretch>
              <a:fillRect/>
            </a:stretch>
          </p:blipFill>
          <p:spPr bwMode="auto">
            <a:xfrm>
              <a:off x="5198334" y="4068453"/>
              <a:ext cx="1614665" cy="1306286"/>
            </a:xfrm>
            <a:prstGeom prst="rect">
              <a:avLst/>
            </a:prstGeom>
            <a:noFill/>
          </p:spPr>
        </p:pic>
        <p:pic>
          <p:nvPicPr>
            <p:cNvPr id="24" name="Picture 23"/>
            <p:cNvPicPr/>
            <p:nvPr/>
          </p:nvPicPr>
          <p:blipFill>
            <a:blip r:embed="rId5" cstate="print"/>
            <a:srcRect t="11151" r="4680" b="6123"/>
            <a:stretch>
              <a:fillRect/>
            </a:stretch>
          </p:blipFill>
          <p:spPr bwMode="auto">
            <a:xfrm>
              <a:off x="7161468" y="4129504"/>
              <a:ext cx="1556385" cy="1245235"/>
            </a:xfrm>
            <a:prstGeom prst="rect">
              <a:avLst/>
            </a:prstGeom>
            <a:noFill/>
            <a:ln w="9525">
              <a:noFill/>
              <a:miter lim="800000"/>
              <a:headEnd/>
              <a:tailEnd/>
            </a:ln>
          </p:spPr>
        </p:pic>
        <p:sp>
          <p:nvSpPr>
            <p:cNvPr id="25" name="Content Placeholder 1"/>
            <p:cNvSpPr txBox="1">
              <a:spLocks/>
            </p:cNvSpPr>
            <p:nvPr/>
          </p:nvSpPr>
          <p:spPr>
            <a:xfrm>
              <a:off x="6429311" y="1876659"/>
              <a:ext cx="1189438"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cs typeface="Arial"/>
                </a:rPr>
                <a:t>Normal</a:t>
              </a:r>
              <a:endParaRPr lang="en-US" sz="1300" dirty="0">
                <a:latin typeface="Arial"/>
                <a:ea typeface="+mn-ea"/>
                <a:cs typeface="Arial"/>
              </a:endParaRPr>
            </a:p>
          </p:txBody>
        </p:sp>
        <p:sp>
          <p:nvSpPr>
            <p:cNvPr id="26" name="Content Placeholder 1"/>
            <p:cNvSpPr txBox="1">
              <a:spLocks/>
            </p:cNvSpPr>
            <p:nvPr/>
          </p:nvSpPr>
          <p:spPr>
            <a:xfrm>
              <a:off x="5487176" y="3673573"/>
              <a:ext cx="1097940"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ea typeface="+mn-ea"/>
                  <a:cs typeface="Arial"/>
                </a:rPr>
                <a:t>Weibull</a:t>
              </a:r>
            </a:p>
          </p:txBody>
        </p:sp>
        <p:sp>
          <p:nvSpPr>
            <p:cNvPr id="27" name="Content Placeholder 1"/>
            <p:cNvSpPr txBox="1">
              <a:spLocks/>
            </p:cNvSpPr>
            <p:nvPr/>
          </p:nvSpPr>
          <p:spPr>
            <a:xfrm>
              <a:off x="7416082" y="3639859"/>
              <a:ext cx="1301771"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cs typeface="Arial"/>
                </a:rPr>
                <a:t>Poisson</a:t>
              </a:r>
              <a:endParaRPr lang="en-US" sz="1300" dirty="0">
                <a:latin typeface="Arial"/>
                <a:ea typeface="+mn-ea"/>
                <a:cs typeface="Arial"/>
              </a:endParaRPr>
            </a:p>
          </p:txBody>
        </p:sp>
      </p:grpSp>
      <p:sp>
        <p:nvSpPr>
          <p:cNvPr id="28" name="Content Placeholder 10"/>
          <p:cNvSpPr txBox="1">
            <a:spLocks/>
          </p:cNvSpPr>
          <p:nvPr/>
        </p:nvSpPr>
        <p:spPr>
          <a:xfrm>
            <a:off x="4570902" y="1212098"/>
            <a:ext cx="5040458" cy="1188203"/>
          </a:xfrm>
          <a:prstGeom prst="rect">
            <a:avLst/>
          </a:prstGeom>
        </p:spPr>
        <p:txBody>
          <a:bodyPr lIns="0" tIns="0" rIns="0" bIns="0" anchor="t">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80000"/>
              </a:lnSpc>
              <a:buClr>
                <a:schemeClr val="tx1"/>
              </a:buClr>
            </a:pPr>
            <a:r>
              <a:rPr lang="en-US" sz="1400" b="1" i="0" u="sng" dirty="0">
                <a:solidFill>
                  <a:schemeClr val="tx1"/>
                </a:solidFill>
                <a:latin typeface="+mn-lt"/>
              </a:rPr>
              <a:t>Generative mechanism:</a:t>
            </a:r>
            <a:r>
              <a:rPr lang="en-US" sz="1400" b="1" i="0" dirty="0">
                <a:solidFill>
                  <a:schemeClr val="tx1"/>
                </a:solidFill>
                <a:latin typeface="+mn-lt"/>
              </a:rPr>
              <a:t> </a:t>
            </a:r>
            <a:r>
              <a:rPr lang="en-US" sz="1400" b="1" dirty="0">
                <a:solidFill>
                  <a:schemeClr val="tx1"/>
                </a:solidFill>
                <a:latin typeface="+mn-lt"/>
              </a:rPr>
              <a:t>Homogenization</a:t>
            </a:r>
            <a:r>
              <a:rPr lang="en-US" sz="1400" i="0" dirty="0">
                <a:solidFill>
                  <a:schemeClr val="tx1"/>
                </a:solidFill>
                <a:latin typeface="+mn-lt"/>
              </a:rPr>
              <a:t>,</a:t>
            </a:r>
            <a:r>
              <a:rPr lang="en-US" sz="1400" b="1" i="0" dirty="0">
                <a:solidFill>
                  <a:schemeClr val="tx1"/>
                </a:solidFill>
                <a:latin typeface="+mn-lt"/>
              </a:rPr>
              <a:t> </a:t>
            </a:r>
            <a:r>
              <a:rPr lang="en-US" sz="1400" i="0" dirty="0">
                <a:solidFill>
                  <a:schemeClr val="tx1"/>
                </a:solidFill>
                <a:latin typeface="+mn-lt"/>
              </a:rPr>
              <a:t>a process where individuals undergo output homogenization leading to lower variability in individual output over time (</a:t>
            </a:r>
            <a:r>
              <a:rPr lang="en-US" sz="1400" i="0" dirty="0" err="1">
                <a:solidFill>
                  <a:schemeClr val="tx1"/>
                </a:solidFill>
                <a:latin typeface="+mn-lt"/>
              </a:rPr>
              <a:t>Joo</a:t>
            </a:r>
            <a:r>
              <a:rPr lang="en-US" sz="1400" i="0" dirty="0">
                <a:solidFill>
                  <a:schemeClr val="tx1"/>
                </a:solidFill>
                <a:latin typeface="+mn-lt"/>
              </a:rPr>
              <a:t> et al., 2017).</a:t>
            </a:r>
            <a:endParaRPr lang="en-US" sz="1400" dirty="0">
              <a:solidFill>
                <a:schemeClr val="tx1"/>
              </a:solidFill>
            </a:endParaRPr>
          </a:p>
        </p:txBody>
      </p:sp>
    </p:spTree>
    <p:extLst>
      <p:ext uri="{BB962C8B-B14F-4D97-AF65-F5344CB8AC3E}">
        <p14:creationId xmlns:p14="http://schemas.microsoft.com/office/powerpoint/2010/main" val="1057912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9314" y="647700"/>
            <a:ext cx="7075486" cy="423450"/>
          </a:xfrm>
        </p:spPr>
        <p:txBody>
          <a:bodyPr/>
          <a:lstStyle/>
          <a:p>
            <a:r>
              <a:rPr lang="en-US" sz="2500" spc="0" dirty="0">
                <a:solidFill>
                  <a:schemeClr val="tx1"/>
                </a:solidFill>
              </a:rPr>
              <a:t>Gender Representation Gap in STEM Fields</a:t>
            </a:r>
          </a:p>
        </p:txBody>
      </p:sp>
      <p:sp>
        <p:nvSpPr>
          <p:cNvPr id="3" name="Subtitle 2"/>
          <p:cNvSpPr>
            <a:spLocks noGrp="1"/>
          </p:cNvSpPr>
          <p:nvPr>
            <p:ph type="subTitle" idx="1"/>
          </p:nvPr>
        </p:nvSpPr>
        <p:spPr>
          <a:xfrm>
            <a:off x="812800" y="1205789"/>
            <a:ext cx="8534400" cy="3758252"/>
          </a:xfrm>
        </p:spPr>
        <p:txBody>
          <a:bodyPr>
            <a:noAutofit/>
          </a:bodyPr>
          <a:lstStyle/>
          <a:p>
            <a:pPr lvl="0">
              <a:lnSpc>
                <a:spcPct val="150000"/>
              </a:lnSpc>
              <a:buFont typeface="Arial" pitchFamily="34" charset="0"/>
              <a:buChar char="•"/>
            </a:pPr>
            <a:r>
              <a:rPr lang="en-US" sz="1300" i="0" dirty="0">
                <a:solidFill>
                  <a:schemeClr val="tx1"/>
                </a:solidFill>
                <a:latin typeface="Arial"/>
                <a:cs typeface="Arial"/>
              </a:rPr>
              <a:t> In early education, boys and girls display similar participation in mathematics and science (e.g., </a:t>
            </a:r>
            <a:r>
              <a:rPr lang="en-US" sz="1300" i="0" dirty="0" err="1">
                <a:solidFill>
                  <a:schemeClr val="tx1"/>
                </a:solidFill>
                <a:latin typeface="Arial"/>
                <a:cs typeface="Arial"/>
              </a:rPr>
              <a:t>Xie</a:t>
            </a:r>
            <a:r>
              <a:rPr lang="en-US" sz="1300" i="0" dirty="0">
                <a:solidFill>
                  <a:schemeClr val="tx1"/>
                </a:solidFill>
                <a:latin typeface="Arial"/>
                <a:cs typeface="Arial"/>
              </a:rPr>
              <a:t> &amp; </a:t>
            </a:r>
            <a:r>
              <a:rPr lang="en-US" sz="1300" i="0" dirty="0" err="1">
                <a:solidFill>
                  <a:schemeClr val="tx1"/>
                </a:solidFill>
                <a:latin typeface="Arial"/>
                <a:cs typeface="Arial"/>
              </a:rPr>
              <a:t>Shauman</a:t>
            </a:r>
            <a:r>
              <a:rPr lang="en-US" sz="1300" i="0" dirty="0">
                <a:solidFill>
                  <a:schemeClr val="tx1"/>
                </a:solidFill>
                <a:latin typeface="Arial"/>
                <a:cs typeface="Arial"/>
              </a:rPr>
              <a:t>, 2003).</a:t>
            </a:r>
          </a:p>
          <a:p>
            <a:pPr lvl="0">
              <a:lnSpc>
                <a:spcPct val="50000"/>
              </a:lnSpc>
              <a:buFont typeface="Arial" pitchFamily="34" charset="0"/>
              <a:buChar char="•"/>
            </a:pPr>
            <a:endParaRPr lang="en-US" sz="1200" i="0" dirty="0">
              <a:solidFill>
                <a:schemeClr val="tx1"/>
              </a:solidFill>
              <a:latin typeface="Arial"/>
              <a:cs typeface="Arial"/>
            </a:endParaRPr>
          </a:p>
          <a:p>
            <a:pPr defTabSz="914400" fontAlgn="auto">
              <a:lnSpc>
                <a:spcPct val="150000"/>
              </a:lnSpc>
              <a:spcBef>
                <a:spcPts val="600"/>
              </a:spcBef>
              <a:spcAft>
                <a:spcPts val="600"/>
              </a:spcAft>
              <a:buFont typeface="Arial" pitchFamily="34" charset="0"/>
              <a:buChar char="•"/>
              <a:defRPr/>
            </a:pPr>
            <a:r>
              <a:rPr lang="en-US" sz="1300" i="0" dirty="0">
                <a:solidFill>
                  <a:schemeClr val="tx1"/>
                </a:solidFill>
                <a:latin typeface="Arial"/>
                <a:cs typeface="Arial"/>
              </a:rPr>
              <a:t> Nonetheless, women are increasingly underrepresented in higher-level STEM professions, e.g., level of associate and full professor (</a:t>
            </a:r>
            <a:r>
              <a:rPr lang="en-US" sz="1300" i="0" dirty="0" err="1">
                <a:solidFill>
                  <a:schemeClr val="tx1"/>
                </a:solidFill>
                <a:latin typeface="Arial"/>
                <a:cs typeface="Arial"/>
              </a:rPr>
              <a:t>Wolfinger</a:t>
            </a:r>
            <a:r>
              <a:rPr lang="en-US" sz="1300" i="0" dirty="0">
                <a:solidFill>
                  <a:schemeClr val="tx1"/>
                </a:solidFill>
                <a:latin typeface="Arial"/>
                <a:cs typeface="Arial"/>
              </a:rPr>
              <a:t>, Mason, &amp; </a:t>
            </a:r>
            <a:r>
              <a:rPr lang="en-US" sz="1300" i="0" dirty="0" err="1">
                <a:solidFill>
                  <a:schemeClr val="tx1"/>
                </a:solidFill>
                <a:latin typeface="Arial"/>
                <a:cs typeface="Arial"/>
              </a:rPr>
              <a:t>Goulden</a:t>
            </a:r>
            <a:r>
              <a:rPr lang="en-US" sz="1300" i="0" dirty="0">
                <a:solidFill>
                  <a:schemeClr val="tx1"/>
                </a:solidFill>
                <a:latin typeface="Arial"/>
                <a:cs typeface="Arial"/>
              </a:rPr>
              <a:t>, 2008):</a:t>
            </a:r>
          </a:p>
          <a:p>
            <a:pPr marL="411480" lvl="1" algn="l" defTabSz="914400" fontAlgn="auto">
              <a:lnSpc>
                <a:spcPct val="150000"/>
              </a:lnSpc>
              <a:spcBef>
                <a:spcPts val="600"/>
              </a:spcBef>
              <a:spcAft>
                <a:spcPts val="600"/>
              </a:spcAft>
              <a:buFont typeface="Arial" pitchFamily="34" charset="0"/>
              <a:buChar char="•"/>
              <a:defRPr/>
            </a:pPr>
            <a:r>
              <a:rPr lang="en-US" sz="1200" dirty="0">
                <a:solidFill>
                  <a:schemeClr val="tx1"/>
                </a:solidFill>
                <a:cs typeface="Arial"/>
              </a:rPr>
              <a:t>  In chemistry, women earned about 50% of bachelor degrees and 35% of Ph.D. degrees in 2008, but represented only 17% of faculty members at US research universities in 2011.</a:t>
            </a:r>
          </a:p>
          <a:p>
            <a:pPr marL="411480" lvl="1" algn="l" defTabSz="914400" fontAlgn="auto">
              <a:lnSpc>
                <a:spcPct val="150000"/>
              </a:lnSpc>
              <a:spcBef>
                <a:spcPts val="600"/>
              </a:spcBef>
              <a:spcAft>
                <a:spcPts val="600"/>
              </a:spcAft>
              <a:buFont typeface="Arial" pitchFamily="34" charset="0"/>
              <a:buChar char="•"/>
              <a:defRPr/>
            </a:pPr>
            <a:r>
              <a:rPr lang="en-US" sz="1200" dirty="0">
                <a:solidFill>
                  <a:schemeClr val="tx1"/>
                </a:solidFill>
                <a:cs typeface="Arial"/>
              </a:rPr>
              <a:t>  A survey of the Association of American Universities showed that women chaired only 2.7% of engineering departments, 5.9% of math or physical science departments, and 12.7% of life science departments (</a:t>
            </a:r>
            <a:r>
              <a:rPr lang="en-US" sz="1200" dirty="0" err="1">
                <a:solidFill>
                  <a:schemeClr val="tx1"/>
                </a:solidFill>
                <a:cs typeface="Arial"/>
              </a:rPr>
              <a:t>Niemeier</a:t>
            </a:r>
            <a:r>
              <a:rPr lang="en-US" sz="1200" dirty="0">
                <a:solidFill>
                  <a:schemeClr val="tx1"/>
                </a:solidFill>
                <a:cs typeface="Arial"/>
              </a:rPr>
              <a:t> &amp; Gonzalez, 2004).</a:t>
            </a:r>
          </a:p>
          <a:p>
            <a:pPr lvl="0">
              <a:lnSpc>
                <a:spcPct val="50000"/>
              </a:lnSpc>
              <a:buFont typeface="Arial" pitchFamily="34" charset="0"/>
              <a:buChar char="•"/>
            </a:pPr>
            <a:endParaRPr lang="en-US" sz="1200" i="0" dirty="0">
              <a:solidFill>
                <a:schemeClr val="tx1"/>
              </a:solidFill>
              <a:latin typeface="Arial"/>
              <a:cs typeface="Arial"/>
            </a:endParaRPr>
          </a:p>
          <a:p>
            <a:pPr>
              <a:lnSpc>
                <a:spcPct val="150000"/>
              </a:lnSpc>
              <a:buFont typeface="Arial" pitchFamily="34" charset="0"/>
              <a:buChar char="•"/>
            </a:pPr>
            <a:r>
              <a:rPr lang="en-US" sz="1300" i="0" dirty="0">
                <a:solidFill>
                  <a:schemeClr val="tx1"/>
                </a:solidFill>
                <a:latin typeface="Arial"/>
                <a:cs typeface="Arial"/>
              </a:rPr>
              <a:t> The persistent underrepresentation of women in STEM fields has tremendous societal, educational, and economic consequences.</a:t>
            </a:r>
          </a:p>
          <a:p>
            <a:pPr>
              <a:lnSpc>
                <a:spcPct val="150000"/>
              </a:lnSpc>
            </a:pPr>
            <a:endParaRPr lang="en-US" sz="1200" dirty="0">
              <a:solidFill>
                <a:schemeClr val="tx1"/>
              </a:solidFill>
              <a:cs typeface="Arial"/>
            </a:endParaRPr>
          </a:p>
        </p:txBody>
      </p:sp>
      <p:sp>
        <p:nvSpPr>
          <p:cNvPr id="5" name="TextBox 4"/>
          <p:cNvSpPr txBox="1"/>
          <p:nvPr/>
        </p:nvSpPr>
        <p:spPr>
          <a:xfrm>
            <a:off x="508000" y="5029200"/>
            <a:ext cx="9144000" cy="6858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lIns="0" tIns="0" rIns="0" bIns="0" rtlCol="0">
            <a:noAutofit/>
          </a:bodyPr>
          <a:lstStyle/>
          <a:p>
            <a:pPr algn="ctr">
              <a:lnSpc>
                <a:spcPct val="150000"/>
              </a:lnSpc>
            </a:pPr>
            <a:r>
              <a:rPr lang="en-US" sz="1200" b="1" dirty="0"/>
              <a:t>Primary Research Question:</a:t>
            </a:r>
          </a:p>
          <a:p>
            <a:pPr algn="ctr">
              <a:lnSpc>
                <a:spcPct val="150000"/>
              </a:lnSpc>
            </a:pPr>
            <a:r>
              <a:rPr lang="en-US" sz="1500" b="1" u="sng" dirty="0"/>
              <a:t>“Is there a gender productivity gap specifically among star performers in these fields?”</a:t>
            </a:r>
          </a:p>
          <a:p>
            <a:pPr algn="ctr">
              <a:lnSpc>
                <a:spcPct val="150000"/>
              </a:lnSpc>
            </a:pPr>
            <a:endParaRPr lang="en-US" sz="1200" b="1" dirty="0">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08929"/>
            <a:ext cx="7454900" cy="617295"/>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Method—Samples</a:t>
            </a:r>
          </a:p>
        </p:txBody>
      </p:sp>
      <p:sp>
        <p:nvSpPr>
          <p:cNvPr id="6" name="Content Placeholder 10"/>
          <p:cNvSpPr txBox="1">
            <a:spLocks/>
          </p:cNvSpPr>
          <p:nvPr/>
        </p:nvSpPr>
        <p:spPr>
          <a:xfrm>
            <a:off x="508003" y="1375064"/>
            <a:ext cx="9143999" cy="1253836"/>
          </a:xfrm>
          <a:prstGeom prst="rect">
            <a:avLst/>
          </a:prstGeom>
          <a:solidFill>
            <a:schemeClr val="accent1">
              <a:lumMod val="20000"/>
              <a:lumOff val="80000"/>
              <a:alpha val="70000"/>
            </a:schemeClr>
          </a:solidFill>
        </p:spPr>
        <p:txBody>
          <a:bodyPr lIns="0" tIns="0" rIns="0" bIns="0" anchor="ctr">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nSpc>
                <a:spcPct val="150000"/>
              </a:lnSpc>
              <a:spcBef>
                <a:spcPts val="600"/>
              </a:spcBef>
              <a:buClr>
                <a:srgbClr val="F3FBE9"/>
              </a:buClr>
              <a:buFont typeface="Arial" panose="020B0604020202020204" pitchFamily="34" charset="0"/>
              <a:buChar char="•"/>
            </a:pPr>
            <a:r>
              <a:rPr lang="en-US" sz="1400" b="1" i="0" u="sng" dirty="0">
                <a:solidFill>
                  <a:schemeClr val="tx1"/>
                </a:solidFill>
                <a:latin typeface="+mn-lt"/>
              </a:rPr>
              <a:t>Study 1:</a:t>
            </a:r>
            <a:r>
              <a:rPr lang="en-US" sz="1400" b="1" i="0" dirty="0">
                <a:solidFill>
                  <a:schemeClr val="tx1"/>
                </a:solidFill>
                <a:latin typeface="+mn-lt"/>
              </a:rPr>
              <a:t> </a:t>
            </a:r>
            <a:r>
              <a:rPr lang="en-US" sz="1400" i="0" dirty="0">
                <a:solidFill>
                  <a:schemeClr val="tx1"/>
                </a:solidFill>
                <a:latin typeface="+mn-lt"/>
              </a:rPr>
              <a:t>All researchers who have published at least one article in the top ten most influential journals in the field of </a:t>
            </a:r>
            <a:r>
              <a:rPr lang="en-US" sz="1400" b="1" i="0" dirty="0">
                <a:solidFill>
                  <a:schemeClr val="tx1"/>
                </a:solidFill>
                <a:latin typeface="+mn-lt"/>
              </a:rPr>
              <a:t>Mathematics (3,161 articles) </a:t>
            </a:r>
            <a:r>
              <a:rPr lang="en-US" sz="1400" i="0" dirty="0">
                <a:solidFill>
                  <a:schemeClr val="tx1"/>
                </a:solidFill>
                <a:latin typeface="+mn-lt"/>
              </a:rPr>
              <a:t>from 2006 to 2015.</a:t>
            </a:r>
          </a:p>
          <a:p>
            <a:pPr lvl="1" algn="l">
              <a:lnSpc>
                <a:spcPct val="150000"/>
              </a:lnSpc>
              <a:spcBef>
                <a:spcPts val="600"/>
              </a:spcBef>
              <a:buClr>
                <a:schemeClr val="tx1"/>
              </a:buClr>
              <a:buFont typeface="Arial" pitchFamily="34" charset="0"/>
              <a:buChar char="•"/>
            </a:pPr>
            <a:r>
              <a:rPr lang="en-US" sz="1400" dirty="0">
                <a:solidFill>
                  <a:schemeClr val="tx1"/>
                </a:solidFill>
              </a:rPr>
              <a:t> </a:t>
            </a:r>
            <a:r>
              <a:rPr lang="en-US" sz="1400" b="1" dirty="0">
                <a:solidFill>
                  <a:schemeClr val="tx1"/>
                </a:solidFill>
              </a:rPr>
              <a:t>N = 3,853 </a:t>
            </a:r>
            <a:r>
              <a:rPr lang="en-US" sz="1400" dirty="0">
                <a:solidFill>
                  <a:schemeClr val="tx1"/>
                </a:solidFill>
              </a:rPr>
              <a:t>unique authors of whom </a:t>
            </a:r>
            <a:r>
              <a:rPr lang="en-US" sz="1400" b="1" dirty="0">
                <a:solidFill>
                  <a:schemeClr val="tx1"/>
                </a:solidFill>
              </a:rPr>
              <a:t>360</a:t>
            </a:r>
            <a:r>
              <a:rPr lang="en-US" sz="1400" dirty="0">
                <a:solidFill>
                  <a:schemeClr val="tx1"/>
                </a:solidFill>
              </a:rPr>
              <a:t> (</a:t>
            </a:r>
            <a:r>
              <a:rPr lang="en-US" sz="1400" b="1" dirty="0">
                <a:solidFill>
                  <a:schemeClr val="tx1"/>
                </a:solidFill>
              </a:rPr>
              <a:t>9%</a:t>
            </a:r>
            <a:r>
              <a:rPr lang="en-US" sz="1400" dirty="0">
                <a:solidFill>
                  <a:schemeClr val="tx1"/>
                </a:solidFill>
              </a:rPr>
              <a:t>) were women.</a:t>
            </a:r>
            <a:endParaRPr lang="en-US" sz="1400" u="sng" dirty="0">
              <a:solidFill>
                <a:schemeClr val="tx1"/>
              </a:solidFill>
            </a:endParaRPr>
          </a:p>
        </p:txBody>
      </p:sp>
      <p:sp>
        <p:nvSpPr>
          <p:cNvPr id="7" name="Content Placeholder 10"/>
          <p:cNvSpPr txBox="1">
            <a:spLocks/>
          </p:cNvSpPr>
          <p:nvPr/>
        </p:nvSpPr>
        <p:spPr>
          <a:xfrm>
            <a:off x="508001" y="3875808"/>
            <a:ext cx="9144001" cy="1839192"/>
          </a:xfrm>
          <a:prstGeom prst="rect">
            <a:avLst/>
          </a:prstGeom>
          <a:solidFill>
            <a:schemeClr val="accent4">
              <a:lumMod val="20000"/>
              <a:lumOff val="80000"/>
              <a:alpha val="30000"/>
            </a:schemeClr>
          </a:solidFill>
        </p:spPr>
        <p:txBody>
          <a:bodyPr lIns="0" tIns="0" rIns="0" bIns="0" anchor="ctr">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nSpc>
                <a:spcPct val="150000"/>
              </a:lnSpc>
              <a:spcBef>
                <a:spcPts val="600"/>
              </a:spcBef>
              <a:buClr>
                <a:srgbClr val="E7F3FF"/>
              </a:buClr>
              <a:buFont typeface="Arial" panose="020B0604020202020204" pitchFamily="34" charset="0"/>
              <a:buChar char="•"/>
            </a:pPr>
            <a:r>
              <a:rPr lang="en-US" sz="1400" b="1" i="0" u="sng" dirty="0">
                <a:solidFill>
                  <a:schemeClr val="tx1"/>
                </a:solidFill>
                <a:latin typeface="+mn-lt"/>
              </a:rPr>
              <a:t>Study 3:</a:t>
            </a:r>
            <a:r>
              <a:rPr lang="en-US" sz="1400" b="1" i="0" dirty="0">
                <a:solidFill>
                  <a:schemeClr val="tx1"/>
                </a:solidFill>
                <a:latin typeface="+mn-lt"/>
              </a:rPr>
              <a:t>  </a:t>
            </a:r>
            <a:r>
              <a:rPr lang="en-US" sz="1400" i="0" dirty="0">
                <a:solidFill>
                  <a:schemeClr val="tx1"/>
                </a:solidFill>
                <a:latin typeface="+mn-lt"/>
              </a:rPr>
              <a:t>All researchers who have published at least one article in the top five most influential journals in the field of </a:t>
            </a:r>
            <a:r>
              <a:rPr lang="en-US" sz="1400" b="1" i="0" dirty="0">
                <a:solidFill>
                  <a:schemeClr val="tx1"/>
                </a:solidFill>
                <a:latin typeface="+mn-lt"/>
              </a:rPr>
              <a:t>Applied Psychology (2,807 articles) </a:t>
            </a:r>
            <a:r>
              <a:rPr lang="en-US" sz="1400" i="0" dirty="0">
                <a:solidFill>
                  <a:schemeClr val="tx1"/>
                </a:solidFill>
                <a:latin typeface="+mn-lt"/>
              </a:rPr>
              <a:t>and of </a:t>
            </a:r>
            <a:r>
              <a:rPr lang="en-US" sz="1400" b="1" i="0" dirty="0">
                <a:solidFill>
                  <a:schemeClr val="tx1"/>
                </a:solidFill>
                <a:latin typeface="+mn-lt"/>
              </a:rPr>
              <a:t>Mathematical Psychology (3,796 articles) </a:t>
            </a:r>
            <a:r>
              <a:rPr lang="en-US" sz="1400" i="0" dirty="0">
                <a:solidFill>
                  <a:schemeClr val="tx1"/>
                </a:solidFill>
                <a:latin typeface="+mn-lt"/>
              </a:rPr>
              <a:t>from 2006 to 2015.</a:t>
            </a:r>
          </a:p>
          <a:p>
            <a:pPr lvl="1" algn="l">
              <a:lnSpc>
                <a:spcPct val="150000"/>
              </a:lnSpc>
              <a:spcBef>
                <a:spcPts val="600"/>
              </a:spcBef>
              <a:buClr>
                <a:schemeClr val="tx1"/>
              </a:buClr>
              <a:buFont typeface="Arial" pitchFamily="34" charset="0"/>
              <a:buChar char="•"/>
            </a:pPr>
            <a:r>
              <a:rPr lang="en-US" sz="1400" dirty="0">
                <a:solidFill>
                  <a:schemeClr val="tx1"/>
                </a:solidFill>
              </a:rPr>
              <a:t> Applied Psychology: </a:t>
            </a:r>
            <a:r>
              <a:rPr lang="en-US" sz="1400" b="1" dirty="0">
                <a:solidFill>
                  <a:schemeClr val="tx1"/>
                </a:solidFill>
              </a:rPr>
              <a:t>N = 4,081 </a:t>
            </a:r>
            <a:r>
              <a:rPr lang="en-US" sz="1400" dirty="0">
                <a:solidFill>
                  <a:schemeClr val="tx1"/>
                </a:solidFill>
              </a:rPr>
              <a:t>unique authors of whom </a:t>
            </a:r>
            <a:r>
              <a:rPr lang="en-US" sz="1400" b="1" dirty="0">
                <a:solidFill>
                  <a:schemeClr val="tx1"/>
                </a:solidFill>
              </a:rPr>
              <a:t>1,595</a:t>
            </a:r>
            <a:r>
              <a:rPr lang="en-US" sz="1400" dirty="0">
                <a:solidFill>
                  <a:schemeClr val="tx1"/>
                </a:solidFill>
              </a:rPr>
              <a:t> (</a:t>
            </a:r>
            <a:r>
              <a:rPr lang="en-US" sz="1400" b="1" dirty="0">
                <a:solidFill>
                  <a:schemeClr val="tx1"/>
                </a:solidFill>
              </a:rPr>
              <a:t>39.1%</a:t>
            </a:r>
            <a:r>
              <a:rPr lang="en-US" sz="1400" dirty="0">
                <a:solidFill>
                  <a:schemeClr val="tx1"/>
                </a:solidFill>
              </a:rPr>
              <a:t>) were women. </a:t>
            </a:r>
          </a:p>
          <a:p>
            <a:pPr lvl="1" algn="l">
              <a:lnSpc>
                <a:spcPct val="150000"/>
              </a:lnSpc>
              <a:spcBef>
                <a:spcPts val="600"/>
              </a:spcBef>
              <a:buClr>
                <a:schemeClr val="tx1"/>
              </a:buClr>
              <a:buFont typeface="Arial" pitchFamily="34" charset="0"/>
              <a:buChar char="•"/>
            </a:pPr>
            <a:r>
              <a:rPr lang="en-US" sz="1400" dirty="0">
                <a:solidFill>
                  <a:schemeClr val="tx1"/>
                </a:solidFill>
              </a:rPr>
              <a:t> Mathematical Psychology: </a:t>
            </a:r>
            <a:r>
              <a:rPr lang="en-US" sz="1400" b="1" dirty="0">
                <a:solidFill>
                  <a:schemeClr val="tx1"/>
                </a:solidFill>
              </a:rPr>
              <a:t>N = 6,337 </a:t>
            </a:r>
            <a:r>
              <a:rPr lang="en-US" sz="1400" dirty="0">
                <a:solidFill>
                  <a:schemeClr val="tx1"/>
                </a:solidFill>
              </a:rPr>
              <a:t>unique authors of whom </a:t>
            </a:r>
            <a:r>
              <a:rPr lang="en-US" sz="1400" b="1" dirty="0">
                <a:solidFill>
                  <a:schemeClr val="tx1"/>
                </a:solidFill>
              </a:rPr>
              <a:t>2,117</a:t>
            </a:r>
            <a:r>
              <a:rPr lang="en-US" sz="1400" dirty="0">
                <a:solidFill>
                  <a:schemeClr val="tx1"/>
                </a:solidFill>
              </a:rPr>
              <a:t> (</a:t>
            </a:r>
            <a:r>
              <a:rPr lang="en-US" sz="1400" b="1" dirty="0">
                <a:solidFill>
                  <a:schemeClr val="tx1"/>
                </a:solidFill>
              </a:rPr>
              <a:t>34.4%</a:t>
            </a:r>
            <a:r>
              <a:rPr lang="en-US" sz="1400" dirty="0">
                <a:solidFill>
                  <a:schemeClr val="tx1"/>
                </a:solidFill>
              </a:rPr>
              <a:t>) were women. </a:t>
            </a:r>
            <a:endParaRPr lang="en-US" sz="1400" u="sng" dirty="0">
              <a:solidFill>
                <a:schemeClr val="tx1"/>
              </a:solidFill>
            </a:endParaRPr>
          </a:p>
        </p:txBody>
      </p:sp>
      <p:sp>
        <p:nvSpPr>
          <p:cNvPr id="8" name="Content Placeholder 10"/>
          <p:cNvSpPr txBox="1">
            <a:spLocks/>
          </p:cNvSpPr>
          <p:nvPr/>
        </p:nvSpPr>
        <p:spPr>
          <a:xfrm>
            <a:off x="504536" y="2628900"/>
            <a:ext cx="9144000" cy="1246908"/>
          </a:xfrm>
          <a:prstGeom prst="rect">
            <a:avLst/>
          </a:prstGeom>
          <a:solidFill>
            <a:schemeClr val="accent2">
              <a:lumMod val="20000"/>
              <a:lumOff val="80000"/>
              <a:alpha val="75000"/>
            </a:schemeClr>
          </a:solidFill>
        </p:spPr>
        <p:txBody>
          <a:bodyPr lIns="0" tIns="0" rIns="0" bIns="0" anchor="ctr">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nSpc>
                <a:spcPct val="150000"/>
              </a:lnSpc>
              <a:spcBef>
                <a:spcPts val="600"/>
              </a:spcBef>
              <a:buClr>
                <a:srgbClr val="FFF9E1"/>
              </a:buClr>
              <a:buFont typeface="Arial" panose="020B0604020202020204" pitchFamily="34" charset="0"/>
              <a:buChar char="•"/>
            </a:pPr>
            <a:r>
              <a:rPr lang="en-US" sz="1400" b="1" i="0" u="sng" dirty="0">
                <a:solidFill>
                  <a:schemeClr val="tx1"/>
                </a:solidFill>
                <a:latin typeface="+mn-lt"/>
              </a:rPr>
              <a:t>Study 2:</a:t>
            </a:r>
            <a:r>
              <a:rPr lang="en-US" sz="1400" b="1" i="0" dirty="0">
                <a:solidFill>
                  <a:schemeClr val="tx1"/>
                </a:solidFill>
                <a:latin typeface="+mn-lt"/>
              </a:rPr>
              <a:t>  </a:t>
            </a:r>
            <a:r>
              <a:rPr lang="en-US" sz="1400" i="0" dirty="0">
                <a:solidFill>
                  <a:schemeClr val="tx1"/>
                </a:solidFill>
                <a:latin typeface="+mn-lt"/>
              </a:rPr>
              <a:t>All researchers who have published at least one article in the top five most influential journals in the field of </a:t>
            </a:r>
            <a:r>
              <a:rPr lang="en-US" sz="1400" b="1" i="0" dirty="0">
                <a:solidFill>
                  <a:schemeClr val="tx1"/>
                </a:solidFill>
                <a:latin typeface="+mn-lt"/>
              </a:rPr>
              <a:t>Genetics from (7,746 articles) </a:t>
            </a:r>
            <a:r>
              <a:rPr lang="en-US" sz="1400" i="0" dirty="0">
                <a:solidFill>
                  <a:schemeClr val="tx1"/>
                </a:solidFill>
                <a:latin typeface="+mn-lt"/>
              </a:rPr>
              <a:t>2006 to 2015.</a:t>
            </a:r>
          </a:p>
          <a:p>
            <a:pPr lvl="1" algn="l">
              <a:lnSpc>
                <a:spcPct val="150000"/>
              </a:lnSpc>
              <a:spcBef>
                <a:spcPts val="600"/>
              </a:spcBef>
              <a:buClr>
                <a:schemeClr val="tx1"/>
              </a:buClr>
              <a:buFont typeface="Arial" pitchFamily="34" charset="0"/>
              <a:buChar char="•"/>
            </a:pPr>
            <a:r>
              <a:rPr lang="en-US" sz="1400" dirty="0">
                <a:solidFill>
                  <a:schemeClr val="tx1"/>
                </a:solidFill>
              </a:rPr>
              <a:t> </a:t>
            </a:r>
            <a:r>
              <a:rPr lang="en-US" sz="1400" b="1" dirty="0">
                <a:solidFill>
                  <a:schemeClr val="tx1"/>
                </a:solidFill>
              </a:rPr>
              <a:t>N = 45,007 </a:t>
            </a:r>
            <a:r>
              <a:rPr lang="en-US" sz="1400" dirty="0">
                <a:solidFill>
                  <a:schemeClr val="tx1"/>
                </a:solidFill>
              </a:rPr>
              <a:t>unique authors of whom </a:t>
            </a:r>
            <a:r>
              <a:rPr lang="en-US" sz="1400" b="1" dirty="0">
                <a:solidFill>
                  <a:schemeClr val="tx1"/>
                </a:solidFill>
              </a:rPr>
              <a:t>14,685</a:t>
            </a:r>
            <a:r>
              <a:rPr lang="en-US" sz="1400" dirty="0">
                <a:solidFill>
                  <a:schemeClr val="tx1"/>
                </a:solidFill>
              </a:rPr>
              <a:t> (</a:t>
            </a:r>
            <a:r>
              <a:rPr lang="en-US" sz="1400" b="1" dirty="0">
                <a:solidFill>
                  <a:schemeClr val="tx1"/>
                </a:solidFill>
              </a:rPr>
              <a:t>32.6%</a:t>
            </a:r>
            <a:r>
              <a:rPr lang="en-US" sz="1400" dirty="0">
                <a:solidFill>
                  <a:schemeClr val="tx1"/>
                </a:solidFill>
              </a:rPr>
              <a:t>) were women. </a:t>
            </a:r>
          </a:p>
        </p:txBody>
      </p:sp>
    </p:spTree>
    <p:extLst>
      <p:ext uri="{BB962C8B-B14F-4D97-AF65-F5344CB8AC3E}">
        <p14:creationId xmlns:p14="http://schemas.microsoft.com/office/powerpoint/2010/main" val="3967649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08929"/>
            <a:ext cx="7454900" cy="617295"/>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Method—Journal Selection Criteria</a:t>
            </a:r>
          </a:p>
        </p:txBody>
      </p:sp>
      <p:sp>
        <p:nvSpPr>
          <p:cNvPr id="9" name="Content Placeholder 10"/>
          <p:cNvSpPr txBox="1">
            <a:spLocks/>
          </p:cNvSpPr>
          <p:nvPr/>
        </p:nvSpPr>
        <p:spPr>
          <a:xfrm>
            <a:off x="736600" y="1257300"/>
            <a:ext cx="8763000" cy="1524000"/>
          </a:xfrm>
          <a:prstGeom prst="rect">
            <a:avLst/>
          </a:prstGeom>
        </p:spPr>
        <p:txBody>
          <a:bodyPr lIns="0" tIns="0" rIns="0" bIns="0" anchor="t">
            <a:no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50000"/>
              </a:lnSpc>
              <a:spcBef>
                <a:spcPts val="1200"/>
              </a:spcBef>
              <a:buClr>
                <a:schemeClr val="tx1"/>
              </a:buClr>
            </a:pPr>
            <a:r>
              <a:rPr lang="en-US" sz="1250" b="1" i="0" u="sng" dirty="0">
                <a:solidFill>
                  <a:schemeClr val="tx1"/>
                </a:solidFill>
                <a:latin typeface="+mn-lt"/>
              </a:rPr>
              <a:t>Identifying the most influential journals in each field:</a:t>
            </a:r>
          </a:p>
          <a:p>
            <a:pPr>
              <a:lnSpc>
                <a:spcPct val="150000"/>
              </a:lnSpc>
              <a:spcBef>
                <a:spcPts val="1200"/>
              </a:spcBef>
              <a:buClr>
                <a:schemeClr val="tx1"/>
              </a:buClr>
              <a:buFont typeface="Arial" pitchFamily="34" charset="0"/>
              <a:buChar char="•"/>
            </a:pPr>
            <a:r>
              <a:rPr lang="en-US" sz="1250" i="0" dirty="0">
                <a:solidFill>
                  <a:schemeClr val="tx1"/>
                </a:solidFill>
                <a:latin typeface="+mn-lt"/>
              </a:rPr>
              <a:t> Journals in each field (mathematics, genetics, applied psychology, and mathematical psychology) were ranked based on their </a:t>
            </a:r>
            <a:r>
              <a:rPr lang="en-US" sz="1250" b="1" i="0" dirty="0">
                <a:solidFill>
                  <a:schemeClr val="tx1"/>
                </a:solidFill>
                <a:latin typeface="+mn-lt"/>
              </a:rPr>
              <a:t>average journal impact factor over the past five years</a:t>
            </a:r>
            <a:r>
              <a:rPr lang="en-US" sz="1250" i="0" dirty="0">
                <a:solidFill>
                  <a:schemeClr val="tx1"/>
                </a:solidFill>
                <a:latin typeface="+mn-lt"/>
              </a:rPr>
              <a:t>.</a:t>
            </a:r>
          </a:p>
          <a:p>
            <a:pPr>
              <a:lnSpc>
                <a:spcPct val="150000"/>
              </a:lnSpc>
              <a:spcBef>
                <a:spcPts val="1200"/>
              </a:spcBef>
              <a:buClr>
                <a:schemeClr val="tx1"/>
              </a:buClr>
              <a:buFont typeface="Arial" pitchFamily="34" charset="0"/>
              <a:buChar char="•"/>
            </a:pPr>
            <a:r>
              <a:rPr lang="en-US" sz="1250" i="0" dirty="0">
                <a:solidFill>
                  <a:schemeClr val="tx1"/>
                </a:solidFill>
                <a:latin typeface="+mn-lt"/>
              </a:rPr>
              <a:t> </a:t>
            </a:r>
            <a:r>
              <a:rPr lang="en-US" sz="1250" b="1" i="0" dirty="0">
                <a:solidFill>
                  <a:schemeClr val="tx1"/>
                </a:solidFill>
                <a:latin typeface="+mn-lt"/>
              </a:rPr>
              <a:t>Journal impact factor</a:t>
            </a:r>
            <a:r>
              <a:rPr lang="en-US" sz="1250" i="0" dirty="0">
                <a:solidFill>
                  <a:schemeClr val="tx1"/>
                </a:solidFill>
                <a:latin typeface="+mn-lt"/>
              </a:rPr>
              <a:t>:  the </a:t>
            </a:r>
            <a:r>
              <a:rPr lang="en-US" sz="1250" i="0" u="sng" dirty="0">
                <a:solidFill>
                  <a:schemeClr val="tx1"/>
                </a:solidFill>
                <a:latin typeface="+mn-lt"/>
              </a:rPr>
              <a:t>average number of citations</a:t>
            </a:r>
            <a:r>
              <a:rPr lang="en-US" sz="1250" i="0" dirty="0">
                <a:solidFill>
                  <a:schemeClr val="tx1"/>
                </a:solidFill>
                <a:latin typeface="+mn-lt"/>
              </a:rPr>
              <a:t> received per publication in that journal in the two preceding years. </a:t>
            </a:r>
            <a:endParaRPr lang="en-US" sz="1250" u="sng"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49" y="2891778"/>
            <a:ext cx="8534400" cy="2823223"/>
          </a:xfrm>
          <a:prstGeom prst="rect">
            <a:avLst/>
          </a:prstGeom>
        </p:spPr>
      </p:pic>
    </p:spTree>
    <p:extLst>
      <p:ext uri="{BB962C8B-B14F-4D97-AF65-F5344CB8AC3E}">
        <p14:creationId xmlns:p14="http://schemas.microsoft.com/office/powerpoint/2010/main" val="2424057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08929"/>
            <a:ext cx="7454900" cy="617295"/>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Method—Measures</a:t>
            </a:r>
          </a:p>
        </p:txBody>
      </p:sp>
      <p:sp>
        <p:nvSpPr>
          <p:cNvPr id="9" name="Content Placeholder 10"/>
          <p:cNvSpPr txBox="1">
            <a:spLocks/>
          </p:cNvSpPr>
          <p:nvPr/>
        </p:nvSpPr>
        <p:spPr>
          <a:xfrm>
            <a:off x="736600" y="1397000"/>
            <a:ext cx="8686800" cy="4038600"/>
          </a:xfrm>
          <a:prstGeom prst="rect">
            <a:avLst/>
          </a:prstGeom>
        </p:spPr>
        <p:txBody>
          <a:bodyPr lIns="0" tIns="0" rIns="0" bIns="0" anchor="t">
            <a:no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200000"/>
              </a:lnSpc>
              <a:buClr>
                <a:schemeClr val="tx1"/>
              </a:buClr>
            </a:pPr>
            <a:r>
              <a:rPr lang="en-US" sz="1300" b="1" i="0" u="sng" dirty="0">
                <a:solidFill>
                  <a:schemeClr val="tx1"/>
                </a:solidFill>
                <a:latin typeface="+mn-lt"/>
              </a:rPr>
              <a:t>Individual Research Productivity</a:t>
            </a:r>
            <a:r>
              <a:rPr lang="en-US" sz="1300" i="0" dirty="0">
                <a:solidFill>
                  <a:schemeClr val="tx1"/>
                </a:solidFill>
                <a:latin typeface="+mn-lt"/>
              </a:rPr>
              <a:t>: An individual’s total count of the number of papers published in the top 5 journals in their field (top 10 for mathematics) from 2006 to 2015. All articles and associated metadata were collected using the Web of Science database.</a:t>
            </a:r>
          </a:p>
          <a:p>
            <a:pPr>
              <a:buClr>
                <a:schemeClr val="tx1"/>
              </a:buClr>
            </a:pPr>
            <a:endParaRPr lang="en-US" sz="1300" b="1" i="0" u="sng" dirty="0">
              <a:solidFill>
                <a:schemeClr val="tx1"/>
              </a:solidFill>
              <a:latin typeface="+mn-lt"/>
            </a:endParaRPr>
          </a:p>
          <a:p>
            <a:pPr>
              <a:lnSpc>
                <a:spcPct val="200000"/>
              </a:lnSpc>
              <a:buClr>
                <a:schemeClr val="tx1"/>
              </a:buClr>
            </a:pPr>
            <a:r>
              <a:rPr lang="en-US" sz="1300" b="1" i="0" u="sng" dirty="0">
                <a:solidFill>
                  <a:schemeClr val="tx1"/>
                </a:solidFill>
                <a:latin typeface="+mn-lt"/>
              </a:rPr>
              <a:t>Gender</a:t>
            </a:r>
            <a:r>
              <a:rPr lang="en-US" sz="1300" i="0" dirty="0">
                <a:solidFill>
                  <a:schemeClr val="tx1"/>
                </a:solidFill>
                <a:latin typeface="+mn-lt"/>
              </a:rPr>
              <a:t>: We coded the gender of all individuals manually.</a:t>
            </a:r>
          </a:p>
          <a:p>
            <a:pPr marL="800100" lvl="1" indent="-342900" algn="l">
              <a:lnSpc>
                <a:spcPct val="200000"/>
              </a:lnSpc>
              <a:buClr>
                <a:schemeClr val="tx1"/>
              </a:buClr>
              <a:buFont typeface="+mj-lt"/>
              <a:buAutoNum type="arabicPeriod"/>
            </a:pPr>
            <a:r>
              <a:rPr lang="en-US" sz="1300" dirty="0">
                <a:solidFill>
                  <a:schemeClr val="tx1"/>
                </a:solidFill>
              </a:rPr>
              <a:t>Identify the author’s gender via their </a:t>
            </a:r>
            <a:r>
              <a:rPr lang="en-US" sz="1300" b="1" dirty="0">
                <a:solidFill>
                  <a:schemeClr val="tx1"/>
                </a:solidFill>
              </a:rPr>
              <a:t>first name.</a:t>
            </a:r>
          </a:p>
          <a:p>
            <a:pPr marL="800100" lvl="1" indent="-342900" algn="l">
              <a:lnSpc>
                <a:spcPct val="200000"/>
              </a:lnSpc>
              <a:buClr>
                <a:schemeClr val="tx1"/>
              </a:buClr>
              <a:buFont typeface="+mj-lt"/>
              <a:buAutoNum type="arabicPeriod"/>
            </a:pPr>
            <a:r>
              <a:rPr lang="en-US" sz="1300" dirty="0">
                <a:solidFill>
                  <a:schemeClr val="tx1"/>
                </a:solidFill>
              </a:rPr>
              <a:t>If the first name is ‘gender-ambiguous,’ search for the author’s </a:t>
            </a:r>
            <a:r>
              <a:rPr lang="en-US" sz="1300" b="1" dirty="0">
                <a:solidFill>
                  <a:schemeClr val="tx1"/>
                </a:solidFill>
              </a:rPr>
              <a:t>web page </a:t>
            </a:r>
            <a:r>
              <a:rPr lang="en-US" sz="1300" dirty="0">
                <a:solidFill>
                  <a:schemeClr val="tx1"/>
                </a:solidFill>
              </a:rPr>
              <a:t>(personal, faculty, </a:t>
            </a:r>
            <a:r>
              <a:rPr lang="en-US" sz="1300" dirty="0" err="1">
                <a:solidFill>
                  <a:schemeClr val="tx1"/>
                </a:solidFill>
              </a:rPr>
              <a:t>ResearchGate</a:t>
            </a:r>
            <a:r>
              <a:rPr lang="en-US" sz="1300" dirty="0">
                <a:solidFill>
                  <a:schemeClr val="tx1"/>
                </a:solidFill>
              </a:rPr>
              <a:t>, Google Scholar, etc.) for a </a:t>
            </a:r>
            <a:r>
              <a:rPr lang="en-US" sz="1300" b="1" dirty="0">
                <a:solidFill>
                  <a:schemeClr val="tx1"/>
                </a:solidFill>
              </a:rPr>
              <a:t>photo or other information </a:t>
            </a:r>
            <a:r>
              <a:rPr lang="en-US" sz="1300" dirty="0">
                <a:solidFill>
                  <a:schemeClr val="tx1"/>
                </a:solidFill>
              </a:rPr>
              <a:t>that would reveal the author’s gender.</a:t>
            </a:r>
          </a:p>
          <a:p>
            <a:pPr marL="800100" lvl="1" indent="-342900" algn="l">
              <a:lnSpc>
                <a:spcPct val="200000"/>
              </a:lnSpc>
              <a:buClr>
                <a:schemeClr val="tx1"/>
              </a:buClr>
              <a:buFont typeface="+mj-lt"/>
              <a:buAutoNum type="arabicPeriod"/>
            </a:pPr>
            <a:r>
              <a:rPr lang="en-US" sz="1300" dirty="0">
                <a:solidFill>
                  <a:schemeClr val="tx1"/>
                </a:solidFill>
              </a:rPr>
              <a:t>If first name is ambiguous AND there is no web page for the author, use the </a:t>
            </a:r>
            <a:r>
              <a:rPr lang="en-US" sz="1300" b="1" dirty="0">
                <a:solidFill>
                  <a:schemeClr val="tx1"/>
                </a:solidFill>
              </a:rPr>
              <a:t>Namepedia.org </a:t>
            </a:r>
            <a:r>
              <a:rPr lang="en-US" sz="1300" dirty="0">
                <a:solidFill>
                  <a:schemeClr val="tx1"/>
                </a:solidFill>
              </a:rPr>
              <a:t>database to record the most likely gender given the author’s first name and geographical/ethnic information. </a:t>
            </a:r>
          </a:p>
        </p:txBody>
      </p:sp>
    </p:spTree>
    <p:extLst>
      <p:ext uri="{BB962C8B-B14F-4D97-AF65-F5344CB8AC3E}">
        <p14:creationId xmlns:p14="http://schemas.microsoft.com/office/powerpoint/2010/main" val="3247623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08929"/>
            <a:ext cx="7454900" cy="617295"/>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Method—Data Analytic Approach</a:t>
            </a:r>
          </a:p>
        </p:txBody>
      </p:sp>
      <p:sp>
        <p:nvSpPr>
          <p:cNvPr id="9" name="Content Placeholder 10"/>
          <p:cNvSpPr txBox="1">
            <a:spLocks/>
          </p:cNvSpPr>
          <p:nvPr/>
        </p:nvSpPr>
        <p:spPr>
          <a:xfrm>
            <a:off x="508000" y="1257300"/>
            <a:ext cx="9144000" cy="2133600"/>
          </a:xfrm>
          <a:prstGeom prst="rect">
            <a:avLst/>
          </a:prstGeom>
          <a:solidFill>
            <a:schemeClr val="accent1">
              <a:lumMod val="20000"/>
              <a:lumOff val="80000"/>
              <a:alpha val="70000"/>
            </a:schemeClr>
          </a:solidFill>
        </p:spPr>
        <p:txBody>
          <a:bodyPr lIns="0" tIns="0" rIns="0" bIns="0" anchor="t">
            <a:no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1" algn="l">
              <a:lnSpc>
                <a:spcPct val="200000"/>
              </a:lnSpc>
              <a:buClr>
                <a:schemeClr val="tx1"/>
              </a:buClr>
            </a:pPr>
            <a:r>
              <a:rPr lang="en-US" sz="1300" b="1" dirty="0">
                <a:solidFill>
                  <a:schemeClr val="tx1"/>
                </a:solidFill>
              </a:rPr>
              <a:t>1. </a:t>
            </a:r>
            <a:r>
              <a:rPr lang="en-US" sz="1300" b="1" u="sng" dirty="0">
                <a:solidFill>
                  <a:schemeClr val="tx1"/>
                </a:solidFill>
              </a:rPr>
              <a:t>Distribution Pitting</a:t>
            </a:r>
            <a:r>
              <a:rPr lang="en-US" sz="1300" b="1" dirty="0">
                <a:solidFill>
                  <a:schemeClr val="tx1"/>
                </a:solidFill>
              </a:rPr>
              <a:t>:</a:t>
            </a:r>
            <a:r>
              <a:rPr lang="en-US" sz="1300" dirty="0">
                <a:solidFill>
                  <a:schemeClr val="tx1"/>
                </a:solidFill>
              </a:rPr>
              <a:t> A falsification-based approach that pits each of the theoretical distributions against one another in terms of their fit with the observed distribution. </a:t>
            </a:r>
          </a:p>
          <a:p>
            <a:pPr marL="628650" lvl="1" indent="-171450" algn="l">
              <a:lnSpc>
                <a:spcPct val="200000"/>
              </a:lnSpc>
              <a:buClr>
                <a:schemeClr val="tx1"/>
              </a:buClr>
              <a:buFont typeface="Arial" panose="020B0604020202020204" pitchFamily="34" charset="0"/>
              <a:buChar char="•"/>
            </a:pPr>
            <a:r>
              <a:rPr lang="en-US" sz="1250" dirty="0">
                <a:solidFill>
                  <a:schemeClr val="tx1"/>
                </a:solidFill>
              </a:rPr>
              <a:t>The R package </a:t>
            </a:r>
            <a:r>
              <a:rPr lang="en-US" sz="1250" b="1" dirty="0" err="1">
                <a:solidFill>
                  <a:schemeClr val="tx1"/>
                </a:solidFill>
              </a:rPr>
              <a:t>Dpit</a:t>
            </a:r>
            <a:r>
              <a:rPr lang="en-US" sz="1250" dirty="0">
                <a:solidFill>
                  <a:schemeClr val="tx1"/>
                </a:solidFill>
              </a:rPr>
              <a:t> performs </a:t>
            </a:r>
            <a:r>
              <a:rPr lang="en-US" sz="1250" b="1" dirty="0">
                <a:solidFill>
                  <a:schemeClr val="tx1"/>
                </a:solidFill>
              </a:rPr>
              <a:t>pairwise comparisons of distribution fit</a:t>
            </a:r>
            <a:r>
              <a:rPr lang="en-US" sz="1250" dirty="0">
                <a:solidFill>
                  <a:schemeClr val="tx1"/>
                </a:solidFill>
              </a:rPr>
              <a:t> between the seven theoretical distributions.</a:t>
            </a:r>
          </a:p>
          <a:p>
            <a:pPr marL="628650" lvl="1" indent="-171450" algn="l">
              <a:lnSpc>
                <a:spcPct val="200000"/>
              </a:lnSpc>
              <a:buClr>
                <a:schemeClr val="tx1"/>
              </a:buClr>
              <a:buFont typeface="Arial" panose="020B0604020202020204" pitchFamily="34" charset="0"/>
              <a:buChar char="•"/>
            </a:pPr>
            <a:r>
              <a:rPr lang="en-US" sz="1250" b="1" dirty="0">
                <a:solidFill>
                  <a:schemeClr val="tx1"/>
                </a:solidFill>
              </a:rPr>
              <a:t>3 decision rules</a:t>
            </a:r>
            <a:r>
              <a:rPr lang="en-US" sz="1250" dirty="0">
                <a:solidFill>
                  <a:schemeClr val="tx1"/>
                </a:solidFill>
              </a:rPr>
              <a:t>: (1) </a:t>
            </a:r>
            <a:r>
              <a:rPr lang="en-US" sz="1250" u="sng" dirty="0">
                <a:solidFill>
                  <a:schemeClr val="tx1"/>
                </a:solidFill>
              </a:rPr>
              <a:t>Log-likelihood ratio (LR) values</a:t>
            </a:r>
            <a:r>
              <a:rPr lang="en-US" sz="1250" dirty="0">
                <a:solidFill>
                  <a:schemeClr val="tx1"/>
                </a:solidFill>
              </a:rPr>
              <a:t>, (2) </a:t>
            </a:r>
            <a:r>
              <a:rPr lang="en-US" sz="1250" u="sng" dirty="0">
                <a:solidFill>
                  <a:schemeClr val="tx1"/>
                </a:solidFill>
              </a:rPr>
              <a:t>Principle of parsimony</a:t>
            </a:r>
            <a:r>
              <a:rPr lang="en-US" sz="1250" dirty="0">
                <a:solidFill>
                  <a:schemeClr val="tx1"/>
                </a:solidFill>
              </a:rPr>
              <a:t>, and (3) </a:t>
            </a:r>
            <a:r>
              <a:rPr lang="en-US" sz="1250" u="sng" dirty="0">
                <a:solidFill>
                  <a:schemeClr val="tx1"/>
                </a:solidFill>
              </a:rPr>
              <a:t>Principle of triangulation</a:t>
            </a:r>
            <a:r>
              <a:rPr lang="en-US" sz="1250" dirty="0">
                <a:solidFill>
                  <a:schemeClr val="tx1"/>
                </a:solidFill>
              </a:rPr>
              <a:t>. The </a:t>
            </a:r>
            <a:r>
              <a:rPr lang="en-US" sz="1250" u="sng" dirty="0">
                <a:solidFill>
                  <a:schemeClr val="tx1"/>
                </a:solidFill>
              </a:rPr>
              <a:t>‘last one standing’ </a:t>
            </a:r>
            <a:r>
              <a:rPr lang="en-US" sz="1250" dirty="0">
                <a:solidFill>
                  <a:schemeClr val="tx1"/>
                </a:solidFill>
              </a:rPr>
              <a:t>is deemed the theoretical distribution with the best fit with the observed data.</a:t>
            </a:r>
          </a:p>
        </p:txBody>
      </p:sp>
      <p:sp>
        <p:nvSpPr>
          <p:cNvPr id="5" name="Content Placeholder 10"/>
          <p:cNvSpPr txBox="1">
            <a:spLocks/>
          </p:cNvSpPr>
          <p:nvPr/>
        </p:nvSpPr>
        <p:spPr>
          <a:xfrm>
            <a:off x="508000" y="3390900"/>
            <a:ext cx="9144000" cy="914400"/>
          </a:xfrm>
          <a:prstGeom prst="rect">
            <a:avLst/>
          </a:prstGeom>
          <a:solidFill>
            <a:schemeClr val="accent2">
              <a:lumMod val="20000"/>
              <a:lumOff val="80000"/>
              <a:alpha val="75000"/>
            </a:schemeClr>
          </a:solidFill>
        </p:spPr>
        <p:txBody>
          <a:bodyPr lIns="0" tIns="0" rIns="0" bIns="0" anchor="t">
            <a:no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1" algn="l">
              <a:lnSpc>
                <a:spcPct val="200000"/>
              </a:lnSpc>
              <a:spcBef>
                <a:spcPts val="312"/>
              </a:spcBef>
              <a:buClr>
                <a:schemeClr val="tx1"/>
              </a:buClr>
            </a:pPr>
            <a:r>
              <a:rPr lang="en-US" sz="1300" b="1" dirty="0">
                <a:solidFill>
                  <a:schemeClr val="tx1"/>
                </a:solidFill>
              </a:rPr>
              <a:t>2. </a:t>
            </a:r>
            <a:r>
              <a:rPr lang="en-US" sz="1300" b="1" u="sng" dirty="0">
                <a:solidFill>
                  <a:schemeClr val="tx1"/>
                </a:solidFill>
              </a:rPr>
              <a:t>Fit Parameters and Descriptive Statistics</a:t>
            </a:r>
            <a:r>
              <a:rPr lang="en-US" sz="1300" b="1" dirty="0">
                <a:solidFill>
                  <a:schemeClr val="tx1"/>
                </a:solidFill>
              </a:rPr>
              <a:t>: </a:t>
            </a:r>
            <a:r>
              <a:rPr lang="en-US" sz="1300" dirty="0">
                <a:solidFill>
                  <a:schemeClr val="tx1"/>
                </a:solidFill>
              </a:rPr>
              <a:t>Fit parameters describe the heaviness of the distribution’s right tail. Differences in the size of the fit parameters for men versus women reflect the size of the gender-star gap.</a:t>
            </a:r>
            <a:endParaRPr lang="en-US" sz="1300" b="1" u="sng" dirty="0">
              <a:solidFill>
                <a:schemeClr val="tx1"/>
              </a:solidFill>
            </a:endParaRPr>
          </a:p>
        </p:txBody>
      </p:sp>
      <p:sp>
        <p:nvSpPr>
          <p:cNvPr id="6" name="Content Placeholder 10"/>
          <p:cNvSpPr txBox="1">
            <a:spLocks/>
          </p:cNvSpPr>
          <p:nvPr/>
        </p:nvSpPr>
        <p:spPr>
          <a:xfrm>
            <a:off x="508000" y="4305300"/>
            <a:ext cx="9144000" cy="1409700"/>
          </a:xfrm>
          <a:prstGeom prst="rect">
            <a:avLst/>
          </a:prstGeom>
          <a:solidFill>
            <a:schemeClr val="accent4">
              <a:lumMod val="20000"/>
              <a:lumOff val="80000"/>
              <a:alpha val="25000"/>
            </a:schemeClr>
          </a:solidFill>
        </p:spPr>
        <p:txBody>
          <a:bodyPr lIns="0" tIns="0" rIns="0" bIns="0" anchor="t">
            <a:no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1" algn="l">
              <a:lnSpc>
                <a:spcPct val="200000"/>
              </a:lnSpc>
              <a:spcBef>
                <a:spcPts val="0"/>
              </a:spcBef>
              <a:buClr>
                <a:schemeClr val="tx1"/>
              </a:buClr>
            </a:pPr>
            <a:r>
              <a:rPr lang="en-US" sz="1300" b="1" dirty="0">
                <a:solidFill>
                  <a:schemeClr val="tx1"/>
                </a:solidFill>
              </a:rPr>
              <a:t>3. </a:t>
            </a:r>
            <a:r>
              <a:rPr lang="en-US" sz="1300" b="1" u="sng" dirty="0">
                <a:solidFill>
                  <a:schemeClr val="tx1"/>
                </a:solidFill>
              </a:rPr>
              <a:t>Bootstrapping and Permutation:</a:t>
            </a:r>
            <a:r>
              <a:rPr lang="en-US" sz="1300" dirty="0">
                <a:solidFill>
                  <a:schemeClr val="tx1"/>
                </a:solidFill>
              </a:rPr>
              <a:t> </a:t>
            </a:r>
            <a:r>
              <a:rPr lang="en-US" sz="1300" i="1" dirty="0">
                <a:solidFill>
                  <a:schemeClr val="tx1"/>
                </a:solidFill>
              </a:rPr>
              <a:t>Bootstrapping</a:t>
            </a:r>
            <a:r>
              <a:rPr lang="en-US" sz="1300" dirty="0">
                <a:solidFill>
                  <a:schemeClr val="tx1"/>
                </a:solidFill>
              </a:rPr>
              <a:t>: 5,000 replications (50,000 for Study 2) of each best-fitting distribution’s parameter value to compute its 95% confidence interval. </a:t>
            </a:r>
            <a:r>
              <a:rPr lang="en-US" sz="1300" i="1" dirty="0">
                <a:solidFill>
                  <a:schemeClr val="tx1"/>
                </a:solidFill>
              </a:rPr>
              <a:t>Permutation</a:t>
            </a:r>
            <a:r>
              <a:rPr lang="en-US" sz="1300" dirty="0">
                <a:solidFill>
                  <a:schemeClr val="tx1"/>
                </a:solidFill>
              </a:rPr>
              <a:t>: Significance test of the difference between actual versus expected number/proportion of women among top producers based on 20,000 simulations.</a:t>
            </a:r>
          </a:p>
        </p:txBody>
      </p:sp>
    </p:spTree>
    <p:extLst>
      <p:ext uri="{BB962C8B-B14F-4D97-AF65-F5344CB8AC3E}">
        <p14:creationId xmlns:p14="http://schemas.microsoft.com/office/powerpoint/2010/main" val="3426025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08929"/>
            <a:ext cx="7454900" cy="617295"/>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Distribution Pitting Results</a:t>
            </a:r>
          </a:p>
        </p:txBody>
      </p:sp>
      <p:sp>
        <p:nvSpPr>
          <p:cNvPr id="7" name="Content Placeholder 10"/>
          <p:cNvSpPr txBox="1">
            <a:spLocks/>
          </p:cNvSpPr>
          <p:nvPr/>
        </p:nvSpPr>
        <p:spPr>
          <a:xfrm>
            <a:off x="736600" y="1257301"/>
            <a:ext cx="8686800" cy="834735"/>
          </a:xfrm>
          <a:prstGeom prst="rect">
            <a:avLst/>
          </a:prstGeom>
        </p:spPr>
        <p:txBody>
          <a:bodyPr lIns="0" tIns="0" rIns="0" bIns="0" anchor="t">
            <a:no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nSpc>
                <a:spcPct val="200000"/>
              </a:lnSpc>
              <a:buClr>
                <a:schemeClr val="tx1"/>
              </a:buClr>
              <a:buFont typeface="Arial" panose="020B0604020202020204" pitchFamily="34" charset="0"/>
              <a:buChar char="•"/>
            </a:pPr>
            <a:r>
              <a:rPr lang="en-US" sz="1300" i="0" dirty="0">
                <a:solidFill>
                  <a:schemeClr val="tx1"/>
                </a:solidFill>
                <a:latin typeface="+mn-lt"/>
              </a:rPr>
              <a:t>In all groups, the </a:t>
            </a:r>
            <a:r>
              <a:rPr lang="en-US" sz="1300" b="1" i="0" dirty="0">
                <a:solidFill>
                  <a:schemeClr val="tx1"/>
                </a:solidFill>
                <a:latin typeface="+mn-lt"/>
              </a:rPr>
              <a:t>power law with exponential cutoff distribution </a:t>
            </a:r>
            <a:r>
              <a:rPr lang="en-US" sz="1300" i="0" dirty="0">
                <a:solidFill>
                  <a:schemeClr val="tx1"/>
                </a:solidFill>
                <a:latin typeface="+mn-lt"/>
              </a:rPr>
              <a:t>had the best fit with the observed data.</a:t>
            </a:r>
          </a:p>
          <a:p>
            <a:pPr marL="285750" indent="-285750">
              <a:lnSpc>
                <a:spcPct val="200000"/>
              </a:lnSpc>
              <a:buClr>
                <a:schemeClr val="tx1"/>
              </a:buClr>
              <a:buFont typeface="Arial" panose="020B0604020202020204" pitchFamily="34" charset="0"/>
              <a:buChar char="•"/>
            </a:pPr>
            <a:r>
              <a:rPr lang="en-US" sz="1300" i="0" dirty="0">
                <a:solidFill>
                  <a:schemeClr val="tx1"/>
                </a:solidFill>
                <a:latin typeface="+mn-lt"/>
              </a:rPr>
              <a:t>Individuals differentiate their research productivity predominantly via </a:t>
            </a:r>
            <a:r>
              <a:rPr lang="en-US" sz="1300" b="1" i="0" dirty="0">
                <a:solidFill>
                  <a:schemeClr val="tx1"/>
                </a:solidFill>
                <a:latin typeface="+mn-lt"/>
              </a:rPr>
              <a:t>incremental differentiation</a:t>
            </a:r>
            <a:r>
              <a:rPr lang="en-US" sz="1300" i="0" dirty="0">
                <a:solidFill>
                  <a:schemeClr val="tx1"/>
                </a:solidFill>
                <a:latin typeface="+mn-lt"/>
              </a:rPr>
              <a:t>.</a:t>
            </a:r>
            <a:endParaRPr lang="en-US" sz="1300" b="1" i="0" dirty="0">
              <a:solidFill>
                <a:schemeClr val="tx1"/>
              </a:solidFill>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000" y="2060863"/>
            <a:ext cx="6858000" cy="3601913"/>
          </a:xfrm>
          <a:prstGeom prst="rect">
            <a:avLst/>
          </a:prstGeom>
        </p:spPr>
      </p:pic>
    </p:spTree>
    <p:extLst>
      <p:ext uri="{BB962C8B-B14F-4D97-AF65-F5344CB8AC3E}">
        <p14:creationId xmlns:p14="http://schemas.microsoft.com/office/powerpoint/2010/main" val="3872345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08929"/>
            <a:ext cx="7454900" cy="617295"/>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Fit Parameters, Bootstrapping, and Permutation Results for Studies 1 and 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219" y="1181101"/>
            <a:ext cx="8381999" cy="4460545"/>
          </a:xfrm>
          <a:prstGeom prst="rect">
            <a:avLst/>
          </a:prstGeom>
        </p:spPr>
      </p:pic>
    </p:spTree>
    <p:extLst>
      <p:ext uri="{BB962C8B-B14F-4D97-AF65-F5344CB8AC3E}">
        <p14:creationId xmlns:p14="http://schemas.microsoft.com/office/powerpoint/2010/main" val="3110318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08929"/>
            <a:ext cx="7454900" cy="617295"/>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Histograms and Kernel Density Plots for Study 1 (Mathematics)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1221764"/>
            <a:ext cx="7924800" cy="4493237"/>
          </a:xfrm>
          <a:prstGeom prst="rect">
            <a:avLst/>
          </a:prstGeom>
        </p:spPr>
      </p:pic>
    </p:spTree>
    <p:extLst>
      <p:ext uri="{BB962C8B-B14F-4D97-AF65-F5344CB8AC3E}">
        <p14:creationId xmlns:p14="http://schemas.microsoft.com/office/powerpoint/2010/main" val="3385825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08929"/>
            <a:ext cx="7454900" cy="617295"/>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Histograms and Kernel Density Plots for Study 2 (Genetics)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1" y="1215421"/>
            <a:ext cx="7896135" cy="4468406"/>
          </a:xfrm>
          <a:prstGeom prst="rect">
            <a:avLst/>
          </a:prstGeom>
        </p:spPr>
      </p:pic>
    </p:spTree>
    <p:extLst>
      <p:ext uri="{BB962C8B-B14F-4D97-AF65-F5344CB8AC3E}">
        <p14:creationId xmlns:p14="http://schemas.microsoft.com/office/powerpoint/2010/main" val="1498099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08929"/>
            <a:ext cx="7454900" cy="617295"/>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Fit Parameters, Bootstrapping, and Permutation Results for Study 3</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145" y="1181101"/>
            <a:ext cx="8470956" cy="4387441"/>
          </a:xfrm>
          <a:prstGeom prst="rect">
            <a:avLst/>
          </a:prstGeom>
        </p:spPr>
      </p:pic>
    </p:spTree>
    <p:extLst>
      <p:ext uri="{BB962C8B-B14F-4D97-AF65-F5344CB8AC3E}">
        <p14:creationId xmlns:p14="http://schemas.microsoft.com/office/powerpoint/2010/main" val="553266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266701"/>
            <a:ext cx="7454900" cy="759523"/>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Histograms and Kernel Density Plots for Study 3    (Applied Psychology)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800" y="1251688"/>
            <a:ext cx="7772400" cy="4463312"/>
          </a:xfrm>
          <a:prstGeom prst="rect">
            <a:avLst/>
          </a:prstGeom>
        </p:spPr>
      </p:pic>
    </p:spTree>
    <p:extLst>
      <p:ext uri="{BB962C8B-B14F-4D97-AF65-F5344CB8AC3E}">
        <p14:creationId xmlns:p14="http://schemas.microsoft.com/office/powerpoint/2010/main" val="694055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3000" y="695510"/>
            <a:ext cx="6694486" cy="423450"/>
          </a:xfrm>
        </p:spPr>
        <p:txBody>
          <a:bodyPr/>
          <a:lstStyle/>
          <a:p>
            <a:r>
              <a:rPr lang="en-US" sz="2500" spc="0" dirty="0">
                <a:solidFill>
                  <a:schemeClr val="tx1"/>
                </a:solidFill>
              </a:rPr>
              <a:t>Star Performers in the 21st Century</a:t>
            </a:r>
          </a:p>
        </p:txBody>
      </p:sp>
      <p:sp>
        <p:nvSpPr>
          <p:cNvPr id="3" name="Subtitle 2"/>
          <p:cNvSpPr>
            <a:spLocks noGrp="1"/>
          </p:cNvSpPr>
          <p:nvPr>
            <p:ph type="subTitle" idx="1"/>
          </p:nvPr>
        </p:nvSpPr>
        <p:spPr>
          <a:xfrm>
            <a:off x="706120" y="1485900"/>
            <a:ext cx="4114800" cy="3505200"/>
          </a:xfrm>
        </p:spPr>
        <p:txBody>
          <a:bodyPr>
            <a:normAutofit/>
          </a:bodyPr>
          <a:lstStyle/>
          <a:p>
            <a:pPr>
              <a:lnSpc>
                <a:spcPct val="150000"/>
              </a:lnSpc>
              <a:buFont typeface="Arial" pitchFamily="34" charset="0"/>
              <a:buChar char="•"/>
            </a:pPr>
            <a:r>
              <a:rPr lang="en-US" sz="1200" b="1" i="0" dirty="0">
                <a:solidFill>
                  <a:schemeClr val="tx1"/>
                </a:solidFill>
                <a:latin typeface="Arial"/>
                <a:cs typeface="Arial"/>
              </a:rPr>
              <a:t> </a:t>
            </a:r>
            <a:r>
              <a:rPr lang="en-US" sz="1200" b="1" i="0" u="sng" dirty="0">
                <a:solidFill>
                  <a:schemeClr val="tx1"/>
                </a:solidFill>
                <a:latin typeface="Arial"/>
                <a:cs typeface="Arial"/>
              </a:rPr>
              <a:t>Star performers </a:t>
            </a:r>
            <a:r>
              <a:rPr lang="en-US" sz="1200" i="0" dirty="0">
                <a:solidFill>
                  <a:schemeClr val="tx1"/>
                </a:solidFill>
                <a:latin typeface="Arial"/>
                <a:cs typeface="Arial"/>
              </a:rPr>
              <a:t>are individuals who produce output and results many times greater than the rest of the individuals holding the same job or position (O’Boyle &amp; </a:t>
            </a:r>
            <a:r>
              <a:rPr lang="en-US" sz="1200" i="0" dirty="0" err="1">
                <a:solidFill>
                  <a:schemeClr val="tx1"/>
                </a:solidFill>
                <a:latin typeface="Arial"/>
                <a:cs typeface="Arial"/>
              </a:rPr>
              <a:t>Aguinis</a:t>
            </a:r>
            <a:r>
              <a:rPr lang="en-US" sz="1200" i="0" dirty="0">
                <a:solidFill>
                  <a:schemeClr val="tx1"/>
                </a:solidFill>
                <a:latin typeface="Arial"/>
                <a:cs typeface="Arial"/>
              </a:rPr>
              <a:t>, 2012). </a:t>
            </a:r>
          </a:p>
          <a:p>
            <a:pPr>
              <a:lnSpc>
                <a:spcPct val="150000"/>
              </a:lnSpc>
              <a:buFont typeface="Arial" pitchFamily="34" charset="0"/>
              <a:buChar char="•"/>
            </a:pPr>
            <a:endParaRPr lang="en-US" sz="1200" i="0" dirty="0">
              <a:solidFill>
                <a:schemeClr val="tx1"/>
              </a:solidFill>
              <a:latin typeface="Arial"/>
              <a:cs typeface="Arial"/>
            </a:endParaRPr>
          </a:p>
          <a:p>
            <a:pPr>
              <a:lnSpc>
                <a:spcPct val="150000"/>
              </a:lnSpc>
              <a:buFont typeface="Arial" pitchFamily="34" charset="0"/>
              <a:buChar char="•"/>
            </a:pPr>
            <a:r>
              <a:rPr lang="en-US" sz="1200" i="0" dirty="0">
                <a:solidFill>
                  <a:schemeClr val="tx1"/>
                </a:solidFill>
                <a:latin typeface="Arial"/>
                <a:cs typeface="Arial"/>
              </a:rPr>
              <a:t> These individuals are characterized by disproportionately high and prolonged </a:t>
            </a:r>
            <a:r>
              <a:rPr lang="en-US" sz="1200" b="1" i="0" dirty="0">
                <a:solidFill>
                  <a:schemeClr val="tx1"/>
                </a:solidFill>
                <a:latin typeface="Arial"/>
                <a:cs typeface="Arial"/>
              </a:rPr>
              <a:t>performance</a:t>
            </a:r>
            <a:r>
              <a:rPr lang="en-US" sz="1200" i="0" dirty="0">
                <a:solidFill>
                  <a:schemeClr val="tx1"/>
                </a:solidFill>
                <a:latin typeface="Arial"/>
                <a:cs typeface="Arial"/>
              </a:rPr>
              <a:t>, </a:t>
            </a:r>
            <a:r>
              <a:rPr lang="en-US" sz="1200" b="1" i="0" dirty="0">
                <a:solidFill>
                  <a:schemeClr val="tx1"/>
                </a:solidFill>
                <a:latin typeface="Arial"/>
                <a:cs typeface="Arial"/>
              </a:rPr>
              <a:t>visibility</a:t>
            </a:r>
            <a:r>
              <a:rPr lang="en-US" sz="1200" i="0" dirty="0">
                <a:solidFill>
                  <a:schemeClr val="tx1"/>
                </a:solidFill>
                <a:latin typeface="Arial"/>
                <a:cs typeface="Arial"/>
              </a:rPr>
              <a:t>, and </a:t>
            </a:r>
            <a:r>
              <a:rPr lang="en-US" sz="1200" b="1" i="0" dirty="0">
                <a:solidFill>
                  <a:schemeClr val="tx1"/>
                </a:solidFill>
                <a:latin typeface="Arial"/>
                <a:cs typeface="Arial"/>
              </a:rPr>
              <a:t>relevant social capital </a:t>
            </a:r>
            <a:r>
              <a:rPr lang="en-US" sz="1200" i="0" dirty="0">
                <a:solidFill>
                  <a:schemeClr val="tx1"/>
                </a:solidFill>
                <a:latin typeface="Arial"/>
                <a:cs typeface="Arial"/>
              </a:rPr>
              <a:t>(Call, Nyberg, &amp; Thatcher, 2015).</a:t>
            </a:r>
          </a:p>
          <a:p>
            <a:pPr>
              <a:lnSpc>
                <a:spcPct val="150000"/>
              </a:lnSpc>
              <a:buFont typeface="Arial" pitchFamily="34" charset="0"/>
              <a:buChar char="•"/>
            </a:pPr>
            <a:endParaRPr lang="en-US" sz="1200" i="0" dirty="0">
              <a:solidFill>
                <a:schemeClr val="tx1"/>
              </a:solidFill>
              <a:latin typeface="Arial"/>
              <a:cs typeface="Arial"/>
            </a:endParaRPr>
          </a:p>
          <a:p>
            <a:pPr>
              <a:lnSpc>
                <a:spcPct val="150000"/>
              </a:lnSpc>
              <a:buFont typeface="Arial" pitchFamily="34" charset="0"/>
              <a:buChar char="•"/>
            </a:pPr>
            <a:r>
              <a:rPr lang="en-US" sz="1200" i="0" dirty="0">
                <a:solidFill>
                  <a:schemeClr val="tx1"/>
                </a:solidFill>
                <a:latin typeface="Arial"/>
                <a:cs typeface="Arial"/>
              </a:rPr>
              <a:t> A recent set of studies demonstrated that star performers are more highly prevalent they would be under the assumption of normally distributed performance (</a:t>
            </a:r>
            <a:r>
              <a:rPr lang="en-US" sz="1200" i="0" dirty="0" err="1">
                <a:solidFill>
                  <a:schemeClr val="tx1"/>
                </a:solidFill>
                <a:latin typeface="Arial"/>
                <a:cs typeface="Arial"/>
              </a:rPr>
              <a:t>Aguinis</a:t>
            </a:r>
            <a:r>
              <a:rPr lang="en-US" sz="1200" i="0" dirty="0">
                <a:solidFill>
                  <a:schemeClr val="tx1"/>
                </a:solidFill>
                <a:latin typeface="Arial"/>
                <a:cs typeface="Arial"/>
              </a:rPr>
              <a:t> &amp; O’Boyle, 2014).</a:t>
            </a:r>
          </a:p>
          <a:p>
            <a:pPr>
              <a:lnSpc>
                <a:spcPct val="150000"/>
              </a:lnSpc>
              <a:buFont typeface="Arial" pitchFamily="34" charset="0"/>
              <a:buChar char="•"/>
            </a:pPr>
            <a:endParaRPr lang="en-US" sz="1200" i="0" dirty="0">
              <a:solidFill>
                <a:schemeClr val="tx1"/>
              </a:solidFill>
              <a:latin typeface="Arial"/>
              <a:cs typeface="Arial"/>
            </a:endParaRPr>
          </a:p>
          <a:p>
            <a:pPr>
              <a:lnSpc>
                <a:spcPct val="150000"/>
              </a:lnSpc>
              <a:buFont typeface="Arial" pitchFamily="34" charset="0"/>
              <a:buChar char="•"/>
            </a:pPr>
            <a:endParaRPr lang="en-US" sz="1200" i="0" dirty="0">
              <a:solidFill>
                <a:schemeClr val="tx1"/>
              </a:solidFill>
              <a:latin typeface="Arial"/>
              <a:cs typeface="Arial"/>
            </a:endParaRPr>
          </a:p>
          <a:p>
            <a:pPr lvl="0">
              <a:lnSpc>
                <a:spcPct val="150000"/>
              </a:lnSpc>
              <a:buFont typeface="Arial" pitchFamily="34" charset="0"/>
              <a:buChar char="•"/>
            </a:pPr>
            <a:endParaRPr lang="en-US" sz="1200" dirty="0">
              <a:solidFill>
                <a:schemeClr val="tx1"/>
              </a:solidFill>
              <a:cs typeface="Arial"/>
            </a:endParaRPr>
          </a:p>
        </p:txBody>
      </p:sp>
      <p:pic>
        <p:nvPicPr>
          <p:cNvPr id="4" name="Picture 3" descr="figure 1c.jpg"/>
          <p:cNvPicPr/>
          <p:nvPr/>
        </p:nvPicPr>
        <p:blipFill>
          <a:blip r:embed="rId3" cstate="print"/>
          <a:stretch>
            <a:fillRect/>
          </a:stretch>
        </p:blipFill>
        <p:spPr>
          <a:xfrm>
            <a:off x="4699000" y="1333500"/>
            <a:ext cx="4953000" cy="3505200"/>
          </a:xfrm>
          <a:prstGeom prst="rect">
            <a:avLst/>
          </a:prstGeom>
        </p:spPr>
      </p:pic>
      <p:sp>
        <p:nvSpPr>
          <p:cNvPr id="7" name="TextBox 6"/>
          <p:cNvSpPr txBox="1"/>
          <p:nvPr/>
        </p:nvSpPr>
        <p:spPr>
          <a:xfrm>
            <a:off x="508000" y="5062867"/>
            <a:ext cx="9144000" cy="6858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lIns="0" tIns="0" rIns="0" bIns="0" rtlCol="0">
            <a:noAutofit/>
          </a:bodyPr>
          <a:lstStyle/>
          <a:p>
            <a:pPr algn="ctr">
              <a:lnSpc>
                <a:spcPct val="150000"/>
              </a:lnSpc>
            </a:pPr>
            <a:r>
              <a:rPr lang="en-US" sz="1200" b="1" dirty="0">
                <a:latin typeface="Arial"/>
                <a:cs typeface="Arial"/>
              </a:rPr>
              <a:t>Why examine stars?</a:t>
            </a:r>
          </a:p>
          <a:p>
            <a:pPr algn="ctr">
              <a:lnSpc>
                <a:spcPct val="150000"/>
              </a:lnSpc>
            </a:pPr>
            <a:r>
              <a:rPr lang="en-US" sz="1400" b="1" u="sng" dirty="0">
                <a:latin typeface="Arial"/>
                <a:cs typeface="Arial"/>
              </a:rPr>
              <a:t>Stars performers are highly influential and often serve as role models and mentors in their fields.</a:t>
            </a:r>
            <a:endParaRPr lang="en-US" sz="1400" b="1" u="sng" dirty="0"/>
          </a:p>
        </p:txBody>
      </p:sp>
      <p:sp>
        <p:nvSpPr>
          <p:cNvPr id="8" name="TextBox 7"/>
          <p:cNvSpPr txBox="1"/>
          <p:nvPr/>
        </p:nvSpPr>
        <p:spPr>
          <a:xfrm>
            <a:off x="508000" y="5062867"/>
            <a:ext cx="9144000" cy="6858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lIns="0" tIns="0" rIns="0" bIns="0" rtlCol="0">
            <a:noAutofit/>
          </a:bodyPr>
          <a:lstStyle/>
          <a:p>
            <a:pPr algn="ctr">
              <a:lnSpc>
                <a:spcPct val="150000"/>
              </a:lnSpc>
            </a:pPr>
            <a:r>
              <a:rPr lang="en-US" sz="1400" b="1" dirty="0"/>
              <a:t> </a:t>
            </a:r>
            <a:r>
              <a:rPr lang="en-US" sz="1400" b="1" u="sng" dirty="0"/>
              <a:t>A gender performance gap among star performers in favor of men is more detrimental to the success of all women performers than an equivalent gap among average performers.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190501"/>
            <a:ext cx="7454900" cy="835723"/>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Histograms and Kernel Density Plots for Study 3 (Mathematical Psychology)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1" y="1243445"/>
            <a:ext cx="7917603" cy="4457700"/>
          </a:xfrm>
          <a:prstGeom prst="rect">
            <a:avLst/>
          </a:prstGeom>
        </p:spPr>
      </p:pic>
    </p:spTree>
    <p:extLst>
      <p:ext uri="{BB962C8B-B14F-4D97-AF65-F5344CB8AC3E}">
        <p14:creationId xmlns:p14="http://schemas.microsoft.com/office/powerpoint/2010/main" val="3737739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19101"/>
            <a:ext cx="7454900" cy="607123"/>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Implications for Theory</a:t>
            </a:r>
          </a:p>
        </p:txBody>
      </p:sp>
      <p:sp>
        <p:nvSpPr>
          <p:cNvPr id="5" name="Subtitle 2"/>
          <p:cNvSpPr>
            <a:spLocks noGrp="1"/>
          </p:cNvSpPr>
          <p:nvPr>
            <p:ph type="subTitle" idx="1"/>
          </p:nvPr>
        </p:nvSpPr>
        <p:spPr>
          <a:xfrm>
            <a:off x="508000" y="1409700"/>
            <a:ext cx="9144000" cy="43053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Autofit/>
          </a:bodyPr>
          <a:lstStyle/>
          <a:p>
            <a:pPr marL="800100" lvl="1" indent="-342900" algn="l">
              <a:lnSpc>
                <a:spcPct val="150000"/>
              </a:lnSpc>
              <a:spcAft>
                <a:spcPts val="600"/>
              </a:spcAft>
              <a:buFont typeface="+mj-lt"/>
              <a:buAutoNum type="arabicPeriod"/>
            </a:pPr>
            <a:r>
              <a:rPr lang="en-US" sz="1600" dirty="0">
                <a:solidFill>
                  <a:schemeClr val="tx1"/>
                </a:solidFill>
                <a:cs typeface="Arial"/>
              </a:rPr>
              <a:t>Individuals differentiate their research productivity predominantly via incremental differentiation.</a:t>
            </a:r>
          </a:p>
          <a:p>
            <a:pPr marL="342900" indent="-342900">
              <a:lnSpc>
                <a:spcPct val="50000"/>
              </a:lnSpc>
              <a:spcAft>
                <a:spcPts val="0"/>
              </a:spcAft>
              <a:buFont typeface="+mj-lt"/>
              <a:buAutoNum type="arabicPeriod"/>
            </a:pPr>
            <a:endParaRPr lang="en-US" i="0" dirty="0">
              <a:solidFill>
                <a:schemeClr val="tx1"/>
              </a:solidFill>
              <a:latin typeface="+mn-lt"/>
              <a:cs typeface="Arial"/>
            </a:endParaRPr>
          </a:p>
          <a:p>
            <a:pPr marL="800100" lvl="1" indent="-342900" algn="l">
              <a:lnSpc>
                <a:spcPct val="150000"/>
              </a:lnSpc>
              <a:spcAft>
                <a:spcPts val="600"/>
              </a:spcAft>
              <a:buFont typeface="+mj-lt"/>
              <a:buAutoNum type="arabicPeriod" startAt="2"/>
            </a:pPr>
            <a:r>
              <a:rPr lang="en-US" sz="1600" dirty="0">
                <a:solidFill>
                  <a:schemeClr val="tx1"/>
                </a:solidFill>
                <a:cs typeface="Arial"/>
              </a:rPr>
              <a:t>The consistency of the dominance of incremental differentiation across genders and academic domains</a:t>
            </a:r>
          </a:p>
          <a:p>
            <a:pPr marL="342900" indent="-342900">
              <a:lnSpc>
                <a:spcPct val="50000"/>
              </a:lnSpc>
              <a:spcAft>
                <a:spcPts val="0"/>
              </a:spcAft>
              <a:buFont typeface="+mj-lt"/>
              <a:buAutoNum type="arabicPeriod" startAt="2"/>
            </a:pPr>
            <a:endParaRPr lang="en-US" i="0" dirty="0">
              <a:solidFill>
                <a:schemeClr val="tx1"/>
              </a:solidFill>
              <a:latin typeface="+mn-lt"/>
              <a:cs typeface="Arial"/>
            </a:endParaRPr>
          </a:p>
          <a:p>
            <a:pPr marL="800100" lvl="1" indent="-342900" algn="l">
              <a:lnSpc>
                <a:spcPct val="150000"/>
              </a:lnSpc>
              <a:spcAft>
                <a:spcPts val="600"/>
              </a:spcAft>
              <a:buFont typeface="+mj-lt"/>
              <a:buAutoNum type="arabicPeriod" startAt="3"/>
            </a:pPr>
            <a:r>
              <a:rPr lang="en-US" sz="1600" dirty="0">
                <a:solidFill>
                  <a:schemeClr val="tx1"/>
                </a:solidFill>
                <a:cs typeface="Arial"/>
              </a:rPr>
              <a:t>Gender discrimination is the most likely cause for the observed gender-star gaps.</a:t>
            </a:r>
          </a:p>
          <a:p>
            <a:pPr marL="342900" indent="-342900">
              <a:lnSpc>
                <a:spcPct val="50000"/>
              </a:lnSpc>
              <a:spcAft>
                <a:spcPts val="0"/>
              </a:spcAft>
              <a:buFont typeface="+mj-lt"/>
              <a:buAutoNum type="arabicPeriod" startAt="3"/>
            </a:pPr>
            <a:endParaRPr lang="en-US" i="0" dirty="0">
              <a:solidFill>
                <a:schemeClr val="tx1"/>
              </a:solidFill>
              <a:latin typeface="+mn-lt"/>
              <a:cs typeface="Arial"/>
            </a:endParaRPr>
          </a:p>
          <a:p>
            <a:pPr marL="800100" lvl="1" indent="-342900" algn="l">
              <a:lnSpc>
                <a:spcPct val="150000"/>
              </a:lnSpc>
              <a:spcAft>
                <a:spcPts val="600"/>
              </a:spcAft>
              <a:buFont typeface="+mj-lt"/>
              <a:buAutoNum type="arabicPeriod" startAt="4"/>
            </a:pPr>
            <a:r>
              <a:rPr lang="en-US" sz="1600" dirty="0">
                <a:solidFill>
                  <a:schemeClr val="tx1"/>
                </a:solidFill>
                <a:cs typeface="Arial"/>
              </a:rPr>
              <a:t>Gender productivity gaps among stars may be prevalent in fields that do not have the reputation of being traditionally masculine (e.g., applied psychology).</a:t>
            </a:r>
          </a:p>
          <a:p>
            <a:pPr marL="800100" lvl="1" indent="-342900" algn="l">
              <a:lnSpc>
                <a:spcPct val="50000"/>
              </a:lnSpc>
              <a:spcBef>
                <a:spcPts val="0"/>
              </a:spcBef>
              <a:spcAft>
                <a:spcPts val="0"/>
              </a:spcAft>
              <a:buFont typeface="+mj-lt"/>
              <a:buAutoNum type="arabicPeriod" startAt="4"/>
            </a:pPr>
            <a:endParaRPr lang="en-US" sz="1600" dirty="0">
              <a:solidFill>
                <a:schemeClr val="tx1"/>
              </a:solidFill>
              <a:cs typeface="Arial"/>
            </a:endParaRPr>
          </a:p>
          <a:p>
            <a:pPr marL="800100" lvl="1" indent="-342900" algn="l">
              <a:lnSpc>
                <a:spcPct val="150000"/>
              </a:lnSpc>
              <a:spcAft>
                <a:spcPts val="600"/>
              </a:spcAft>
              <a:buFont typeface="+mj-lt"/>
              <a:buAutoNum type="arabicPeriod" startAt="4"/>
            </a:pPr>
            <a:r>
              <a:rPr lang="en-US" sz="1600" dirty="0">
                <a:solidFill>
                  <a:schemeClr val="tx1"/>
                </a:solidFill>
                <a:cs typeface="Arial"/>
              </a:rPr>
              <a:t>Gender-star gaps may explain a chain of </a:t>
            </a:r>
            <a:r>
              <a:rPr lang="en-US" sz="1600">
                <a:solidFill>
                  <a:schemeClr val="tx1"/>
                </a:solidFill>
                <a:cs typeface="Arial"/>
              </a:rPr>
              <a:t>consequences that could </a:t>
            </a:r>
            <a:r>
              <a:rPr lang="en-US" sz="1600" dirty="0">
                <a:solidFill>
                  <a:schemeClr val="tx1"/>
                </a:solidFill>
                <a:cs typeface="Arial"/>
              </a:rPr>
              <a:t>ripple throughout entire domains.</a:t>
            </a:r>
            <a:endParaRPr lang="en-US" i="0" dirty="0">
              <a:solidFill>
                <a:schemeClr val="tx1"/>
              </a:solidFill>
              <a:latin typeface="+mn-lt"/>
              <a:cs typeface="Arial"/>
            </a:endParaRPr>
          </a:p>
        </p:txBody>
      </p:sp>
    </p:spTree>
    <p:extLst>
      <p:ext uri="{BB962C8B-B14F-4D97-AF65-F5344CB8AC3E}">
        <p14:creationId xmlns:p14="http://schemas.microsoft.com/office/powerpoint/2010/main" val="2267404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19101"/>
            <a:ext cx="7454900" cy="607123"/>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Implications for Practice</a:t>
            </a:r>
          </a:p>
        </p:txBody>
      </p:sp>
      <p:sp>
        <p:nvSpPr>
          <p:cNvPr id="5" name="Subtitle 2"/>
          <p:cNvSpPr>
            <a:spLocks noGrp="1"/>
          </p:cNvSpPr>
          <p:nvPr>
            <p:ph type="subTitle" idx="1"/>
          </p:nvPr>
        </p:nvSpPr>
        <p:spPr>
          <a:xfrm>
            <a:off x="508000" y="1409700"/>
            <a:ext cx="9144000" cy="43053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Autofit/>
          </a:bodyPr>
          <a:lstStyle/>
          <a:p>
            <a:pPr marL="800100" lvl="1" indent="-342900" algn="l">
              <a:lnSpc>
                <a:spcPct val="150000"/>
              </a:lnSpc>
              <a:spcAft>
                <a:spcPts val="600"/>
              </a:spcAft>
              <a:buFont typeface="+mj-lt"/>
              <a:buAutoNum type="arabicPeriod"/>
            </a:pPr>
            <a:r>
              <a:rPr lang="en-US" sz="1600" dirty="0">
                <a:solidFill>
                  <a:schemeClr val="tx1"/>
                </a:solidFill>
                <a:cs typeface="Arial"/>
              </a:rPr>
              <a:t>A difference of 1 or 2 papers in top journals can be huge for individual researchers’ careers.</a:t>
            </a:r>
            <a:endParaRPr lang="en-US" i="0" dirty="0">
              <a:solidFill>
                <a:schemeClr val="tx1"/>
              </a:solidFill>
              <a:latin typeface="+mn-lt"/>
              <a:cs typeface="Arial"/>
            </a:endParaRPr>
          </a:p>
          <a:p>
            <a:pPr marL="800100" lvl="1" indent="-342900" algn="l">
              <a:lnSpc>
                <a:spcPct val="150000"/>
              </a:lnSpc>
              <a:spcAft>
                <a:spcPts val="600"/>
              </a:spcAft>
              <a:buFont typeface="+mj-lt"/>
              <a:buAutoNum type="arabicPeriod"/>
            </a:pPr>
            <a:r>
              <a:rPr lang="en-US" sz="1600" dirty="0">
                <a:solidFill>
                  <a:schemeClr val="tx1"/>
                </a:solidFill>
                <a:cs typeface="Arial"/>
              </a:rPr>
              <a:t>Women need to accumulate input components at a greater rate than men in order to   achieve the same level of increase in total outputs.</a:t>
            </a:r>
          </a:p>
          <a:p>
            <a:pPr marL="800100" lvl="1" indent="-342900" algn="l">
              <a:lnSpc>
                <a:spcPct val="150000"/>
              </a:lnSpc>
              <a:spcAft>
                <a:spcPts val="600"/>
              </a:spcAft>
              <a:buFont typeface="+mj-lt"/>
              <a:buAutoNum type="arabicPeriod" startAt="3"/>
            </a:pPr>
            <a:r>
              <a:rPr lang="en-US" sz="1600" dirty="0">
                <a:solidFill>
                  <a:schemeClr val="tx1"/>
                </a:solidFill>
                <a:cs typeface="Arial"/>
              </a:rPr>
              <a:t>Simply encouraging greater female participation in science is not enough. Organizations need to do more to address the gender gap specifically among stars.</a:t>
            </a:r>
          </a:p>
          <a:p>
            <a:pPr marL="342900" indent="-342900">
              <a:lnSpc>
                <a:spcPct val="50000"/>
              </a:lnSpc>
              <a:spcAft>
                <a:spcPts val="0"/>
              </a:spcAft>
              <a:buFont typeface="+mj-lt"/>
              <a:buAutoNum type="arabicPeriod" startAt="3"/>
            </a:pPr>
            <a:endParaRPr lang="en-US" i="0" dirty="0">
              <a:solidFill>
                <a:schemeClr val="tx1"/>
              </a:solidFill>
              <a:latin typeface="+mn-lt"/>
              <a:cs typeface="Arial"/>
            </a:endParaRPr>
          </a:p>
          <a:p>
            <a:pPr marL="800100" lvl="1" indent="-342900" algn="l">
              <a:spcBef>
                <a:spcPts val="0"/>
              </a:spcBef>
              <a:spcAft>
                <a:spcPts val="600"/>
              </a:spcAft>
              <a:buFont typeface="+mj-lt"/>
              <a:buAutoNum type="arabicPeriod" startAt="4"/>
            </a:pPr>
            <a:r>
              <a:rPr lang="en-US" sz="1600" dirty="0">
                <a:solidFill>
                  <a:schemeClr val="tx1"/>
                </a:solidFill>
                <a:cs typeface="Arial"/>
              </a:rPr>
              <a:t>What can organizations do to ‘de-constrain’ incremental differentiation among women?</a:t>
            </a:r>
          </a:p>
          <a:p>
            <a:pPr marL="1257300" lvl="2" indent="-342900" algn="l">
              <a:spcBef>
                <a:spcPts val="600"/>
              </a:spcBef>
              <a:spcAft>
                <a:spcPts val="0"/>
              </a:spcAft>
              <a:buFont typeface="Arial" panose="020B0604020202020204" pitchFamily="34" charset="0"/>
              <a:buChar char="•"/>
            </a:pPr>
            <a:r>
              <a:rPr lang="en-US" sz="1600" dirty="0">
                <a:solidFill>
                  <a:schemeClr val="tx1"/>
                </a:solidFill>
                <a:cs typeface="Arial"/>
              </a:rPr>
              <a:t>Cluster hiring</a:t>
            </a:r>
          </a:p>
          <a:p>
            <a:pPr marL="1257300" lvl="2" indent="-342900" algn="l">
              <a:spcBef>
                <a:spcPts val="600"/>
              </a:spcBef>
              <a:spcAft>
                <a:spcPts val="0"/>
              </a:spcAft>
              <a:buFont typeface="Arial" panose="020B0604020202020204" pitchFamily="34" charset="0"/>
              <a:buChar char="•"/>
            </a:pPr>
            <a:r>
              <a:rPr lang="en-US" sz="1600" dirty="0">
                <a:solidFill>
                  <a:schemeClr val="tx1"/>
                </a:solidFill>
                <a:cs typeface="Arial"/>
              </a:rPr>
              <a:t>Greater emphasis on fairness and transparency regarding policies</a:t>
            </a:r>
          </a:p>
          <a:p>
            <a:pPr marL="1257300" lvl="2" indent="-342900" algn="l">
              <a:spcBef>
                <a:spcPts val="600"/>
              </a:spcBef>
              <a:spcAft>
                <a:spcPts val="0"/>
              </a:spcAft>
              <a:buFont typeface="Arial" panose="020B0604020202020204" pitchFamily="34" charset="0"/>
              <a:buChar char="•"/>
            </a:pPr>
            <a:r>
              <a:rPr lang="en-US" sz="1600" dirty="0">
                <a:solidFill>
                  <a:schemeClr val="tx1"/>
                </a:solidFill>
                <a:cs typeface="Arial"/>
              </a:rPr>
              <a:t>Greater utilization of stars as a source of mentoring and coaching</a:t>
            </a:r>
          </a:p>
          <a:p>
            <a:pPr marL="1257300" lvl="2" indent="-342900" algn="l">
              <a:spcBef>
                <a:spcPts val="600"/>
              </a:spcBef>
              <a:spcAft>
                <a:spcPts val="0"/>
              </a:spcAft>
              <a:buFont typeface="Arial" panose="020B0604020202020204" pitchFamily="34" charset="0"/>
              <a:buChar char="•"/>
            </a:pPr>
            <a:r>
              <a:rPr lang="en-US" sz="1600" dirty="0">
                <a:solidFill>
                  <a:schemeClr val="tx1"/>
                </a:solidFill>
                <a:cs typeface="Arial"/>
              </a:rPr>
              <a:t>Policies aimed at increasing female star retention (e.g., idiosyncratic work arrangements)</a:t>
            </a:r>
          </a:p>
        </p:txBody>
      </p:sp>
    </p:spTree>
    <p:extLst>
      <p:ext uri="{BB962C8B-B14F-4D97-AF65-F5344CB8AC3E}">
        <p14:creationId xmlns:p14="http://schemas.microsoft.com/office/powerpoint/2010/main" val="1318018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19101"/>
            <a:ext cx="7454900" cy="607123"/>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Limitations &amp; Future Directions</a:t>
            </a:r>
          </a:p>
        </p:txBody>
      </p:sp>
      <p:sp>
        <p:nvSpPr>
          <p:cNvPr id="5" name="Subtitle 2"/>
          <p:cNvSpPr>
            <a:spLocks noGrp="1"/>
          </p:cNvSpPr>
          <p:nvPr>
            <p:ph type="subTitle" idx="1"/>
          </p:nvPr>
        </p:nvSpPr>
        <p:spPr>
          <a:xfrm>
            <a:off x="508000" y="1409700"/>
            <a:ext cx="9144000" cy="43053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Autofit/>
          </a:bodyPr>
          <a:lstStyle/>
          <a:p>
            <a:pPr marL="800100" lvl="1" indent="-342900" algn="l">
              <a:lnSpc>
                <a:spcPct val="150000"/>
              </a:lnSpc>
              <a:spcAft>
                <a:spcPts val="600"/>
              </a:spcAft>
              <a:buFont typeface="+mj-lt"/>
              <a:buAutoNum type="arabicPeriod"/>
            </a:pPr>
            <a:r>
              <a:rPr lang="en-US" sz="1600" dirty="0">
                <a:solidFill>
                  <a:schemeClr val="tx1"/>
                </a:solidFill>
                <a:cs typeface="Arial"/>
              </a:rPr>
              <a:t>Incremental differentiation was revealed to be the most dominant mechanism, not the </a:t>
            </a:r>
            <a:r>
              <a:rPr lang="en-US" sz="1600" i="1" dirty="0">
                <a:solidFill>
                  <a:schemeClr val="tx1"/>
                </a:solidFill>
                <a:cs typeface="Arial"/>
              </a:rPr>
              <a:t>sole</a:t>
            </a:r>
            <a:r>
              <a:rPr lang="en-US" sz="1600" dirty="0">
                <a:solidFill>
                  <a:schemeClr val="tx1"/>
                </a:solidFill>
                <a:cs typeface="Arial"/>
              </a:rPr>
              <a:t> mechanism at play.</a:t>
            </a:r>
          </a:p>
          <a:p>
            <a:pPr marL="800100" lvl="1" indent="-342900" algn="l">
              <a:lnSpc>
                <a:spcPct val="150000"/>
              </a:lnSpc>
              <a:spcAft>
                <a:spcPts val="600"/>
              </a:spcAft>
              <a:buFont typeface="+mj-lt"/>
              <a:buAutoNum type="arabicPeriod"/>
            </a:pPr>
            <a:r>
              <a:rPr lang="en-US" sz="1600" dirty="0">
                <a:solidFill>
                  <a:schemeClr val="tx1"/>
                </a:solidFill>
                <a:cs typeface="Arial"/>
              </a:rPr>
              <a:t>We did not directly examine ability, gender discrimination, and gender differences in career  &amp; lifestyle choices.</a:t>
            </a:r>
          </a:p>
          <a:p>
            <a:pPr marL="800100" lvl="1" indent="-342900" algn="l">
              <a:lnSpc>
                <a:spcPct val="150000"/>
              </a:lnSpc>
              <a:spcAft>
                <a:spcPts val="600"/>
              </a:spcAft>
              <a:buFont typeface="+mj-lt"/>
              <a:buAutoNum type="arabicPeriod" startAt="3"/>
            </a:pPr>
            <a:r>
              <a:rPr lang="en-US" sz="1600" dirty="0">
                <a:solidFill>
                  <a:schemeClr val="tx1"/>
                </a:solidFill>
                <a:cs typeface="Arial"/>
              </a:rPr>
              <a:t>Future studies could:</a:t>
            </a:r>
          </a:p>
          <a:p>
            <a:pPr marL="1200150" lvl="2" indent="-285750" algn="l">
              <a:lnSpc>
                <a:spcPct val="150000"/>
              </a:lnSpc>
              <a:spcAft>
                <a:spcPts val="600"/>
              </a:spcAft>
              <a:buFont typeface="Arial" panose="020B0604020202020204" pitchFamily="34" charset="0"/>
              <a:buChar char="•"/>
            </a:pPr>
            <a:r>
              <a:rPr lang="en-US" sz="1600" dirty="0">
                <a:solidFill>
                  <a:schemeClr val="tx1"/>
                </a:solidFill>
                <a:cs typeface="Arial"/>
              </a:rPr>
              <a:t>Examine research productivity growth longitudinally</a:t>
            </a:r>
          </a:p>
          <a:p>
            <a:pPr marL="1200150" lvl="2" indent="-285750" algn="l">
              <a:lnSpc>
                <a:spcPct val="150000"/>
              </a:lnSpc>
              <a:spcAft>
                <a:spcPts val="600"/>
              </a:spcAft>
              <a:buFont typeface="Arial" panose="020B0604020202020204" pitchFamily="34" charset="0"/>
              <a:buChar char="•"/>
            </a:pPr>
            <a:r>
              <a:rPr lang="en-US" sz="1600" dirty="0">
                <a:solidFill>
                  <a:schemeClr val="tx1"/>
                </a:solidFill>
                <a:cs typeface="Arial"/>
              </a:rPr>
              <a:t>Explore the effects of researchers’ collaborative network ties</a:t>
            </a:r>
          </a:p>
          <a:p>
            <a:pPr marL="1200150" lvl="2" indent="-285750" algn="l">
              <a:lnSpc>
                <a:spcPct val="150000"/>
              </a:lnSpc>
              <a:spcAft>
                <a:spcPts val="600"/>
              </a:spcAft>
              <a:buFont typeface="Arial" panose="020B0604020202020204" pitchFamily="34" charset="0"/>
              <a:buChar char="•"/>
            </a:pPr>
            <a:r>
              <a:rPr lang="en-US" sz="1600" dirty="0">
                <a:solidFill>
                  <a:schemeClr val="tx1"/>
                </a:solidFill>
                <a:cs typeface="Arial"/>
              </a:rPr>
              <a:t>Identify the forms of gender discrimination most pertinent to female stars</a:t>
            </a:r>
          </a:p>
          <a:p>
            <a:pPr marL="342900" indent="-342900">
              <a:lnSpc>
                <a:spcPct val="50000"/>
              </a:lnSpc>
              <a:spcAft>
                <a:spcPts val="0"/>
              </a:spcAft>
              <a:buFont typeface="+mj-lt"/>
              <a:buAutoNum type="arabicPeriod" startAt="3"/>
            </a:pPr>
            <a:endParaRPr lang="en-US" i="0" dirty="0">
              <a:solidFill>
                <a:schemeClr val="tx1"/>
              </a:solidFill>
              <a:latin typeface="+mn-lt"/>
              <a:cs typeface="Arial"/>
            </a:endParaRPr>
          </a:p>
        </p:txBody>
      </p:sp>
    </p:spTree>
    <p:extLst>
      <p:ext uri="{BB962C8B-B14F-4D97-AF65-F5344CB8AC3E}">
        <p14:creationId xmlns:p14="http://schemas.microsoft.com/office/powerpoint/2010/main" val="1074509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508000" y="2171700"/>
            <a:ext cx="9144000" cy="1766586"/>
          </a:xfrm>
          <a:noFill/>
        </p:spPr>
        <p:txBody>
          <a:bodyPr anchor="ctr">
            <a:noAutofit/>
          </a:bodyPr>
          <a:lstStyle/>
          <a:p>
            <a:pPr algn="ctr">
              <a:lnSpc>
                <a:spcPct val="50000"/>
              </a:lnSpc>
              <a:spcAft>
                <a:spcPts val="0"/>
              </a:spcAft>
            </a:pPr>
            <a:r>
              <a:rPr lang="en-US" sz="2000" b="1" i="0" dirty="0">
                <a:solidFill>
                  <a:schemeClr val="tx1"/>
                </a:solidFill>
                <a:latin typeface="+mn-lt"/>
                <a:cs typeface="Arial"/>
              </a:rPr>
              <a:t>Questions?</a:t>
            </a:r>
          </a:p>
        </p:txBody>
      </p:sp>
    </p:spTree>
    <p:extLst>
      <p:ext uri="{BB962C8B-B14F-4D97-AF65-F5344CB8AC3E}">
        <p14:creationId xmlns:p14="http://schemas.microsoft.com/office/powerpoint/2010/main" val="3758597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44700" y="419101"/>
            <a:ext cx="7454900" cy="607123"/>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spcAft>
                <a:spcPts val="600"/>
              </a:spcAft>
            </a:pPr>
            <a:r>
              <a:rPr lang="en-US" sz="2100" spc="0" dirty="0">
                <a:solidFill>
                  <a:schemeClr val="tx1"/>
                </a:solidFill>
              </a:rPr>
              <a:t>Appendix: LR values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1409701"/>
            <a:ext cx="9144000" cy="4017729"/>
          </a:xfrm>
          <a:prstGeom prst="rect">
            <a:avLst/>
          </a:prstGeom>
        </p:spPr>
      </p:pic>
    </p:spTree>
    <p:extLst>
      <p:ext uri="{BB962C8B-B14F-4D97-AF65-F5344CB8AC3E}">
        <p14:creationId xmlns:p14="http://schemas.microsoft.com/office/powerpoint/2010/main" val="341301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9680" y="723900"/>
            <a:ext cx="5410200" cy="423450"/>
          </a:xfrm>
        </p:spPr>
        <p:txBody>
          <a:bodyPr/>
          <a:lstStyle/>
          <a:p>
            <a:r>
              <a:rPr lang="en-US" sz="2500" spc="0" dirty="0">
                <a:solidFill>
                  <a:schemeClr val="tx1"/>
                </a:solidFill>
              </a:rPr>
              <a:t>Research Questions &amp; Overview</a:t>
            </a:r>
          </a:p>
        </p:txBody>
      </p:sp>
      <p:sp>
        <p:nvSpPr>
          <p:cNvPr id="3" name="Subtitle 2"/>
          <p:cNvSpPr>
            <a:spLocks noGrp="1"/>
          </p:cNvSpPr>
          <p:nvPr>
            <p:ph type="subTitle" idx="1"/>
          </p:nvPr>
        </p:nvSpPr>
        <p:spPr>
          <a:xfrm>
            <a:off x="508000" y="2552700"/>
            <a:ext cx="9144000" cy="3162300"/>
          </a:xfrm>
          <a:solidFill>
            <a:schemeClr val="accent4">
              <a:lumMod val="40000"/>
              <a:lumOff val="60000"/>
              <a:alpha val="23000"/>
            </a:schemeClr>
          </a:solidFill>
        </p:spPr>
        <p:txBody>
          <a:bodyPr anchor="t">
            <a:normAutofit fontScale="47500" lnSpcReduction="20000"/>
          </a:bodyPr>
          <a:lstStyle/>
          <a:p>
            <a:pPr algn="ctr">
              <a:lnSpc>
                <a:spcPct val="200000"/>
              </a:lnSpc>
              <a:spcAft>
                <a:spcPts val="600"/>
              </a:spcAft>
            </a:pPr>
            <a:r>
              <a:rPr lang="en-US" sz="2900" b="1" i="0" u="sng" dirty="0">
                <a:solidFill>
                  <a:schemeClr val="tx1"/>
                </a:solidFill>
                <a:latin typeface="+mn-lt"/>
                <a:cs typeface="Arial"/>
              </a:rPr>
              <a:t>Research Overview:</a:t>
            </a:r>
          </a:p>
          <a:p>
            <a:pPr marL="628650" lvl="1" indent="-171450" algn="l">
              <a:lnSpc>
                <a:spcPct val="200000"/>
              </a:lnSpc>
              <a:spcAft>
                <a:spcPts val="600"/>
              </a:spcAft>
              <a:buFont typeface="Arial" panose="020B0604020202020204" pitchFamily="34" charset="0"/>
              <a:buChar char="•"/>
            </a:pPr>
            <a:r>
              <a:rPr lang="en-US" sz="2700" b="1" u="sng" dirty="0">
                <a:solidFill>
                  <a:schemeClr val="tx1"/>
                </a:solidFill>
                <a:cs typeface="Arial"/>
              </a:rPr>
              <a:t>4 Samples</a:t>
            </a:r>
            <a:r>
              <a:rPr lang="en-US" sz="2700" dirty="0">
                <a:solidFill>
                  <a:schemeClr val="tx1"/>
                </a:solidFill>
                <a:cs typeface="Arial"/>
              </a:rPr>
              <a:t>: S1: Mathematics, S2: Genetics, S3: Applied Psychology &amp; Mathematical Psychology</a:t>
            </a:r>
          </a:p>
          <a:p>
            <a:pPr marL="628650" lvl="1" indent="-171450" algn="l">
              <a:lnSpc>
                <a:spcPct val="200000"/>
              </a:lnSpc>
              <a:spcAft>
                <a:spcPts val="600"/>
              </a:spcAft>
              <a:buFont typeface="Arial" panose="020B0604020202020204" pitchFamily="34" charset="0"/>
              <a:buChar char="•"/>
            </a:pPr>
            <a:r>
              <a:rPr lang="en-US" sz="2700" b="1" u="sng" dirty="0">
                <a:solidFill>
                  <a:schemeClr val="tx1"/>
                </a:solidFill>
                <a:cs typeface="Arial"/>
              </a:rPr>
              <a:t>Productivity data</a:t>
            </a:r>
            <a:r>
              <a:rPr lang="en-US" sz="2700" dirty="0">
                <a:solidFill>
                  <a:schemeClr val="tx1"/>
                </a:solidFill>
                <a:cs typeface="Arial"/>
              </a:rPr>
              <a:t>: Number of papers published in top journals by individual researchers by gender and across scientific domains</a:t>
            </a:r>
          </a:p>
          <a:p>
            <a:pPr marL="628650" lvl="1" indent="-171450" algn="l">
              <a:lnSpc>
                <a:spcPct val="200000"/>
              </a:lnSpc>
              <a:spcAft>
                <a:spcPts val="600"/>
              </a:spcAft>
              <a:buFont typeface="Arial" panose="020B0604020202020204" pitchFamily="34" charset="0"/>
              <a:buChar char="•"/>
            </a:pPr>
            <a:r>
              <a:rPr lang="en-US" sz="2700" b="1" u="sng" dirty="0">
                <a:solidFill>
                  <a:schemeClr val="tx1"/>
                </a:solidFill>
                <a:cs typeface="Arial"/>
              </a:rPr>
              <a:t>Theory testing &amp; development</a:t>
            </a:r>
            <a:r>
              <a:rPr lang="en-US" sz="2700" dirty="0">
                <a:solidFill>
                  <a:schemeClr val="tx1"/>
                </a:solidFill>
                <a:cs typeface="Arial"/>
              </a:rPr>
              <a:t>: (1) Observe the shape of individual productivity distributions </a:t>
            </a:r>
            <a:r>
              <a:rPr lang="en-US" sz="2700" dirty="0">
                <a:solidFill>
                  <a:schemeClr val="tx1"/>
                </a:solidFill>
                <a:cs typeface="Arial"/>
                <a:sym typeface="Wingdings" panose="05000000000000000000" pitchFamily="2" charset="2"/>
              </a:rPr>
              <a:t> (2) Identify the dominant generative mechanism for star performance  (3) Infer the most logical gender-based explanation for any gender productivity gaps among stars  (4) Generate recommendations for minimizing gender-star gaps </a:t>
            </a:r>
            <a:endParaRPr lang="en-US" sz="1200" dirty="0">
              <a:solidFill>
                <a:schemeClr val="tx1"/>
              </a:solidFill>
              <a:cs typeface="Arial"/>
            </a:endParaRPr>
          </a:p>
        </p:txBody>
      </p:sp>
      <p:sp>
        <p:nvSpPr>
          <p:cNvPr id="4" name="TextBox 3"/>
          <p:cNvSpPr txBox="1"/>
          <p:nvPr/>
        </p:nvSpPr>
        <p:spPr>
          <a:xfrm>
            <a:off x="508000" y="1244650"/>
            <a:ext cx="9144000" cy="13080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0" tIns="0" rIns="0" bIns="0" rtlCol="0" anchor="t">
            <a:noAutofit/>
          </a:bodyPr>
          <a:lstStyle/>
          <a:p>
            <a:pPr algn="ctr">
              <a:lnSpc>
                <a:spcPct val="180000"/>
              </a:lnSpc>
              <a:spcBef>
                <a:spcPts val="0"/>
              </a:spcBef>
              <a:spcAft>
                <a:spcPts val="600"/>
              </a:spcAft>
            </a:pPr>
            <a:r>
              <a:rPr lang="en-US" sz="1400" b="1" u="sng" dirty="0">
                <a:cs typeface="Arial"/>
              </a:rPr>
              <a:t>Research Questions:</a:t>
            </a:r>
          </a:p>
          <a:p>
            <a:pPr lvl="1">
              <a:lnSpc>
                <a:spcPct val="180000"/>
              </a:lnSpc>
              <a:spcBef>
                <a:spcPts val="0"/>
              </a:spcBef>
              <a:spcAft>
                <a:spcPts val="600"/>
              </a:spcAft>
              <a:buFont typeface="Arial" pitchFamily="34" charset="0"/>
              <a:buChar char="•"/>
            </a:pPr>
            <a:r>
              <a:rPr lang="en-US" sz="1300" b="1" dirty="0">
                <a:cs typeface="Arial"/>
              </a:rPr>
              <a:t> </a:t>
            </a:r>
            <a:r>
              <a:rPr lang="en-US" sz="1300" dirty="0">
                <a:cs typeface="Arial"/>
              </a:rPr>
              <a:t>Is there a gender productivity gap among star performers in STEM and other scientific fields? If so, what causes it?</a:t>
            </a:r>
          </a:p>
          <a:p>
            <a:pPr lvl="1">
              <a:lnSpc>
                <a:spcPct val="180000"/>
              </a:lnSpc>
              <a:spcBef>
                <a:spcPts val="0"/>
              </a:spcBef>
              <a:spcAft>
                <a:spcPts val="600"/>
              </a:spcAft>
              <a:buFont typeface="Arial" pitchFamily="34" charset="0"/>
              <a:buChar char="•"/>
            </a:pPr>
            <a:r>
              <a:rPr lang="en-US" sz="1300" dirty="0">
                <a:cs typeface="Arial"/>
              </a:rPr>
              <a:t> Are there differences across scientific domains (e.g., mathematics versus genetics)?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3600" y="723900"/>
            <a:ext cx="3657600" cy="423450"/>
          </a:xfrm>
        </p:spPr>
        <p:txBody>
          <a:bodyPr/>
          <a:lstStyle/>
          <a:p>
            <a:r>
              <a:rPr lang="en-US" sz="2500" spc="0" dirty="0">
                <a:solidFill>
                  <a:schemeClr val="tx1"/>
                </a:solidFill>
              </a:rPr>
              <a:t>Study Contributions</a:t>
            </a:r>
          </a:p>
        </p:txBody>
      </p:sp>
      <p:sp>
        <p:nvSpPr>
          <p:cNvPr id="3" name="Subtitle 2"/>
          <p:cNvSpPr>
            <a:spLocks noGrp="1"/>
          </p:cNvSpPr>
          <p:nvPr>
            <p:ph type="subTitle" idx="1"/>
          </p:nvPr>
        </p:nvSpPr>
        <p:spPr>
          <a:xfrm>
            <a:off x="508000" y="1409700"/>
            <a:ext cx="9144000" cy="43053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Autofit/>
          </a:bodyPr>
          <a:lstStyle/>
          <a:p>
            <a:pPr marL="800100" lvl="1" indent="-342900" algn="l">
              <a:lnSpc>
                <a:spcPct val="150000"/>
              </a:lnSpc>
              <a:spcAft>
                <a:spcPts val="600"/>
              </a:spcAft>
              <a:buFont typeface="+mj-lt"/>
              <a:buAutoNum type="arabicPeriod"/>
            </a:pPr>
            <a:r>
              <a:rPr lang="en-US" sz="1600" dirty="0">
                <a:solidFill>
                  <a:schemeClr val="tx1"/>
                </a:solidFill>
                <a:cs typeface="Arial"/>
              </a:rPr>
              <a:t>We show that the gender gap among stars in these fields is more severe than the total gender gap among all performers. </a:t>
            </a:r>
          </a:p>
          <a:p>
            <a:pPr marL="342900" indent="-342900">
              <a:spcAft>
                <a:spcPts val="0"/>
              </a:spcAft>
              <a:buFont typeface="+mj-lt"/>
              <a:buAutoNum type="arabicPeriod"/>
            </a:pPr>
            <a:endParaRPr lang="en-US" i="0" dirty="0">
              <a:solidFill>
                <a:schemeClr val="tx1"/>
              </a:solidFill>
              <a:latin typeface="+mn-lt"/>
              <a:cs typeface="Arial"/>
            </a:endParaRPr>
          </a:p>
          <a:p>
            <a:pPr marL="800100" lvl="1" indent="-342900" algn="l">
              <a:lnSpc>
                <a:spcPct val="150000"/>
              </a:lnSpc>
              <a:spcAft>
                <a:spcPts val="600"/>
              </a:spcAft>
              <a:buFont typeface="+mj-lt"/>
              <a:buAutoNum type="arabicPeriod" startAt="2"/>
            </a:pPr>
            <a:r>
              <a:rPr lang="en-US" sz="1600" dirty="0">
                <a:solidFill>
                  <a:schemeClr val="tx1"/>
                </a:solidFill>
                <a:cs typeface="Arial"/>
              </a:rPr>
              <a:t>We identify the predominant mechanism that enables star performance across STEM fields and genders. </a:t>
            </a:r>
          </a:p>
          <a:p>
            <a:pPr marL="342900" indent="-342900">
              <a:spcAft>
                <a:spcPts val="0"/>
              </a:spcAft>
              <a:buFont typeface="+mj-lt"/>
              <a:buAutoNum type="arabicPeriod" startAt="2"/>
            </a:pPr>
            <a:endParaRPr lang="en-US" i="0" dirty="0">
              <a:solidFill>
                <a:schemeClr val="tx1"/>
              </a:solidFill>
              <a:latin typeface="+mn-lt"/>
              <a:cs typeface="Arial"/>
            </a:endParaRPr>
          </a:p>
          <a:p>
            <a:pPr marL="800100" lvl="1" indent="-342900" algn="l">
              <a:lnSpc>
                <a:spcPct val="150000"/>
              </a:lnSpc>
              <a:spcAft>
                <a:spcPts val="600"/>
              </a:spcAft>
              <a:buFont typeface="+mj-lt"/>
              <a:buAutoNum type="arabicPeriod" startAt="3"/>
            </a:pPr>
            <a:r>
              <a:rPr lang="en-US" sz="1600" dirty="0">
                <a:solidFill>
                  <a:schemeClr val="tx1"/>
                </a:solidFill>
                <a:cs typeface="Arial"/>
              </a:rPr>
              <a:t>We infer the most-likely gender-based explanation for the gender productivity gap specifically among stars, based on the predominant mechanism identified.</a:t>
            </a:r>
          </a:p>
          <a:p>
            <a:pPr marL="342900" indent="-342900">
              <a:spcAft>
                <a:spcPts val="0"/>
              </a:spcAft>
              <a:buFont typeface="+mj-lt"/>
              <a:buAutoNum type="arabicPeriod" startAt="3"/>
            </a:pPr>
            <a:endParaRPr lang="en-US" i="0" dirty="0">
              <a:solidFill>
                <a:schemeClr val="tx1"/>
              </a:solidFill>
              <a:latin typeface="+mn-lt"/>
              <a:cs typeface="Arial"/>
            </a:endParaRPr>
          </a:p>
          <a:p>
            <a:pPr marL="800100" lvl="1" indent="-342900" algn="l">
              <a:lnSpc>
                <a:spcPct val="150000"/>
              </a:lnSpc>
              <a:spcAft>
                <a:spcPts val="600"/>
              </a:spcAft>
              <a:buFont typeface="+mj-lt"/>
              <a:buAutoNum type="arabicPeriod" startAt="4"/>
            </a:pPr>
            <a:r>
              <a:rPr lang="en-US" sz="1600" dirty="0">
                <a:solidFill>
                  <a:schemeClr val="tx1"/>
                </a:solidFill>
                <a:cs typeface="Arial"/>
              </a:rPr>
              <a:t>We provide novel practical suggestions for minimizing the gender-star gap in STEM fields.</a:t>
            </a:r>
            <a:endParaRPr lang="en-US" i="0" dirty="0">
              <a:solidFill>
                <a:schemeClr val="tx1"/>
              </a:solidFill>
              <a:latin typeface="+mn-lt"/>
              <a:cs typeface="Arial"/>
            </a:endParaRPr>
          </a:p>
        </p:txBody>
      </p:sp>
    </p:spTree>
    <p:extLst>
      <p:ext uri="{BB962C8B-B14F-4D97-AF65-F5344CB8AC3E}">
        <p14:creationId xmlns:p14="http://schemas.microsoft.com/office/powerpoint/2010/main" val="2181139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805188"/>
            <a:ext cx="7086600" cy="423450"/>
          </a:xfrm>
        </p:spPr>
        <p:txBody>
          <a:bodyPr/>
          <a:lstStyle/>
          <a:p>
            <a:r>
              <a:rPr lang="en-US" sz="2500" spc="0" dirty="0">
                <a:solidFill>
                  <a:schemeClr val="tx1"/>
                </a:solidFill>
              </a:rPr>
              <a:t>3 Competing Explanations for the Gender Gap</a:t>
            </a:r>
          </a:p>
        </p:txBody>
      </p:sp>
      <p:sp>
        <p:nvSpPr>
          <p:cNvPr id="4" name="Subtitle 2"/>
          <p:cNvSpPr txBox="1">
            <a:spLocks/>
          </p:cNvSpPr>
          <p:nvPr/>
        </p:nvSpPr>
        <p:spPr>
          <a:xfrm>
            <a:off x="508000" y="2781300"/>
            <a:ext cx="9144000" cy="1282699"/>
          </a:xfrm>
          <a:prstGeom prst="rect">
            <a:avLst/>
          </a:prstGeom>
          <a:solidFill>
            <a:schemeClr val="accent2">
              <a:lumMod val="20000"/>
              <a:lumOff val="80000"/>
              <a:alpha val="75000"/>
            </a:schemeClr>
          </a:solidFill>
        </p:spPr>
        <p:txBody>
          <a:bodyPr lIns="0" tIns="0" rIns="0" bIns="0" anchor="ctr">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14000"/>
              </a:lnSpc>
              <a:spcAft>
                <a:spcPts val="600"/>
              </a:spcAft>
            </a:pPr>
            <a:r>
              <a:rPr lang="en-US" sz="1400" i="0" dirty="0">
                <a:solidFill>
                  <a:schemeClr val="tx1"/>
                </a:solidFill>
                <a:latin typeface="+mn-lt"/>
                <a:cs typeface="Arial"/>
              </a:rPr>
              <a:t>     2.  </a:t>
            </a:r>
            <a:r>
              <a:rPr lang="en-US" sz="1400" b="1" i="0" dirty="0">
                <a:solidFill>
                  <a:schemeClr val="tx1"/>
                </a:solidFill>
                <a:latin typeface="+mn-lt"/>
                <a:cs typeface="Arial"/>
              </a:rPr>
              <a:t>Gender differences in career and lifestyle choices</a:t>
            </a:r>
            <a:r>
              <a:rPr lang="en-US" sz="1400" i="0" dirty="0">
                <a:solidFill>
                  <a:schemeClr val="tx1"/>
                </a:solidFill>
                <a:latin typeface="+mn-lt"/>
                <a:cs typeface="Arial"/>
              </a:rPr>
              <a:t>: </a:t>
            </a:r>
            <a:r>
              <a:rPr lang="en-US" sz="1400" dirty="0">
                <a:solidFill>
                  <a:schemeClr val="tx1"/>
                </a:solidFill>
                <a:cs typeface="Arial"/>
              </a:rPr>
              <a:t>Women ‘opt out’ of STEM fields</a:t>
            </a:r>
          </a:p>
          <a:p>
            <a:pPr marL="628650" lvl="1" indent="-171450" algn="l">
              <a:lnSpc>
                <a:spcPct val="114000"/>
              </a:lnSpc>
              <a:spcAft>
                <a:spcPts val="600"/>
              </a:spcAft>
              <a:buFont typeface="Arial" panose="020B0604020202020204" pitchFamily="34" charset="0"/>
              <a:buChar char="•"/>
            </a:pPr>
            <a:r>
              <a:rPr lang="en-US" sz="1300" dirty="0">
                <a:solidFill>
                  <a:schemeClr val="tx1"/>
                </a:solidFill>
                <a:cs typeface="Arial"/>
              </a:rPr>
              <a:t>Gender differences in family and occupational values (</a:t>
            </a:r>
            <a:r>
              <a:rPr lang="en-US" sz="1300" dirty="0" err="1">
                <a:solidFill>
                  <a:schemeClr val="tx1"/>
                </a:solidFill>
                <a:cs typeface="Arial"/>
              </a:rPr>
              <a:t>Ceci</a:t>
            </a:r>
            <a:r>
              <a:rPr lang="en-US" sz="1300" dirty="0">
                <a:solidFill>
                  <a:schemeClr val="tx1"/>
                </a:solidFill>
                <a:cs typeface="Arial"/>
              </a:rPr>
              <a:t>, </a:t>
            </a:r>
            <a:r>
              <a:rPr lang="en-US" sz="1300" dirty="0" err="1">
                <a:solidFill>
                  <a:schemeClr val="tx1"/>
                </a:solidFill>
                <a:cs typeface="Arial"/>
              </a:rPr>
              <a:t>Ginther</a:t>
            </a:r>
            <a:r>
              <a:rPr lang="en-US" sz="1300" dirty="0">
                <a:solidFill>
                  <a:schemeClr val="tx1"/>
                </a:solidFill>
                <a:cs typeface="Arial"/>
              </a:rPr>
              <a:t>, Kahn, &amp; Williams, 2014)</a:t>
            </a:r>
          </a:p>
          <a:p>
            <a:pPr marL="628650" lvl="1" indent="-171450" algn="l">
              <a:lnSpc>
                <a:spcPct val="114000"/>
              </a:lnSpc>
              <a:spcAft>
                <a:spcPts val="600"/>
              </a:spcAft>
              <a:buFont typeface="Arial" panose="020B0604020202020204" pitchFamily="34" charset="0"/>
              <a:buChar char="•"/>
            </a:pPr>
            <a:r>
              <a:rPr lang="en-US" sz="1300" dirty="0">
                <a:solidFill>
                  <a:schemeClr val="tx1"/>
                </a:solidFill>
                <a:cs typeface="Arial"/>
              </a:rPr>
              <a:t>Psychological &amp; volitional</a:t>
            </a:r>
          </a:p>
        </p:txBody>
      </p:sp>
      <p:sp>
        <p:nvSpPr>
          <p:cNvPr id="5" name="Subtitle 2"/>
          <p:cNvSpPr txBox="1">
            <a:spLocks/>
          </p:cNvSpPr>
          <p:nvPr/>
        </p:nvSpPr>
        <p:spPr>
          <a:xfrm>
            <a:off x="508000" y="4063998"/>
            <a:ext cx="9144000" cy="1651002"/>
          </a:xfrm>
          <a:prstGeom prst="rect">
            <a:avLst/>
          </a:prstGeom>
          <a:solidFill>
            <a:schemeClr val="accent4">
              <a:lumMod val="20000"/>
              <a:lumOff val="80000"/>
              <a:alpha val="30000"/>
            </a:schemeClr>
          </a:solidFill>
        </p:spPr>
        <p:txBody>
          <a:bodyPr lIns="0" tIns="0" rIns="0" bIns="0" anchor="ctr">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14000"/>
              </a:lnSpc>
              <a:spcAft>
                <a:spcPts val="600"/>
              </a:spcAft>
            </a:pPr>
            <a:r>
              <a:rPr lang="en-US" sz="1400" i="0" dirty="0">
                <a:solidFill>
                  <a:schemeClr val="tx1"/>
                </a:solidFill>
                <a:latin typeface="+mn-lt"/>
                <a:cs typeface="Arial"/>
              </a:rPr>
              <a:t>     3.  </a:t>
            </a:r>
            <a:r>
              <a:rPr lang="en-US" sz="1400" b="1" i="0" dirty="0">
                <a:solidFill>
                  <a:schemeClr val="tx1"/>
                </a:solidFill>
                <a:latin typeface="+mn-lt"/>
                <a:cs typeface="Arial"/>
              </a:rPr>
              <a:t>Gender discrimination</a:t>
            </a:r>
            <a:r>
              <a:rPr lang="en-US" sz="1400" i="0" dirty="0">
                <a:solidFill>
                  <a:schemeClr val="tx1"/>
                </a:solidFill>
                <a:latin typeface="+mn-lt"/>
                <a:cs typeface="Arial"/>
              </a:rPr>
              <a:t>: </a:t>
            </a:r>
            <a:r>
              <a:rPr lang="en-US" sz="1400" dirty="0">
                <a:solidFill>
                  <a:schemeClr val="tx1"/>
                </a:solidFill>
                <a:cs typeface="Arial"/>
              </a:rPr>
              <a:t>Women are ‘pushed out’ of STEM fields</a:t>
            </a:r>
          </a:p>
          <a:p>
            <a:pPr marL="628650" lvl="1" indent="-171450" algn="l">
              <a:lnSpc>
                <a:spcPct val="114000"/>
              </a:lnSpc>
              <a:spcAft>
                <a:spcPts val="600"/>
              </a:spcAft>
              <a:buFont typeface="Arial" panose="020B0604020202020204" pitchFamily="34" charset="0"/>
              <a:buChar char="•"/>
            </a:pPr>
            <a:r>
              <a:rPr lang="en-US" sz="1300" dirty="0">
                <a:solidFill>
                  <a:schemeClr val="tx1"/>
                </a:solidFill>
                <a:cs typeface="Arial"/>
              </a:rPr>
              <a:t>Gender biases in hiring, promotions, grant funding, journal reviewing (</a:t>
            </a:r>
            <a:r>
              <a:rPr lang="en-US" sz="1300" dirty="0" err="1">
                <a:solidFill>
                  <a:schemeClr val="tx1"/>
                </a:solidFill>
                <a:cs typeface="Arial"/>
              </a:rPr>
              <a:t>Chesler</a:t>
            </a:r>
            <a:r>
              <a:rPr lang="en-US" sz="1300" dirty="0">
                <a:solidFill>
                  <a:schemeClr val="tx1"/>
                </a:solidFill>
                <a:cs typeface="Arial"/>
              </a:rPr>
              <a:t> et al., 2010)</a:t>
            </a:r>
          </a:p>
          <a:p>
            <a:pPr marL="628650" lvl="1" indent="-171450" algn="l">
              <a:lnSpc>
                <a:spcPct val="114000"/>
              </a:lnSpc>
              <a:spcAft>
                <a:spcPts val="600"/>
              </a:spcAft>
              <a:buFont typeface="Arial" panose="020B0604020202020204" pitchFamily="34" charset="0"/>
              <a:buChar char="•"/>
            </a:pPr>
            <a:r>
              <a:rPr lang="en-US" sz="1300" dirty="0">
                <a:solidFill>
                  <a:schemeClr val="tx1"/>
                </a:solidFill>
                <a:cs typeface="Arial"/>
              </a:rPr>
              <a:t>‘Matilda effect’ among colleagues, supervisors, and reviewers, etc.</a:t>
            </a:r>
          </a:p>
          <a:p>
            <a:pPr marL="628650" lvl="1" indent="-171450" algn="l">
              <a:lnSpc>
                <a:spcPct val="114000"/>
              </a:lnSpc>
              <a:spcAft>
                <a:spcPts val="600"/>
              </a:spcAft>
              <a:buFont typeface="Arial" panose="020B0604020202020204" pitchFamily="34" charset="0"/>
              <a:buChar char="•"/>
            </a:pPr>
            <a:r>
              <a:rPr lang="en-US" sz="1300" dirty="0">
                <a:solidFill>
                  <a:schemeClr val="tx1"/>
                </a:solidFill>
                <a:cs typeface="Arial"/>
              </a:rPr>
              <a:t>External &amp; socio-cultural</a:t>
            </a:r>
            <a:endParaRPr lang="en-US" sz="1200" dirty="0">
              <a:solidFill>
                <a:schemeClr val="tx1"/>
              </a:solidFill>
              <a:cs typeface="Arial"/>
            </a:endParaRPr>
          </a:p>
        </p:txBody>
      </p:sp>
      <p:sp>
        <p:nvSpPr>
          <p:cNvPr id="6" name="Subtitle 2"/>
          <p:cNvSpPr txBox="1">
            <a:spLocks/>
          </p:cNvSpPr>
          <p:nvPr/>
        </p:nvSpPr>
        <p:spPr>
          <a:xfrm>
            <a:off x="508000" y="1498600"/>
            <a:ext cx="9144000" cy="1282699"/>
          </a:xfrm>
          <a:prstGeom prst="rect">
            <a:avLst/>
          </a:prstGeom>
          <a:solidFill>
            <a:schemeClr val="accent1">
              <a:lumMod val="20000"/>
              <a:lumOff val="80000"/>
              <a:alpha val="70000"/>
            </a:schemeClr>
          </a:solidFill>
        </p:spPr>
        <p:txBody>
          <a:bodyPr lIns="0" tIns="0" rIns="0" bIns="0" anchor="ctr">
            <a:normAutofit/>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14000"/>
              </a:lnSpc>
              <a:spcAft>
                <a:spcPts val="600"/>
              </a:spcAft>
            </a:pPr>
            <a:r>
              <a:rPr lang="en-US" sz="1400" i="0" dirty="0">
                <a:solidFill>
                  <a:schemeClr val="tx1"/>
                </a:solidFill>
                <a:latin typeface="+mj-lt"/>
                <a:cs typeface="Arial"/>
              </a:rPr>
              <a:t>     </a:t>
            </a:r>
            <a:r>
              <a:rPr lang="en-US" sz="1400" i="0" dirty="0">
                <a:solidFill>
                  <a:schemeClr val="tx1"/>
                </a:solidFill>
                <a:latin typeface="+mn-lt"/>
                <a:cs typeface="Arial"/>
              </a:rPr>
              <a:t>1.  </a:t>
            </a:r>
            <a:r>
              <a:rPr lang="en-US" sz="1400" b="1" i="0" dirty="0">
                <a:solidFill>
                  <a:schemeClr val="tx1"/>
                </a:solidFill>
                <a:latin typeface="+mn-lt"/>
                <a:cs typeface="Arial"/>
              </a:rPr>
              <a:t>Biological factors </a:t>
            </a:r>
            <a:r>
              <a:rPr lang="en-US" sz="1400" dirty="0">
                <a:solidFill>
                  <a:schemeClr val="tx1"/>
                </a:solidFill>
                <a:latin typeface="Georgia" panose="02040502050405020303" pitchFamily="18" charset="0"/>
                <a:cs typeface="Arial"/>
              </a:rPr>
              <a:t>that lead to gender differences across cognitive domains </a:t>
            </a:r>
            <a:r>
              <a:rPr lang="en-US" sz="1200" i="0" dirty="0">
                <a:solidFill>
                  <a:schemeClr val="tx1"/>
                </a:solidFill>
                <a:latin typeface="+mn-lt"/>
                <a:cs typeface="Arial"/>
              </a:rPr>
              <a:t>(e.g., </a:t>
            </a:r>
            <a:r>
              <a:rPr lang="en-US" sz="1200" i="0" dirty="0" err="1">
                <a:solidFill>
                  <a:schemeClr val="tx1"/>
                </a:solidFill>
                <a:latin typeface="+mn-lt"/>
                <a:cs typeface="Arial"/>
              </a:rPr>
              <a:t>Stoet</a:t>
            </a:r>
            <a:r>
              <a:rPr lang="en-US" sz="1200" i="0" dirty="0">
                <a:solidFill>
                  <a:schemeClr val="tx1"/>
                </a:solidFill>
                <a:latin typeface="+mn-lt"/>
                <a:cs typeface="Arial"/>
              </a:rPr>
              <a:t> &amp; Geary, 2012) </a:t>
            </a:r>
            <a:endParaRPr lang="en-US" sz="1200" dirty="0">
              <a:solidFill>
                <a:schemeClr val="tx1"/>
              </a:solidFill>
              <a:latin typeface="+mn-lt"/>
              <a:cs typeface="Arial"/>
            </a:endParaRPr>
          </a:p>
          <a:p>
            <a:pPr marL="628650" lvl="1" indent="-171450" algn="l">
              <a:lnSpc>
                <a:spcPct val="114000"/>
              </a:lnSpc>
              <a:spcAft>
                <a:spcPts val="600"/>
              </a:spcAft>
              <a:buFont typeface="Arial" panose="020B0604020202020204" pitchFamily="34" charset="0"/>
              <a:buChar char="•"/>
            </a:pPr>
            <a:r>
              <a:rPr lang="en-US" sz="1300" dirty="0">
                <a:solidFill>
                  <a:schemeClr val="tx1"/>
                </a:solidFill>
                <a:cs typeface="Arial"/>
              </a:rPr>
              <a:t>Sex differences in brain lateralization patterns</a:t>
            </a:r>
          </a:p>
          <a:p>
            <a:pPr marL="628650" lvl="1" indent="-171450" algn="l">
              <a:lnSpc>
                <a:spcPct val="114000"/>
              </a:lnSpc>
              <a:spcAft>
                <a:spcPts val="600"/>
              </a:spcAft>
              <a:buFont typeface="Arial" panose="020B0604020202020204" pitchFamily="34" charset="0"/>
              <a:buChar char="•"/>
            </a:pPr>
            <a:r>
              <a:rPr lang="en-US" sz="1300" dirty="0">
                <a:solidFill>
                  <a:schemeClr val="tx1"/>
                </a:solidFill>
                <a:cs typeface="Arial"/>
              </a:rPr>
              <a:t>Innate &amp; fixed </a:t>
            </a:r>
          </a:p>
        </p:txBody>
      </p:sp>
    </p:spTree>
    <p:extLst>
      <p:ext uri="{BB962C8B-B14F-4D97-AF65-F5344CB8AC3E}">
        <p14:creationId xmlns:p14="http://schemas.microsoft.com/office/powerpoint/2010/main" val="488811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396009"/>
            <a:ext cx="7543800" cy="762000"/>
          </a:xfrm>
        </p:spPr>
        <p:txBody>
          <a:bodyPr/>
          <a:lstStyle/>
          <a:p>
            <a:pPr>
              <a:lnSpc>
                <a:spcPct val="100000"/>
              </a:lnSpc>
            </a:pPr>
            <a:r>
              <a:rPr lang="en-US" sz="2200" spc="0" dirty="0">
                <a:solidFill>
                  <a:schemeClr val="tx1"/>
                </a:solidFill>
              </a:rPr>
              <a:t>7 Theoretical Distributions &amp; 4 Dominant Generative Mechanisms</a:t>
            </a:r>
          </a:p>
        </p:txBody>
      </p:sp>
      <p:sp>
        <p:nvSpPr>
          <p:cNvPr id="7" name="Rectangle 6"/>
          <p:cNvSpPr/>
          <p:nvPr/>
        </p:nvSpPr>
        <p:spPr>
          <a:xfrm>
            <a:off x="965200" y="1194425"/>
            <a:ext cx="8305800" cy="655436"/>
          </a:xfrm>
          <a:prstGeom prst="rect">
            <a:avLst/>
          </a:prstGeom>
        </p:spPr>
        <p:txBody>
          <a:bodyPr wrap="square">
            <a:spAutoFit/>
          </a:bodyPr>
          <a:lstStyle/>
          <a:p>
            <a:pPr>
              <a:lnSpc>
                <a:spcPct val="150000"/>
              </a:lnSpc>
              <a:spcBef>
                <a:spcPts val="0"/>
              </a:spcBef>
              <a:spcAft>
                <a:spcPts val="600"/>
              </a:spcAft>
            </a:pPr>
            <a:r>
              <a:rPr lang="en-US" sz="1300" b="1" dirty="0" err="1"/>
              <a:t>Joo</a:t>
            </a:r>
            <a:r>
              <a:rPr lang="en-US" sz="1300" b="1" dirty="0"/>
              <a:t>, </a:t>
            </a:r>
            <a:r>
              <a:rPr lang="en-US" sz="1300" b="1" dirty="0" err="1"/>
              <a:t>Aguinis</a:t>
            </a:r>
            <a:r>
              <a:rPr lang="en-US" sz="1300" b="1" dirty="0"/>
              <a:t> and Bradley (2017)</a:t>
            </a:r>
            <a:r>
              <a:rPr lang="en-US" sz="1300" dirty="0"/>
              <a:t> provide a taxonomy of individual output distributions and their associated generative mechanisms.</a:t>
            </a:r>
          </a:p>
        </p:txBody>
      </p:sp>
      <p:grpSp>
        <p:nvGrpSpPr>
          <p:cNvPr id="17" name="Group 16"/>
          <p:cNvGrpSpPr/>
          <p:nvPr/>
        </p:nvGrpSpPr>
        <p:grpSpPr>
          <a:xfrm>
            <a:off x="708840" y="1893542"/>
            <a:ext cx="1854261" cy="1738952"/>
            <a:chOff x="200839" y="1893542"/>
            <a:chExt cx="1854261" cy="1738952"/>
          </a:xfrm>
        </p:grpSpPr>
        <p:pic>
          <p:nvPicPr>
            <p:cNvPr id="9" name="Picture 8"/>
            <p:cNvPicPr/>
            <p:nvPr/>
          </p:nvPicPr>
          <p:blipFill>
            <a:blip r:embed="rId3" cstate="print"/>
            <a:srcRect l="1942" t="12289" r="4459" b="7767"/>
            <a:stretch>
              <a:fillRect/>
            </a:stretch>
          </p:blipFill>
          <p:spPr bwMode="auto">
            <a:xfrm>
              <a:off x="232874" y="2244394"/>
              <a:ext cx="1617980" cy="1314450"/>
            </a:xfrm>
            <a:prstGeom prst="rect">
              <a:avLst/>
            </a:prstGeom>
            <a:noFill/>
          </p:spPr>
        </p:pic>
        <p:sp>
          <p:nvSpPr>
            <p:cNvPr id="10" name="Content Placeholder 1"/>
            <p:cNvSpPr txBox="1">
              <a:spLocks/>
            </p:cNvSpPr>
            <p:nvPr/>
          </p:nvSpPr>
          <p:spPr>
            <a:xfrm>
              <a:off x="204606" y="1893542"/>
              <a:ext cx="1614213" cy="359107"/>
            </a:xfrm>
            <a:prstGeom prst="rect">
              <a:avLst/>
            </a:prstGeom>
          </p:spPr>
          <p:txBody>
            <a:bodyPr/>
            <a:lstStyle/>
            <a:p>
              <a:pPr defTabSz="914400" fontAlgn="auto">
                <a:lnSpc>
                  <a:spcPct val="150000"/>
                </a:lnSpc>
                <a:spcBef>
                  <a:spcPts val="0"/>
                </a:spcBef>
                <a:spcAft>
                  <a:spcPts val="600"/>
                </a:spcAft>
                <a:defRPr/>
              </a:pPr>
              <a:r>
                <a:rPr lang="en-US" sz="1300" dirty="0">
                  <a:latin typeface="Arial"/>
                  <a:cs typeface="Arial"/>
                </a:rPr>
                <a:t>1. Pure power law</a:t>
              </a:r>
              <a:endParaRPr lang="en-US" sz="1300" dirty="0">
                <a:latin typeface="Arial"/>
                <a:ea typeface="+mn-ea"/>
                <a:cs typeface="Arial"/>
              </a:endParaRPr>
            </a:p>
          </p:txBody>
        </p:sp>
        <p:sp>
          <p:nvSpPr>
            <p:cNvPr id="11" name="Rectangle 10"/>
            <p:cNvSpPr/>
            <p:nvPr/>
          </p:nvSpPr>
          <p:spPr>
            <a:xfrm>
              <a:off x="200839" y="1893542"/>
              <a:ext cx="1854261" cy="173895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720312" y="3619794"/>
            <a:ext cx="1854261" cy="1929372"/>
            <a:chOff x="212311" y="3619794"/>
            <a:chExt cx="1854261" cy="1929372"/>
          </a:xfrm>
        </p:grpSpPr>
        <p:pic>
          <p:nvPicPr>
            <p:cNvPr id="13" name="Picture 12"/>
            <p:cNvPicPr/>
            <p:nvPr/>
          </p:nvPicPr>
          <p:blipFill>
            <a:blip r:embed="rId4" cstate="print"/>
            <a:srcRect t="10425" r="5013" b="7690"/>
            <a:stretch>
              <a:fillRect/>
            </a:stretch>
          </p:blipFill>
          <p:spPr bwMode="auto">
            <a:xfrm>
              <a:off x="276381" y="4158454"/>
              <a:ext cx="1582178" cy="1272209"/>
            </a:xfrm>
            <a:prstGeom prst="rect">
              <a:avLst/>
            </a:prstGeom>
            <a:noFill/>
          </p:spPr>
        </p:pic>
        <p:grpSp>
          <p:nvGrpSpPr>
            <p:cNvPr id="14" name="Group 13"/>
            <p:cNvGrpSpPr/>
            <p:nvPr/>
          </p:nvGrpSpPr>
          <p:grpSpPr>
            <a:xfrm>
              <a:off x="212311" y="3619794"/>
              <a:ext cx="1854261" cy="1929372"/>
              <a:chOff x="216079" y="3529793"/>
              <a:chExt cx="1854261" cy="1929372"/>
            </a:xfrm>
          </p:grpSpPr>
          <p:sp>
            <p:nvSpPr>
              <p:cNvPr id="15" name="Content Placeholder 1"/>
              <p:cNvSpPr txBox="1">
                <a:spLocks/>
              </p:cNvSpPr>
              <p:nvPr/>
            </p:nvSpPr>
            <p:spPr>
              <a:xfrm>
                <a:off x="280149" y="3529793"/>
                <a:ext cx="1614213" cy="359107"/>
              </a:xfrm>
              <a:prstGeom prst="rect">
                <a:avLst/>
              </a:prstGeom>
            </p:spPr>
            <p:txBody>
              <a:bodyPr/>
              <a:lstStyle/>
              <a:p>
                <a:pPr defTabSz="914400" fontAlgn="auto">
                  <a:lnSpc>
                    <a:spcPct val="150000"/>
                  </a:lnSpc>
                  <a:spcBef>
                    <a:spcPts val="0"/>
                  </a:spcBef>
                  <a:spcAft>
                    <a:spcPts val="600"/>
                  </a:spcAft>
                  <a:defRPr/>
                </a:pPr>
                <a:r>
                  <a:rPr lang="en-US" sz="1300" dirty="0">
                    <a:latin typeface="Arial"/>
                    <a:cs typeface="Arial"/>
                  </a:rPr>
                  <a:t>2. Lognormal </a:t>
                </a:r>
                <a:endParaRPr lang="en-US" sz="1300" dirty="0">
                  <a:latin typeface="Arial"/>
                  <a:ea typeface="+mn-ea"/>
                  <a:cs typeface="Arial"/>
                </a:endParaRPr>
              </a:p>
            </p:txBody>
          </p:sp>
          <p:sp>
            <p:nvSpPr>
              <p:cNvPr id="16" name="Rectangle 15"/>
              <p:cNvSpPr/>
              <p:nvPr/>
            </p:nvSpPr>
            <p:spPr>
              <a:xfrm>
                <a:off x="216079" y="3639859"/>
                <a:ext cx="1854261" cy="181930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p:cNvGrpSpPr/>
          <p:nvPr/>
        </p:nvGrpSpPr>
        <p:grpSpPr>
          <a:xfrm>
            <a:off x="5610729" y="1876660"/>
            <a:ext cx="3927567" cy="3677943"/>
            <a:chOff x="5102728" y="1876659"/>
            <a:chExt cx="3927567" cy="3677943"/>
          </a:xfrm>
        </p:grpSpPr>
        <p:sp>
          <p:nvSpPr>
            <p:cNvPr id="36" name="Rectangle 35"/>
            <p:cNvSpPr/>
            <p:nvPr/>
          </p:nvSpPr>
          <p:spPr>
            <a:xfrm>
              <a:off x="5102728" y="1886277"/>
              <a:ext cx="3842605" cy="366832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p:nvPr/>
          </p:nvPicPr>
          <p:blipFill>
            <a:blip r:embed="rId5" cstate="print"/>
            <a:srcRect t="9985" r="4637" b="5734"/>
            <a:stretch>
              <a:fillRect/>
            </a:stretch>
          </p:blipFill>
          <p:spPr bwMode="auto">
            <a:xfrm>
              <a:off x="6216629" y="2226148"/>
              <a:ext cx="1614805" cy="1322705"/>
            </a:xfrm>
            <a:prstGeom prst="rect">
              <a:avLst/>
            </a:prstGeom>
            <a:noFill/>
            <a:ln w="9525">
              <a:noFill/>
              <a:miter lim="800000"/>
              <a:headEnd/>
              <a:tailEnd/>
            </a:ln>
          </p:spPr>
        </p:pic>
        <p:pic>
          <p:nvPicPr>
            <p:cNvPr id="40" name="Picture 39"/>
            <p:cNvPicPr/>
            <p:nvPr/>
          </p:nvPicPr>
          <p:blipFill>
            <a:blip r:embed="rId6" cstate="print"/>
            <a:srcRect t="10762" r="5643" b="6123"/>
            <a:stretch>
              <a:fillRect/>
            </a:stretch>
          </p:blipFill>
          <p:spPr bwMode="auto">
            <a:xfrm>
              <a:off x="5198334" y="4068453"/>
              <a:ext cx="1614665" cy="1306286"/>
            </a:xfrm>
            <a:prstGeom prst="rect">
              <a:avLst/>
            </a:prstGeom>
            <a:noFill/>
          </p:spPr>
        </p:pic>
        <p:pic>
          <p:nvPicPr>
            <p:cNvPr id="41" name="Picture 40"/>
            <p:cNvPicPr/>
            <p:nvPr/>
          </p:nvPicPr>
          <p:blipFill>
            <a:blip r:embed="rId7" cstate="print"/>
            <a:srcRect t="11151" r="4680" b="6123"/>
            <a:stretch>
              <a:fillRect/>
            </a:stretch>
          </p:blipFill>
          <p:spPr bwMode="auto">
            <a:xfrm>
              <a:off x="7161468" y="4129504"/>
              <a:ext cx="1556385" cy="1245235"/>
            </a:xfrm>
            <a:prstGeom prst="rect">
              <a:avLst/>
            </a:prstGeom>
            <a:noFill/>
            <a:ln w="9525">
              <a:noFill/>
              <a:miter lim="800000"/>
              <a:headEnd/>
              <a:tailEnd/>
            </a:ln>
          </p:spPr>
        </p:pic>
        <p:sp>
          <p:nvSpPr>
            <p:cNvPr id="42" name="Content Placeholder 1"/>
            <p:cNvSpPr txBox="1">
              <a:spLocks/>
            </p:cNvSpPr>
            <p:nvPr/>
          </p:nvSpPr>
          <p:spPr>
            <a:xfrm>
              <a:off x="6429311" y="1876659"/>
              <a:ext cx="1189438" cy="359107"/>
            </a:xfrm>
            <a:prstGeom prst="rect">
              <a:avLst/>
            </a:prstGeom>
          </p:spPr>
          <p:txBody>
            <a:bodyPr/>
            <a:lstStyle/>
            <a:p>
              <a:pPr defTabSz="914400" fontAlgn="auto">
                <a:lnSpc>
                  <a:spcPct val="150000"/>
                </a:lnSpc>
                <a:spcBef>
                  <a:spcPts val="0"/>
                </a:spcBef>
                <a:spcAft>
                  <a:spcPts val="600"/>
                </a:spcAft>
                <a:defRPr/>
              </a:pPr>
              <a:r>
                <a:rPr lang="en-US" sz="1300" dirty="0">
                  <a:latin typeface="Arial"/>
                  <a:cs typeface="Arial"/>
                </a:rPr>
                <a:t>5. Normal</a:t>
              </a:r>
              <a:endParaRPr lang="en-US" sz="1300" dirty="0">
                <a:latin typeface="Arial"/>
                <a:ea typeface="+mn-ea"/>
                <a:cs typeface="Arial"/>
              </a:endParaRPr>
            </a:p>
          </p:txBody>
        </p:sp>
        <p:sp>
          <p:nvSpPr>
            <p:cNvPr id="43" name="Content Placeholder 1"/>
            <p:cNvSpPr txBox="1">
              <a:spLocks/>
            </p:cNvSpPr>
            <p:nvPr/>
          </p:nvSpPr>
          <p:spPr>
            <a:xfrm>
              <a:off x="5456696" y="3619793"/>
              <a:ext cx="1097940" cy="359107"/>
            </a:xfrm>
            <a:prstGeom prst="rect">
              <a:avLst/>
            </a:prstGeom>
          </p:spPr>
          <p:txBody>
            <a:bodyPr/>
            <a:lstStyle/>
            <a:p>
              <a:pPr defTabSz="914400" fontAlgn="auto">
                <a:lnSpc>
                  <a:spcPct val="150000"/>
                </a:lnSpc>
                <a:spcBef>
                  <a:spcPts val="0"/>
                </a:spcBef>
                <a:spcAft>
                  <a:spcPts val="600"/>
                </a:spcAft>
                <a:defRPr/>
              </a:pPr>
              <a:r>
                <a:rPr lang="en-US" sz="1300" dirty="0">
                  <a:latin typeface="Arial"/>
                  <a:ea typeface="+mn-ea"/>
                  <a:cs typeface="Arial"/>
                </a:rPr>
                <a:t>6. </a:t>
              </a:r>
              <a:r>
                <a:rPr lang="en-US" sz="1300" dirty="0" err="1">
                  <a:latin typeface="Arial"/>
                  <a:ea typeface="+mn-ea"/>
                  <a:cs typeface="Arial"/>
                </a:rPr>
                <a:t>Weibull</a:t>
              </a:r>
              <a:endParaRPr lang="en-US" sz="1300" dirty="0">
                <a:latin typeface="Arial"/>
                <a:ea typeface="+mn-ea"/>
                <a:cs typeface="Arial"/>
              </a:endParaRPr>
            </a:p>
          </p:txBody>
        </p:sp>
        <p:sp>
          <p:nvSpPr>
            <p:cNvPr id="44" name="Content Placeholder 1"/>
            <p:cNvSpPr txBox="1">
              <a:spLocks/>
            </p:cNvSpPr>
            <p:nvPr/>
          </p:nvSpPr>
          <p:spPr>
            <a:xfrm>
              <a:off x="7416082" y="3639859"/>
              <a:ext cx="1614213" cy="359107"/>
            </a:xfrm>
            <a:prstGeom prst="rect">
              <a:avLst/>
            </a:prstGeom>
          </p:spPr>
          <p:txBody>
            <a:bodyPr/>
            <a:lstStyle/>
            <a:p>
              <a:pPr defTabSz="914400" fontAlgn="auto">
                <a:lnSpc>
                  <a:spcPct val="150000"/>
                </a:lnSpc>
                <a:spcBef>
                  <a:spcPts val="0"/>
                </a:spcBef>
                <a:spcAft>
                  <a:spcPts val="600"/>
                </a:spcAft>
                <a:defRPr/>
              </a:pPr>
              <a:r>
                <a:rPr lang="en-US" sz="1300" dirty="0">
                  <a:latin typeface="Arial"/>
                  <a:cs typeface="Arial"/>
                </a:rPr>
                <a:t>7</a:t>
              </a:r>
              <a:r>
                <a:rPr lang="en-US" sz="1300" dirty="0">
                  <a:latin typeface="Arial"/>
                  <a:ea typeface="+mn-ea"/>
                  <a:cs typeface="Arial"/>
                </a:rPr>
                <a:t>. </a:t>
              </a:r>
              <a:r>
                <a:rPr lang="en-US" sz="1300" dirty="0">
                  <a:latin typeface="Arial"/>
                  <a:cs typeface="Arial"/>
                </a:rPr>
                <a:t>Poisson</a:t>
              </a:r>
              <a:endParaRPr lang="en-US" sz="1300" dirty="0">
                <a:latin typeface="Arial"/>
                <a:ea typeface="+mn-ea"/>
                <a:cs typeface="Arial"/>
              </a:endParaRPr>
            </a:p>
          </p:txBody>
        </p:sp>
      </p:grpSp>
      <p:grpSp>
        <p:nvGrpSpPr>
          <p:cNvPr id="4" name="Group 3"/>
          <p:cNvGrpSpPr/>
          <p:nvPr/>
        </p:nvGrpSpPr>
        <p:grpSpPr>
          <a:xfrm>
            <a:off x="3093780" y="1886278"/>
            <a:ext cx="1974797" cy="3668325"/>
            <a:chOff x="2585779" y="1886277"/>
            <a:chExt cx="1974797" cy="3668325"/>
          </a:xfrm>
        </p:grpSpPr>
        <p:sp>
          <p:nvSpPr>
            <p:cNvPr id="54" name="Rectangle 53"/>
            <p:cNvSpPr/>
            <p:nvPr/>
          </p:nvSpPr>
          <p:spPr>
            <a:xfrm>
              <a:off x="2585779" y="1886277"/>
              <a:ext cx="1974797" cy="36683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p:nvPr/>
          </p:nvPicPr>
          <p:blipFill>
            <a:blip r:embed="rId8" cstate="print"/>
            <a:srcRect t="11751" r="5254" b="7768"/>
            <a:stretch>
              <a:fillRect/>
            </a:stretch>
          </p:blipFill>
          <p:spPr bwMode="auto">
            <a:xfrm>
              <a:off x="2799028" y="2324666"/>
              <a:ext cx="1619250" cy="1238250"/>
            </a:xfrm>
            <a:prstGeom prst="rect">
              <a:avLst/>
            </a:prstGeom>
            <a:noFill/>
            <a:ln w="9525">
              <a:noFill/>
              <a:miter lim="800000"/>
              <a:headEnd/>
              <a:tailEnd/>
            </a:ln>
          </p:spPr>
        </p:pic>
        <p:pic>
          <p:nvPicPr>
            <p:cNvPr id="65" name="Picture 64"/>
            <p:cNvPicPr/>
            <p:nvPr/>
          </p:nvPicPr>
          <p:blipFill>
            <a:blip r:embed="rId9" cstate="print"/>
            <a:srcRect t="10974" r="4918" b="6689"/>
            <a:stretch>
              <a:fillRect/>
            </a:stretch>
          </p:blipFill>
          <p:spPr bwMode="auto">
            <a:xfrm>
              <a:off x="2642670" y="4264658"/>
              <a:ext cx="1572097" cy="1208599"/>
            </a:xfrm>
            <a:prstGeom prst="rect">
              <a:avLst/>
            </a:prstGeom>
            <a:noFill/>
          </p:spPr>
        </p:pic>
        <p:sp>
          <p:nvSpPr>
            <p:cNvPr id="66" name="Content Placeholder 1"/>
            <p:cNvSpPr txBox="1">
              <a:spLocks/>
            </p:cNvSpPr>
            <p:nvPr/>
          </p:nvSpPr>
          <p:spPr>
            <a:xfrm>
              <a:off x="2647707" y="1889359"/>
              <a:ext cx="1614213" cy="359107"/>
            </a:xfrm>
            <a:prstGeom prst="rect">
              <a:avLst/>
            </a:prstGeom>
          </p:spPr>
          <p:txBody>
            <a:bodyPr/>
            <a:lstStyle/>
            <a:p>
              <a:pPr defTabSz="914400" fontAlgn="auto">
                <a:lnSpc>
                  <a:spcPct val="150000"/>
                </a:lnSpc>
                <a:spcBef>
                  <a:spcPts val="0"/>
                </a:spcBef>
                <a:spcAft>
                  <a:spcPts val="600"/>
                </a:spcAft>
                <a:defRPr/>
              </a:pPr>
              <a:r>
                <a:rPr lang="en-US" sz="1300" dirty="0">
                  <a:latin typeface="Arial"/>
                  <a:cs typeface="Arial"/>
                </a:rPr>
                <a:t>3. Exponential</a:t>
              </a:r>
              <a:endParaRPr lang="en-US" sz="1300" dirty="0">
                <a:latin typeface="Arial"/>
                <a:ea typeface="+mn-ea"/>
                <a:cs typeface="Arial"/>
              </a:endParaRPr>
            </a:p>
          </p:txBody>
        </p:sp>
        <p:sp>
          <p:nvSpPr>
            <p:cNvPr id="67" name="Content Placeholder 1"/>
            <p:cNvSpPr txBox="1">
              <a:spLocks/>
            </p:cNvSpPr>
            <p:nvPr/>
          </p:nvSpPr>
          <p:spPr>
            <a:xfrm>
              <a:off x="2647707" y="3695864"/>
              <a:ext cx="1849224" cy="498081"/>
            </a:xfrm>
            <a:prstGeom prst="rect">
              <a:avLst/>
            </a:prstGeom>
          </p:spPr>
          <p:txBody>
            <a:bodyPr/>
            <a:lstStyle/>
            <a:p>
              <a:pPr defTabSz="914400" fontAlgn="auto">
                <a:spcBef>
                  <a:spcPts val="0"/>
                </a:spcBef>
                <a:spcAft>
                  <a:spcPts val="600"/>
                </a:spcAft>
                <a:defRPr/>
              </a:pPr>
              <a:r>
                <a:rPr lang="en-US" sz="1300" dirty="0">
                  <a:latin typeface="Arial"/>
                  <a:cs typeface="Arial"/>
                </a:rPr>
                <a:t>4. Power law with exponential cutoff</a:t>
              </a:r>
              <a:endParaRPr lang="en-US" sz="1300" dirty="0">
                <a:latin typeface="Arial"/>
                <a:ea typeface="+mn-ea"/>
                <a:cs typeface="Arial"/>
              </a:endParaRPr>
            </a:p>
          </p:txBody>
        </p:sp>
      </p:grpSp>
    </p:spTree>
    <p:extLst>
      <p:ext uri="{BB962C8B-B14F-4D97-AF65-F5344CB8AC3E}">
        <p14:creationId xmlns:p14="http://schemas.microsoft.com/office/powerpoint/2010/main" val="2255486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8850" y="549157"/>
            <a:ext cx="6172200" cy="509292"/>
          </a:xfrm>
        </p:spPr>
        <p:txBody>
          <a:bodyPr/>
          <a:lstStyle/>
          <a:p>
            <a:pPr>
              <a:lnSpc>
                <a:spcPct val="100000"/>
              </a:lnSpc>
            </a:pPr>
            <a:r>
              <a:rPr lang="en-US" sz="2200" spc="0" dirty="0">
                <a:solidFill>
                  <a:schemeClr val="tx1"/>
                </a:solidFill>
              </a:rPr>
              <a:t>Pure Power Law &amp; Self-Organized Criticality </a:t>
            </a:r>
          </a:p>
        </p:txBody>
      </p:sp>
      <p:sp>
        <p:nvSpPr>
          <p:cNvPr id="33" name="Content Placeholder 1"/>
          <p:cNvSpPr txBox="1">
            <a:spLocks/>
          </p:cNvSpPr>
          <p:nvPr/>
        </p:nvSpPr>
        <p:spPr>
          <a:xfrm>
            <a:off x="3022601" y="1684149"/>
            <a:ext cx="6479665" cy="951188"/>
          </a:xfrm>
          <a:prstGeom prst="rect">
            <a:avLst/>
          </a:prstGeom>
        </p:spPr>
        <p:txBody>
          <a:bodyPr lIns="0" tIns="0" rIns="0" bIns="0" anchor="t">
            <a:normAutofit lnSpcReduction="10000"/>
          </a:bodyPr>
          <a:lstStyle>
            <a:lvl1pPr marL="0" indent="0" algn="l" defTabSz="457200" rtl="0" eaLnBrk="1" fontAlgn="base" hangingPunct="1">
              <a:spcBef>
                <a:spcPts val="0"/>
              </a:spcBef>
              <a:spcAft>
                <a:spcPct val="0"/>
              </a:spcAft>
              <a:buFont typeface="Arial" charset="0"/>
              <a:buNone/>
              <a:defRPr sz="1600" i="1" kern="1200">
                <a:solidFill>
                  <a:srgbClr val="928B81"/>
                </a:solidFill>
                <a:latin typeface="Georgia"/>
                <a:ea typeface="ＭＳ Ｐゴシック" charset="0"/>
                <a:cs typeface="Georgia"/>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S PGothic" pitchFamily="34" charset="-128"/>
                <a:cs typeface="MS PGothic" charset="0"/>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ヒラギノ角ゴ Pro W3" charset="-128"/>
                <a:cs typeface="ヒラギノ角ゴ Pro W3" charset="-128"/>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ヒラギノ角ゴ Pro W3" charset="-128"/>
                <a:cs typeface="ヒラギノ角ゴ Pro W3" charset="0"/>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S PGothic" pitchFamily="34"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50000"/>
              </a:lnSpc>
            </a:pPr>
            <a:r>
              <a:rPr lang="en-US" sz="1400" b="1" i="0" u="sng" dirty="0">
                <a:solidFill>
                  <a:schemeClr val="tx1"/>
                </a:solidFill>
                <a:latin typeface="+mn-lt"/>
              </a:rPr>
              <a:t>Technical description</a:t>
            </a:r>
            <a:r>
              <a:rPr lang="en-US" sz="1400" b="1" i="0" dirty="0">
                <a:solidFill>
                  <a:schemeClr val="tx1"/>
                </a:solidFill>
                <a:latin typeface="+mn-lt"/>
              </a:rPr>
              <a:t>: </a:t>
            </a:r>
          </a:p>
          <a:p>
            <a:pPr>
              <a:lnSpc>
                <a:spcPct val="150000"/>
              </a:lnSpc>
            </a:pPr>
            <a:endParaRPr lang="en-US" sz="1400" b="1" i="0" dirty="0">
              <a:solidFill>
                <a:schemeClr val="tx1"/>
              </a:solidFill>
              <a:latin typeface="+mn-lt"/>
            </a:endParaRPr>
          </a:p>
          <a:p>
            <a:pPr>
              <a:lnSpc>
                <a:spcPct val="150000"/>
              </a:lnSpc>
            </a:pPr>
            <a:r>
              <a:rPr lang="en-US" sz="1400" i="0" dirty="0">
                <a:solidFill>
                  <a:schemeClr val="tx1"/>
                </a:solidFill>
                <a:latin typeface="+mn-lt"/>
              </a:rPr>
              <a:t>A set of values from a variable, or 𝑥, follows a </a:t>
            </a:r>
            <a:r>
              <a:rPr lang="en-US" sz="1400" b="1" i="0" dirty="0">
                <a:solidFill>
                  <a:schemeClr val="tx1"/>
                </a:solidFill>
                <a:latin typeface="+mn-lt"/>
              </a:rPr>
              <a:t>pure power law </a:t>
            </a:r>
            <a:r>
              <a:rPr lang="en-US" sz="1400" i="0" dirty="0">
                <a:solidFill>
                  <a:schemeClr val="tx1"/>
                </a:solidFill>
                <a:latin typeface="+mn-lt"/>
              </a:rPr>
              <a:t>if:</a:t>
            </a:r>
          </a:p>
          <a:p>
            <a:endParaRPr lang="en-US" sz="1500" i="0" dirty="0">
              <a:solidFill>
                <a:schemeClr val="tx1"/>
              </a:solidFill>
              <a:latin typeface="+mn-lt"/>
            </a:endParaRPr>
          </a:p>
          <a:p>
            <a:endParaRPr lang="en-US" sz="1500" i="0" dirty="0">
              <a:latin typeface="+mn-lt"/>
              <a:cs typeface="Times New Roman" pitchFamily="18" charset="0"/>
            </a:endParaRPr>
          </a:p>
        </p:txBody>
      </p:sp>
      <p:graphicFrame>
        <p:nvGraphicFramePr>
          <p:cNvPr id="34" name="Object 2"/>
          <p:cNvGraphicFramePr>
            <a:graphicFrameLocks noChangeAspect="1"/>
          </p:cNvGraphicFramePr>
          <p:nvPr>
            <p:extLst>
              <p:ext uri="{D42A27DB-BD31-4B8C-83A1-F6EECF244321}">
                <p14:modId xmlns:p14="http://schemas.microsoft.com/office/powerpoint/2010/main" val="2403006156"/>
              </p:ext>
            </p:extLst>
          </p:nvPr>
        </p:nvGraphicFramePr>
        <p:xfrm>
          <a:off x="4203700" y="2978140"/>
          <a:ext cx="2133600" cy="520142"/>
        </p:xfrm>
        <a:graphic>
          <a:graphicData uri="http://schemas.openxmlformats.org/presentationml/2006/ole">
            <mc:AlternateContent xmlns:mc="http://schemas.openxmlformats.org/markup-compatibility/2006">
              <mc:Choice xmlns:v="urn:schemas-microsoft-com:vml" Requires="v">
                <p:oleObj spid="_x0000_s1082" name="Equation" r:id="rId3" imgW="711200" imgH="228600" progId="Equation.3">
                  <p:embed/>
                </p:oleObj>
              </mc:Choice>
              <mc:Fallback>
                <p:oleObj name="Equation" r:id="rId3" imgW="711200" imgH="228600" progId="Equation.3">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700" y="2978140"/>
                        <a:ext cx="2133600" cy="5201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Content Placeholder 1"/>
          <p:cNvSpPr txBox="1">
            <a:spLocks/>
          </p:cNvSpPr>
          <p:nvPr/>
        </p:nvSpPr>
        <p:spPr>
          <a:xfrm>
            <a:off x="812799" y="3837534"/>
            <a:ext cx="8610600" cy="703212"/>
          </a:xfrm>
          <a:prstGeom prst="rect">
            <a:avLst/>
          </a:prstGeom>
        </p:spPr>
        <p:txBody>
          <a:bodyPr/>
          <a:lstStyle/>
          <a:p>
            <a:pPr lvl="0">
              <a:lnSpc>
                <a:spcPct val="150000"/>
              </a:lnSpc>
              <a:buClr>
                <a:schemeClr val="accent1"/>
              </a:buClr>
              <a:defRPr/>
            </a:pPr>
            <a:r>
              <a:rPr lang="en-US" sz="1400" dirty="0">
                <a:latin typeface="Arial"/>
                <a:ea typeface="+mn-ea"/>
                <a:cs typeface="Arial"/>
              </a:rPr>
              <a:t>Where </a:t>
            </a:r>
            <a:r>
              <a:rPr lang="en-US" sz="1400" b="1" dirty="0">
                <a:latin typeface="Arial"/>
                <a:ea typeface="+mn-ea"/>
                <a:cs typeface="Arial"/>
              </a:rPr>
              <a:t>alpha (</a:t>
            </a:r>
            <a:r>
              <a:rPr lang="en-US" sz="1400" b="1" i="1" dirty="0">
                <a:latin typeface="Arial"/>
                <a:ea typeface="+mn-ea"/>
                <a:cs typeface="Arial"/>
              </a:rPr>
              <a:t>α</a:t>
            </a:r>
            <a:r>
              <a:rPr lang="en-US" sz="1400" b="1" dirty="0">
                <a:latin typeface="Arial"/>
                <a:ea typeface="+mn-ea"/>
                <a:cs typeface="Arial"/>
              </a:rPr>
              <a:t>) (&gt; 1) is the rate of decay</a:t>
            </a:r>
            <a:r>
              <a:rPr lang="en-US" sz="1400" dirty="0">
                <a:latin typeface="Arial"/>
                <a:ea typeface="+mn-ea"/>
                <a:cs typeface="Arial"/>
              </a:rPr>
              <a:t>. </a:t>
            </a:r>
            <a:r>
              <a:rPr lang="en-US" sz="1400" dirty="0">
                <a:latin typeface="Arial"/>
                <a:cs typeface="Arial"/>
              </a:rPr>
              <a:t>The lower the value of </a:t>
            </a:r>
            <a:r>
              <a:rPr lang="en-US" sz="1400" i="1" dirty="0">
                <a:latin typeface="Arial"/>
                <a:cs typeface="Arial"/>
              </a:rPr>
              <a:t>α</a:t>
            </a:r>
            <a:r>
              <a:rPr lang="en-US" sz="1400" dirty="0">
                <a:latin typeface="Arial"/>
                <a:cs typeface="Arial"/>
              </a:rPr>
              <a:t>, the heavier the distribution’s right tail</a:t>
            </a:r>
          </a:p>
          <a:p>
            <a:pPr lvl="0">
              <a:lnSpc>
                <a:spcPct val="150000"/>
              </a:lnSpc>
              <a:buClr>
                <a:schemeClr val="accent1"/>
              </a:buClr>
              <a:defRPr/>
            </a:pPr>
            <a:endParaRPr lang="en-US" sz="1400" dirty="0">
              <a:latin typeface="Arial"/>
              <a:ea typeface="+mn-ea"/>
              <a:cs typeface="Arial"/>
            </a:endParaRPr>
          </a:p>
          <a:p>
            <a:pPr defTabSz="914400" fontAlgn="auto">
              <a:spcBef>
                <a:spcPct val="20000"/>
              </a:spcBef>
              <a:spcAft>
                <a:spcPts val="0"/>
              </a:spcAft>
              <a:buClr>
                <a:schemeClr val="accent1"/>
              </a:buClr>
              <a:defRPr/>
            </a:pPr>
            <a:endParaRPr lang="en-US" sz="1700" dirty="0">
              <a:solidFill>
                <a:srgbClr val="595959"/>
              </a:solidFill>
              <a:latin typeface="Times New Roman" pitchFamily="18" charset="0"/>
              <a:ea typeface="+mn-ea"/>
              <a:cs typeface="Times New Roman" pitchFamily="18" charset="0"/>
            </a:endParaRPr>
          </a:p>
        </p:txBody>
      </p:sp>
      <p:sp>
        <p:nvSpPr>
          <p:cNvPr id="37" name="Content Placeholder 1"/>
          <p:cNvSpPr txBox="1">
            <a:spLocks/>
          </p:cNvSpPr>
          <p:nvPr/>
        </p:nvSpPr>
        <p:spPr>
          <a:xfrm>
            <a:off x="965201" y="4715674"/>
            <a:ext cx="8305799" cy="798142"/>
          </a:xfrm>
          <a:prstGeom prst="rect">
            <a:avLst/>
          </a:prstGeom>
        </p:spPr>
        <p:txBody>
          <a:bodyPr/>
          <a:lstStyle/>
          <a:p>
            <a:pPr defTabSz="914400" fontAlgn="auto">
              <a:lnSpc>
                <a:spcPct val="150000"/>
              </a:lnSpc>
              <a:spcBef>
                <a:spcPts val="0"/>
              </a:spcBef>
              <a:spcAft>
                <a:spcPts val="0"/>
              </a:spcAft>
              <a:defRPr/>
            </a:pPr>
            <a:r>
              <a:rPr lang="en-US" sz="1400" dirty="0">
                <a:latin typeface="Arial"/>
                <a:cs typeface="Arial"/>
              </a:rPr>
              <a:t>Out of the seven distributions, the pure power law has the heaviest right hand tail (seemingly infinite).</a:t>
            </a:r>
            <a:endParaRPr lang="en-US" sz="1400" dirty="0">
              <a:latin typeface="Arial"/>
              <a:ea typeface="+mn-ea"/>
              <a:cs typeface="Arial"/>
            </a:endParaRPr>
          </a:p>
          <a:p>
            <a:pPr defTabSz="914400" fontAlgn="auto">
              <a:spcBef>
                <a:spcPct val="20000"/>
              </a:spcBef>
              <a:spcAft>
                <a:spcPts val="0"/>
              </a:spcAft>
              <a:buClr>
                <a:schemeClr val="accent1"/>
              </a:buClr>
              <a:defRPr/>
            </a:pPr>
            <a:endParaRPr lang="en-US" sz="1500" dirty="0">
              <a:latin typeface="Arial"/>
              <a:ea typeface="+mn-ea"/>
              <a:cs typeface="Arial"/>
            </a:endParaRPr>
          </a:p>
          <a:p>
            <a:pPr defTabSz="914400" fontAlgn="auto">
              <a:spcBef>
                <a:spcPct val="20000"/>
              </a:spcBef>
              <a:spcAft>
                <a:spcPts val="0"/>
              </a:spcAft>
              <a:buClr>
                <a:schemeClr val="accent1"/>
              </a:buClr>
              <a:defRPr/>
            </a:pPr>
            <a:endParaRPr lang="en-US" sz="1500" dirty="0">
              <a:solidFill>
                <a:srgbClr val="595959"/>
              </a:solidFill>
              <a:latin typeface="Times New Roman" pitchFamily="18" charset="0"/>
              <a:ea typeface="+mn-ea"/>
              <a:cs typeface="Times New Roman" pitchFamily="18" charset="0"/>
            </a:endParaRPr>
          </a:p>
        </p:txBody>
      </p:sp>
      <p:grpSp>
        <p:nvGrpSpPr>
          <p:cNvPr id="14" name="Group 13"/>
          <p:cNvGrpSpPr/>
          <p:nvPr/>
        </p:nvGrpSpPr>
        <p:grpSpPr>
          <a:xfrm>
            <a:off x="812800" y="1564586"/>
            <a:ext cx="1854261" cy="1738952"/>
            <a:chOff x="200839" y="1893542"/>
            <a:chExt cx="1854261" cy="1738952"/>
          </a:xfrm>
        </p:grpSpPr>
        <p:pic>
          <p:nvPicPr>
            <p:cNvPr id="15" name="Picture 14"/>
            <p:cNvPicPr/>
            <p:nvPr/>
          </p:nvPicPr>
          <p:blipFill>
            <a:blip r:embed="rId5" cstate="print"/>
            <a:srcRect l="1942" t="12289" r="4459" b="7767"/>
            <a:stretch>
              <a:fillRect/>
            </a:stretch>
          </p:blipFill>
          <p:spPr bwMode="auto">
            <a:xfrm>
              <a:off x="232874" y="2244394"/>
              <a:ext cx="1617980" cy="1314450"/>
            </a:xfrm>
            <a:prstGeom prst="rect">
              <a:avLst/>
            </a:prstGeom>
            <a:noFill/>
          </p:spPr>
        </p:pic>
        <p:sp>
          <p:nvSpPr>
            <p:cNvPr id="16" name="Content Placeholder 1"/>
            <p:cNvSpPr txBox="1">
              <a:spLocks/>
            </p:cNvSpPr>
            <p:nvPr/>
          </p:nvSpPr>
          <p:spPr>
            <a:xfrm>
              <a:off x="320862" y="1893542"/>
              <a:ext cx="1614213"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cs typeface="Arial"/>
                </a:rPr>
                <a:t>Pure power law</a:t>
              </a:r>
              <a:endParaRPr lang="en-US" sz="1300" dirty="0">
                <a:latin typeface="Arial"/>
                <a:ea typeface="+mn-ea"/>
                <a:cs typeface="Arial"/>
              </a:endParaRPr>
            </a:p>
          </p:txBody>
        </p:sp>
        <p:sp>
          <p:nvSpPr>
            <p:cNvPr id="17" name="Rectangle 16"/>
            <p:cNvSpPr/>
            <p:nvPr/>
          </p:nvSpPr>
          <p:spPr>
            <a:xfrm>
              <a:off x="200839" y="1893542"/>
              <a:ext cx="1854261" cy="173895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93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p:cNvSpPr txBox="1">
            <a:spLocks/>
          </p:cNvSpPr>
          <p:nvPr/>
        </p:nvSpPr>
        <p:spPr>
          <a:xfrm>
            <a:off x="769419" y="3410186"/>
            <a:ext cx="8695427" cy="2114315"/>
          </a:xfrm>
          <a:prstGeom prst="rect">
            <a:avLst/>
          </a:prstGeom>
        </p:spPr>
        <p:txBody>
          <a:bodyPr/>
          <a:lstStyle/>
          <a:p>
            <a:pPr defTabSz="914400" fontAlgn="auto">
              <a:lnSpc>
                <a:spcPct val="180000"/>
              </a:lnSpc>
              <a:spcBef>
                <a:spcPts val="600"/>
              </a:spcBef>
              <a:spcAft>
                <a:spcPts val="0"/>
              </a:spcAft>
              <a:defRPr/>
            </a:pPr>
            <a:r>
              <a:rPr lang="en-US" sz="1400" u="sng" dirty="0">
                <a:latin typeface="Arial"/>
                <a:cs typeface="Arial"/>
              </a:rPr>
              <a:t>Examples:</a:t>
            </a:r>
          </a:p>
          <a:p>
            <a:pPr lvl="1">
              <a:lnSpc>
                <a:spcPct val="180000"/>
              </a:lnSpc>
              <a:spcBef>
                <a:spcPts val="600"/>
              </a:spcBef>
              <a:buFont typeface="Arial" pitchFamily="34" charset="0"/>
              <a:buChar char="•"/>
              <a:defRPr/>
            </a:pPr>
            <a:r>
              <a:rPr lang="en-US" sz="1400" dirty="0">
                <a:latin typeface="Arial"/>
                <a:cs typeface="Arial"/>
              </a:rPr>
              <a:t> A researcher may discover a unique set of findings by chance, which subsequently helps the scientist rapidly discover a much larger set of findings.</a:t>
            </a:r>
          </a:p>
          <a:p>
            <a:pPr lvl="1">
              <a:lnSpc>
                <a:spcPct val="180000"/>
              </a:lnSpc>
              <a:spcBef>
                <a:spcPts val="600"/>
              </a:spcBef>
              <a:buFont typeface="Arial" pitchFamily="34" charset="0"/>
              <a:buChar char="•"/>
              <a:defRPr/>
            </a:pPr>
            <a:r>
              <a:rPr lang="en-US" sz="1400" dirty="0">
                <a:latin typeface="Arial"/>
                <a:cs typeface="Arial"/>
              </a:rPr>
              <a:t> Research in physics has found that the distribution of the magnitude of sand avalanches follows a power law distribution (</a:t>
            </a:r>
            <a:r>
              <a:rPr lang="en-US" sz="1400" dirty="0" err="1">
                <a:latin typeface="Arial"/>
                <a:cs typeface="Arial"/>
              </a:rPr>
              <a:t>Bak</a:t>
            </a:r>
            <a:r>
              <a:rPr lang="en-US" sz="1400" dirty="0">
                <a:latin typeface="Arial"/>
                <a:cs typeface="Arial"/>
              </a:rPr>
              <a:t>, 1996). </a:t>
            </a:r>
          </a:p>
          <a:p>
            <a:pPr defTabSz="914400" fontAlgn="auto">
              <a:spcBef>
                <a:spcPts val="600"/>
              </a:spcBef>
              <a:spcAft>
                <a:spcPts val="0"/>
              </a:spcAft>
              <a:buClr>
                <a:schemeClr val="accent1"/>
              </a:buClr>
              <a:defRPr/>
            </a:pPr>
            <a:endParaRPr lang="en-US" sz="1600" dirty="0">
              <a:solidFill>
                <a:srgbClr val="595959"/>
              </a:solidFill>
              <a:latin typeface="Times New Roman" pitchFamily="18" charset="0"/>
              <a:ea typeface="+mn-ea"/>
              <a:cs typeface="Times New Roman" pitchFamily="18" charset="0"/>
            </a:endParaRPr>
          </a:p>
        </p:txBody>
      </p:sp>
      <p:sp>
        <p:nvSpPr>
          <p:cNvPr id="14" name="Title 1"/>
          <p:cNvSpPr txBox="1">
            <a:spLocks/>
          </p:cNvSpPr>
          <p:nvPr/>
        </p:nvSpPr>
        <p:spPr>
          <a:xfrm>
            <a:off x="2508850" y="549157"/>
            <a:ext cx="6172200" cy="509292"/>
          </a:xfrm>
          <a:prstGeom prst="rect">
            <a:avLst/>
          </a:prstGeom>
        </p:spPr>
        <p:txBody>
          <a:bodyPr lIns="0" tIns="0" rIns="0" bIns="0" anchor="b">
            <a:noAutofit/>
          </a:bodyPr>
          <a:lstStyle>
            <a:lvl1pPr algn="l" defTabSz="457200" rtl="0" eaLnBrk="1" fontAlgn="base" hangingPunct="1">
              <a:lnSpc>
                <a:spcPct val="80000"/>
              </a:lnSpc>
              <a:spcBef>
                <a:spcPct val="0"/>
              </a:spcBef>
              <a:spcAft>
                <a:spcPct val="0"/>
              </a:spcAft>
              <a:defRPr sz="7200" b="1" kern="1200" spc="-200">
                <a:solidFill>
                  <a:schemeClr val="tx2"/>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nSpc>
                <a:spcPct val="100000"/>
              </a:lnSpc>
            </a:pPr>
            <a:r>
              <a:rPr lang="en-US" sz="2200" spc="0">
                <a:solidFill>
                  <a:schemeClr val="tx1"/>
                </a:solidFill>
              </a:rPr>
              <a:t>Pure Power Law &amp; Self-Organized Criticality </a:t>
            </a:r>
            <a:endParaRPr lang="en-US" sz="2200" spc="0" dirty="0">
              <a:solidFill>
                <a:schemeClr val="tx1"/>
              </a:solidFill>
            </a:endParaRPr>
          </a:p>
        </p:txBody>
      </p:sp>
      <p:grpSp>
        <p:nvGrpSpPr>
          <p:cNvPr id="19" name="Group 18"/>
          <p:cNvGrpSpPr/>
          <p:nvPr/>
        </p:nvGrpSpPr>
        <p:grpSpPr>
          <a:xfrm>
            <a:off x="812800" y="1564586"/>
            <a:ext cx="1854261" cy="1738952"/>
            <a:chOff x="200839" y="1893542"/>
            <a:chExt cx="1854261" cy="1738952"/>
          </a:xfrm>
        </p:grpSpPr>
        <p:pic>
          <p:nvPicPr>
            <p:cNvPr id="20" name="Picture 19"/>
            <p:cNvPicPr/>
            <p:nvPr/>
          </p:nvPicPr>
          <p:blipFill>
            <a:blip r:embed="rId3" cstate="print"/>
            <a:srcRect l="1942" t="12289" r="4459" b="7767"/>
            <a:stretch>
              <a:fillRect/>
            </a:stretch>
          </p:blipFill>
          <p:spPr bwMode="auto">
            <a:xfrm>
              <a:off x="232874" y="2244394"/>
              <a:ext cx="1617980" cy="1314450"/>
            </a:xfrm>
            <a:prstGeom prst="rect">
              <a:avLst/>
            </a:prstGeom>
            <a:noFill/>
          </p:spPr>
        </p:pic>
        <p:sp>
          <p:nvSpPr>
            <p:cNvPr id="21" name="Content Placeholder 1"/>
            <p:cNvSpPr txBox="1">
              <a:spLocks/>
            </p:cNvSpPr>
            <p:nvPr/>
          </p:nvSpPr>
          <p:spPr>
            <a:xfrm>
              <a:off x="320862" y="1893542"/>
              <a:ext cx="1614213" cy="359107"/>
            </a:xfrm>
            <a:prstGeom prst="rect">
              <a:avLst/>
            </a:prstGeom>
          </p:spPr>
          <p:txBody>
            <a:bodyPr/>
            <a:lstStyle/>
            <a:p>
              <a:pPr algn="ctr" defTabSz="914400" fontAlgn="auto">
                <a:lnSpc>
                  <a:spcPct val="150000"/>
                </a:lnSpc>
                <a:spcBef>
                  <a:spcPts val="0"/>
                </a:spcBef>
                <a:spcAft>
                  <a:spcPts val="600"/>
                </a:spcAft>
                <a:defRPr/>
              </a:pPr>
              <a:r>
                <a:rPr lang="en-US" sz="1300" dirty="0">
                  <a:latin typeface="Arial"/>
                  <a:cs typeface="Arial"/>
                </a:rPr>
                <a:t>Pure power law</a:t>
              </a:r>
              <a:endParaRPr lang="en-US" sz="1300" dirty="0">
                <a:latin typeface="Arial"/>
                <a:ea typeface="+mn-ea"/>
                <a:cs typeface="Arial"/>
              </a:endParaRPr>
            </a:p>
          </p:txBody>
        </p:sp>
        <p:sp>
          <p:nvSpPr>
            <p:cNvPr id="22" name="Rectangle 21"/>
            <p:cNvSpPr/>
            <p:nvPr/>
          </p:nvSpPr>
          <p:spPr>
            <a:xfrm>
              <a:off x="200839" y="1893542"/>
              <a:ext cx="1854261" cy="173895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Content Placeholder 1"/>
          <p:cNvSpPr txBox="1">
            <a:spLocks/>
          </p:cNvSpPr>
          <p:nvPr/>
        </p:nvSpPr>
        <p:spPr>
          <a:xfrm>
            <a:off x="2882889" y="1546892"/>
            <a:ext cx="6581956" cy="1549085"/>
          </a:xfrm>
          <a:prstGeom prst="rect">
            <a:avLst/>
          </a:prstGeom>
        </p:spPr>
        <p:txBody>
          <a:bodyPr/>
          <a:lstStyle/>
          <a:p>
            <a:pPr lvl="0">
              <a:lnSpc>
                <a:spcPct val="180000"/>
              </a:lnSpc>
            </a:pPr>
            <a:r>
              <a:rPr lang="en-US" sz="1400" b="1" u="sng" dirty="0">
                <a:latin typeface="Arial"/>
                <a:ea typeface="+mn-ea"/>
                <a:cs typeface="Arial"/>
              </a:rPr>
              <a:t>Generative mechanism</a:t>
            </a:r>
            <a:r>
              <a:rPr lang="en-US" sz="1400" b="1" dirty="0">
                <a:latin typeface="Arial"/>
                <a:ea typeface="+mn-ea"/>
                <a:cs typeface="Arial"/>
              </a:rPr>
              <a:t>:</a:t>
            </a:r>
            <a:r>
              <a:rPr lang="en-US" sz="1400" dirty="0">
                <a:latin typeface="Arial"/>
                <a:ea typeface="+mn-ea"/>
                <a:cs typeface="Arial"/>
              </a:rPr>
              <a:t> </a:t>
            </a:r>
            <a:r>
              <a:rPr lang="en-US" sz="1400" b="1" i="1" dirty="0">
                <a:latin typeface="Arial"/>
                <a:cs typeface="Arial"/>
              </a:rPr>
              <a:t>Self organized criticality</a:t>
            </a:r>
            <a:r>
              <a:rPr lang="en-US" sz="1400" dirty="0">
                <a:latin typeface="Arial"/>
                <a:cs typeface="Arial"/>
              </a:rPr>
              <a:t>,</a:t>
            </a:r>
            <a:r>
              <a:rPr lang="en-US" sz="1400" b="1" dirty="0">
                <a:latin typeface="Arial"/>
                <a:cs typeface="Arial"/>
              </a:rPr>
              <a:t> </a:t>
            </a:r>
            <a:r>
              <a:rPr lang="en-US" sz="1400" dirty="0">
                <a:latin typeface="Arial"/>
                <a:cs typeface="Arial"/>
              </a:rPr>
              <a:t>a process where some individuals reach ‘critical states’ triggered by an interaction of events that lead to large ‘output shocks’ (</a:t>
            </a:r>
            <a:r>
              <a:rPr lang="en-US" sz="1400" dirty="0" err="1">
                <a:latin typeface="Arial"/>
                <a:cs typeface="Arial"/>
              </a:rPr>
              <a:t>Joo</a:t>
            </a:r>
            <a:r>
              <a:rPr lang="en-US" sz="1400" dirty="0">
                <a:latin typeface="Arial"/>
                <a:cs typeface="Arial"/>
              </a:rPr>
              <a:t> et al., 2017).  Increases in output after reaching critical states are unpredictable and potentially extremely large. </a:t>
            </a:r>
            <a:endParaRPr lang="en-US" sz="1600" dirty="0">
              <a:solidFill>
                <a:srgbClr val="595959"/>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289159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alto BIZ_en_Original">
  <a:themeElements>
    <a:clrScheme name="Aalto-kauppa">
      <a:dk1>
        <a:sysClr val="windowText" lastClr="000000"/>
      </a:dk1>
      <a:lt1>
        <a:sysClr val="window" lastClr="FFFFFF"/>
      </a:lt1>
      <a:dk2>
        <a:srgbClr val="78BE20"/>
      </a:dk2>
      <a:lt2>
        <a:srgbClr val="8C857B"/>
      </a:lt2>
      <a:accent1>
        <a:srgbClr val="78BE20"/>
      </a:accent1>
      <a:accent2>
        <a:srgbClr val="FFCD00"/>
      </a:accent2>
      <a:accent3>
        <a:srgbClr val="EF3340"/>
      </a:accent3>
      <a:accent4>
        <a:srgbClr val="005EB8"/>
      </a:accent4>
      <a:accent5>
        <a:srgbClr val="8C857B"/>
      </a:accent5>
      <a:accent6>
        <a:srgbClr val="00965E"/>
      </a:accent6>
      <a:hlink>
        <a:srgbClr val="000000"/>
      </a:hlink>
      <a:folHlink>
        <a:srgbClr val="928B81"/>
      </a:folHlink>
    </a:clrScheme>
    <a:fontScheme name="Aalto-yliopis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spPr>
      <a:bodyPr wrap="square" lIns="0" tIns="0" rIns="0" bIns="0" rtlCol="0" anchor="ctr">
        <a:spAutoFit/>
      </a:bodyPr>
      <a:lstStyle>
        <a:defPPr algn="ctr">
          <a:lnSpc>
            <a:spcPct val="200000"/>
          </a:lnSpc>
          <a:defRPr sz="1400" b="1" dirty="0">
            <a:cs typeface="Arial"/>
          </a:defRPr>
        </a:defPPr>
      </a:lstStyle>
    </a:txDef>
  </a:objectDefaults>
  <a:extraClrSchemeLst/>
  <a:extLst>
    <a:ext uri="{05A4C25C-085E-4340-85A3-A5531E510DB2}">
      <thm15:themeFamily xmlns:thm15="http://schemas.microsoft.com/office/thememl/2012/main" name="Presentation9" id="{A9B97826-F7B9-AC42-8784-8D078F5ECE39}" vid="{E5E63995-4B75-214E-93FA-6680AD9B4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alto-kauppa">
    <a:dk1>
      <a:sysClr val="windowText" lastClr="000000"/>
    </a:dk1>
    <a:lt1>
      <a:sysClr val="window" lastClr="FFFFFF"/>
    </a:lt1>
    <a:dk2>
      <a:srgbClr val="78BE20"/>
    </a:dk2>
    <a:lt2>
      <a:srgbClr val="8C857B"/>
    </a:lt2>
    <a:accent1>
      <a:srgbClr val="78BE20"/>
    </a:accent1>
    <a:accent2>
      <a:srgbClr val="FFCD00"/>
    </a:accent2>
    <a:accent3>
      <a:srgbClr val="EF3340"/>
    </a:accent3>
    <a:accent4>
      <a:srgbClr val="005EB8"/>
    </a:accent4>
    <a:accent5>
      <a:srgbClr val="8C857B"/>
    </a:accent5>
    <a:accent6>
      <a:srgbClr val="00965E"/>
    </a:accent6>
    <a:hlink>
      <a:srgbClr val="000000"/>
    </a:hlink>
    <a:folHlink>
      <a:srgbClr val="928B81"/>
    </a:folHlink>
  </a:clrScheme>
</a:themeOverride>
</file>

<file path=docProps/app.xml><?xml version="1.0" encoding="utf-8"?>
<Properties xmlns="http://schemas.openxmlformats.org/officeDocument/2006/extended-properties" xmlns:vt="http://schemas.openxmlformats.org/officeDocument/2006/docPropsVTypes">
  <Template/>
  <TotalTime>0</TotalTime>
  <Words>4976</Words>
  <Application>Microsoft Office PowerPoint</Application>
  <PresentationFormat>Custom</PresentationFormat>
  <Paragraphs>332</Paragraphs>
  <Slides>35</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Lucida Grande</vt:lpstr>
      <vt:lpstr>Arial</vt:lpstr>
      <vt:lpstr>Calibri</vt:lpstr>
      <vt:lpstr>Courier New</vt:lpstr>
      <vt:lpstr>Georgia</vt:lpstr>
      <vt:lpstr>Times New Roman</vt:lpstr>
      <vt:lpstr>Aalto BIZ_en_Original</vt:lpstr>
      <vt:lpstr>Equation</vt:lpstr>
      <vt:lpstr>Gender Productivity Gap Among Star Performers in STEM and Other Scientific Fields</vt:lpstr>
      <vt:lpstr>Gender Representation Gap in STEM Fields</vt:lpstr>
      <vt:lpstr>Star Performers in the 21st Century</vt:lpstr>
      <vt:lpstr>Research Questions &amp; Overview</vt:lpstr>
      <vt:lpstr>Study Contributions</vt:lpstr>
      <vt:lpstr>3 Competing Explanations for the Gender Gap</vt:lpstr>
      <vt:lpstr>7 Theoretical Distributions &amp; 4 Dominant Generative Mechanisms</vt:lpstr>
      <vt:lpstr>Pure Power Law &amp; Self-Organized Criticality </vt:lpstr>
      <vt:lpstr>PowerPoint Presentation</vt:lpstr>
      <vt:lpstr>PowerPoint Presentation</vt:lpstr>
      <vt:lpstr>Lognormal Distribution &amp; Proportionate Differentiation</vt:lpstr>
      <vt:lpstr>Lognormal Distribution &amp; Proportionate Differentiation</vt:lpstr>
      <vt:lpstr>Lognormal Distribution &amp; Proportionate Differentiation</vt:lpstr>
      <vt:lpstr>Exponential-tail Distributions &amp; Incremental Differentiation</vt:lpstr>
      <vt:lpstr>Exponential-tail Distributions &amp; Incremental Differentiation</vt:lpstr>
      <vt:lpstr>Exponential-tail Distributions &amp; Incremental Differentiation</vt:lpstr>
      <vt:lpstr>(Potentially) Symmetric Distributions &amp; Homogenization</vt:lpstr>
      <vt:lpstr>(Potentially) Symmetric Distributions &amp; Homogenization</vt:lpstr>
      <vt:lpstr>(Potentially) Symmetric Distributions &amp; Homogenization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2019-01-15T20:48:54Z</dcterms:created>
  <dcterms:modified xsi:type="dcterms:W3CDTF">2021-06-14T08:59:51Z</dcterms:modified>
</cp:coreProperties>
</file>