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3187ed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3187ed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 Myself Mahima Gupta. I’m pursuing MTech here from CSE Branch. My research topic is Assessing File Management Systems : A case study on Apple File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3187edbc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3187edbc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3187edb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3187edb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3187edb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3187edb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3187edbc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3187edbc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3187edb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3187edb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Apple File System is the current file management system for Apple devices. It was launched in 2017. Since Its a relatively new file system, there is a strong need of documentation to understand to understand how APFS is different from the previous file versions and its competitors in the market. </a:t>
            </a:r>
            <a:r>
              <a:rPr lang="en">
                <a:solidFill>
                  <a:schemeClr val="dk1"/>
                </a:solidFill>
              </a:rPr>
              <a:t>In the midterm presentation, we had discussed the basic operations of a file system. Talked a little about APFS and its evolution. Literature review and a brief idea about the experiment. Today, we will be discussing features of APFS and the results of the performance analysis experiment. Before talking about the features of APFS. Few interesting anecdotes that I would like to share with everyone.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device - C drive + D drive and more. Here, you partition the hard drive into volumes. NTFS. General practice, C - System data, D/ E - User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3187edbc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3187edbc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Apple Containers + volumes. System directory in finder . In the file systems </a:t>
            </a:r>
            <a:r>
              <a:rPr lang="en"/>
              <a:t>directory</a:t>
            </a:r>
            <a:r>
              <a:rPr lang="en"/>
              <a:t>, file systems supported by MAc. apfs. NTFS. exFAT.  Disk Utility of Mac device. Moving on to the features of APFS. Starting with snapshots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3187edbc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3187edbc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There are two things in APFS - Checkpoints &amp; Snapshots. Checkpoints provide crash protection &amp; maintain data integrity, captures data of Apple containers.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Snapshots capture state of file system in that frame of time. Its like screenshots in your mobile.  You can create snapshots using terminal commands.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3187edbc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3187edbc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Cloning makes power efficient file copies on the same volume.</a:t>
            </a:r>
            <a:r>
              <a:rPr lang="en" sz="1300">
                <a:solidFill>
                  <a:schemeClr val="dk1"/>
                </a:solidFill>
              </a:rPr>
              <a:t>The figure below shows a file named “My file” and its copy “My file copy” that have two blocks in common and one block that varies between them. On file systems like HFS Plus, they’d each need three on-disk blocks, but on an Apple File System volume, the two common blocks are shared.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3187edbc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3187edbc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Many files systems, including HFS Plus, support only a single volume per partition. Because free space can’t be shared across partitions, each volume’s size is set when partitioning the storage device, and each volume can only grow into its available free space. In contrast, Apple File System supports multiple volumes within a single partition, which allows all of those volumes to share their free space. All of the volumes in an Apple File System partition can grow and shrink independently; space that’s freed when one volume shrinks can be used when another volume grows.Each volume in the container can use the shared free space, so they all include that amount when reporting the available free space.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3187edb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3187edb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3187edbc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3187edbc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developer.apple.com/documentation/foundation/file_system/about_apple_file_syst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developer.apple.com/documentation/foundation/file_system/about_apple_file_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55477" y="-154450"/>
            <a:ext cx="7233048" cy="5143501"/>
          </a:xfrm>
          <a:prstGeom prst="rect">
            <a:avLst/>
          </a:prstGeom>
          <a:noFill/>
          <a:ln>
            <a:noFill/>
          </a:ln>
        </p:spPr>
      </p:pic>
      <p:sp>
        <p:nvSpPr>
          <p:cNvPr id="55" name="Google Shape;55;p13"/>
          <p:cNvSpPr txBox="1"/>
          <p:nvPr>
            <p:ph type="ctrTitle"/>
          </p:nvPr>
        </p:nvSpPr>
        <p:spPr>
          <a:xfrm>
            <a:off x="366900" y="1874550"/>
            <a:ext cx="8410200" cy="13944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3600">
                <a:solidFill>
                  <a:srgbClr val="000000"/>
                </a:solidFill>
                <a:latin typeface="Times New Roman"/>
                <a:ea typeface="Times New Roman"/>
                <a:cs typeface="Times New Roman"/>
                <a:sym typeface="Times New Roman"/>
              </a:rPr>
              <a:t>Assessing File Management Systems:</a:t>
            </a:r>
            <a:endParaRPr sz="3600">
              <a:solidFill>
                <a:srgbClr val="0000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3500">
                <a:solidFill>
                  <a:srgbClr val="000000"/>
                </a:solidFill>
                <a:latin typeface="Times New Roman"/>
                <a:ea typeface="Times New Roman"/>
                <a:cs typeface="Times New Roman"/>
                <a:sym typeface="Times New Roman"/>
              </a:rPr>
              <a:t>     </a:t>
            </a:r>
            <a:r>
              <a:rPr lang="en" sz="3400">
                <a:solidFill>
                  <a:srgbClr val="000000"/>
                </a:solidFill>
                <a:latin typeface="Times New Roman"/>
                <a:ea typeface="Times New Roman"/>
                <a:cs typeface="Times New Roman"/>
                <a:sym typeface="Times New Roman"/>
              </a:rPr>
              <a:t>A Case Study on Apple File System</a:t>
            </a:r>
            <a:endParaRPr sz="7100">
              <a:solidFill>
                <a:srgbClr val="000000"/>
              </a:solidFill>
            </a:endParaRPr>
          </a:p>
        </p:txBody>
      </p:sp>
      <p:sp>
        <p:nvSpPr>
          <p:cNvPr id="56" name="Google Shape;56;p13"/>
          <p:cNvSpPr txBox="1"/>
          <p:nvPr>
            <p:ph idx="1" type="subTitle"/>
          </p:nvPr>
        </p:nvSpPr>
        <p:spPr>
          <a:xfrm>
            <a:off x="366900" y="3143050"/>
            <a:ext cx="8520600" cy="792600"/>
          </a:xfrm>
          <a:prstGeom prst="rect">
            <a:avLst/>
          </a:prstGeom>
        </p:spPr>
        <p:txBody>
          <a:bodyPr anchorCtr="0" anchor="t" bIns="91425" lIns="91425" spcFirstLastPara="1" rIns="91425" wrap="square" tIns="91425">
            <a:normAutofit/>
          </a:bodyPr>
          <a:lstStyle/>
          <a:p>
            <a:pPr indent="0" lvl="0" marL="457200" rtl="0" algn="r">
              <a:spcBef>
                <a:spcPts val="0"/>
              </a:spcBef>
              <a:spcAft>
                <a:spcPts val="0"/>
              </a:spcAft>
              <a:buNone/>
            </a:pPr>
            <a:r>
              <a:rPr lang="en" sz="2100">
                <a:latin typeface="Times New Roman"/>
                <a:ea typeface="Times New Roman"/>
                <a:cs typeface="Times New Roman"/>
                <a:sym typeface="Times New Roman"/>
              </a:rPr>
              <a:t>-By Mahima Gupta(T22055)</a:t>
            </a:r>
            <a:endParaRPr sz="2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3">
            <a:alphaModFix/>
          </a:blip>
          <a:stretch>
            <a:fillRect/>
          </a:stretch>
        </p:blipFill>
        <p:spPr>
          <a:xfrm>
            <a:off x="921250" y="288787"/>
            <a:ext cx="7301502" cy="456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788438" y="235350"/>
            <a:ext cx="756713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title="Chart"/>
          <p:cNvPicPr preferRelativeResize="0"/>
          <p:nvPr/>
        </p:nvPicPr>
        <p:blipFill>
          <a:blip r:embed="rId3">
            <a:alphaModFix/>
          </a:blip>
          <a:stretch>
            <a:fillRect/>
          </a:stretch>
        </p:blipFill>
        <p:spPr>
          <a:xfrm>
            <a:off x="567150" y="1000125"/>
            <a:ext cx="3714750" cy="3133725"/>
          </a:xfrm>
          <a:prstGeom prst="rect">
            <a:avLst/>
          </a:prstGeom>
          <a:noFill/>
          <a:ln>
            <a:noFill/>
          </a:ln>
        </p:spPr>
      </p:pic>
      <p:sp>
        <p:nvSpPr>
          <p:cNvPr id="172" name="Google Shape;172;p24"/>
          <p:cNvSpPr txBox="1"/>
          <p:nvPr/>
        </p:nvSpPr>
        <p:spPr>
          <a:xfrm>
            <a:off x="4818850" y="1144688"/>
            <a:ext cx="3851100" cy="2690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Times New Roman"/>
              <a:buChar char="➔"/>
            </a:pPr>
            <a:r>
              <a:rPr lang="en">
                <a:latin typeface="Times New Roman"/>
                <a:ea typeface="Times New Roman"/>
                <a:cs typeface="Times New Roman"/>
                <a:sym typeface="Times New Roman"/>
              </a:rPr>
              <a:t>Lower Response Time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Higher Read Throughput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Lower CPU Utilization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Write Throughput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Using  ANOVA,</a:t>
            </a:r>
            <a:endParaRPr>
              <a:latin typeface="Times New Roman"/>
              <a:ea typeface="Times New Roman"/>
              <a:cs typeface="Times New Roman"/>
              <a:sym typeface="Times New Roman"/>
            </a:endParaRPr>
          </a:p>
          <a:p>
            <a:pPr indent="457200" lvl="0" marL="0" rtl="0" algn="l">
              <a:lnSpc>
                <a:spcPct val="115000"/>
              </a:lnSpc>
              <a:spcBef>
                <a:spcPts val="0"/>
              </a:spcBef>
              <a:spcAft>
                <a:spcPts val="1200"/>
              </a:spcAft>
              <a:buNone/>
            </a:pPr>
            <a:r>
              <a:rPr lang="en">
                <a:latin typeface="Times New Roman"/>
                <a:ea typeface="Times New Roman"/>
                <a:cs typeface="Times New Roman"/>
                <a:sym typeface="Times New Roman"/>
              </a:rPr>
              <a:t>Interaction due to File Size   	= 64.77 %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Interaction due to Processor 	= 15.20 %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3780475" y="2120425"/>
            <a:ext cx="2921700" cy="196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772300"/>
            <a:ext cx="9144000" cy="1184100"/>
          </a:xfrm>
          <a:prstGeom prst="rect">
            <a:avLst/>
          </a:prstGeom>
          <a:solidFill>
            <a:schemeClr val="lt2"/>
          </a:solidFill>
          <a:ln cap="flat" cmpd="sng" w="9525">
            <a:solidFill>
              <a:schemeClr val="dk2"/>
            </a:solidFill>
            <a:prstDash val="solid"/>
            <a:round/>
            <a:headEnd len="sm" w="sm" type="none"/>
            <a:tailEnd len="sm" w="sm" type="none"/>
          </a:ln>
          <a:effectLst>
            <a:outerShdw blurRad="328613" rotWithShape="0" algn="bl" dir="2760000" dist="1333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2417800"/>
            <a:ext cx="9144000" cy="1681200"/>
          </a:xfrm>
          <a:prstGeom prst="rect">
            <a:avLst/>
          </a:prstGeom>
          <a:solidFill>
            <a:schemeClr val="lt2"/>
          </a:solidFill>
          <a:ln cap="flat" cmpd="sng" w="9525">
            <a:solidFill>
              <a:schemeClr val="dk2"/>
            </a:solidFill>
            <a:prstDash val="solid"/>
            <a:round/>
            <a:headEnd len="sm" w="sm" type="none"/>
            <a:tailEnd len="sm" w="sm" type="none"/>
          </a:ln>
          <a:effectLst>
            <a:outerShdw blurRad="371475" rotWithShape="0" algn="bl" dir="2640000" dist="1428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58950" y="1107025"/>
            <a:ext cx="8520600" cy="768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The aim of the study is to explore the working and performance of Apple File Systems. </a:t>
            </a:r>
            <a:endParaRPr>
              <a:solidFill>
                <a:schemeClr val="dk1"/>
              </a:solidFill>
              <a:latin typeface="Times New Roman"/>
              <a:ea typeface="Times New Roman"/>
              <a:cs typeface="Times New Roman"/>
              <a:sym typeface="Times New Roman"/>
            </a:endParaRPr>
          </a:p>
        </p:txBody>
      </p:sp>
      <p:sp>
        <p:nvSpPr>
          <p:cNvPr id="64" name="Google Shape;64;p14"/>
          <p:cNvSpPr txBox="1"/>
          <p:nvPr>
            <p:ph idx="1" type="body"/>
          </p:nvPr>
        </p:nvSpPr>
        <p:spPr>
          <a:xfrm>
            <a:off x="311700" y="2837050"/>
            <a:ext cx="8520600" cy="102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latin typeface="Times New Roman"/>
                <a:ea typeface="Times New Roman"/>
                <a:cs typeface="Times New Roman"/>
                <a:sym typeface="Times New Roman"/>
              </a:rPr>
              <a:t>In this paper, we will be discussing the </a:t>
            </a:r>
            <a:r>
              <a:rPr lang="en">
                <a:solidFill>
                  <a:srgbClr val="000000"/>
                </a:solidFill>
                <a:latin typeface="Times New Roman"/>
                <a:ea typeface="Times New Roman"/>
                <a:cs typeface="Times New Roman"/>
                <a:sym typeface="Times New Roman"/>
              </a:rPr>
              <a:t>architecture, components, features and </a:t>
            </a:r>
            <a:r>
              <a:rPr lang="en">
                <a:solidFill>
                  <a:srgbClr val="000000"/>
                </a:solidFill>
                <a:latin typeface="Times New Roman"/>
                <a:ea typeface="Times New Roman"/>
                <a:cs typeface="Times New Roman"/>
                <a:sym typeface="Times New Roman"/>
              </a:rPr>
              <a:t>evolution of APFS. We have performed an experiment to analyze performance of APFS against NTFS.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831499" y="225424"/>
            <a:ext cx="5481000" cy="4413900"/>
          </a:xfrm>
          <a:prstGeom prst="rect">
            <a:avLst/>
          </a:prstGeom>
          <a:noFill/>
          <a:ln>
            <a:noFill/>
          </a:ln>
        </p:spPr>
      </p:pic>
      <p:sp>
        <p:nvSpPr>
          <p:cNvPr id="70" name="Google Shape;70;p15"/>
          <p:cNvSpPr txBox="1"/>
          <p:nvPr/>
        </p:nvSpPr>
        <p:spPr>
          <a:xfrm>
            <a:off x="1908900" y="4639325"/>
            <a:ext cx="532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1 : Disk Management Utility in Windows referenced from https://www.online-tech-tips.com/software-reviews/5-hard-drive-formatting-and-partitioning-utilities/ </a:t>
            </a:r>
            <a:endParaRPr i="1" sz="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680900" y="458875"/>
            <a:ext cx="3667374" cy="1431999"/>
          </a:xfrm>
          <a:prstGeom prst="rect">
            <a:avLst/>
          </a:prstGeom>
          <a:noFill/>
          <a:ln>
            <a:noFill/>
          </a:ln>
        </p:spPr>
      </p:pic>
      <p:pic>
        <p:nvPicPr>
          <p:cNvPr id="76" name="Google Shape;76;p16"/>
          <p:cNvPicPr preferRelativeResize="0"/>
          <p:nvPr/>
        </p:nvPicPr>
        <p:blipFill>
          <a:blip r:embed="rId4">
            <a:alphaModFix/>
          </a:blip>
          <a:stretch>
            <a:fillRect/>
          </a:stretch>
        </p:blipFill>
        <p:spPr>
          <a:xfrm>
            <a:off x="4621450" y="458875"/>
            <a:ext cx="3978523" cy="1432000"/>
          </a:xfrm>
          <a:prstGeom prst="rect">
            <a:avLst/>
          </a:prstGeom>
          <a:noFill/>
          <a:ln>
            <a:noFill/>
          </a:ln>
        </p:spPr>
      </p:pic>
      <p:pic>
        <p:nvPicPr>
          <p:cNvPr id="77" name="Google Shape;77;p16"/>
          <p:cNvPicPr preferRelativeResize="0"/>
          <p:nvPr/>
        </p:nvPicPr>
        <p:blipFill>
          <a:blip r:embed="rId5">
            <a:alphaModFix/>
          </a:blip>
          <a:stretch>
            <a:fillRect/>
          </a:stretch>
        </p:blipFill>
        <p:spPr>
          <a:xfrm>
            <a:off x="680900" y="2214950"/>
            <a:ext cx="3667376" cy="2160624"/>
          </a:xfrm>
          <a:prstGeom prst="rect">
            <a:avLst/>
          </a:prstGeom>
          <a:noFill/>
          <a:ln>
            <a:noFill/>
          </a:ln>
        </p:spPr>
      </p:pic>
      <p:pic>
        <p:nvPicPr>
          <p:cNvPr id="78" name="Google Shape;78;p16"/>
          <p:cNvPicPr preferRelativeResize="0"/>
          <p:nvPr/>
        </p:nvPicPr>
        <p:blipFill>
          <a:blip r:embed="rId6">
            <a:alphaModFix/>
          </a:blip>
          <a:stretch>
            <a:fillRect/>
          </a:stretch>
        </p:blipFill>
        <p:spPr>
          <a:xfrm>
            <a:off x="4572000" y="2214950"/>
            <a:ext cx="4027976" cy="2160635"/>
          </a:xfrm>
          <a:prstGeom prst="rect">
            <a:avLst/>
          </a:prstGeom>
          <a:noFill/>
          <a:ln>
            <a:noFill/>
          </a:ln>
        </p:spPr>
      </p:pic>
      <p:sp>
        <p:nvSpPr>
          <p:cNvPr id="79" name="Google Shape;79;p16"/>
          <p:cNvSpPr txBox="1"/>
          <p:nvPr/>
        </p:nvSpPr>
        <p:spPr>
          <a:xfrm>
            <a:off x="1048275" y="1890875"/>
            <a:ext cx="291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2 : Finder Window displaying System Directory</a:t>
            </a:r>
            <a:endParaRPr i="1" sz="900">
              <a:latin typeface="Times New Roman"/>
              <a:ea typeface="Times New Roman"/>
              <a:cs typeface="Times New Roman"/>
              <a:sym typeface="Times New Roman"/>
            </a:endParaRPr>
          </a:p>
        </p:txBody>
      </p:sp>
      <p:sp>
        <p:nvSpPr>
          <p:cNvPr id="80" name="Google Shape;80;p16"/>
          <p:cNvSpPr txBox="1"/>
          <p:nvPr/>
        </p:nvSpPr>
        <p:spPr>
          <a:xfrm>
            <a:off x="5086875" y="1890875"/>
            <a:ext cx="36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3 : Finder Window displaying volumes in the fiel system</a:t>
            </a:r>
            <a:endParaRPr i="1" sz="900">
              <a:latin typeface="Times New Roman"/>
              <a:ea typeface="Times New Roman"/>
              <a:cs typeface="Times New Roman"/>
              <a:sym typeface="Times New Roman"/>
            </a:endParaRPr>
          </a:p>
        </p:txBody>
      </p:sp>
      <p:sp>
        <p:nvSpPr>
          <p:cNvPr id="81" name="Google Shape;81;p16"/>
          <p:cNvSpPr txBox="1"/>
          <p:nvPr/>
        </p:nvSpPr>
        <p:spPr>
          <a:xfrm>
            <a:off x="972075" y="4405475"/>
            <a:ext cx="36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4 : Finder Window displaying file systems supported </a:t>
            </a:r>
            <a:endParaRPr i="1" sz="900">
              <a:latin typeface="Times New Roman"/>
              <a:ea typeface="Times New Roman"/>
              <a:cs typeface="Times New Roman"/>
              <a:sym typeface="Times New Roman"/>
            </a:endParaRPr>
          </a:p>
        </p:txBody>
      </p:sp>
      <p:sp>
        <p:nvSpPr>
          <p:cNvPr id="82" name="Google Shape;82;p16"/>
          <p:cNvSpPr txBox="1"/>
          <p:nvPr/>
        </p:nvSpPr>
        <p:spPr>
          <a:xfrm>
            <a:off x="5163075" y="4405475"/>
            <a:ext cx="36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5 : Disk Utility Window in Apple Macbook Pro</a:t>
            </a:r>
            <a:endParaRPr i="1" sz="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0" y="1727100"/>
            <a:ext cx="9144000" cy="795600"/>
          </a:xfrm>
          <a:prstGeom prst="rect">
            <a:avLst/>
          </a:prstGeom>
          <a:solidFill>
            <a:schemeClr val="lt2"/>
          </a:solidFill>
          <a:ln cap="flat" cmpd="sng" w="9525">
            <a:solidFill>
              <a:schemeClr val="dk2"/>
            </a:solidFill>
            <a:prstDash val="solid"/>
            <a:round/>
            <a:headEnd len="sm" w="sm" type="none"/>
            <a:tailEnd len="sm" w="sm" type="none"/>
          </a:ln>
          <a:effectLst>
            <a:outerShdw blurRad="328613" rotWithShape="0" algn="bl" dir="2760000" dist="1333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idx="1" type="body"/>
          </p:nvPr>
        </p:nvSpPr>
        <p:spPr>
          <a:xfrm>
            <a:off x="750475" y="1727100"/>
            <a:ext cx="7623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Snapshots are user </a:t>
            </a:r>
            <a:r>
              <a:rPr lang="en">
                <a:solidFill>
                  <a:schemeClr val="dk1"/>
                </a:solidFill>
                <a:latin typeface="Times New Roman"/>
                <a:ea typeface="Times New Roman"/>
                <a:cs typeface="Times New Roman"/>
                <a:sym typeface="Times New Roman"/>
              </a:rPr>
              <a:t>generated</a:t>
            </a:r>
            <a:r>
              <a:rPr lang="en">
                <a:solidFill>
                  <a:schemeClr val="dk1"/>
                </a:solidFill>
                <a:latin typeface="Times New Roman"/>
                <a:ea typeface="Times New Roman"/>
                <a:cs typeface="Times New Roman"/>
                <a:sym typeface="Times New Roman"/>
              </a:rPr>
              <a:t> states. It is created when data is flushed in APFS. It created only for volumes, not containers. </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1200"/>
              </a:spcAft>
              <a:buNone/>
            </a:pPr>
            <a:r>
              <a:rPr lang="en">
                <a:solidFill>
                  <a:schemeClr val="dk1"/>
                </a:solidFill>
                <a:latin typeface="Times New Roman"/>
                <a:ea typeface="Times New Roman"/>
                <a:cs typeface="Times New Roman"/>
                <a:sym typeface="Times New Roman"/>
              </a:rPr>
              <a:t>Snapshots help rollback data in time. This implies that if a file is a part of snapshots, it  cannot be completely deleted until snapshot is deleted. </a:t>
            </a:r>
            <a:r>
              <a:rPr lang="en" sz="1450">
                <a:solidFill>
                  <a:schemeClr val="dk1"/>
                </a:solidFill>
                <a:highlight>
                  <a:srgbClr val="FFFFFF"/>
                </a:highlight>
                <a:latin typeface="Roboto"/>
                <a:ea typeface="Roboto"/>
                <a:cs typeface="Roboto"/>
                <a:sym typeface="Roboto"/>
              </a:rPr>
              <a:t> </a:t>
            </a:r>
            <a:r>
              <a:rPr lang="en">
                <a:solidFill>
                  <a:schemeClr val="dk1"/>
                </a:solidFill>
                <a:highlight>
                  <a:srgbClr val="FFFFFF"/>
                </a:highlight>
                <a:latin typeface="Times New Roman"/>
                <a:ea typeface="Times New Roman"/>
                <a:cs typeface="Times New Roman"/>
                <a:sym typeface="Times New Roman"/>
              </a:rPr>
              <a:t>If you need, you can use the APFS snapshot to return your Mac to the state when the snapshot was taken.</a:t>
            </a:r>
            <a:endParaRPr>
              <a:solidFill>
                <a:schemeClr val="dk1"/>
              </a:solidFill>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2788450" y="255125"/>
            <a:ext cx="1114225" cy="1113101"/>
          </a:xfrm>
          <a:prstGeom prst="rect">
            <a:avLst/>
          </a:prstGeom>
          <a:noFill/>
          <a:ln>
            <a:noFill/>
          </a:ln>
        </p:spPr>
      </p:pic>
      <p:sp>
        <p:nvSpPr>
          <p:cNvPr id="90" name="Google Shape;90;p17"/>
          <p:cNvSpPr txBox="1"/>
          <p:nvPr>
            <p:ph type="title"/>
          </p:nvPr>
        </p:nvSpPr>
        <p:spPr>
          <a:xfrm>
            <a:off x="3475900" y="445025"/>
            <a:ext cx="408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F5F5F7"/>
                </a:solidFill>
                <a:latin typeface="Times New Roman"/>
                <a:ea typeface="Times New Roman"/>
                <a:cs typeface="Times New Roman"/>
                <a:sym typeface="Times New Roman"/>
              </a:rPr>
              <a:t> </a:t>
            </a:r>
            <a:r>
              <a:rPr lang="en" sz="3420">
                <a:solidFill>
                  <a:srgbClr val="F5F5F7"/>
                </a:solidFill>
                <a:latin typeface="Times New Roman"/>
                <a:ea typeface="Times New Roman"/>
                <a:cs typeface="Times New Roman"/>
                <a:sym typeface="Times New Roman"/>
              </a:rPr>
              <a:t>S</a:t>
            </a:r>
            <a:r>
              <a:rPr lang="en" sz="3420">
                <a:latin typeface="Times New Roman"/>
                <a:ea typeface="Times New Roman"/>
                <a:cs typeface="Times New Roman"/>
                <a:sym typeface="Times New Roman"/>
              </a:rPr>
              <a:t>napshots</a:t>
            </a:r>
            <a:endParaRPr sz="342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548475" y="1727100"/>
            <a:ext cx="3217800" cy="2877000"/>
          </a:xfrm>
          <a:prstGeom prst="rect">
            <a:avLst/>
          </a:prstGeom>
          <a:solidFill>
            <a:schemeClr val="lt2"/>
          </a:solidFill>
          <a:ln cap="flat" cmpd="sng" w="9525">
            <a:solidFill>
              <a:schemeClr val="dk2"/>
            </a:solidFill>
            <a:prstDash val="solid"/>
            <a:round/>
            <a:headEnd len="sm" w="sm" type="none"/>
            <a:tailEnd len="sm" w="sm" type="none"/>
          </a:ln>
          <a:effectLst>
            <a:outerShdw blurRad="328613" rotWithShape="0" algn="bl" dir="2760000" dist="1333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750475" y="2415100"/>
            <a:ext cx="2930400" cy="2106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Times New Roman"/>
                <a:ea typeface="Times New Roman"/>
                <a:cs typeface="Times New Roman"/>
                <a:sym typeface="Times New Roman"/>
              </a:rPr>
              <a:t>A clone is a copy of file or directory that does not require additional space on disk. </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3550450" y="255125"/>
            <a:ext cx="1114225" cy="1113101"/>
          </a:xfrm>
          <a:prstGeom prst="rect">
            <a:avLst/>
          </a:prstGeom>
          <a:noFill/>
          <a:ln>
            <a:noFill/>
          </a:ln>
        </p:spPr>
      </p:pic>
      <p:sp>
        <p:nvSpPr>
          <p:cNvPr id="98" name="Google Shape;98;p18"/>
          <p:cNvSpPr txBox="1"/>
          <p:nvPr>
            <p:ph type="title"/>
          </p:nvPr>
        </p:nvSpPr>
        <p:spPr>
          <a:xfrm>
            <a:off x="4162550" y="445025"/>
            <a:ext cx="41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F5F5F7"/>
                </a:solidFill>
                <a:latin typeface="Times New Roman"/>
                <a:ea typeface="Times New Roman"/>
                <a:cs typeface="Times New Roman"/>
                <a:sym typeface="Times New Roman"/>
              </a:rPr>
              <a:t> C</a:t>
            </a:r>
            <a:r>
              <a:rPr lang="en" sz="3420">
                <a:latin typeface="Times New Roman"/>
                <a:ea typeface="Times New Roman"/>
                <a:cs typeface="Times New Roman"/>
                <a:sym typeface="Times New Roman"/>
              </a:rPr>
              <a:t>loning</a:t>
            </a:r>
            <a:endParaRPr sz="3420">
              <a:latin typeface="Times New Roman"/>
              <a:ea typeface="Times New Roman"/>
              <a:cs typeface="Times New Roman"/>
              <a:sym typeface="Times New Roman"/>
            </a:endParaRPr>
          </a:p>
        </p:txBody>
      </p:sp>
      <p:pic>
        <p:nvPicPr>
          <p:cNvPr id="99" name="Google Shape;99;p18"/>
          <p:cNvPicPr preferRelativeResize="0"/>
          <p:nvPr/>
        </p:nvPicPr>
        <p:blipFill>
          <a:blip r:embed="rId4">
            <a:alphaModFix/>
          </a:blip>
          <a:stretch>
            <a:fillRect/>
          </a:stretch>
        </p:blipFill>
        <p:spPr>
          <a:xfrm>
            <a:off x="4089425" y="1727100"/>
            <a:ext cx="4556076" cy="2598900"/>
          </a:xfrm>
          <a:prstGeom prst="rect">
            <a:avLst/>
          </a:prstGeom>
          <a:noFill/>
          <a:ln>
            <a:noFill/>
          </a:ln>
        </p:spPr>
      </p:pic>
      <p:sp>
        <p:nvSpPr>
          <p:cNvPr id="100" name="Google Shape;100;p18"/>
          <p:cNvSpPr txBox="1"/>
          <p:nvPr/>
        </p:nvSpPr>
        <p:spPr>
          <a:xfrm>
            <a:off x="4664675" y="4326000"/>
            <a:ext cx="366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6 : Schematic Diagram of Snapshots in APFS </a:t>
            </a:r>
            <a:r>
              <a:rPr b="1" i="1" lang="en" sz="900">
                <a:latin typeface="Times New Roman"/>
                <a:ea typeface="Times New Roman"/>
                <a:cs typeface="Times New Roman"/>
                <a:sym typeface="Times New Roman"/>
              </a:rPr>
              <a:t>(</a:t>
            </a:r>
            <a:r>
              <a:rPr b="1" i="1" lang="en" sz="900" u="sng">
                <a:solidFill>
                  <a:schemeClr val="hlink"/>
                </a:solidFill>
                <a:latin typeface="Times New Roman"/>
                <a:ea typeface="Times New Roman"/>
                <a:cs typeface="Times New Roman"/>
                <a:sym typeface="Times New Roman"/>
                <a:hlinkClick r:id="rId5"/>
              </a:rPr>
              <a:t>https://developer.apple.com/documentation/foundation/file_system/about_apple_file_system</a:t>
            </a:r>
            <a:r>
              <a:rPr b="1" i="1" lang="en" sz="900">
                <a:latin typeface="Times New Roman"/>
                <a:ea typeface="Times New Roman"/>
                <a:cs typeface="Times New Roman"/>
                <a:sym typeface="Times New Roman"/>
              </a:rPr>
              <a:t> </a:t>
            </a:r>
            <a:r>
              <a:rPr i="1" lang="en" sz="900">
                <a:latin typeface="Times New Roman"/>
                <a:ea typeface="Times New Roman"/>
                <a:cs typeface="Times New Roman"/>
                <a:sym typeface="Times New Roman"/>
              </a:rPr>
              <a:t>)</a:t>
            </a:r>
            <a:endParaRPr i="1" sz="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3093250" y="255125"/>
            <a:ext cx="1114225" cy="1113101"/>
          </a:xfrm>
          <a:prstGeom prst="rect">
            <a:avLst/>
          </a:prstGeom>
          <a:noFill/>
          <a:ln>
            <a:noFill/>
          </a:ln>
        </p:spPr>
      </p:pic>
      <p:sp>
        <p:nvSpPr>
          <p:cNvPr id="106" name="Google Shape;106;p19"/>
          <p:cNvSpPr txBox="1"/>
          <p:nvPr>
            <p:ph type="title"/>
          </p:nvPr>
        </p:nvSpPr>
        <p:spPr>
          <a:xfrm>
            <a:off x="3781550" y="445025"/>
            <a:ext cx="41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F5F5F7"/>
                </a:solidFill>
                <a:latin typeface="Times New Roman"/>
                <a:ea typeface="Times New Roman"/>
                <a:cs typeface="Times New Roman"/>
                <a:sym typeface="Times New Roman"/>
              </a:rPr>
              <a:t> S</a:t>
            </a:r>
            <a:r>
              <a:rPr lang="en" sz="3420">
                <a:latin typeface="Times New Roman"/>
                <a:ea typeface="Times New Roman"/>
                <a:cs typeface="Times New Roman"/>
                <a:sym typeface="Times New Roman"/>
              </a:rPr>
              <a:t>pace Sharing</a:t>
            </a:r>
            <a:endParaRPr sz="3420">
              <a:latin typeface="Times New Roman"/>
              <a:ea typeface="Times New Roman"/>
              <a:cs typeface="Times New Roman"/>
              <a:sym typeface="Times New Roman"/>
            </a:endParaRPr>
          </a:p>
        </p:txBody>
      </p:sp>
      <p:pic>
        <p:nvPicPr>
          <p:cNvPr id="107" name="Google Shape;107;p19"/>
          <p:cNvPicPr preferRelativeResize="0"/>
          <p:nvPr/>
        </p:nvPicPr>
        <p:blipFill rotWithShape="1">
          <a:blip r:embed="rId4">
            <a:alphaModFix/>
          </a:blip>
          <a:srcRect b="3288" l="0" r="0" t="0"/>
          <a:stretch/>
        </p:blipFill>
        <p:spPr>
          <a:xfrm>
            <a:off x="1636075" y="2710050"/>
            <a:ext cx="6018151" cy="1650175"/>
          </a:xfrm>
          <a:prstGeom prst="rect">
            <a:avLst/>
          </a:prstGeom>
          <a:noFill/>
          <a:ln>
            <a:noFill/>
          </a:ln>
        </p:spPr>
      </p:pic>
      <p:sp>
        <p:nvSpPr>
          <p:cNvPr id="108" name="Google Shape;108;p19"/>
          <p:cNvSpPr/>
          <p:nvPr/>
        </p:nvSpPr>
        <p:spPr>
          <a:xfrm>
            <a:off x="0" y="1727100"/>
            <a:ext cx="9144000" cy="795600"/>
          </a:xfrm>
          <a:prstGeom prst="rect">
            <a:avLst/>
          </a:prstGeom>
          <a:solidFill>
            <a:schemeClr val="lt2"/>
          </a:solidFill>
          <a:ln cap="flat" cmpd="sng" w="9525">
            <a:solidFill>
              <a:schemeClr val="dk2"/>
            </a:solidFill>
            <a:prstDash val="solid"/>
            <a:round/>
            <a:headEnd len="sm" w="sm" type="none"/>
            <a:tailEnd len="sm" w="sm" type="none"/>
          </a:ln>
          <a:effectLst>
            <a:outerShdw blurRad="328613" rotWithShape="0" algn="bl" dir="2760000" dist="1333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 type="body"/>
          </p:nvPr>
        </p:nvSpPr>
        <p:spPr>
          <a:xfrm>
            <a:off x="489400" y="1727100"/>
            <a:ext cx="8322300" cy="844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Times New Roman"/>
                <a:ea typeface="Times New Roman"/>
                <a:cs typeface="Times New Roman"/>
                <a:sym typeface="Times New Roman"/>
              </a:rPr>
              <a:t>APFS supports multiple volumes in a single partition, which allows all of those volumes to share free space in that containers. </a:t>
            </a:r>
            <a:endParaRPr>
              <a:solidFill>
                <a:schemeClr val="dk1"/>
              </a:solidFill>
              <a:latin typeface="Times New Roman"/>
              <a:ea typeface="Times New Roman"/>
              <a:cs typeface="Times New Roman"/>
              <a:sym typeface="Times New Roman"/>
            </a:endParaRPr>
          </a:p>
        </p:txBody>
      </p:sp>
      <p:sp>
        <p:nvSpPr>
          <p:cNvPr id="110" name="Google Shape;110;p19"/>
          <p:cNvSpPr txBox="1"/>
          <p:nvPr/>
        </p:nvSpPr>
        <p:spPr>
          <a:xfrm>
            <a:off x="993400" y="4360225"/>
            <a:ext cx="737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7 : Schematic Diagram of Space Sharing  in APFS </a:t>
            </a:r>
            <a:r>
              <a:rPr b="1" i="1" lang="en" sz="900">
                <a:latin typeface="Times New Roman"/>
                <a:ea typeface="Times New Roman"/>
                <a:cs typeface="Times New Roman"/>
                <a:sym typeface="Times New Roman"/>
              </a:rPr>
              <a:t>(</a:t>
            </a:r>
            <a:r>
              <a:rPr b="1" i="1" lang="en" sz="900" u="sng">
                <a:solidFill>
                  <a:schemeClr val="hlink"/>
                </a:solidFill>
                <a:latin typeface="Times New Roman"/>
                <a:ea typeface="Times New Roman"/>
                <a:cs typeface="Times New Roman"/>
                <a:sym typeface="Times New Roman"/>
                <a:hlinkClick r:id="rId5"/>
              </a:rPr>
              <a:t>https://developer.apple.com/documentation/foundation/file_system/about_apple_file_system</a:t>
            </a:r>
            <a:r>
              <a:rPr b="1" i="1" lang="en" sz="900">
                <a:latin typeface="Times New Roman"/>
                <a:ea typeface="Times New Roman"/>
                <a:cs typeface="Times New Roman"/>
                <a:sym typeface="Times New Roman"/>
              </a:rPr>
              <a:t> </a:t>
            </a:r>
            <a:r>
              <a:rPr i="1" lang="en" sz="900">
                <a:latin typeface="Times New Roman"/>
                <a:ea typeface="Times New Roman"/>
                <a:cs typeface="Times New Roman"/>
                <a:sym typeface="Times New Roman"/>
              </a:rPr>
              <a:t>)</a:t>
            </a:r>
            <a:endParaRPr i="1"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4856300" y="1727100"/>
            <a:ext cx="3798900" cy="2685300"/>
          </a:xfrm>
          <a:prstGeom prst="rect">
            <a:avLst/>
          </a:prstGeom>
          <a:solidFill>
            <a:schemeClr val="lt2"/>
          </a:solidFill>
          <a:ln cap="flat" cmpd="sng" w="9525">
            <a:solidFill>
              <a:schemeClr val="dk2"/>
            </a:solidFill>
            <a:prstDash val="solid"/>
            <a:round/>
            <a:headEnd len="sm" w="sm" type="none"/>
            <a:tailEnd len="sm" w="sm" type="none"/>
          </a:ln>
          <a:effectLst>
            <a:outerShdw blurRad="328613" rotWithShape="0" algn="bl" dir="2760000" dist="1333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body"/>
          </p:nvPr>
        </p:nvSpPr>
        <p:spPr>
          <a:xfrm>
            <a:off x="5104325" y="2263950"/>
            <a:ext cx="3485700" cy="214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Hardware Encryption (AES-CBC) is used in iOS and macOS devices.</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a:solidFill>
                  <a:schemeClr val="dk1"/>
                </a:solidFill>
                <a:latin typeface="Times New Roman"/>
                <a:ea typeface="Times New Roman"/>
                <a:cs typeface="Times New Roman"/>
                <a:sym typeface="Times New Roman"/>
              </a:rPr>
              <a:t>Keybags are encrypted using UUID of the volume/ container. </a:t>
            </a:r>
            <a:endParaRPr>
              <a:solidFill>
                <a:schemeClr val="dk1"/>
              </a:solidFill>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2788450" y="255125"/>
            <a:ext cx="1114225" cy="1113101"/>
          </a:xfrm>
          <a:prstGeom prst="rect">
            <a:avLst/>
          </a:prstGeom>
          <a:noFill/>
          <a:ln>
            <a:noFill/>
          </a:ln>
        </p:spPr>
      </p:pic>
      <p:sp>
        <p:nvSpPr>
          <p:cNvPr id="118" name="Google Shape;118;p20"/>
          <p:cNvSpPr txBox="1"/>
          <p:nvPr>
            <p:ph type="title"/>
          </p:nvPr>
        </p:nvSpPr>
        <p:spPr>
          <a:xfrm>
            <a:off x="3446275" y="445025"/>
            <a:ext cx="411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F5F5F7"/>
                </a:solidFill>
                <a:latin typeface="Times New Roman"/>
                <a:ea typeface="Times New Roman"/>
                <a:cs typeface="Times New Roman"/>
                <a:sym typeface="Times New Roman"/>
              </a:rPr>
              <a:t> E</a:t>
            </a:r>
            <a:r>
              <a:rPr lang="en" sz="3420">
                <a:latin typeface="Times New Roman"/>
                <a:ea typeface="Times New Roman"/>
                <a:cs typeface="Times New Roman"/>
                <a:sym typeface="Times New Roman"/>
              </a:rPr>
              <a:t>ncryption</a:t>
            </a:r>
            <a:endParaRPr sz="3420">
              <a:latin typeface="Times New Roman"/>
              <a:ea typeface="Times New Roman"/>
              <a:cs typeface="Times New Roman"/>
              <a:sym typeface="Times New Roman"/>
            </a:endParaRPr>
          </a:p>
        </p:txBody>
      </p:sp>
      <p:sp>
        <p:nvSpPr>
          <p:cNvPr id="119" name="Google Shape;119;p20"/>
          <p:cNvSpPr/>
          <p:nvPr/>
        </p:nvSpPr>
        <p:spPr>
          <a:xfrm>
            <a:off x="560675" y="1828250"/>
            <a:ext cx="3798900" cy="2584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1161125" y="3071475"/>
            <a:ext cx="2598000" cy="987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Key Encryption Keys </a:t>
            </a:r>
            <a:endParaRPr/>
          </a:p>
          <a:p>
            <a:pPr indent="0" lvl="0" marL="0" rtl="0" algn="l">
              <a:spcBef>
                <a:spcPts val="0"/>
              </a:spcBef>
              <a:spcAft>
                <a:spcPts val="0"/>
              </a:spcAft>
              <a:buNone/>
            </a:pPr>
            <a:r>
              <a:rPr lang="en"/>
              <a:t>  Metadata Information</a:t>
            </a:r>
            <a:endParaRPr/>
          </a:p>
        </p:txBody>
      </p:sp>
      <p:sp>
        <p:nvSpPr>
          <p:cNvPr id="121" name="Google Shape;121;p20"/>
          <p:cNvSpPr txBox="1"/>
          <p:nvPr/>
        </p:nvSpPr>
        <p:spPr>
          <a:xfrm>
            <a:off x="1161125" y="2263950"/>
            <a:ext cx="283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Location of Volume KeyBag Wrapped Volume Encryption Key</a:t>
            </a:r>
            <a:endParaRPr/>
          </a:p>
          <a:p>
            <a:pPr indent="0" lvl="0" marL="0" rtl="0" algn="l">
              <a:spcBef>
                <a:spcPts val="0"/>
              </a:spcBef>
              <a:spcAft>
                <a:spcPts val="0"/>
              </a:spcAft>
              <a:buNone/>
            </a:pPr>
            <a:r>
              <a:rPr lang="en"/>
              <a:t>Metadata Information </a:t>
            </a:r>
            <a:endParaRPr/>
          </a:p>
        </p:txBody>
      </p:sp>
      <p:sp>
        <p:nvSpPr>
          <p:cNvPr id="122" name="Google Shape;122;p20"/>
          <p:cNvSpPr txBox="1"/>
          <p:nvPr/>
        </p:nvSpPr>
        <p:spPr>
          <a:xfrm>
            <a:off x="1007075" y="4402200"/>
            <a:ext cx="36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Times New Roman"/>
                <a:ea typeface="Times New Roman"/>
                <a:cs typeface="Times New Roman"/>
                <a:sym typeface="Times New Roman"/>
              </a:rPr>
              <a:t>Figure 8 : </a:t>
            </a:r>
            <a:r>
              <a:rPr i="1" lang="en" sz="900">
                <a:latin typeface="Times New Roman"/>
                <a:ea typeface="Times New Roman"/>
                <a:cs typeface="Times New Roman"/>
                <a:sym typeface="Times New Roman"/>
              </a:rPr>
              <a:t>Hierarchical</a:t>
            </a:r>
            <a:r>
              <a:rPr i="1" lang="en" sz="900">
                <a:latin typeface="Times New Roman"/>
                <a:ea typeface="Times New Roman"/>
                <a:cs typeface="Times New Roman"/>
                <a:sym typeface="Times New Roman"/>
              </a:rPr>
              <a:t> Structure of Encryption Keys in APFS</a:t>
            </a:r>
            <a:endParaRPr i="1" sz="900">
              <a:latin typeface="Times New Roman"/>
              <a:ea typeface="Times New Roman"/>
              <a:cs typeface="Times New Roman"/>
              <a:sym typeface="Times New Roman"/>
            </a:endParaRPr>
          </a:p>
        </p:txBody>
      </p:sp>
      <p:sp>
        <p:nvSpPr>
          <p:cNvPr id="123" name="Google Shape;123;p20"/>
          <p:cNvSpPr txBox="1"/>
          <p:nvPr/>
        </p:nvSpPr>
        <p:spPr>
          <a:xfrm>
            <a:off x="2910125" y="4052600"/>
            <a:ext cx="19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Container</a:t>
            </a:r>
            <a:r>
              <a:rPr lang="en">
                <a:solidFill>
                  <a:srgbClr val="666666"/>
                </a:solidFill>
                <a:latin typeface="Times New Roman"/>
                <a:ea typeface="Times New Roman"/>
                <a:cs typeface="Times New Roman"/>
                <a:sym typeface="Times New Roman"/>
              </a:rPr>
              <a:t> Keybag</a:t>
            </a:r>
            <a:endParaRPr>
              <a:solidFill>
                <a:srgbClr val="666666"/>
              </a:solidFill>
              <a:latin typeface="Times New Roman"/>
              <a:ea typeface="Times New Roman"/>
              <a:cs typeface="Times New Roman"/>
              <a:sym typeface="Times New Roman"/>
            </a:endParaRPr>
          </a:p>
        </p:txBody>
      </p:sp>
      <p:sp>
        <p:nvSpPr>
          <p:cNvPr id="124" name="Google Shape;124;p20"/>
          <p:cNvSpPr txBox="1"/>
          <p:nvPr/>
        </p:nvSpPr>
        <p:spPr>
          <a:xfrm>
            <a:off x="2462025" y="3723425"/>
            <a:ext cx="19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Volume</a:t>
            </a:r>
            <a:r>
              <a:rPr lang="en">
                <a:solidFill>
                  <a:srgbClr val="666666"/>
                </a:solidFill>
                <a:latin typeface="Times New Roman"/>
                <a:ea typeface="Times New Roman"/>
                <a:cs typeface="Times New Roman"/>
                <a:sym typeface="Times New Roman"/>
              </a:rPr>
              <a:t> Keybag</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2626866" y="154450"/>
            <a:ext cx="1251668" cy="1196266"/>
          </a:xfrm>
          <a:prstGeom prst="rect">
            <a:avLst/>
          </a:prstGeom>
          <a:noFill/>
          <a:ln>
            <a:noFill/>
          </a:ln>
        </p:spPr>
      </p:pic>
      <p:sp>
        <p:nvSpPr>
          <p:cNvPr id="130" name="Google Shape;130;p21"/>
          <p:cNvSpPr txBox="1"/>
          <p:nvPr>
            <p:ph type="title"/>
          </p:nvPr>
        </p:nvSpPr>
        <p:spPr>
          <a:xfrm>
            <a:off x="0" y="472533"/>
            <a:ext cx="8712900" cy="56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chemeClr val="lt1"/>
                </a:solidFill>
                <a:latin typeface="Times New Roman"/>
                <a:ea typeface="Times New Roman"/>
                <a:cs typeface="Times New Roman"/>
                <a:sym typeface="Times New Roman"/>
              </a:rPr>
              <a:t>Me</a:t>
            </a:r>
            <a:r>
              <a:rPr lang="en" sz="2620">
                <a:latin typeface="Times New Roman"/>
                <a:ea typeface="Times New Roman"/>
                <a:cs typeface="Times New Roman"/>
                <a:sym typeface="Times New Roman"/>
              </a:rPr>
              <a:t>thodology</a:t>
            </a:r>
            <a:endParaRPr sz="2620">
              <a:latin typeface="Times New Roman"/>
              <a:ea typeface="Times New Roman"/>
              <a:cs typeface="Times New Roman"/>
              <a:sym typeface="Times New Roman"/>
            </a:endParaRPr>
          </a:p>
        </p:txBody>
      </p:sp>
      <p:sp>
        <p:nvSpPr>
          <p:cNvPr id="131" name="Google Shape;131;p21"/>
          <p:cNvSpPr txBox="1"/>
          <p:nvPr/>
        </p:nvSpPr>
        <p:spPr>
          <a:xfrm>
            <a:off x="3314159" y="1541661"/>
            <a:ext cx="19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72A1E"/>
                </a:solidFill>
                <a:latin typeface="Times New Roman"/>
                <a:ea typeface="Times New Roman"/>
                <a:cs typeface="Times New Roman"/>
                <a:sym typeface="Times New Roman"/>
              </a:rPr>
              <a:t>Performance Analysis</a:t>
            </a:r>
            <a:endParaRPr>
              <a:solidFill>
                <a:srgbClr val="A72A1E"/>
              </a:solidFill>
              <a:latin typeface="Times New Roman"/>
              <a:ea typeface="Times New Roman"/>
              <a:cs typeface="Times New Roman"/>
              <a:sym typeface="Times New Roman"/>
            </a:endParaRPr>
          </a:p>
        </p:txBody>
      </p:sp>
      <p:cxnSp>
        <p:nvCxnSpPr>
          <p:cNvPr id="132" name="Google Shape;132;p21"/>
          <p:cNvCxnSpPr>
            <a:stCxn id="131" idx="2"/>
          </p:cNvCxnSpPr>
          <p:nvPr/>
        </p:nvCxnSpPr>
        <p:spPr>
          <a:xfrm>
            <a:off x="4293509" y="1941861"/>
            <a:ext cx="0" cy="3804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1"/>
          <p:cNvCxnSpPr/>
          <p:nvPr/>
        </p:nvCxnSpPr>
        <p:spPr>
          <a:xfrm rot="10800000">
            <a:off x="2671736" y="2303436"/>
            <a:ext cx="1663800" cy="102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1"/>
          <p:cNvCxnSpPr/>
          <p:nvPr/>
        </p:nvCxnSpPr>
        <p:spPr>
          <a:xfrm rot="10800000">
            <a:off x="4325022" y="2313636"/>
            <a:ext cx="1484700" cy="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1"/>
          <p:cNvCxnSpPr/>
          <p:nvPr/>
        </p:nvCxnSpPr>
        <p:spPr>
          <a:xfrm>
            <a:off x="2676974" y="2293311"/>
            <a:ext cx="0" cy="291900"/>
          </a:xfrm>
          <a:prstGeom prst="straightConnector1">
            <a:avLst/>
          </a:prstGeom>
          <a:noFill/>
          <a:ln cap="flat" cmpd="sng" w="9525">
            <a:solidFill>
              <a:schemeClr val="dk2"/>
            </a:solidFill>
            <a:prstDash val="solid"/>
            <a:round/>
            <a:headEnd len="med" w="med" type="none"/>
            <a:tailEnd len="med" w="med" type="diamond"/>
          </a:ln>
        </p:spPr>
      </p:cxnSp>
      <p:cxnSp>
        <p:nvCxnSpPr>
          <p:cNvPr id="136" name="Google Shape;136;p21"/>
          <p:cNvCxnSpPr/>
          <p:nvPr/>
        </p:nvCxnSpPr>
        <p:spPr>
          <a:xfrm>
            <a:off x="5811870" y="2303657"/>
            <a:ext cx="0" cy="291900"/>
          </a:xfrm>
          <a:prstGeom prst="straightConnector1">
            <a:avLst/>
          </a:prstGeom>
          <a:noFill/>
          <a:ln cap="flat" cmpd="sng" w="9525">
            <a:solidFill>
              <a:schemeClr val="dk2"/>
            </a:solidFill>
            <a:prstDash val="solid"/>
            <a:round/>
            <a:headEnd len="med" w="med" type="none"/>
            <a:tailEnd len="med" w="med" type="diamond"/>
          </a:ln>
        </p:spPr>
      </p:cxnSp>
      <p:sp>
        <p:nvSpPr>
          <p:cNvPr id="137" name="Google Shape;137;p21"/>
          <p:cNvSpPr txBox="1"/>
          <p:nvPr/>
        </p:nvSpPr>
        <p:spPr>
          <a:xfrm>
            <a:off x="1688087" y="2503767"/>
            <a:ext cx="195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Metrics</a:t>
            </a:r>
            <a:endParaRPr>
              <a:solidFill>
                <a:srgbClr val="A72A1E"/>
              </a:solidFill>
              <a:latin typeface="Times New Roman"/>
              <a:ea typeface="Times New Roman"/>
              <a:cs typeface="Times New Roman"/>
              <a:sym typeface="Times New Roman"/>
            </a:endParaRPr>
          </a:p>
        </p:txBody>
      </p:sp>
      <p:sp>
        <p:nvSpPr>
          <p:cNvPr id="138" name="Google Shape;138;p21"/>
          <p:cNvSpPr txBox="1"/>
          <p:nvPr/>
        </p:nvSpPr>
        <p:spPr>
          <a:xfrm>
            <a:off x="467941" y="3411443"/>
            <a:ext cx="1720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Response</a:t>
            </a:r>
            <a:endParaRPr>
              <a:solidFill>
                <a:srgbClr val="A72A1E"/>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 Time</a:t>
            </a:r>
            <a:endParaRPr>
              <a:solidFill>
                <a:srgbClr val="A72A1E"/>
              </a:solidFill>
              <a:latin typeface="Times New Roman"/>
              <a:ea typeface="Times New Roman"/>
              <a:cs typeface="Times New Roman"/>
              <a:sym typeface="Times New Roman"/>
            </a:endParaRPr>
          </a:p>
        </p:txBody>
      </p:sp>
      <p:sp>
        <p:nvSpPr>
          <p:cNvPr id="139" name="Google Shape;139;p21"/>
          <p:cNvSpPr txBox="1"/>
          <p:nvPr/>
        </p:nvSpPr>
        <p:spPr>
          <a:xfrm>
            <a:off x="4815535" y="2585342"/>
            <a:ext cx="195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Factors</a:t>
            </a:r>
            <a:endParaRPr>
              <a:solidFill>
                <a:srgbClr val="A72A1E"/>
              </a:solidFill>
              <a:latin typeface="Times New Roman"/>
              <a:ea typeface="Times New Roman"/>
              <a:cs typeface="Times New Roman"/>
              <a:sym typeface="Times New Roman"/>
            </a:endParaRPr>
          </a:p>
        </p:txBody>
      </p:sp>
      <p:cxnSp>
        <p:nvCxnSpPr>
          <p:cNvPr id="140" name="Google Shape;140;p21"/>
          <p:cNvCxnSpPr/>
          <p:nvPr/>
        </p:nvCxnSpPr>
        <p:spPr>
          <a:xfrm>
            <a:off x="1315903" y="3100775"/>
            <a:ext cx="0" cy="291900"/>
          </a:xfrm>
          <a:prstGeom prst="straightConnector1">
            <a:avLst/>
          </a:prstGeom>
          <a:noFill/>
          <a:ln cap="flat" cmpd="sng" w="9525">
            <a:solidFill>
              <a:schemeClr val="dk2"/>
            </a:solidFill>
            <a:prstDash val="solid"/>
            <a:round/>
            <a:headEnd len="med" w="med" type="none"/>
            <a:tailEnd len="med" w="med" type="diamond"/>
          </a:ln>
        </p:spPr>
      </p:cxnSp>
      <p:cxnSp>
        <p:nvCxnSpPr>
          <p:cNvPr id="141" name="Google Shape;141;p21"/>
          <p:cNvCxnSpPr/>
          <p:nvPr/>
        </p:nvCxnSpPr>
        <p:spPr>
          <a:xfrm>
            <a:off x="5809925" y="2903959"/>
            <a:ext cx="3900" cy="196828"/>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1"/>
          <p:cNvCxnSpPr/>
          <p:nvPr/>
        </p:nvCxnSpPr>
        <p:spPr>
          <a:xfrm>
            <a:off x="2675029" y="2903959"/>
            <a:ext cx="3900" cy="196828"/>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1"/>
          <p:cNvCxnSpPr/>
          <p:nvPr/>
        </p:nvCxnSpPr>
        <p:spPr>
          <a:xfrm rot="10800000">
            <a:off x="1333055" y="3110607"/>
            <a:ext cx="13476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1"/>
          <p:cNvCxnSpPr/>
          <p:nvPr/>
        </p:nvCxnSpPr>
        <p:spPr>
          <a:xfrm rot="10800000">
            <a:off x="2686350" y="3109950"/>
            <a:ext cx="2181900" cy="6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1"/>
          <p:cNvCxnSpPr/>
          <p:nvPr/>
        </p:nvCxnSpPr>
        <p:spPr>
          <a:xfrm rot="10800000">
            <a:off x="5816356" y="3099318"/>
            <a:ext cx="1243500" cy="6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1"/>
          <p:cNvCxnSpPr/>
          <p:nvPr/>
        </p:nvCxnSpPr>
        <p:spPr>
          <a:xfrm>
            <a:off x="2448374" y="3100775"/>
            <a:ext cx="0" cy="291900"/>
          </a:xfrm>
          <a:prstGeom prst="straightConnector1">
            <a:avLst/>
          </a:prstGeom>
          <a:noFill/>
          <a:ln cap="flat" cmpd="sng" w="9525">
            <a:solidFill>
              <a:schemeClr val="dk2"/>
            </a:solidFill>
            <a:prstDash val="solid"/>
            <a:round/>
            <a:headEnd len="med" w="med" type="none"/>
            <a:tailEnd len="med" w="med" type="diamond"/>
          </a:ln>
        </p:spPr>
      </p:cxnSp>
      <p:cxnSp>
        <p:nvCxnSpPr>
          <p:cNvPr id="147" name="Google Shape;147;p21"/>
          <p:cNvCxnSpPr/>
          <p:nvPr/>
        </p:nvCxnSpPr>
        <p:spPr>
          <a:xfrm>
            <a:off x="4857853" y="3104444"/>
            <a:ext cx="0" cy="291900"/>
          </a:xfrm>
          <a:prstGeom prst="straightConnector1">
            <a:avLst/>
          </a:prstGeom>
          <a:noFill/>
          <a:ln cap="flat" cmpd="sng" w="9525">
            <a:solidFill>
              <a:schemeClr val="dk2"/>
            </a:solidFill>
            <a:prstDash val="solid"/>
            <a:round/>
            <a:headEnd len="med" w="med" type="none"/>
            <a:tailEnd len="med" w="med" type="diamond"/>
          </a:ln>
        </p:spPr>
      </p:cxnSp>
      <p:cxnSp>
        <p:nvCxnSpPr>
          <p:cNvPr id="148" name="Google Shape;148;p21"/>
          <p:cNvCxnSpPr/>
          <p:nvPr/>
        </p:nvCxnSpPr>
        <p:spPr>
          <a:xfrm rot="10800000">
            <a:off x="7055015" y="3104418"/>
            <a:ext cx="1251600" cy="12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1"/>
          <p:cNvCxnSpPr/>
          <p:nvPr/>
        </p:nvCxnSpPr>
        <p:spPr>
          <a:xfrm>
            <a:off x="8306615" y="3104444"/>
            <a:ext cx="0" cy="291900"/>
          </a:xfrm>
          <a:prstGeom prst="straightConnector1">
            <a:avLst/>
          </a:prstGeom>
          <a:noFill/>
          <a:ln cap="flat" cmpd="sng" w="9525">
            <a:solidFill>
              <a:schemeClr val="dk2"/>
            </a:solidFill>
            <a:prstDash val="solid"/>
            <a:round/>
            <a:headEnd len="med" w="med" type="none"/>
            <a:tailEnd len="med" w="med" type="diamond"/>
          </a:ln>
        </p:spPr>
      </p:cxnSp>
      <p:sp>
        <p:nvSpPr>
          <p:cNvPr id="150" name="Google Shape;150;p21"/>
          <p:cNvSpPr txBox="1"/>
          <p:nvPr/>
        </p:nvSpPr>
        <p:spPr>
          <a:xfrm>
            <a:off x="1727932" y="3419545"/>
            <a:ext cx="144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Read </a:t>
            </a:r>
            <a:endParaRPr>
              <a:solidFill>
                <a:srgbClr val="A72A1E"/>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Throughput</a:t>
            </a:r>
            <a:endParaRPr>
              <a:solidFill>
                <a:srgbClr val="A72A1E"/>
              </a:solidFill>
              <a:latin typeface="Times New Roman"/>
              <a:ea typeface="Times New Roman"/>
              <a:cs typeface="Times New Roman"/>
              <a:sym typeface="Times New Roman"/>
            </a:endParaRPr>
          </a:p>
        </p:txBody>
      </p:sp>
      <p:sp>
        <p:nvSpPr>
          <p:cNvPr id="151" name="Google Shape;151;p21"/>
          <p:cNvSpPr txBox="1"/>
          <p:nvPr/>
        </p:nvSpPr>
        <p:spPr>
          <a:xfrm>
            <a:off x="2844075" y="3419550"/>
            <a:ext cx="16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Write </a:t>
            </a:r>
            <a:endParaRPr>
              <a:solidFill>
                <a:srgbClr val="A72A1E"/>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Throughput </a:t>
            </a:r>
            <a:endParaRPr>
              <a:solidFill>
                <a:srgbClr val="A72A1E"/>
              </a:solidFill>
              <a:latin typeface="Times New Roman"/>
              <a:ea typeface="Times New Roman"/>
              <a:cs typeface="Times New Roman"/>
              <a:sym typeface="Times New Roman"/>
            </a:endParaRPr>
          </a:p>
        </p:txBody>
      </p:sp>
      <p:cxnSp>
        <p:nvCxnSpPr>
          <p:cNvPr id="152" name="Google Shape;152;p21"/>
          <p:cNvCxnSpPr/>
          <p:nvPr/>
        </p:nvCxnSpPr>
        <p:spPr>
          <a:xfrm>
            <a:off x="5813097" y="3104444"/>
            <a:ext cx="0" cy="291900"/>
          </a:xfrm>
          <a:prstGeom prst="straightConnector1">
            <a:avLst/>
          </a:prstGeom>
          <a:noFill/>
          <a:ln cap="flat" cmpd="sng" w="9525">
            <a:solidFill>
              <a:schemeClr val="dk2"/>
            </a:solidFill>
            <a:prstDash val="solid"/>
            <a:round/>
            <a:headEnd len="med" w="med" type="none"/>
            <a:tailEnd len="med" w="med" type="diamond"/>
          </a:ln>
        </p:spPr>
      </p:cxnSp>
      <p:sp>
        <p:nvSpPr>
          <p:cNvPr id="153" name="Google Shape;153;p21"/>
          <p:cNvSpPr txBox="1"/>
          <p:nvPr/>
        </p:nvSpPr>
        <p:spPr>
          <a:xfrm>
            <a:off x="5490334" y="3420248"/>
            <a:ext cx="116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File Size</a:t>
            </a:r>
            <a:endParaRPr>
              <a:solidFill>
                <a:srgbClr val="A72A1E"/>
              </a:solidFill>
              <a:latin typeface="Times New Roman"/>
              <a:ea typeface="Times New Roman"/>
              <a:cs typeface="Times New Roman"/>
              <a:sym typeface="Times New Roman"/>
            </a:endParaRPr>
          </a:p>
        </p:txBody>
      </p:sp>
      <p:sp>
        <p:nvSpPr>
          <p:cNvPr id="154" name="Google Shape;154;p21"/>
          <p:cNvSpPr txBox="1"/>
          <p:nvPr/>
        </p:nvSpPr>
        <p:spPr>
          <a:xfrm>
            <a:off x="7626967" y="3420248"/>
            <a:ext cx="116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Type of Processor</a:t>
            </a:r>
            <a:endParaRPr>
              <a:solidFill>
                <a:srgbClr val="A72A1E"/>
              </a:solidFill>
              <a:latin typeface="Times New Roman"/>
              <a:ea typeface="Times New Roman"/>
              <a:cs typeface="Times New Roman"/>
              <a:sym typeface="Times New Roman"/>
            </a:endParaRPr>
          </a:p>
        </p:txBody>
      </p:sp>
      <p:cxnSp>
        <p:nvCxnSpPr>
          <p:cNvPr id="155" name="Google Shape;155;p21"/>
          <p:cNvCxnSpPr/>
          <p:nvPr/>
        </p:nvCxnSpPr>
        <p:spPr>
          <a:xfrm>
            <a:off x="3667574" y="3100775"/>
            <a:ext cx="0" cy="291900"/>
          </a:xfrm>
          <a:prstGeom prst="straightConnector1">
            <a:avLst/>
          </a:prstGeom>
          <a:noFill/>
          <a:ln cap="flat" cmpd="sng" w="9525">
            <a:solidFill>
              <a:schemeClr val="dk2"/>
            </a:solidFill>
            <a:prstDash val="solid"/>
            <a:round/>
            <a:headEnd len="med" w="med" type="none"/>
            <a:tailEnd len="med" w="med" type="diamond"/>
          </a:ln>
        </p:spPr>
      </p:cxnSp>
      <p:sp>
        <p:nvSpPr>
          <p:cNvPr id="156" name="Google Shape;156;p21"/>
          <p:cNvSpPr txBox="1"/>
          <p:nvPr/>
        </p:nvSpPr>
        <p:spPr>
          <a:xfrm>
            <a:off x="4034350" y="3420250"/>
            <a:ext cx="16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CPU </a:t>
            </a:r>
            <a:endParaRPr>
              <a:solidFill>
                <a:srgbClr val="A72A1E"/>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A72A1E"/>
                </a:solidFill>
                <a:latin typeface="Times New Roman"/>
                <a:ea typeface="Times New Roman"/>
                <a:cs typeface="Times New Roman"/>
                <a:sym typeface="Times New Roman"/>
              </a:rPr>
              <a:t>Utilization</a:t>
            </a:r>
            <a:endParaRPr>
              <a:solidFill>
                <a:srgbClr val="A72A1E"/>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