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7" r:id="rId2"/>
    <p:sldId id="279" r:id="rId3"/>
    <p:sldId id="280" r:id="rId4"/>
    <p:sldId id="281" r:id="rId5"/>
    <p:sldId id="258" r:id="rId6"/>
    <p:sldId id="260" r:id="rId7"/>
    <p:sldId id="261" r:id="rId8"/>
    <p:sldId id="262" r:id="rId9"/>
    <p:sldId id="263" r:id="rId10"/>
    <p:sldId id="264" r:id="rId11"/>
    <p:sldId id="265" r:id="rId12"/>
    <p:sldId id="266" r:id="rId13"/>
    <p:sldId id="267" r:id="rId14"/>
    <p:sldId id="268" r:id="rId15"/>
    <p:sldId id="269" r:id="rId16"/>
    <p:sldId id="282" r:id="rId17"/>
    <p:sldId id="270" r:id="rId18"/>
    <p:sldId id="271" r:id="rId19"/>
    <p:sldId id="272" r:id="rId20"/>
    <p:sldId id="278" r:id="rId21"/>
    <p:sldId id="283" r:id="rId22"/>
    <p:sldId id="284" r:id="rId23"/>
    <p:sldId id="285" r:id="rId24"/>
    <p:sldId id="274" r:id="rId25"/>
    <p:sldId id="275" r:id="rId26"/>
    <p:sldId id="276" r:id="rId27"/>
    <p:sldId id="277" r:id="rId28"/>
    <p:sldId id="286" r:id="rId29"/>
    <p:sldId id="287" r:id="rId30"/>
  </p:sldIdLst>
  <p:sldSz cx="5486400" cy="7772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CB4AC"/>
    <a:srgbClr val="37AFA8"/>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2" d="100"/>
          <a:sy n="62" d="100"/>
        </p:scale>
        <p:origin x="2358"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11480" y="1272012"/>
            <a:ext cx="4663440" cy="2705947"/>
          </a:xfrm>
        </p:spPr>
        <p:txBody>
          <a:bodyPr anchor="b"/>
          <a:lstStyle>
            <a:lvl1pPr algn="ctr">
              <a:defRPr sz="6600"/>
            </a:lvl1pPr>
          </a:lstStyle>
          <a:p>
            <a:r>
              <a:rPr lang="en-US"/>
              <a:t>Click to edit Master title style</a:t>
            </a:r>
            <a:endParaRPr lang="en-US" dirty="0"/>
          </a:p>
        </p:txBody>
      </p:sp>
      <p:sp>
        <p:nvSpPr>
          <p:cNvPr id="3" name="Subtitle 2"/>
          <p:cNvSpPr>
            <a:spLocks noGrp="1"/>
          </p:cNvSpPr>
          <p:nvPr>
            <p:ph type="subTitle" idx="1"/>
          </p:nvPr>
        </p:nvSpPr>
        <p:spPr>
          <a:xfrm>
            <a:off x="685800" y="4082310"/>
            <a:ext cx="4114800" cy="1876530"/>
          </a:xfrm>
        </p:spPr>
        <p:txBody>
          <a:bodyPr/>
          <a:lstStyle>
            <a:lvl1pPr marL="0" indent="0" algn="ctr">
              <a:buNone/>
              <a:defRPr sz="2640"/>
            </a:lvl1pPr>
            <a:lvl2pPr marL="502920" indent="0" algn="ctr">
              <a:buNone/>
              <a:defRPr sz="2200"/>
            </a:lvl2pPr>
            <a:lvl3pPr marL="1005840" indent="0" algn="ctr">
              <a:buNone/>
              <a:defRPr sz="1980"/>
            </a:lvl3pPr>
            <a:lvl4pPr marL="1508760" indent="0" algn="ctr">
              <a:buNone/>
              <a:defRPr sz="1760"/>
            </a:lvl4pPr>
            <a:lvl5pPr marL="2011680" indent="0" algn="ctr">
              <a:buNone/>
              <a:defRPr sz="1760"/>
            </a:lvl5pPr>
            <a:lvl6pPr marL="2514600" indent="0" algn="ctr">
              <a:buNone/>
              <a:defRPr sz="1760"/>
            </a:lvl6pPr>
            <a:lvl7pPr marL="3017520" indent="0" algn="ctr">
              <a:buNone/>
              <a:defRPr sz="1760"/>
            </a:lvl7pPr>
            <a:lvl8pPr marL="3520440" indent="0" algn="ctr">
              <a:buNone/>
              <a:defRPr sz="1760"/>
            </a:lvl8pPr>
            <a:lvl9pPr marL="4023360" indent="0" algn="ctr">
              <a:buNone/>
              <a:defRPr sz="17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455759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971095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926206" y="413808"/>
            <a:ext cx="1183005" cy="658675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77190" y="413808"/>
            <a:ext cx="3480435" cy="65867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4538288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16599368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74333" y="1937705"/>
            <a:ext cx="4732020" cy="3233102"/>
          </a:xfrm>
        </p:spPr>
        <p:txBody>
          <a:bodyPr anchor="b"/>
          <a:lstStyle>
            <a:lvl1pPr>
              <a:defRPr sz="6600"/>
            </a:lvl1pPr>
          </a:lstStyle>
          <a:p>
            <a:r>
              <a:rPr lang="en-US"/>
              <a:t>Click to edit Master title style</a:t>
            </a:r>
            <a:endParaRPr lang="en-US" dirty="0"/>
          </a:p>
        </p:txBody>
      </p:sp>
      <p:sp>
        <p:nvSpPr>
          <p:cNvPr id="3" name="Text Placeholder 2"/>
          <p:cNvSpPr>
            <a:spLocks noGrp="1"/>
          </p:cNvSpPr>
          <p:nvPr>
            <p:ph type="body" idx="1"/>
          </p:nvPr>
        </p:nvSpPr>
        <p:spPr>
          <a:xfrm>
            <a:off x="374333" y="5201393"/>
            <a:ext cx="4732020" cy="1700212"/>
          </a:xfrm>
        </p:spPr>
        <p:txBody>
          <a:bodyPr/>
          <a:lstStyle>
            <a:lvl1pPr marL="0" indent="0">
              <a:buNone/>
              <a:defRPr sz="2640">
                <a:solidFill>
                  <a:schemeClr val="tx1"/>
                </a:solidFill>
              </a:defRPr>
            </a:lvl1pPr>
            <a:lvl2pPr marL="502920" indent="0">
              <a:buNone/>
              <a:defRPr sz="2200">
                <a:solidFill>
                  <a:schemeClr val="tx1">
                    <a:tint val="75000"/>
                  </a:schemeClr>
                </a:solidFill>
              </a:defRPr>
            </a:lvl2pPr>
            <a:lvl3pPr marL="1005840" indent="0">
              <a:buNone/>
              <a:defRPr sz="1980">
                <a:solidFill>
                  <a:schemeClr val="tx1">
                    <a:tint val="75000"/>
                  </a:schemeClr>
                </a:solidFill>
              </a:defRPr>
            </a:lvl3pPr>
            <a:lvl4pPr marL="1508760" indent="0">
              <a:buNone/>
              <a:defRPr sz="1760">
                <a:solidFill>
                  <a:schemeClr val="tx1">
                    <a:tint val="75000"/>
                  </a:schemeClr>
                </a:solidFill>
              </a:defRPr>
            </a:lvl4pPr>
            <a:lvl5pPr marL="2011680" indent="0">
              <a:buNone/>
              <a:defRPr sz="1760">
                <a:solidFill>
                  <a:schemeClr val="tx1">
                    <a:tint val="75000"/>
                  </a:schemeClr>
                </a:solidFill>
              </a:defRPr>
            </a:lvl5pPr>
            <a:lvl6pPr marL="2514600" indent="0">
              <a:buNone/>
              <a:defRPr sz="1760">
                <a:solidFill>
                  <a:schemeClr val="tx1">
                    <a:tint val="75000"/>
                  </a:schemeClr>
                </a:solidFill>
              </a:defRPr>
            </a:lvl6pPr>
            <a:lvl7pPr marL="3017520" indent="0">
              <a:buNone/>
              <a:defRPr sz="1760">
                <a:solidFill>
                  <a:schemeClr val="tx1">
                    <a:tint val="75000"/>
                  </a:schemeClr>
                </a:solidFill>
              </a:defRPr>
            </a:lvl7pPr>
            <a:lvl8pPr marL="3520440" indent="0">
              <a:buNone/>
              <a:defRPr sz="1760">
                <a:solidFill>
                  <a:schemeClr val="tx1">
                    <a:tint val="75000"/>
                  </a:schemeClr>
                </a:solidFill>
              </a:defRPr>
            </a:lvl8pPr>
            <a:lvl9pPr marL="4023360" indent="0">
              <a:buNone/>
              <a:defRPr sz="17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4946646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77190" y="2069042"/>
            <a:ext cx="23317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777490" y="2069042"/>
            <a:ext cx="2331720" cy="493151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6470857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77905" y="413811"/>
            <a:ext cx="4732020" cy="1502305"/>
          </a:xfrm>
        </p:spPr>
        <p:txBody>
          <a:bodyPr/>
          <a:lstStyle/>
          <a:p>
            <a:r>
              <a:rPr lang="en-US"/>
              <a:t>Click to edit Master title style</a:t>
            </a:r>
            <a:endParaRPr lang="en-US" dirty="0"/>
          </a:p>
        </p:txBody>
      </p:sp>
      <p:sp>
        <p:nvSpPr>
          <p:cNvPr id="3" name="Text Placeholder 2"/>
          <p:cNvSpPr>
            <a:spLocks noGrp="1"/>
          </p:cNvSpPr>
          <p:nvPr>
            <p:ph type="body" idx="1"/>
          </p:nvPr>
        </p:nvSpPr>
        <p:spPr>
          <a:xfrm>
            <a:off x="377905" y="1905319"/>
            <a:ext cx="2321004"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4" name="Content Placeholder 3"/>
          <p:cNvSpPr>
            <a:spLocks noGrp="1"/>
          </p:cNvSpPr>
          <p:nvPr>
            <p:ph sz="half" idx="2"/>
          </p:nvPr>
        </p:nvSpPr>
        <p:spPr>
          <a:xfrm>
            <a:off x="377905" y="2839085"/>
            <a:ext cx="2321004"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777490" y="1905319"/>
            <a:ext cx="2332435" cy="933767"/>
          </a:xfrm>
        </p:spPr>
        <p:txBody>
          <a:bodyPr anchor="b"/>
          <a:lstStyle>
            <a:lvl1pPr marL="0" indent="0">
              <a:buNone/>
              <a:defRPr sz="2640" b="1"/>
            </a:lvl1pPr>
            <a:lvl2pPr marL="502920" indent="0">
              <a:buNone/>
              <a:defRPr sz="2200" b="1"/>
            </a:lvl2pPr>
            <a:lvl3pPr marL="1005840" indent="0">
              <a:buNone/>
              <a:defRPr sz="1980" b="1"/>
            </a:lvl3pPr>
            <a:lvl4pPr marL="1508760" indent="0">
              <a:buNone/>
              <a:defRPr sz="1760" b="1"/>
            </a:lvl4pPr>
            <a:lvl5pPr marL="2011680" indent="0">
              <a:buNone/>
              <a:defRPr sz="1760" b="1"/>
            </a:lvl5pPr>
            <a:lvl6pPr marL="2514600" indent="0">
              <a:buNone/>
              <a:defRPr sz="1760" b="1"/>
            </a:lvl6pPr>
            <a:lvl7pPr marL="3017520" indent="0">
              <a:buNone/>
              <a:defRPr sz="1760" b="1"/>
            </a:lvl7pPr>
            <a:lvl8pPr marL="3520440" indent="0">
              <a:buNone/>
              <a:defRPr sz="1760" b="1"/>
            </a:lvl8pPr>
            <a:lvl9pPr marL="4023360" indent="0">
              <a:buNone/>
              <a:defRPr sz="1760" b="1"/>
            </a:lvl9pPr>
          </a:lstStyle>
          <a:p>
            <a:pPr lvl="0"/>
            <a:r>
              <a:rPr lang="en-US"/>
              <a:t>Click to edit Master text styles</a:t>
            </a:r>
          </a:p>
        </p:txBody>
      </p:sp>
      <p:sp>
        <p:nvSpPr>
          <p:cNvPr id="6" name="Content Placeholder 5"/>
          <p:cNvSpPr>
            <a:spLocks noGrp="1"/>
          </p:cNvSpPr>
          <p:nvPr>
            <p:ph sz="quarter" idx="4"/>
          </p:nvPr>
        </p:nvSpPr>
        <p:spPr>
          <a:xfrm>
            <a:off x="2777490" y="2839085"/>
            <a:ext cx="2332435" cy="41758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2180376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698791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23551535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05" y="518160"/>
            <a:ext cx="1769507" cy="1813560"/>
          </a:xfrm>
        </p:spPr>
        <p:txBody>
          <a:bodyPr anchor="b"/>
          <a:lstStyle>
            <a:lvl1pPr>
              <a:defRPr sz="3520"/>
            </a:lvl1pPr>
          </a:lstStyle>
          <a:p>
            <a:r>
              <a:rPr lang="en-US"/>
              <a:t>Click to edit Master title style</a:t>
            </a:r>
            <a:endParaRPr lang="en-US" dirty="0"/>
          </a:p>
        </p:txBody>
      </p:sp>
      <p:sp>
        <p:nvSpPr>
          <p:cNvPr id="3" name="Content Placeholder 2"/>
          <p:cNvSpPr>
            <a:spLocks noGrp="1"/>
          </p:cNvSpPr>
          <p:nvPr>
            <p:ph idx="1"/>
          </p:nvPr>
        </p:nvSpPr>
        <p:spPr>
          <a:xfrm>
            <a:off x="2332435" y="1119083"/>
            <a:ext cx="2777490" cy="5523442"/>
          </a:xfrm>
        </p:spPr>
        <p:txBody>
          <a:bodyPr/>
          <a:lstStyle>
            <a:lvl1pPr>
              <a:defRPr sz="3520"/>
            </a:lvl1pPr>
            <a:lvl2pPr>
              <a:defRPr sz="3080"/>
            </a:lvl2pPr>
            <a:lvl3pPr>
              <a:defRPr sz="2640"/>
            </a:lvl3pPr>
            <a:lvl4pPr>
              <a:defRPr sz="2200"/>
            </a:lvl4pPr>
            <a:lvl5pPr>
              <a:defRPr sz="2200"/>
            </a:lvl5pPr>
            <a:lvl6pPr>
              <a:defRPr sz="2200"/>
            </a:lvl6pPr>
            <a:lvl7pPr>
              <a:defRPr sz="2200"/>
            </a:lvl7pPr>
            <a:lvl8pPr>
              <a:defRPr sz="2200"/>
            </a:lvl8pPr>
            <a:lvl9pPr>
              <a:defRPr sz="2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77905" y="2331720"/>
            <a:ext cx="1769507"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8855745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7905" y="518160"/>
            <a:ext cx="1769507" cy="1813560"/>
          </a:xfrm>
        </p:spPr>
        <p:txBody>
          <a:bodyPr anchor="b"/>
          <a:lstStyle>
            <a:lvl1pPr>
              <a:defRPr sz="352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32435" y="1119083"/>
            <a:ext cx="2777490" cy="5523442"/>
          </a:xfrm>
        </p:spPr>
        <p:txBody>
          <a:bodyPr anchor="t"/>
          <a:lstStyle>
            <a:lvl1pPr marL="0" indent="0">
              <a:buNone/>
              <a:defRPr sz="3520"/>
            </a:lvl1pPr>
            <a:lvl2pPr marL="502920" indent="0">
              <a:buNone/>
              <a:defRPr sz="3080"/>
            </a:lvl2pPr>
            <a:lvl3pPr marL="1005840" indent="0">
              <a:buNone/>
              <a:defRPr sz="2640"/>
            </a:lvl3pPr>
            <a:lvl4pPr marL="1508760" indent="0">
              <a:buNone/>
              <a:defRPr sz="2200"/>
            </a:lvl4pPr>
            <a:lvl5pPr marL="2011680" indent="0">
              <a:buNone/>
              <a:defRPr sz="2200"/>
            </a:lvl5pPr>
            <a:lvl6pPr marL="2514600" indent="0">
              <a:buNone/>
              <a:defRPr sz="2200"/>
            </a:lvl6pPr>
            <a:lvl7pPr marL="3017520" indent="0">
              <a:buNone/>
              <a:defRPr sz="2200"/>
            </a:lvl7pPr>
            <a:lvl8pPr marL="3520440" indent="0">
              <a:buNone/>
              <a:defRPr sz="2200"/>
            </a:lvl8pPr>
            <a:lvl9pPr marL="4023360" indent="0">
              <a:buNone/>
              <a:defRPr sz="2200"/>
            </a:lvl9pPr>
          </a:lstStyle>
          <a:p>
            <a:r>
              <a:rPr lang="en-US" dirty="0"/>
              <a:t>Click icon to add picture</a:t>
            </a:r>
          </a:p>
        </p:txBody>
      </p:sp>
      <p:sp>
        <p:nvSpPr>
          <p:cNvPr id="4" name="Text Placeholder 3"/>
          <p:cNvSpPr>
            <a:spLocks noGrp="1"/>
          </p:cNvSpPr>
          <p:nvPr>
            <p:ph type="body" sz="half" idx="2"/>
          </p:nvPr>
        </p:nvSpPr>
        <p:spPr>
          <a:xfrm>
            <a:off x="377905" y="2331720"/>
            <a:ext cx="1769507" cy="4319800"/>
          </a:xfrm>
        </p:spPr>
        <p:txBody>
          <a:bodyPr/>
          <a:lstStyle>
            <a:lvl1pPr marL="0" indent="0">
              <a:buNone/>
              <a:defRPr sz="1760"/>
            </a:lvl1pPr>
            <a:lvl2pPr marL="502920" indent="0">
              <a:buNone/>
              <a:defRPr sz="1540"/>
            </a:lvl2pPr>
            <a:lvl3pPr marL="1005840" indent="0">
              <a:buNone/>
              <a:defRPr sz="1320"/>
            </a:lvl3pPr>
            <a:lvl4pPr marL="1508760" indent="0">
              <a:buNone/>
              <a:defRPr sz="1100"/>
            </a:lvl4pPr>
            <a:lvl5pPr marL="2011680" indent="0">
              <a:buNone/>
              <a:defRPr sz="1100"/>
            </a:lvl5pPr>
            <a:lvl6pPr marL="2514600" indent="0">
              <a:buNone/>
              <a:defRPr sz="1100"/>
            </a:lvl6pPr>
            <a:lvl7pPr marL="3017520" indent="0">
              <a:buNone/>
              <a:defRPr sz="1100"/>
            </a:lvl7pPr>
            <a:lvl8pPr marL="3520440" indent="0">
              <a:buNone/>
              <a:defRPr sz="1100"/>
            </a:lvl8pPr>
            <a:lvl9pPr marL="4023360" indent="0">
              <a:buNone/>
              <a:defRPr sz="1100"/>
            </a:lvl9pPr>
          </a:lstStyle>
          <a:p>
            <a:pPr lvl="0"/>
            <a:r>
              <a:rPr lang="en-US"/>
              <a:t>Click to edit Master text styles</a:t>
            </a:r>
          </a:p>
        </p:txBody>
      </p:sp>
      <p:sp>
        <p:nvSpPr>
          <p:cNvPr id="5" name="Date Placeholder 4"/>
          <p:cNvSpPr>
            <a:spLocks noGrp="1"/>
          </p:cNvSpPr>
          <p:nvPr>
            <p:ph type="dt" sz="half" idx="10"/>
          </p:nvPr>
        </p:nvSpPr>
        <p:spPr/>
        <p:txBody>
          <a:bodyPr/>
          <a:lstStyle/>
          <a:p>
            <a:fld id="{8A89E5BE-372F-4D7C-BC0C-F3FB3BEE47A0}" type="datetimeFigureOut">
              <a:rPr lang="en-US" smtClean="0"/>
              <a:t>7/5/2025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6C9A4C5-0CC5-464F-BFFF-2B0C9AFCC597}" type="slidenum">
              <a:rPr lang="en-US" smtClean="0"/>
              <a:t>‹#›</a:t>
            </a:fld>
            <a:endParaRPr lang="en-US" dirty="0"/>
          </a:p>
        </p:txBody>
      </p:sp>
    </p:spTree>
    <p:extLst>
      <p:ext uri="{BB962C8B-B14F-4D97-AF65-F5344CB8AC3E}">
        <p14:creationId xmlns:p14="http://schemas.microsoft.com/office/powerpoint/2010/main" val="3177564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77190" y="413811"/>
            <a:ext cx="4732020" cy="1502305"/>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77190" y="2069042"/>
            <a:ext cx="4732020" cy="493151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7190" y="7203865"/>
            <a:ext cx="1234440" cy="413808"/>
          </a:xfrm>
          <a:prstGeom prst="rect">
            <a:avLst/>
          </a:prstGeom>
        </p:spPr>
        <p:txBody>
          <a:bodyPr vert="horz" lIns="91440" tIns="45720" rIns="91440" bIns="45720" rtlCol="0" anchor="ctr"/>
          <a:lstStyle>
            <a:lvl1pPr algn="l">
              <a:defRPr sz="1320">
                <a:solidFill>
                  <a:schemeClr val="tx1">
                    <a:tint val="75000"/>
                  </a:schemeClr>
                </a:solidFill>
              </a:defRPr>
            </a:lvl1pPr>
          </a:lstStyle>
          <a:p>
            <a:fld id="{8A89E5BE-372F-4D7C-BC0C-F3FB3BEE47A0}" type="datetimeFigureOut">
              <a:rPr lang="en-US" smtClean="0"/>
              <a:t>7/5/2025</a:t>
            </a:fld>
            <a:endParaRPr lang="en-US" dirty="0"/>
          </a:p>
        </p:txBody>
      </p:sp>
      <p:sp>
        <p:nvSpPr>
          <p:cNvPr id="5" name="Footer Placeholder 4"/>
          <p:cNvSpPr>
            <a:spLocks noGrp="1"/>
          </p:cNvSpPr>
          <p:nvPr>
            <p:ph type="ftr" sz="quarter" idx="3"/>
          </p:nvPr>
        </p:nvSpPr>
        <p:spPr>
          <a:xfrm>
            <a:off x="1817370" y="7203865"/>
            <a:ext cx="1851660" cy="413808"/>
          </a:xfrm>
          <a:prstGeom prst="rect">
            <a:avLst/>
          </a:prstGeom>
        </p:spPr>
        <p:txBody>
          <a:bodyPr vert="horz" lIns="91440" tIns="45720" rIns="91440" bIns="45720" rtlCol="0" anchor="ctr"/>
          <a:lstStyle>
            <a:lvl1pPr algn="ctr">
              <a:defRPr sz="13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3874770" y="7203865"/>
            <a:ext cx="1234440" cy="413808"/>
          </a:xfrm>
          <a:prstGeom prst="rect">
            <a:avLst/>
          </a:prstGeom>
        </p:spPr>
        <p:txBody>
          <a:bodyPr vert="horz" lIns="91440" tIns="45720" rIns="91440" bIns="45720" rtlCol="0" anchor="ctr"/>
          <a:lstStyle>
            <a:lvl1pPr algn="r">
              <a:defRPr sz="1320">
                <a:solidFill>
                  <a:schemeClr val="tx1">
                    <a:tint val="75000"/>
                  </a:schemeClr>
                </a:solidFill>
              </a:defRPr>
            </a:lvl1pPr>
          </a:lstStyle>
          <a:p>
            <a:fld id="{E6C9A4C5-0CC5-464F-BFFF-2B0C9AFCC597}" type="slidenum">
              <a:rPr lang="en-US" smtClean="0"/>
              <a:t>‹#›</a:t>
            </a:fld>
            <a:endParaRPr lang="en-US" dirty="0"/>
          </a:p>
        </p:txBody>
      </p:sp>
    </p:spTree>
    <p:extLst>
      <p:ext uri="{BB962C8B-B14F-4D97-AF65-F5344CB8AC3E}">
        <p14:creationId xmlns:p14="http://schemas.microsoft.com/office/powerpoint/2010/main" val="355910939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1005840" rtl="0" eaLnBrk="1" latinLnBrk="0" hangingPunct="1">
        <a:lnSpc>
          <a:spcPct val="90000"/>
        </a:lnSpc>
        <a:spcBef>
          <a:spcPct val="0"/>
        </a:spcBef>
        <a:buNone/>
        <a:defRPr sz="4840" kern="1200">
          <a:solidFill>
            <a:schemeClr val="tx1"/>
          </a:solidFill>
          <a:latin typeface="+mj-lt"/>
          <a:ea typeface="+mj-ea"/>
          <a:cs typeface="+mj-cs"/>
        </a:defRPr>
      </a:lvl1pPr>
    </p:titleStyle>
    <p:bodyStyle>
      <a:lvl1pPr marL="251460" indent="-251460" algn="l" defTabSz="1005840" rtl="0" eaLnBrk="1" latinLnBrk="0" hangingPunct="1">
        <a:lnSpc>
          <a:spcPct val="90000"/>
        </a:lnSpc>
        <a:spcBef>
          <a:spcPts val="1100"/>
        </a:spcBef>
        <a:buFont typeface="Arial" panose="020B0604020202020204" pitchFamily="34" charset="0"/>
        <a:buChar char="•"/>
        <a:defRPr sz="3080" kern="1200">
          <a:solidFill>
            <a:schemeClr val="tx1"/>
          </a:solidFill>
          <a:latin typeface="+mn-lt"/>
          <a:ea typeface="+mn-ea"/>
          <a:cs typeface="+mn-cs"/>
        </a:defRPr>
      </a:lvl1pPr>
      <a:lvl2pPr marL="754380" indent="-251460" algn="l" defTabSz="1005840" rtl="0" eaLnBrk="1" latinLnBrk="0" hangingPunct="1">
        <a:lnSpc>
          <a:spcPct val="90000"/>
        </a:lnSpc>
        <a:spcBef>
          <a:spcPts val="550"/>
        </a:spcBef>
        <a:buFont typeface="Arial" panose="020B0604020202020204" pitchFamily="34" charset="0"/>
        <a:buChar char="•"/>
        <a:defRPr sz="2640" kern="1200">
          <a:solidFill>
            <a:schemeClr val="tx1"/>
          </a:solidFill>
          <a:latin typeface="+mn-lt"/>
          <a:ea typeface="+mn-ea"/>
          <a:cs typeface="+mn-cs"/>
        </a:defRPr>
      </a:lvl2pPr>
      <a:lvl3pPr marL="1257300" indent="-251460" algn="l" defTabSz="1005840" rtl="0" eaLnBrk="1" latinLnBrk="0" hangingPunct="1">
        <a:lnSpc>
          <a:spcPct val="90000"/>
        </a:lnSpc>
        <a:spcBef>
          <a:spcPts val="550"/>
        </a:spcBef>
        <a:buFont typeface="Arial" panose="020B0604020202020204" pitchFamily="34" charset="0"/>
        <a:buChar char="•"/>
        <a:defRPr sz="2200" kern="1200">
          <a:solidFill>
            <a:schemeClr val="tx1"/>
          </a:solidFill>
          <a:latin typeface="+mn-lt"/>
          <a:ea typeface="+mn-ea"/>
          <a:cs typeface="+mn-cs"/>
        </a:defRPr>
      </a:lvl3pPr>
      <a:lvl4pPr marL="17602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4pPr>
      <a:lvl5pPr marL="226314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5pPr>
      <a:lvl6pPr marL="276606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6pPr>
      <a:lvl7pPr marL="326898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7pPr>
      <a:lvl8pPr marL="377190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8pPr>
      <a:lvl9pPr marL="4274820" indent="-251460" algn="l" defTabSz="1005840" rtl="0" eaLnBrk="1" latinLnBrk="0" hangingPunct="1">
        <a:lnSpc>
          <a:spcPct val="90000"/>
        </a:lnSpc>
        <a:spcBef>
          <a:spcPts val="550"/>
        </a:spcBef>
        <a:buFont typeface="Arial" panose="020B0604020202020204" pitchFamily="34" charset="0"/>
        <a:buChar char="•"/>
        <a:defRPr sz="1980" kern="1200">
          <a:solidFill>
            <a:schemeClr val="tx1"/>
          </a:solidFill>
          <a:latin typeface="+mn-lt"/>
          <a:ea typeface="+mn-ea"/>
          <a:cs typeface="+mn-cs"/>
        </a:defRPr>
      </a:lvl9pPr>
    </p:bodyStyle>
    <p:otherStyle>
      <a:defPPr>
        <a:defRPr lang="en-US"/>
      </a:defPPr>
      <a:lvl1pPr marL="0" algn="l" defTabSz="1005840" rtl="0" eaLnBrk="1" latinLnBrk="0" hangingPunct="1">
        <a:defRPr sz="1980" kern="1200">
          <a:solidFill>
            <a:schemeClr val="tx1"/>
          </a:solidFill>
          <a:latin typeface="+mn-lt"/>
          <a:ea typeface="+mn-ea"/>
          <a:cs typeface="+mn-cs"/>
        </a:defRPr>
      </a:lvl1pPr>
      <a:lvl2pPr marL="502920" algn="l" defTabSz="1005840" rtl="0" eaLnBrk="1" latinLnBrk="0" hangingPunct="1">
        <a:defRPr sz="1980" kern="1200">
          <a:solidFill>
            <a:schemeClr val="tx1"/>
          </a:solidFill>
          <a:latin typeface="+mn-lt"/>
          <a:ea typeface="+mn-ea"/>
          <a:cs typeface="+mn-cs"/>
        </a:defRPr>
      </a:lvl2pPr>
      <a:lvl3pPr marL="1005840" algn="l" defTabSz="1005840" rtl="0" eaLnBrk="1" latinLnBrk="0" hangingPunct="1">
        <a:defRPr sz="1980" kern="1200">
          <a:solidFill>
            <a:schemeClr val="tx1"/>
          </a:solidFill>
          <a:latin typeface="+mn-lt"/>
          <a:ea typeface="+mn-ea"/>
          <a:cs typeface="+mn-cs"/>
        </a:defRPr>
      </a:lvl3pPr>
      <a:lvl4pPr marL="1508760" algn="l" defTabSz="1005840" rtl="0" eaLnBrk="1" latinLnBrk="0" hangingPunct="1">
        <a:defRPr sz="1980" kern="1200">
          <a:solidFill>
            <a:schemeClr val="tx1"/>
          </a:solidFill>
          <a:latin typeface="+mn-lt"/>
          <a:ea typeface="+mn-ea"/>
          <a:cs typeface="+mn-cs"/>
        </a:defRPr>
      </a:lvl4pPr>
      <a:lvl5pPr marL="2011680" algn="l" defTabSz="1005840" rtl="0" eaLnBrk="1" latinLnBrk="0" hangingPunct="1">
        <a:defRPr sz="1980" kern="1200">
          <a:solidFill>
            <a:schemeClr val="tx1"/>
          </a:solidFill>
          <a:latin typeface="+mn-lt"/>
          <a:ea typeface="+mn-ea"/>
          <a:cs typeface="+mn-cs"/>
        </a:defRPr>
      </a:lvl5pPr>
      <a:lvl6pPr marL="2514600" algn="l" defTabSz="1005840" rtl="0" eaLnBrk="1" latinLnBrk="0" hangingPunct="1">
        <a:defRPr sz="1980" kern="1200">
          <a:solidFill>
            <a:schemeClr val="tx1"/>
          </a:solidFill>
          <a:latin typeface="+mn-lt"/>
          <a:ea typeface="+mn-ea"/>
          <a:cs typeface="+mn-cs"/>
        </a:defRPr>
      </a:lvl6pPr>
      <a:lvl7pPr marL="3017520" algn="l" defTabSz="1005840" rtl="0" eaLnBrk="1" latinLnBrk="0" hangingPunct="1">
        <a:defRPr sz="1980" kern="1200">
          <a:solidFill>
            <a:schemeClr val="tx1"/>
          </a:solidFill>
          <a:latin typeface="+mn-lt"/>
          <a:ea typeface="+mn-ea"/>
          <a:cs typeface="+mn-cs"/>
        </a:defRPr>
      </a:lvl7pPr>
      <a:lvl8pPr marL="3520440" algn="l" defTabSz="1005840" rtl="0" eaLnBrk="1" latinLnBrk="0" hangingPunct="1">
        <a:defRPr sz="1980" kern="1200">
          <a:solidFill>
            <a:schemeClr val="tx1"/>
          </a:solidFill>
          <a:latin typeface="+mn-lt"/>
          <a:ea typeface="+mn-ea"/>
          <a:cs typeface="+mn-cs"/>
        </a:defRPr>
      </a:lvl8pPr>
      <a:lvl9pPr marL="4023360" algn="l" defTabSz="1005840" rtl="0" eaLnBrk="1" latinLnBrk="0" hangingPunct="1">
        <a:defRPr sz="19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292859"/>
            <a:ext cx="5486400" cy="246497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Grammar </a:t>
            </a:r>
          </a:p>
          <a:p>
            <a:pPr algn="ctr"/>
            <a:r>
              <a:rPr lang="en-US" sz="1400" dirty="0">
                <a:solidFill>
                  <a:sysClr val="windowText" lastClr="000000"/>
                </a:solidFill>
              </a:rPr>
              <a:t>Rewrite the following sentence to include a subordinate clause.</a:t>
            </a:r>
          </a:p>
          <a:p>
            <a:r>
              <a:rPr lang="en-US" sz="1400" dirty="0">
                <a:solidFill>
                  <a:sysClr val="windowText" lastClr="000000"/>
                </a:solidFill>
              </a:rPr>
              <a:t>1. The company released a new product. It has been well-received.</a:t>
            </a:r>
          </a:p>
          <a:p>
            <a:endParaRPr lang="en-US" sz="1400" dirty="0">
              <a:solidFill>
                <a:sysClr val="windowText" lastClr="000000"/>
              </a:solidFill>
            </a:endParaRPr>
          </a:p>
          <a:p>
            <a:pPr algn="ctr"/>
            <a:r>
              <a:rPr lang="en-US" sz="1400" dirty="0">
                <a:solidFill>
                  <a:sysClr val="windowText" lastClr="000000"/>
                </a:solidFill>
              </a:rPr>
              <a:t>Rewrite the following sentence using inversion.</a:t>
            </a:r>
          </a:p>
          <a:p>
            <a:r>
              <a:rPr lang="en-US" sz="1400" dirty="0">
                <a:solidFill>
                  <a:sysClr val="windowText" lastClr="000000"/>
                </a:solidFill>
              </a:rPr>
              <a:t>2. I had never seen such a beautiful sunset before.</a:t>
            </a:r>
          </a:p>
          <a:p>
            <a:endParaRPr lang="en-US" sz="1400" dirty="0">
              <a:solidFill>
                <a:sysClr val="windowText" lastClr="000000"/>
              </a:solidFill>
            </a:endParaRPr>
          </a:p>
          <a:p>
            <a:pPr algn="ctr"/>
            <a:r>
              <a:rPr lang="en-US" sz="1400" dirty="0">
                <a:solidFill>
                  <a:sysClr val="windowText" lastClr="000000"/>
                </a:solidFill>
              </a:rPr>
              <a:t>Transform the following sentence into a cleft sentence for emphasis.</a:t>
            </a:r>
          </a:p>
          <a:p>
            <a:r>
              <a:rPr lang="en-US" sz="1400" dirty="0">
                <a:solidFill>
                  <a:sysClr val="windowText" lastClr="000000"/>
                </a:solidFill>
              </a:rPr>
              <a:t>3. The new policy was implemented last month.</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C2 Exercise 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r>
                <a:rPr lang="en-US" dirty="0"/>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8694A9A-A5E2-3321-313E-B2956757707D}"/>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39CF47A5-FB9E-80FC-F30C-4A3AC8346345}"/>
              </a:ext>
            </a:extLst>
          </p:cNvPr>
          <p:cNvSpPr/>
          <p:nvPr/>
        </p:nvSpPr>
        <p:spPr>
          <a:xfrm>
            <a:off x="0" y="2351437"/>
            <a:ext cx="5486400" cy="397316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Vocabulary</a:t>
            </a:r>
          </a:p>
          <a:p>
            <a:pPr algn="ctr"/>
            <a:r>
              <a:rPr lang="en-US" sz="1400" dirty="0">
                <a:solidFill>
                  <a:sysClr val="windowText" lastClr="000000"/>
                </a:solidFill>
              </a:rPr>
              <a:t>Choose the correct word or phrase to complete each sentence. Each sentence has multiple choices.</a:t>
            </a:r>
          </a:p>
          <a:p>
            <a:pPr algn="ctr"/>
            <a:endParaRPr lang="en-US" sz="1400" b="1" dirty="0">
              <a:solidFill>
                <a:sysClr val="windowText" lastClr="000000"/>
              </a:solidFill>
            </a:endParaRPr>
          </a:p>
          <a:p>
            <a:r>
              <a:rPr lang="en-US" sz="1400" dirty="0">
                <a:solidFill>
                  <a:sysClr val="windowText" lastClr="000000"/>
                </a:solidFill>
              </a:rPr>
              <a:t>1. Her approach to solving the problem was very ___, involving both creativity and logic.</a:t>
            </a:r>
          </a:p>
          <a:p>
            <a:pPr marL="342900" indent="-342900" algn="ctr">
              <a:buAutoNum type="alphaLcParenR"/>
            </a:pPr>
            <a:r>
              <a:rPr lang="en-US" sz="1400" dirty="0">
                <a:solidFill>
                  <a:sysClr val="windowText" lastClr="000000"/>
                </a:solidFill>
              </a:rPr>
              <a:t>pedestrian    b) conventional   c) innovative   d) obsolete</a:t>
            </a:r>
          </a:p>
          <a:p>
            <a:pPr algn="ctr"/>
            <a:endParaRPr lang="en-US" sz="1400" dirty="0">
              <a:solidFill>
                <a:sysClr val="windowText" lastClr="000000"/>
              </a:solidFill>
            </a:endParaRPr>
          </a:p>
          <a:p>
            <a:r>
              <a:rPr lang="en-US" sz="1400" dirty="0">
                <a:solidFill>
                  <a:sysClr val="windowText" lastClr="000000"/>
                </a:solidFill>
              </a:rPr>
              <a:t>2. The manager was ___ about the new project, emphasizing the potential for high returns.</a:t>
            </a:r>
          </a:p>
          <a:p>
            <a:pPr algn="ctr"/>
            <a:r>
              <a:rPr lang="en-US" sz="1400" dirty="0">
                <a:solidFill>
                  <a:sysClr val="windowText" lastClr="000000"/>
                </a:solidFill>
              </a:rPr>
              <a:t>a) skeptical   b) enthusiastic   c) indifferent   d) critical</a:t>
            </a:r>
          </a:p>
          <a:p>
            <a:endParaRPr lang="en-US" sz="1400" dirty="0">
              <a:solidFill>
                <a:sysClr val="windowText" lastClr="000000"/>
              </a:solidFill>
            </a:endParaRPr>
          </a:p>
          <a:p>
            <a:r>
              <a:rPr lang="en-US" sz="1400" dirty="0">
                <a:solidFill>
                  <a:sysClr val="windowText" lastClr="000000"/>
                </a:solidFill>
              </a:rPr>
              <a:t>3. The speaker’s use of ___ language added a layer of sophistication to the presentation.</a:t>
            </a:r>
          </a:p>
          <a:p>
            <a:pPr algn="ctr"/>
            <a:r>
              <a:rPr lang="en-US" sz="1400" dirty="0">
                <a:solidFill>
                  <a:sysClr val="windowText" lastClr="000000"/>
                </a:solidFill>
              </a:rPr>
              <a:t>a) Colloquial    b) technical   c) informal    d) archaic</a:t>
            </a:r>
          </a:p>
        </p:txBody>
      </p:sp>
    </p:spTree>
    <p:extLst>
      <p:ext uri="{BB962C8B-B14F-4D97-AF65-F5344CB8AC3E}">
        <p14:creationId xmlns:p14="http://schemas.microsoft.com/office/powerpoint/2010/main" val="24397633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7</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E9751ABA-57F5-62CD-476D-3D78C5BE795B}"/>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9AF5FE63-FB47-8683-7EE6-C343BBDDB30E}"/>
              </a:ext>
            </a:extLst>
          </p:cNvPr>
          <p:cNvSpPr/>
          <p:nvPr/>
        </p:nvSpPr>
        <p:spPr>
          <a:xfrm>
            <a:off x="0" y="397930"/>
            <a:ext cx="5486400" cy="552242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informal sentence into a formal register.</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Informal Sentence: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Hey, can you send me that doc when you get a sec?</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formal sentence into a informal register.</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Formal Sentence: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would be grateful if you could provide me with your feedback on this matter.</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whether the speakers are using formal or informal language.</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Comprehension Questions: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Which clip used formal language?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Which clip used informal language?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Note: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Audio Clips – Lesson 7</a:t>
            </a:r>
          </a:p>
        </p:txBody>
      </p:sp>
    </p:spTree>
    <p:extLst>
      <p:ext uri="{BB962C8B-B14F-4D97-AF65-F5344CB8AC3E}">
        <p14:creationId xmlns:p14="http://schemas.microsoft.com/office/powerpoint/2010/main" val="23554834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8</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80D1258E-1DDB-E4DA-94D4-1E44639171AB}"/>
              </a:ext>
            </a:extLst>
          </p:cNvPr>
          <p:cNvSpPr/>
          <p:nvPr/>
        </p:nvSpPr>
        <p:spPr>
          <a:xfrm>
            <a:off x="0" y="1660625"/>
            <a:ext cx="5486400" cy="48962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p:txBody>
      </p:sp>
      <p:sp>
        <p:nvSpPr>
          <p:cNvPr id="9" name="Rectangle 8">
            <a:extLst>
              <a:ext uri="{FF2B5EF4-FFF2-40B4-BE49-F238E27FC236}">
                <a16:creationId xmlns:a16="http://schemas.microsoft.com/office/drawing/2014/main" id="{D1C89B52-29AF-B73C-2DFE-EDA0C4777E74}"/>
              </a:ext>
            </a:extLst>
          </p:cNvPr>
          <p:cNvSpPr/>
          <p:nvPr/>
        </p:nvSpPr>
        <p:spPr>
          <a:xfrm>
            <a:off x="0" y="2913061"/>
            <a:ext cx="5486400" cy="48962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R="0" lvl="0" algn="ctr"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p:txBody>
      </p:sp>
      <p:sp>
        <p:nvSpPr>
          <p:cNvPr id="2" name="Rectangle 1">
            <a:extLst>
              <a:ext uri="{FF2B5EF4-FFF2-40B4-BE49-F238E27FC236}">
                <a16:creationId xmlns:a16="http://schemas.microsoft.com/office/drawing/2014/main" id="{35DDF6DC-81DE-4F55-AEF1-A2D3BB45EBB7}"/>
              </a:ext>
            </a:extLst>
          </p:cNvPr>
          <p:cNvSpPr/>
          <p:nvPr/>
        </p:nvSpPr>
        <p:spPr>
          <a:xfrm>
            <a:off x="0" y="397930"/>
            <a:ext cx="5486400" cy="542943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Developing Your Own Complex Argument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Abstract Idea: </a:t>
            </a:r>
            <a:r>
              <a:rPr lang="en-US" sz="1600" dirty="0">
                <a:solidFill>
                  <a:sysClr val="windowText" lastClr="000000"/>
                </a:solidFill>
                <a:latin typeface="Calibri" panose="020F0502020204030204"/>
              </a:rPr>
              <a:t>"Happiness“</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Task: </a:t>
            </a:r>
            <a:r>
              <a:rPr lang="en-US" sz="1600" dirty="0">
                <a:solidFill>
                  <a:sysClr val="windowText" lastClr="000000"/>
                </a:solidFill>
                <a:latin typeface="Calibri" panose="020F0502020204030204"/>
              </a:rPr>
              <a:t>Write a short essay arguing whether happiness is determined more by internal or external factors.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Speaking Practice - Discussing Abstract Ideas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Abstract Idea: </a:t>
            </a:r>
            <a:r>
              <a:rPr lang="en-US" sz="1600" dirty="0">
                <a:solidFill>
                  <a:sysClr val="windowText" lastClr="000000"/>
                </a:solidFill>
                <a:latin typeface="Calibri" panose="020F0502020204030204"/>
              </a:rPr>
              <a:t>"Freedom“</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Task: </a:t>
            </a:r>
            <a:r>
              <a:rPr lang="en-US" sz="1600" dirty="0">
                <a:solidFill>
                  <a:sysClr val="windowText" lastClr="000000"/>
                </a:solidFill>
                <a:latin typeface="Calibri" panose="020F0502020204030204"/>
              </a:rPr>
              <a:t>Record a 2-minute explanation of what 'freedom' means to you and how it applies in modern society.</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Listening Practice: Analyzing a Complex Argument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Comprehension Questions:</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What is the speaker’s main thesis about truth?</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How does the speaker support their argument?</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What counterarguments does the speaker address?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Note: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Audio Clip – Lesson 8</a:t>
            </a:r>
          </a:p>
        </p:txBody>
      </p:sp>
    </p:spTree>
    <p:extLst>
      <p:ext uri="{BB962C8B-B14F-4D97-AF65-F5344CB8AC3E}">
        <p14:creationId xmlns:p14="http://schemas.microsoft.com/office/powerpoint/2010/main" val="39048518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9</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211495D4-B14E-D3FC-6EAE-5431EC3C65C6}"/>
              </a:ext>
            </a:extLst>
          </p:cNvPr>
          <p:cNvSpPr/>
          <p:nvPr/>
        </p:nvSpPr>
        <p:spPr>
          <a:xfrm>
            <a:off x="0" y="602787"/>
            <a:ext cx="5486400" cy="716961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the Idiom to Its Meaning</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Spill the beans</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Hit the sack</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Under the weather</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lang="en-US" sz="1600" dirty="0">
                <a:solidFill>
                  <a:sysClr val="windowText" lastClr="000000"/>
                </a:solidFill>
                <a:latin typeface="Calibri" panose="020F0502020204030204"/>
              </a:rPr>
              <a:t>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Piece of cake“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Go to bed</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Reveal a secret</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Feeling unwell</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Something very easy</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Fill in the Blanks with Idioms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1. I didn’t mean to __________; it just slipped out.</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 I’m feeling a bit __________ today, so I’ll stay home.</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3. I think it’s time to __________, I’m exhausted.</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4. Don’t worry about the test; it’ll be a __________.</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Hit the sack</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Piece of cake</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Spill the beans</a:t>
            </a:r>
          </a:p>
          <a:p>
            <a:pPr marL="342900" marR="0" lvl="0" indent="-342900" defTabSz="457200" rtl="0" eaLnBrk="1" fontAlgn="auto" latinLnBrk="0" hangingPunct="1">
              <a:lnSpc>
                <a:spcPct val="100000"/>
              </a:lnSpc>
              <a:spcBef>
                <a:spcPts val="0"/>
              </a:spcBef>
              <a:spcAft>
                <a:spcPts val="0"/>
              </a:spcAft>
              <a:buClrTx/>
              <a:buSzTx/>
              <a:buFont typeface="+mj-lt"/>
              <a:buAutoNum type="alphaLcParenR"/>
              <a:tabLst/>
              <a:defRPr/>
            </a:pPr>
            <a:r>
              <a:rPr lang="en-US" sz="1600" dirty="0">
                <a:solidFill>
                  <a:sysClr val="windowText" lastClr="000000"/>
                </a:solidFill>
                <a:latin typeface="Calibri" panose="020F0502020204030204"/>
              </a:rPr>
              <a:t>Under the weather</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algn="ctr"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Interpreting Cultural References</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1. This project feels like my personal Everest.</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2. She met her Waterloo during the final debate.</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3. He’s the Einstein of our group.</a:t>
            </a:r>
          </a:p>
          <a:p>
            <a:pPr marR="0" lvl="0" defTabSz="457200" rtl="0" eaLnBrk="1" fontAlgn="auto" latinLnBrk="0" hangingPunct="1">
              <a:lnSpc>
                <a:spcPct val="100000"/>
              </a:lnSpc>
              <a:spcBef>
                <a:spcPts val="0"/>
              </a:spcBef>
              <a:spcAft>
                <a:spcPts val="0"/>
              </a:spcAft>
              <a:buClrTx/>
              <a:buSzTx/>
              <a:tabLst/>
              <a:defRPr/>
            </a:pPr>
            <a:r>
              <a:rPr lang="en-US" sz="1600" dirty="0">
                <a:solidFill>
                  <a:sysClr val="windowText" lastClr="000000"/>
                </a:solidFill>
                <a:latin typeface="Calibri" panose="020F0502020204030204"/>
              </a:rPr>
              <a:t>4. That idea is her Achilles' heel.</a:t>
            </a:r>
          </a:p>
          <a:p>
            <a:pPr marR="0" lvl="0" defTabSz="457200" rtl="0" eaLnBrk="1" fontAlgn="auto" latinLnBrk="0" hangingPunct="1">
              <a:lnSpc>
                <a:spcPct val="100000"/>
              </a:lnSpc>
              <a:spcBef>
                <a:spcPts val="0"/>
              </a:spcBef>
              <a:spcAft>
                <a:spcPts val="0"/>
              </a:spcAft>
              <a:buClrTx/>
              <a:buSzTx/>
              <a:tabLst/>
              <a:defRPr/>
            </a:pPr>
            <a:endParaRPr lang="en-US" sz="1600" dirty="0">
              <a:solidFill>
                <a:sysClr val="windowText" lastClr="000000"/>
              </a:solidFill>
              <a:latin typeface="Calibri" panose="020F0502020204030204"/>
            </a:endParaRPr>
          </a:p>
        </p:txBody>
      </p:sp>
    </p:spTree>
    <p:extLst>
      <p:ext uri="{BB962C8B-B14F-4D97-AF65-F5344CB8AC3E}">
        <p14:creationId xmlns:p14="http://schemas.microsoft.com/office/powerpoint/2010/main" val="15096127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5146"/>
            <a:ext cx="5486400" cy="547970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sentences for better clarity and precision.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project was really good, and everyone liked it.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She said she didn’t think the results were very accurate.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The paper discusses several important things.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Transforming Informal Sentences into Formal Writing</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We’re going to look at the data to see what’s up.</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boss told everyone to get the job done ASAP.</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They figured out how to fix the issue.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Writing a Persuasive Argument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Prompt: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paragraph arguing whether remote work should become the standard in the future.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Instructions: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Ensure your paragraph includes a clear claim, supporting evidence, and addresses a counterargument.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751707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633776"/>
            <a:ext cx="5486400" cy="18912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Choose the appropriate modal to complete the sentence.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lights are off. He ____ (must/might/could) be out.</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2</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It ____ (could/must/would) rain later, so take an umbrella.</a:t>
            </a:r>
          </a:p>
          <a:p>
            <a:pPr marL="0" marR="0" lvl="0" indent="0" defTabSz="457200" rtl="0" eaLnBrk="1" fontAlgn="auto" latinLnBrk="0" hangingPunct="1">
              <a:lnSpc>
                <a:spcPct val="100000"/>
              </a:lnSpc>
              <a:spcBef>
                <a:spcPts val="0"/>
              </a:spcBef>
              <a:spcAft>
                <a:spcPts val="0"/>
              </a:spcAft>
              <a:buClrTx/>
              <a:buSzTx/>
              <a:buFontTx/>
              <a:buNone/>
              <a:tabLst/>
              <a:defRPr/>
            </a:pPr>
            <a:r>
              <a:rPr lang="en-US" sz="1600" dirty="0">
                <a:solidFill>
                  <a:sysClr val="windowText" lastClr="000000"/>
                </a:solidFill>
                <a:latin typeface="Calibri" panose="020F0502020204030204"/>
              </a:rPr>
              <a:t>3</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 She ____ (must/might/would) be the one who left the door open.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FE9C874B-590B-A20B-E8A1-45CCCF738DF5}"/>
              </a:ext>
            </a:extLst>
          </p:cNvPr>
          <p:cNvSpPr/>
          <p:nvPr/>
        </p:nvSpPr>
        <p:spPr>
          <a:xfrm>
            <a:off x="0" y="2311836"/>
            <a:ext cx="5486400" cy="189125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Create a conditional sentence that reflects it.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You want to express a general truth about plants needing water to grow.</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You’re considering what might happen if you miss the bus tomorrow.</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You regret not bringing an umbrella because it rained.</a:t>
            </a:r>
          </a:p>
        </p:txBody>
      </p:sp>
      <p:sp>
        <p:nvSpPr>
          <p:cNvPr id="9" name="Rectangle 8">
            <a:extLst>
              <a:ext uri="{FF2B5EF4-FFF2-40B4-BE49-F238E27FC236}">
                <a16:creationId xmlns:a16="http://schemas.microsoft.com/office/drawing/2014/main" id="{1F9C2060-2EB8-C5E4-48C6-E480198F9847}"/>
              </a:ext>
            </a:extLst>
          </p:cNvPr>
          <p:cNvSpPr/>
          <p:nvPr/>
        </p:nvSpPr>
        <p:spPr>
          <a:xfrm>
            <a:off x="0" y="4437225"/>
            <a:ext cx="5486400" cy="32438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Combine modals with conditional sentences to express different levels of possibility or hypothetical situations.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Imagine you’re considering an alternative career path.</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second conditional sentence about it.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You’re speculating about why a friend hasn’t arrived yet.</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first conditional sentence with a modal.</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You’re thinking about what might have happened if you hadn’t taken a specific action in the past.</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third conditional sentence with a modal.</a:t>
            </a:r>
          </a:p>
        </p:txBody>
      </p:sp>
    </p:spTree>
    <p:extLst>
      <p:ext uri="{BB962C8B-B14F-4D97-AF65-F5344CB8AC3E}">
        <p14:creationId xmlns:p14="http://schemas.microsoft.com/office/powerpoint/2010/main" val="4566949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60676"/>
            <a:ext cx="5486400" cy="278405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Summarize the passage in 2-3 sentences.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Passage: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Industrial Revolution, which began in the 18th century, was a period of great change in Europe. It marked the transition from agrarian economies to industrialized and urban societies. This era saw significant advancements in technology, manufacturing, and transportation, leading to increased productivity and economic growth. However, it also brought about challenges such as urban overcrowding, poor working conditions, and environmental pollution.</a:t>
            </a:r>
            <a:endParaRPr lang="en-US" sz="1600" dirty="0">
              <a:solidFill>
                <a:sysClr val="windowText" lastClr="000000"/>
              </a:solidFill>
              <a:latin typeface="Calibri" panose="020F0502020204030204"/>
            </a:endParaRP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1DE39A8F-73B8-F25C-637D-14182A070DB4}"/>
              </a:ext>
            </a:extLst>
          </p:cNvPr>
          <p:cNvSpPr/>
          <p:nvPr/>
        </p:nvSpPr>
        <p:spPr>
          <a:xfrm>
            <a:off x="0" y="3295495"/>
            <a:ext cx="5486400" cy="161940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Paraphrase the sentence.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Original Sentence: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Global warming, driven by human activities such as deforestation and the burning of fossil fuels, is causing significant changes in the Earth's climate.</a:t>
            </a:r>
            <a:endParaRPr lang="en-US" sz="1600" dirty="0">
              <a:solidFill>
                <a:sysClr val="windowText" lastClr="000000"/>
              </a:solidFill>
              <a:latin typeface="Calibri" panose="020F0502020204030204"/>
            </a:endParaRPr>
          </a:p>
        </p:txBody>
      </p:sp>
    </p:spTree>
    <p:extLst>
      <p:ext uri="{BB962C8B-B14F-4D97-AF65-F5344CB8AC3E}">
        <p14:creationId xmlns:p14="http://schemas.microsoft.com/office/powerpoint/2010/main" val="36250739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26EB809-DF15-3A27-924A-DC4F1C55C57F}"/>
              </a:ext>
            </a:extLst>
          </p:cNvPr>
          <p:cNvSpPr/>
          <p:nvPr/>
        </p:nvSpPr>
        <p:spPr>
          <a:xfrm>
            <a:off x="0" y="511443"/>
            <a:ext cx="5486400" cy="430852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Summarizing and Paraphrasing Combined</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Text: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Renewable energy sources, such as wind and solar power, are becoming increasingly popular as alternatives to fossil fuels. These energy sources are sustainable and environmentally friendly, reducing the carbon footprint and helping to combat climate change. However, the initial costs of setting up renewable energy infrastructure can be high, and there are challenges related to energy storage and grid integration.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Write a summary of the text.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Paraphrase the following key point: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Renewable energy sources are sustainable and environmentally friendly, reducing the carbon footprint.</a:t>
            </a:r>
            <a:endParaRPr lang="en-US" sz="1600" dirty="0">
              <a:solidFill>
                <a:sysClr val="windowText" lastClr="000000"/>
              </a:solidFill>
              <a:latin typeface="Calibri" panose="020F0502020204030204"/>
            </a:endParaRPr>
          </a:p>
        </p:txBody>
      </p:sp>
    </p:spTree>
    <p:extLst>
      <p:ext uri="{BB962C8B-B14F-4D97-AF65-F5344CB8AC3E}">
        <p14:creationId xmlns:p14="http://schemas.microsoft.com/office/powerpoint/2010/main" val="7979758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552019"/>
            <a:ext cx="5486400" cy="72559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which scenario reflects direct communication and which reflects indirect communication.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1: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 a meeting, a Japanese colleague says “That might be difficult” in response to a proposed idea.</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2: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An American manager says “We need to cut costs by 10% starting next month.”</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Pragmatic Awareness</a:t>
            </a: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Interpret the speaker’s intent in each context.</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Statement: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Could you close the window?</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Context 1: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speaker is cold.</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Context 2: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speaker is annoyed by the noise outside.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potential cultural misunderstandings and suggest how each party could adjust their communication style.</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Scenario: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An American businessperson and a Japanese businessperson are discussing a contract.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American says: </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We need a decision by the end of the week.</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Japanese businessperson responds with: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We will think about it.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13</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94904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14</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0535A303-B0B0-D50B-6A59-BADCBE086A61}"/>
              </a:ext>
            </a:extLst>
          </p:cNvPr>
          <p:cNvSpPr/>
          <p:nvPr/>
        </p:nvSpPr>
        <p:spPr>
          <a:xfrm>
            <a:off x="0" y="460675"/>
            <a:ext cx="5486400" cy="72559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the use of Ethos, Pathos, and Logos in this passage.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Passage: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We must act now to save our planet. Scientists have shown that if we don’t reduce carbon emissions, we’ll face catastrophic consequences. Think about the world we’re leaving for our children—what kind of future do we want for them?</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Pragmatic Awareness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Write a paragraph arguing for or against stricter content regulation on social media platforms.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Ethos, Pathos, and Logos in your argument.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Topic:</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Should social media platforms regulate content more strictly?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After writing, review your paragraph.</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Did you establish credibility (Ethos)?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Did you appeal to the audience’s emotions (Pathos)?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Did you use logical reasoning and evidence (Logos)?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Listen to the excerpt and identify the use of Ethos, Pathos, Logos, and any rhetorical devices.</a:t>
            </a:r>
          </a:p>
          <a:p>
            <a:pPr marL="0" marR="0" lvl="0" indent="0" algn="ctr"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Note: </a:t>
            </a: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Audio Clip – Lesson 14</a:t>
            </a:r>
          </a:p>
        </p:txBody>
      </p:sp>
    </p:spTree>
    <p:extLst>
      <p:ext uri="{BB962C8B-B14F-4D97-AF65-F5344CB8AC3E}">
        <p14:creationId xmlns:p14="http://schemas.microsoft.com/office/powerpoint/2010/main" val="13202514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31647"/>
            <a:ext cx="5486400" cy="460784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Analyzing the Text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Text Excerpt: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From "Pride and Prejudice" by Jane Austen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It is a truth universally acknowledged, that a single man in possession of a good fortune, must be in want of a wife. However little known the feelings or views of such a man may be on his first entering a neighborhood, this truth is so well fixed in the minds of the surrounding families, that he is considered as the rightful property of some one or other of their daughters.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Analysis Questions: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What is the main idea of the text?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How is the text structured?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Identify one literary device used and explain its effect.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How does the author support their argument?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15</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0386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292858"/>
            <a:ext cx="5486400" cy="459663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Reading Comprehension</a:t>
            </a:r>
          </a:p>
          <a:p>
            <a:r>
              <a:rPr lang="en-US" sz="1400" b="1" dirty="0">
                <a:solidFill>
                  <a:sysClr val="windowText" lastClr="000000"/>
                </a:solidFill>
              </a:rPr>
              <a:t>Instructions: </a:t>
            </a:r>
            <a:r>
              <a:rPr lang="en-US" sz="1400" dirty="0">
                <a:solidFill>
                  <a:sysClr val="windowText" lastClr="000000"/>
                </a:solidFill>
              </a:rPr>
              <a:t>Read the passage and answer the following questions based on the text.</a:t>
            </a:r>
          </a:p>
          <a:p>
            <a:endParaRPr lang="en-US" sz="1400" dirty="0">
              <a:solidFill>
                <a:sysClr val="windowText" lastClr="000000"/>
              </a:solidFill>
            </a:endParaRPr>
          </a:p>
          <a:p>
            <a:r>
              <a:rPr lang="en-US" sz="1400" b="1" dirty="0">
                <a:solidFill>
                  <a:sysClr val="windowText" lastClr="000000"/>
                </a:solidFill>
              </a:rPr>
              <a:t>Passage:</a:t>
            </a:r>
          </a:p>
          <a:p>
            <a:r>
              <a:rPr lang="en-US" sz="1400" dirty="0">
                <a:solidFill>
                  <a:sysClr val="windowText" lastClr="000000"/>
                </a:solidFill>
              </a:rPr>
              <a:t>The global landscape of business is continually evolving, driven by technological advancements and shifts in market demands. Companies that adapt quickly to these changes often find themselves at the forefront of their industries, leveraging new technologies to optimize operations and reach a broader audience. However, the challenge lies in anticipating future trends and aligning business strategies accordingly.</a:t>
            </a:r>
          </a:p>
          <a:p>
            <a:endParaRPr lang="en-US" sz="1400" dirty="0">
              <a:solidFill>
                <a:sysClr val="windowText" lastClr="000000"/>
              </a:solidFill>
            </a:endParaRPr>
          </a:p>
          <a:p>
            <a:r>
              <a:rPr lang="en-US" sz="1400" b="1" dirty="0">
                <a:solidFill>
                  <a:sysClr val="windowText" lastClr="000000"/>
                </a:solidFill>
              </a:rPr>
              <a:t>Questions:</a:t>
            </a:r>
          </a:p>
          <a:p>
            <a:r>
              <a:rPr lang="en-US" sz="1400" dirty="0">
                <a:solidFill>
                  <a:sysClr val="windowText" lastClr="000000"/>
                </a:solidFill>
              </a:rPr>
              <a:t>1. What factors are driving changes in the global business landscape?</a:t>
            </a:r>
          </a:p>
          <a:p>
            <a:endParaRPr lang="en-US" sz="1400" dirty="0">
              <a:solidFill>
                <a:sysClr val="windowText" lastClr="000000"/>
              </a:solidFill>
            </a:endParaRPr>
          </a:p>
          <a:p>
            <a:r>
              <a:rPr lang="en-US" sz="1400" dirty="0">
                <a:solidFill>
                  <a:sysClr val="windowText" lastClr="000000"/>
                </a:solidFill>
              </a:rPr>
              <a:t>2. How do companies benefit from adapting quickly to these changes?</a:t>
            </a:r>
          </a:p>
          <a:p>
            <a:endParaRPr lang="en-US" sz="1400" dirty="0">
              <a:solidFill>
                <a:sysClr val="windowText" lastClr="000000"/>
              </a:solidFill>
            </a:endParaRPr>
          </a:p>
          <a:p>
            <a:r>
              <a:rPr lang="en-US" sz="1400" dirty="0">
                <a:solidFill>
                  <a:sysClr val="windowText" lastClr="000000"/>
                </a:solidFill>
              </a:rPr>
              <a:t>3. What is the main challenge mentioned in the passage?</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C2 Exercise 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r>
                <a:rPr lang="en-US" dirty="0"/>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8694A9A-A5E2-3321-313E-B2956757707D}"/>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9706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8F78B0FC-9A32-6C90-925F-AA52E8174544}"/>
              </a:ext>
            </a:extLst>
          </p:cNvPr>
          <p:cNvSpPr/>
          <p:nvPr/>
        </p:nvSpPr>
        <p:spPr>
          <a:xfrm>
            <a:off x="0" y="1503596"/>
            <a:ext cx="5486400" cy="2382604"/>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Debate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Fluency Exercise: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Role-play debate on "The benefits and drawbacks of remote work.</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Task: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 pairs, argue for or against remote work, focusing on fluency and coherence.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Guidelines: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evidence and examples, practice smooth transitions and effective rebuttals</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2" name="Rectangle 1">
            <a:extLst>
              <a:ext uri="{FF2B5EF4-FFF2-40B4-BE49-F238E27FC236}">
                <a16:creationId xmlns:a16="http://schemas.microsoft.com/office/drawing/2014/main" id="{806F810C-D699-2B73-FEF6-E94EF9E1AC24}"/>
              </a:ext>
            </a:extLst>
          </p:cNvPr>
          <p:cNvSpPr/>
          <p:nvPr/>
        </p:nvSpPr>
        <p:spPr>
          <a:xfrm>
            <a:off x="0" y="4540541"/>
            <a:ext cx="5486400" cy="114205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Role-Play Dialogue: </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Benefits and Drawbacks of Remote Work</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Participants: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Alex - Proponent of Remote Work</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Jordan - Opponent of Remote Work</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lang="en-US" sz="1600" b="1" dirty="0">
                <a:solidFill>
                  <a:sysClr val="windowText" lastClr="000000"/>
                </a:solidFill>
                <a:latin typeface="Calibri" panose="020F0502020204030204"/>
              </a:rPr>
              <a:t>Dialogue: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5F3E2319-BD4D-D3A7-34D8-5D33464FBE8D}"/>
              </a:ext>
            </a:extLst>
          </p:cNvPr>
          <p:cNvSpPr/>
          <p:nvPr/>
        </p:nvSpPr>
        <p:spPr>
          <a:xfrm>
            <a:off x="163830" y="5295209"/>
            <a:ext cx="5158740" cy="2032358"/>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Alex: </a:t>
            </a:r>
            <a:r>
              <a:rPr lang="en-US" sz="1600" dirty="0">
                <a:solidFill>
                  <a:schemeClr val="tx1"/>
                </a:solidFill>
              </a:rPr>
              <a:t>Good afternoon, Jordan. Today, I’d like to highlight the numerous benefits of remote work. One major advantage is the flexibility it offers employees. They can create their own schedules, which helps them achieve a better work-life balance. For instance, a report from </a:t>
            </a:r>
            <a:r>
              <a:rPr lang="en-US" sz="1600" dirty="0" err="1">
                <a:solidFill>
                  <a:schemeClr val="tx1"/>
                </a:solidFill>
              </a:rPr>
              <a:t>FlexJobs</a:t>
            </a:r>
            <a:r>
              <a:rPr lang="en-US" sz="1600" dirty="0">
                <a:solidFill>
                  <a:schemeClr val="tx1"/>
                </a:solidFill>
              </a:rPr>
              <a:t> indicates that 73% of employees with flexible work arrangements experience lower stress levels.</a:t>
            </a:r>
          </a:p>
        </p:txBody>
      </p:sp>
    </p:spTree>
    <p:extLst>
      <p:ext uri="{BB962C8B-B14F-4D97-AF65-F5344CB8AC3E}">
        <p14:creationId xmlns:p14="http://schemas.microsoft.com/office/powerpoint/2010/main" val="132739727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6D596B6-190B-413F-7EA6-BA110759ECEC}"/>
              </a:ext>
            </a:extLst>
          </p:cNvPr>
          <p:cNvSpPr/>
          <p:nvPr/>
        </p:nvSpPr>
        <p:spPr>
          <a:xfrm>
            <a:off x="161290" y="623361"/>
            <a:ext cx="5158740" cy="2482327"/>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Jordan: </a:t>
            </a:r>
            <a:r>
              <a:rPr lang="en-US" sz="1600" dirty="0">
                <a:solidFill>
                  <a:schemeClr val="tx1"/>
                </a:solidFill>
              </a:rPr>
              <a:t>Good afternoon, Alex. While flexibility is certainly a benefit, we must also consider the drawbacks of remote work. One significant issue is the potential decrease in team cohesion. Without face-to-face interactions, employees may struggle to build strong relationships and effective communication. A study by Harvard Business Review found that remote teams often face challenges in maintaining team spirit and collaboration.</a:t>
            </a:r>
          </a:p>
        </p:txBody>
      </p:sp>
      <p:sp>
        <p:nvSpPr>
          <p:cNvPr id="12" name="Rectangle: Rounded Corners 11">
            <a:extLst>
              <a:ext uri="{FF2B5EF4-FFF2-40B4-BE49-F238E27FC236}">
                <a16:creationId xmlns:a16="http://schemas.microsoft.com/office/drawing/2014/main" id="{77B7AEF1-775C-2198-1B34-CDBEDEED0941}"/>
              </a:ext>
            </a:extLst>
          </p:cNvPr>
          <p:cNvSpPr/>
          <p:nvPr/>
        </p:nvSpPr>
        <p:spPr>
          <a:xfrm>
            <a:off x="161290" y="3217605"/>
            <a:ext cx="5158740" cy="2482325"/>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Alex: </a:t>
            </a:r>
            <a:r>
              <a:rPr lang="en-US" sz="1600" dirty="0">
                <a:solidFill>
                  <a:schemeClr val="tx1"/>
                </a:solidFill>
              </a:rPr>
              <a:t>That’s a valid point, Jordan. However, many companies have successfully addressed these challenges with advanced communication tools. Platforms like Slack and Zoom enable team members to stay connected and collaborate effectively. Moreover, remote work can lead to increased productivity. According to a study by Owl Labs, remote workers are 35% more productive than their office-bound counterparts.</a:t>
            </a:r>
          </a:p>
        </p:txBody>
      </p:sp>
      <p:sp>
        <p:nvSpPr>
          <p:cNvPr id="13" name="Rectangle: Rounded Corners 12">
            <a:extLst>
              <a:ext uri="{FF2B5EF4-FFF2-40B4-BE49-F238E27FC236}">
                <a16:creationId xmlns:a16="http://schemas.microsoft.com/office/drawing/2014/main" id="{80F10B21-585E-AA3C-A152-6BCE62BD25E0}"/>
              </a:ext>
            </a:extLst>
          </p:cNvPr>
          <p:cNvSpPr/>
          <p:nvPr/>
        </p:nvSpPr>
        <p:spPr>
          <a:xfrm>
            <a:off x="163830" y="5811847"/>
            <a:ext cx="5158740" cy="1869206"/>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Jordan: </a:t>
            </a:r>
            <a:r>
              <a:rPr lang="en-US" sz="1600" dirty="0">
                <a:solidFill>
                  <a:schemeClr val="tx1"/>
                </a:solidFill>
              </a:rPr>
              <a:t>While digital tools can help, they can't fully replace the spontaneous interactions that occur in a physical office. Employees may also face difficulties in separating work from personal life, leading to overwork and burnout. A survey conducted by Buffer found that 32% of remote workers struggle with unplugging from work, which can negatively affect their well-being.</a:t>
            </a:r>
          </a:p>
        </p:txBody>
      </p:sp>
    </p:spTree>
    <p:extLst>
      <p:ext uri="{BB962C8B-B14F-4D97-AF65-F5344CB8AC3E}">
        <p14:creationId xmlns:p14="http://schemas.microsoft.com/office/powerpoint/2010/main" val="25640426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6D596B6-190B-413F-7EA6-BA110759ECEC}"/>
              </a:ext>
            </a:extLst>
          </p:cNvPr>
          <p:cNvSpPr/>
          <p:nvPr/>
        </p:nvSpPr>
        <p:spPr>
          <a:xfrm>
            <a:off x="161290" y="623362"/>
            <a:ext cx="5158740" cy="1960552"/>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Alex: </a:t>
            </a:r>
            <a:r>
              <a:rPr lang="en-US" sz="1600" dirty="0">
                <a:solidFill>
                  <a:schemeClr val="tx1"/>
                </a:solidFill>
              </a:rPr>
              <a:t>That’s a concern, but it can be mitigated by setting clear boundaries and creating a dedicated workspace at home. Additionally, remote work can provide access to a broader talent pool for employers, as they’re not limited by geographic location. This diversity can enhance innovation and problem-solving within teams.</a:t>
            </a:r>
          </a:p>
        </p:txBody>
      </p:sp>
      <p:sp>
        <p:nvSpPr>
          <p:cNvPr id="12" name="Rectangle: Rounded Corners 11">
            <a:extLst>
              <a:ext uri="{FF2B5EF4-FFF2-40B4-BE49-F238E27FC236}">
                <a16:creationId xmlns:a16="http://schemas.microsoft.com/office/drawing/2014/main" id="{77B7AEF1-775C-2198-1B34-CDBEDEED0941}"/>
              </a:ext>
            </a:extLst>
          </p:cNvPr>
          <p:cNvSpPr/>
          <p:nvPr/>
        </p:nvSpPr>
        <p:spPr>
          <a:xfrm>
            <a:off x="163830" y="2802520"/>
            <a:ext cx="5158740" cy="2079444"/>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Jordan: </a:t>
            </a:r>
            <a:r>
              <a:rPr lang="en-US" sz="1600" dirty="0">
                <a:solidFill>
                  <a:schemeClr val="tx1"/>
                </a:solidFill>
              </a:rPr>
              <a:t>While the broader talent pool is a benefit, remote work can also lead to challenges in monitoring and managing employee performance. Without regular supervision, it can be difficult to ensure that all team members are meeting their goals and maintaining productivity. This lack of oversight may result in inconsistencies in work quality.</a:t>
            </a:r>
          </a:p>
        </p:txBody>
      </p:sp>
      <p:sp>
        <p:nvSpPr>
          <p:cNvPr id="13" name="Rectangle: Rounded Corners 12">
            <a:extLst>
              <a:ext uri="{FF2B5EF4-FFF2-40B4-BE49-F238E27FC236}">
                <a16:creationId xmlns:a16="http://schemas.microsoft.com/office/drawing/2014/main" id="{80F10B21-585E-AA3C-A152-6BCE62BD25E0}"/>
              </a:ext>
            </a:extLst>
          </p:cNvPr>
          <p:cNvSpPr/>
          <p:nvPr/>
        </p:nvSpPr>
        <p:spPr>
          <a:xfrm>
            <a:off x="161290" y="5095180"/>
            <a:ext cx="5158740" cy="1869206"/>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Alex: </a:t>
            </a:r>
            <a:r>
              <a:rPr lang="en-US" sz="1600" dirty="0">
                <a:solidFill>
                  <a:schemeClr val="tx1"/>
                </a:solidFill>
              </a:rPr>
              <a:t>Effective management of remote teams is indeed crucial, but it can be achieved through regular check-ins and performance metrics. Remote work, when managed properly, can be highly effective. It's all about finding the right balance and using the available tools to address potential issues.</a:t>
            </a:r>
          </a:p>
        </p:txBody>
      </p:sp>
    </p:spTree>
    <p:extLst>
      <p:ext uri="{BB962C8B-B14F-4D97-AF65-F5344CB8AC3E}">
        <p14:creationId xmlns:p14="http://schemas.microsoft.com/office/powerpoint/2010/main" val="12679566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11" name="Rectangle: Rounded Corners 10">
            <a:extLst>
              <a:ext uri="{FF2B5EF4-FFF2-40B4-BE49-F238E27FC236}">
                <a16:creationId xmlns:a16="http://schemas.microsoft.com/office/drawing/2014/main" id="{36D596B6-190B-413F-7EA6-BA110759ECEC}"/>
              </a:ext>
            </a:extLst>
          </p:cNvPr>
          <p:cNvSpPr/>
          <p:nvPr/>
        </p:nvSpPr>
        <p:spPr>
          <a:xfrm>
            <a:off x="161290" y="623362"/>
            <a:ext cx="5158740" cy="1960552"/>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Jordan: </a:t>
            </a:r>
            <a:r>
              <a:rPr lang="en-US" sz="1600" dirty="0">
                <a:solidFill>
                  <a:schemeClr val="tx1"/>
                </a:solidFill>
              </a:rPr>
              <a:t>In conclusion, while remote work offers flexibility and productivity benefits, it also presents challenges such as reduced team cohesion and difficulties in maintaining work-life boundaries. It’s important for organizations to weigh these factors carefully and implement strategies to address the drawbacks.</a:t>
            </a:r>
          </a:p>
        </p:txBody>
      </p:sp>
      <p:sp>
        <p:nvSpPr>
          <p:cNvPr id="12" name="Rectangle: Rounded Corners 11">
            <a:extLst>
              <a:ext uri="{FF2B5EF4-FFF2-40B4-BE49-F238E27FC236}">
                <a16:creationId xmlns:a16="http://schemas.microsoft.com/office/drawing/2014/main" id="{77B7AEF1-775C-2198-1B34-CDBEDEED0941}"/>
              </a:ext>
            </a:extLst>
          </p:cNvPr>
          <p:cNvSpPr/>
          <p:nvPr/>
        </p:nvSpPr>
        <p:spPr>
          <a:xfrm>
            <a:off x="163830" y="2802520"/>
            <a:ext cx="5158740" cy="1484641"/>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Alex: </a:t>
            </a:r>
            <a:r>
              <a:rPr lang="en-US" sz="1600" dirty="0">
                <a:solidFill>
                  <a:schemeClr val="tx1"/>
                </a:solidFill>
              </a:rPr>
              <a:t>Agreed. Remote work has its pros and cons, but with the right approach and tools, the benefits can outweigh the drawbacks. Thank you for the engaging discussion, Jordan.</a:t>
            </a:r>
          </a:p>
        </p:txBody>
      </p:sp>
      <p:sp>
        <p:nvSpPr>
          <p:cNvPr id="13" name="Rectangle: Rounded Corners 12">
            <a:extLst>
              <a:ext uri="{FF2B5EF4-FFF2-40B4-BE49-F238E27FC236}">
                <a16:creationId xmlns:a16="http://schemas.microsoft.com/office/drawing/2014/main" id="{80F10B21-585E-AA3C-A152-6BCE62BD25E0}"/>
              </a:ext>
            </a:extLst>
          </p:cNvPr>
          <p:cNvSpPr/>
          <p:nvPr/>
        </p:nvSpPr>
        <p:spPr>
          <a:xfrm>
            <a:off x="161290" y="4505767"/>
            <a:ext cx="5158740" cy="980630"/>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b="1" dirty="0">
                <a:solidFill>
                  <a:schemeClr val="tx1"/>
                </a:solidFill>
              </a:rPr>
              <a:t>Jordan: </a:t>
            </a:r>
            <a:r>
              <a:rPr lang="en-US" sz="1600" dirty="0">
                <a:solidFill>
                  <a:schemeClr val="tx1"/>
                </a:solidFill>
              </a:rPr>
              <a:t>Thank you, Alex. It was a pleasure discussing this topic with you.</a:t>
            </a:r>
          </a:p>
        </p:txBody>
      </p:sp>
    </p:spTree>
    <p:extLst>
      <p:ext uri="{BB962C8B-B14F-4D97-AF65-F5344CB8AC3E}">
        <p14:creationId xmlns:p14="http://schemas.microsoft.com/office/powerpoint/2010/main" val="334830832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18334"/>
            <a:ext cx="5486400" cy="216943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each sentence using more specific and descriptive language.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The company had many employees.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The product was good.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She did a great job on the project.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2 Exercise 17</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939CCE66-4480-9A00-421D-85F168E8812D}"/>
              </a:ext>
            </a:extLst>
          </p:cNvPr>
          <p:cNvSpPr/>
          <p:nvPr/>
        </p:nvSpPr>
        <p:spPr>
          <a:xfrm>
            <a:off x="0" y="2228371"/>
            <a:ext cx="5486400" cy="21839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each sentence with correct grammar usage.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If I would have known about the meeting, I would have attended.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Each of the team members have submitted their reports.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The data were analyzed by the researcher.</a:t>
            </a:r>
          </a:p>
        </p:txBody>
      </p:sp>
      <p:sp>
        <p:nvSpPr>
          <p:cNvPr id="9" name="Rectangle 8">
            <a:extLst>
              <a:ext uri="{FF2B5EF4-FFF2-40B4-BE49-F238E27FC236}">
                <a16:creationId xmlns:a16="http://schemas.microsoft.com/office/drawing/2014/main" id="{ED35A956-A4BF-23C5-B814-3EB2D04F904D}"/>
              </a:ext>
            </a:extLst>
          </p:cNvPr>
          <p:cNvSpPr/>
          <p:nvPr/>
        </p:nvSpPr>
        <p:spPr>
          <a:xfrm>
            <a:off x="0" y="4092644"/>
            <a:ext cx="5486400" cy="32546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Adjust the sentences to fit the level of formality required for each context.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Formal Email to a Client: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want to talk to you about the project.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Casual Conversation with a Friend:</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presentation was very interesting.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Professional Report Summary: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results were really good.</a:t>
            </a:r>
          </a:p>
        </p:txBody>
      </p:sp>
    </p:spTree>
    <p:extLst>
      <p:ext uri="{BB962C8B-B14F-4D97-AF65-F5344CB8AC3E}">
        <p14:creationId xmlns:p14="http://schemas.microsoft.com/office/powerpoint/2010/main" val="37096948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60676"/>
            <a:ext cx="5486400" cy="305744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Outline a presentation on the following topic:</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Impact of Technology on Education.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Introduction: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Introduce the topic and state your main thesis.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Body: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Break down the topic into 3 main points, with supporting evidence or examples.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Conclusion: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Summarize your main points and restate your thesis.</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18</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CAC51BB2-D045-6268-84E1-13C7D399D812}"/>
              </a:ext>
            </a:extLst>
          </p:cNvPr>
          <p:cNvSpPr/>
          <p:nvPr/>
        </p:nvSpPr>
        <p:spPr>
          <a:xfrm>
            <a:off x="0" y="3150713"/>
            <a:ext cx="5486400" cy="25357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Incorporate the following techniques into your presentation on:</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Impact of Technology on Education.</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dirty="0">
              <a:solidFill>
                <a:sysClr val="windowText" lastClr="000000"/>
              </a:solidFill>
              <a:latin typeface="Calibri" panose="020F0502020204030204"/>
            </a:endParaRP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Storytelling</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Rhetorical Questions</a:t>
            </a:r>
          </a:p>
          <a:p>
            <a:pPr marL="285750" marR="0" lvl="0" indent="-285750"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Visual Aids</a:t>
            </a:r>
          </a:p>
          <a:p>
            <a:pPr marR="0" lvl="0"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61399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425147"/>
            <a:ext cx="5486400" cy="374389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Exercise 1</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Find two credible sources related to your chosen topic and write a brief summary of each, explaining how they will support your argument.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Exercise 2</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Draft your introduction and one body paragraph, focusing on clarity, coherence, and the integration of research.</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Exercise 3</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Exchange drafts with a peer and provide feedback on coherence, transitions, and language precision. Then, revise your own draft based on the feedback received.</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19</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501513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20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61C235A-65AF-B750-96B2-1040684A6175}"/>
              </a:ext>
            </a:extLst>
          </p:cNvPr>
          <p:cNvSpPr/>
          <p:nvPr/>
        </p:nvSpPr>
        <p:spPr>
          <a:xfrm>
            <a:off x="0" y="472913"/>
            <a:ext cx="5486400" cy="604218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Final Self-Assessment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Complete a self-assessment quiz with questions covering the major topics. Reflect on your strengths and areas for further growth.</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Grammar Proficiency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Identify the error in the following sentence and correct it: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No sooner he had finished his speech when the audience started clapping.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Transform the following sentence using inversion: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He rarely goes to the gym.</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Choose the correct form of the modal verb:</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you want to improve your English, you (should/can/must) practice every day.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4. Complete the sentence using a cleft sentence for emphasis: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_______ was his determination that he succeeded despite all odds.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564094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20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61C235A-65AF-B750-96B2-1040684A6175}"/>
              </a:ext>
            </a:extLst>
          </p:cNvPr>
          <p:cNvSpPr/>
          <p:nvPr/>
        </p:nvSpPr>
        <p:spPr>
          <a:xfrm>
            <a:off x="0" y="389620"/>
            <a:ext cx="5486400" cy="73320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Vocabulary Mastery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Match the following synonyms: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Erudite</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Loquacious</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Pernicious</a:t>
            </a:r>
          </a:p>
          <a:p>
            <a:pPr marL="342900" marR="0" lvl="0" indent="-342900" defTabSz="457200" rtl="0" eaLnBrk="1" fontAlgn="auto" latinLnBrk="0" hangingPunct="1">
              <a:lnSpc>
                <a:spcPct val="100000"/>
              </a:lnSpc>
              <a:spcBef>
                <a:spcPts val="0"/>
              </a:spcBef>
              <a:spcAft>
                <a:spcPts val="0"/>
              </a:spcAft>
              <a:buClrTx/>
              <a:buSzTx/>
              <a:buFont typeface="+mj-lt"/>
              <a:buAutoNum type="arabicPeriod"/>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Intransigent</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Talkative       b) Harmful       c) Learned       d) Stubborn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the appropriate idiom in the following sentence: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Whenever John doesn’t want to do something, he always finds a way to __________.</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kick the bucket</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hit the sack</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 beat around the bush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d) spill the beans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Choose the word that best fits the context:</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manager’s decision was so ________ that it left everyone in the room speechless.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arbitrary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b) ambiguous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 audacious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d) austere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289018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20</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54BE68D8-FDE5-2DAD-959F-80617E3FF385}"/>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861C235A-65AF-B750-96B2-1040684A6175}"/>
              </a:ext>
            </a:extLst>
          </p:cNvPr>
          <p:cNvSpPr/>
          <p:nvPr/>
        </p:nvSpPr>
        <p:spPr>
          <a:xfrm>
            <a:off x="0" y="516492"/>
            <a:ext cx="5486400" cy="3621556"/>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Writing Skills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Evaluate the coherence of the following paragraph.</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Does it flow logically?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If not, suggest improvements: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company’s profits have increased this quarter. Marketing strategies were improved. Employees received better training. Customer satisfaction is at an all-time high.</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following informal sentence in a formal tone: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reckon we should get cracking on that report.</a:t>
            </a:r>
          </a:p>
        </p:txBody>
      </p:sp>
      <p:sp>
        <p:nvSpPr>
          <p:cNvPr id="3" name="Rectangle 2">
            <a:extLst>
              <a:ext uri="{FF2B5EF4-FFF2-40B4-BE49-F238E27FC236}">
                <a16:creationId xmlns:a16="http://schemas.microsoft.com/office/drawing/2014/main" id="{B76FB169-50AB-36DA-A97D-81106A3E749F}"/>
              </a:ext>
            </a:extLst>
          </p:cNvPr>
          <p:cNvSpPr/>
          <p:nvPr/>
        </p:nvSpPr>
        <p:spPr>
          <a:xfrm>
            <a:off x="0" y="3886200"/>
            <a:ext cx="5486400" cy="262889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Speaking and Listening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the intonation pattern used in this sentence and explain its effect:</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Note: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Audio Clip – Lesson 20</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Describe the most effective strategy for engaging in a discussion on a complex topic.</a:t>
            </a:r>
          </a:p>
        </p:txBody>
      </p:sp>
    </p:spTree>
    <p:extLst>
      <p:ext uri="{BB962C8B-B14F-4D97-AF65-F5344CB8AC3E}">
        <p14:creationId xmlns:p14="http://schemas.microsoft.com/office/powerpoint/2010/main" val="1877607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389620"/>
            <a:ext cx="5486400" cy="3352042"/>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Writing</a:t>
            </a:r>
          </a:p>
          <a:p>
            <a:r>
              <a:rPr lang="en-US" sz="1400" b="1" dirty="0">
                <a:solidFill>
                  <a:sysClr val="windowText" lastClr="000000"/>
                </a:solidFill>
              </a:rPr>
              <a:t>Instructions: </a:t>
            </a:r>
            <a:r>
              <a:rPr lang="en-US" sz="1400" dirty="0">
                <a:solidFill>
                  <a:sysClr val="windowText" lastClr="000000"/>
                </a:solidFill>
              </a:rPr>
              <a:t>Write a short essay (200-250 words) on the following topic. Use advanced vocabulary and complex sentence structures.</a:t>
            </a:r>
          </a:p>
          <a:p>
            <a:endParaRPr lang="en-US" sz="1400" dirty="0">
              <a:solidFill>
                <a:sysClr val="windowText" lastClr="000000"/>
              </a:solidFill>
            </a:endParaRPr>
          </a:p>
          <a:p>
            <a:r>
              <a:rPr lang="en-US" sz="1400" b="1" dirty="0">
                <a:solidFill>
                  <a:sysClr val="windowText" lastClr="000000"/>
                </a:solidFill>
              </a:rPr>
              <a:t>Topic:</a:t>
            </a:r>
          </a:p>
          <a:p>
            <a:r>
              <a:rPr lang="en-US" sz="1400" dirty="0">
                <a:solidFill>
                  <a:sysClr val="windowText" lastClr="000000"/>
                </a:solidFill>
              </a:rPr>
              <a:t>Discuss the impact of technology on modern communication and its implications for interpersonal relationships.</a:t>
            </a:r>
          </a:p>
          <a:p>
            <a:endParaRPr lang="en-US" sz="1400" dirty="0">
              <a:solidFill>
                <a:sysClr val="windowText" lastClr="000000"/>
              </a:solidFill>
            </a:endParaRPr>
          </a:p>
          <a:p>
            <a:r>
              <a:rPr lang="en-US" sz="1400" b="1" dirty="0">
                <a:solidFill>
                  <a:sysClr val="windowText" lastClr="000000"/>
                </a:solidFill>
              </a:rPr>
              <a:t>Evaluation Criteria:</a:t>
            </a:r>
          </a:p>
          <a:p>
            <a:r>
              <a:rPr lang="en-US" sz="1400" dirty="0">
                <a:solidFill>
                  <a:sysClr val="windowText" lastClr="000000"/>
                </a:solidFill>
              </a:rPr>
              <a:t>• Use of advanced vocabulary and grammar.</a:t>
            </a:r>
          </a:p>
          <a:p>
            <a:r>
              <a:rPr lang="en-US" sz="1400" dirty="0">
                <a:solidFill>
                  <a:sysClr val="windowText" lastClr="000000"/>
                </a:solidFill>
              </a:rPr>
              <a:t>• Clarity and coherence of arguments.</a:t>
            </a:r>
          </a:p>
          <a:p>
            <a:r>
              <a:rPr lang="en-US" sz="1400" dirty="0">
                <a:solidFill>
                  <a:sysClr val="windowText" lastClr="000000"/>
                </a:solidFill>
              </a:rPr>
              <a:t>• Proper structure and organization of the essay.</a:t>
            </a:r>
          </a:p>
          <a:p>
            <a:r>
              <a:rPr lang="en-US" sz="1400" dirty="0">
                <a:solidFill>
                  <a:sysClr val="windowText" lastClr="000000"/>
                </a:solidFill>
              </a:rPr>
              <a:t>• Effective use of examples and evidence.</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C2 Exercise 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r>
                <a:rPr lang="en-US" dirty="0"/>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8694A9A-A5E2-3321-313E-B2956757707D}"/>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177379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202442"/>
            <a:ext cx="5486400" cy="5206238"/>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400" b="1" dirty="0">
                <a:solidFill>
                  <a:sysClr val="windowText" lastClr="000000"/>
                </a:solidFill>
              </a:rPr>
              <a:t>Speaking</a:t>
            </a:r>
          </a:p>
          <a:p>
            <a:r>
              <a:rPr lang="en-US" sz="1400" b="1" dirty="0">
                <a:solidFill>
                  <a:sysClr val="windowText" lastClr="000000"/>
                </a:solidFill>
              </a:rPr>
              <a:t>Instructions: </a:t>
            </a:r>
            <a:r>
              <a:rPr lang="en-US" sz="1400" dirty="0">
                <a:solidFill>
                  <a:sysClr val="windowText" lastClr="000000"/>
                </a:solidFill>
              </a:rPr>
              <a:t>Record yourself responding to the following prompts. Your responses should demonstrate fluency, accuracy, and the use of advanced language.</a:t>
            </a:r>
          </a:p>
          <a:p>
            <a:endParaRPr lang="en-US" sz="1400" dirty="0">
              <a:solidFill>
                <a:sysClr val="windowText" lastClr="000000"/>
              </a:solidFill>
            </a:endParaRPr>
          </a:p>
          <a:p>
            <a:r>
              <a:rPr lang="en-US" sz="1400" b="1" dirty="0">
                <a:solidFill>
                  <a:sysClr val="windowText" lastClr="000000"/>
                </a:solidFill>
              </a:rPr>
              <a:t>Prompts:</a:t>
            </a:r>
          </a:p>
          <a:p>
            <a:r>
              <a:rPr lang="en-US" sz="1400" dirty="0">
                <a:solidFill>
                  <a:sysClr val="windowText" lastClr="000000"/>
                </a:solidFill>
              </a:rPr>
              <a:t>1. Describe a recent innovation in technology and its impact on your daily life.</a:t>
            </a:r>
          </a:p>
          <a:p>
            <a:endParaRPr lang="en-US" sz="1400" dirty="0">
              <a:solidFill>
                <a:sysClr val="windowText" lastClr="000000"/>
              </a:solidFill>
            </a:endParaRPr>
          </a:p>
          <a:p>
            <a:r>
              <a:rPr lang="en-US" sz="1400" dirty="0">
                <a:solidFill>
                  <a:sysClr val="windowText" lastClr="000000"/>
                </a:solidFill>
              </a:rPr>
              <a:t>2. Discuss the advantages and disadvantages of remote work compared to traditional office work.</a:t>
            </a:r>
          </a:p>
          <a:p>
            <a:endParaRPr lang="en-US" sz="1400" dirty="0">
              <a:solidFill>
                <a:sysClr val="windowText" lastClr="000000"/>
              </a:solidFill>
            </a:endParaRPr>
          </a:p>
          <a:p>
            <a:r>
              <a:rPr lang="en-US" sz="1400" b="1" dirty="0">
                <a:solidFill>
                  <a:sysClr val="windowText" lastClr="000000"/>
                </a:solidFill>
              </a:rPr>
              <a:t>Evaluation Criteria:</a:t>
            </a:r>
          </a:p>
          <a:p>
            <a:r>
              <a:rPr lang="en-US" sz="1400" dirty="0">
                <a:solidFill>
                  <a:sysClr val="windowText" lastClr="000000"/>
                </a:solidFill>
              </a:rPr>
              <a:t>• Fluency and coherence.</a:t>
            </a:r>
          </a:p>
          <a:p>
            <a:r>
              <a:rPr lang="en-US" sz="1400" dirty="0">
                <a:solidFill>
                  <a:sysClr val="windowText" lastClr="000000"/>
                </a:solidFill>
              </a:rPr>
              <a:t>• Accuracy of grammar and vocabulary.</a:t>
            </a:r>
          </a:p>
          <a:p>
            <a:r>
              <a:rPr lang="en-US" sz="1400" dirty="0">
                <a:solidFill>
                  <a:sysClr val="windowText" lastClr="000000"/>
                </a:solidFill>
              </a:rPr>
              <a:t>• Ability to articulate ideas clearly.</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C2 Exercise 1</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r>
                <a:rPr lang="en-US" dirty="0"/>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7" name="Straight Connector 26">
            <a:extLst>
              <a:ext uri="{FF2B5EF4-FFF2-40B4-BE49-F238E27FC236}">
                <a16:creationId xmlns:a16="http://schemas.microsoft.com/office/drawing/2014/main" id="{38694A9A-A5E2-3321-313E-B2956757707D}"/>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72601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511443"/>
            <a:ext cx="5486400" cy="3374753"/>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Combine the following ideas into a single complex sentence: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project was delayed.</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team encountered unexpected challenges.</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this sentence using inversion:</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They had never seen such a beautiful landscape before.</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Transform this sentence into a cleft sentence: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Maria baked the cake for the party.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Emphasize the key information by restructuring this sentence: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CEO announced the new policy during the meeting.</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2</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8F89D9E7-CE39-34EA-5F7F-1441F8B4CCEC}"/>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058511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3</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9" name="Straight Connector 8">
            <a:extLst>
              <a:ext uri="{FF2B5EF4-FFF2-40B4-BE49-F238E27FC236}">
                <a16:creationId xmlns:a16="http://schemas.microsoft.com/office/drawing/2014/main" id="{5A66B9D9-C076-9B04-7A0F-9ED42AA6BEB8}"/>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4773BDA7-B52D-21D5-6197-71E831AD617C}"/>
              </a:ext>
            </a:extLst>
          </p:cNvPr>
          <p:cNvSpPr/>
          <p:nvPr/>
        </p:nvSpPr>
        <p:spPr>
          <a:xfrm>
            <a:off x="0" y="511443"/>
            <a:ext cx="5486400" cy="312586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1. Synonyms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Identify the subtle difference between 'persuade' and 'convince' by writing two sentences, one with each word.</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2. Contextual Vocabulary</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Use the word 'meticulous' in a sentence that clearly shows its meaning.</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3. Formal vs. Informal</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Rewrite the following formal sentence in an informal style:</a:t>
            </a:r>
          </a:p>
          <a:p>
            <a:pPr marL="285750" marR="0" lvl="0" indent="-285750" defTabSz="4572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0" i="0" u="none" strike="noStrike" kern="1200" cap="none" spc="0" normalizeH="0" baseline="0" noProof="0" dirty="0">
                <a:ln>
                  <a:noFill/>
                </a:ln>
                <a:solidFill>
                  <a:sysClr val="windowText" lastClr="000000"/>
                </a:solidFill>
                <a:effectLst/>
                <a:uLnTx/>
                <a:uFillTx/>
                <a:latin typeface="Calibri" panose="020F0502020204030204"/>
                <a:ea typeface="+mn-ea"/>
                <a:cs typeface="+mn-cs"/>
              </a:rPr>
              <a:t>I would like to request your assistance with this matter.</a:t>
            </a: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96535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D615AFF-1902-822C-DEC7-C5B4EAD27FA8}"/>
              </a:ext>
            </a:extLst>
          </p:cNvPr>
          <p:cNvSpPr/>
          <p:nvPr/>
        </p:nvSpPr>
        <p:spPr>
          <a:xfrm>
            <a:off x="0" y="397929"/>
            <a:ext cx="5486400" cy="4870911"/>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Read the following passage and then answer the questions provided.</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Passage: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The city’s skyline, once a testament to innovation and progress, now stood as a monument to forgotten dreams. Empty windows gazed out like hollow eyes, watching over streets that had long since lost their vibrancy.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Questions: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What is the tone of the passage?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How does the author use imagery to convey a message about the city?</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What might the author be suggesting about the city’s past and present?</a:t>
            </a:r>
          </a:p>
        </p:txBody>
      </p:sp>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C2 Exercise 4</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DEF2DAFC-3228-B922-5EC8-8A76DCF8C848}"/>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004497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5</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21" name="Straight Connector 20">
            <a:extLst>
              <a:ext uri="{FF2B5EF4-FFF2-40B4-BE49-F238E27FC236}">
                <a16:creationId xmlns:a16="http://schemas.microsoft.com/office/drawing/2014/main" id="{10A086D8-5B82-A8D1-6629-30F1B93DAE9E}"/>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3606D14B-AC20-CF1E-6FE0-8F300BFFBFDC}"/>
              </a:ext>
            </a:extLst>
          </p:cNvPr>
          <p:cNvSpPr/>
          <p:nvPr/>
        </p:nvSpPr>
        <p:spPr>
          <a:xfrm>
            <a:off x="0" y="397929"/>
            <a:ext cx="5486400" cy="2019807"/>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We’ll use a short dialogue where you can apply what you’ve learned about pronunciation and intonation.</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Focus on making your speech sound as natural as possible. Script for Practice:</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
        <p:nvSpPr>
          <p:cNvPr id="3" name="Rectangle: Rounded Corners 2">
            <a:extLst>
              <a:ext uri="{FF2B5EF4-FFF2-40B4-BE49-F238E27FC236}">
                <a16:creationId xmlns:a16="http://schemas.microsoft.com/office/drawing/2014/main" id="{DE5D6E6B-8060-3A53-2334-62ABB31EE2BA}"/>
              </a:ext>
            </a:extLst>
          </p:cNvPr>
          <p:cNvSpPr/>
          <p:nvPr/>
        </p:nvSpPr>
        <p:spPr>
          <a:xfrm>
            <a:off x="163830" y="1990872"/>
            <a:ext cx="5158740" cy="663731"/>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 I thought you said you’d be here at 7. What happened?</a:t>
            </a:r>
          </a:p>
        </p:txBody>
      </p:sp>
      <p:sp>
        <p:nvSpPr>
          <p:cNvPr id="8" name="Rectangle: Rounded Corners 7">
            <a:extLst>
              <a:ext uri="{FF2B5EF4-FFF2-40B4-BE49-F238E27FC236}">
                <a16:creationId xmlns:a16="http://schemas.microsoft.com/office/drawing/2014/main" id="{1B3BBF03-F2F8-5822-F6EC-64987C16FF36}"/>
              </a:ext>
            </a:extLst>
          </p:cNvPr>
          <p:cNvSpPr/>
          <p:nvPr/>
        </p:nvSpPr>
        <p:spPr>
          <a:xfrm>
            <a:off x="163830" y="2788717"/>
            <a:ext cx="5158740" cy="663731"/>
          </a:xfrm>
          <a:prstGeom prst="roundRect">
            <a:avLst/>
          </a:prstGeom>
          <a:solidFill>
            <a:schemeClr val="accent2">
              <a:lumMod val="20000"/>
              <a:lumOff val="8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B: I know, I’m sorry. I got caught in traffic, and then my phone died. It’s been one of those days!</a:t>
            </a:r>
          </a:p>
        </p:txBody>
      </p:sp>
      <p:sp>
        <p:nvSpPr>
          <p:cNvPr id="9" name="Rectangle: Rounded Corners 8">
            <a:extLst>
              <a:ext uri="{FF2B5EF4-FFF2-40B4-BE49-F238E27FC236}">
                <a16:creationId xmlns:a16="http://schemas.microsoft.com/office/drawing/2014/main" id="{C82F4DBA-5316-4C73-79DF-B26F4DAB18C2}"/>
              </a:ext>
            </a:extLst>
          </p:cNvPr>
          <p:cNvSpPr/>
          <p:nvPr/>
        </p:nvSpPr>
        <p:spPr>
          <a:xfrm>
            <a:off x="163830" y="3582115"/>
            <a:ext cx="5158740" cy="663731"/>
          </a:xfrm>
          <a:prstGeom prst="roundRect">
            <a:avLst/>
          </a:prstGeom>
          <a:solidFill>
            <a:schemeClr val="accent2">
              <a:lumMod val="40000"/>
              <a:lumOff val="60000"/>
            </a:schemeClr>
          </a:solidFill>
          <a:ln>
            <a:noFill/>
          </a:ln>
          <a:effectLst>
            <a:outerShdw blurRad="50800" dist="38100" dir="5400000" algn="t"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600" dirty="0">
                <a:solidFill>
                  <a:schemeClr val="tx1"/>
                </a:solidFill>
              </a:rPr>
              <a:t>A: Well, I’m glad you made it. Let’s get started, shall we?</a:t>
            </a:r>
          </a:p>
        </p:txBody>
      </p:sp>
      <p:sp>
        <p:nvSpPr>
          <p:cNvPr id="10" name="Rectangle 9">
            <a:extLst>
              <a:ext uri="{FF2B5EF4-FFF2-40B4-BE49-F238E27FC236}">
                <a16:creationId xmlns:a16="http://schemas.microsoft.com/office/drawing/2014/main" id="{EEA0A56B-1384-F89E-D342-BFB9F5F45DB8}"/>
              </a:ext>
            </a:extLst>
          </p:cNvPr>
          <p:cNvSpPr/>
          <p:nvPr/>
        </p:nvSpPr>
        <p:spPr>
          <a:xfrm>
            <a:off x="0" y="4411435"/>
            <a:ext cx="5486400" cy="43900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Note: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Audio Clip – Lesson 5</a:t>
            </a:r>
          </a:p>
          <a:p>
            <a:pPr marL="0" marR="0" lvl="0" indent="0" defTabSz="457200" rtl="0" eaLnBrk="1" fontAlgn="auto" latinLnBrk="0" hangingPunct="1">
              <a:lnSpc>
                <a:spcPct val="100000"/>
              </a:lnSpc>
              <a:spcBef>
                <a:spcPts val="0"/>
              </a:spcBef>
              <a:spcAft>
                <a:spcPts val="0"/>
              </a:spcAft>
              <a:buClrTx/>
              <a:buSzTx/>
              <a:buFontTx/>
              <a:buNone/>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642806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54AABF8A-2283-307D-16C0-F487D4405CBC}"/>
              </a:ext>
            </a:extLst>
          </p:cNvPr>
          <p:cNvGrpSpPr/>
          <p:nvPr/>
        </p:nvGrpSpPr>
        <p:grpSpPr>
          <a:xfrm>
            <a:off x="0" y="-1"/>
            <a:ext cx="5486400" cy="511444"/>
            <a:chOff x="0" y="86296"/>
            <a:chExt cx="5486400" cy="511444"/>
          </a:xfrm>
        </p:grpSpPr>
        <p:sp>
          <p:nvSpPr>
            <p:cNvPr id="5" name="Rectangle 4">
              <a:extLst>
                <a:ext uri="{FF2B5EF4-FFF2-40B4-BE49-F238E27FC236}">
                  <a16:creationId xmlns:a16="http://schemas.microsoft.com/office/drawing/2014/main" id="{71229CEC-6B5C-536F-08E1-635A1A5D0993}"/>
                </a:ext>
              </a:extLst>
            </p:cNvPr>
            <p:cNvSpPr/>
            <p:nvPr/>
          </p:nvSpPr>
          <p:spPr>
            <a:xfrm>
              <a:off x="0" y="86296"/>
              <a:ext cx="5486400" cy="511444"/>
            </a:xfrm>
            <a:prstGeom prst="rect">
              <a:avLst/>
            </a:prstGeom>
            <a:noFill/>
            <a:ln w="285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000" dirty="0">
                  <a:solidFill>
                    <a:prstClr val="black"/>
                  </a:solidFill>
                  <a:latin typeface="Calibri" panose="020F0502020204030204"/>
                </a:rPr>
                <a:t>C2</a:t>
              </a:r>
              <a:r>
                <a:rPr kumimoji="0" lang="en-US" sz="2000" b="0" i="0" u="none" strike="noStrike" kern="1200" cap="none" spc="0" normalizeH="0" baseline="0" noProof="0" dirty="0">
                  <a:ln>
                    <a:noFill/>
                  </a:ln>
                  <a:solidFill>
                    <a:prstClr val="black"/>
                  </a:solidFill>
                  <a:effectLst/>
                  <a:uLnTx/>
                  <a:uFillTx/>
                  <a:latin typeface="Calibri" panose="020F0502020204030204"/>
                  <a:ea typeface="+mn-ea"/>
                  <a:cs typeface="+mn-cs"/>
                </a:rPr>
                <a:t> Exercise 6</a:t>
              </a:r>
            </a:p>
          </p:txBody>
        </p:sp>
        <p:sp>
          <p:nvSpPr>
            <p:cNvPr id="6" name="TextBox 5">
              <a:extLst>
                <a:ext uri="{FF2B5EF4-FFF2-40B4-BE49-F238E27FC236}">
                  <a16:creationId xmlns:a16="http://schemas.microsoft.com/office/drawing/2014/main" id="{59FDF91C-FDC7-A242-6C3B-22CE3F25CF42}"/>
                </a:ext>
              </a:extLst>
            </p:cNvPr>
            <p:cNvSpPr txBox="1"/>
            <p:nvPr/>
          </p:nvSpPr>
          <p:spPr>
            <a:xfrm>
              <a:off x="2689860" y="177640"/>
              <a:ext cx="2743200" cy="369332"/>
            </a:xfrm>
            <a:prstGeom prst="rect">
              <a:avLst/>
            </a:prstGeom>
            <a:noFill/>
            <a:ln>
              <a:noFill/>
            </a:ln>
          </p:spPr>
          <p:txBody>
            <a:bodyPr wrap="square"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rPr>
                <a:t>Name:</a:t>
              </a:r>
            </a:p>
          </p:txBody>
        </p:sp>
        <p:cxnSp>
          <p:nvCxnSpPr>
            <p:cNvPr id="7" name="Straight Connector 6">
              <a:extLst>
                <a:ext uri="{FF2B5EF4-FFF2-40B4-BE49-F238E27FC236}">
                  <a16:creationId xmlns:a16="http://schemas.microsoft.com/office/drawing/2014/main" id="{31EA9891-FBA6-1314-A7F2-FC5591ABBAF7}"/>
                </a:ext>
              </a:extLst>
            </p:cNvPr>
            <p:cNvCxnSpPr>
              <a:cxnSpLocks/>
            </p:cNvCxnSpPr>
            <p:nvPr/>
          </p:nvCxnSpPr>
          <p:spPr>
            <a:xfrm>
              <a:off x="0" y="511444"/>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grpSp>
      <p:cxnSp>
        <p:nvCxnSpPr>
          <p:cNvPr id="8" name="Straight Connector 7">
            <a:extLst>
              <a:ext uri="{FF2B5EF4-FFF2-40B4-BE49-F238E27FC236}">
                <a16:creationId xmlns:a16="http://schemas.microsoft.com/office/drawing/2014/main" id="{2C91BDCC-AA1C-E722-1ABB-F0B1F553A654}"/>
              </a:ext>
            </a:extLst>
          </p:cNvPr>
          <p:cNvCxnSpPr>
            <a:cxnSpLocks/>
          </p:cNvCxnSpPr>
          <p:nvPr/>
        </p:nvCxnSpPr>
        <p:spPr>
          <a:xfrm>
            <a:off x="0" y="7772400"/>
            <a:ext cx="5486400" cy="0"/>
          </a:xfrm>
          <a:prstGeom prst="line">
            <a:avLst/>
          </a:prstGeom>
          <a:ln w="28575">
            <a:solidFill>
              <a:schemeClr val="tx1"/>
            </a:solidFill>
          </a:ln>
        </p:spPr>
        <p:style>
          <a:lnRef idx="1">
            <a:schemeClr val="accent1"/>
          </a:lnRef>
          <a:fillRef idx="0">
            <a:schemeClr val="accent1"/>
          </a:fillRef>
          <a:effectRef idx="0">
            <a:schemeClr val="accent1"/>
          </a:effectRef>
          <a:fontRef idx="minor">
            <a:schemeClr val="tx1"/>
          </a:fontRef>
        </p:style>
      </p:cxnSp>
      <p:sp>
        <p:nvSpPr>
          <p:cNvPr id="2" name="Rectangle 1">
            <a:extLst>
              <a:ext uri="{FF2B5EF4-FFF2-40B4-BE49-F238E27FC236}">
                <a16:creationId xmlns:a16="http://schemas.microsoft.com/office/drawing/2014/main" id="{F0C836B4-A795-1197-3F6A-DC770B8E8A25}"/>
              </a:ext>
            </a:extLst>
          </p:cNvPr>
          <p:cNvSpPr/>
          <p:nvPr/>
        </p:nvSpPr>
        <p:spPr>
          <a:xfrm>
            <a:off x="0" y="397930"/>
            <a:ext cx="5486400" cy="7374470"/>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Clip 1: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Understanding Nuances in Speech</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Context: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Two colleagues discussing a project at work.</a:t>
            </a:r>
            <a:endParaRPr lang="en-US" sz="1600" dirty="0">
              <a:solidFill>
                <a:sysClr val="windowText" lastClr="000000"/>
              </a:solidFill>
              <a:latin typeface="Calibri" panose="020F0502020204030204"/>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Comprehension Question:</a:t>
            </a:r>
          </a:p>
          <a:p>
            <a:pPr marR="0" lvl="0"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What is the difference in meaning between the two responses by Speaker 2?</a:t>
            </a:r>
            <a:endParaRPr lang="en-US" sz="1600" dirty="0">
              <a:solidFill>
                <a:sysClr val="windowText" lastClr="000000"/>
              </a:solidFill>
              <a:latin typeface="Calibri" panose="020F0502020204030204"/>
            </a:endParaRPr>
          </a:p>
          <a:p>
            <a:pPr marR="0" lvl="0"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Clip 2: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Recognizing Sarcasm and Irony</a:t>
            </a:r>
          </a:p>
          <a:p>
            <a:pPr marR="0" lvl="0"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Context: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person talking about their day.</a:t>
            </a:r>
          </a:p>
          <a:p>
            <a:pPr marR="0" lvl="0" algn="ctr"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Comprehension Questions:</a:t>
            </a:r>
          </a:p>
          <a:p>
            <a:pPr marR="0" lvl="0"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Is the speaker being sincere or sarcastic?</a:t>
            </a:r>
          </a:p>
          <a:p>
            <a:pPr marR="0" lvl="0"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What does the phrase "cherry on top of my day" imply?</a:t>
            </a:r>
          </a:p>
          <a:p>
            <a:pPr marR="0" lvl="0" defTabSz="457200" rtl="0" eaLnBrk="1" fontAlgn="auto" latinLnBrk="0" hangingPunct="1">
              <a:lnSpc>
                <a:spcPct val="100000"/>
              </a:lnSpc>
              <a:spcBef>
                <a:spcPts val="0"/>
              </a:spcBef>
              <a:spcAft>
                <a:spcPts val="0"/>
              </a:spcAft>
              <a:buClrTx/>
              <a:buSzTx/>
              <a:tabLst/>
              <a:defRPr/>
            </a:pPr>
            <a:endPar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endParaRPr>
          </a:p>
          <a:p>
            <a:pPr marR="0" lvl="0"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Clip 3: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Cultural References</a:t>
            </a:r>
          </a:p>
          <a:p>
            <a:pPr marR="0" lvl="0"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Context: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A discussion between two friends about a decision they made.</a:t>
            </a:r>
          </a:p>
          <a:p>
            <a:pPr marR="0" lvl="0" algn="ctr" defTabSz="457200" rtl="0" eaLnBrk="1" fontAlgn="auto" latinLnBrk="0" hangingPunct="1">
              <a:lnSpc>
                <a:spcPct val="100000"/>
              </a:lnSpc>
              <a:spcBef>
                <a:spcPts val="0"/>
              </a:spcBef>
              <a:spcAft>
                <a:spcPts val="0"/>
              </a:spcAft>
              <a:buClrTx/>
              <a:buSzTx/>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Comprehension Questions:</a:t>
            </a:r>
          </a:p>
          <a:p>
            <a:pPr marR="0" lvl="0"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What does the reference to "Pandora’s box" mean in this context?</a:t>
            </a:r>
          </a:p>
          <a:p>
            <a:pPr marR="0" lvl="0" defTabSz="457200" rtl="0" eaLnBrk="1" fontAlgn="auto" latinLnBrk="0" hangingPunct="1">
              <a:lnSpc>
                <a:spcPct val="100000"/>
              </a:lnSpc>
              <a:spcBef>
                <a:spcPts val="0"/>
              </a:spcBef>
              <a:spcAft>
                <a:spcPts val="0"/>
              </a:spcAft>
              <a:buClrTx/>
              <a:buSzTx/>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How does Speaker 2 respond to the situation described by Speaker 1?</a:t>
            </a:r>
          </a:p>
          <a:p>
            <a:pPr marL="0" marR="0" lvl="0" indent="0" defTabSz="457200" rtl="0" eaLnBrk="1" fontAlgn="auto" latinLnBrk="0" hangingPunct="1">
              <a:lnSpc>
                <a:spcPct val="100000"/>
              </a:lnSpc>
              <a:spcBef>
                <a:spcPts val="0"/>
              </a:spcBef>
              <a:spcAft>
                <a:spcPts val="0"/>
              </a:spcAft>
              <a:buClrTx/>
              <a:buSzTx/>
              <a:buFontTx/>
              <a:buNone/>
              <a:tabLst/>
              <a:defRPr/>
            </a:pPr>
            <a:endParaRPr lang="en-US" sz="1600" dirty="0">
              <a:solidFill>
                <a:sysClr val="windowText" lastClr="000000"/>
              </a:solidFill>
              <a:latin typeface="Calibri" panose="020F0502020204030204"/>
            </a:endParaRP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Clip 4: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Extended Dialogue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Context: </a:t>
            </a: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Two colleagues discussing the aftermath of a project decision.</a:t>
            </a: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ysClr val="windowText" lastClr="000000"/>
                </a:solidFill>
                <a:effectLst/>
                <a:uLnTx/>
                <a:uFillTx/>
                <a:latin typeface="Calibri" panose="020F0502020204030204"/>
                <a:ea typeface="+mn-ea"/>
                <a:cs typeface="+mn-cs"/>
              </a:rPr>
              <a:t>Comprehension Questions:</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1. What is the main topic of the conversation?</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2. Identify any sarcasm used in the dialogue.</a:t>
            </a:r>
          </a:p>
          <a:p>
            <a:pPr marL="0" marR="0" lvl="0" indent="0" defTabSz="457200" rtl="0" eaLnBrk="1" fontAlgn="auto" latinLnBrk="0" hangingPunct="1">
              <a:lnSpc>
                <a:spcPct val="100000"/>
              </a:lnSpc>
              <a:spcBef>
                <a:spcPts val="0"/>
              </a:spcBef>
              <a:spcAft>
                <a:spcPts val="0"/>
              </a:spcAft>
              <a:buClrTx/>
              <a:buSzTx/>
              <a:buFontTx/>
              <a:buNone/>
              <a:tabLst/>
              <a:defRPr/>
            </a:pPr>
            <a:r>
              <a:rPr kumimoji="0" lang="en-US" sz="1600" i="0" u="none" strike="noStrike" kern="1200" cap="none" spc="0" normalizeH="0" baseline="0" noProof="0" dirty="0">
                <a:ln>
                  <a:noFill/>
                </a:ln>
                <a:solidFill>
                  <a:sysClr val="windowText" lastClr="000000"/>
                </a:solidFill>
                <a:effectLst/>
                <a:uLnTx/>
                <a:uFillTx/>
                <a:latin typeface="Calibri" panose="020F0502020204030204"/>
                <a:ea typeface="+mn-ea"/>
                <a:cs typeface="+mn-cs"/>
              </a:rPr>
              <a:t>3. What cultural reference was made, and what did it imply in the context of the conversation?</a:t>
            </a:r>
          </a:p>
        </p:txBody>
      </p:sp>
    </p:spTree>
    <p:extLst>
      <p:ext uri="{BB962C8B-B14F-4D97-AF65-F5344CB8AC3E}">
        <p14:creationId xmlns:p14="http://schemas.microsoft.com/office/powerpoint/2010/main" val="834058886"/>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2326</TotalTime>
  <Words>3695</Words>
  <Application>Microsoft Office PowerPoint</Application>
  <PresentationFormat>Custom</PresentationFormat>
  <Paragraphs>490</Paragraphs>
  <Slides>29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29</vt:i4>
      </vt:variant>
    </vt:vector>
  </HeadingPairs>
  <TitlesOfParts>
    <vt:vector size="34" baseType="lpstr">
      <vt:lpstr>Arial</vt:lpstr>
      <vt:lpstr>Calibri</vt:lpstr>
      <vt:lpstr>Calibri Light</vt:lpstr>
      <vt:lpstr>Wingdings</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hellotuners1@outlook.com</dc:creator>
  <cp:lastModifiedBy>hellotuners1@outlook.com</cp:lastModifiedBy>
  <cp:revision>478</cp:revision>
  <dcterms:created xsi:type="dcterms:W3CDTF">2025-02-22T17:47:33Z</dcterms:created>
  <dcterms:modified xsi:type="dcterms:W3CDTF">2025-07-05T19:09:27Z</dcterms:modified>
</cp:coreProperties>
</file>