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5486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B4AC"/>
    <a:srgbClr val="37AF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p:cViewPr>
        <p:scale>
          <a:sx n="100" d="100"/>
          <a:sy n="100" d="100"/>
        </p:scale>
        <p:origin x="1758" y="-10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 y="1272012"/>
            <a:ext cx="46634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685800" y="4082310"/>
            <a:ext cx="4114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89E5BE-372F-4D7C-BC0C-F3FB3BEE47A0}" type="datetimeFigureOut">
              <a:rPr lang="en-US" smtClean="0"/>
              <a:t>7/3/2025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245575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9E5BE-372F-4D7C-BC0C-F3FB3BEE47A0}" type="datetimeFigureOut">
              <a:rPr lang="en-US" smtClean="0"/>
              <a:t>7/3/2025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297109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26206" y="413808"/>
            <a:ext cx="1183005"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7190" y="413808"/>
            <a:ext cx="3480435"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9E5BE-372F-4D7C-BC0C-F3FB3BEE47A0}" type="datetimeFigureOut">
              <a:rPr lang="en-US" smtClean="0"/>
              <a:t>7/3/2025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45382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9E5BE-372F-4D7C-BC0C-F3FB3BEE47A0}" type="datetimeFigureOut">
              <a:rPr lang="en-US" smtClean="0"/>
              <a:t>7/3/2025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165993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4333" y="1937705"/>
            <a:ext cx="473202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374333" y="5201393"/>
            <a:ext cx="473202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89E5BE-372F-4D7C-BC0C-F3FB3BEE47A0}" type="datetimeFigureOut">
              <a:rPr lang="en-US" smtClean="0"/>
              <a:t>7/3/2025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349466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190" y="2069042"/>
            <a:ext cx="23317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777490" y="2069042"/>
            <a:ext cx="23317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89E5BE-372F-4D7C-BC0C-F3FB3BEE47A0}" type="datetimeFigureOut">
              <a:rPr lang="en-US" smtClean="0"/>
              <a:t>7/3/2025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364708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7905" y="413811"/>
            <a:ext cx="473202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77905" y="1905319"/>
            <a:ext cx="232100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377905" y="2839085"/>
            <a:ext cx="232100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777490" y="1905319"/>
            <a:ext cx="2332435"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2777490" y="2839085"/>
            <a:ext cx="2332435"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9E5BE-372F-4D7C-BC0C-F3FB3BEE47A0}" type="datetimeFigureOut">
              <a:rPr lang="en-US" smtClean="0"/>
              <a:t>7/3/2025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2218037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89E5BE-372F-4D7C-BC0C-F3FB3BEE47A0}" type="datetimeFigureOut">
              <a:rPr lang="en-US" smtClean="0"/>
              <a:t>7/3/2025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369879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9E5BE-372F-4D7C-BC0C-F3FB3BEE47A0}" type="datetimeFigureOut">
              <a:rPr lang="en-US" smtClean="0"/>
              <a:t>7/3/2025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235515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7905" y="518160"/>
            <a:ext cx="1769507"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2332435" y="1119083"/>
            <a:ext cx="2777490"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7905" y="2331720"/>
            <a:ext cx="1769507"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A89E5BE-372F-4D7C-BC0C-F3FB3BEE47A0}" type="datetimeFigureOut">
              <a:rPr lang="en-US" smtClean="0"/>
              <a:t>7/3/2025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388557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7905" y="518160"/>
            <a:ext cx="1769507"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32435" y="1119083"/>
            <a:ext cx="2777490"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dirty="0"/>
              <a:t>Click icon to add picture</a:t>
            </a:r>
          </a:p>
        </p:txBody>
      </p:sp>
      <p:sp>
        <p:nvSpPr>
          <p:cNvPr id="4" name="Text Placeholder 3"/>
          <p:cNvSpPr>
            <a:spLocks noGrp="1"/>
          </p:cNvSpPr>
          <p:nvPr>
            <p:ph type="body" sz="half" idx="2"/>
          </p:nvPr>
        </p:nvSpPr>
        <p:spPr>
          <a:xfrm>
            <a:off x="377905" y="2331720"/>
            <a:ext cx="1769507"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A89E5BE-372F-4D7C-BC0C-F3FB3BEE47A0}" type="datetimeFigureOut">
              <a:rPr lang="en-US" smtClean="0"/>
              <a:t>7/3/2025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317756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190" y="413811"/>
            <a:ext cx="473202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77190" y="2069042"/>
            <a:ext cx="473202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7190" y="7203865"/>
            <a:ext cx="12344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8A89E5BE-372F-4D7C-BC0C-F3FB3BEE47A0}" type="datetimeFigureOut">
              <a:rPr lang="en-US" smtClean="0"/>
              <a:t>7/3/2025</a:t>
            </a:fld>
            <a:endParaRPr lang="en-US" dirty="0"/>
          </a:p>
        </p:txBody>
      </p:sp>
      <p:sp>
        <p:nvSpPr>
          <p:cNvPr id="5" name="Footer Placeholder 4"/>
          <p:cNvSpPr>
            <a:spLocks noGrp="1"/>
          </p:cNvSpPr>
          <p:nvPr>
            <p:ph type="ftr" sz="quarter" idx="3"/>
          </p:nvPr>
        </p:nvSpPr>
        <p:spPr>
          <a:xfrm>
            <a:off x="1817370" y="7203865"/>
            <a:ext cx="185166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874770" y="7203865"/>
            <a:ext cx="12344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E6C9A4C5-0CC5-464F-BFFF-2B0C9AFCC597}" type="slidenum">
              <a:rPr lang="en-US" smtClean="0"/>
              <a:t>‹#›</a:t>
            </a:fld>
            <a:endParaRPr lang="en-US" dirty="0"/>
          </a:p>
        </p:txBody>
      </p:sp>
    </p:spTree>
    <p:extLst>
      <p:ext uri="{BB962C8B-B14F-4D97-AF65-F5344CB8AC3E}">
        <p14:creationId xmlns:p14="http://schemas.microsoft.com/office/powerpoint/2010/main" val="3559109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518136"/>
            <a:ext cx="5486400" cy="17551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Grammar Focus</a:t>
            </a:r>
          </a:p>
          <a:p>
            <a:pPr algn="ctr"/>
            <a:r>
              <a:rPr lang="en-US" sz="1600" dirty="0">
                <a:solidFill>
                  <a:sysClr val="windowText" lastClr="000000"/>
                </a:solidFill>
              </a:rPr>
              <a:t>Complete sentences using either </a:t>
            </a:r>
          </a:p>
          <a:p>
            <a:pPr algn="ctr"/>
            <a:r>
              <a:rPr lang="en-US" sz="1600" dirty="0">
                <a:solidFill>
                  <a:sysClr val="windowText" lastClr="000000"/>
                </a:solidFill>
              </a:rPr>
              <a:t>present perfect simple or continuous.</a:t>
            </a:r>
          </a:p>
          <a:p>
            <a:pPr algn="ctr"/>
            <a:endParaRPr lang="en-US" sz="1400" b="1" dirty="0">
              <a:solidFill>
                <a:sysClr val="windowText" lastClr="000000"/>
              </a:solidFill>
            </a:endParaRPr>
          </a:p>
          <a:p>
            <a:r>
              <a:rPr lang="en-US" sz="1600" dirty="0">
                <a:solidFill>
                  <a:sysClr val="windowText" lastClr="000000"/>
                </a:solidFill>
              </a:rPr>
              <a:t>1. She ______ (work) at the company for 5 years.</a:t>
            </a:r>
          </a:p>
          <a:p>
            <a:r>
              <a:rPr lang="en-US" sz="1600" dirty="0">
                <a:solidFill>
                  <a:sysClr val="windowText" lastClr="000000"/>
                </a:solidFill>
              </a:rPr>
              <a:t>2. I ______ (finish) my homework.</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B2 Exercise 1</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r>
                <a:rPr lang="en-US" dirty="0"/>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38694A9A-A5E2-3321-313E-B2956757707D}"/>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9B5D843-22FE-3D96-AB62-09486147A5CE}"/>
              </a:ext>
            </a:extLst>
          </p:cNvPr>
          <p:cNvSpPr/>
          <p:nvPr/>
        </p:nvSpPr>
        <p:spPr>
          <a:xfrm>
            <a:off x="0" y="2079897"/>
            <a:ext cx="5486400" cy="16158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Share Your Accomplishments and Activities</a:t>
            </a:r>
          </a:p>
          <a:p>
            <a:pPr algn="ctr"/>
            <a:endParaRPr lang="en-US" sz="1600" dirty="0">
              <a:solidFill>
                <a:sysClr val="windowText" lastClr="000000"/>
              </a:solidFill>
            </a:endParaRPr>
          </a:p>
          <a:p>
            <a:r>
              <a:rPr lang="en-US" sz="1600" dirty="0">
                <a:solidFill>
                  <a:sysClr val="windowText" lastClr="000000"/>
                </a:solidFill>
              </a:rPr>
              <a:t>1. What have you accomplished recently?</a:t>
            </a:r>
          </a:p>
          <a:p>
            <a:r>
              <a:rPr lang="en-US" sz="1600" dirty="0">
                <a:solidFill>
                  <a:sysClr val="windowText" lastClr="000000"/>
                </a:solidFill>
              </a:rPr>
              <a:t>2. What have you been working on lately?</a:t>
            </a:r>
          </a:p>
        </p:txBody>
      </p:sp>
      <p:sp>
        <p:nvSpPr>
          <p:cNvPr id="12" name="Rectangle 11">
            <a:extLst>
              <a:ext uri="{FF2B5EF4-FFF2-40B4-BE49-F238E27FC236}">
                <a16:creationId xmlns:a16="http://schemas.microsoft.com/office/drawing/2014/main" id="{5656F548-BEFC-6299-F585-6317F3628BD8}"/>
              </a:ext>
            </a:extLst>
          </p:cNvPr>
          <p:cNvSpPr/>
          <p:nvPr/>
        </p:nvSpPr>
        <p:spPr>
          <a:xfrm>
            <a:off x="0" y="3679826"/>
            <a:ext cx="5486400" cy="194455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Write a short paragraph about a recent personal or professional achievement, </a:t>
            </a:r>
          </a:p>
          <a:p>
            <a:pPr marL="285750" indent="-285750">
              <a:buFont typeface="Wingdings" panose="05000000000000000000" pitchFamily="2" charset="2"/>
              <a:buChar char="Ø"/>
            </a:pPr>
            <a:r>
              <a:rPr lang="en-US" sz="1600" dirty="0">
                <a:solidFill>
                  <a:sysClr val="windowText" lastClr="000000"/>
                </a:solidFill>
              </a:rPr>
              <a:t>using both present perfect simple and continuous.</a:t>
            </a:r>
          </a:p>
          <a:p>
            <a:pPr algn="ctr"/>
            <a:endParaRPr lang="en-US" sz="1600" dirty="0">
              <a:solidFill>
                <a:sysClr val="windowText" lastClr="000000"/>
              </a:solidFill>
            </a:endParaRPr>
          </a:p>
          <a:p>
            <a:r>
              <a:rPr lang="en-US" sz="1600" b="1" u="sng" dirty="0">
                <a:solidFill>
                  <a:sysClr val="windowText" lastClr="000000"/>
                </a:solidFill>
              </a:rPr>
              <a:t>Example</a:t>
            </a:r>
            <a:r>
              <a:rPr lang="en-US" sz="1600" dirty="0">
                <a:solidFill>
                  <a:sysClr val="windowText" lastClr="000000"/>
                </a:solidFill>
              </a:rPr>
              <a:t>:</a:t>
            </a:r>
          </a:p>
          <a:p>
            <a:r>
              <a:rPr lang="en-US" sz="1600" dirty="0">
                <a:solidFill>
                  <a:sysClr val="windowText" lastClr="000000"/>
                </a:solidFill>
              </a:rPr>
              <a:t>I have completed a training program at work. I have been working on improving my technical skills for the past few months.</a:t>
            </a:r>
          </a:p>
        </p:txBody>
      </p:sp>
    </p:spTree>
    <p:extLst>
      <p:ext uri="{BB962C8B-B14F-4D97-AF65-F5344CB8AC3E}">
        <p14:creationId xmlns:p14="http://schemas.microsoft.com/office/powerpoint/2010/main" val="243976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B2 Exercise 10</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7DCC4DF9-B9CD-F56E-2013-3DD8DFB714A1}"/>
              </a:ext>
            </a:extLst>
          </p:cNvPr>
          <p:cNvSpPr/>
          <p:nvPr/>
        </p:nvSpPr>
        <p:spPr>
          <a:xfrm>
            <a:off x="0" y="3886200"/>
            <a:ext cx="5486400" cy="33176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Write a detailed reflection on a past regret using both "wish" and "if only" structures. Additionally, write about something in your present life that you wish were different.</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lang="en-US" sz="1600" b="1" u="sng" dirty="0">
                <a:solidFill>
                  <a:sysClr val="windowText" lastClr="000000"/>
                </a:solidFill>
                <a:latin typeface="Calibri" panose="020F0502020204030204"/>
              </a:rPr>
              <a:t>Example</a:t>
            </a:r>
            <a:r>
              <a:rPr lang="en-US" sz="1600" b="1" dirty="0">
                <a:solidFill>
                  <a:sysClr val="windowText" lastClr="000000"/>
                </a:solidFill>
                <a:latin typeface="Calibri" panose="020F0502020204030204"/>
              </a:rPr>
              <a: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strike="noStrike" kern="1200" cap="none" spc="0" normalizeH="0" baseline="0" noProof="0" dirty="0">
                <a:ln>
                  <a:noFill/>
                </a:ln>
                <a:solidFill>
                  <a:sysClr val="windowText" lastClr="000000"/>
                </a:solidFill>
                <a:effectLst/>
                <a:uLnTx/>
                <a:uFillTx/>
                <a:latin typeface="Calibri" panose="020F0502020204030204"/>
                <a:ea typeface="+mn-ea"/>
                <a:cs typeface="+mn-cs"/>
              </a:rPr>
              <a:t>I wish I had taken that study abroad opportunity. If only I had known how valuable that experience would be, I would have applied sooner. Currently, I wish I had more free time to focus on personal projects.</a:t>
            </a:r>
          </a:p>
        </p:txBody>
      </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665F754-C4E8-CFC0-F0F1-70C33A921E6B}"/>
              </a:ext>
            </a:extLst>
          </p:cNvPr>
          <p:cNvSpPr/>
          <p:nvPr/>
        </p:nvSpPr>
        <p:spPr>
          <a:xfrm>
            <a:off x="0" y="568518"/>
            <a:ext cx="5486400" cy="14833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Fill in the blanks: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I wish I __________ (speak) French fluently.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If only she __________ (not miss) the train.</a:t>
            </a:r>
            <a:endParaRPr lang="en-US" sz="1600" dirty="0">
              <a:solidFill>
                <a:sysClr val="windowText" lastClr="000000"/>
              </a:solidFill>
              <a:latin typeface="Calibri" panose="020F0502020204030204"/>
            </a:endParaRPr>
          </a:p>
        </p:txBody>
      </p:sp>
      <p:sp>
        <p:nvSpPr>
          <p:cNvPr id="13" name="Rectangle 12">
            <a:extLst>
              <a:ext uri="{FF2B5EF4-FFF2-40B4-BE49-F238E27FC236}">
                <a16:creationId xmlns:a16="http://schemas.microsoft.com/office/drawing/2014/main" id="{B92317B5-88EF-47FB-B8C1-1013E6281AA9}"/>
              </a:ext>
            </a:extLst>
          </p:cNvPr>
          <p:cNvSpPr/>
          <p:nvPr/>
        </p:nvSpPr>
        <p:spPr>
          <a:xfrm>
            <a:off x="0" y="2068450"/>
            <a:ext cx="5486400" cy="22294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Calibri" panose="020F0502020204030204"/>
              </a:rPr>
              <a:t>Vocabulary</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Match the vocabulary with the appropriate sentence: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If only</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 wish</a:t>
            </a:r>
          </a:p>
          <a:p>
            <a:pPr marR="0" lvl="0" algn="l" defTabSz="457200" rtl="0" eaLnBrk="1" fontAlgn="auto" latinLnBrk="0" hangingPunct="1">
              <a:lnSpc>
                <a:spcPct val="100000"/>
              </a:lnSpc>
              <a:spcBef>
                <a:spcPts val="0"/>
              </a:spcBef>
              <a:spcAft>
                <a:spcPts val="0"/>
              </a:spcAft>
              <a:buClrTx/>
              <a:buSzTx/>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lphaLcParen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__________ I had saved more money.</a:t>
            </a:r>
          </a:p>
          <a:p>
            <a:pPr marL="342900" marR="0" lvl="0" indent="-342900" algn="l" defTabSz="457200" rtl="0" eaLnBrk="1" fontAlgn="auto" latinLnBrk="0" hangingPunct="1">
              <a:lnSpc>
                <a:spcPct val="100000"/>
              </a:lnSpc>
              <a:spcBef>
                <a:spcPts val="0"/>
              </a:spcBef>
              <a:spcAft>
                <a:spcPts val="0"/>
              </a:spcAft>
              <a:buClrTx/>
              <a:buSzTx/>
              <a:buFontTx/>
              <a:buAutoNum type="alphaLcParen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__________ we had left earlier.</a:t>
            </a:r>
          </a:p>
        </p:txBody>
      </p:sp>
    </p:spTree>
    <p:extLst>
      <p:ext uri="{BB962C8B-B14F-4D97-AF65-F5344CB8AC3E}">
        <p14:creationId xmlns:p14="http://schemas.microsoft.com/office/powerpoint/2010/main" val="397517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B2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11</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B0BD741-BD54-24DB-A020-32FF939C8A9A}"/>
              </a:ext>
            </a:extLst>
          </p:cNvPr>
          <p:cNvSpPr/>
          <p:nvPr/>
        </p:nvSpPr>
        <p:spPr>
          <a:xfrm>
            <a:off x="0" y="3886201"/>
            <a:ext cx="5486400" cy="23050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Write five sentences about recent events in passive voice, using at least three different tenses.</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lang="en-US" sz="1600" b="1" u="sng" dirty="0">
                <a:solidFill>
                  <a:sysClr val="windowText" lastClr="000000"/>
                </a:solidFill>
                <a:latin typeface="Calibri" panose="020F0502020204030204"/>
              </a:rPr>
              <a:t>Example</a:t>
            </a:r>
            <a:r>
              <a:rPr lang="en-US" sz="1600" b="1" dirty="0">
                <a:solidFill>
                  <a:sysClr val="windowText" lastClr="000000"/>
                </a:solidFill>
                <a:latin typeface="Calibri" panose="020F0502020204030204"/>
              </a:rPr>
              <a: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strike="noStrike" kern="1200" cap="none" spc="0" normalizeH="0" baseline="0" noProof="0" dirty="0">
                <a:ln>
                  <a:noFill/>
                </a:ln>
                <a:solidFill>
                  <a:sysClr val="windowText" lastClr="000000"/>
                </a:solidFill>
                <a:effectLst/>
                <a:uLnTx/>
                <a:uFillTx/>
                <a:latin typeface="Calibri" panose="020F0502020204030204"/>
                <a:ea typeface="+mn-ea"/>
                <a:cs typeface="+mn-cs"/>
              </a:rPr>
              <a:t>The results have been announced by the committee.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strike="noStrike" kern="1200" cap="none" spc="0" normalizeH="0" baseline="0" noProof="0" dirty="0">
                <a:ln>
                  <a:noFill/>
                </a:ln>
                <a:solidFill>
                  <a:sysClr val="windowText" lastClr="000000"/>
                </a:solidFill>
                <a:effectLst/>
                <a:uLnTx/>
                <a:uFillTx/>
                <a:latin typeface="Calibri" panose="020F0502020204030204"/>
                <a:ea typeface="+mn-ea"/>
                <a:cs typeface="+mn-cs"/>
              </a:rPr>
              <a:t>The streets are being cleaned after the festival.</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strike="noStrike" kern="1200" cap="none" spc="0" normalizeH="0" baseline="0" noProof="0" dirty="0">
                <a:ln>
                  <a:noFill/>
                </a:ln>
                <a:solidFill>
                  <a:sysClr val="windowText" lastClr="000000"/>
                </a:solidFill>
                <a:effectLst/>
                <a:uLnTx/>
                <a:uFillTx/>
                <a:latin typeface="Calibri" panose="020F0502020204030204"/>
                <a:ea typeface="+mn-ea"/>
                <a:cs typeface="+mn-cs"/>
              </a:rPr>
              <a:t>A new shopping mall was opened last month.</a:t>
            </a:r>
          </a:p>
        </p:txBody>
      </p:sp>
      <p:sp>
        <p:nvSpPr>
          <p:cNvPr id="13" name="Rectangle 12">
            <a:extLst>
              <a:ext uri="{FF2B5EF4-FFF2-40B4-BE49-F238E27FC236}">
                <a16:creationId xmlns:a16="http://schemas.microsoft.com/office/drawing/2014/main" id="{B225F871-A00B-7110-73AC-DEEB2B21B92B}"/>
              </a:ext>
            </a:extLst>
          </p:cNvPr>
          <p:cNvSpPr/>
          <p:nvPr/>
        </p:nvSpPr>
        <p:spPr>
          <a:xfrm>
            <a:off x="0" y="568518"/>
            <a:ext cx="5486400" cy="21289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Convert the following active sentences into passive voice: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The teacher corrects the tests.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They will build the new bridge.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3. The company launched a new product.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4. They are repairing the road.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5. The chef has prepared the meal.</a:t>
            </a:r>
          </a:p>
        </p:txBody>
      </p:sp>
      <p:sp>
        <p:nvSpPr>
          <p:cNvPr id="14" name="Rectangle 13">
            <a:extLst>
              <a:ext uri="{FF2B5EF4-FFF2-40B4-BE49-F238E27FC236}">
                <a16:creationId xmlns:a16="http://schemas.microsoft.com/office/drawing/2014/main" id="{E0C0BDD6-47A2-29C1-ABAD-F37494DFF416}"/>
              </a:ext>
            </a:extLst>
          </p:cNvPr>
          <p:cNvSpPr/>
          <p:nvPr/>
        </p:nvSpPr>
        <p:spPr>
          <a:xfrm>
            <a:off x="0" y="2697480"/>
            <a:ext cx="5486400" cy="144037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Which sentence is better in passive voice?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The scientists discovered a new planet.</a:t>
            </a: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A new planet was discovered by the scientists.</a:t>
            </a:r>
          </a:p>
        </p:txBody>
      </p:sp>
    </p:spTree>
    <p:extLst>
      <p:ext uri="{BB962C8B-B14F-4D97-AF65-F5344CB8AC3E}">
        <p14:creationId xmlns:p14="http://schemas.microsoft.com/office/powerpoint/2010/main" val="456694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B2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12</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743D5D6-D93E-E988-93E3-F6D148C64D27}"/>
              </a:ext>
            </a:extLst>
          </p:cNvPr>
          <p:cNvSpPr/>
          <p:nvPr/>
        </p:nvSpPr>
        <p:spPr>
          <a:xfrm>
            <a:off x="0" y="4667251"/>
            <a:ext cx="5486400" cy="235869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Write a 150-word essay on an environmental issue you feel strongly about. Use at least three relative clauses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b="1" u="sng" dirty="0">
              <a:solidFill>
                <a:sysClr val="windowText" lastClr="000000"/>
              </a:solidFill>
              <a:latin typeface="Calibri" panose="020F0502020204030204"/>
            </a:endParaRPr>
          </a:p>
          <a:p>
            <a:pPr marR="0" lvl="0" defTabSz="457200" rtl="0" eaLnBrk="1" fontAlgn="auto" latinLnBrk="0" hangingPunct="1">
              <a:lnSpc>
                <a:spcPct val="100000"/>
              </a:lnSpc>
              <a:spcBef>
                <a:spcPts val="0"/>
              </a:spcBef>
              <a:spcAft>
                <a:spcPts val="0"/>
              </a:spcAft>
              <a:buClrTx/>
              <a:buSzTx/>
              <a:tabLst/>
              <a:defRPr/>
            </a:pPr>
            <a:r>
              <a:rPr lang="en-US" sz="1600" b="1" u="sng" dirty="0">
                <a:solidFill>
                  <a:sysClr val="windowText" lastClr="000000"/>
                </a:solidFill>
                <a:latin typeface="Calibri" panose="020F0502020204030204"/>
              </a:rPr>
              <a:t>Example</a:t>
            </a:r>
            <a:r>
              <a:rPr lang="en-US" sz="1600" dirty="0">
                <a:solidFill>
                  <a:sysClr val="windowText" lastClr="000000"/>
                </a:solidFill>
                <a:latin typeface="Calibri" panose="020F0502020204030204"/>
              </a:rPr>
              <a:t>:</a:t>
            </a: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Climate change, which affects people all over the world, is caused by the burning of fossil fuels. In my city, air pollution, which is mostly from cars, is a major issue. We need to invest in public transportation, which could reduce emissions significantly.</a:t>
            </a:r>
          </a:p>
        </p:txBody>
      </p:sp>
      <p:sp>
        <p:nvSpPr>
          <p:cNvPr id="9" name="Rectangle 8">
            <a:extLst>
              <a:ext uri="{FF2B5EF4-FFF2-40B4-BE49-F238E27FC236}">
                <a16:creationId xmlns:a16="http://schemas.microsoft.com/office/drawing/2014/main" id="{14EE847C-F1DB-4B53-2AC3-56378290B474}"/>
              </a:ext>
            </a:extLst>
          </p:cNvPr>
          <p:cNvSpPr/>
          <p:nvPr/>
        </p:nvSpPr>
        <p:spPr>
          <a:xfrm>
            <a:off x="0" y="568518"/>
            <a:ext cx="5486400" cy="21289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Choose the correct relative pronoun</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The park, __________ is located in the city center, is a popular spot for tourists.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The activist __________ started the campaign is working on a new project.</a:t>
            </a:r>
            <a:endParaRPr lang="en-US" sz="1600" dirty="0">
              <a:solidFill>
                <a:sysClr val="windowText" lastClr="000000"/>
              </a:solidFill>
              <a:latin typeface="Calibri" panose="020F0502020204030204"/>
            </a:endParaRPr>
          </a:p>
        </p:txBody>
      </p:sp>
      <p:sp>
        <p:nvSpPr>
          <p:cNvPr id="10" name="Rectangle 9">
            <a:extLst>
              <a:ext uri="{FF2B5EF4-FFF2-40B4-BE49-F238E27FC236}">
                <a16:creationId xmlns:a16="http://schemas.microsoft.com/office/drawing/2014/main" id="{0EF3F3DD-C9CF-2222-542D-D02F3CC20F85}"/>
              </a:ext>
            </a:extLst>
          </p:cNvPr>
          <p:cNvSpPr/>
          <p:nvPr/>
        </p:nvSpPr>
        <p:spPr>
          <a:xfrm>
            <a:off x="0" y="2697480"/>
            <a:ext cx="5486400" cy="1828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Match the vocabulary with the correct definition</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fr-FR"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Pollution</a:t>
            </a:r>
          </a:p>
          <a:p>
            <a:pPr marR="0" lvl="0" algn="l" defTabSz="457200" rtl="0" eaLnBrk="1" fontAlgn="auto" latinLnBrk="0" hangingPunct="1">
              <a:lnSpc>
                <a:spcPct val="100000"/>
              </a:lnSpc>
              <a:spcBef>
                <a:spcPts val="0"/>
              </a:spcBef>
              <a:spcAft>
                <a:spcPts val="0"/>
              </a:spcAft>
              <a:buClrTx/>
              <a:buSzTx/>
              <a:tabLst/>
              <a:defRPr/>
            </a:pPr>
            <a:r>
              <a:rPr kumimoji="0" lang="fr-FR"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Renewable Energy</a:t>
            </a:r>
          </a:p>
          <a:p>
            <a:pPr marR="0" lvl="0" algn="l" defTabSz="457200" rtl="0" eaLnBrk="1" fontAlgn="auto" latinLnBrk="0" hangingPunct="1">
              <a:lnSpc>
                <a:spcPct val="100000"/>
              </a:lnSpc>
              <a:spcBef>
                <a:spcPts val="0"/>
              </a:spcBef>
              <a:spcAft>
                <a:spcPts val="0"/>
              </a:spcAft>
              <a:buClrTx/>
              <a:buSzTx/>
              <a:tabLst/>
              <a:defRPr/>
            </a:pPr>
            <a:endParaRPr lang="fr-FR" sz="1600" dirty="0">
              <a:solidFill>
                <a:sysClr val="windowText" lastClr="000000"/>
              </a:solidFill>
              <a:latin typeface="Calibri" panose="020F0502020204030204"/>
            </a:endParaRPr>
          </a:p>
          <a:p>
            <a:pPr marR="0" lvl="0" algn="l"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a) Energy from sources that are not depleted when used</a:t>
            </a:r>
            <a:endParaRPr lang="fr-FR" sz="1600" dirty="0">
              <a:solidFill>
                <a:sysClr val="windowText" lastClr="000000"/>
              </a:solidFill>
              <a:latin typeface="Calibri" panose="020F0502020204030204"/>
            </a:endParaRPr>
          </a:p>
          <a:p>
            <a:pPr marR="0" lvl="0" algn="l"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b)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presence of harmful substances in the environment</a:t>
            </a:r>
          </a:p>
        </p:txBody>
      </p:sp>
    </p:spTree>
    <p:extLst>
      <p:ext uri="{BB962C8B-B14F-4D97-AF65-F5344CB8AC3E}">
        <p14:creationId xmlns:p14="http://schemas.microsoft.com/office/powerpoint/2010/main" val="362507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CA56-9C11-5041-B942-3A1DD8CA7649}"/>
              </a:ext>
            </a:extLst>
          </p:cNvPr>
          <p:cNvSpPr/>
          <p:nvPr/>
        </p:nvSpPr>
        <p:spPr>
          <a:xfrm>
            <a:off x="0" y="3886200"/>
            <a:ext cx="5486400" cy="15812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dialogue between two people where one person makes a request, and the other person responds by offering help. Use both formal and informal structures.</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Example</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B2 Exercise 13</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8BE26C0-6809-C728-A872-ED32A33FAC6A}"/>
              </a:ext>
            </a:extLst>
          </p:cNvPr>
          <p:cNvSpPr/>
          <p:nvPr/>
        </p:nvSpPr>
        <p:spPr>
          <a:xfrm>
            <a:off x="0" y="413243"/>
            <a:ext cx="5486400" cy="16632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Make the following requests more polite.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Send me the report.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Open the door.</a:t>
            </a:r>
            <a:endParaRPr lang="en-US" sz="1600" dirty="0">
              <a:solidFill>
                <a:sysClr val="windowText" lastClr="000000"/>
              </a:solidFill>
              <a:latin typeface="Calibri" panose="020F0502020204030204"/>
            </a:endParaRPr>
          </a:p>
        </p:txBody>
      </p:sp>
      <p:sp>
        <p:nvSpPr>
          <p:cNvPr id="9" name="Rectangle 8">
            <a:extLst>
              <a:ext uri="{FF2B5EF4-FFF2-40B4-BE49-F238E27FC236}">
                <a16:creationId xmlns:a16="http://schemas.microsoft.com/office/drawing/2014/main" id="{6A3D45D4-9F36-4DC2-6405-1CC0F91EB112}"/>
              </a:ext>
            </a:extLst>
          </p:cNvPr>
          <p:cNvSpPr/>
          <p:nvPr/>
        </p:nvSpPr>
        <p:spPr>
          <a:xfrm>
            <a:off x="0" y="1972450"/>
            <a:ext cx="5486400" cy="1828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Match the offers to the situation</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Someone is carrying a heavy box.</a:t>
            </a: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A colleague is struggling with a task at work.</a:t>
            </a:r>
          </a:p>
          <a:p>
            <a:pPr marR="0" lvl="0" algn="l" defTabSz="457200" rtl="0" eaLnBrk="1" fontAlgn="auto" latinLnBrk="0" hangingPunct="1">
              <a:lnSpc>
                <a:spcPct val="100000"/>
              </a:lnSpc>
              <a:spcBef>
                <a:spcPts val="0"/>
              </a:spcBef>
              <a:spcAft>
                <a:spcPts val="0"/>
              </a:spcAft>
              <a:buClrTx/>
              <a:buSzTx/>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May I assist you with that?</a:t>
            </a: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b) Would you like some help with that?</a:t>
            </a:r>
          </a:p>
        </p:txBody>
      </p:sp>
      <p:sp>
        <p:nvSpPr>
          <p:cNvPr id="11" name="Rectangle: Rounded Corners 10">
            <a:extLst>
              <a:ext uri="{FF2B5EF4-FFF2-40B4-BE49-F238E27FC236}">
                <a16:creationId xmlns:a16="http://schemas.microsoft.com/office/drawing/2014/main" id="{DCBD9B7F-CE86-DC5D-80AE-FBBA179DA4E9}"/>
              </a:ext>
            </a:extLst>
          </p:cNvPr>
          <p:cNvSpPr/>
          <p:nvPr/>
        </p:nvSpPr>
        <p:spPr>
          <a:xfrm>
            <a:off x="166370" y="5331332"/>
            <a:ext cx="5158740" cy="358627"/>
          </a:xfrm>
          <a:prstGeom prst="roundRect">
            <a:avLst/>
          </a:prstGeom>
          <a:solidFill>
            <a:schemeClr val="accent2">
              <a:lumMod val="20000"/>
              <a:lumOff val="8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A (Informal): Can you help me with this assignment?</a:t>
            </a:r>
          </a:p>
        </p:txBody>
      </p:sp>
      <p:sp>
        <p:nvSpPr>
          <p:cNvPr id="12" name="Rectangle: Rounded Corners 11">
            <a:extLst>
              <a:ext uri="{FF2B5EF4-FFF2-40B4-BE49-F238E27FC236}">
                <a16:creationId xmlns:a16="http://schemas.microsoft.com/office/drawing/2014/main" id="{841F36ED-EAE8-F9A8-A6D9-8EB926605EC3}"/>
              </a:ext>
            </a:extLst>
          </p:cNvPr>
          <p:cNvSpPr/>
          <p:nvPr/>
        </p:nvSpPr>
        <p:spPr>
          <a:xfrm>
            <a:off x="163830" y="5801876"/>
            <a:ext cx="5158740" cy="358627"/>
          </a:xfrm>
          <a:prstGeom prst="roundRect">
            <a:avLst/>
          </a:prstGeom>
          <a:solidFill>
            <a:schemeClr val="accent2">
              <a:lumMod val="40000"/>
              <a:lumOff val="6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B (Informal): Sure! Let me take a look.</a:t>
            </a:r>
          </a:p>
        </p:txBody>
      </p:sp>
      <p:sp>
        <p:nvSpPr>
          <p:cNvPr id="13" name="Rectangle: Rounded Corners 12">
            <a:extLst>
              <a:ext uri="{FF2B5EF4-FFF2-40B4-BE49-F238E27FC236}">
                <a16:creationId xmlns:a16="http://schemas.microsoft.com/office/drawing/2014/main" id="{1BBD808F-D73C-3AA8-5103-DEB3F9E708A7}"/>
              </a:ext>
            </a:extLst>
          </p:cNvPr>
          <p:cNvSpPr/>
          <p:nvPr/>
        </p:nvSpPr>
        <p:spPr>
          <a:xfrm>
            <a:off x="163830" y="6272420"/>
            <a:ext cx="5158740" cy="358627"/>
          </a:xfrm>
          <a:prstGeom prst="roundRect">
            <a:avLst/>
          </a:prstGeom>
          <a:solidFill>
            <a:schemeClr val="accent2">
              <a:lumMod val="20000"/>
              <a:lumOff val="8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A (Formal): Would you mind assisting me with this task?</a:t>
            </a:r>
          </a:p>
        </p:txBody>
      </p:sp>
      <p:sp>
        <p:nvSpPr>
          <p:cNvPr id="14" name="Rectangle: Rounded Corners 13">
            <a:extLst>
              <a:ext uri="{FF2B5EF4-FFF2-40B4-BE49-F238E27FC236}">
                <a16:creationId xmlns:a16="http://schemas.microsoft.com/office/drawing/2014/main" id="{6066A0B8-F04A-07A0-6A36-C1D40C29D644}"/>
              </a:ext>
            </a:extLst>
          </p:cNvPr>
          <p:cNvSpPr/>
          <p:nvPr/>
        </p:nvSpPr>
        <p:spPr>
          <a:xfrm>
            <a:off x="163830" y="6742964"/>
            <a:ext cx="5158740" cy="358627"/>
          </a:xfrm>
          <a:prstGeom prst="roundRect">
            <a:avLst/>
          </a:prstGeom>
          <a:solidFill>
            <a:schemeClr val="accent2">
              <a:lumMod val="40000"/>
              <a:lumOff val="6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B (Formal): I'd be happy to. How can I help?</a:t>
            </a:r>
          </a:p>
        </p:txBody>
      </p:sp>
    </p:spTree>
    <p:extLst>
      <p:ext uri="{BB962C8B-B14F-4D97-AF65-F5344CB8AC3E}">
        <p14:creationId xmlns:p14="http://schemas.microsoft.com/office/powerpoint/2010/main" val="2669490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CA56-9C11-5041-B942-3A1DD8CA7649}"/>
              </a:ext>
            </a:extLst>
          </p:cNvPr>
          <p:cNvSpPr/>
          <p:nvPr/>
        </p:nvSpPr>
        <p:spPr>
          <a:xfrm>
            <a:off x="0" y="4111427"/>
            <a:ext cx="5486400" cy="25354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short essay (150-200 words) describing your past achievements and your ambitions for the future. </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Use all three perfect tenses (present perfect, past perfect, and future perfect)</a:t>
            </a:r>
          </a:p>
          <a:p>
            <a:pPr marR="0" lvl="0" defTabSz="457200" rtl="0" eaLnBrk="1" fontAlgn="auto" latinLnBrk="0" hangingPunct="1">
              <a:lnSpc>
                <a:spcPct val="100000"/>
              </a:lnSpc>
              <a:spcBef>
                <a:spcPts val="0"/>
              </a:spcBef>
              <a:spcAft>
                <a:spcPts val="0"/>
              </a:spcAft>
              <a:buClrTx/>
              <a:buSzTx/>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Example</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 have achieved a lot in my career so far, including earning two promotions. Before I turned 30, I had already started my own company. By the end of the next year, I will have expanded my business to new markets.</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B2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14</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623E414-4745-EF06-1854-48E843B14067}"/>
              </a:ext>
            </a:extLst>
          </p:cNvPr>
          <p:cNvSpPr/>
          <p:nvPr/>
        </p:nvSpPr>
        <p:spPr>
          <a:xfrm>
            <a:off x="0" y="413243"/>
            <a:ext cx="5486400" cy="16632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Fill in the blanks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By the time we arrived, she __________ (finish) her presentation.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I __________ (achieve) many of my career goals so far.</a:t>
            </a:r>
            <a:endParaRPr lang="en-US" sz="1600" dirty="0">
              <a:solidFill>
                <a:sysClr val="windowText" lastClr="000000"/>
              </a:solidFill>
              <a:latin typeface="Calibri" panose="020F0502020204030204"/>
            </a:endParaRPr>
          </a:p>
        </p:txBody>
      </p:sp>
      <p:sp>
        <p:nvSpPr>
          <p:cNvPr id="9" name="Rectangle 8">
            <a:extLst>
              <a:ext uri="{FF2B5EF4-FFF2-40B4-BE49-F238E27FC236}">
                <a16:creationId xmlns:a16="http://schemas.microsoft.com/office/drawing/2014/main" id="{C39EB2C5-8822-7413-FC7A-EAD652EF6487}"/>
              </a:ext>
            </a:extLst>
          </p:cNvPr>
          <p:cNvSpPr/>
          <p:nvPr/>
        </p:nvSpPr>
        <p:spPr>
          <a:xfrm>
            <a:off x="0" y="2058175"/>
            <a:ext cx="5486400" cy="1828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Match the vocabulary with the correct definition</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Ambition</a:t>
            </a: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Milestone</a:t>
            </a:r>
          </a:p>
          <a:p>
            <a:pPr marR="0" lvl="0" algn="l" defTabSz="457200" rtl="0" eaLnBrk="1" fontAlgn="auto" latinLnBrk="0" hangingPunct="1">
              <a:lnSpc>
                <a:spcPct val="100000"/>
              </a:lnSpc>
              <a:spcBef>
                <a:spcPts val="0"/>
              </a:spcBef>
              <a:spcAft>
                <a:spcPts val="0"/>
              </a:spcAft>
              <a:buClrTx/>
              <a:buSzTx/>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An important stage or event in life</a:t>
            </a: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b) A strong desire to achieve something</a:t>
            </a:r>
          </a:p>
        </p:txBody>
      </p:sp>
    </p:spTree>
    <p:extLst>
      <p:ext uri="{BB962C8B-B14F-4D97-AF65-F5344CB8AC3E}">
        <p14:creationId xmlns:p14="http://schemas.microsoft.com/office/powerpoint/2010/main" val="1320251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CA56-9C11-5041-B942-3A1DD8CA7649}"/>
              </a:ext>
            </a:extLst>
          </p:cNvPr>
          <p:cNvSpPr/>
          <p:nvPr/>
        </p:nvSpPr>
        <p:spPr>
          <a:xfrm>
            <a:off x="0" y="3886200"/>
            <a:ext cx="5486400" cy="27006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short essay (150-200 words) about a difficult situation you’ve experienced and how it could have been resolved differently. </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Use at least two types of conditionals in your essay.</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Example</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If I had communicated my concerns earlier, the issue might have been resolved before it escalated. If we address the problem now, we will prevent it from happening again.</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B2 Exercise 15</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BBF2A45-958E-FE4C-2EB1-E3B0F8E2F771}"/>
              </a:ext>
            </a:extLst>
          </p:cNvPr>
          <p:cNvSpPr/>
          <p:nvPr/>
        </p:nvSpPr>
        <p:spPr>
          <a:xfrm>
            <a:off x="0" y="413243"/>
            <a:ext cx="5486400" cy="16632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Fill in the blanks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1. If we __________ (address) the issue now, we __________ (prevent) further problems.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2. If I __________ (know) earlier, I __________ (help)</a:t>
            </a:r>
          </a:p>
        </p:txBody>
      </p:sp>
      <p:sp>
        <p:nvSpPr>
          <p:cNvPr id="9" name="Rectangle 8">
            <a:extLst>
              <a:ext uri="{FF2B5EF4-FFF2-40B4-BE49-F238E27FC236}">
                <a16:creationId xmlns:a16="http://schemas.microsoft.com/office/drawing/2014/main" id="{F35440B5-27FD-01F2-797A-C7F9739A7B23}"/>
              </a:ext>
            </a:extLst>
          </p:cNvPr>
          <p:cNvSpPr/>
          <p:nvPr/>
        </p:nvSpPr>
        <p:spPr>
          <a:xfrm>
            <a:off x="0" y="2058175"/>
            <a:ext cx="5486400" cy="18280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Match the vocabulary with the correct definition</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Negotiate</a:t>
            </a: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Consequence</a:t>
            </a:r>
          </a:p>
          <a:p>
            <a:pPr marR="0" lvl="0" algn="l" defTabSz="457200" rtl="0" eaLnBrk="1" fontAlgn="auto" latinLnBrk="0" hangingPunct="1">
              <a:lnSpc>
                <a:spcPct val="100000"/>
              </a:lnSpc>
              <a:spcBef>
                <a:spcPts val="0"/>
              </a:spcBef>
              <a:spcAft>
                <a:spcPts val="0"/>
              </a:spcAft>
              <a:buClrTx/>
              <a:buSzTx/>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AutoNum type="alphaLcParen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result or effect of an action or situation</a:t>
            </a:r>
          </a:p>
          <a:p>
            <a:pPr marL="342900" marR="0" lvl="0" indent="-342900" algn="l" defTabSz="457200" rtl="0" eaLnBrk="1" fontAlgn="auto" latinLnBrk="0" hangingPunct="1">
              <a:lnSpc>
                <a:spcPct val="100000"/>
              </a:lnSpc>
              <a:spcBef>
                <a:spcPts val="0"/>
              </a:spcBef>
              <a:spcAft>
                <a:spcPts val="0"/>
              </a:spcAft>
              <a:buClrTx/>
              <a:buSzTx/>
              <a:buAutoNum type="alphaLcParen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To discuss and come to an agreement</a:t>
            </a:r>
          </a:p>
        </p:txBody>
      </p:sp>
    </p:spTree>
    <p:extLst>
      <p:ext uri="{BB962C8B-B14F-4D97-AF65-F5344CB8AC3E}">
        <p14:creationId xmlns:p14="http://schemas.microsoft.com/office/powerpoint/2010/main" val="370038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CA56-9C11-5041-B942-3A1DD8CA7649}"/>
              </a:ext>
            </a:extLst>
          </p:cNvPr>
          <p:cNvSpPr/>
          <p:nvPr/>
        </p:nvSpPr>
        <p:spPr>
          <a:xfrm>
            <a:off x="0" y="4222158"/>
            <a:ext cx="5486400" cy="22007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short essay (150-200 words) describing a major change in your life or in society over the past five years. </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Use "used to," "get used to," and "be used to" in your writing.</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Example</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Five years ago, I used to go to the office every day, but now I’ve gotten used to working from home. It was challenging at first, but now I’m used to the flexibility and enjoy the work-life balance it provides.</a:t>
            </a:r>
          </a:p>
        </p:txBody>
      </p:sp>
      <p:sp>
        <p:nvSpPr>
          <p:cNvPr id="2" name="Rectangle 1">
            <a:extLst>
              <a:ext uri="{FF2B5EF4-FFF2-40B4-BE49-F238E27FC236}">
                <a16:creationId xmlns:a16="http://schemas.microsoft.com/office/drawing/2014/main" id="{8D615AFF-1902-822C-DEC7-C5B4EAD27FA8}"/>
              </a:ext>
            </a:extLst>
          </p:cNvPr>
          <p:cNvSpPr/>
          <p:nvPr/>
        </p:nvSpPr>
        <p:spPr>
          <a:xfrm>
            <a:off x="0" y="1645687"/>
            <a:ext cx="5486400" cy="24148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Complete the sentences using gerunds or infinitives</a:t>
            </a: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Trend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Adapt</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To adjust to new conditions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 A general direction in which something is developing or changing</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B2 Exercise 16</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470DBF9-CAAF-6A0A-E827-C3DFDB4E9ED2}"/>
              </a:ext>
            </a:extLst>
          </p:cNvPr>
          <p:cNvSpPr/>
          <p:nvPr/>
        </p:nvSpPr>
        <p:spPr>
          <a:xfrm>
            <a:off x="0" y="413243"/>
            <a:ext cx="5486400" cy="14155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Fill in the blanks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1. When I was younger, I __________ (play) video games all day.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2. After a few months, I __________ (get) the new schedule.</a:t>
            </a:r>
          </a:p>
        </p:txBody>
      </p:sp>
    </p:spTree>
    <p:extLst>
      <p:ext uri="{BB962C8B-B14F-4D97-AF65-F5344CB8AC3E}">
        <p14:creationId xmlns:p14="http://schemas.microsoft.com/office/powerpoint/2010/main" val="4209398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CA56-9C11-5041-B942-3A1DD8CA7649}"/>
              </a:ext>
            </a:extLst>
          </p:cNvPr>
          <p:cNvSpPr/>
          <p:nvPr/>
        </p:nvSpPr>
        <p:spPr>
          <a:xfrm>
            <a:off x="0" y="4223437"/>
            <a:ext cx="5486400" cy="26268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short essay (150-200 words) about a future technology you think will have a significant impact on society. </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Use at least two future forms in your writing.</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lang="en-US" sz="1600" b="1" u="sng" dirty="0">
                <a:solidFill>
                  <a:sysClr val="windowText" lastClr="000000"/>
                </a:solidFill>
                <a:latin typeface="Calibri" panose="020F0502020204030204"/>
              </a:rPr>
              <a:t>Example</a:t>
            </a:r>
            <a:r>
              <a:rPr lang="en-US" sz="1600" dirty="0">
                <a:solidFill>
                  <a:sysClr val="windowText" lastClr="000000"/>
                </a:solidFill>
                <a:latin typeface="Calibri" panose="020F0502020204030204"/>
              </a:rPr>
              <a: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Automation is going to revolutionize the workplace. In the future, many tasks that are currently done by humans will be performed by machines. By 2030, we will be working alongside robots and AI systems that handle routine tasks, allowing us to focus on more creative and strategic work.</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B2 Exercise 17</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E6E54E6-F811-2F1C-87B2-ECF30A229477}"/>
              </a:ext>
            </a:extLst>
          </p:cNvPr>
          <p:cNvSpPr/>
          <p:nvPr/>
        </p:nvSpPr>
        <p:spPr>
          <a:xfrm>
            <a:off x="0" y="1982925"/>
            <a:ext cx="5486400" cy="22405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Complete the sentences using gerunds or infinitives</a:t>
            </a: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Automation</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Revolutionize</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R="0" lvl="0" defTabSz="4572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To completely change the way something is done</a:t>
            </a:r>
          </a:p>
          <a:p>
            <a:pPr marR="0" lvl="0" defTabSz="4572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 The use of technology to perform tasks without human intervention</a:t>
            </a:r>
          </a:p>
        </p:txBody>
      </p:sp>
      <p:sp>
        <p:nvSpPr>
          <p:cNvPr id="9" name="Rectangle 8">
            <a:extLst>
              <a:ext uri="{FF2B5EF4-FFF2-40B4-BE49-F238E27FC236}">
                <a16:creationId xmlns:a16="http://schemas.microsoft.com/office/drawing/2014/main" id="{18F54324-F205-6E02-2A10-18E5456EFAD5}"/>
              </a:ext>
            </a:extLst>
          </p:cNvPr>
          <p:cNvSpPr/>
          <p:nvPr/>
        </p:nvSpPr>
        <p:spPr>
          <a:xfrm>
            <a:off x="0" y="552019"/>
            <a:ext cx="5486400" cy="14155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Fill in the blanks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1. I __________ (buy) a new laptop next month.</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2. In 5 years, people __________ (use) renewable energy sources more widely.</a:t>
            </a:r>
          </a:p>
        </p:txBody>
      </p:sp>
    </p:spTree>
    <p:extLst>
      <p:ext uri="{BB962C8B-B14F-4D97-AF65-F5344CB8AC3E}">
        <p14:creationId xmlns:p14="http://schemas.microsoft.com/office/powerpoint/2010/main" val="3709694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CA56-9C11-5041-B942-3A1DD8CA7649}"/>
              </a:ext>
            </a:extLst>
          </p:cNvPr>
          <p:cNvSpPr/>
          <p:nvPr/>
        </p:nvSpPr>
        <p:spPr>
          <a:xfrm>
            <a:off x="0" y="4828271"/>
            <a:ext cx="5486400" cy="2518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short essay (150-200 words) about a future event or trend you believe might happen. </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Use at least two modals of probability in your writing.</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Example</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There’s a possibility that AI could revolutionize many industries. It may even replace some jobs. However, it might take a few more years before we see widespread adoption. People must adapt to this new reality.</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B2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18</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4221177-989A-34CB-F37A-2304862AF452}"/>
              </a:ext>
            </a:extLst>
          </p:cNvPr>
          <p:cNvSpPr/>
          <p:nvPr/>
        </p:nvSpPr>
        <p:spPr>
          <a:xfrm>
            <a:off x="0" y="2666281"/>
            <a:ext cx="5486400" cy="22405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Complete the sentences using gerunds or infinitives</a:t>
            </a: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Likelihood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Assumption</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R="0" lvl="0" defTabSz="4572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The chance of something happening</a:t>
            </a:r>
          </a:p>
          <a:p>
            <a:pPr marR="0" lvl="0" defTabSz="4572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 Something that is accepted as true without proof</a:t>
            </a:r>
          </a:p>
        </p:txBody>
      </p:sp>
      <p:sp>
        <p:nvSpPr>
          <p:cNvPr id="9" name="Rectangle 8">
            <a:extLst>
              <a:ext uri="{FF2B5EF4-FFF2-40B4-BE49-F238E27FC236}">
                <a16:creationId xmlns:a16="http://schemas.microsoft.com/office/drawing/2014/main" id="{2416B8A6-8400-72D9-59BB-C4776F85BC61}"/>
              </a:ext>
            </a:extLst>
          </p:cNvPr>
          <p:cNvSpPr/>
          <p:nvPr/>
        </p:nvSpPr>
        <p:spPr>
          <a:xfrm>
            <a:off x="0" y="408306"/>
            <a:ext cx="5486400" cy="18502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Fill in the blanks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1. She __________ be at the library. She’s always there on weekends.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2. They __________ come to the party, but they haven’t decided yet.</a:t>
            </a:r>
          </a:p>
        </p:txBody>
      </p:sp>
      <p:graphicFrame>
        <p:nvGraphicFramePr>
          <p:cNvPr id="11" name="Table 10">
            <a:extLst>
              <a:ext uri="{FF2B5EF4-FFF2-40B4-BE49-F238E27FC236}">
                <a16:creationId xmlns:a16="http://schemas.microsoft.com/office/drawing/2014/main" id="{E2B79D5B-304B-3249-644D-DC025808E24F}"/>
              </a:ext>
            </a:extLst>
          </p:cNvPr>
          <p:cNvGraphicFramePr>
            <a:graphicFrameLocks noGrp="1"/>
          </p:cNvGraphicFramePr>
          <p:nvPr>
            <p:extLst>
              <p:ext uri="{D42A27DB-BD31-4B8C-83A1-F6EECF244321}">
                <p14:modId xmlns:p14="http://schemas.microsoft.com/office/powerpoint/2010/main" val="2766138734"/>
              </p:ext>
            </p:extLst>
          </p:nvPr>
        </p:nvGraphicFramePr>
        <p:xfrm>
          <a:off x="914400" y="2159399"/>
          <a:ext cx="36576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121771075"/>
                    </a:ext>
                  </a:extLst>
                </a:gridCol>
                <a:gridCol w="1219200">
                  <a:extLst>
                    <a:ext uri="{9D8B030D-6E8A-4147-A177-3AD203B41FA5}">
                      <a16:colId xmlns:a16="http://schemas.microsoft.com/office/drawing/2014/main" val="3214765816"/>
                    </a:ext>
                  </a:extLst>
                </a:gridCol>
                <a:gridCol w="1219200">
                  <a:extLst>
                    <a:ext uri="{9D8B030D-6E8A-4147-A177-3AD203B41FA5}">
                      <a16:colId xmlns:a16="http://schemas.microsoft.com/office/drawing/2014/main" val="1121234742"/>
                    </a:ext>
                  </a:extLst>
                </a:gridCol>
              </a:tblGrid>
              <a:tr h="370840">
                <a:tc>
                  <a:txBody>
                    <a:bodyPr/>
                    <a:lstStyle/>
                    <a:p>
                      <a:r>
                        <a:rPr lang="en-US" sz="1600" b="0" dirty="0">
                          <a:solidFill>
                            <a:schemeClr val="tx1"/>
                          </a:solidFill>
                        </a:rPr>
                        <a:t>1. could</a:t>
                      </a:r>
                    </a:p>
                  </a:txBody>
                  <a:tcPr>
                    <a:lnB w="12700" cap="flat" cmpd="sng" algn="ctr">
                      <a:solidFill>
                        <a:schemeClr val="tx1"/>
                      </a:solidFill>
                      <a:prstDash val="solid"/>
                      <a:round/>
                      <a:headEnd type="none" w="med" len="med"/>
                      <a:tailEnd type="none" w="med" len="med"/>
                    </a:lnB>
                    <a:noFill/>
                  </a:tcPr>
                </a:tc>
                <a:tc>
                  <a:txBody>
                    <a:bodyPr/>
                    <a:lstStyle/>
                    <a:p>
                      <a:r>
                        <a:rPr lang="en-US" sz="1600" b="0" dirty="0">
                          <a:solidFill>
                            <a:schemeClr val="tx1"/>
                          </a:solidFill>
                        </a:rPr>
                        <a:t>2. must</a:t>
                      </a:r>
                    </a:p>
                  </a:txBody>
                  <a:tcPr>
                    <a:lnB w="12700" cap="flat" cmpd="sng" algn="ctr">
                      <a:solidFill>
                        <a:schemeClr val="tx1"/>
                      </a:solidFill>
                      <a:prstDash val="solid"/>
                      <a:round/>
                      <a:headEnd type="none" w="med" len="med"/>
                      <a:tailEnd type="none" w="med" len="med"/>
                    </a:lnB>
                    <a:noFill/>
                  </a:tcPr>
                </a:tc>
                <a:tc>
                  <a:txBody>
                    <a:bodyPr/>
                    <a:lstStyle/>
                    <a:p>
                      <a:r>
                        <a:rPr lang="en-US" sz="1600" b="0" dirty="0">
                          <a:solidFill>
                            <a:schemeClr val="tx1"/>
                          </a:solidFill>
                        </a:rPr>
                        <a:t>3. might</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2557403"/>
                  </a:ext>
                </a:extLst>
              </a:tr>
            </a:tbl>
          </a:graphicData>
        </a:graphic>
      </p:graphicFrame>
    </p:spTree>
    <p:extLst>
      <p:ext uri="{BB962C8B-B14F-4D97-AF65-F5344CB8AC3E}">
        <p14:creationId xmlns:p14="http://schemas.microsoft.com/office/powerpoint/2010/main" val="961399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B2 Exercise 19</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694AD2B8-315F-3386-CE66-19A10649001C}"/>
              </a:ext>
            </a:extLst>
          </p:cNvPr>
          <p:cNvSpPr/>
          <p:nvPr/>
        </p:nvSpPr>
        <p:spPr>
          <a:xfrm>
            <a:off x="0" y="4390240"/>
            <a:ext cx="5486400" cy="21218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Write a short essay (150-200 words) about a health-related change you would like to make in your life. </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solidFill>
                  <a:sysClr val="windowText" lastClr="000000"/>
                </a:solidFill>
                <a:latin typeface="Calibri" panose="020F0502020204030204"/>
              </a:rPr>
              <a:t>Use at least two conditionals in your writing.</a:t>
            </a:r>
          </a:p>
          <a:p>
            <a:pPr marR="0" lvl="0" algn="ctr" defTabSz="457200" rtl="0" eaLnBrk="1" fontAlgn="auto" latinLnBrk="0" hangingPunct="1">
              <a:lnSpc>
                <a:spcPct val="100000"/>
              </a:lnSpc>
              <a:spcBef>
                <a:spcPts val="0"/>
              </a:spcBef>
              <a:spcAft>
                <a:spcPts val="0"/>
              </a:spcAft>
              <a:buClrTx/>
              <a:buSzTx/>
              <a:tabLst/>
              <a:defRPr/>
            </a:pPr>
            <a:endParaRPr lang="en-US" sz="1600" b="1" u="sng" dirty="0">
              <a:solidFill>
                <a:sysClr val="windowText" lastClr="000000"/>
              </a:solidFill>
              <a:latin typeface="Calibri" panose="020F0502020204030204"/>
            </a:endParaRPr>
          </a:p>
          <a:p>
            <a:pPr marR="0" lvl="0" defTabSz="457200" rtl="0" eaLnBrk="1" fontAlgn="auto" latinLnBrk="0" hangingPunct="1">
              <a:lnSpc>
                <a:spcPct val="100000"/>
              </a:lnSpc>
              <a:spcBef>
                <a:spcPts val="0"/>
              </a:spcBef>
              <a:spcAft>
                <a:spcPts val="0"/>
              </a:spcAft>
              <a:buClrTx/>
              <a:buSzTx/>
              <a:tabLst/>
              <a:defRPr/>
            </a:pPr>
            <a:r>
              <a:rPr lang="en-US" sz="1600" b="1" dirty="0">
                <a:solidFill>
                  <a:sysClr val="windowText" lastClr="000000"/>
                </a:solidFill>
                <a:latin typeface="Calibri" panose="020F0502020204030204"/>
              </a:rPr>
              <a:t>Example</a:t>
            </a:r>
            <a:r>
              <a:rPr lang="en-US" sz="1600" dirty="0">
                <a:solidFill>
                  <a:sysClr val="windowText" lastClr="000000"/>
                </a:solidFill>
                <a:latin typeface="Calibri" panose="020F0502020204030204"/>
              </a:rPr>
              <a:t>:</a:t>
            </a: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If I start meditating every day, I’ll likely feel less stressed and more focused. This would have a positive impact on my overall well-being. If I had known the benefits of meditation earlier, I would have started practicing it years ago.</a:t>
            </a:r>
          </a:p>
        </p:txBody>
      </p:sp>
      <p:sp>
        <p:nvSpPr>
          <p:cNvPr id="3" name="Rectangle 2">
            <a:extLst>
              <a:ext uri="{FF2B5EF4-FFF2-40B4-BE49-F238E27FC236}">
                <a16:creationId xmlns:a16="http://schemas.microsoft.com/office/drawing/2014/main" id="{BF7F05BE-DC5B-517B-33C7-940B364CE0E2}"/>
              </a:ext>
            </a:extLst>
          </p:cNvPr>
          <p:cNvSpPr/>
          <p:nvPr/>
        </p:nvSpPr>
        <p:spPr>
          <a:xfrm>
            <a:off x="0" y="2253229"/>
            <a:ext cx="5486400" cy="20285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Complete the sentences using gerunds or infinitives</a:t>
            </a: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Well-being</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Stress</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R="0" lvl="0" defTabSz="4572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A state of mental or emotional strain</a:t>
            </a:r>
          </a:p>
          <a:p>
            <a:pPr marR="0" lvl="0" defTabSz="4572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b) The state of being comfortable, healthy, or happy</a:t>
            </a:r>
          </a:p>
        </p:txBody>
      </p:sp>
      <p:sp>
        <p:nvSpPr>
          <p:cNvPr id="9" name="Rectangle 8">
            <a:extLst>
              <a:ext uri="{FF2B5EF4-FFF2-40B4-BE49-F238E27FC236}">
                <a16:creationId xmlns:a16="http://schemas.microsoft.com/office/drawing/2014/main" id="{244910C3-6BAA-2AF2-6E28-0C902C1A2158}"/>
              </a:ext>
            </a:extLst>
          </p:cNvPr>
          <p:cNvSpPr/>
          <p:nvPr/>
        </p:nvSpPr>
        <p:spPr>
          <a:xfrm>
            <a:off x="0" y="511499"/>
            <a:ext cx="5486400" cy="185021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Fill in the blanks    </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1. If you __________ (eat) more fruits and vegetables, you __________ (be) healthier.</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2. If I __________ (know) how important sleep is, I __________ (go) to bed earlier.</a:t>
            </a:r>
          </a:p>
        </p:txBody>
      </p:sp>
    </p:spTree>
    <p:extLst>
      <p:ext uri="{BB962C8B-B14F-4D97-AF65-F5344CB8AC3E}">
        <p14:creationId xmlns:p14="http://schemas.microsoft.com/office/powerpoint/2010/main" val="150501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773BDA7-B52D-21D5-6197-71E831AD617C}"/>
              </a:ext>
            </a:extLst>
          </p:cNvPr>
          <p:cNvSpPr/>
          <p:nvPr/>
        </p:nvSpPr>
        <p:spPr>
          <a:xfrm>
            <a:off x="0" y="1930623"/>
            <a:ext cx="5486400" cy="18573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Vocabulary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Match the adjective with the place description:</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Lush</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Bustling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A busy city square full of people and activity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b) A tropical rainforest with dense, green vegetation</a:t>
            </a:r>
          </a:p>
        </p:txBody>
      </p:sp>
      <p:sp>
        <p:nvSpPr>
          <p:cNvPr id="2" name="Rectangle 1">
            <a:extLst>
              <a:ext uri="{FF2B5EF4-FFF2-40B4-BE49-F238E27FC236}">
                <a16:creationId xmlns:a16="http://schemas.microsoft.com/office/drawing/2014/main" id="{8D615AFF-1902-822C-DEC7-C5B4EAD27FA8}"/>
              </a:ext>
            </a:extLst>
          </p:cNvPr>
          <p:cNvSpPr/>
          <p:nvPr/>
        </p:nvSpPr>
        <p:spPr>
          <a:xfrm>
            <a:off x="0" y="416190"/>
            <a:ext cx="5486400" cy="16248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Fill in the blanks: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He’s very __________; he loves meeting new people.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Her __________ nature makes her very organized and efficient.</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B2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2</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8F89D9E7-CE39-34EA-5F7F-1441F8B4CCEC}"/>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B19315A-A2F0-3B37-D6DB-B0B3E01C1951}"/>
              </a:ext>
            </a:extLst>
          </p:cNvPr>
          <p:cNvSpPr/>
          <p:nvPr/>
        </p:nvSpPr>
        <p:spPr>
          <a:xfrm>
            <a:off x="0" y="4025453"/>
            <a:ext cx="5486400" cy="18573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short descriptive paragraph about a memorable person or place you’ve encountered.</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Example</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small mountain village was so </a:t>
            </a: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remote</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 and </a:t>
            </a: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picturesque</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 that it felt like stepping into a painting. The </a:t>
            </a: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crisp</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 air and </a:t>
            </a: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towering</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 pines added to the serene atmosphere.</a:t>
            </a:r>
          </a:p>
        </p:txBody>
      </p:sp>
    </p:spTree>
    <p:extLst>
      <p:ext uri="{BB962C8B-B14F-4D97-AF65-F5344CB8AC3E}">
        <p14:creationId xmlns:p14="http://schemas.microsoft.com/office/powerpoint/2010/main" val="2905851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25147"/>
            <a:ext cx="5486400" cy="39468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Review and Assessment</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Complete the sentences with the correct grammar form</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By this time next year, I __________ (graduate) from university.</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If I __________ (know) about the meeting, I __________ (attend).</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Multiple-choice questions covering the main grammar points.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342900" marR="0" lvl="0" indent="-342900" defTabSz="4572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 __________ English for five years.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If I __________ you, I __________ for the job.</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B2 Exercise 20</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69D1C844-D4BD-0E40-D023-08277F3D94A0}"/>
              </a:ext>
            </a:extLst>
          </p:cNvPr>
          <p:cNvGraphicFramePr>
            <a:graphicFrameLocks noGrp="1"/>
          </p:cNvGraphicFramePr>
          <p:nvPr>
            <p:extLst>
              <p:ext uri="{D42A27DB-BD31-4B8C-83A1-F6EECF244321}">
                <p14:modId xmlns:p14="http://schemas.microsoft.com/office/powerpoint/2010/main" val="284295924"/>
              </p:ext>
            </p:extLst>
          </p:nvPr>
        </p:nvGraphicFramePr>
        <p:xfrm>
          <a:off x="737235" y="3309876"/>
          <a:ext cx="3905250" cy="370840"/>
        </p:xfrm>
        <a:graphic>
          <a:graphicData uri="http://schemas.openxmlformats.org/drawingml/2006/table">
            <a:tbl>
              <a:tblPr firstRow="1" bandRow="1">
                <a:tableStyleId>{5C22544A-7EE6-4342-B048-85BDC9FD1C3A}</a:tableStyleId>
              </a:tblPr>
              <a:tblGrid>
                <a:gridCol w="1472512">
                  <a:extLst>
                    <a:ext uri="{9D8B030D-6E8A-4147-A177-3AD203B41FA5}">
                      <a16:colId xmlns:a16="http://schemas.microsoft.com/office/drawing/2014/main" val="518563120"/>
                    </a:ext>
                  </a:extLst>
                </a:gridCol>
                <a:gridCol w="2432738">
                  <a:extLst>
                    <a:ext uri="{9D8B030D-6E8A-4147-A177-3AD203B41FA5}">
                      <a16:colId xmlns:a16="http://schemas.microsoft.com/office/drawing/2014/main" val="1404594938"/>
                    </a:ext>
                  </a:extLst>
                </a:gridCol>
              </a:tblGrid>
              <a:tr h="370840">
                <a:tc>
                  <a:txBody>
                    <a:bodyPr/>
                    <a:lstStyle/>
                    <a:p>
                      <a:r>
                        <a:rPr lang="en-US" sz="1600" b="0" dirty="0">
                          <a:solidFill>
                            <a:schemeClr val="tx1"/>
                          </a:solidFill>
                        </a:rPr>
                        <a:t>a) have studied </a:t>
                      </a:r>
                    </a:p>
                  </a:txBody>
                  <a:tcPr>
                    <a:lnB w="12700" cap="flat" cmpd="sng" algn="ctr">
                      <a:solidFill>
                        <a:schemeClr val="tx1"/>
                      </a:solidFill>
                      <a:prstDash val="solid"/>
                      <a:round/>
                      <a:headEnd type="none" w="med" len="med"/>
                      <a:tailEnd type="none" w="med" len="med"/>
                    </a:lnB>
                    <a:noFill/>
                  </a:tcPr>
                </a:tc>
                <a:tc>
                  <a:txBody>
                    <a:bodyPr/>
                    <a:lstStyle/>
                    <a:p>
                      <a:r>
                        <a:rPr lang="en-US" sz="1600" b="0" dirty="0">
                          <a:solidFill>
                            <a:schemeClr val="tx1"/>
                          </a:solidFill>
                        </a:rPr>
                        <a:t>b) have been studying</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5343538"/>
                  </a:ext>
                </a:extLst>
              </a:tr>
            </a:tbl>
          </a:graphicData>
        </a:graphic>
      </p:graphicFrame>
      <p:graphicFrame>
        <p:nvGraphicFramePr>
          <p:cNvPr id="9" name="Table 8">
            <a:extLst>
              <a:ext uri="{FF2B5EF4-FFF2-40B4-BE49-F238E27FC236}">
                <a16:creationId xmlns:a16="http://schemas.microsoft.com/office/drawing/2014/main" id="{BDDDAE18-277C-88BC-AFAF-7A8A9F7597B5}"/>
              </a:ext>
            </a:extLst>
          </p:cNvPr>
          <p:cNvGraphicFramePr>
            <a:graphicFrameLocks noGrp="1"/>
          </p:cNvGraphicFramePr>
          <p:nvPr>
            <p:extLst>
              <p:ext uri="{D42A27DB-BD31-4B8C-83A1-F6EECF244321}">
                <p14:modId xmlns:p14="http://schemas.microsoft.com/office/powerpoint/2010/main" val="4061728294"/>
              </p:ext>
            </p:extLst>
          </p:nvPr>
        </p:nvGraphicFramePr>
        <p:xfrm>
          <a:off x="504825" y="4074920"/>
          <a:ext cx="4683126" cy="370840"/>
        </p:xfrm>
        <a:graphic>
          <a:graphicData uri="http://schemas.openxmlformats.org/drawingml/2006/table">
            <a:tbl>
              <a:tblPr firstRow="1" bandRow="1">
                <a:tableStyleId>{5C22544A-7EE6-4342-B048-85BDC9FD1C3A}</a:tableStyleId>
              </a:tblPr>
              <a:tblGrid>
                <a:gridCol w="1352696">
                  <a:extLst>
                    <a:ext uri="{9D8B030D-6E8A-4147-A177-3AD203B41FA5}">
                      <a16:colId xmlns:a16="http://schemas.microsoft.com/office/drawing/2014/main" val="518563120"/>
                    </a:ext>
                  </a:extLst>
                </a:gridCol>
                <a:gridCol w="3330430">
                  <a:extLst>
                    <a:ext uri="{9D8B030D-6E8A-4147-A177-3AD203B41FA5}">
                      <a16:colId xmlns:a16="http://schemas.microsoft.com/office/drawing/2014/main" val="1404594938"/>
                    </a:ext>
                  </a:extLst>
                </a:gridCol>
              </a:tblGrid>
              <a:tr h="370840">
                <a:tc>
                  <a:txBody>
                    <a:bodyPr/>
                    <a:lstStyle/>
                    <a:p>
                      <a:r>
                        <a:rPr lang="en-US" sz="1600" b="0" dirty="0">
                          <a:solidFill>
                            <a:schemeClr val="tx1"/>
                          </a:solidFill>
                        </a:rPr>
                        <a:t>a) was / were</a:t>
                      </a:r>
                    </a:p>
                  </a:txBody>
                  <a:tcPr>
                    <a:lnB w="12700" cap="flat" cmpd="sng" algn="ctr">
                      <a:solidFill>
                        <a:schemeClr val="tx1"/>
                      </a:solidFill>
                      <a:prstDash val="solid"/>
                      <a:round/>
                      <a:headEnd type="none" w="med" len="med"/>
                      <a:tailEnd type="none" w="med" len="med"/>
                    </a:lnB>
                    <a:noFill/>
                  </a:tcPr>
                </a:tc>
                <a:tc>
                  <a:txBody>
                    <a:bodyPr/>
                    <a:lstStyle/>
                    <a:p>
                      <a:r>
                        <a:rPr lang="en-US" sz="1600" b="0" dirty="0">
                          <a:solidFill>
                            <a:schemeClr val="tx1"/>
                          </a:solidFill>
                        </a:rPr>
                        <a:t>b) would have applied / would apply</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5343538"/>
                  </a:ext>
                </a:extLst>
              </a:tr>
            </a:tbl>
          </a:graphicData>
        </a:graphic>
      </p:graphicFrame>
      <p:sp>
        <p:nvSpPr>
          <p:cNvPr id="11" name="Rectangle 10">
            <a:extLst>
              <a:ext uri="{FF2B5EF4-FFF2-40B4-BE49-F238E27FC236}">
                <a16:creationId xmlns:a16="http://schemas.microsoft.com/office/drawing/2014/main" id="{7BB339A5-4DCA-4FE5-400F-7ACA0EB2E0EE}"/>
              </a:ext>
            </a:extLst>
          </p:cNvPr>
          <p:cNvSpPr/>
          <p:nvPr/>
        </p:nvSpPr>
        <p:spPr>
          <a:xfrm>
            <a:off x="0" y="4260340"/>
            <a:ext cx="5486400" cy="202852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Vocabulary and Communication Skills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A balanced diet is crucial for maintaining __________.</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I believe that __________ will have a huge impact on our future.</a:t>
            </a:r>
          </a:p>
        </p:txBody>
      </p:sp>
    </p:spTree>
    <p:extLst>
      <p:ext uri="{BB962C8B-B14F-4D97-AF65-F5344CB8AC3E}">
        <p14:creationId xmlns:p14="http://schemas.microsoft.com/office/powerpoint/2010/main" val="4156409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B2 Exercise 20</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072FF85-34CC-9EC5-BCCA-20E5743D64DC}"/>
              </a:ext>
            </a:extLst>
          </p:cNvPr>
          <p:cNvSpPr/>
          <p:nvPr/>
        </p:nvSpPr>
        <p:spPr>
          <a:xfrm>
            <a:off x="0" y="425147"/>
            <a:ext cx="5486400" cy="51247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Written Assessment:</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Task:</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an essay (200-250 words) on a given topic, demonstrating mastery of the course content.</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Essay Topics: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role of technology in modern education.</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importance of maintaining a healthy lifestyle.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Assessment Criteria:</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Structure:</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Introduction</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body, conclusion</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accuracy:</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Correct</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use of tenses, conditionals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Vocabulary richness: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Use of topic-specific terms, varied sentence structure</a:t>
            </a:r>
          </a:p>
        </p:txBody>
      </p:sp>
    </p:spTree>
    <p:extLst>
      <p:ext uri="{BB962C8B-B14F-4D97-AF65-F5344CB8AC3E}">
        <p14:creationId xmlns:p14="http://schemas.microsoft.com/office/powerpoint/2010/main" val="338622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54175"/>
            <a:ext cx="5486400" cy="143661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Fill in the blanks: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She enjoys __________ (dance) at parties.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I prefer __________ (eat) at home.</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B2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3</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4773BDA7-B52D-21D5-6197-71E831AD617C}"/>
              </a:ext>
            </a:extLst>
          </p:cNvPr>
          <p:cNvSpPr/>
          <p:nvPr/>
        </p:nvSpPr>
        <p:spPr>
          <a:xfrm>
            <a:off x="0" y="1851323"/>
            <a:ext cx="5486400" cy="20797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Vocabulary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Match the activity with the preference expression: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Photography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Cooking</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I prefer __________ meals at home.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b) I enjoy __________ photos when I travel.</a:t>
            </a:r>
          </a:p>
        </p:txBody>
      </p:sp>
      <p:cxnSp>
        <p:nvCxnSpPr>
          <p:cNvPr id="9" name="Straight Connector 8">
            <a:extLst>
              <a:ext uri="{FF2B5EF4-FFF2-40B4-BE49-F238E27FC236}">
                <a16:creationId xmlns:a16="http://schemas.microsoft.com/office/drawing/2014/main" id="{5A66B9D9-C076-9B04-7A0F-9ED42AA6BEB8}"/>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000DA3DB-E532-D277-E548-51D1A43020B8}"/>
              </a:ext>
            </a:extLst>
          </p:cNvPr>
          <p:cNvSpPr/>
          <p:nvPr/>
        </p:nvSpPr>
        <p:spPr>
          <a:xfrm>
            <a:off x="0" y="4266426"/>
            <a:ext cx="5486400" cy="18573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short paragraph describing your favorite leisure activities and why you prefer them, </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using at least three preference verbs.</a:t>
            </a:r>
          </a:p>
          <a:p>
            <a:pPr marR="0" lvl="0" defTabSz="457200" rtl="0" eaLnBrk="1" fontAlgn="auto" latinLnBrk="0" hangingPunct="1">
              <a:lnSpc>
                <a:spcPct val="100000"/>
              </a:lnSpc>
              <a:spcBef>
                <a:spcPts val="0"/>
              </a:spcBef>
              <a:spcAft>
                <a:spcPts val="0"/>
              </a:spcAft>
              <a:buClrTx/>
              <a:buSzTx/>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Example</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 enjoy playing tennis on weekends because it keeps me active. I also prefer to cook at home rather than eating out, as I find it more satisfying.</a:t>
            </a:r>
          </a:p>
        </p:txBody>
      </p:sp>
    </p:spTree>
    <p:extLst>
      <p:ext uri="{BB962C8B-B14F-4D97-AF65-F5344CB8AC3E}">
        <p14:creationId xmlns:p14="http://schemas.microsoft.com/office/powerpoint/2010/main" val="3696535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B2 Exercise 4</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DEF2DAFC-3228-B922-5EC8-8A76DCF8C848}"/>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916FA7C1-BE62-F793-1C6B-DEE0C5993AAE}"/>
              </a:ext>
            </a:extLst>
          </p:cNvPr>
          <p:cNvSpPr/>
          <p:nvPr/>
        </p:nvSpPr>
        <p:spPr>
          <a:xfrm>
            <a:off x="0" y="454175"/>
            <a:ext cx="5486400" cy="143661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Fill in the blanks: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By this time tomorrow, I __________ (complete) the report.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At 3 p.m. tomorrow, I __________ (attend) a meeting.</a:t>
            </a:r>
          </a:p>
        </p:txBody>
      </p:sp>
      <p:sp>
        <p:nvSpPr>
          <p:cNvPr id="9" name="Rectangle 8">
            <a:extLst>
              <a:ext uri="{FF2B5EF4-FFF2-40B4-BE49-F238E27FC236}">
                <a16:creationId xmlns:a16="http://schemas.microsoft.com/office/drawing/2014/main" id="{2BEB16C3-EB53-3979-3031-54DC78F42996}"/>
              </a:ext>
            </a:extLst>
          </p:cNvPr>
          <p:cNvSpPr/>
          <p:nvPr/>
        </p:nvSpPr>
        <p:spPr>
          <a:xfrm>
            <a:off x="0" y="1851323"/>
            <a:ext cx="5486400" cy="20797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Vocabulary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Match the vocabulary with the appropriate sentence: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Set a goal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Block out time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I need to __________ for my study sessions next week.</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b) I’ve __________ to run a marathon by the end of the year.</a:t>
            </a:r>
          </a:p>
        </p:txBody>
      </p:sp>
      <p:sp>
        <p:nvSpPr>
          <p:cNvPr id="10" name="Rectangle 9">
            <a:extLst>
              <a:ext uri="{FF2B5EF4-FFF2-40B4-BE49-F238E27FC236}">
                <a16:creationId xmlns:a16="http://schemas.microsoft.com/office/drawing/2014/main" id="{E6FCF31B-395E-1C44-8D28-EADC288A8767}"/>
              </a:ext>
            </a:extLst>
          </p:cNvPr>
          <p:cNvSpPr/>
          <p:nvPr/>
        </p:nvSpPr>
        <p:spPr>
          <a:xfrm>
            <a:off x="0" y="4266426"/>
            <a:ext cx="5486400" cy="18573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short paragraph describing a future event you’re planning for. </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Use both the future perfect and future continuous.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b="1"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Example</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By next month, I will have completed my driving lessons. At this time next week, I will be practicing parallel parking.</a:t>
            </a:r>
          </a:p>
        </p:txBody>
      </p:sp>
    </p:spTree>
    <p:extLst>
      <p:ext uri="{BB962C8B-B14F-4D97-AF65-F5344CB8AC3E}">
        <p14:creationId xmlns:p14="http://schemas.microsoft.com/office/powerpoint/2010/main" val="3600449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60676"/>
            <a:ext cx="5486400" cy="15696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Fill in the blanks: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You __________ (exercise) more if you want to stay fit.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She __________ (apologize) for her mistake.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You __________ (leave) now, or you’ll be late.</a:t>
            </a:r>
            <a:endParaRPr lang="en-US" sz="1600" dirty="0">
              <a:solidFill>
                <a:sysClr val="windowText" lastClr="000000"/>
              </a:solidFill>
              <a:latin typeface="Calibri" panose="020F0502020204030204"/>
            </a:endParaRP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B2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5</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4773BDA7-B52D-21D5-6197-71E831AD617C}"/>
              </a:ext>
            </a:extLst>
          </p:cNvPr>
          <p:cNvSpPr/>
          <p:nvPr/>
        </p:nvSpPr>
        <p:spPr>
          <a:xfrm>
            <a:off x="0" y="2030278"/>
            <a:ext cx="5486400" cy="196956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Calibri" panose="020F0502020204030204"/>
              </a:rPr>
              <a:t>Vocabulary</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Match the vocabulary with the appropriate sentence: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It’s a good idea to…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You might want to…</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__________ talk to your manager about your concerns.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b) __________ create a to-do list if you’re feeling overwhelmed.</a:t>
            </a:r>
          </a:p>
        </p:txBody>
      </p:sp>
      <p:cxnSp>
        <p:nvCxnSpPr>
          <p:cNvPr id="21" name="Straight Connector 20">
            <a:extLst>
              <a:ext uri="{FF2B5EF4-FFF2-40B4-BE49-F238E27FC236}">
                <a16:creationId xmlns:a16="http://schemas.microsoft.com/office/drawing/2014/main" id="{10A086D8-5B82-A8D1-6629-30F1B93DAE9E}"/>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2DFEF74-8023-9154-E7EF-410C17B7A3D2}"/>
              </a:ext>
            </a:extLst>
          </p:cNvPr>
          <p:cNvSpPr/>
          <p:nvPr/>
        </p:nvSpPr>
        <p:spPr>
          <a:xfrm>
            <a:off x="0" y="4259699"/>
            <a:ext cx="5486400" cy="23354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Write a short paragraph giving advice to someone who is facing a common problem (e.g., stress, decision-making). </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solidFill>
                  <a:sysClr val="windowText" lastClr="000000"/>
                </a:solidFill>
                <a:latin typeface="Calibri" panose="020F0502020204030204"/>
              </a:rPr>
              <a:t>Use at least three modal verbs and advice expressions.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Example</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If you’re feeling overwhelmed by your workload, you should start by organizing your tasks. You ought to ask for help if needed. You had better take regular breaks to avoid burnout.</a:t>
            </a:r>
          </a:p>
        </p:txBody>
      </p:sp>
    </p:spTree>
    <p:extLst>
      <p:ext uri="{BB962C8B-B14F-4D97-AF65-F5344CB8AC3E}">
        <p14:creationId xmlns:p14="http://schemas.microsoft.com/office/powerpoint/2010/main" val="3264280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B2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6</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2C91BDCC-AA1C-E722-1ABB-F0B1F553A654}"/>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67081E2-4032-E45D-E93F-757D46C35981}"/>
              </a:ext>
            </a:extLst>
          </p:cNvPr>
          <p:cNvSpPr/>
          <p:nvPr/>
        </p:nvSpPr>
        <p:spPr>
          <a:xfrm>
            <a:off x="0" y="460676"/>
            <a:ext cx="5486400" cy="15696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Fill in the blanks: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__________, remote work has many advantages.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__________, the new law could have unintended consequences.</a:t>
            </a:r>
            <a:endParaRPr lang="en-US" sz="1600" dirty="0">
              <a:solidFill>
                <a:sysClr val="windowText" lastClr="000000"/>
              </a:solidFill>
              <a:latin typeface="Calibri" panose="020F0502020204030204"/>
            </a:endParaRPr>
          </a:p>
        </p:txBody>
      </p:sp>
      <p:sp>
        <p:nvSpPr>
          <p:cNvPr id="9" name="Rectangle 8">
            <a:extLst>
              <a:ext uri="{FF2B5EF4-FFF2-40B4-BE49-F238E27FC236}">
                <a16:creationId xmlns:a16="http://schemas.microsoft.com/office/drawing/2014/main" id="{9E6371AA-AFA0-9F5A-C6E7-D877969F792F}"/>
              </a:ext>
            </a:extLst>
          </p:cNvPr>
          <p:cNvSpPr/>
          <p:nvPr/>
        </p:nvSpPr>
        <p:spPr>
          <a:xfrm>
            <a:off x="0" y="2030277"/>
            <a:ext cx="5486400" cy="22294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Calibri" panose="020F0502020204030204"/>
              </a:rPr>
              <a:t>Vocabulary</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Match the vocabulary with the appropriate sentence: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I see your point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On the other hand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__________, remote work can be isolating for some people.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b) __________, but I think there’s more to consider in this debate.</a:t>
            </a:r>
          </a:p>
        </p:txBody>
      </p:sp>
      <p:sp>
        <p:nvSpPr>
          <p:cNvPr id="10" name="Rectangle 9">
            <a:extLst>
              <a:ext uri="{FF2B5EF4-FFF2-40B4-BE49-F238E27FC236}">
                <a16:creationId xmlns:a16="http://schemas.microsoft.com/office/drawing/2014/main" id="{8A3783B6-417D-9785-1277-1FB0AD78B4DA}"/>
              </a:ext>
            </a:extLst>
          </p:cNvPr>
          <p:cNvSpPr/>
          <p:nvPr/>
        </p:nvSpPr>
        <p:spPr>
          <a:xfrm>
            <a:off x="0" y="4259699"/>
            <a:ext cx="5486400" cy="23354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Write a short essay expressing your opinion on a current issue (e.g., technology in education, climate change).</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solidFill>
                  <a:sysClr val="windowText" lastClr="000000"/>
                </a:solidFill>
                <a:latin typeface="Calibri" panose="020F0502020204030204"/>
              </a:rPr>
              <a:t>Use both opinion structures and hedging language.</a:t>
            </a:r>
          </a:p>
          <a:p>
            <a:pPr marR="0" lvl="0" defTabSz="457200" rtl="0" eaLnBrk="1" fontAlgn="auto" latinLnBrk="0" hangingPunct="1">
              <a:lnSpc>
                <a:spcPct val="100000"/>
              </a:lnSpc>
              <a:spcBef>
                <a:spcPts val="0"/>
              </a:spcBef>
              <a:spcAft>
                <a:spcPts val="0"/>
              </a:spcAft>
              <a:buClrTx/>
              <a:buSzTx/>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Example</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In my opinion, technology has revolutionized education by making it more accessible. However, it seems to me that there are still challenges in ensuring equal access for everyone.</a:t>
            </a:r>
          </a:p>
        </p:txBody>
      </p:sp>
    </p:spTree>
    <p:extLst>
      <p:ext uri="{BB962C8B-B14F-4D97-AF65-F5344CB8AC3E}">
        <p14:creationId xmlns:p14="http://schemas.microsoft.com/office/powerpoint/2010/main" val="834058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B2 Exercise 7</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E9751ABA-57F5-62CD-476D-3D78C5BE795B}"/>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0E91E3D-9522-5D45-05D2-AC1B81F5FD98}"/>
              </a:ext>
            </a:extLst>
          </p:cNvPr>
          <p:cNvSpPr/>
          <p:nvPr/>
        </p:nvSpPr>
        <p:spPr>
          <a:xfrm>
            <a:off x="0" y="460676"/>
            <a:ext cx="5486400" cy="15696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Fill in the blanks: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By the time she got home, her friends __________ (leave).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They __________ (wait) for over an hour when the bus finally arrived.</a:t>
            </a:r>
            <a:endParaRPr lang="en-US" sz="1600" dirty="0">
              <a:solidFill>
                <a:sysClr val="windowText" lastClr="000000"/>
              </a:solidFill>
              <a:latin typeface="Calibri" panose="020F0502020204030204"/>
            </a:endParaRPr>
          </a:p>
        </p:txBody>
      </p:sp>
      <p:sp>
        <p:nvSpPr>
          <p:cNvPr id="10" name="Rectangle 9">
            <a:extLst>
              <a:ext uri="{FF2B5EF4-FFF2-40B4-BE49-F238E27FC236}">
                <a16:creationId xmlns:a16="http://schemas.microsoft.com/office/drawing/2014/main" id="{1AF5463A-56D4-8A82-E1B9-CEED8828A414}"/>
              </a:ext>
            </a:extLst>
          </p:cNvPr>
          <p:cNvSpPr/>
          <p:nvPr/>
        </p:nvSpPr>
        <p:spPr>
          <a:xfrm>
            <a:off x="0" y="2030277"/>
            <a:ext cx="5486400" cy="22294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Calibri" panose="020F0502020204030204"/>
              </a:rPr>
              <a:t>Vocabulary</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Match the vocabulary with the appropriate sentence: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Suddenly</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In the end</a:t>
            </a:r>
          </a:p>
          <a:p>
            <a:pPr marR="0" lvl="0" algn="l" defTabSz="457200" rtl="0" eaLnBrk="1" fontAlgn="auto" latinLnBrk="0" hangingPunct="1">
              <a:lnSpc>
                <a:spcPct val="100000"/>
              </a:lnSpc>
              <a:spcBef>
                <a:spcPts val="0"/>
              </a:spcBef>
              <a:spcAft>
                <a:spcPts val="0"/>
              </a:spcAft>
              <a:buClrTx/>
              <a:buSzTx/>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lphaLcParen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__________, the storm hit, and we had to take shelter.</a:t>
            </a:r>
          </a:p>
          <a:p>
            <a:pPr marL="342900" marR="0" lvl="0" indent="-342900" algn="l" defTabSz="457200" rtl="0" eaLnBrk="1" fontAlgn="auto" latinLnBrk="0" hangingPunct="1">
              <a:lnSpc>
                <a:spcPct val="100000"/>
              </a:lnSpc>
              <a:spcBef>
                <a:spcPts val="0"/>
              </a:spcBef>
              <a:spcAft>
                <a:spcPts val="0"/>
              </a:spcAft>
              <a:buClrTx/>
              <a:buSzTx/>
              <a:buFontTx/>
              <a:buAutoNum type="alphaLcParen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__________, they realized it was the best decision they could have made.</a:t>
            </a:r>
          </a:p>
        </p:txBody>
      </p:sp>
      <p:sp>
        <p:nvSpPr>
          <p:cNvPr id="11" name="Rectangle 10">
            <a:extLst>
              <a:ext uri="{FF2B5EF4-FFF2-40B4-BE49-F238E27FC236}">
                <a16:creationId xmlns:a16="http://schemas.microsoft.com/office/drawing/2014/main" id="{58E16504-F0DB-5C28-788C-E863FF9DA8A9}"/>
              </a:ext>
            </a:extLst>
          </p:cNvPr>
          <p:cNvSpPr/>
          <p:nvPr/>
        </p:nvSpPr>
        <p:spPr>
          <a:xfrm>
            <a:off x="0" y="4574422"/>
            <a:ext cx="5486400" cy="233540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Write a detailed account of a significant past event in your life. </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dirty="0">
                <a:solidFill>
                  <a:sysClr val="windowText" lastClr="000000"/>
                </a:solidFill>
                <a:latin typeface="Calibri" panose="020F0502020204030204"/>
              </a:rPr>
              <a:t>Use both past perfect simple and continuous tenses, and incorporate storytelling vocabulary.</a:t>
            </a:r>
          </a:p>
          <a:p>
            <a:pPr marR="0" lvl="0" defTabSz="457200" rtl="0" eaLnBrk="1" fontAlgn="auto" latinLnBrk="0" hangingPunct="1">
              <a:lnSpc>
                <a:spcPct val="100000"/>
              </a:lnSpc>
              <a:spcBef>
                <a:spcPts val="0"/>
              </a:spcBef>
              <a:spcAft>
                <a:spcPts val="0"/>
              </a:spcAft>
              <a:buClrTx/>
              <a:buSzTx/>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Example</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 had been preparing for my presentation all week. By the time the day came, I felt ready. However, I soon realized that I had forgotten to bring my notes. Despite the setback, the presentation went well in the end.</a:t>
            </a:r>
          </a:p>
        </p:txBody>
      </p:sp>
    </p:spTree>
    <p:extLst>
      <p:ext uri="{BB962C8B-B14F-4D97-AF65-F5344CB8AC3E}">
        <p14:creationId xmlns:p14="http://schemas.microsoft.com/office/powerpoint/2010/main" val="2355483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B2 Exercise 8</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7DCC4DF9-B9CD-F56E-2013-3DD8DFB714A1}"/>
              </a:ext>
            </a:extLst>
          </p:cNvPr>
          <p:cNvSpPr/>
          <p:nvPr/>
        </p:nvSpPr>
        <p:spPr>
          <a:xfrm>
            <a:off x="0" y="4207902"/>
            <a:ext cx="5486400" cy="249756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detailed comparison between two experiences or products you’ve recently used. </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Use at least three comparatives and two superlatives.</a:t>
            </a:r>
          </a:p>
          <a:p>
            <a:pPr marR="0" lvl="0" defTabSz="457200" rtl="0" eaLnBrk="1" fontAlgn="auto" latinLnBrk="0" hangingPunct="1">
              <a:lnSpc>
                <a:spcPct val="100000"/>
              </a:lnSpc>
              <a:spcBef>
                <a:spcPts val="0"/>
              </a:spcBef>
              <a:spcAft>
                <a:spcPts val="0"/>
              </a:spcAft>
              <a:buClrTx/>
              <a:buSzTx/>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Example</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 recently bought two different coffee makers. The first one was cheaper, but the second one was easier to use. In the end, the second one provided the best coffee, even though it was a bit more expensive.</a:t>
            </a:r>
          </a:p>
        </p:txBody>
      </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20D32B36-563B-18A6-BC99-7127A66BFE06}"/>
              </a:ext>
            </a:extLst>
          </p:cNvPr>
          <p:cNvSpPr/>
          <p:nvPr/>
        </p:nvSpPr>
        <p:spPr>
          <a:xfrm>
            <a:off x="0" y="460676"/>
            <a:ext cx="5486400" cy="14833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Fill in the blanks: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This project is __________ (important) than the last one.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She is the __________ (good) player on the team.</a:t>
            </a:r>
            <a:endParaRPr lang="en-US" sz="1600" dirty="0">
              <a:solidFill>
                <a:sysClr val="windowText" lastClr="000000"/>
              </a:solidFill>
              <a:latin typeface="Calibri" panose="020F0502020204030204"/>
            </a:endParaRPr>
          </a:p>
        </p:txBody>
      </p:sp>
      <p:sp>
        <p:nvSpPr>
          <p:cNvPr id="9" name="Rectangle 8">
            <a:extLst>
              <a:ext uri="{FF2B5EF4-FFF2-40B4-BE49-F238E27FC236}">
                <a16:creationId xmlns:a16="http://schemas.microsoft.com/office/drawing/2014/main" id="{8CDD9092-120E-51EA-AF42-AEF5A19A1156}"/>
              </a:ext>
            </a:extLst>
          </p:cNvPr>
          <p:cNvSpPr/>
          <p:nvPr/>
        </p:nvSpPr>
        <p:spPr>
          <a:xfrm>
            <a:off x="0" y="2030277"/>
            <a:ext cx="5486400" cy="22294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Calibri" panose="020F0502020204030204"/>
              </a:rPr>
              <a:t>Vocabulary</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Match the vocabulary with the appropriate sentence: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In comparison</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On the other hand</a:t>
            </a:r>
          </a:p>
          <a:p>
            <a:pPr marR="0" lvl="0" algn="l" defTabSz="457200" rtl="0" eaLnBrk="1" fontAlgn="auto" latinLnBrk="0" hangingPunct="1">
              <a:lnSpc>
                <a:spcPct val="100000"/>
              </a:lnSpc>
              <a:spcBef>
                <a:spcPts val="0"/>
              </a:spcBef>
              <a:spcAft>
                <a:spcPts val="0"/>
              </a:spcAft>
              <a:buClrTx/>
              <a:buSzTx/>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lphaLcParen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__________, the older version has better battery life.</a:t>
            </a:r>
          </a:p>
          <a:p>
            <a:pPr marL="342900" marR="0" lvl="0" indent="-342900" algn="l" defTabSz="457200" rtl="0" eaLnBrk="1" fontAlgn="auto" latinLnBrk="0" hangingPunct="1">
              <a:lnSpc>
                <a:spcPct val="100000"/>
              </a:lnSpc>
              <a:spcBef>
                <a:spcPts val="0"/>
              </a:spcBef>
              <a:spcAft>
                <a:spcPts val="0"/>
              </a:spcAft>
              <a:buClrTx/>
              <a:buSzTx/>
              <a:buFontTx/>
              <a:buAutoNum type="alphaLcParen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__________, the new phone has a larger screen.</a:t>
            </a:r>
          </a:p>
        </p:txBody>
      </p:sp>
    </p:spTree>
    <p:extLst>
      <p:ext uri="{BB962C8B-B14F-4D97-AF65-F5344CB8AC3E}">
        <p14:creationId xmlns:p14="http://schemas.microsoft.com/office/powerpoint/2010/main" val="390485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B2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9</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Rectangle 2">
            <a:extLst>
              <a:ext uri="{FF2B5EF4-FFF2-40B4-BE49-F238E27FC236}">
                <a16:creationId xmlns:a16="http://schemas.microsoft.com/office/drawing/2014/main" id="{4773BDA7-B52D-21D5-6197-71E831AD617C}"/>
              </a:ext>
            </a:extLst>
          </p:cNvPr>
          <p:cNvSpPr/>
          <p:nvPr/>
        </p:nvSpPr>
        <p:spPr>
          <a:xfrm>
            <a:off x="0" y="4594923"/>
            <a:ext cx="5486400" cy="228925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Write a detailed hypothetical situation using second conditionals about something you would like to do in the future. Then, write a reflection on a past decision using third conditionals.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0" algn="l" defTabSz="457200" rtl="0" eaLnBrk="1" fontAlgn="auto" latinLnBrk="0" hangingPunct="1">
              <a:lnSpc>
                <a:spcPct val="100000"/>
              </a:lnSpc>
              <a:spcBef>
                <a:spcPts val="0"/>
              </a:spcBef>
              <a:spcAft>
                <a:spcPts val="0"/>
              </a:spcAft>
              <a:buClrTx/>
              <a:buSzTx/>
              <a:tabLst/>
              <a:defRPr/>
            </a:pPr>
            <a:r>
              <a:rPr kumimoji="0" lang="en-US" sz="1600" b="1" i="0" u="sng" strike="noStrike" kern="1200" cap="none" spc="0" normalizeH="0" baseline="0" noProof="0" dirty="0">
                <a:ln>
                  <a:noFill/>
                </a:ln>
                <a:solidFill>
                  <a:sysClr val="windowText" lastClr="000000"/>
                </a:solidFill>
                <a:effectLst/>
                <a:uLnTx/>
                <a:uFillTx/>
                <a:latin typeface="Calibri" panose="020F0502020204030204"/>
                <a:ea typeface="+mn-ea"/>
                <a:cs typeface="+mn-cs"/>
              </a:rPr>
              <a:t>Example</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t>
            </a:r>
          </a:p>
          <a:p>
            <a:pPr marR="0" lvl="0" algn="l"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If I had more time, I would travel more often. Last year, if I had taken that job offer, I would have been able to move to a new city.</a:t>
            </a:r>
            <a:endParaRPr lang="en-US" sz="1600" dirty="0">
              <a:solidFill>
                <a:sysClr val="windowText" lastClr="000000"/>
              </a:solidFill>
              <a:latin typeface="Calibri" panose="020F0502020204030204"/>
            </a:endParaRPr>
          </a:p>
        </p:txBody>
      </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B226FC40-7FDF-9FA1-84FE-C0FD7F3C8B48}"/>
              </a:ext>
            </a:extLst>
          </p:cNvPr>
          <p:cNvSpPr/>
          <p:nvPr/>
        </p:nvSpPr>
        <p:spPr>
          <a:xfrm>
            <a:off x="0" y="658803"/>
            <a:ext cx="5486400" cy="14833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Focus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Fill in the blanks: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If I __________ (have) more money, I __________ (travel) more.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If she __________ (study) harder, she __________ (pass) the exam.</a:t>
            </a:r>
            <a:endParaRPr lang="en-US" sz="1600" dirty="0">
              <a:solidFill>
                <a:sysClr val="windowText" lastClr="000000"/>
              </a:solidFill>
              <a:latin typeface="Calibri" panose="020F0502020204030204"/>
            </a:endParaRPr>
          </a:p>
        </p:txBody>
      </p:sp>
      <p:sp>
        <p:nvSpPr>
          <p:cNvPr id="10" name="Rectangle 9">
            <a:extLst>
              <a:ext uri="{FF2B5EF4-FFF2-40B4-BE49-F238E27FC236}">
                <a16:creationId xmlns:a16="http://schemas.microsoft.com/office/drawing/2014/main" id="{5006ABB4-F61B-821A-FEB2-0B3C1FAD29A8}"/>
              </a:ext>
            </a:extLst>
          </p:cNvPr>
          <p:cNvSpPr/>
          <p:nvPr/>
        </p:nvSpPr>
        <p:spPr>
          <a:xfrm>
            <a:off x="0" y="2142108"/>
            <a:ext cx="5486400" cy="22294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Calibri" panose="020F0502020204030204"/>
              </a:rPr>
              <a:t>Vocabulary</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Match the vocabulary with the appropriate sentence: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If only</a:t>
            </a:r>
          </a:p>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What if</a:t>
            </a:r>
          </a:p>
          <a:p>
            <a:pPr marR="0" lvl="0" algn="l" defTabSz="457200" rtl="0" eaLnBrk="1" fontAlgn="auto" latinLnBrk="0" hangingPunct="1">
              <a:lnSpc>
                <a:spcPct val="100000"/>
              </a:lnSpc>
              <a:spcBef>
                <a:spcPts val="0"/>
              </a:spcBef>
              <a:spcAft>
                <a:spcPts val="0"/>
              </a:spcAft>
              <a:buClrTx/>
              <a:buSzTx/>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Tx/>
              <a:buAutoNum type="alphaLcParen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__________ we went on vacation in the winter instead of the summer?</a:t>
            </a:r>
          </a:p>
          <a:p>
            <a:pPr marL="342900" marR="0" lvl="0" indent="-342900" algn="l" defTabSz="457200" rtl="0" eaLnBrk="1" fontAlgn="auto" latinLnBrk="0" hangingPunct="1">
              <a:lnSpc>
                <a:spcPct val="100000"/>
              </a:lnSpc>
              <a:spcBef>
                <a:spcPts val="0"/>
              </a:spcBef>
              <a:spcAft>
                <a:spcPts val="0"/>
              </a:spcAft>
              <a:buClrTx/>
              <a:buSzTx/>
              <a:buFontTx/>
              <a:buAutoNum type="alphaLcParen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__________ I had studied harder for the test.</a:t>
            </a:r>
          </a:p>
        </p:txBody>
      </p:sp>
    </p:spTree>
    <p:extLst>
      <p:ext uri="{BB962C8B-B14F-4D97-AF65-F5344CB8AC3E}">
        <p14:creationId xmlns:p14="http://schemas.microsoft.com/office/powerpoint/2010/main" val="150961274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1956</TotalTime>
  <Words>3008</Words>
  <Application>Microsoft Office PowerPoint</Application>
  <PresentationFormat>Custom</PresentationFormat>
  <Paragraphs>405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hellotuners1@outlook.com</dc:creator>
  <cp:lastModifiedBy>hellotuners1@outlook.com</cp:lastModifiedBy>
  <cp:revision>419</cp:revision>
  <dcterms:created xsi:type="dcterms:W3CDTF">2025-02-22T17:47:33Z</dcterms:created>
  <dcterms:modified xsi:type="dcterms:W3CDTF">2025-07-03T21:10:18Z</dcterms:modified>
</cp:coreProperties>
</file>