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8" r:id="rId17"/>
    <p:sldId id="273" r:id="rId18"/>
    <p:sldId id="274" r:id="rId19"/>
    <p:sldId id="275" r:id="rId20"/>
    <p:sldId id="276" r:id="rId21"/>
    <p:sldId id="277" r:id="rId22"/>
  </p:sldIdLst>
  <p:sldSz cx="5486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B4AC"/>
    <a:srgbClr val="37AF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23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 y="1272012"/>
            <a:ext cx="46634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685800" y="4082310"/>
            <a:ext cx="4114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89E5BE-372F-4D7C-BC0C-F3FB3BEE47A0}" type="datetimeFigureOut">
              <a:rPr lang="en-US" smtClean="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245575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9E5BE-372F-4D7C-BC0C-F3FB3BEE47A0}" type="datetimeFigureOut">
              <a:rPr lang="en-US" smtClean="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297109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26206" y="413808"/>
            <a:ext cx="1183005"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7190" y="413808"/>
            <a:ext cx="3480435"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9E5BE-372F-4D7C-BC0C-F3FB3BEE47A0}" type="datetimeFigureOut">
              <a:rPr lang="en-US" smtClean="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45382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9E5BE-372F-4D7C-BC0C-F3FB3BEE47A0}" type="datetimeFigureOut">
              <a:rPr lang="en-US" smtClean="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165993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4333" y="1937705"/>
            <a:ext cx="473202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374333" y="5201393"/>
            <a:ext cx="473202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89E5BE-372F-4D7C-BC0C-F3FB3BEE47A0}" type="datetimeFigureOut">
              <a:rPr lang="en-US" smtClean="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49466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190" y="2069042"/>
            <a:ext cx="23317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777490" y="2069042"/>
            <a:ext cx="23317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9E5BE-372F-4D7C-BC0C-F3FB3BEE47A0}" type="datetimeFigureOut">
              <a:rPr lang="en-US" smtClean="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64708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7905" y="413811"/>
            <a:ext cx="473202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77905" y="1905319"/>
            <a:ext cx="232100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377905" y="2839085"/>
            <a:ext cx="232100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777490" y="1905319"/>
            <a:ext cx="2332435"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2777490" y="2839085"/>
            <a:ext cx="2332435"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9E5BE-372F-4D7C-BC0C-F3FB3BEE47A0}" type="datetimeFigureOut">
              <a:rPr lang="en-US" smtClean="0"/>
              <a:t>7/4/2025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2218037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9E5BE-372F-4D7C-BC0C-F3FB3BEE47A0}" type="datetimeFigureOut">
              <a:rPr lang="en-US" smtClean="0"/>
              <a:t>7/4/2025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69879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9E5BE-372F-4D7C-BC0C-F3FB3BEE47A0}" type="datetimeFigureOut">
              <a:rPr lang="en-US" smtClean="0"/>
              <a:t>7/4/2025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235515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7905" y="518160"/>
            <a:ext cx="1769507"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2332435" y="1119083"/>
            <a:ext cx="2777490"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7905" y="2331720"/>
            <a:ext cx="1769507"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A89E5BE-372F-4D7C-BC0C-F3FB3BEE47A0}" type="datetimeFigureOut">
              <a:rPr lang="en-US" smtClean="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88557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7905" y="518160"/>
            <a:ext cx="1769507"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32435" y="1119083"/>
            <a:ext cx="2777490"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dirty="0"/>
              <a:t>Click icon to add picture</a:t>
            </a:r>
          </a:p>
        </p:txBody>
      </p:sp>
      <p:sp>
        <p:nvSpPr>
          <p:cNvPr id="4" name="Text Placeholder 3"/>
          <p:cNvSpPr>
            <a:spLocks noGrp="1"/>
          </p:cNvSpPr>
          <p:nvPr>
            <p:ph type="body" sz="half" idx="2"/>
          </p:nvPr>
        </p:nvSpPr>
        <p:spPr>
          <a:xfrm>
            <a:off x="377905" y="2331720"/>
            <a:ext cx="1769507"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A89E5BE-372F-4D7C-BC0C-F3FB3BEE47A0}" type="datetimeFigureOut">
              <a:rPr lang="en-US" smtClean="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17756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190" y="413811"/>
            <a:ext cx="473202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77190" y="2069042"/>
            <a:ext cx="473202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7190" y="7203865"/>
            <a:ext cx="12344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8A89E5BE-372F-4D7C-BC0C-F3FB3BEE47A0}" type="datetimeFigureOut">
              <a:rPr lang="en-US" smtClean="0"/>
              <a:t>7/4/2025</a:t>
            </a:fld>
            <a:endParaRPr lang="en-US" dirty="0"/>
          </a:p>
        </p:txBody>
      </p:sp>
      <p:sp>
        <p:nvSpPr>
          <p:cNvPr id="5" name="Footer Placeholder 4"/>
          <p:cNvSpPr>
            <a:spLocks noGrp="1"/>
          </p:cNvSpPr>
          <p:nvPr>
            <p:ph type="ftr" sz="quarter" idx="3"/>
          </p:nvPr>
        </p:nvSpPr>
        <p:spPr>
          <a:xfrm>
            <a:off x="1817370" y="7203865"/>
            <a:ext cx="18516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874770" y="7203865"/>
            <a:ext cx="12344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E6C9A4C5-0CC5-464F-BFFF-2B0C9AFCC597}" type="slidenum">
              <a:rPr lang="en-US" smtClean="0"/>
              <a:t>‹#›</a:t>
            </a:fld>
            <a:endParaRPr lang="en-US" dirty="0"/>
          </a:p>
        </p:txBody>
      </p:sp>
    </p:spTree>
    <p:extLst>
      <p:ext uri="{BB962C8B-B14F-4D97-AF65-F5344CB8AC3E}">
        <p14:creationId xmlns:p14="http://schemas.microsoft.com/office/powerpoint/2010/main" val="3559109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340215"/>
            <a:ext cx="5486400" cy="16074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Grammar Assessment</a:t>
            </a:r>
          </a:p>
          <a:p>
            <a:pPr algn="ctr"/>
            <a:r>
              <a:rPr lang="en-US" sz="1400" dirty="0">
                <a:solidFill>
                  <a:sysClr val="windowText" lastClr="000000"/>
                </a:solidFill>
              </a:rPr>
              <a:t>Rewrite the following sentence using a conditional clause</a:t>
            </a:r>
          </a:p>
          <a:p>
            <a:r>
              <a:rPr lang="en-US" sz="1400" dirty="0">
                <a:solidFill>
                  <a:sysClr val="windowText" lastClr="000000"/>
                </a:solidFill>
              </a:rPr>
              <a:t>1. If it rains, we will cancel the picnic.</a:t>
            </a:r>
          </a:p>
          <a:p>
            <a:endParaRPr lang="en-US" sz="1400" dirty="0">
              <a:solidFill>
                <a:sysClr val="windowText" lastClr="000000"/>
              </a:solidFill>
            </a:endParaRPr>
          </a:p>
          <a:p>
            <a:pPr algn="ctr"/>
            <a:r>
              <a:rPr lang="en-US" sz="1400" dirty="0">
                <a:solidFill>
                  <a:sysClr val="windowText" lastClr="000000"/>
                </a:solidFill>
              </a:rPr>
              <a:t>Identify and correct the error in the following sentence</a:t>
            </a:r>
          </a:p>
          <a:p>
            <a:r>
              <a:rPr lang="en-US" sz="1400" dirty="0">
                <a:solidFill>
                  <a:sysClr val="windowText" lastClr="000000"/>
                </a:solidFill>
              </a:rPr>
              <a:t>2. She don’t like going to the gym.</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C1 Exercise 1</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r>
                <a:rPr lang="en-US" dirty="0"/>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38694A9A-A5E2-3321-313E-B2956757707D}"/>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CA771CF2-0A57-BD94-A3B3-B031C76F791D}"/>
              </a:ext>
            </a:extLst>
          </p:cNvPr>
          <p:cNvSpPr/>
          <p:nvPr/>
        </p:nvSpPr>
        <p:spPr>
          <a:xfrm>
            <a:off x="0" y="1684212"/>
            <a:ext cx="5486400" cy="16074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Vocabulary Assessment</a:t>
            </a:r>
          </a:p>
          <a:p>
            <a:pPr algn="ctr"/>
            <a:r>
              <a:rPr lang="en-US" sz="1400" dirty="0">
                <a:solidFill>
                  <a:sysClr val="windowText" lastClr="000000"/>
                </a:solidFill>
              </a:rPr>
              <a:t>What is the synonym of ‘elaborate’ in the following sentence?</a:t>
            </a:r>
          </a:p>
          <a:p>
            <a:r>
              <a:rPr lang="en-US" sz="1400" dirty="0">
                <a:solidFill>
                  <a:sysClr val="windowText" lastClr="000000"/>
                </a:solidFill>
              </a:rPr>
              <a:t>1. The report was very elaborate and detailed</a:t>
            </a:r>
          </a:p>
          <a:p>
            <a:endParaRPr lang="en-US" sz="1400" dirty="0">
              <a:solidFill>
                <a:sysClr val="windowText" lastClr="000000"/>
              </a:solidFill>
            </a:endParaRPr>
          </a:p>
          <a:p>
            <a:pPr algn="ctr"/>
            <a:r>
              <a:rPr lang="en-US" sz="1400" dirty="0">
                <a:solidFill>
                  <a:sysClr val="windowText" lastClr="000000"/>
                </a:solidFill>
              </a:rPr>
              <a:t>Contextual Usage</a:t>
            </a:r>
          </a:p>
          <a:p>
            <a:r>
              <a:rPr lang="en-US" sz="1400" dirty="0">
                <a:solidFill>
                  <a:sysClr val="windowText" lastClr="000000"/>
                </a:solidFill>
              </a:rPr>
              <a:t>2. Use the word ‘arduous’ in a sentence.</a:t>
            </a:r>
          </a:p>
        </p:txBody>
      </p:sp>
      <p:sp>
        <p:nvSpPr>
          <p:cNvPr id="13" name="Rectangle 12">
            <a:extLst>
              <a:ext uri="{FF2B5EF4-FFF2-40B4-BE49-F238E27FC236}">
                <a16:creationId xmlns:a16="http://schemas.microsoft.com/office/drawing/2014/main" id="{39CF47A5-FB9E-80FC-F30C-4A3AC8346345}"/>
              </a:ext>
            </a:extLst>
          </p:cNvPr>
          <p:cNvSpPr/>
          <p:nvPr/>
        </p:nvSpPr>
        <p:spPr>
          <a:xfrm>
            <a:off x="0" y="3105059"/>
            <a:ext cx="5486400" cy="22143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Reading Comprehension Assessment</a:t>
            </a:r>
          </a:p>
          <a:p>
            <a:r>
              <a:rPr lang="en-US" sz="1400" b="1" dirty="0">
                <a:solidFill>
                  <a:sysClr val="windowText" lastClr="000000"/>
                </a:solidFill>
              </a:rPr>
              <a:t>Passage</a:t>
            </a:r>
            <a:r>
              <a:rPr lang="en-US" sz="1400" dirty="0">
                <a:solidFill>
                  <a:sysClr val="windowText" lastClr="000000"/>
                </a:solidFill>
              </a:rPr>
              <a:t>:</a:t>
            </a:r>
          </a:p>
          <a:p>
            <a:r>
              <a:rPr lang="en-US" sz="1400" dirty="0">
                <a:solidFill>
                  <a:sysClr val="windowText" lastClr="000000"/>
                </a:solidFill>
              </a:rPr>
              <a:t>In the midst of the industrial revolution, technological advancements drastically changed the way people lived and worked. Factories replaced small workshops, leading to mass production and urbanization.</a:t>
            </a:r>
          </a:p>
          <a:p>
            <a:endParaRPr lang="en-US" sz="1400" dirty="0">
              <a:solidFill>
                <a:sysClr val="windowText" lastClr="000000"/>
              </a:solidFill>
            </a:endParaRPr>
          </a:p>
          <a:p>
            <a:r>
              <a:rPr lang="en-US" sz="1400" b="1" dirty="0">
                <a:solidFill>
                  <a:sysClr val="windowText" lastClr="000000"/>
                </a:solidFill>
              </a:rPr>
              <a:t>Question</a:t>
            </a:r>
            <a:r>
              <a:rPr lang="en-US" sz="1400" dirty="0">
                <a:solidFill>
                  <a:sysClr val="windowText" lastClr="000000"/>
                </a:solidFill>
              </a:rPr>
              <a:t>:</a:t>
            </a:r>
          </a:p>
          <a:p>
            <a:r>
              <a:rPr lang="en-US" sz="1400" dirty="0">
                <a:solidFill>
                  <a:sysClr val="windowText" lastClr="000000"/>
                </a:solidFill>
              </a:rPr>
              <a:t>What was a major consequence of technological advancements during the industrial revolution?</a:t>
            </a:r>
          </a:p>
        </p:txBody>
      </p:sp>
      <p:sp>
        <p:nvSpPr>
          <p:cNvPr id="14" name="Rectangle 13">
            <a:extLst>
              <a:ext uri="{FF2B5EF4-FFF2-40B4-BE49-F238E27FC236}">
                <a16:creationId xmlns:a16="http://schemas.microsoft.com/office/drawing/2014/main" id="{523272EC-6459-5D6E-1BC7-4E47622397BA}"/>
              </a:ext>
            </a:extLst>
          </p:cNvPr>
          <p:cNvSpPr/>
          <p:nvPr/>
        </p:nvSpPr>
        <p:spPr>
          <a:xfrm>
            <a:off x="0" y="5132869"/>
            <a:ext cx="5486400" cy="22143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Writing Assessment</a:t>
            </a:r>
          </a:p>
          <a:p>
            <a:r>
              <a:rPr lang="en-US" sz="1400" b="1" dirty="0">
                <a:solidFill>
                  <a:sysClr val="windowText" lastClr="000000"/>
                </a:solidFill>
              </a:rPr>
              <a:t>Prompt:</a:t>
            </a:r>
          </a:p>
          <a:p>
            <a:r>
              <a:rPr lang="en-US" sz="1400" dirty="0">
                <a:solidFill>
                  <a:sysClr val="windowText" lastClr="000000"/>
                </a:solidFill>
              </a:rPr>
              <a:t>Discuss the impact of social media on interpersonal communication.</a:t>
            </a:r>
          </a:p>
          <a:p>
            <a:endParaRPr lang="en-US" sz="1400" dirty="0">
              <a:solidFill>
                <a:sysClr val="windowText" lastClr="000000"/>
              </a:solidFill>
            </a:endParaRPr>
          </a:p>
          <a:p>
            <a:r>
              <a:rPr lang="en-US" sz="1400" dirty="0">
                <a:solidFill>
                  <a:sysClr val="windowText" lastClr="000000"/>
                </a:solidFill>
              </a:rPr>
              <a:t>Provide examples and support your arguments with detailed explanations.</a:t>
            </a:r>
          </a:p>
          <a:p>
            <a:endParaRPr lang="en-US" sz="1400" dirty="0">
              <a:solidFill>
                <a:sysClr val="windowText" lastClr="000000"/>
              </a:solidFill>
            </a:endParaRPr>
          </a:p>
          <a:p>
            <a:r>
              <a:rPr lang="en-US" sz="1400" b="1" dirty="0">
                <a:solidFill>
                  <a:sysClr val="windowText" lastClr="000000"/>
                </a:solidFill>
              </a:rPr>
              <a:t>Expected Elements:</a:t>
            </a:r>
          </a:p>
          <a:p>
            <a:r>
              <a:rPr lang="en-US" sz="1400" dirty="0">
                <a:solidFill>
                  <a:sysClr val="windowText" lastClr="000000"/>
                </a:solidFill>
              </a:rPr>
              <a:t>An introduction with a clear thesis, body paragraphs with supporting examples, and a conclusion summarizing the main points.</a:t>
            </a:r>
          </a:p>
        </p:txBody>
      </p:sp>
    </p:spTree>
    <p:extLst>
      <p:ext uri="{BB962C8B-B14F-4D97-AF65-F5344CB8AC3E}">
        <p14:creationId xmlns:p14="http://schemas.microsoft.com/office/powerpoint/2010/main" val="243976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168329"/>
            <a:ext cx="5486400" cy="3802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Convert the following active sentences to passive voice: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The company will launch a new product next year.</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Researchers discovered a new species in the Amazon rainforest.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The chef prepared a special dish for the guests.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Identify whether the following sentences are in active or passive voice: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The contract was signed by both parties.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They will announce the results tomorrow.</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The homework has been completed.</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C1 Exercise 10</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AD369BC-C677-2749-561A-0170CC6D6BE0}"/>
              </a:ext>
            </a:extLst>
          </p:cNvPr>
          <p:cNvSpPr/>
          <p:nvPr/>
        </p:nvSpPr>
        <p:spPr>
          <a:xfrm>
            <a:off x="0" y="3570568"/>
            <a:ext cx="5486400" cy="39199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Rewrite the following sentences using passive voice with modals: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You must complete the assignment by Monday.</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They can solve the problem quickly.</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Transform the following sentences into passive voice with infinitives: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We expect them to finish the project on time.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The manager wants the employees to attend the meeting.</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Rewrite the following sentences using passive voice with gerunds: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People enjoy telling him what to do.</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They hate cleaning the house.</a:t>
            </a:r>
          </a:p>
        </p:txBody>
      </p:sp>
    </p:spTree>
    <p:extLst>
      <p:ext uri="{BB962C8B-B14F-4D97-AF65-F5344CB8AC3E}">
        <p14:creationId xmlns:p14="http://schemas.microsoft.com/office/powerpoint/2010/main" val="397517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510978"/>
            <a:ext cx="5486400" cy="28521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Complete the sentences: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If I (know) about the meeting, I (go).</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She ___ be at home now.</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If they (leave) earlier, they (catch) the train.</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4. He ___ have missed the bus, which is why he’s late.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5. If I (know) about the job opening, I (apply) for it.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6. She didn’t study harder. She’s not confident about the exam.</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7. They ___ expand their business next year if the current trend continues.</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C1</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11</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9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743175"/>
            <a:ext cx="5486400" cy="29609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Complete the sentences with the correct collocation.</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She decided to ___ a complaint about the service.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It’s important to ___ an effort to understand other cultures.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We need to ___ a break and rest for a while.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Complete the sentences with the correct collocation.</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Verbs: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Make ◦ Take ◦ Do ◦ Have.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Nouns: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Responsibility ◦ Research ◦ Progress ◦ A Conversation.</a:t>
            </a:r>
            <a:endParaRPr lang="en-US" sz="1600" dirty="0">
              <a:solidFill>
                <a:sysClr val="windowText" lastClr="000000"/>
              </a:solidFill>
              <a:latin typeface="Calibri" panose="020F0502020204030204"/>
            </a:endParaRP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C1</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12</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07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09648"/>
            <a:ext cx="5486400" cy="46006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Summarize the Paragraph</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Paragraph:</a:t>
            </a: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rapid advancements in technology over the past few decades have led to significant changes in the way we communicate. From the rise of social media platforms to the ubiquity of smartphones, these innovations have transformed how we interact with one another, making communication faster and more accessible than ever before.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Task: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Summarize this paragraph in one sentence.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Paraphrase the Sentence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Original Sentence:</a:t>
            </a: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Effective leadership requires not only a clear vision but also the ability to communicate that vision to others.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Task: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Paraphrase this sentence using your own words.</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C1 Exercise 13</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9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60676"/>
            <a:ext cx="5486400" cy="330541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Fill in the Blanks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Certainty: ________ he’ll be here soon. He’s never late.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Probability: ________ we’ll have to postpone the meeting due to the weather.</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Doubt: ________ she’ll remember my birthday.</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Rewrite the Sentence to Express Doubt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Original Sentence:</a:t>
            </a:r>
            <a:r>
              <a:rPr lang="en-US" sz="1600" b="1" dirty="0">
                <a:solidFill>
                  <a:sysClr val="windowText" lastClr="000000"/>
                </a:solidFill>
                <a:latin typeface="Calibri" panose="020F0502020204030204"/>
              </a:rPr>
              <a:t>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He will definitely attend the conference.</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C1</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14</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251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602786"/>
            <a:ext cx="5486400" cy="32834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Advanced Listening</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 Identifying Tone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Listen to the following short speech.</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What tone does the speaker use?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Is it formal, enthusiastic, doubtful, or something else?</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 Recognizing Implied Meanings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Listen to this dialogue. Note down any implied meanings and the key points discussed. Pay close attention to what is suggested rather than directly stated.</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Note: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Audio Clips – Lesson 15</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C1 Exercise 15</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38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C1 Exercise 16</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78B0FC-9A32-6C90-925F-AA52E8174544}"/>
              </a:ext>
            </a:extLst>
          </p:cNvPr>
          <p:cNvSpPr/>
          <p:nvPr/>
        </p:nvSpPr>
        <p:spPr>
          <a:xfrm>
            <a:off x="0" y="2257302"/>
            <a:ext cx="5486400" cy="55305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Report Writing</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Task: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report based on the following data </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 Job Satisfaction: </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60% of employees reported being satisfied with their current job roles.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25% of employees were neutral.15% of employees expressed dissatisfaction.</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 Work-Life Balance: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45% of employees felt they had a good work-life balance.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35% felt it was adequate but could be improved.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20% reported poor work-life balance, citing long working hours as a major concern.</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 Opportunities for Professional Growth:</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50% of employees believed they had adequate opportunities for professional growth within the company.</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30% were unsure, feeling that more training and development programs were needed.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20% felt there were limited opportunities for advancement.</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4. </a:t>
            </a: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Management Effectiveness: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55% of employees rated management as effective in communicating goals and expectations.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30% rated management as somewhat effective.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15% felt management was ineffective, citing a lack of transparency and feedback.</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397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3619569"/>
            <a:ext cx="5486400" cy="13425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Essay Writing</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Task: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an essay on the following topic: ‘The impact of social media on communication.’ Use the structure we discussed: introduction, body, and conclusion.</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C1 Exercise 16</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363C21AE-C276-79FE-8602-95C658229568}"/>
              </a:ext>
            </a:extLst>
          </p:cNvPr>
          <p:cNvSpPr/>
          <p:nvPr/>
        </p:nvSpPr>
        <p:spPr>
          <a:xfrm>
            <a:off x="0" y="511443"/>
            <a:ext cx="5486400" cy="284714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br>
              <a:rPr lang="en-US" sz="1600" dirty="0">
                <a:solidFill>
                  <a:schemeClr val="tx1"/>
                </a:solidFill>
              </a:rPr>
            </a:br>
            <a:r>
              <a:rPr lang="en-US" sz="1600" dirty="0">
                <a:solidFill>
                  <a:schemeClr val="tx1"/>
                </a:solidFill>
              </a:rPr>
              <a:t>Using the data provided, write a report that includes the following sections:</a:t>
            </a:r>
          </a:p>
          <a:p>
            <a:endParaRPr lang="en-US" sz="1600" dirty="0">
              <a:solidFill>
                <a:schemeClr val="tx1"/>
              </a:solidFill>
            </a:endParaRPr>
          </a:p>
          <a:p>
            <a:pPr>
              <a:buFont typeface="+mj-lt"/>
              <a:buAutoNum type="arabicPeriod"/>
            </a:pPr>
            <a:r>
              <a:rPr lang="en-US" sz="1600" dirty="0">
                <a:solidFill>
                  <a:schemeClr val="tx1"/>
                </a:solidFill>
              </a:rPr>
              <a:t> Title Page</a:t>
            </a:r>
          </a:p>
          <a:p>
            <a:pPr>
              <a:buFont typeface="+mj-lt"/>
              <a:buAutoNum type="arabicPeriod"/>
            </a:pPr>
            <a:r>
              <a:rPr lang="en-US" sz="1600" dirty="0">
                <a:solidFill>
                  <a:schemeClr val="tx1"/>
                </a:solidFill>
              </a:rPr>
              <a:t> Abstract/Executive Summary</a:t>
            </a:r>
          </a:p>
          <a:p>
            <a:pPr>
              <a:buFont typeface="+mj-lt"/>
              <a:buAutoNum type="arabicPeriod"/>
            </a:pPr>
            <a:r>
              <a:rPr lang="en-US" sz="1600" dirty="0">
                <a:solidFill>
                  <a:schemeClr val="tx1"/>
                </a:solidFill>
              </a:rPr>
              <a:t> Introduction</a:t>
            </a:r>
          </a:p>
          <a:p>
            <a:pPr>
              <a:buFont typeface="+mj-lt"/>
              <a:buAutoNum type="arabicPeriod"/>
            </a:pPr>
            <a:r>
              <a:rPr lang="en-US" sz="1600" dirty="0">
                <a:solidFill>
                  <a:schemeClr val="tx1"/>
                </a:solidFill>
              </a:rPr>
              <a:t> Methodology</a:t>
            </a:r>
          </a:p>
          <a:p>
            <a:pPr>
              <a:buFont typeface="+mj-lt"/>
              <a:buAutoNum type="arabicPeriod"/>
            </a:pPr>
            <a:r>
              <a:rPr lang="en-US" sz="1600" dirty="0">
                <a:solidFill>
                  <a:schemeClr val="tx1"/>
                </a:solidFill>
              </a:rPr>
              <a:t> Findings</a:t>
            </a:r>
          </a:p>
          <a:p>
            <a:pPr>
              <a:buFont typeface="+mj-lt"/>
              <a:buAutoNum type="arabicPeriod"/>
            </a:pPr>
            <a:r>
              <a:rPr lang="en-US" sz="1600" dirty="0">
                <a:solidFill>
                  <a:schemeClr val="tx1"/>
                </a:solidFill>
              </a:rPr>
              <a:t> Discussion</a:t>
            </a:r>
          </a:p>
          <a:p>
            <a:pPr>
              <a:buFont typeface="+mj-lt"/>
              <a:buAutoNum type="arabicPeriod"/>
            </a:pPr>
            <a:r>
              <a:rPr lang="en-US" sz="1600" dirty="0">
                <a:solidFill>
                  <a:schemeClr val="tx1"/>
                </a:solidFill>
              </a:rPr>
              <a:t> Conclusion/Recommendations</a:t>
            </a:r>
          </a:p>
          <a:p>
            <a:pPr>
              <a:buFont typeface="+mj-lt"/>
              <a:buAutoNum type="arabicPeriod"/>
            </a:pPr>
            <a:r>
              <a:rPr lang="en-US" sz="1600" dirty="0">
                <a:solidFill>
                  <a:schemeClr val="tx1"/>
                </a:solidFill>
              </a:rPr>
              <a:t> References</a:t>
            </a:r>
          </a:p>
        </p:txBody>
      </p:sp>
    </p:spTree>
    <p:extLst>
      <p:ext uri="{BB962C8B-B14F-4D97-AF65-F5344CB8AC3E}">
        <p14:creationId xmlns:p14="http://schemas.microsoft.com/office/powerpoint/2010/main" val="4209398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20872"/>
            <a:ext cx="5486400" cy="31097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Complete each sentence using the appropriate cause and effect phrases.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The traffic was heavy, _______ we arrived late.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The product failed in the market _______ poor marketing strategies.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He studied hard for the exam, _______ he scored the highest marks in the class.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4. _______ the new policy, employees are now more motivated.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5. The project was completed ahead of schedule _______ effective time management.</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1 Exercise 17</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694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25147"/>
            <a:ext cx="5486400" cy="44516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Debating Ethical Scenarios</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company decides to replace human workers with AI to increase efficiency. Debate the ethical implications of this decision.</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Governments should have the right to access personal data to prevent terrorism. Is this ethical?</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Is it ethical for companies to use animal testing for product safety?</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Should wealthy nations be obligated to help poorer countries deal with climate change?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Is it ethical for parents to monitor their children’s online activities without their consent?</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C1</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18</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399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773BDA7-B52D-21D5-6197-71E831AD617C}"/>
              </a:ext>
            </a:extLst>
          </p:cNvPr>
          <p:cNvSpPr/>
          <p:nvPr/>
        </p:nvSpPr>
        <p:spPr>
          <a:xfrm>
            <a:off x="0" y="4646533"/>
            <a:ext cx="5486400" cy="18573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short paragraph about your daily routine using both present simple and present continuous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Example</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 usually wake up at 7 AM and have breakfast. Right now, I am working on my English homework. I often go to the gym in the evening, but today I am resting because I am tired.</a:t>
            </a:r>
          </a:p>
        </p:txBody>
      </p:sp>
      <p:sp>
        <p:nvSpPr>
          <p:cNvPr id="2" name="Rectangle 1">
            <a:extLst>
              <a:ext uri="{FF2B5EF4-FFF2-40B4-BE49-F238E27FC236}">
                <a16:creationId xmlns:a16="http://schemas.microsoft.com/office/drawing/2014/main" id="{8D615AFF-1902-822C-DEC7-C5B4EAD27FA8}"/>
              </a:ext>
            </a:extLst>
          </p:cNvPr>
          <p:cNvSpPr/>
          <p:nvPr/>
        </p:nvSpPr>
        <p:spPr>
          <a:xfrm>
            <a:off x="0" y="511443"/>
            <a:ext cx="5486400" cy="39878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Combine the following simple sentences into a complex sentence using a relative clause: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movie is playing at the cinema.</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 want to see the movie.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Create a complex sentence using the second conditional:</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 would travel more.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If I had more free time.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Combine these sentences using a concessive clause: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He is a great chef.</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He has never worked in a restaurant.</a:t>
            </a: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C1</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2</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8F89D9E7-CE39-34EA-5F7F-1441F8B4CCEC}"/>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851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25147"/>
            <a:ext cx="5486400" cy="73472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Identify the stressed syllable in the following words: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Photograph</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Increase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Conduct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Sentence Stress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Emphasize different words in the sentence “She didn’t invite me to the party” to change the meaning:</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She didn’t invite me to the party.</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Someone else did.</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She didn’t invite me to the party.</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It didn’t happen.</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She didn’t invite me to the party.</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But maybe she mentioned it.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4. She didn’t invite me to the party.</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She invited someone else.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5. She didn’t invite me to the party. </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But maybe to another event.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Read the following sentences and mark where the intonation rises or falls: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Are you going out? ➲ Rising</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What’s your name? ➲ Falling</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I can’t believe you did that! ➲ Rising-Falling</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4. It’s a beautiful day, isn’t it? ➲ Rising</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C1 Exercise 19</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015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511443"/>
            <a:ext cx="5486400" cy="189079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Review</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Combine the following sentences using the correct conjunctions: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She studied hard. She didn’t pass the exam.</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The meeting was canceled. The CEO was absent.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He was late. He missed the bus.</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C1 Exercise 20</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DF438AB-0BEC-8E0F-08AE-C95E380CA8F0}"/>
              </a:ext>
            </a:extLst>
          </p:cNvPr>
          <p:cNvSpPr/>
          <p:nvPr/>
        </p:nvSpPr>
        <p:spPr>
          <a:xfrm>
            <a:off x="0" y="2402236"/>
            <a:ext cx="5486400" cy="22007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Vocabulary Review</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Fill in the blanks with appropriate phrasal verbs or idiomatic expressions: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He decided to _______ the offer after much consideration.</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The team managed to _______ the project before the deadline.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She was _______ when she heard the news.</a:t>
            </a:r>
          </a:p>
        </p:txBody>
      </p:sp>
      <p:sp>
        <p:nvSpPr>
          <p:cNvPr id="9" name="Rectangle 8">
            <a:extLst>
              <a:ext uri="{FF2B5EF4-FFF2-40B4-BE49-F238E27FC236}">
                <a16:creationId xmlns:a16="http://schemas.microsoft.com/office/drawing/2014/main" id="{DE23DC3C-BE29-1DE1-E1D3-3251F53C4157}"/>
              </a:ext>
            </a:extLst>
          </p:cNvPr>
          <p:cNvSpPr/>
          <p:nvPr/>
        </p:nvSpPr>
        <p:spPr>
          <a:xfrm>
            <a:off x="0" y="4671623"/>
            <a:ext cx="5486400" cy="22007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Communication Skills Review</a:t>
            </a: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brief summary of the following paragraph:</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increasing reliance on technology has drastically changed the way we communicate. While it has brought many benefits, such as instant access to information and the ability to connect with people worldwide, it has also led to concerns about privacy and the quality of human interactions.</a:t>
            </a:r>
          </a:p>
        </p:txBody>
      </p:sp>
    </p:spTree>
    <p:extLst>
      <p:ext uri="{BB962C8B-B14F-4D97-AF65-F5344CB8AC3E}">
        <p14:creationId xmlns:p14="http://schemas.microsoft.com/office/powerpoint/2010/main" val="4156409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54175"/>
            <a:ext cx="5486400" cy="542411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Deduction:</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Complete the sentences using ‘must, can’t, or might.’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lights are off, so they ___ be at home.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He’s wearing a suit. He ___ have an important meeting today.</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She left the house early; she ___ be at the office already.</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Speculation:</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Choose the correct modal to complete the sentences.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It ___ rain later, so take an umbrella.</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They ___ have missed the train; they’re not here yet.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She ___ not know about the meeting, so we should remind her.</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Advice: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Rewrite the sentences using ‘should, ought to, or had better.’</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It’s getting late. You ___ go home now.</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 ___ apologize for what you said.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 ___ finish the report by tomorrow, or the boss will be upset.</a:t>
            </a: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C1</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3</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5A66B9D9-C076-9B04-7A0F-9ED42AA6BEB8}"/>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53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397929"/>
            <a:ext cx="5486400" cy="48709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Expressing Your Opinion</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sentence expressing your opinion on the following topic:</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impact of social media on society.</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Building an Argument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Create a short argument (3-4 sentences) for the following statement: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Online education is the future of learning.</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Addressing a Counterargument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Respond to the following counterargument with a rebuttal:</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Some people argue that traditional education provides better social skills development than online education.</a:t>
            </a:r>
            <a:endParaRPr lang="en-US" sz="1600" dirty="0">
              <a:solidFill>
                <a:sysClr val="windowText" lastClr="000000"/>
              </a:solidFill>
              <a:latin typeface="Calibri" panose="020F0502020204030204"/>
            </a:endParaRP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C1 Exercise 4</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DEF2DAFC-3228-B922-5EC8-8A76DCF8C848}"/>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44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255722"/>
            <a:ext cx="5486400" cy="37428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Match the Phrasal Verbs to Their Meanings</a:t>
            </a: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Phrasal Verbs</a:t>
            </a:r>
            <a:r>
              <a:rPr lang="en-US" sz="1600" dirty="0">
                <a:solidFill>
                  <a:sysClr val="windowText" lastClr="000000"/>
                </a:solidFill>
                <a:latin typeface="Calibri" panose="020F0502020204030204"/>
              </a:rPr>
              <a:t>:</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lang="en-US" sz="1600" dirty="0">
                <a:solidFill>
                  <a:sysClr val="windowText" lastClr="000000"/>
                </a:solidFill>
                <a:latin typeface="Calibri" panose="020F0502020204030204"/>
              </a:rPr>
              <a:t>Bring up</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lang="en-US" sz="1600" dirty="0">
                <a:solidFill>
                  <a:sysClr val="windowText" lastClr="000000"/>
                </a:solidFill>
                <a:latin typeface="Calibri" panose="020F0502020204030204"/>
              </a:rPr>
              <a:t>Look down on</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lang="en-US" sz="1600" dirty="0">
                <a:solidFill>
                  <a:sysClr val="windowText" lastClr="000000"/>
                </a:solidFill>
                <a:latin typeface="Calibri" panose="020F0502020204030204"/>
              </a:rPr>
              <a:t>Turn in</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lang="en-US" sz="1600" dirty="0">
                <a:solidFill>
                  <a:sysClr val="windowText" lastClr="000000"/>
                </a:solidFill>
                <a:latin typeface="Calibri" panose="020F0502020204030204"/>
              </a:rPr>
              <a:t>Make up for</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lang="en-US" sz="1600" dirty="0">
                <a:solidFill>
                  <a:sysClr val="windowText" lastClr="000000"/>
                </a:solidFill>
                <a:latin typeface="Calibri" panose="020F0502020204030204"/>
              </a:rPr>
              <a:t>Break down</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Meanings</a:t>
            </a:r>
            <a:r>
              <a:rPr lang="en-US" sz="1600" dirty="0">
                <a:solidFill>
                  <a:sysClr val="windowText" lastClr="000000"/>
                </a:solidFill>
                <a:latin typeface="Calibri" panose="020F0502020204030204"/>
              </a:rPr>
              <a:t>:</a:t>
            </a:r>
          </a:p>
          <a:p>
            <a:pPr marL="342900" marR="0" lvl="0" indent="-342900" defTabSz="457200" rtl="0" eaLnBrk="1" fontAlgn="auto" latinLnBrk="0" hangingPunct="1">
              <a:lnSpc>
                <a:spcPct val="100000"/>
              </a:lnSpc>
              <a:spcBef>
                <a:spcPts val="0"/>
              </a:spcBef>
              <a:spcAft>
                <a:spcPts val="0"/>
              </a:spcAft>
              <a:buClrTx/>
              <a:buSzTx/>
              <a:buFont typeface="+mj-lt"/>
              <a:buAutoNum type="alphaLcParenR"/>
              <a:tabLst/>
              <a:defRPr/>
            </a:pPr>
            <a:r>
              <a:rPr lang="en-US" sz="1600" dirty="0">
                <a:solidFill>
                  <a:sysClr val="windowText" lastClr="000000"/>
                </a:solidFill>
                <a:latin typeface="Calibri" panose="020F0502020204030204"/>
              </a:rPr>
              <a:t>To compensate for something.</a:t>
            </a:r>
          </a:p>
          <a:p>
            <a:pPr marL="342900" marR="0" lvl="0" indent="-342900" defTabSz="457200" rtl="0" eaLnBrk="1" fontAlgn="auto" latinLnBrk="0" hangingPunct="1">
              <a:lnSpc>
                <a:spcPct val="100000"/>
              </a:lnSpc>
              <a:spcBef>
                <a:spcPts val="0"/>
              </a:spcBef>
              <a:spcAft>
                <a:spcPts val="0"/>
              </a:spcAft>
              <a:buClrTx/>
              <a:buSzTx/>
              <a:buFont typeface="+mj-lt"/>
              <a:buAutoNum type="alphaLcParenR"/>
              <a:tabLst/>
              <a:defRPr/>
            </a:pPr>
            <a:r>
              <a:rPr lang="en-US" sz="1600" dirty="0">
                <a:solidFill>
                  <a:sysClr val="windowText" lastClr="000000"/>
                </a:solidFill>
                <a:latin typeface="Calibri" panose="020F0502020204030204"/>
              </a:rPr>
              <a:t>To submit or hand in.</a:t>
            </a:r>
          </a:p>
          <a:p>
            <a:pPr marL="342900" marR="0" lvl="0" indent="-342900" defTabSz="457200" rtl="0" eaLnBrk="1" fontAlgn="auto" latinLnBrk="0" hangingPunct="1">
              <a:lnSpc>
                <a:spcPct val="100000"/>
              </a:lnSpc>
              <a:spcBef>
                <a:spcPts val="0"/>
              </a:spcBef>
              <a:spcAft>
                <a:spcPts val="0"/>
              </a:spcAft>
              <a:buClrTx/>
              <a:buSzTx/>
              <a:buFont typeface="+mj-lt"/>
              <a:buAutoNum type="alphaLcParenR"/>
              <a:tabLst/>
              <a:defRPr/>
            </a:pPr>
            <a:r>
              <a:rPr lang="en-US" sz="1600" dirty="0">
                <a:solidFill>
                  <a:sysClr val="windowText" lastClr="000000"/>
                </a:solidFill>
                <a:latin typeface="Calibri" panose="020F0502020204030204"/>
              </a:rPr>
              <a:t>To raise a topic or child.</a:t>
            </a:r>
          </a:p>
          <a:p>
            <a:pPr marL="342900" marR="0" lvl="0" indent="-342900" defTabSz="457200" rtl="0" eaLnBrk="1" fontAlgn="auto" latinLnBrk="0" hangingPunct="1">
              <a:lnSpc>
                <a:spcPct val="100000"/>
              </a:lnSpc>
              <a:spcBef>
                <a:spcPts val="0"/>
              </a:spcBef>
              <a:spcAft>
                <a:spcPts val="0"/>
              </a:spcAft>
              <a:buClrTx/>
              <a:buSzTx/>
              <a:buFont typeface="+mj-lt"/>
              <a:buAutoNum type="alphaLcParenR"/>
              <a:tabLst/>
              <a:defRPr/>
            </a:pPr>
            <a:r>
              <a:rPr lang="en-US" sz="1600" dirty="0">
                <a:solidFill>
                  <a:sysClr val="windowText" lastClr="000000"/>
                </a:solidFill>
                <a:latin typeface="Calibri" panose="020F0502020204030204"/>
              </a:rPr>
              <a:t>To consider oneself superior to.</a:t>
            </a:r>
          </a:p>
          <a:p>
            <a:pPr marL="342900" marR="0" lvl="0" indent="-342900" defTabSz="457200" rtl="0" eaLnBrk="1" fontAlgn="auto" latinLnBrk="0" hangingPunct="1">
              <a:lnSpc>
                <a:spcPct val="100000"/>
              </a:lnSpc>
              <a:spcBef>
                <a:spcPts val="0"/>
              </a:spcBef>
              <a:spcAft>
                <a:spcPts val="0"/>
              </a:spcAft>
              <a:buClrTx/>
              <a:buSzTx/>
              <a:buFont typeface="+mj-lt"/>
              <a:buAutoNum type="alphaLcParenR"/>
              <a:tabLst/>
              <a:defRPr/>
            </a:pPr>
            <a:r>
              <a:rPr lang="en-US" sz="1600" dirty="0">
                <a:solidFill>
                  <a:sysClr val="windowText" lastClr="000000"/>
                </a:solidFill>
                <a:latin typeface="Calibri" panose="020F0502020204030204"/>
              </a:rPr>
              <a:t>To stop working or to become very upset.</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C1</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5</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4773BDA7-B52D-21D5-6197-71E831AD617C}"/>
              </a:ext>
            </a:extLst>
          </p:cNvPr>
          <p:cNvSpPr/>
          <p:nvPr/>
        </p:nvSpPr>
        <p:spPr>
          <a:xfrm>
            <a:off x="0" y="3886200"/>
            <a:ext cx="5486400" cy="38862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Use the following phrasal verbs to complete the sentences:</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cut back on </a:t>
            </a:r>
            <a:r>
              <a:rPr lang="en-US" sz="1600" dirty="0">
                <a:solidFill>
                  <a:sysClr val="windowText" lastClr="000000"/>
                </a:solidFill>
                <a:latin typeface="Calibri" panose="020F0502020204030204"/>
              </a:rPr>
              <a:t>◦ </a:t>
            </a:r>
            <a:r>
              <a:rPr lang="en-US" sz="1600" b="1" dirty="0">
                <a:solidFill>
                  <a:sysClr val="windowText" lastClr="000000"/>
                </a:solidFill>
                <a:latin typeface="Calibri" panose="020F0502020204030204"/>
              </a:rPr>
              <a:t>come across </a:t>
            </a:r>
            <a:r>
              <a:rPr lang="en-US" sz="1600" dirty="0">
                <a:solidFill>
                  <a:sysClr val="windowText" lastClr="000000"/>
                </a:solidFill>
                <a:latin typeface="Calibri" panose="020F0502020204030204"/>
              </a:rPr>
              <a:t>◦ </a:t>
            </a:r>
            <a:r>
              <a:rPr lang="en-US" sz="1600" b="1" dirty="0">
                <a:solidFill>
                  <a:sysClr val="windowText" lastClr="000000"/>
                </a:solidFill>
                <a:latin typeface="Calibri" panose="020F0502020204030204"/>
              </a:rPr>
              <a:t>figure out</a:t>
            </a:r>
            <a:r>
              <a:rPr lang="en-US" sz="1600" dirty="0">
                <a:solidFill>
                  <a:sysClr val="windowText" lastClr="000000"/>
                </a:solidFill>
                <a:latin typeface="Calibri" panose="020F0502020204030204"/>
              </a:rPr>
              <a:t> ◦ </a:t>
            </a:r>
            <a:r>
              <a:rPr lang="en-US" sz="1600" b="1" dirty="0">
                <a:solidFill>
                  <a:sysClr val="windowText" lastClr="000000"/>
                </a:solidFill>
                <a:latin typeface="Calibri" panose="020F0502020204030204"/>
              </a:rPr>
              <a:t>keep up with </a:t>
            </a:r>
            <a:r>
              <a:rPr lang="en-US" sz="1600" dirty="0">
                <a:solidFill>
                  <a:sysClr val="windowText" lastClr="000000"/>
                </a:solidFill>
                <a:latin typeface="Calibri" panose="020F0502020204030204"/>
              </a:rPr>
              <a:t>◦ </a:t>
            </a:r>
            <a:r>
              <a:rPr lang="en-US" sz="1600" b="1" dirty="0">
                <a:solidFill>
                  <a:sysClr val="windowText" lastClr="000000"/>
                </a:solidFill>
                <a:latin typeface="Calibri" panose="020F0502020204030204"/>
              </a:rPr>
              <a:t>carry on</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1. I need to ____________ my expenses this month.</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2. She ____________ an old friend while shopping.</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3. It's hard to ____________ all the latest technology trends.</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4. He finally ____________ how to solve the complex equation.</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5. Despite the interruption, please ____ with your presentation.</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Rewrite Sentences Using Phrasal Verbs</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1. The manager rejected their proposal.</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2. They cancelled the concert due to bad weather.</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3. She resembles her mother.</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4. Let's begin the meeting.</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5. He invented an excuse for being late.</a:t>
            </a: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10A086D8-5B82-A8D1-6629-30F1B93DAE9E}"/>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28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389619"/>
            <a:ext cx="5486400" cy="60421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Convert Direct Speech to Reported Speech</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'I am studying for the exam,' he said.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'She has been waiting for an hour,' John mentioned.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'We will visit them next week,' they said.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4. 'I bought a new phone yesterday,' she told me.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5. 'He is working on the project,' she said.</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Rewrite the Sentences with Correct Tense Shifts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'I am going to the store,' she said.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'They were playing soccer,' he mentioned.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'She will help you,' he said.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4. 'I had already finished when she arrived,' she told me.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5. 'We have completed the assignment,' they announced.</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Report the Questions Accurately</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'Where are you going?' he asked.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'What time does the train leave?' she wanted to know.</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'Have you seen my keys?' he inquired.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4. 'Why did you leave early?' she asked.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5. 'Will you attend the meeting?' they questioned.</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C1</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6</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2C91BDCC-AA1C-E722-1ABB-F0B1F553A654}"/>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58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60675"/>
            <a:ext cx="5486400" cy="71696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Match Phrasal Verbs to Their Meanings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Look up</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Carry on</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Turn down</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4. Run out of</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5. Put off</a:t>
            </a:r>
          </a:p>
          <a:p>
            <a:pPr marR="0" lvl="0" algn="l"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To refuse</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b) To continue</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c) To delay</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d) To check a reference</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e) To exhaust the supply</a:t>
            </a:r>
          </a:p>
          <a:p>
            <a:pPr marR="0" lvl="0" algn="l"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a:p>
            <a:pPr marR="0" lvl="0" algn="ctr"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Fill in the Blanks with the Correct Phrasal Verbs</a:t>
            </a:r>
          </a:p>
          <a:p>
            <a:pPr marR="0" lvl="0" algn="ctr"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1. I need to _______ the details of the meeting in the report.</a:t>
            </a: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2. They had to _______ the event due to bad weather.</a:t>
            </a: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3. We _______ of sugar, so I’ll need to buy some.</a:t>
            </a: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4. She _______ his offer to join the project.</a:t>
            </a: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5. After a short break, they _______ with the presentation.</a:t>
            </a:r>
          </a:p>
          <a:p>
            <a:pPr marR="0" lvl="0"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a:p>
            <a:pPr marR="0" lvl="0" algn="ctr" defTabSz="457200" rtl="0" eaLnBrk="1" fontAlgn="auto" latinLnBrk="0" hangingPunct="1">
              <a:lnSpc>
                <a:spcPct val="100000"/>
              </a:lnSpc>
              <a:spcBef>
                <a:spcPts val="0"/>
              </a:spcBef>
              <a:spcAft>
                <a:spcPts val="0"/>
              </a:spcAft>
              <a:buClrTx/>
              <a:buSzTx/>
              <a:tabLst/>
              <a:defRPr/>
            </a:pPr>
            <a:r>
              <a:rPr lang="en-US" sz="1500" dirty="0">
                <a:solidFill>
                  <a:sysClr val="windowText" lastClr="000000"/>
                </a:solidFill>
                <a:latin typeface="Calibri" panose="020F0502020204030204"/>
              </a:rPr>
              <a:t>Use the following idiomatic expressions in sentences of your own:</a:t>
            </a:r>
          </a:p>
          <a:p>
            <a:pPr marR="0" lvl="0" algn="ctr"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1. Break the ice</a:t>
            </a: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2. Bite the bullet</a:t>
            </a: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3. Hit the nail on the head</a:t>
            </a: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4. Spill the beans</a:t>
            </a: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5. Let the cat out of the bag</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C1 Exercise 7</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E9751ABA-57F5-62CD-476D-3D78C5BE795B}"/>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AA886EA4-AD42-FBE0-6118-125FD7675D70}"/>
              </a:ext>
            </a:extLst>
          </p:cNvPr>
          <p:cNvSpPr/>
          <p:nvPr/>
        </p:nvSpPr>
        <p:spPr>
          <a:xfrm>
            <a:off x="1282700" y="1056687"/>
            <a:ext cx="311150" cy="18097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F36F7B2-8DB6-2377-6329-37D575666456}"/>
              </a:ext>
            </a:extLst>
          </p:cNvPr>
          <p:cNvSpPr/>
          <p:nvPr/>
        </p:nvSpPr>
        <p:spPr>
          <a:xfrm>
            <a:off x="1282700" y="1300574"/>
            <a:ext cx="311150" cy="18097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D4FE5DC9-42E6-9253-747B-C397E329B67B}"/>
              </a:ext>
            </a:extLst>
          </p:cNvPr>
          <p:cNvSpPr/>
          <p:nvPr/>
        </p:nvSpPr>
        <p:spPr>
          <a:xfrm>
            <a:off x="1282700" y="1532062"/>
            <a:ext cx="311150" cy="18097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2223BA16-9513-FBA3-EB8D-E45B6505188F}"/>
              </a:ext>
            </a:extLst>
          </p:cNvPr>
          <p:cNvSpPr/>
          <p:nvPr/>
        </p:nvSpPr>
        <p:spPr>
          <a:xfrm>
            <a:off x="1282700" y="1763550"/>
            <a:ext cx="311150" cy="18097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DB81B359-C2C5-3F53-189F-5850B0643553}"/>
              </a:ext>
            </a:extLst>
          </p:cNvPr>
          <p:cNvSpPr/>
          <p:nvPr/>
        </p:nvSpPr>
        <p:spPr>
          <a:xfrm>
            <a:off x="1282700" y="1996148"/>
            <a:ext cx="311150" cy="180975"/>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48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45056"/>
            <a:ext cx="5486400" cy="23562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defTabSz="4572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Formal Emails</a:t>
            </a:r>
          </a:p>
          <a:p>
            <a:pPr marR="0" lvl="0" algn="ctr" defTabSz="4572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defTabSz="4572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Write a Formal Email to a Potential Employer</a:t>
            </a: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2. Draft a Formal Email to Request a Meeting</a:t>
            </a:r>
          </a:p>
          <a:p>
            <a:pPr marR="0" lvl="0" algn="ctr"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3. Compose a Formal Email to Follow Up on a Previous Conversation</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C1 Exercise 8</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0D1258E-1DDB-E4DA-94D4-1E44639171AB}"/>
              </a:ext>
            </a:extLst>
          </p:cNvPr>
          <p:cNvSpPr/>
          <p:nvPr/>
        </p:nvSpPr>
        <p:spPr>
          <a:xfrm>
            <a:off x="0" y="1660625"/>
            <a:ext cx="5486400" cy="48962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p:txBody>
      </p:sp>
      <p:sp>
        <p:nvSpPr>
          <p:cNvPr id="9" name="Rectangle 8">
            <a:extLst>
              <a:ext uri="{FF2B5EF4-FFF2-40B4-BE49-F238E27FC236}">
                <a16:creationId xmlns:a16="http://schemas.microsoft.com/office/drawing/2014/main" id="{D1C89B52-29AF-B73C-2DFE-EDA0C4777E74}"/>
              </a:ext>
            </a:extLst>
          </p:cNvPr>
          <p:cNvSpPr/>
          <p:nvPr/>
        </p:nvSpPr>
        <p:spPr>
          <a:xfrm>
            <a:off x="0" y="2913061"/>
            <a:ext cx="5486400" cy="48962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p:txBody>
      </p:sp>
      <p:sp>
        <p:nvSpPr>
          <p:cNvPr id="10" name="Rectangle 9">
            <a:extLst>
              <a:ext uri="{FF2B5EF4-FFF2-40B4-BE49-F238E27FC236}">
                <a16:creationId xmlns:a16="http://schemas.microsoft.com/office/drawing/2014/main" id="{DFB47B60-BAE2-A5F8-6F4D-4034EBDCDA50}"/>
              </a:ext>
            </a:extLst>
          </p:cNvPr>
          <p:cNvSpPr/>
          <p:nvPr/>
        </p:nvSpPr>
        <p:spPr>
          <a:xfrm>
            <a:off x="0" y="2629288"/>
            <a:ext cx="5486400" cy="27750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defTabSz="457200" rtl="0" eaLnBrk="1" fontAlgn="auto" latinLnBrk="0" hangingPunct="1">
              <a:lnSpc>
                <a:spcPct val="100000"/>
              </a:lnSpc>
              <a:spcBef>
                <a:spcPts val="0"/>
              </a:spcBef>
              <a:spcAft>
                <a:spcPts val="0"/>
              </a:spcAft>
              <a:buClrTx/>
              <a:buSzTx/>
              <a:tabLst/>
              <a:defRPr/>
            </a:pPr>
            <a:r>
              <a:rPr lang="en-US" sz="1600" b="1" dirty="0">
                <a:solidFill>
                  <a:sysClr val="windowText" lastClr="000000"/>
                </a:solidFill>
                <a:latin typeface="Calibri" panose="020F0502020204030204"/>
              </a:rPr>
              <a:t>Informal Emails</a:t>
            </a:r>
          </a:p>
          <a:p>
            <a:pPr marR="0" lvl="0" algn="ctr" defTabSz="457200" rtl="0" eaLnBrk="1" fontAlgn="auto" latinLnBrk="0" hangingPunct="1">
              <a:lnSpc>
                <a:spcPct val="100000"/>
              </a:lnSpc>
              <a:spcBef>
                <a:spcPts val="0"/>
              </a:spcBef>
              <a:spcAft>
                <a:spcPts val="0"/>
              </a:spcAft>
              <a:buClrTx/>
              <a:buSzTx/>
              <a:tabLst/>
              <a:defRPr/>
            </a:pPr>
            <a:endParaRPr lang="en-US" sz="1600" b="1" dirty="0">
              <a:solidFill>
                <a:sysClr val="windowText" lastClr="000000"/>
              </a:solidFill>
              <a:latin typeface="Calibri" panose="020F0502020204030204"/>
            </a:endParaRP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1. Write an Email to a Friend You Haven’t Spoken to in a While</a:t>
            </a:r>
          </a:p>
          <a:p>
            <a:pPr marR="0" lvl="0"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2. Draft an Email Inviting a Colleague to an After-Work Gathering</a:t>
            </a:r>
          </a:p>
          <a:p>
            <a:pPr marR="0" lvl="0"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3. Compose an Email Sharing Exciting News with a Family Member</a:t>
            </a:r>
          </a:p>
        </p:txBody>
      </p:sp>
    </p:spTree>
    <p:extLst>
      <p:ext uri="{BB962C8B-B14F-4D97-AF65-F5344CB8AC3E}">
        <p14:creationId xmlns:p14="http://schemas.microsoft.com/office/powerpoint/2010/main" val="390485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25147"/>
            <a:ext cx="5486400" cy="55772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Discussing Global Issues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Debate on Climate Change Solutions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Imagine you’re part of a panel discussing solutions to climate change. Write down your argument for or against a particular solution (e.g., renewable energy, carbon taxes, etc.). Make sure to use the vocabulary and techniques we’ve discussed.</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Discussing Poverty Alleviation Strategies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paragraph discussing the most effective strategies for reducing poverty globally. Consider factors like education, healthcare, and economic policies. Use evidence to support your points.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Conversation on Human Rights in Different Cultures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Imagine you’re having a conversation with someone from a different culture about human rights. How would you approach the topic? Write a dialogue that shows your understanding of cultural differences and the importance of human rights.</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C1</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9</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61274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1811</TotalTime>
  <Words>2766</Words>
  <Application>Microsoft Office PowerPoint</Application>
  <PresentationFormat>Custom</PresentationFormat>
  <Paragraphs>406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hellotuners1@outlook.com</dc:creator>
  <cp:lastModifiedBy>hellotuners1@outlook.com</cp:lastModifiedBy>
  <cp:revision>373</cp:revision>
  <dcterms:created xsi:type="dcterms:W3CDTF">2025-02-22T17:47:33Z</dcterms:created>
  <dcterms:modified xsi:type="dcterms:W3CDTF">2025-07-04T19:10:01Z</dcterms:modified>
</cp:coreProperties>
</file>