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0">
                <a:solidFill>
                  <a:srgbClr val="F5F5F5"/>
                </a:solidFill>
                <a:latin typeface="Helvetica Neue"/>
              </a:defRPr>
            </a:pPr>
            <a:r>
              <a:t>BLOOD ASSASSIN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808080"/>
                </a:solidFill>
                <a:latin typeface="Helvetica Neue"/>
              </a:defRPr>
            </a:pPr>
            <a:r>
              <a:t>noir fiction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808080"/>
                </a:solidFill>
                <a:latin typeface="Helvetica Neue"/>
              </a:defRPr>
            </a:pPr>
            <a:r>
              <a:t>THE SETUP</a:t>
            </a:r>
          </a:p>
          <a:p>
            <a:br/>
            <a:br/>
            <a:pPr>
              <a:defRPr sz="3600">
                <a:solidFill>
                  <a:srgbClr val="0A0A0A"/>
                </a:solidFill>
                <a:latin typeface="Helvetica Neue"/>
              </a:defRPr>
            </a:pPr>
            <a:r>
              <a:t>A hunter discovers she's the hunted.</a:t>
            </a:r>
          </a:p>
          <a:p>
            <a:br/>
            <a:pPr>
              <a:defRPr sz="2400">
                <a:solidFill>
                  <a:srgbClr val="282828"/>
                </a:solidFill>
                <a:latin typeface="Helvetica Neue"/>
              </a:defRPr>
            </a:pPr>
            <a:r>
              <a:t>Blood doesn't lie.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2400"/>
              </a:spcAft>
              <a:defRPr sz="2800">
                <a:solidFill>
                  <a:srgbClr val="F5F5F5"/>
                </a:solidFill>
                <a:latin typeface="Helvetica Neue"/>
              </a:defRPr>
            </a:pPr>
            <a:r>
              <a:t>ELARA  the hunter</a:t>
            </a:r>
          </a:p>
          <a:p>
            <a:pPr>
              <a:spcAft>
                <a:spcPts val="2400"/>
              </a:spcAft>
              <a:defRPr sz="2800">
                <a:solidFill>
                  <a:srgbClr val="F5F5F5"/>
                </a:solidFill>
                <a:latin typeface="Helvetica Neue"/>
              </a:defRPr>
            </a:pPr>
            <a:r>
              <a:t>LYSANDRIA  the queen</a:t>
            </a:r>
          </a:p>
          <a:p>
            <a:pPr>
              <a:spcAft>
                <a:spcPts val="2400"/>
              </a:spcAft>
              <a:defRPr sz="2800">
                <a:solidFill>
                  <a:srgbClr val="F5F5F5"/>
                </a:solidFill>
                <a:latin typeface="Helvetica Neue"/>
              </a:defRPr>
            </a:pPr>
            <a:r>
              <a:t>SERAPHIEL  the fallen</a:t>
            </a:r>
          </a:p>
          <a:p>
            <a:pPr>
              <a:spcAft>
                <a:spcPts val="2400"/>
              </a:spcAft>
              <a:defRPr sz="2800">
                <a:solidFill>
                  <a:srgbClr val="F5F5F5"/>
                </a:solidFill>
                <a:latin typeface="Helvetica Neue"/>
              </a:defRPr>
            </a:pPr>
            <a:r>
              <a:t>THE NIGHTBRINGER  the void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5F5F5"/>
                </a:solidFill>
                <a:latin typeface="Helvetica Neue"/>
              </a:defRPr>
            </a:pPr>
            <a:r>
              <a:t>When the line between</a:t>
            </a:r>
          </a:p>
          <a:p>
            <a:pPr algn="ctr">
              <a:defRPr sz="4800">
                <a:solidFill>
                  <a:srgbClr val="C80000"/>
                </a:solidFill>
                <a:latin typeface="Helvetica Neue"/>
              </a:defRPr>
            </a:pPr>
            <a:r>
              <a:t>PREDATOR and PREY</a:t>
            </a:r>
          </a:p>
          <a:p>
            <a:pPr algn="ctr">
              <a:defRPr sz="3200">
                <a:solidFill>
                  <a:srgbClr val="F5F5F5"/>
                </a:solidFill>
                <a:latin typeface="Helvetica Neue"/>
              </a:defRPr>
            </a:pPr>
            <a:r>
              <a:t>disappears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2800"/>
              </a:spcAft>
              <a:defRPr sz="2400">
                <a:solidFill>
                  <a:srgbClr val="0A0A0A"/>
                </a:solidFill>
                <a:latin typeface="Helvetica Neue"/>
              </a:defRPr>
            </a:pPr>
            <a:r>
              <a:t>Identity is illusion</a:t>
            </a:r>
          </a:p>
          <a:p>
            <a:pPr>
              <a:spcAft>
                <a:spcPts val="2800"/>
              </a:spcAft>
              <a:defRPr sz="2400">
                <a:solidFill>
                  <a:srgbClr val="0A0A0A"/>
                </a:solidFill>
                <a:latin typeface="Helvetica Neue"/>
              </a:defRPr>
            </a:pPr>
            <a:r>
              <a:t>Trust kills</a:t>
            </a:r>
          </a:p>
          <a:p>
            <a:pPr>
              <a:spcAft>
                <a:spcPts val="2800"/>
              </a:spcAft>
              <a:defRPr sz="2400">
                <a:solidFill>
                  <a:srgbClr val="0A0A0A"/>
                </a:solidFill>
                <a:latin typeface="Helvetica Neue"/>
              </a:defRPr>
            </a:pPr>
            <a:r>
              <a:t>Power corrupts</a:t>
            </a:r>
          </a:p>
          <a:p>
            <a:pPr>
              <a:spcAft>
                <a:spcPts val="2800"/>
              </a:spcAft>
              <a:defRPr sz="2400">
                <a:solidFill>
                  <a:srgbClr val="0A0A0A"/>
                </a:solidFill>
                <a:latin typeface="Helvetica Neue"/>
              </a:defRPr>
            </a:pPr>
            <a:r>
              <a:t>Blood remembers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808080"/>
                </a:solidFill>
                <a:latin typeface="Helvetica Neue"/>
              </a:defRPr>
            </a:pPr>
            <a:r>
              <a:t>DARK FICTION</a:t>
            </a:r>
          </a:p>
          <a:p>
            <a:pPr algn="ctr">
              <a:defRPr sz="2000">
                <a:solidFill>
                  <a:srgbClr val="808080"/>
                </a:solidFill>
                <a:latin typeface="Helvetica Neue"/>
              </a:defRPr>
            </a:pPr>
            <a:r>
              <a:t>for readers who see</a:t>
            </a:r>
          </a:p>
          <a:p>
            <a:pPr algn="ctr">
              <a:defRPr sz="3600">
                <a:solidFill>
                  <a:srgbClr val="F5F5F5"/>
                </a:solidFill>
                <a:latin typeface="Helvetica Neue"/>
              </a:defRPr>
            </a:pPr>
            <a:r>
              <a:t>shadows in the light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743200" y="1371600"/>
            <a:ext cx="9144000" cy="5486400"/>
          </a:xfrm>
          <a:prstGeom prst="rect">
            <a:avLst/>
          </a:prstGeom>
          <a:solidFill>
            <a:srgbClr val="0A0A0A"/>
          </a:solidFill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2743200" y="68580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808080"/>
                </a:solidFill>
                <a:latin typeface="Helvetica Neue"/>
              </a:defRPr>
            </a:pPr>
            <a:r>
              <a:t>visual silence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657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F5F5F5"/>
                </a:solidFill>
                <a:latin typeface="Helvetica Neue"/>
              </a:defRPr>
            </a:pPr>
            <a:r>
              <a:t>BLOOD ASSASSIN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5720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808080"/>
                </a:solidFill>
                <a:latin typeface="Helvetica Neue"/>
              </a:defRPr>
            </a:pPr>
            <a:r>
              <a:t>coming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808080"/>
                </a:solidFill>
                <a:latin typeface="Helvetica Neue"/>
              </a:defRPr>
            </a:pPr>
            <a:r>
              <a:t>NOIR THEME PRINCIPLES</a:t>
            </a:r>
          </a:p>
          <a:p>
            <a:br/>
            <a:pPr lvl="1">
              <a:defRPr sz="1800">
                <a:solidFill>
                  <a:srgbClr val="0A0A0A"/>
                </a:solidFill>
                <a:latin typeface="Helvetica Neue"/>
              </a:defRPr>
            </a:pPr>
            <a:r>
              <a:t>High contrast only</a:t>
            </a:r>
          </a:p>
          <a:p>
            <a:pPr lvl="1">
              <a:defRPr sz="1800">
                <a:solidFill>
                  <a:srgbClr val="0A0A0A"/>
                </a:solidFill>
                <a:latin typeface="Helvetica Neue"/>
              </a:defRPr>
            </a:pPr>
            <a:r>
              <a:t>Minimal color (black, white, grey)</a:t>
            </a:r>
          </a:p>
          <a:p>
            <a:pPr lvl="1">
              <a:defRPr sz="1800">
                <a:solidFill>
                  <a:srgbClr val="0A0A0A"/>
                </a:solidFill>
                <a:latin typeface="Helvetica Neue"/>
              </a:defRPr>
            </a:pPr>
            <a:r>
              <a:t>Sans-serif typography</a:t>
            </a:r>
          </a:p>
          <a:p>
            <a:pPr lvl="1">
              <a:defRPr sz="1800">
                <a:solidFill>
                  <a:srgbClr val="0A0A0A"/>
                </a:solidFill>
                <a:latin typeface="Helvetica Neue"/>
              </a:defRPr>
            </a:pPr>
            <a:r>
              <a:t>Negative space as character</a:t>
            </a:r>
          </a:p>
          <a:p>
            <a:pPr lvl="1">
              <a:defRPr sz="1800">
                <a:solidFill>
                  <a:srgbClr val="0A0A0A"/>
                </a:solidFill>
                <a:latin typeface="Helvetica Neue"/>
              </a:defRPr>
            </a:pPr>
            <a:r>
              <a:t>Single accent color used sparingly</a:t>
            </a:r>
          </a:p>
          <a:p>
            <a:pPr lvl="1">
              <a:defRPr sz="1800">
                <a:solidFill>
                  <a:srgbClr val="0A0A0A"/>
                </a:solidFill>
                <a:latin typeface="Helvetica Neue"/>
              </a:defRPr>
            </a:pPr>
            <a:r>
              <a:t>No decoration, only essence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