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lara_portra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71600"/>
            <a:ext cx="5486400" cy="5486400"/>
          </a:xfrm>
          <a:prstGeom prst="rect">
            <a:avLst/>
          </a:prstGeom>
        </p:spPr>
      </p:pic>
      <p:pic>
        <p:nvPicPr>
          <p:cNvPr id="3" name="Picture 2" descr="lysandria_portra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371600"/>
            <a:ext cx="54864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>
                <a:solidFill>
                  <a:srgbClr val="8B0000"/>
                </a:solidFill>
                <a:latin typeface="Impact"/>
              </a:defRPr>
            </a:pPr>
            <a:r>
              <a:t>BLOOD ASSASSIN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B4B4C8"/>
                </a:solidFill>
                <a:latin typeface="Arial"/>
              </a:defRPr>
            </a:pPr>
            <a:r>
              <a:t>A Dark Fantasy Novel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4864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9696AA"/>
                </a:solidFill>
                <a:latin typeface="Georgia"/>
              </a:defRPr>
            </a:pPr>
            <a:r>
              <a:t>When prophecy and blood collide,</a:t>
            </a:r>
            <a:br/>
            <a:r>
              <a:t>even monsters must choose their humanity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B0000"/>
                </a:solidFill>
              </a:defRPr>
            </a:pPr>
            <a:r>
              <a:t>A WORLD DIVIDED BY BLOOD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600">
                <a:solidFill>
                  <a:srgbClr val="8B0000"/>
                </a:solidFill>
              </a:defRPr>
            </a:pPr>
            <a:r>
              <a:t>THE CRIMSON COURT</a:t>
            </a:r>
          </a:p>
          <a:p>
            <a:pPr lvl="1">
              <a:defRPr sz="1800"/>
            </a:pPr>
            <a:r>
              <a:t>Vampire aristocracy ruling from shadows • Centuries of dominance • Queen Lysandria's iron grip</a:t>
            </a:r>
          </a:p>
          <a:p>
            <a:br/>
            <a:pPr>
              <a:defRPr b="1" sz="2600">
                <a:solidFill>
                  <a:srgbClr val="464678"/>
                </a:solidFill>
              </a:defRPr>
            </a:pPr>
            <a:r>
              <a:t>THE ORDER OF THE DAGGER</a:t>
            </a:r>
          </a:p>
          <a:p>
            <a:pPr lvl="1">
              <a:defRPr sz="1800"/>
            </a:pPr>
            <a:r>
              <a:t>Elite vampire hunters • Sworn to protect humanity • Harbor dangerous secrets</a:t>
            </a:r>
          </a:p>
          <a:p>
            <a:br/>
            <a:pPr>
              <a:defRPr b="1" sz="2600">
                <a:solidFill>
                  <a:srgbClr val="64503C"/>
                </a:solidFill>
              </a:defRPr>
            </a:pPr>
            <a:r>
              <a:t>THE MORTAL REBELLION</a:t>
            </a:r>
          </a:p>
          <a:p>
            <a:pPr lvl="1">
              <a:defRPr sz="1800"/>
            </a:pPr>
            <a:r>
              <a:t>Fighting for freedom • Led by pragmatic warriors • The cost of resistance</a:t>
            </a:r>
          </a:p>
          <a:p>
            <a:br/>
            <a:pPr>
              <a:defRPr b="1" sz="2600">
                <a:solidFill>
                  <a:srgbClr val="780078"/>
                </a:solidFill>
              </a:defRPr>
            </a:pPr>
            <a:r>
              <a:t>THE BLOODBOUND PROPHECY</a:t>
            </a:r>
          </a:p>
          <a:p>
            <a:pPr algn="ctr">
              <a:defRPr sz="2000" i="1">
                <a:solidFill>
                  <a:srgbClr val="640064"/>
                </a:solidFill>
              </a:defRPr>
            </a:pPr>
            <a:r>
              <a:t>"One of mixed blood shall bridge the divide or bring eternal night"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8B0000"/>
                </a:solidFill>
              </a:defRPr>
            </a:pPr>
            <a:r>
              <a:t>UNFORGETTABLE CHARACTERS</a:t>
            </a:r>
          </a:p>
        </p:txBody>
      </p:sp>
      <p:pic>
        <p:nvPicPr>
          <p:cNvPr id="3" name="Picture 2" descr="elara_portra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2004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048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200">
                <a:solidFill>
                  <a:srgbClr val="8B0000"/>
                </a:solidFill>
              </a:defRPr>
            </a:pPr>
            <a:r>
              <a:t>ELARA NIGHTSHADE</a:t>
            </a:r>
          </a:p>
          <a:p>
            <a:pPr>
              <a:defRPr sz="1800" i="1">
                <a:solidFill>
                  <a:srgbClr val="646478"/>
                </a:solidFill>
              </a:defRPr>
            </a:pPr>
            <a:r>
              <a:t>The Chosen Hunter</a:t>
            </a:r>
          </a:p>
          <a:p>
            <a:br/>
            <a:pPr>
              <a:defRPr sz="1400"/>
            </a:pPr>
            <a:r>
              <a:t>• Raised by vampire hunters</a:t>
            </a:r>
            <a:br/>
            <a:r>
              <a:t>• Discovers her mixed bloodline</a:t>
            </a:r>
            <a:br/>
            <a:r>
              <a:t>• Must master both sides of her nature</a:t>
            </a:r>
            <a:br/>
            <a:r>
              <a:t>• Torn between duty and destiny</a:t>
            </a:r>
          </a:p>
        </p:txBody>
      </p:sp>
      <p:pic>
        <p:nvPicPr>
          <p:cNvPr id="5" name="Picture 4" descr="lysandria_portra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371600"/>
            <a:ext cx="32004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568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200">
                <a:solidFill>
                  <a:srgbClr val="8B0000"/>
                </a:solidFill>
              </a:defRPr>
            </a:pPr>
            <a:r>
              <a:t>QUEEN LYSANDRIA</a:t>
            </a:r>
          </a:p>
          <a:p>
            <a:pPr>
              <a:defRPr sz="1800" i="1">
                <a:solidFill>
                  <a:srgbClr val="646478"/>
                </a:solidFill>
              </a:defRPr>
            </a:pPr>
            <a:r>
              <a:t>The Paranoid Tyrant</a:t>
            </a:r>
          </a:p>
          <a:p>
            <a:br/>
            <a:pPr>
              <a:defRPr sz="1400"/>
            </a:pPr>
            <a:r>
              <a:t>• Rules through fear</a:t>
            </a:r>
            <a:br/>
            <a:r>
              <a:t>• Obsessed with control</a:t>
            </a:r>
            <a:br/>
            <a:r>
              <a:t>• Sees Elara as ultimate threat</a:t>
            </a:r>
            <a:br/>
            <a:r>
              <a:t>• Her paranoia becomes prophecy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0292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2000">
                <a:solidFill>
                  <a:srgbClr val="640000"/>
                </a:solidFill>
              </a:defRPr>
            </a:pPr>
            <a:r>
              <a:t>SUPPORTING CAST</a:t>
            </a:r>
          </a:p>
          <a:p>
            <a:pPr algn="ctr">
              <a:defRPr sz="1600"/>
            </a:pPr>
            <a:r>
              <a:t>SERAPHIEL - Fallen celestial guide • VALERIA - Double agent spy • CAELUM - Betraying mentor</a:t>
            </a:r>
          </a:p>
          <a:p>
            <a:pPr algn="ctr">
              <a:defRPr sz="1600"/>
            </a:pPr>
            <a:r>
              <a:t>MARA - Exiled vampire rebel • LYS - Pragmatic rebel leader • ARDYN - The quiet anchor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B0000"/>
                </a:solidFill>
              </a:defRPr>
            </a:pPr>
            <a:r>
              <a:t>EVERYTHING IS AT STAKE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6400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8B0000"/>
                </a:solidFill>
              </a:defRPr>
            </a:pPr>
            <a:r>
              <a:t>PERSONAL STAKES</a:t>
            </a:r>
          </a:p>
          <a:p>
            <a:pPr lvl="1">
              <a:defRPr sz="1800"/>
            </a:pPr>
            <a:r>
              <a:t>• Identity shattered by bloodline revelation</a:t>
            </a:r>
          </a:p>
          <a:p>
            <a:pPr lvl="1">
              <a:defRPr sz="1800"/>
            </a:pPr>
            <a:r>
              <a:t>• Betrayal by trusted mentor</a:t>
            </a:r>
          </a:p>
          <a:p>
            <a:pPr lvl="1">
              <a:defRPr sz="1800"/>
            </a:pPr>
            <a:r>
              <a:t>• Fight to retain humanity</a:t>
            </a:r>
          </a:p>
          <a:p>
            <a:pPr lvl="1">
              <a:defRPr sz="1800"/>
            </a:pPr>
            <a:r>
              <a:t>• Love threatened by prophecy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1828800"/>
            <a:ext cx="64008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640064"/>
                </a:solidFill>
              </a:defRPr>
            </a:pPr>
            <a:r>
              <a:t>WORLD STAKES</a:t>
            </a:r>
          </a:p>
          <a:p>
            <a:pPr lvl="1">
              <a:defRPr sz="1800"/>
            </a:pPr>
            <a:r>
              <a:t>• The Nightbringer threatens eternal stasis</a:t>
            </a:r>
          </a:p>
          <a:p>
            <a:pPr lvl="1">
              <a:defRPr sz="1800"/>
            </a:pPr>
            <a:r>
              <a:t>• War between vampires and mortals</a:t>
            </a:r>
          </a:p>
          <a:p>
            <a:pPr lvl="1">
              <a:defRPr sz="1800"/>
            </a:pPr>
            <a:r>
              <a:t>• Collapse of the fragile Twilight Accord</a:t>
            </a:r>
          </a:p>
          <a:p>
            <a:pPr lvl="1">
              <a:defRPr sz="1800"/>
            </a:pPr>
            <a:r>
              <a:t>• The fate of two species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B0000"/>
                </a:solidFill>
              </a:defRPr>
            </a:pPr>
            <a:r>
              <a:t>THEMES THAT RESONATE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8B0000"/>
                </a:solidFill>
              </a:defRPr>
            </a:pPr>
            <a:r>
              <a:t>IDENTITY &amp; DUALITY</a:t>
            </a:r>
          </a:p>
          <a:p>
            <a:pPr lvl="1">
              <a:defRPr sz="1600" i="1"/>
            </a:pPr>
            <a:r>
              <a:t>Who are we beyond our blood and birthright?</a:t>
            </a:r>
          </a:p>
          <a:p>
            <a:pPr>
              <a:defRPr b="1" sz="2000">
                <a:solidFill>
                  <a:srgbClr val="8B0000"/>
                </a:solidFill>
              </a:defRPr>
            </a:pPr>
            <a:r>
              <a:t>POWER &amp; PARANOIA</a:t>
            </a:r>
          </a:p>
          <a:p>
            <a:pPr lvl="1">
              <a:defRPr sz="1600" i="1"/>
            </a:pPr>
            <a:r>
              <a:t>How fear of losing control becomes self-fulfilling prophecy</a:t>
            </a:r>
          </a:p>
          <a:p>
            <a:pPr>
              <a:defRPr b="1" sz="2000">
                <a:solidFill>
                  <a:srgbClr val="8B0000"/>
                </a:solidFill>
              </a:defRPr>
            </a:pPr>
            <a:r>
              <a:t>TRUST &amp; VULNERABILITY</a:t>
            </a:r>
          </a:p>
          <a:p>
            <a:pPr lvl="1">
              <a:defRPr sz="1600" i="1"/>
            </a:pPr>
            <a:r>
              <a:t>The courage required to let others in</a:t>
            </a:r>
          </a:p>
          <a:p>
            <a:pPr>
              <a:defRPr b="1" sz="2000">
                <a:solidFill>
                  <a:srgbClr val="8B0000"/>
                </a:solidFill>
              </a:defRPr>
            </a:pPr>
            <a:r>
              <a:t>REDEMPTION</a:t>
            </a:r>
          </a:p>
          <a:p>
            <a:pPr lvl="1">
              <a:defRPr sz="1600" i="1"/>
            </a:pPr>
            <a:r>
              <a:t>Everyone deserves the chance to rewrite their story</a:t>
            </a:r>
          </a:p>
          <a:p>
            <a:pPr>
              <a:defRPr b="1" sz="2000">
                <a:solidFill>
                  <a:srgbClr val="8B0000"/>
                </a:solidFill>
              </a:defRPr>
            </a:pPr>
            <a:r>
              <a:t>CHOICE VS DESTINY</a:t>
            </a:r>
          </a:p>
          <a:p>
            <a:pPr lvl="1">
              <a:defRPr sz="1600" i="1"/>
            </a:pPr>
            <a:r>
              <a:t>Can we escape prophecy through free will?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B0000"/>
                </a:solidFill>
              </a:defRPr>
            </a:pPr>
            <a:r>
              <a:t>PERFECT FOR TODAY'S MARKET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68580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8B0000"/>
                </a:solidFill>
              </a:defRPr>
            </a:pPr>
            <a:r>
              <a:t>TARGET READERS</a:t>
            </a:r>
          </a:p>
          <a:p>
            <a:pPr lvl="1">
              <a:defRPr sz="1600"/>
            </a:pPr>
            <a:r>
              <a:t>Adults 25-45</a:t>
            </a:r>
          </a:p>
          <a:p>
            <a:pPr lvl="1">
              <a:defRPr sz="1600"/>
            </a:pPr>
            <a:r>
              <a:t>Dark fantasy enthusiasts</a:t>
            </a:r>
          </a:p>
          <a:p>
            <a:pPr lvl="1">
              <a:defRPr sz="1600"/>
            </a:pPr>
            <a:r>
              <a:t>Vampire fiction fans</a:t>
            </a:r>
          </a:p>
          <a:p>
            <a:pPr lvl="1">
              <a:defRPr sz="1600"/>
            </a:pPr>
            <a:r>
              <a:t>Readers who love:</a:t>
            </a:r>
          </a:p>
          <a:p>
            <a:pPr lvl="2">
              <a:defRPr sz="1600"/>
            </a:pPr>
            <a:r>
              <a:t>  • Morally gray protagonists</a:t>
            </a:r>
          </a:p>
          <a:p>
            <a:pPr lvl="2">
              <a:defRPr sz="1600"/>
            </a:pPr>
            <a:r>
              <a:t>  • Political intrigue</a:t>
            </a:r>
          </a:p>
          <a:p>
            <a:pPr lvl="2">
              <a:defRPr sz="1600"/>
            </a:pPr>
            <a:r>
              <a:t>  • Prophecy narratives</a:t>
            </a:r>
          </a:p>
          <a:p>
            <a:pPr lvl="2">
              <a:defRPr sz="1600"/>
            </a:pPr>
            <a:r>
              <a:t>  • Found family dynamics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1645920"/>
            <a:ext cx="68580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8B0000"/>
                </a:solidFill>
              </a:defRPr>
            </a:pPr>
            <a:r>
              <a:t>COMPARABLE TITLES</a:t>
            </a:r>
          </a:p>
          <a:p>
            <a:pPr>
              <a:defRPr sz="1600"/>
            </a:pPr>
            <a:r>
              <a:t>For fans of:</a:t>
            </a:r>
          </a:p>
          <a:p>
            <a:pPr lvl="1">
              <a:defRPr sz="1600"/>
            </a:pPr>
            <a:r>
              <a:t>• Sarah J. Maas</a:t>
            </a:r>
          </a:p>
          <a:p>
            <a:pPr lvl="1">
              <a:defRPr sz="1600"/>
            </a:pPr>
            <a:r>
              <a:t>• Holly Black</a:t>
            </a:r>
          </a:p>
          <a:p>
            <a:pPr lvl="1">
              <a:defRPr sz="1600"/>
            </a:pPr>
            <a:r>
              <a:t>• Leigh Bardugo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Meets the mood of:</a:t>
            </a:r>
          </a:p>
          <a:p>
            <a:pPr lvl="1">
              <a:defRPr sz="1600"/>
            </a:pPr>
            <a:r>
              <a:t>• Castlevania</a:t>
            </a:r>
          </a:p>
          <a:p>
            <a:pPr lvl="1">
              <a:defRPr sz="1600"/>
            </a:pPr>
            <a:r>
              <a:t>• The Witcher</a:t>
            </a:r>
          </a:p>
          <a:p>
            <a:pPr lvl="1">
              <a:defRPr sz="1600"/>
            </a:pPr>
            <a:r>
              <a:t>• Underworld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B0000"/>
                </a:solidFill>
              </a:defRPr>
            </a:pPr>
            <a:r>
              <a:t>A TRILOGY WITH FRANCHISE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200">
                <a:solidFill>
                  <a:srgbClr val="8B0000"/>
                </a:solidFill>
              </a:defRPr>
            </a:pPr>
            <a:r>
              <a:t>BOOK ONE: BLOOD ASSASSIN</a:t>
            </a:r>
          </a:p>
          <a:p>
            <a:pPr lvl="1">
              <a:defRPr sz="1600"/>
            </a:pPr>
            <a:r>
              <a:t>Elara discovers her heritage • Confronts the Nightbringer • Shatters the status quo</a:t>
            </a:r>
          </a:p>
          <a:p>
            <a:pPr>
              <a:defRPr b="1" sz="2200">
                <a:solidFill>
                  <a:srgbClr val="8B0000"/>
                </a:solidFill>
              </a:defRPr>
            </a:pPr>
            <a:r>
              <a:t>BOOK TWO: CRIMSON PROPHECY</a:t>
            </a:r>
          </a:p>
          <a:p>
            <a:pPr lvl="1">
              <a:defRPr sz="1600"/>
            </a:pPr>
            <a:r>
              <a:t>New alliances form • Ancient secrets revealed • The true enemy emerges</a:t>
            </a:r>
          </a:p>
          <a:p>
            <a:pPr>
              <a:defRPr b="1" sz="2200">
                <a:solidFill>
                  <a:srgbClr val="8B0000"/>
                </a:solidFill>
              </a:defRPr>
            </a:pPr>
            <a:r>
              <a:t>BOOK THREE: TWILIGHT THRONE</a:t>
            </a:r>
          </a:p>
          <a:p>
            <a:pPr lvl="1">
              <a:defRPr sz="1600"/>
            </a:pPr>
            <a:r>
              <a:t>Unite or perish • Elara's ultimate choice • Redefine both worlds</a:t>
            </a:r>
          </a:p>
          <a:p>
            <a:br/>
            <a:pPr>
              <a:defRPr b="1" sz="2200">
                <a:solidFill>
                  <a:srgbClr val="640064"/>
                </a:solidFill>
              </a:defRPr>
            </a:pPr>
            <a:r>
              <a:t>SPIN-OFF OPPORTUNITIES</a:t>
            </a:r>
          </a:p>
          <a:p>
            <a:pPr>
              <a:defRPr sz="1600"/>
            </a:pPr>
            <a:r>
              <a:t>• Seraphiel's celestial fall • Mara's rebellion origin • The Order's dark history • Lysandria's rise to power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lara_portra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4572000"/>
          </a:xfrm>
          <a:prstGeom prst="rect">
            <a:avLst/>
          </a:prstGeom>
        </p:spPr>
      </p:pic>
      <p:pic>
        <p:nvPicPr>
          <p:cNvPr id="3" name="Picture 2" descr="lysandria_portra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1828800"/>
            <a:ext cx="4572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5486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>
                <a:solidFill>
                  <a:srgbClr val="8B0000"/>
                </a:solidFill>
                <a:latin typeface="Impact"/>
              </a:defRPr>
            </a:pPr>
            <a:r>
              <a:t>THE HUNT</a:t>
            </a:r>
            <a:br/>
            <a:r>
              <a:t>BEGINS</a:t>
            </a:r>
          </a:p>
          <a:p>
            <a:br/>
            <a:br/>
            <a:pPr algn="ctr">
              <a:defRPr b="1" sz="3600">
                <a:solidFill>
                  <a:srgbClr val="C8C8C8"/>
                </a:solidFill>
              </a:defRPr>
            </a:pPr>
            <a:r>
              <a:t>BLOOD</a:t>
            </a:r>
            <a:br/>
            <a:r>
              <a:t>ASSASSIN</a:t>
            </a:r>
          </a:p>
          <a:p>
            <a:br/>
            <a:br/>
            <a:pPr algn="ctr">
              <a:defRPr i="1" sz="1800">
                <a:solidFill>
                  <a:srgbClr val="9696AA"/>
                </a:solidFill>
              </a:defRPr>
            </a:pPr>
            <a:r>
              <a:t>A story where monsters</a:t>
            </a:r>
            <a:br/>
            <a:r>
              <a:t>and heroes are often</a:t>
            </a:r>
            <a:br/>
            <a:r>
              <a:t>the same person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