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97" r:id="rId16"/>
    <p:sldId id="298" r:id="rId17"/>
    <p:sldId id="299" r:id="rId18"/>
    <p:sldId id="300" r:id="rId19"/>
    <p:sldId id="301" r:id="rId20"/>
    <p:sldId id="273" r:id="rId21"/>
    <p:sldId id="274" r:id="rId22"/>
    <p:sldId id="259" r:id="rId23"/>
    <p:sldId id="275" r:id="rId24"/>
    <p:sldId id="276" r:id="rId25"/>
    <p:sldId id="277" r:id="rId26"/>
    <p:sldId id="278" r:id="rId27"/>
    <p:sldId id="280" r:id="rId28"/>
    <p:sldId id="279" r:id="rId29"/>
    <p:sldId id="302" r:id="rId30"/>
    <p:sldId id="281" r:id="rId31"/>
    <p:sldId id="303" r:id="rId32"/>
    <p:sldId id="304" r:id="rId33"/>
    <p:sldId id="282" r:id="rId34"/>
    <p:sldId id="305" r:id="rId35"/>
    <p:sldId id="283" r:id="rId36"/>
    <p:sldId id="284" r:id="rId37"/>
    <p:sldId id="285" r:id="rId38"/>
    <p:sldId id="287" r:id="rId39"/>
    <p:sldId id="289" r:id="rId40"/>
    <p:sldId id="288" r:id="rId41"/>
    <p:sldId id="291" r:id="rId42"/>
    <p:sldId id="292" r:id="rId43"/>
    <p:sldId id="293" r:id="rId44"/>
    <p:sldId id="294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PPP_SHIGH_TLE_Circuit_Wave2.png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LE_Circuit_Wave.png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PPP_SHIGH_TLE_Circuit_Wave.png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382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5746372-A5DD-4D21-85BC-32EC0EA576FE}" type="datetime1">
              <a:rPr lang="en-US" altLang="ko-KR" smtClean="0"/>
              <a:t>8/28/2018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EED-D693-4496-8896-42A2BCF9BDC1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4C74-4D87-4CA1-B2F5-8A8F943CC9D4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B781-6350-47FD-9444-4E9A73C9F179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F150-D205-4BFF-9440-C70170E19CB0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40A5-E54E-4E48-BEE0-4D6D0EF3F6C4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3E8D-4D9E-481F-AC43-81E33D54B5D7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A95-5C62-4056-A28F-4F9098466A50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17F1-63BD-4017-BEB0-780D56F2A80F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0EEA-066C-4D6D-9F90-795DAC452BA2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293-EE9C-4F2F-BB2E-05C9C09D90BC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743-6574-4E10-B9B3-72997BEA549E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77A-90FD-4526-B4CE-26129C9C29B8}" type="datetime1">
              <a:rPr lang="en-US" altLang="ko-KR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71C5A90-1DCA-4E55-8FD1-D2F1DC5B7744}" type="datetime1">
              <a:rPr lang="en-US" altLang="ko-KR" smtClean="0"/>
              <a:t>8/28/2018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ko-KR" sz="4000" i="1" dirty="0">
                <a:solidFill>
                  <a:srgbClr val="FFFF99"/>
                </a:solidFill>
                <a:latin typeface="맑은 고딕" pitchFamily="18"/>
                <a:ea typeface="굴림" pitchFamily="2"/>
                <a:cs typeface="Mangal" pitchFamily="2"/>
              </a:rPr>
              <a:t>IM </a:t>
            </a:r>
            <a:r>
              <a:rPr lang="en-US" altLang="ko-KR" sz="4000" i="1" dirty="0" err="1">
                <a:solidFill>
                  <a:srgbClr val="FFFF99"/>
                </a:solidFill>
                <a:latin typeface="맑은 고딕" pitchFamily="18"/>
                <a:ea typeface="굴림" pitchFamily="2"/>
                <a:cs typeface="Mangal" pitchFamily="2"/>
              </a:rPr>
              <a:t>ArtHall</a:t>
            </a:r>
            <a:r>
              <a:rPr lang="en-US" altLang="ko-KR" sz="4000" i="1" dirty="0">
                <a:solidFill>
                  <a:srgbClr val="FFFF99"/>
                </a:solidFill>
                <a:latin typeface="맑은 고딕" pitchFamily="18"/>
                <a:ea typeface="굴림" pitchFamily="2"/>
                <a:cs typeface="Mangal" pitchFamily="2"/>
              </a:rPr>
              <a:t/>
            </a:r>
            <a:br>
              <a:rPr lang="en-US" altLang="ko-KR" sz="4000" i="1" dirty="0">
                <a:solidFill>
                  <a:srgbClr val="FFFF99"/>
                </a:solidFill>
                <a:latin typeface="맑은 고딕" pitchFamily="18"/>
                <a:ea typeface="굴림" pitchFamily="2"/>
                <a:cs typeface="Mangal" pitchFamily="2"/>
              </a:rPr>
            </a:br>
            <a:r>
              <a:rPr lang="ko-KR" altLang="ko-KR" i="1" dirty="0">
                <a:latin typeface="맑은 고딕" pitchFamily="18"/>
                <a:ea typeface="굴림" pitchFamily="2"/>
                <a:cs typeface="Mangal" pitchFamily="2"/>
              </a:rPr>
              <a:t>극장 </a:t>
            </a:r>
            <a:r>
              <a:rPr lang="ko-KR" altLang="ko-KR" i="1" dirty="0" smtClean="0">
                <a:latin typeface="맑은 고딕" pitchFamily="18"/>
                <a:ea typeface="굴림" pitchFamily="2"/>
                <a:cs typeface="Mangal" pitchFamily="2"/>
              </a:rPr>
              <a:t>대관</a:t>
            </a:r>
            <a:r>
              <a:rPr lang="en-US" altLang="ko-KR" i="1" dirty="0" smtClean="0">
                <a:latin typeface="맑은 고딕" pitchFamily="18"/>
                <a:ea typeface="굴림" pitchFamily="2"/>
                <a:cs typeface="Mangal" pitchFamily="2"/>
              </a:rPr>
              <a:t> </a:t>
            </a:r>
            <a:r>
              <a:rPr lang="ko-KR" altLang="ko-KR" i="1" dirty="0" smtClean="0">
                <a:latin typeface="맑은 고딕" pitchFamily="18"/>
                <a:ea typeface="굴림" pitchFamily="2"/>
                <a:cs typeface="Mangal" pitchFamily="2"/>
              </a:rPr>
              <a:t>관리 </a:t>
            </a:r>
            <a:r>
              <a:rPr lang="ko-KR" altLang="ko-KR" i="1" dirty="0">
                <a:latin typeface="맑은 고딕" pitchFamily="18"/>
                <a:ea typeface="굴림" pitchFamily="2"/>
                <a:cs typeface="Mangal" pitchFamily="2"/>
              </a:rPr>
              <a:t>프로그램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2852" y="4509120"/>
            <a:ext cx="4661148" cy="838200"/>
          </a:xfrm>
        </p:spPr>
        <p:txBody>
          <a:bodyPr>
            <a:normAutofit fontScale="92500" lnSpcReduction="20000"/>
          </a:bodyPr>
          <a:lstStyle/>
          <a:p>
            <a:pPr lvl="0" algn="r">
              <a:spcBef>
                <a:spcPts val="0"/>
              </a:spcBef>
            </a:pPr>
            <a:r>
              <a:rPr lang="ko-KR" altLang="en-US" sz="2000" b="1" i="1" dirty="0" smtClean="0">
                <a:latin typeface="맑은 고딕" pitchFamily="18"/>
                <a:ea typeface="굴림" pitchFamily="2"/>
                <a:cs typeface="Mangal" pitchFamily="2"/>
              </a:rPr>
              <a:t>융합소프트웨어 개발자과정 </a:t>
            </a:r>
            <a:r>
              <a:rPr lang="en-US" altLang="ko-KR" sz="2000" b="1" i="1" dirty="0" smtClean="0">
                <a:latin typeface="맑은 고딕" pitchFamily="18"/>
                <a:ea typeface="굴림" pitchFamily="2"/>
                <a:cs typeface="Mangal" pitchFamily="2"/>
              </a:rPr>
              <a:t>1</a:t>
            </a:r>
            <a:r>
              <a:rPr lang="ko-KR" altLang="en-US" sz="2000" b="1" i="1" dirty="0" smtClean="0">
                <a:latin typeface="맑은 고딕" pitchFamily="18"/>
                <a:ea typeface="굴림" pitchFamily="2"/>
                <a:cs typeface="Mangal" pitchFamily="2"/>
              </a:rPr>
              <a:t>차 프로젝트</a:t>
            </a:r>
            <a:endParaRPr lang="en-US" altLang="ko-KR" sz="2000" b="1" i="1" dirty="0" smtClean="0">
              <a:latin typeface="맑은 고딕" pitchFamily="18"/>
              <a:ea typeface="굴림" pitchFamily="2"/>
              <a:cs typeface="Mangal" pitchFamily="2"/>
            </a:endParaRPr>
          </a:p>
          <a:p>
            <a:pPr lvl="0" algn="r">
              <a:spcBef>
                <a:spcPts val="0"/>
              </a:spcBef>
            </a:pPr>
            <a:r>
              <a:rPr lang="en-US" altLang="ko-KR" sz="2000" b="1" i="1" dirty="0" smtClean="0">
                <a:latin typeface="맑은 고딕" pitchFamily="18"/>
                <a:ea typeface="굴림" pitchFamily="2"/>
                <a:cs typeface="Mangal" pitchFamily="2"/>
              </a:rPr>
              <a:t>2018.08.28</a:t>
            </a:r>
          </a:p>
          <a:p>
            <a:pPr lvl="0" algn="r">
              <a:spcBef>
                <a:spcPts val="0"/>
              </a:spcBef>
            </a:pPr>
            <a:r>
              <a:rPr lang="ko-KR" altLang="ko-KR" sz="2000" b="1" i="1" dirty="0" smtClean="0">
                <a:latin typeface="맑은 고딕" pitchFamily="18"/>
                <a:ea typeface="굴림" pitchFamily="2"/>
                <a:cs typeface="Mangal" pitchFamily="2"/>
              </a:rPr>
              <a:t>개발자 </a:t>
            </a:r>
            <a:r>
              <a:rPr lang="ko-KR" altLang="ko-KR" sz="2000" b="1" i="1" dirty="0">
                <a:latin typeface="맑은 고딕" pitchFamily="18"/>
                <a:ea typeface="굴림" pitchFamily="2"/>
                <a:cs typeface="Mangal" pitchFamily="2"/>
              </a:rPr>
              <a:t>및 발표자 </a:t>
            </a:r>
            <a:r>
              <a:rPr lang="en-US" altLang="ko-KR" sz="2000" b="1" i="1" dirty="0">
                <a:latin typeface="맑은 고딕" pitchFamily="18"/>
                <a:ea typeface="굴림" pitchFamily="2"/>
                <a:cs typeface="Mangal" pitchFamily="2"/>
              </a:rPr>
              <a:t>: </a:t>
            </a:r>
            <a:r>
              <a:rPr lang="ko-KR" altLang="ko-KR" sz="2000" b="1" i="1" dirty="0">
                <a:latin typeface="맑은 고딕" pitchFamily="18"/>
                <a:ea typeface="굴림" pitchFamily="2"/>
                <a:cs typeface="Mangal" pitchFamily="2"/>
              </a:rPr>
              <a:t>정 현 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2800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en-US" altLang="ko-KR" sz="2800" b="1" dirty="0">
                <a:latin typeface="굴림" pitchFamily="18"/>
                <a:ea typeface="굴림" pitchFamily="2"/>
                <a:cs typeface="Mangal" pitchFamily="2"/>
              </a:rPr>
              <a:t>DB </a:t>
            </a:r>
            <a:r>
              <a:rPr lang="ko-KR" altLang="ko-KR" sz="2800" b="1" dirty="0">
                <a:latin typeface="굴림" pitchFamily="18"/>
                <a:ea typeface="굴림" pitchFamily="2"/>
                <a:cs typeface="Mangal" pitchFamily="2"/>
              </a:rPr>
              <a:t>모델링 개체 관계도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504" y="2204864"/>
            <a:ext cx="8784976" cy="41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2800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2800" b="1" dirty="0">
                <a:latin typeface="굴림" pitchFamily="18"/>
                <a:ea typeface="굴림" pitchFamily="2"/>
                <a:cs typeface="Mangal" pitchFamily="2"/>
              </a:rPr>
              <a:t>논리적 모델링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521" y="2361066"/>
            <a:ext cx="8496943" cy="40334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ko-KR" altLang="en-US" sz="2800" b="1" dirty="0" smtClean="0">
                <a:latin typeface="굴림" pitchFamily="18"/>
                <a:ea typeface="굴림" pitchFamily="2"/>
                <a:cs typeface="Mangal" pitchFamily="2"/>
              </a:rPr>
              <a:t>물리적 모델링</a:t>
            </a: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alfo8-9\Desktop\개인ㅍ로젝트관련 자료\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76872"/>
            <a:ext cx="843452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90713" y="162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 descr="C:\Users\alfo8-9\Desktop\테명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116888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C:\Users\alfo8-9\Desktop\테명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" y="2276873"/>
            <a:ext cx="8108802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C:\Users\alfo8-9\Desktop\테명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8312"/>
            <a:ext cx="7622357" cy="46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C:\Users\alfo8-9\Desktop\테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13593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2800" dirty="0">
                <a:latin typeface="굴림" pitchFamily="18"/>
                <a:ea typeface="굴림" pitchFamily="2"/>
                <a:cs typeface="Mangal" pitchFamily="2"/>
              </a:rPr>
              <a:t>MVC </a:t>
            </a:r>
            <a:r>
              <a:rPr lang="ko-KR" altLang="ko-KR" sz="2800" dirty="0">
                <a:latin typeface="굴림" pitchFamily="18"/>
                <a:ea typeface="굴림" pitchFamily="2"/>
                <a:cs typeface="Mangal" pitchFamily="2"/>
              </a:rPr>
              <a:t>구조 및 </a:t>
            </a:r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Class Diagram </a:t>
            </a:r>
            <a:r>
              <a:rPr lang="ko-KR" altLang="ko-KR" sz="2800" smtClean="0">
                <a:latin typeface="굴림" pitchFamily="18"/>
                <a:ea typeface="굴림" pitchFamily="2"/>
                <a:cs typeface="Mangal" pitchFamily="2"/>
              </a:rPr>
              <a:t>모델부분</a:t>
            </a:r>
            <a:r>
              <a:rPr lang="en-US" altLang="ko-KR" sz="2800" dirty="0">
                <a:latin typeface="굴림" pitchFamily="18"/>
                <a:ea typeface="굴림" pitchFamily="2"/>
                <a:cs typeface="Mangal" pitchFamily="2"/>
              </a:rPr>
              <a:t>(model)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520" y="2195998"/>
            <a:ext cx="2172239" cy="439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55776" y="2379861"/>
            <a:ext cx="6336704" cy="4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</a:defRPr>
            </a:pP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C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lass Diagram </a:t>
            </a:r>
            <a:r>
              <a:rPr lang="ko-KR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컨트롤 </a:t>
            </a:r>
            <a:r>
              <a:rPr lang="ko-KR" altLang="ko-KR" sz="2800" dirty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부분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(control)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2190" y="2204864"/>
            <a:ext cx="8136000" cy="4049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극장 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dirty="0"/>
          </a:p>
        </p:txBody>
      </p:sp>
      <p:pic>
        <p:nvPicPr>
          <p:cNvPr id="2050" name="Picture 2" descr="F:\자바자료들\개인ㅍ로젝트관련 자료\극장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41621"/>
            <a:ext cx="2808312" cy="20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자바자료들\개인ㅍ로젝트관련 자료\극장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98" y="2141621"/>
            <a:ext cx="2863540" cy="20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자바자료들\개인ㅍ로젝트관련 자료\극장수정성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37" y="2118121"/>
            <a:ext cx="2497363" cy="116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자바자료들\개인ㅍ로젝트관련 자료\극장삭제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37" y="3510117"/>
            <a:ext cx="2497363" cy="11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131840" y="3141791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6801" y="4395318"/>
            <a:ext cx="657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r>
              <a:rPr lang="en-US" altLang="ko-KR" dirty="0" err="1" smtClean="0"/>
              <a:t>TextField</a:t>
            </a:r>
            <a:r>
              <a:rPr lang="ko-KR" altLang="en-US" dirty="0" smtClean="0"/>
              <a:t>의 모든 값을 입력 후 등록버튼을 통해 데이터 입력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②③</a:t>
            </a:r>
            <a:r>
              <a:rPr lang="ko-KR" altLang="en-US" dirty="0"/>
              <a:t>테이블 클릭 시 수정 및 삭제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19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4572000" y="369692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6646637" y="192830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칠각형 16"/>
          <p:cNvSpPr/>
          <p:nvPr/>
        </p:nvSpPr>
        <p:spPr>
          <a:xfrm>
            <a:off x="71500" y="204164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칠각형 17"/>
          <p:cNvSpPr/>
          <p:nvPr/>
        </p:nvSpPr>
        <p:spPr>
          <a:xfrm>
            <a:off x="4841568" y="369692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칠각형 18"/>
          <p:cNvSpPr/>
          <p:nvPr/>
        </p:nvSpPr>
        <p:spPr>
          <a:xfrm>
            <a:off x="6583013" y="3315483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5" name="Picture 5" descr="C:\Users\alfo8-9\Desktop\극장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1" y="4807291"/>
            <a:ext cx="8249760" cy="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lfo8-9\Desktop\극장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5872646"/>
            <a:ext cx="8249760" cy="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lfo8-9\Desktop\극장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1" y="6401970"/>
            <a:ext cx="5040559" cy="2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프로그램 개요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2.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개발 일정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프로그램 구조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4. UI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및 기능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5.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후기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설비 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dirty="0"/>
          </a:p>
        </p:txBody>
      </p:sp>
      <p:pic>
        <p:nvPicPr>
          <p:cNvPr id="3074" name="Picture 2" descr="F:\자바자료들\개인ㅍ로젝트관련 자료\설비마우스클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6055"/>
            <a:ext cx="3692987" cy="16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자바자료들\개인ㅍ로젝트관련 자료\설비수정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27" y="2202978"/>
            <a:ext cx="3312368" cy="19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자바자료들\개인ㅍ로젝트관련 자료\설비삭제완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75187"/>
            <a:ext cx="3294840" cy="15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1835696" y="360902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5364088" y="204130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2195736" y="360902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5325452" y="418753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1" y="4403561"/>
            <a:ext cx="514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①② 설비정보 등록 </a:t>
            </a:r>
            <a:r>
              <a:rPr lang="ko-KR" altLang="en-US" dirty="0"/>
              <a:t>후 </a:t>
            </a:r>
            <a:r>
              <a:rPr lang="ko-KR" altLang="en-US" dirty="0" smtClean="0"/>
              <a:t>테이블 </a:t>
            </a:r>
            <a:r>
              <a:rPr lang="ko-KR" altLang="en-US" dirty="0"/>
              <a:t>클릭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등록 </a:t>
            </a:r>
            <a:r>
              <a:rPr lang="ko-KR" altLang="en-US" dirty="0"/>
              <a:t>버튼 </a:t>
            </a:r>
            <a:r>
              <a:rPr lang="en-US" altLang="ko-KR" dirty="0"/>
              <a:t>Disable</a:t>
            </a:r>
            <a:r>
              <a:rPr lang="ko-KR" altLang="en-US" dirty="0"/>
              <a:t>되고 수정 및 삭제 가능</a:t>
            </a:r>
          </a:p>
          <a:p>
            <a:endParaRPr lang="en-US" altLang="ko-KR" dirty="0"/>
          </a:p>
        </p:txBody>
      </p:sp>
      <p:pic>
        <p:nvPicPr>
          <p:cNvPr id="18" name="Picture 3" descr="C:\Users\alfo8-9\Desktop\설비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085184"/>
            <a:ext cx="5253953" cy="35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lfo8-9\Desktop\설비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552119"/>
            <a:ext cx="4591904" cy="2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대여자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창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4099" name="Picture 3" descr="F:\자바자료들\개인ㅍ로젝트관련 자료\대여자등록회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6318702" cy="31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자바자료들\개인ㅍ로젝트관련 자료\회사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35586"/>
            <a:ext cx="529258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칠각형 9"/>
          <p:cNvSpPr/>
          <p:nvPr/>
        </p:nvSpPr>
        <p:spPr>
          <a:xfrm>
            <a:off x="860767" y="370916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3635896" y="402757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7125321" y="402757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0" y="5445224"/>
            <a:ext cx="8424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①모든 정보를 기입하고 등록버튼을 누르면 대여자의 정보가 저장</a:t>
            </a:r>
            <a:endParaRPr lang="en-US" altLang="ko-KR" dirty="0" smtClean="0"/>
          </a:p>
          <a:p>
            <a:r>
              <a:rPr lang="ko-KR" altLang="en-US" dirty="0" smtClean="0"/>
              <a:t>②</a:t>
            </a:r>
            <a:r>
              <a:rPr lang="ko-KR" altLang="en-US" dirty="0" err="1"/>
              <a:t>토글</a:t>
            </a:r>
            <a:r>
              <a:rPr lang="ko-KR" altLang="en-US" dirty="0"/>
              <a:t> 버튼 </a:t>
            </a:r>
            <a:r>
              <a:rPr lang="en-US" altLang="ko-KR" dirty="0"/>
              <a:t>‘</a:t>
            </a:r>
            <a:r>
              <a:rPr lang="ko-KR" altLang="en-US" dirty="0"/>
              <a:t>회사</a:t>
            </a:r>
            <a:r>
              <a:rPr lang="en-US" altLang="ko-KR" dirty="0"/>
              <a:t>’</a:t>
            </a:r>
            <a:r>
              <a:rPr lang="ko-KR" altLang="en-US" dirty="0"/>
              <a:t> 클릭 시 사업자 번호와 대표자 명을 기입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7606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/>
          <p:cNvSpPr/>
          <p:nvPr/>
        </p:nvSpPr>
        <p:spPr>
          <a:xfrm>
            <a:off x="418806" y="264494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483768" y="4547010"/>
            <a:ext cx="1512168" cy="32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대여자 등록 일</a:t>
            </a:r>
            <a:r>
              <a:rPr lang="ko-KR" altLang="en-US" dirty="0"/>
              <a:t>반</a:t>
            </a:r>
            <a:endParaRPr lang="en-US" dirty="0"/>
          </a:p>
        </p:txBody>
      </p:sp>
      <p:pic>
        <p:nvPicPr>
          <p:cNvPr id="5123" name="Picture 3" descr="F:\자바자료들\개인ㅍ로젝트관련 자료\대여자일반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33625"/>
            <a:ext cx="5832648" cy="2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자바자료들\개인ㅍ로젝트관련 자료\일반회사등록확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34" y="4547010"/>
            <a:ext cx="5173588" cy="23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77272" y="2333625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일반 등록 시 사업자 번호와 대표자 명 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되고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처리 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130" y="5157192"/>
            <a:ext cx="366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ko-KR" altLang="en-US" dirty="0" smtClean="0"/>
              <a:t>정보를 모두 입력 시 등록 가능</a:t>
            </a:r>
            <a:endParaRPr lang="en-US" altLang="ko-KR" dirty="0" smtClean="0"/>
          </a:p>
          <a:p>
            <a:r>
              <a:rPr lang="ko-KR" altLang="en-US" dirty="0"/>
              <a:t>③</a:t>
            </a:r>
            <a:r>
              <a:rPr lang="ko-KR" altLang="en-US" dirty="0" smtClean="0"/>
              <a:t>등록을 제외한 나머지 버튼은 </a:t>
            </a:r>
            <a:r>
              <a:rPr lang="en-US" altLang="ko-KR" dirty="0"/>
              <a:t>Disable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4547010"/>
            <a:ext cx="1512168" cy="322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22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3768" y="2780928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칠각형 14"/>
          <p:cNvSpPr/>
          <p:nvPr/>
        </p:nvSpPr>
        <p:spPr>
          <a:xfrm>
            <a:off x="2327799" y="256490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칠각형 17"/>
          <p:cNvSpPr/>
          <p:nvPr/>
        </p:nvSpPr>
        <p:spPr>
          <a:xfrm>
            <a:off x="5732303" y="470808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1907704" y="449206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3887924" y="542928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2327799" y="442577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C:\Users\alfo8-9\Desktop\토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66" y="3256458"/>
            <a:ext cx="3518885" cy="17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대여자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dirty="0"/>
          </a:p>
        </p:txBody>
      </p:sp>
      <p:pic>
        <p:nvPicPr>
          <p:cNvPr id="6146" name="Picture 2" descr="F:\자바자료들\개인ㅍ로젝트관련 자료\클릭한정보 삭제 수정 이메일전송가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" y="2210544"/>
            <a:ext cx="5945124" cy="17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자바자료들\개인ㅍ로젝트관련 자료\대여자수정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07" y="3067132"/>
            <a:ext cx="2482224" cy="11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자바자료들\개인ㅍ로젝트관련 자료\대여자삭제불가 이미등록된단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23719"/>
            <a:ext cx="3878371" cy="19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자바자료들\개인ㅍ로젝트관련 자료\대관없는정보 삭제가능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85387"/>
            <a:ext cx="3816424" cy="210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72200" y="22105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테이블 </a:t>
            </a:r>
            <a:r>
              <a:rPr lang="ko-KR" altLang="en-US" dirty="0" smtClean="0"/>
              <a:t>클릭 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E-mail</a:t>
            </a:r>
            <a:r>
              <a:rPr lang="ko-KR" altLang="en-US" dirty="0" smtClean="0"/>
              <a:t> 버튼 </a:t>
            </a:r>
            <a:r>
              <a:rPr lang="en-US" altLang="ko-KR" dirty="0"/>
              <a:t>Disable</a:t>
            </a:r>
            <a:r>
              <a:rPr lang="ko-KR" altLang="en-US" dirty="0" smtClean="0"/>
              <a:t> 해제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79812" y="4293096"/>
            <a:ext cx="1235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272300" y="4293096"/>
            <a:ext cx="122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308304" y="5589240"/>
            <a:ext cx="122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5676" y="3585723"/>
            <a:ext cx="1116124" cy="155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칠각형 18"/>
          <p:cNvSpPr/>
          <p:nvPr/>
        </p:nvSpPr>
        <p:spPr>
          <a:xfrm>
            <a:off x="1547664" y="339069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칠각형 25"/>
          <p:cNvSpPr/>
          <p:nvPr/>
        </p:nvSpPr>
        <p:spPr>
          <a:xfrm>
            <a:off x="2771800" y="4013613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7061003" y="398538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칠각형 27"/>
          <p:cNvSpPr/>
          <p:nvPr/>
        </p:nvSpPr>
        <p:spPr>
          <a:xfrm>
            <a:off x="7078256" y="530120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81" y="6021288"/>
            <a:ext cx="820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②대관 등록 되지 않은 대여자정보는 삭제 가능 </a:t>
            </a:r>
            <a:endParaRPr lang="en-US" altLang="ko-KR" dirty="0"/>
          </a:p>
          <a:p>
            <a:r>
              <a:rPr lang="ko-KR" altLang="en-US" dirty="0" smtClean="0"/>
              <a:t>③대관 등록이 완료된 대여자는 삭제 불가능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대관정보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중복 검사를 통해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2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대여자 검색</a:t>
            </a:r>
            <a:endParaRPr lang="en-US" dirty="0"/>
          </a:p>
        </p:txBody>
      </p:sp>
      <p:pic>
        <p:nvPicPr>
          <p:cNvPr id="8194" name="Picture 2" descr="F:\자바자료들\개인ㅍ로젝트관련 자료\대여자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" y="2532122"/>
            <a:ext cx="4807889" cy="19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자바자료들\개인ㅍ로젝트관련 자료\검색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87850"/>
            <a:ext cx="3836936" cy="13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1079612" y="242411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4984985" y="3087733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8208404" y="253212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0" y="4653136"/>
            <a:ext cx="84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①원하는 단체명을 입력하고 검색하면 그 단체의 정보만 검색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②다시 전체 버튼을 클릭하면 테이블에 전체 리스트를 불러옴</a:t>
            </a:r>
            <a:endParaRPr lang="en-US" altLang="ko-KR" dirty="0"/>
          </a:p>
        </p:txBody>
      </p:sp>
      <p:pic>
        <p:nvPicPr>
          <p:cNvPr id="7170" name="Picture 2" descr="C:\Users\alfo8-9\Desktop\검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6612"/>
            <a:ext cx="70310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등록 순서</a:t>
            </a:r>
            <a:endParaRPr lang="en-US" dirty="0"/>
          </a:p>
        </p:txBody>
      </p:sp>
      <p:pic>
        <p:nvPicPr>
          <p:cNvPr id="7170" name="Picture 2" descr="F:\자바자료들\개인ㅍ로젝트관련 자료\block및 block해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98" y="2164058"/>
            <a:ext cx="5040560" cy="38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자바자료들\개인ㅍ로젝트관련 자료\극장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4" y="2154006"/>
            <a:ext cx="2667569" cy="186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79512" y="3084307"/>
            <a:ext cx="648072" cy="31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967" y="4202504"/>
            <a:ext cx="3386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한 </a:t>
            </a:r>
            <a:r>
              <a:rPr lang="ko-KR" altLang="en-US" dirty="0" err="1" smtClean="0"/>
              <a:t>입력단을</a:t>
            </a:r>
            <a:r>
              <a:rPr lang="ko-KR" altLang="en-US" dirty="0" smtClean="0"/>
              <a:t> 등록하면 다음 </a:t>
            </a:r>
            <a:r>
              <a:rPr lang="ko-KR" altLang="en-US" dirty="0" err="1" smtClean="0"/>
              <a:t>입력단의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이 풀리고 나머지 두 </a:t>
            </a:r>
            <a:r>
              <a:rPr lang="ko-KR" altLang="en-US" dirty="0" err="1" smtClean="0"/>
              <a:t>입력단이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Disable,</a:t>
            </a:r>
          </a:p>
          <a:p>
            <a:r>
              <a:rPr lang="ko-KR" altLang="en-US" dirty="0" smtClean="0"/>
              <a:t>순서대로 등록 진행</a:t>
            </a:r>
            <a:endParaRPr lang="en-US" altLang="ko-KR" dirty="0" smtClean="0"/>
          </a:p>
          <a:p>
            <a:r>
              <a:rPr lang="ko-KR" altLang="en-US" dirty="0" smtClean="0"/>
              <a:t>② 극장 테이블에서 극장의 이름과 번호를 받아옴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70197" y="3492623"/>
            <a:ext cx="1806368" cy="239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50010" y="4655549"/>
            <a:ext cx="1224136" cy="2160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09067" y="4995756"/>
            <a:ext cx="5040560" cy="986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칠각형 18"/>
          <p:cNvSpPr/>
          <p:nvPr/>
        </p:nvSpPr>
        <p:spPr>
          <a:xfrm>
            <a:off x="5362185" y="328963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칠각형 19"/>
          <p:cNvSpPr/>
          <p:nvPr/>
        </p:nvSpPr>
        <p:spPr>
          <a:xfrm>
            <a:off x="5596916" y="461406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3626502" y="483315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0" y="286209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4057822" y="383104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5786014" y="495361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C:\Users\alfo8-9\Desktop\극장명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6004484"/>
            <a:ext cx="6473598" cy="4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lfo8-9\Desktop\홀내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6517822"/>
            <a:ext cx="8136396" cy="2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등록 순서</a:t>
            </a:r>
            <a:endParaRPr lang="en-US" dirty="0"/>
          </a:p>
        </p:txBody>
      </p:sp>
      <p:pic>
        <p:nvPicPr>
          <p:cNvPr id="7170" name="Picture 2" descr="F:\자바자료들\개인ㅍ로젝트관련 자료\block및 block해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84" y="2164058"/>
            <a:ext cx="5040560" cy="38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37119" y="2276872"/>
            <a:ext cx="3458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③대여자테이블에서 등록자 번호를 받아오고 단체명은 위에 입력한 </a:t>
            </a:r>
            <a:r>
              <a:rPr lang="en-US" altLang="ko-KR" dirty="0" err="1" smtClean="0"/>
              <a:t>TextField</a:t>
            </a:r>
            <a:r>
              <a:rPr lang="ko-KR" altLang="en-US" dirty="0" smtClean="0"/>
              <a:t>에서 가져옴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④설비대여에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로 대관번호를 보내기 위해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등록을 진행하고 그에 발생하는 대관번호를 설비대여 창에 보냄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03953" y="4995756"/>
            <a:ext cx="5040560" cy="986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칠각형 34"/>
          <p:cNvSpPr/>
          <p:nvPr/>
        </p:nvSpPr>
        <p:spPr>
          <a:xfrm>
            <a:off x="7263439" y="382294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칠각형 35"/>
          <p:cNvSpPr/>
          <p:nvPr/>
        </p:nvSpPr>
        <p:spPr>
          <a:xfrm>
            <a:off x="4152708" y="227687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칠각형 36"/>
          <p:cNvSpPr/>
          <p:nvPr/>
        </p:nvSpPr>
        <p:spPr>
          <a:xfrm>
            <a:off x="5457071" y="380943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칠각형 37"/>
          <p:cNvSpPr/>
          <p:nvPr/>
        </p:nvSpPr>
        <p:spPr>
          <a:xfrm>
            <a:off x="4586662" y="499575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C:\Users\alfo8-9\Desktop\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" y="3269747"/>
            <a:ext cx="3857183" cy="5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lfo8-9\Desktop\대여자번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" y="3928657"/>
            <a:ext cx="3817729" cy="2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lfo8-9\Desktop\ㅁ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9" y="6086903"/>
            <a:ext cx="6545263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등록조건 </a:t>
            </a:r>
            <a:endParaRPr lang="en-US" dirty="0"/>
          </a:p>
        </p:txBody>
      </p:sp>
      <p:pic>
        <p:nvPicPr>
          <p:cNvPr id="9219" name="Picture 3" descr="F:\자바자료들\개인ㅍ로젝트관련 자료\대관신청중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38" y="1830812"/>
            <a:ext cx="4098342" cy="23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F:\자바자료들\개인ㅍ로젝트관련 자료\8월24일기준 30일 미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97911"/>
            <a:ext cx="3203848" cy="17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F:\자바자료들\개인ㅍ로젝트관련 자료\대관등록테이블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4232059"/>
            <a:ext cx="5327171" cy="1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277093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smtClean="0"/>
              <a:t>당시 날짜 </a:t>
            </a:r>
            <a:r>
              <a:rPr lang="en-US" altLang="ko-KR" dirty="0" smtClean="0"/>
              <a:t>: 2018-08-24,</a:t>
            </a:r>
          </a:p>
          <a:p>
            <a:r>
              <a:rPr lang="ko-KR" altLang="en-US" dirty="0" smtClean="0"/>
              <a:t>대관일과 </a:t>
            </a:r>
            <a:r>
              <a:rPr lang="ko-KR" altLang="en-US" dirty="0" err="1" smtClean="0"/>
              <a:t>등록일이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일이상</a:t>
            </a:r>
            <a:r>
              <a:rPr lang="ko-KR" altLang="en-US" dirty="0" smtClean="0"/>
              <a:t> 차이 나야 등록 가능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5576" y="2271832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4578114" y="470778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4835773" y="321297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431540" y="227687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칠각형 16"/>
          <p:cNvSpPr/>
          <p:nvPr/>
        </p:nvSpPr>
        <p:spPr>
          <a:xfrm>
            <a:off x="3677708" y="463083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칠각형 17"/>
          <p:cNvSpPr/>
          <p:nvPr/>
        </p:nvSpPr>
        <p:spPr>
          <a:xfrm>
            <a:off x="5969910" y="290765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칠각형 18"/>
          <p:cNvSpPr/>
          <p:nvPr/>
        </p:nvSpPr>
        <p:spPr>
          <a:xfrm>
            <a:off x="6233992" y="350100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칠각형 20"/>
          <p:cNvSpPr/>
          <p:nvPr/>
        </p:nvSpPr>
        <p:spPr>
          <a:xfrm>
            <a:off x="7776356" y="470740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77708" y="4941168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551723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ko-KR" altLang="en-US" dirty="0"/>
              <a:t> </a:t>
            </a:r>
            <a:r>
              <a:rPr lang="ko-KR" altLang="en-US" dirty="0" smtClean="0"/>
              <a:t>③</a:t>
            </a:r>
            <a:r>
              <a:rPr lang="ko-KR" altLang="en-US" dirty="0"/>
              <a:t> </a:t>
            </a:r>
            <a:r>
              <a:rPr lang="ko-KR" altLang="en-US" dirty="0" smtClean="0"/>
              <a:t>④ 단체명이 다를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대관 날짜와 극장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대관 시간이 겹치면 등록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중복 검사 및 대관일 관련 자바 코드</a:t>
            </a:r>
            <a:endParaRPr lang="en-US" dirty="0"/>
          </a:p>
        </p:txBody>
      </p:sp>
      <p:pic>
        <p:nvPicPr>
          <p:cNvPr id="20482" name="Picture 2" descr="C:\Users\alfo8-9\Desktop\변수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" y="2200744"/>
            <a:ext cx="3963011" cy="20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alfo8-9\Desktop\체크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" y="4255380"/>
            <a:ext cx="6768752" cy="24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250073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smtClean="0"/>
              <a:t>중복검사에 필요한 변수를 지정하고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/>
              <a:t>② </a:t>
            </a:r>
            <a:r>
              <a:rPr lang="ko-KR" altLang="en-US" dirty="0" smtClean="0"/>
              <a:t>대관 일과 등록일 날짜의 차이</a:t>
            </a:r>
            <a:r>
              <a:rPr lang="en-US" altLang="ko-KR" dirty="0" smtClean="0"/>
              <a:t>(diff)</a:t>
            </a:r>
            <a:r>
              <a:rPr lang="ko-KR" altLang="en-US" dirty="0" smtClean="0"/>
              <a:t>를 계산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대관 일에 따른 대관장소 및 시간 중복 검사</a:t>
            </a:r>
            <a:r>
              <a:rPr lang="en-US" altLang="ko-KR" dirty="0" smtClean="0"/>
              <a:t>(check1, check2, check3)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28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칠각형 7"/>
          <p:cNvSpPr/>
          <p:nvPr/>
        </p:nvSpPr>
        <p:spPr>
          <a:xfrm>
            <a:off x="349059" y="209273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칠각형 8"/>
          <p:cNvSpPr/>
          <p:nvPr/>
        </p:nvSpPr>
        <p:spPr>
          <a:xfrm>
            <a:off x="267721" y="436510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중복 검사 및 대관일 관련 자바 코드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50073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ko-KR" altLang="en-US" dirty="0" smtClean="0"/>
              <a:t>극장 명을 통해 극장번호를 받아오고</a:t>
            </a:r>
            <a:r>
              <a:rPr lang="en-US" altLang="ko-KR" dirty="0" smtClean="0"/>
              <a:t>,</a:t>
            </a:r>
          </a:p>
          <a:p>
            <a:r>
              <a:rPr lang="ko-KR" altLang="en-US" dirty="0"/>
              <a:t>④</a:t>
            </a:r>
            <a:r>
              <a:rPr lang="ko-KR" altLang="en-US" dirty="0" smtClean="0"/>
              <a:t> 극장번호와 대관 날짜를 통해 대관 중복검사를 실행 </a:t>
            </a:r>
            <a:r>
              <a:rPr lang="en-US" altLang="ko-KR" dirty="0" smtClean="0"/>
              <a:t>-&gt; ‘</a:t>
            </a:r>
            <a:r>
              <a:rPr lang="ko-KR" altLang="en-US" dirty="0" smtClean="0"/>
              <a:t>최종미납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취소로 판단하고 중복검사 시</a:t>
            </a:r>
            <a:r>
              <a:rPr lang="ko-KR" altLang="en-US" dirty="0"/>
              <a:t>행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10242" name="Picture 2" descr="C:\Users\alfo8-9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50957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lfo8-9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7371"/>
            <a:ext cx="6953788" cy="296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29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칠각형 8"/>
          <p:cNvSpPr/>
          <p:nvPr/>
        </p:nvSpPr>
        <p:spPr>
          <a:xfrm>
            <a:off x="179512" y="2128179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칠각형 9"/>
          <p:cNvSpPr/>
          <p:nvPr/>
        </p:nvSpPr>
        <p:spPr>
          <a:xfrm>
            <a:off x="8388424" y="365134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0000" lnSpcReduction="20000"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4000" b="1" dirty="0">
                <a:latin typeface="굴림" pitchFamily="18"/>
                <a:ea typeface="굴림" pitchFamily="2"/>
                <a:cs typeface="Mangal" pitchFamily="2"/>
              </a:rPr>
              <a:t>목적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600" dirty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-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대여자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(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또는 회사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)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의 정보 및 대관 정보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(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장소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</a:t>
            </a:r>
            <a:r>
              <a:rPr lang="ko-KR" altLang="ko-KR" dirty="0" err="1" smtClean="0">
                <a:latin typeface="굴림" pitchFamily="18"/>
                <a:ea typeface="굴림" pitchFamily="2"/>
                <a:cs typeface="Mangal" pitchFamily="2"/>
              </a:rPr>
              <a:t>대여비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일</a:t>
            </a:r>
            <a:r>
              <a:rPr lang="en-US" altLang="ko-KR" dirty="0" smtClean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정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등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)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를 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통해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매출과 대관 일정을 효율적으로 관리한다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.</a:t>
            </a:r>
          </a:p>
          <a:p>
            <a:pPr marL="0" lvl="0" indent="0" hangingPunct="0">
              <a:spcBef>
                <a:spcPts val="0"/>
              </a:spcBef>
              <a:buNone/>
            </a:pPr>
            <a:endParaRPr lang="en-US" altLang="ko-KR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4000" b="1" dirty="0">
                <a:latin typeface="굴림" pitchFamily="18"/>
                <a:ea typeface="굴림" pitchFamily="2"/>
                <a:cs typeface="Mangal" pitchFamily="2"/>
              </a:rPr>
              <a:t>요구 사항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600" dirty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-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대여자 정보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600" dirty="0">
                <a:latin typeface="굴림" pitchFamily="18"/>
                <a:ea typeface="굴림" pitchFamily="2"/>
                <a:cs typeface="Mangal" pitchFamily="2"/>
              </a:rPr>
              <a:t> 		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1.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일반인과 회사로 구분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		2.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회사일 때만 대표자 명과 사업자 번호를 기입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		3.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단체 명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담당자 명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주소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연락처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 err="1">
                <a:latin typeface="굴림" pitchFamily="18"/>
                <a:ea typeface="굴림" pitchFamily="2"/>
                <a:cs typeface="Mangal" pitchFamily="2"/>
              </a:rPr>
              <a:t>이메일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공연 </a:t>
            </a:r>
            <a:r>
              <a:rPr lang="en-US" altLang="ko-KR" dirty="0" smtClean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제목</a:t>
            </a:r>
            <a:r>
              <a:rPr lang="en-US" altLang="ko-KR" dirty="0" smtClean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장르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입장권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가격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공연 시작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/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종료 시간 입력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		4.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대여자 정보 수정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삭제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검색</a:t>
            </a: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, pdf/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엑셀 파일 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저</a:t>
            </a:r>
            <a:r>
              <a:rPr lang="en-US" altLang="ko-KR" dirty="0" smtClean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ko-KR" altLang="ko-KR" dirty="0" smtClean="0">
                <a:latin typeface="굴림" pitchFamily="18"/>
                <a:ea typeface="굴림" pitchFamily="2"/>
                <a:cs typeface="Mangal" pitchFamily="2"/>
              </a:rPr>
              <a:t>장 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dirty="0">
                <a:latin typeface="굴림" pitchFamily="18"/>
                <a:ea typeface="굴림" pitchFamily="2"/>
                <a:cs typeface="Mangal" pitchFamily="2"/>
              </a:rPr>
              <a:t>		5.</a:t>
            </a: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대여자에게 메일 전송 가능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금액 계산</a:t>
            </a:r>
            <a:endParaRPr lang="en-US" dirty="0"/>
          </a:p>
        </p:txBody>
      </p:sp>
      <p:pic>
        <p:nvPicPr>
          <p:cNvPr id="10242" name="Picture 2" descr="F:\자바자료들\개인ㅍ로젝트관련 자료\대관신청1차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35200"/>
            <a:ext cx="8872287" cy="26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08518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대관금액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극장이름에 따른 장르 금액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genrePrice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대관 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당일 대관 횟수</a:t>
            </a:r>
            <a:r>
              <a:rPr lang="en-US" altLang="ko-KR" dirty="0" smtClean="0"/>
              <a:t>(morning + noon + evening)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= 800000 x 1 x 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27584" y="314096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2141883" y="499641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611560" y="227782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3059832" y="256490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칠각형 16"/>
          <p:cNvSpPr/>
          <p:nvPr/>
        </p:nvSpPr>
        <p:spPr>
          <a:xfrm>
            <a:off x="287524" y="534979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칠각형 18"/>
          <p:cNvSpPr/>
          <p:nvPr/>
        </p:nvSpPr>
        <p:spPr>
          <a:xfrm>
            <a:off x="6156176" y="499641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칠각형 19"/>
          <p:cNvSpPr/>
          <p:nvPr/>
        </p:nvSpPr>
        <p:spPr>
          <a:xfrm>
            <a:off x="2123728" y="256313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칠각형 20"/>
          <p:cNvSpPr/>
          <p:nvPr/>
        </p:nvSpPr>
        <p:spPr>
          <a:xfrm>
            <a:off x="179512" y="282465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9" name="Picture 5" descr="C:\Users\alfo8-9\Desktop\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9" y="6040014"/>
            <a:ext cx="7498832" cy="6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금액 계산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 descr="C:\Users\alfo8-9\Desktop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8" y="2191269"/>
            <a:ext cx="237626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lfo8-9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0" y="5517232"/>
            <a:ext cx="5980716" cy="10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lfo8-9\Desktop\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932548" cy="13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alfo8-9\Desktop\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61440"/>
            <a:ext cx="5128394" cy="12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칠각형 21"/>
          <p:cNvSpPr/>
          <p:nvPr/>
        </p:nvSpPr>
        <p:spPr>
          <a:xfrm>
            <a:off x="96696" y="2194003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96696" y="426937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3707904" y="2194003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71500" y="566124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1530" y="3669212"/>
            <a:ext cx="382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smtClean="0"/>
              <a:t>오전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저녁 대관 체크</a:t>
            </a:r>
            <a:endParaRPr lang="en-US" altLang="ko-KR" dirty="0" smtClean="0"/>
          </a:p>
          <a:p>
            <a:r>
              <a:rPr lang="ko-KR" altLang="en-US" dirty="0"/>
              <a:t>② </a:t>
            </a:r>
            <a:r>
              <a:rPr lang="ko-KR" altLang="en-US" dirty="0" smtClean="0"/>
              <a:t>극장 이름에 따른 장르별 금액 가져오기</a:t>
            </a:r>
            <a:endParaRPr lang="en-US" altLang="ko-KR" dirty="0" smtClean="0"/>
          </a:p>
          <a:p>
            <a:r>
              <a:rPr lang="ko-KR" altLang="en-US" dirty="0"/>
              <a:t>③ </a:t>
            </a:r>
            <a:r>
              <a:rPr lang="ko-KR" altLang="en-US" dirty="0" smtClean="0"/>
              <a:t>대관 타입에 따른 배수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9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금액 계산</a:t>
            </a:r>
            <a:endParaRPr lang="en-US" dirty="0"/>
          </a:p>
        </p:txBody>
      </p:sp>
      <p:pic>
        <p:nvPicPr>
          <p:cNvPr id="10242" name="Picture 2" descr="F:\자바자료들\개인ㅍ로젝트관련 자료\대관신청1차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35200"/>
            <a:ext cx="8872287" cy="26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23528" y="3825044"/>
            <a:ext cx="504056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1840" y="3825044"/>
            <a:ext cx="1332148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501157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총액</a:t>
            </a:r>
            <a:r>
              <a:rPr lang="en-US" altLang="ko-KR" dirty="0" smtClean="0"/>
              <a:t>(total)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대관금액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rentPrice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설비 대여 총액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equipPrice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대관금액 </a:t>
            </a:r>
            <a:r>
              <a:rPr lang="en-US" altLang="ko-KR" dirty="0" smtClean="0"/>
              <a:t>x 0.3 x </a:t>
            </a:r>
            <a:r>
              <a:rPr lang="ko-KR" altLang="en-US" dirty="0" smtClean="0"/>
              <a:t>초과시간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exTime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= 800000 + 0 + 0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455" y="584325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계약 금액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contractPrice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대관금액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설비 대여 총액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10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32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2843808" y="278092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칠각형 17"/>
          <p:cNvSpPr/>
          <p:nvPr/>
        </p:nvSpPr>
        <p:spPr>
          <a:xfrm>
            <a:off x="1547664" y="486916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칠각형 20"/>
          <p:cNvSpPr/>
          <p:nvPr/>
        </p:nvSpPr>
        <p:spPr>
          <a:xfrm>
            <a:off x="633163" y="3604619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3059832" y="3604619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3638529" y="4905164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213203" y="536523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칠각형 24"/>
          <p:cNvSpPr/>
          <p:nvPr/>
        </p:nvSpPr>
        <p:spPr>
          <a:xfrm>
            <a:off x="2501132" y="393467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 descr="C:\Users\alfo8-9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" y="6219339"/>
            <a:ext cx="6691478" cy="3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lfo8-9\Desktop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5" y="6554485"/>
            <a:ext cx="54006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설비 대여 추가 및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11266" name="Picture 2" descr="F:\자바자료들\개인ㅍ로젝트관련 자료\설비목록 및 재고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24" y="4533010"/>
            <a:ext cx="4219576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자바자료들\개인ㅍ로젝트관련 자료\수량초과로 대여불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" y="2204865"/>
            <a:ext cx="522148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751588" y="607573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85144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설비 등록 창에 대여수량을 동시</a:t>
            </a:r>
            <a:r>
              <a:rPr lang="ko-KR" altLang="en-US" dirty="0"/>
              <a:t>에</a:t>
            </a:r>
            <a:r>
              <a:rPr lang="ko-KR" altLang="en-US" dirty="0" smtClean="0"/>
              <a:t> 수</a:t>
            </a:r>
            <a:r>
              <a:rPr lang="ko-KR" altLang="en-US" dirty="0"/>
              <a:t>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67744" y="3861048"/>
            <a:ext cx="86409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56841" y="5949281"/>
            <a:ext cx="3456384" cy="25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1640" y="2564904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04748" y="2660719"/>
            <a:ext cx="388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  <a:r>
              <a:rPr lang="ko-KR" altLang="en-US" dirty="0" smtClean="0"/>
              <a:t>설비등록창의 수량 </a:t>
            </a:r>
            <a:r>
              <a:rPr lang="en-US" altLang="ko-KR" dirty="0" smtClean="0"/>
              <a:t>&lt;  </a:t>
            </a:r>
          </a:p>
          <a:p>
            <a:r>
              <a:rPr lang="ko-KR" altLang="en-US" dirty="0" smtClean="0"/>
              <a:t>②설비등록창의 대여수량 </a:t>
            </a:r>
            <a:r>
              <a:rPr lang="en-US" altLang="ko-KR" dirty="0" smtClean="0"/>
              <a:t>+ </a:t>
            </a:r>
            <a:r>
              <a:rPr lang="ko-KR" altLang="en-US" dirty="0" smtClean="0"/>
              <a:t>③설비추가창의 대여수량</a:t>
            </a:r>
            <a:endParaRPr lang="en-US" altLang="ko-KR" dirty="0" smtClean="0"/>
          </a:p>
          <a:p>
            <a:r>
              <a:rPr lang="ko-KR" altLang="en-US" dirty="0" smtClean="0"/>
              <a:t>일 때 설비추가 대여 실패</a:t>
            </a:r>
            <a:endParaRPr lang="ko-KR" altLang="en-US" dirty="0"/>
          </a:p>
        </p:txBody>
      </p:sp>
      <p:sp>
        <p:nvSpPr>
          <p:cNvPr id="22" name="십각형 21"/>
          <p:cNvSpPr/>
          <p:nvPr/>
        </p:nvSpPr>
        <p:spPr>
          <a:xfrm>
            <a:off x="1547664" y="2276872"/>
            <a:ext cx="216024" cy="288032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십각형 25"/>
          <p:cNvSpPr/>
          <p:nvPr/>
        </p:nvSpPr>
        <p:spPr>
          <a:xfrm>
            <a:off x="6778237" y="5661249"/>
            <a:ext cx="216024" cy="288032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십각형 26"/>
          <p:cNvSpPr/>
          <p:nvPr/>
        </p:nvSpPr>
        <p:spPr>
          <a:xfrm>
            <a:off x="8152702" y="5707427"/>
            <a:ext cx="216024" cy="288032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 descr="C:\Users\alfo8-9\Desktop\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88" y="3789040"/>
            <a:ext cx="5211088" cy="6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lfo8-9\Desktop\2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24" y="6174608"/>
            <a:ext cx="5190539" cy="66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설비 대여 추가 및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12290" name="Picture 2" descr="F:\자바자료들\개인ㅍ로젝트관련 자료\설비대여반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8887"/>
            <a:ext cx="4183221" cy="24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:\자바자료들\개인ㅍ로젝트관련 자료\설비반납후 재 대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95" y="2344108"/>
            <a:ext cx="4038724" cy="26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83968" y="3284984"/>
            <a:ext cx="648072" cy="17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523648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반납시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설비등록창의 대여수량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반납수량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3140968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560" y="4077072"/>
            <a:ext cx="32403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5576" y="58052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대관번호의 금액이 합산되어 </a:t>
            </a:r>
            <a:r>
              <a:rPr lang="ko-KR" altLang="en-US" dirty="0" err="1" smtClean="0"/>
              <a:t>메인창의</a:t>
            </a:r>
            <a:r>
              <a:rPr lang="ko-KR" altLang="en-US" dirty="0" smtClean="0"/>
              <a:t> 설비 대여 총액에 입력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2785154" y="297044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3306220" y="511282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칠각형 17"/>
          <p:cNvSpPr/>
          <p:nvPr/>
        </p:nvSpPr>
        <p:spPr>
          <a:xfrm>
            <a:off x="719683" y="569725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칠각형 19"/>
          <p:cNvSpPr/>
          <p:nvPr/>
        </p:nvSpPr>
        <p:spPr>
          <a:xfrm>
            <a:off x="447527" y="386104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등록 최종</a:t>
            </a:r>
            <a:endParaRPr lang="en-US" dirty="0"/>
          </a:p>
        </p:txBody>
      </p:sp>
      <p:pic>
        <p:nvPicPr>
          <p:cNvPr id="13314" name="Picture 2" descr="F:\자바자료들\개인ㅍ로젝트관련 자료\대관등록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6268577" cy="35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자바자료들\개인ㅍ로젝트관련 자료\설비대여반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45" y="2099035"/>
            <a:ext cx="4183221" cy="24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71900" y="3429000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7950" y="3421118"/>
            <a:ext cx="43204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3464459" y="321297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1115616" y="507433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5364088" y="331310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4211960" y="5080827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8089" y="4696687"/>
            <a:ext cx="258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① 같은 대관 번호의 </a:t>
            </a:r>
            <a:endParaRPr lang="en-US" altLang="ko-KR" dirty="0" smtClean="0"/>
          </a:p>
          <a:p>
            <a:r>
              <a:rPr lang="ko-KR" altLang="en-US" dirty="0" smtClean="0"/>
              <a:t>② 금액을 합산하여 설비대여 총액에 </a:t>
            </a:r>
            <a:r>
              <a:rPr lang="en-US" altLang="ko-KR" dirty="0" err="1" smtClean="0"/>
              <a:t>setText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 descr="C:\Users\alfo8-9\Desktop\1111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10" y="5927085"/>
            <a:ext cx="4905927" cy="6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취소 및 경고</a:t>
            </a:r>
            <a:endParaRPr lang="en-US" dirty="0"/>
          </a:p>
        </p:txBody>
      </p:sp>
      <p:pic>
        <p:nvPicPr>
          <p:cNvPr id="15362" name="Picture 2" descr="F:\자바자료들\개인ㅍ로젝트관련 자료\대관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3" y="2276872"/>
            <a:ext cx="36004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자바자료들\개인ㅍ로젝트관련 자료\대관취소임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61" y="2286397"/>
            <a:ext cx="35623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5614" y="430003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대관일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일전 까지 완납하지 않으면 자동 대관취소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일전에 경고 알림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미납된 단체의 총 금액 </a:t>
            </a:r>
            <a:r>
              <a:rPr lang="en-US" altLang="ko-KR" dirty="0" smtClean="0"/>
              <a:t>=</a:t>
            </a:r>
            <a:r>
              <a:rPr lang="ko-KR" altLang="en-US" dirty="0" smtClean="0"/>
              <a:t> 계약금</a:t>
            </a:r>
            <a:endParaRPr lang="ko-KR" altLang="en-US" dirty="0"/>
          </a:p>
        </p:txBody>
      </p:sp>
      <p:pic>
        <p:nvPicPr>
          <p:cNvPr id="15364" name="Picture 4" descr="F:\자바자료들\개인ㅍ로젝트관련 자료\완납,최종미납 금액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6" y="4962944"/>
            <a:ext cx="76596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76610" y="5373216"/>
            <a:ext cx="3829844" cy="126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대관 정보 수정</a:t>
            </a:r>
            <a:endParaRPr lang="en-US" dirty="0"/>
          </a:p>
        </p:txBody>
      </p:sp>
      <p:pic>
        <p:nvPicPr>
          <p:cNvPr id="14338" name="Picture 2" descr="F:\자바자료들\개인ㅍ로젝트관련 자료\8월24일기준 수정실패 7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65286"/>
            <a:ext cx="3888432" cy="303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F:\자바자료들\개인ㅍ로젝트관련 자료\일자변경후 대관수정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5077780" cy="28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F:\자바자료들\개인ㅍ로젝트관련 자료\최종미납,완납은 수정불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77054"/>
            <a:ext cx="48511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04248" y="1700808"/>
            <a:ext cx="57606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149080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1960" y="4221088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052" y="2204864"/>
            <a:ext cx="3536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대관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일전에는 수정불가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날짜와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장소가 중복돼도 수정 불가</a:t>
            </a:r>
            <a:endParaRPr lang="en-US" altLang="ko-KR" dirty="0" smtClean="0"/>
          </a:p>
          <a:p>
            <a:r>
              <a:rPr lang="ko-KR" altLang="en-US" dirty="0" smtClean="0"/>
              <a:t>②완납 또는 최종미납 처리된 대관정보는 수정 불가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3995936" y="404106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622941" y="4041068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칠각형 18"/>
          <p:cNvSpPr/>
          <p:nvPr/>
        </p:nvSpPr>
        <p:spPr>
          <a:xfrm>
            <a:off x="4211960" y="236583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 매출</a:t>
            </a:r>
            <a:endParaRPr lang="en-US" dirty="0"/>
          </a:p>
        </p:txBody>
      </p:sp>
      <p:pic>
        <p:nvPicPr>
          <p:cNvPr id="16386" name="Picture 2" descr="F:\자바자료들\개인ㅍ로젝트관련 자료\2018월매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1" y="2132856"/>
            <a:ext cx="4524923" cy="31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F:\자바자료들\개인ㅍ로젝트관련 자료\2019월매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85" y="2132856"/>
            <a:ext cx="4569474" cy="31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306" y="5661248"/>
            <a:ext cx="883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대관 연도만 </a:t>
            </a:r>
            <a:r>
              <a:rPr lang="en-US" altLang="ko-KR" dirty="0" smtClean="0"/>
              <a:t>Combo Box</a:t>
            </a:r>
            <a:r>
              <a:rPr lang="ko-KR" altLang="en-US" dirty="0" smtClean="0"/>
              <a:t>에 들어가 선택 할 수 있고 매출은 미납을 제외한 완납과 최종 미납만 나타난다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0192" y="4509120"/>
            <a:ext cx="648072" cy="76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347864" y="4437112"/>
            <a:ext cx="29523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948264" y="4437112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4509120"/>
            <a:ext cx="648072" cy="76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38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저장</a:t>
            </a:r>
            <a:endParaRPr lang="en-US" dirty="0"/>
          </a:p>
        </p:txBody>
      </p:sp>
      <p:pic>
        <p:nvPicPr>
          <p:cNvPr id="17411" name="Picture 3" descr="F:\자바자료들\개인ㅍ로젝트관련 자료\엑셀파일성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4670"/>
            <a:ext cx="4319438" cy="19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F:\자바자료들\개인ㅍ로젝트관련 자료\pdf파일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" y="2291229"/>
            <a:ext cx="4665749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F:\자바자료들\개인ㅍ로젝트관련 자료\pdf생성확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1110"/>
            <a:ext cx="4608512" cy="20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F:\자바자료들\개인ㅍ로젝트관련 자료\엑셀생성확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9" y="4447180"/>
            <a:ext cx="5801171" cy="65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2555776" y="4189355"/>
            <a:ext cx="864096" cy="125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39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515854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저장폴더를 선택하면</a:t>
            </a:r>
            <a:r>
              <a:rPr lang="en-US" altLang="ko-KR" dirty="0" smtClean="0"/>
              <a:t>, </a:t>
            </a:r>
          </a:p>
          <a:p>
            <a:r>
              <a:rPr lang="ko-KR" altLang="en-US" dirty="0"/>
              <a:t>② 대여자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/>
              <a:t>③</a:t>
            </a:r>
            <a:r>
              <a:rPr lang="ko-KR" altLang="en-US" dirty="0" smtClean="0"/>
              <a:t> 대여자 정보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파일 생성 가능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7596336" y="3717032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칠각형 13"/>
          <p:cNvSpPr/>
          <p:nvPr/>
        </p:nvSpPr>
        <p:spPr>
          <a:xfrm>
            <a:off x="6484437" y="2075205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2304256" y="2907976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칠각형 16"/>
          <p:cNvSpPr/>
          <p:nvPr/>
        </p:nvSpPr>
        <p:spPr>
          <a:xfrm>
            <a:off x="1187624" y="5430230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십각형 17"/>
          <p:cNvSpPr/>
          <p:nvPr/>
        </p:nvSpPr>
        <p:spPr>
          <a:xfrm>
            <a:off x="3923928" y="4221088"/>
            <a:ext cx="216024" cy="288032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십각형 18"/>
          <p:cNvSpPr/>
          <p:nvPr/>
        </p:nvSpPr>
        <p:spPr>
          <a:xfrm>
            <a:off x="6767723" y="2989624"/>
            <a:ext cx="216024" cy="288032"/>
          </a:xfrm>
          <a:prstGeom prst="dec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62500" lnSpcReduction="20000"/>
          </a:bodyPr>
          <a:lstStyle/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endParaRPr lang="en-US" altLang="ko-KR" sz="44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45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4500" b="1" dirty="0">
                <a:latin typeface="굴림" pitchFamily="18"/>
                <a:ea typeface="굴림" pitchFamily="2"/>
                <a:cs typeface="Mangal" pitchFamily="2"/>
              </a:rPr>
              <a:t>요구 사항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4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4400" dirty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-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극장 정보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 		1.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극장 정보 등록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	2.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극장 명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(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타입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),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면적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수용 인원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장르에 </a:t>
            </a:r>
            <a:r>
              <a:rPr lang="ko-KR" altLang="ko-KR" sz="3500" dirty="0" smtClean="0">
                <a:latin typeface="굴림" pitchFamily="18"/>
                <a:ea typeface="굴림" pitchFamily="2"/>
                <a:cs typeface="Mangal" pitchFamily="2"/>
              </a:rPr>
              <a:t>따</a:t>
            </a:r>
            <a:r>
              <a:rPr lang="en-US" altLang="ko-KR" sz="3500" dirty="0" smtClean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ko-KR" altLang="ko-KR" sz="3500" dirty="0" smtClean="0">
                <a:latin typeface="굴림" pitchFamily="18"/>
                <a:ea typeface="굴림" pitchFamily="2"/>
                <a:cs typeface="Mangal" pitchFamily="2"/>
              </a:rPr>
              <a:t>라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다른 금액 설정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	3.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극장 정보 수정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삭제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</a:t>
            </a:r>
            <a:endParaRPr lang="en-US" altLang="ko-KR" sz="3500" dirty="0" smtClean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en-US" altLang="ko-KR" sz="3500" dirty="0" smtClean="0">
                <a:latin typeface="굴림" pitchFamily="18"/>
                <a:ea typeface="굴림" pitchFamily="2"/>
                <a:cs typeface="Mangal" pitchFamily="2"/>
              </a:rPr>
              <a:t>-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부속 설비 정보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	1.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설비 등록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	2.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타입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품명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수량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대여 가격 설정 및 대여 </a:t>
            </a:r>
            <a:r>
              <a:rPr lang="en-US" altLang="ko-KR" sz="3500" dirty="0" smtClean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ko-KR" altLang="ko-KR" sz="3500" dirty="0" smtClean="0">
                <a:latin typeface="굴림" pitchFamily="18"/>
                <a:ea typeface="굴림" pitchFamily="2"/>
                <a:cs typeface="Mangal" pitchFamily="2"/>
              </a:rPr>
              <a:t>중인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설비 수량 확인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		3.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설비 정보 수정</a:t>
            </a:r>
            <a:r>
              <a:rPr lang="en-US" altLang="ko-KR" sz="35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3500" dirty="0">
                <a:latin typeface="굴림" pitchFamily="18"/>
                <a:ea typeface="굴림" pitchFamily="2"/>
                <a:cs typeface="Mangal" pitchFamily="2"/>
              </a:rPr>
              <a:t>삭제 가능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UI </a:t>
            </a:r>
            <a:r>
              <a:rPr lang="ko-KR" altLang="en-US" dirty="0" smtClean="0"/>
              <a:t>및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고객에게 </a:t>
            </a:r>
            <a:r>
              <a:rPr lang="en-US" altLang="ko-KR" dirty="0" smtClean="0"/>
              <a:t>E-mail</a:t>
            </a:r>
            <a:r>
              <a:rPr lang="ko-KR" altLang="en-US" dirty="0" smtClean="0"/>
              <a:t> 전송</a:t>
            </a:r>
            <a:endParaRPr lang="en-US" dirty="0"/>
          </a:p>
        </p:txBody>
      </p:sp>
      <p:pic>
        <p:nvPicPr>
          <p:cNvPr id="18434" name="Picture 2" descr="F:\자바자료들\개인ㅍ로젝트관련 자료\이메일전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420888"/>
            <a:ext cx="546767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F:\자바자료들\개인ㅍ로젝트관련 자료\이베일전송확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92" y="3501008"/>
            <a:ext cx="3746869" cy="25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1331640" y="3212976"/>
            <a:ext cx="1296144" cy="1550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907704" y="3212976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3619" y="2492896"/>
            <a:ext cx="3560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클릭한 </a:t>
            </a:r>
            <a:r>
              <a:rPr lang="ko-KR" altLang="en-US" dirty="0" smtClean="0"/>
              <a:t>고객의 이름과 메일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setText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메일을 전송하면 </a:t>
            </a:r>
            <a:endParaRPr lang="en-US" altLang="ko-KR" dirty="0" smtClean="0"/>
          </a:p>
          <a:p>
            <a:r>
              <a:rPr lang="ko-KR" altLang="en-US" dirty="0" smtClean="0"/>
              <a:t>②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 완료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2119609" y="3897052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칠각형 11"/>
          <p:cNvSpPr/>
          <p:nvPr/>
        </p:nvSpPr>
        <p:spPr>
          <a:xfrm>
            <a:off x="6300192" y="4585971"/>
            <a:ext cx="216024" cy="216024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dirty="0">
                <a:latin typeface="굴림" pitchFamily="18"/>
                <a:ea typeface="굴림" pitchFamily="2"/>
                <a:cs typeface="Mangal" pitchFamily="2"/>
              </a:rPr>
              <a:t>후기</a:t>
            </a:r>
            <a:endParaRPr lang="ko-KR" altLang="ko-KR" b="0" i="1" dirty="0">
              <a:solidFill>
                <a:srgbClr val="FFFFFF"/>
              </a:solidFill>
              <a:latin typeface="맑은 고딕" pitchFamily="18"/>
              <a:ea typeface="굴림" pitchFamily="2"/>
              <a:cs typeface="Mangal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얻은 점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: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이번 프로젝트는 배웠던 것을 본인의 것으로 할 수 있었던 좋은 기회였습니다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.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또한 혼자의 힘으로 하나의 프로그램을 만들면서 자신감과 뿌듯함을 얻었습니다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.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endParaRPr lang="en-US" sz="2800" dirty="0">
              <a:solidFill>
                <a:schemeClr val="bg1">
                  <a:lumMod val="95000"/>
                </a:schemeClr>
              </a:solidFill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아쉬운 점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: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계획의 중요성을 느꼈습니다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처음 기획했던 프로그램을 만들면서 새로운 기능을 계속 추가하게 되었고 그로 인해 프로그램이 복잡해지고 잔 버그가 발생하게 되었습니다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굴림" pitchFamily="18"/>
                <a:ea typeface="굴림" pitchFamily="2"/>
                <a:cs typeface="Mangal" pitchFamily="2"/>
              </a:rPr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endParaRPr lang="ko-KR" altLang="ko-KR" b="0" i="1" dirty="0">
              <a:solidFill>
                <a:srgbClr val="FFFFFF"/>
              </a:solidFill>
              <a:latin typeface="맑은 고딕" pitchFamily="18"/>
              <a:ea typeface="굴림" pitchFamily="2"/>
              <a:cs typeface="Mangal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!!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endParaRPr lang="en-US" altLang="ko-KR" sz="26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3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3000" b="1" dirty="0">
                <a:latin typeface="굴림" pitchFamily="18"/>
                <a:ea typeface="굴림" pitchFamily="2"/>
                <a:cs typeface="Mangal" pitchFamily="2"/>
              </a:rPr>
              <a:t>요구 사항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-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 관리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 		1.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 정보 등록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수정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검색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		2.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 금액 계산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 		→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앞서 입력한 극장 정보를 받아와 대관 횟수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(ex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&gt;			</a:t>
            </a:r>
            <a:r>
              <a:rPr lang="ko-KR" altLang="ko-KR" sz="2400" dirty="0" smtClean="0">
                <a:latin typeface="굴림" pitchFamily="18"/>
                <a:ea typeface="굴림" pitchFamily="2"/>
                <a:cs typeface="Mangal" pitchFamily="2"/>
              </a:rPr>
              <a:t>오전 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or </a:t>
            </a:r>
            <a:r>
              <a:rPr lang="ko-KR" altLang="ko-KR" sz="2400" dirty="0" smtClean="0">
                <a:latin typeface="굴림" pitchFamily="18"/>
                <a:ea typeface="굴림" pitchFamily="2"/>
                <a:cs typeface="Mangal" pitchFamily="2"/>
              </a:rPr>
              <a:t>오전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.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오후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)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를 곱해 대관 금액 설정</a:t>
            </a:r>
          </a:p>
          <a:p>
            <a:pPr marL="0" lvl="4" indent="0" hangingPunct="0">
              <a:spcBef>
                <a:spcPts val="0"/>
              </a:spcBef>
              <a:buNone/>
            </a:pP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		→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금액은 극장 이름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 타입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장르에 따라 변화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	    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	→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총액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=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대관금액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+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설비대여 총액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+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대관 금액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x</a:t>
            </a:r>
            <a:r>
              <a:rPr lang="ko-KR" altLang="ko-KR" sz="2400" dirty="0" smtClean="0">
                <a:latin typeface="굴림" pitchFamily="18"/>
                <a:ea typeface="굴림" pitchFamily="2"/>
                <a:cs typeface="Mangal" pitchFamily="2"/>
              </a:rPr>
              <a:t>초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ko-KR" altLang="ko-KR" sz="2400" dirty="0" smtClean="0">
                <a:latin typeface="굴림" pitchFamily="18"/>
                <a:ea typeface="굴림" pitchFamily="2"/>
                <a:cs typeface="Mangal" pitchFamily="2"/>
              </a:rPr>
              <a:t>과 시간</a:t>
            </a:r>
            <a:endParaRPr lang="ko-KR" altLang="ko-KR" sz="24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		→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초과시간 당 대관 금액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X0.3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씩 추가 금액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		→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계약금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= 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(</a:t>
            </a:r>
            <a:r>
              <a:rPr lang="ko-KR" altLang="en-US" sz="2400" dirty="0" smtClean="0">
                <a:latin typeface="굴림" pitchFamily="18"/>
                <a:ea typeface="굴림" pitchFamily="2"/>
                <a:cs typeface="Mangal" pitchFamily="2"/>
              </a:rPr>
              <a:t>대관금액 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+ </a:t>
            </a:r>
            <a:r>
              <a:rPr lang="ko-KR" altLang="en-US" sz="2400" dirty="0" smtClean="0">
                <a:latin typeface="굴림" pitchFamily="18"/>
                <a:ea typeface="굴림" pitchFamily="2"/>
                <a:cs typeface="Mangal" pitchFamily="2"/>
              </a:rPr>
              <a:t>설비대여 총액</a:t>
            </a:r>
            <a:r>
              <a:rPr lang="en-US" altLang="ko-KR" sz="2400" smtClean="0">
                <a:latin typeface="굴림" pitchFamily="18"/>
                <a:ea typeface="굴림" pitchFamily="2"/>
                <a:cs typeface="Mangal" pitchFamily="2"/>
              </a:rPr>
              <a:t>)/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77500" lnSpcReduction="20000"/>
          </a:bodyPr>
          <a:lstStyle/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3000" b="1" dirty="0">
                <a:latin typeface="굴림" pitchFamily="18"/>
                <a:ea typeface="굴림" pitchFamily="2"/>
                <a:cs typeface="Mangal" pitchFamily="2"/>
              </a:rPr>
              <a:t>  </a:t>
            </a:r>
            <a:endParaRPr lang="en-US" altLang="ko-KR" sz="3000" b="1" dirty="0" smtClean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ko-KR" altLang="ko-KR" sz="3000" b="1" dirty="0" smtClean="0">
                <a:latin typeface="굴림" pitchFamily="18"/>
                <a:ea typeface="굴림" pitchFamily="2"/>
                <a:cs typeface="Mangal" pitchFamily="2"/>
              </a:rPr>
              <a:t>요구 </a:t>
            </a:r>
            <a:r>
              <a:rPr lang="ko-KR" altLang="ko-KR" sz="3000" b="1" dirty="0">
                <a:latin typeface="굴림" pitchFamily="18"/>
                <a:ea typeface="굴림" pitchFamily="2"/>
                <a:cs typeface="Mangal" pitchFamily="2"/>
              </a:rPr>
              <a:t>사항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6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-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대관 관리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 		3.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예약 관리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	→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예약은 대관일 기준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30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일 이상일 때 가능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 	→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수정은 대관일 기준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1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주일 이상일 때 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가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					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능</a:t>
            </a:r>
            <a:endParaRPr lang="ko-KR" altLang="ko-KR" sz="26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	→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대관일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1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주일 전까지 미납 시 최종 미납 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				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처리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총액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=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계약금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	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→ 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대관일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8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일전에 미납 시 경고 창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 	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→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예약 취소 시 최종 미납 처리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총액 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= 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계약금</a:t>
            </a:r>
            <a:endParaRPr lang="en-US" altLang="ko-KR" sz="2600" dirty="0" smtClean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	-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기타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 		1.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연도 별 월 매출 및 연 매출 그래프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2.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부속 설비의 재고 관리</a:t>
            </a:r>
          </a:p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			→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설비 대여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반납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대여 수량</a:t>
            </a:r>
            <a:r>
              <a:rPr lang="en-US" altLang="ko-KR" sz="2600" dirty="0">
                <a:latin typeface="굴림" pitchFamily="18"/>
                <a:ea typeface="굴림" pitchFamily="2"/>
                <a:cs typeface="Mangal" pitchFamily="2"/>
              </a:rPr>
              <a:t>, </a:t>
            </a:r>
            <a:r>
              <a:rPr lang="ko-KR" altLang="ko-KR" sz="2600" dirty="0">
                <a:latin typeface="굴림" pitchFamily="18"/>
                <a:ea typeface="굴림" pitchFamily="2"/>
                <a:cs typeface="Mangal" pitchFamily="2"/>
              </a:rPr>
              <a:t>입고 수량 확인 </a:t>
            </a:r>
            <a:r>
              <a:rPr lang="en-US" altLang="ko-KR" sz="2600" dirty="0" smtClean="0">
                <a:latin typeface="굴림" pitchFamily="18"/>
                <a:ea typeface="굴림" pitchFamily="2"/>
                <a:cs typeface="Mangal" pitchFamily="2"/>
              </a:rPr>
              <a:t>				</a:t>
            </a:r>
            <a:r>
              <a:rPr lang="ko-KR" altLang="ko-KR" sz="2600" dirty="0" smtClean="0">
                <a:latin typeface="굴림" pitchFamily="18"/>
                <a:ea typeface="굴림" pitchFamily="2"/>
                <a:cs typeface="Mangal" pitchFamily="2"/>
              </a:rPr>
              <a:t>가능</a:t>
            </a:r>
            <a:endParaRPr lang="ko-KR" altLang="ko-KR" sz="26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ko-KR" altLang="ko-KR" sz="2400" dirty="0">
              <a:latin typeface="굴림" pitchFamily="18"/>
              <a:ea typeface="굴림" pitchFamily="2"/>
              <a:cs typeface="Mangal" pitchFamily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개발 일정</a:t>
            </a:r>
            <a:r>
              <a:rPr lang="en-US" altLang="ko-KR" sz="3000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8.6~8.24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None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endParaRPr lang="en-US" dirty="0"/>
          </a:p>
        </p:txBody>
      </p:sp>
      <p:pic>
        <p:nvPicPr>
          <p:cNvPr id="1026" name="Picture 2" descr="C:\Users\alfo8-9\Desktop\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3"/>
            <a:ext cx="8844558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fo8-9\Desktop\일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53136"/>
            <a:ext cx="884455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4000" b="1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2800" b="1" dirty="0">
                <a:latin typeface="굴림" pitchFamily="18"/>
                <a:ea typeface="굴림" pitchFamily="2"/>
                <a:cs typeface="Mangal" pitchFamily="2"/>
              </a:rPr>
              <a:t>개발 환경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운영체제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: Window7 64bit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2.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개발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Tool : SQL Developer → 18.2.0.183</a:t>
            </a:r>
          </a:p>
          <a:p>
            <a:pPr marL="0" lvl="8" indent="0" hangingPunct="0"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굴림" pitchFamily="18"/>
                <a:ea typeface="굴림" pitchFamily="2"/>
                <a:cs typeface="Mangal" pitchFamily="2"/>
              </a:rPr>
              <a:t>Eclipse → </a:t>
            </a:r>
            <a:r>
              <a:rPr lang="en-US" altLang="ko-KR" sz="2400" dirty="0">
                <a:solidFill>
                  <a:schemeClr val="bg1"/>
                </a:solidFill>
                <a:latin typeface="굴림" pitchFamily="50"/>
                <a:ea typeface="¸¼Àº °íµñ" pitchFamily="2"/>
                <a:cs typeface="¸¼Àº °íµñ" pitchFamily="2"/>
              </a:rPr>
              <a:t>Oxygen.3a Release (4.7.3a)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개발 언어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: Java8, </a:t>
            </a:r>
            <a:r>
              <a:rPr lang="en-US" altLang="ko-KR" sz="2400" dirty="0" smtClean="0">
                <a:latin typeface="굴림" pitchFamily="18"/>
                <a:ea typeface="굴림" pitchFamily="2"/>
                <a:cs typeface="Mangal" pitchFamily="2"/>
              </a:rPr>
              <a:t>Java FX</a:t>
            </a:r>
            <a:endParaRPr lang="en-US" altLang="ko-KR" sz="2400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4. DBMS : Oracle 11g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5. UML : </a:t>
            </a:r>
            <a:r>
              <a:rPr lang="en-US" altLang="ko-KR" sz="2400" dirty="0" err="1">
                <a:latin typeface="굴림" pitchFamily="18"/>
                <a:ea typeface="굴림" pitchFamily="2"/>
                <a:cs typeface="Mangal" pitchFamily="2"/>
              </a:rPr>
              <a:t>StarUml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 3.0.0</a:t>
            </a:r>
          </a:p>
          <a:p>
            <a:pPr marL="0" lvl="0" indent="0" hangingPunct="0">
              <a:spcBef>
                <a:spcPts val="0"/>
              </a:spcBef>
              <a:buSzPct val="45000"/>
              <a:buNone/>
            </a:pP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6. </a:t>
            </a:r>
            <a:r>
              <a:rPr lang="ko-KR" altLang="ko-KR" sz="2400" dirty="0">
                <a:latin typeface="굴림" pitchFamily="18"/>
                <a:ea typeface="굴림" pitchFamily="2"/>
                <a:cs typeface="Mangal" pitchFamily="2"/>
              </a:rPr>
              <a:t>설계 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Tool : CA </a:t>
            </a:r>
            <a:r>
              <a:rPr lang="en-US" altLang="ko-KR" sz="2400" dirty="0" err="1">
                <a:latin typeface="굴림" pitchFamily="18"/>
                <a:ea typeface="굴림" pitchFamily="2"/>
                <a:cs typeface="Mangal" pitchFamily="2"/>
              </a:rPr>
              <a:t>ERwin</a:t>
            </a:r>
            <a:r>
              <a:rPr lang="en-US" altLang="ko-KR" sz="2400" dirty="0">
                <a:latin typeface="굴림" pitchFamily="18"/>
                <a:ea typeface="굴림" pitchFamily="2"/>
                <a:cs typeface="Mangal" pitchFamily="2"/>
              </a:rPr>
              <a:t> Data Modeler</a:t>
            </a: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ko-KR" b="0" i="1" dirty="0">
                <a:solidFill>
                  <a:srgbClr val="FFFFFF"/>
                </a:solidFill>
                <a:latin typeface="맑은 고딕" pitchFamily="18"/>
                <a:ea typeface="굴림" pitchFamily="2"/>
                <a:cs typeface="Mangal" pitchFamily="2"/>
              </a:rPr>
              <a:t>프로그램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altLang="ko-KR" sz="2800" dirty="0"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ko-KR" altLang="ko-KR" sz="2800" b="1" dirty="0">
                <a:latin typeface="굴림" pitchFamily="18"/>
                <a:ea typeface="굴림" pitchFamily="2"/>
                <a:cs typeface="Mangal" pitchFamily="2"/>
              </a:rPr>
              <a:t>스토리 보드 </a:t>
            </a:r>
            <a:r>
              <a:rPr lang="en-US" altLang="ko-KR" sz="2800" b="1" dirty="0">
                <a:latin typeface="굴림" pitchFamily="18"/>
                <a:ea typeface="굴림" pitchFamily="2"/>
                <a:cs typeface="Mangal" pitchFamily="2"/>
              </a:rPr>
              <a:t>(Use Case Diagram)</a:t>
            </a:r>
          </a:p>
          <a:p>
            <a:pPr marL="0" lvl="0" indent="0" hangingPunct="0">
              <a:spcBef>
                <a:spcPts val="0"/>
              </a:spcBef>
              <a:buSzPct val="45000"/>
              <a:buFont typeface="StarSymbol"/>
              <a:buChar char="●"/>
            </a:pPr>
            <a:endParaRPr lang="en-US" altLang="ko-KR" sz="2800" b="1" dirty="0">
              <a:latin typeface="굴림" pitchFamily="18"/>
              <a:ea typeface="굴림" pitchFamily="2"/>
              <a:cs typeface="Mangal" pitchFamily="2"/>
            </a:endParaRPr>
          </a:p>
          <a:p>
            <a:pPr marL="0" lvl="0" indent="0" hangingPunc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2601693"/>
            <a:ext cx="8401680" cy="38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881360">
  <a:themeElements>
    <a:clrScheme name="PresPro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030A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6" ma:contentTypeDescription="Create a new document." ma:contentTypeScope="" ma:versionID="e4a5fc713301fd121d9c49aa2472189d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5DF1BB3E-7473-48ED-807C-B7B9EDDFF92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80848B-FD55-4065-8B75-B4C3FC47DE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TS101881360</Template>
  <TotalTime>683</TotalTime>
  <Words>1063</Words>
  <Application>Microsoft Office PowerPoint</Application>
  <PresentationFormat>화면 슬라이드 쇼(4:3)</PresentationFormat>
  <Paragraphs>342</Paragraphs>
  <Slides>42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TS101881360</vt:lpstr>
      <vt:lpstr>IM ArtHall 극장 대관 관리 프로그램</vt:lpstr>
      <vt:lpstr>목차</vt:lpstr>
      <vt:lpstr>프로그램 개요</vt:lpstr>
      <vt:lpstr>프로그램 개요</vt:lpstr>
      <vt:lpstr>프로그램 개요</vt:lpstr>
      <vt:lpstr>프로그램 개요</vt:lpstr>
      <vt:lpstr>개발 일정8.6~8.24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 UI 및 기능</vt:lpstr>
      <vt:lpstr>후기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ArtHall 극장 대관 관리 프로그램</dc:title>
  <dc:creator>LGE</dc:creator>
  <cp:lastModifiedBy>alfo8-9</cp:lastModifiedBy>
  <cp:revision>43</cp:revision>
  <dcterms:created xsi:type="dcterms:W3CDTF">2018-08-26T16:16:43Z</dcterms:created>
  <dcterms:modified xsi:type="dcterms:W3CDTF">2018-08-28T05:50:12Z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