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66" r:id="rId7"/>
    <p:sldId id="268" r:id="rId8"/>
    <p:sldId id="272" r:id="rId9"/>
    <p:sldId id="281" r:id="rId10"/>
    <p:sldId id="280" r:id="rId11"/>
    <p:sldId id="273" r:id="rId12"/>
    <p:sldId id="267" r:id="rId13"/>
    <p:sldId id="261" r:id="rId14"/>
    <p:sldId id="278" r:id="rId15"/>
    <p:sldId id="284" r:id="rId16"/>
    <p:sldId id="282" r:id="rId17"/>
    <p:sldId id="286" r:id="rId18"/>
    <p:sldId id="287"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94"/>
  </p:normalViewPr>
  <p:slideViewPr>
    <p:cSldViewPr snapToGrid="0">
      <p:cViewPr varScale="1">
        <p:scale>
          <a:sx n="121" d="100"/>
          <a:sy n="121" d="100"/>
        </p:scale>
        <p:origin x="74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FCD0B-9861-F00E-5961-42C366FDBDD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383ADB4-2727-0266-3259-30750C651E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625D658-4532-9581-42F3-BEC06DB508D1}"/>
              </a:ext>
            </a:extLst>
          </p:cNvPr>
          <p:cNvSpPr>
            <a:spLocks noGrp="1"/>
          </p:cNvSpPr>
          <p:nvPr>
            <p:ph type="dt" sz="half" idx="10"/>
          </p:nvPr>
        </p:nvSpPr>
        <p:spPr/>
        <p:txBody>
          <a:bodyPr/>
          <a:lstStyle/>
          <a:p>
            <a:fld id="{45526D55-70A8-44D9-A2BD-934720B18AF4}" type="datetimeFigureOut">
              <a:rPr lang="en-US" smtClean="0"/>
              <a:t>7/22/24</a:t>
            </a:fld>
            <a:endParaRPr lang="en-US"/>
          </a:p>
        </p:txBody>
      </p:sp>
      <p:sp>
        <p:nvSpPr>
          <p:cNvPr id="5" name="Footer Placeholder 4">
            <a:extLst>
              <a:ext uri="{FF2B5EF4-FFF2-40B4-BE49-F238E27FC236}">
                <a16:creationId xmlns:a16="http://schemas.microsoft.com/office/drawing/2014/main" id="{7F73C239-E7D7-C3B7-93C3-2A9127D479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F85F2E-BF8A-3C91-A106-E611E2106E64}"/>
              </a:ext>
            </a:extLst>
          </p:cNvPr>
          <p:cNvSpPr>
            <a:spLocks noGrp="1"/>
          </p:cNvSpPr>
          <p:nvPr>
            <p:ph type="sldNum" sz="quarter" idx="12"/>
          </p:nvPr>
        </p:nvSpPr>
        <p:spPr/>
        <p:txBody>
          <a:bodyPr/>
          <a:lstStyle/>
          <a:p>
            <a:fld id="{B80C4605-0759-408B-AC6C-E97CD068B35C}" type="slidenum">
              <a:rPr lang="en-US" smtClean="0"/>
              <a:t>‹#›</a:t>
            </a:fld>
            <a:endParaRPr lang="en-US"/>
          </a:p>
        </p:txBody>
      </p:sp>
    </p:spTree>
    <p:extLst>
      <p:ext uri="{BB962C8B-B14F-4D97-AF65-F5344CB8AC3E}">
        <p14:creationId xmlns:p14="http://schemas.microsoft.com/office/powerpoint/2010/main" val="26062313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983D0-186E-7D3C-837D-4328135991D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1FCA6CC-43F3-E1BB-323C-6D214129EE6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9E14C0-3883-9588-2D17-7C9849D2AC4D}"/>
              </a:ext>
            </a:extLst>
          </p:cNvPr>
          <p:cNvSpPr>
            <a:spLocks noGrp="1"/>
          </p:cNvSpPr>
          <p:nvPr>
            <p:ph type="dt" sz="half" idx="10"/>
          </p:nvPr>
        </p:nvSpPr>
        <p:spPr/>
        <p:txBody>
          <a:bodyPr/>
          <a:lstStyle/>
          <a:p>
            <a:fld id="{45526D55-70A8-44D9-A2BD-934720B18AF4}" type="datetimeFigureOut">
              <a:rPr lang="en-US" smtClean="0"/>
              <a:t>7/22/24</a:t>
            </a:fld>
            <a:endParaRPr lang="en-US"/>
          </a:p>
        </p:txBody>
      </p:sp>
      <p:sp>
        <p:nvSpPr>
          <p:cNvPr id="5" name="Footer Placeholder 4">
            <a:extLst>
              <a:ext uri="{FF2B5EF4-FFF2-40B4-BE49-F238E27FC236}">
                <a16:creationId xmlns:a16="http://schemas.microsoft.com/office/drawing/2014/main" id="{0FDB34F2-1331-B36D-57F0-67E2741341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B1D026-4123-AD9E-380F-68AAD50F62B3}"/>
              </a:ext>
            </a:extLst>
          </p:cNvPr>
          <p:cNvSpPr>
            <a:spLocks noGrp="1"/>
          </p:cNvSpPr>
          <p:nvPr>
            <p:ph type="sldNum" sz="quarter" idx="12"/>
          </p:nvPr>
        </p:nvSpPr>
        <p:spPr/>
        <p:txBody>
          <a:bodyPr/>
          <a:lstStyle/>
          <a:p>
            <a:fld id="{B80C4605-0759-408B-AC6C-E97CD068B35C}" type="slidenum">
              <a:rPr lang="en-US" smtClean="0"/>
              <a:t>‹#›</a:t>
            </a:fld>
            <a:endParaRPr lang="en-US"/>
          </a:p>
        </p:txBody>
      </p:sp>
    </p:spTree>
    <p:extLst>
      <p:ext uri="{BB962C8B-B14F-4D97-AF65-F5344CB8AC3E}">
        <p14:creationId xmlns:p14="http://schemas.microsoft.com/office/powerpoint/2010/main" val="11407423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1728E08-C432-79AE-6904-F8B498D6022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F3DC9C4-A8F8-0201-2AB1-69DE2D64DA5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1E51E0-EE16-4BB9-6561-087DD515BA27}"/>
              </a:ext>
            </a:extLst>
          </p:cNvPr>
          <p:cNvSpPr>
            <a:spLocks noGrp="1"/>
          </p:cNvSpPr>
          <p:nvPr>
            <p:ph type="dt" sz="half" idx="10"/>
          </p:nvPr>
        </p:nvSpPr>
        <p:spPr/>
        <p:txBody>
          <a:bodyPr/>
          <a:lstStyle/>
          <a:p>
            <a:fld id="{45526D55-70A8-44D9-A2BD-934720B18AF4}" type="datetimeFigureOut">
              <a:rPr lang="en-US" smtClean="0"/>
              <a:t>7/22/24</a:t>
            </a:fld>
            <a:endParaRPr lang="en-US"/>
          </a:p>
        </p:txBody>
      </p:sp>
      <p:sp>
        <p:nvSpPr>
          <p:cNvPr id="5" name="Footer Placeholder 4">
            <a:extLst>
              <a:ext uri="{FF2B5EF4-FFF2-40B4-BE49-F238E27FC236}">
                <a16:creationId xmlns:a16="http://schemas.microsoft.com/office/drawing/2014/main" id="{E3B55159-EDE9-A23B-8D9F-D461172C84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EEC368-6DB5-008A-6D89-1902EC6E6C08}"/>
              </a:ext>
            </a:extLst>
          </p:cNvPr>
          <p:cNvSpPr>
            <a:spLocks noGrp="1"/>
          </p:cNvSpPr>
          <p:nvPr>
            <p:ph type="sldNum" sz="quarter" idx="12"/>
          </p:nvPr>
        </p:nvSpPr>
        <p:spPr/>
        <p:txBody>
          <a:bodyPr/>
          <a:lstStyle/>
          <a:p>
            <a:fld id="{B80C4605-0759-408B-AC6C-E97CD068B35C}" type="slidenum">
              <a:rPr lang="en-US" smtClean="0"/>
              <a:t>‹#›</a:t>
            </a:fld>
            <a:endParaRPr lang="en-US"/>
          </a:p>
        </p:txBody>
      </p:sp>
    </p:spTree>
    <p:extLst>
      <p:ext uri="{BB962C8B-B14F-4D97-AF65-F5344CB8AC3E}">
        <p14:creationId xmlns:p14="http://schemas.microsoft.com/office/powerpoint/2010/main" val="37318558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F16ED-630B-638F-DAA5-82152855765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8ACC437-DD7B-D9B0-9246-21FFC0DFD4B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8CE5FD-7125-B787-9A69-B5D17E7932BB}"/>
              </a:ext>
            </a:extLst>
          </p:cNvPr>
          <p:cNvSpPr>
            <a:spLocks noGrp="1"/>
          </p:cNvSpPr>
          <p:nvPr>
            <p:ph type="dt" sz="half" idx="10"/>
          </p:nvPr>
        </p:nvSpPr>
        <p:spPr/>
        <p:txBody>
          <a:bodyPr/>
          <a:lstStyle/>
          <a:p>
            <a:fld id="{45526D55-70A8-44D9-A2BD-934720B18AF4}" type="datetimeFigureOut">
              <a:rPr lang="en-US" smtClean="0"/>
              <a:t>7/22/24</a:t>
            </a:fld>
            <a:endParaRPr lang="en-US"/>
          </a:p>
        </p:txBody>
      </p:sp>
      <p:sp>
        <p:nvSpPr>
          <p:cNvPr id="5" name="Footer Placeholder 4">
            <a:extLst>
              <a:ext uri="{FF2B5EF4-FFF2-40B4-BE49-F238E27FC236}">
                <a16:creationId xmlns:a16="http://schemas.microsoft.com/office/drawing/2014/main" id="{942F934C-AE0B-334A-FE4E-90521BD8D1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378FA9-04FD-08B1-DC77-A5050E5ACB56}"/>
              </a:ext>
            </a:extLst>
          </p:cNvPr>
          <p:cNvSpPr>
            <a:spLocks noGrp="1"/>
          </p:cNvSpPr>
          <p:nvPr>
            <p:ph type="sldNum" sz="quarter" idx="12"/>
          </p:nvPr>
        </p:nvSpPr>
        <p:spPr/>
        <p:txBody>
          <a:bodyPr/>
          <a:lstStyle/>
          <a:p>
            <a:fld id="{B80C4605-0759-408B-AC6C-E97CD068B35C}" type="slidenum">
              <a:rPr lang="en-US" smtClean="0"/>
              <a:t>‹#›</a:t>
            </a:fld>
            <a:endParaRPr lang="en-US"/>
          </a:p>
        </p:txBody>
      </p:sp>
    </p:spTree>
    <p:extLst>
      <p:ext uri="{BB962C8B-B14F-4D97-AF65-F5344CB8AC3E}">
        <p14:creationId xmlns:p14="http://schemas.microsoft.com/office/powerpoint/2010/main" val="19829555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342DA-9BE3-8856-0145-B761C87DB46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58DFECD-6421-50F7-B9A3-A3C2EFFC7B7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A8A05F3-CB0B-620E-FD7F-95678B0701A4}"/>
              </a:ext>
            </a:extLst>
          </p:cNvPr>
          <p:cNvSpPr>
            <a:spLocks noGrp="1"/>
          </p:cNvSpPr>
          <p:nvPr>
            <p:ph type="dt" sz="half" idx="10"/>
          </p:nvPr>
        </p:nvSpPr>
        <p:spPr/>
        <p:txBody>
          <a:bodyPr/>
          <a:lstStyle/>
          <a:p>
            <a:fld id="{45526D55-70A8-44D9-A2BD-934720B18AF4}" type="datetimeFigureOut">
              <a:rPr lang="en-US" smtClean="0"/>
              <a:t>7/22/24</a:t>
            </a:fld>
            <a:endParaRPr lang="en-US"/>
          </a:p>
        </p:txBody>
      </p:sp>
      <p:sp>
        <p:nvSpPr>
          <p:cNvPr id="5" name="Footer Placeholder 4">
            <a:extLst>
              <a:ext uri="{FF2B5EF4-FFF2-40B4-BE49-F238E27FC236}">
                <a16:creationId xmlns:a16="http://schemas.microsoft.com/office/drawing/2014/main" id="{8CF9188F-DE91-2138-A1C5-C24453F117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30E5DE-6D83-F241-BE61-68DC935CACE7}"/>
              </a:ext>
            </a:extLst>
          </p:cNvPr>
          <p:cNvSpPr>
            <a:spLocks noGrp="1"/>
          </p:cNvSpPr>
          <p:nvPr>
            <p:ph type="sldNum" sz="quarter" idx="12"/>
          </p:nvPr>
        </p:nvSpPr>
        <p:spPr/>
        <p:txBody>
          <a:bodyPr/>
          <a:lstStyle/>
          <a:p>
            <a:fld id="{B80C4605-0759-408B-AC6C-E97CD068B35C}" type="slidenum">
              <a:rPr lang="en-US" smtClean="0"/>
              <a:t>‹#›</a:t>
            </a:fld>
            <a:endParaRPr lang="en-US"/>
          </a:p>
        </p:txBody>
      </p:sp>
    </p:spTree>
    <p:extLst>
      <p:ext uri="{BB962C8B-B14F-4D97-AF65-F5344CB8AC3E}">
        <p14:creationId xmlns:p14="http://schemas.microsoft.com/office/powerpoint/2010/main" val="10607608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D2BEC-723B-5C5A-5928-B9EE1F7C373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588BDA5-AED8-7660-8470-CA273DD46A4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884A66-8855-E9F6-BCAA-F62B80EE287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BCAF610-9C8A-4E07-3D41-E5F972482DB3}"/>
              </a:ext>
            </a:extLst>
          </p:cNvPr>
          <p:cNvSpPr>
            <a:spLocks noGrp="1"/>
          </p:cNvSpPr>
          <p:nvPr>
            <p:ph type="dt" sz="half" idx="10"/>
          </p:nvPr>
        </p:nvSpPr>
        <p:spPr/>
        <p:txBody>
          <a:bodyPr/>
          <a:lstStyle/>
          <a:p>
            <a:fld id="{45526D55-70A8-44D9-A2BD-934720B18AF4}" type="datetimeFigureOut">
              <a:rPr lang="en-US" smtClean="0"/>
              <a:t>7/22/24</a:t>
            </a:fld>
            <a:endParaRPr lang="en-US"/>
          </a:p>
        </p:txBody>
      </p:sp>
      <p:sp>
        <p:nvSpPr>
          <p:cNvPr id="6" name="Footer Placeholder 5">
            <a:extLst>
              <a:ext uri="{FF2B5EF4-FFF2-40B4-BE49-F238E27FC236}">
                <a16:creationId xmlns:a16="http://schemas.microsoft.com/office/drawing/2014/main" id="{E57F7201-DA2E-0163-52A5-FC556838B01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C490A5-DAEA-D826-8D60-38145331BF8C}"/>
              </a:ext>
            </a:extLst>
          </p:cNvPr>
          <p:cNvSpPr>
            <a:spLocks noGrp="1"/>
          </p:cNvSpPr>
          <p:nvPr>
            <p:ph type="sldNum" sz="quarter" idx="12"/>
          </p:nvPr>
        </p:nvSpPr>
        <p:spPr/>
        <p:txBody>
          <a:bodyPr/>
          <a:lstStyle/>
          <a:p>
            <a:fld id="{B80C4605-0759-408B-AC6C-E97CD068B35C}" type="slidenum">
              <a:rPr lang="en-US" smtClean="0"/>
              <a:t>‹#›</a:t>
            </a:fld>
            <a:endParaRPr lang="en-US"/>
          </a:p>
        </p:txBody>
      </p:sp>
    </p:spTree>
    <p:extLst>
      <p:ext uri="{BB962C8B-B14F-4D97-AF65-F5344CB8AC3E}">
        <p14:creationId xmlns:p14="http://schemas.microsoft.com/office/powerpoint/2010/main" val="41908807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35341-BB1A-C94D-E624-41B7BE51F9E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CBC244C-2D32-E838-D8B7-1396C37C18F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AADF204-5806-0C5B-E5D9-7CFE8E88D71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68092A5-54B0-30C3-EC8E-149364DAE0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0C5023B-40D3-57BD-90C1-427EE87F424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C9B8AC3-AEAE-A990-CF2D-24273BC88E00}"/>
              </a:ext>
            </a:extLst>
          </p:cNvPr>
          <p:cNvSpPr>
            <a:spLocks noGrp="1"/>
          </p:cNvSpPr>
          <p:nvPr>
            <p:ph type="dt" sz="half" idx="10"/>
          </p:nvPr>
        </p:nvSpPr>
        <p:spPr/>
        <p:txBody>
          <a:bodyPr/>
          <a:lstStyle/>
          <a:p>
            <a:fld id="{45526D55-70A8-44D9-A2BD-934720B18AF4}" type="datetimeFigureOut">
              <a:rPr lang="en-US" smtClean="0"/>
              <a:t>7/22/24</a:t>
            </a:fld>
            <a:endParaRPr lang="en-US"/>
          </a:p>
        </p:txBody>
      </p:sp>
      <p:sp>
        <p:nvSpPr>
          <p:cNvPr id="8" name="Footer Placeholder 7">
            <a:extLst>
              <a:ext uri="{FF2B5EF4-FFF2-40B4-BE49-F238E27FC236}">
                <a16:creationId xmlns:a16="http://schemas.microsoft.com/office/drawing/2014/main" id="{C4EF2854-C6CF-59CC-BFD8-DC0E33AF3E4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A4C1128-B3B1-8D8F-693E-7FBF3A17AF6D}"/>
              </a:ext>
            </a:extLst>
          </p:cNvPr>
          <p:cNvSpPr>
            <a:spLocks noGrp="1"/>
          </p:cNvSpPr>
          <p:nvPr>
            <p:ph type="sldNum" sz="quarter" idx="12"/>
          </p:nvPr>
        </p:nvSpPr>
        <p:spPr/>
        <p:txBody>
          <a:bodyPr/>
          <a:lstStyle/>
          <a:p>
            <a:fld id="{B80C4605-0759-408B-AC6C-E97CD068B35C}" type="slidenum">
              <a:rPr lang="en-US" smtClean="0"/>
              <a:t>‹#›</a:t>
            </a:fld>
            <a:endParaRPr lang="en-US"/>
          </a:p>
        </p:txBody>
      </p:sp>
    </p:spTree>
    <p:extLst>
      <p:ext uri="{BB962C8B-B14F-4D97-AF65-F5344CB8AC3E}">
        <p14:creationId xmlns:p14="http://schemas.microsoft.com/office/powerpoint/2010/main" val="754600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85A14-DDE5-66AE-05D8-4B9047CA3D3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13D89E7-EE6C-DE94-D802-D74E84A55DCF}"/>
              </a:ext>
            </a:extLst>
          </p:cNvPr>
          <p:cNvSpPr>
            <a:spLocks noGrp="1"/>
          </p:cNvSpPr>
          <p:nvPr>
            <p:ph type="dt" sz="half" idx="10"/>
          </p:nvPr>
        </p:nvSpPr>
        <p:spPr/>
        <p:txBody>
          <a:bodyPr/>
          <a:lstStyle/>
          <a:p>
            <a:fld id="{45526D55-70A8-44D9-A2BD-934720B18AF4}" type="datetimeFigureOut">
              <a:rPr lang="en-US" smtClean="0"/>
              <a:t>7/22/24</a:t>
            </a:fld>
            <a:endParaRPr lang="en-US"/>
          </a:p>
        </p:txBody>
      </p:sp>
      <p:sp>
        <p:nvSpPr>
          <p:cNvPr id="4" name="Footer Placeholder 3">
            <a:extLst>
              <a:ext uri="{FF2B5EF4-FFF2-40B4-BE49-F238E27FC236}">
                <a16:creationId xmlns:a16="http://schemas.microsoft.com/office/drawing/2014/main" id="{12F36B2A-7BF5-FF20-9E00-56F99FC86C7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A86A4FE-AB2B-F1C3-9C12-540B218BCFB0}"/>
              </a:ext>
            </a:extLst>
          </p:cNvPr>
          <p:cNvSpPr>
            <a:spLocks noGrp="1"/>
          </p:cNvSpPr>
          <p:nvPr>
            <p:ph type="sldNum" sz="quarter" idx="12"/>
          </p:nvPr>
        </p:nvSpPr>
        <p:spPr/>
        <p:txBody>
          <a:bodyPr/>
          <a:lstStyle/>
          <a:p>
            <a:fld id="{B80C4605-0759-408B-AC6C-E97CD068B35C}" type="slidenum">
              <a:rPr lang="en-US" smtClean="0"/>
              <a:t>‹#›</a:t>
            </a:fld>
            <a:endParaRPr lang="en-US"/>
          </a:p>
        </p:txBody>
      </p:sp>
    </p:spTree>
    <p:extLst>
      <p:ext uri="{BB962C8B-B14F-4D97-AF65-F5344CB8AC3E}">
        <p14:creationId xmlns:p14="http://schemas.microsoft.com/office/powerpoint/2010/main" val="15709370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5FBC45-205A-1E1C-9C52-84896E9DF26A}"/>
              </a:ext>
            </a:extLst>
          </p:cNvPr>
          <p:cNvSpPr>
            <a:spLocks noGrp="1"/>
          </p:cNvSpPr>
          <p:nvPr>
            <p:ph type="dt" sz="half" idx="10"/>
          </p:nvPr>
        </p:nvSpPr>
        <p:spPr/>
        <p:txBody>
          <a:bodyPr/>
          <a:lstStyle/>
          <a:p>
            <a:fld id="{45526D55-70A8-44D9-A2BD-934720B18AF4}" type="datetimeFigureOut">
              <a:rPr lang="en-US" smtClean="0"/>
              <a:t>7/22/24</a:t>
            </a:fld>
            <a:endParaRPr lang="en-US"/>
          </a:p>
        </p:txBody>
      </p:sp>
      <p:sp>
        <p:nvSpPr>
          <p:cNvPr id="3" name="Footer Placeholder 2">
            <a:extLst>
              <a:ext uri="{FF2B5EF4-FFF2-40B4-BE49-F238E27FC236}">
                <a16:creationId xmlns:a16="http://schemas.microsoft.com/office/drawing/2014/main" id="{60AD40D2-8CAA-AD7F-CCB5-58809B1AB3A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80EA93C-0C7E-D4B4-C351-3367A5EB8110}"/>
              </a:ext>
            </a:extLst>
          </p:cNvPr>
          <p:cNvSpPr>
            <a:spLocks noGrp="1"/>
          </p:cNvSpPr>
          <p:nvPr>
            <p:ph type="sldNum" sz="quarter" idx="12"/>
          </p:nvPr>
        </p:nvSpPr>
        <p:spPr/>
        <p:txBody>
          <a:bodyPr/>
          <a:lstStyle/>
          <a:p>
            <a:fld id="{B80C4605-0759-408B-AC6C-E97CD068B35C}" type="slidenum">
              <a:rPr lang="en-US" smtClean="0"/>
              <a:t>‹#›</a:t>
            </a:fld>
            <a:endParaRPr lang="en-US"/>
          </a:p>
        </p:txBody>
      </p:sp>
    </p:spTree>
    <p:extLst>
      <p:ext uri="{BB962C8B-B14F-4D97-AF65-F5344CB8AC3E}">
        <p14:creationId xmlns:p14="http://schemas.microsoft.com/office/powerpoint/2010/main" val="1003370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45C99-528E-BBAB-7E97-4701CE36EF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C523AF6-3506-6D25-5683-2424A59F678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FCDF864-E00D-4A92-5FFE-1BFD1D511E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98363E-3150-2D85-B2C8-E8B1CE51C20D}"/>
              </a:ext>
            </a:extLst>
          </p:cNvPr>
          <p:cNvSpPr>
            <a:spLocks noGrp="1"/>
          </p:cNvSpPr>
          <p:nvPr>
            <p:ph type="dt" sz="half" idx="10"/>
          </p:nvPr>
        </p:nvSpPr>
        <p:spPr/>
        <p:txBody>
          <a:bodyPr/>
          <a:lstStyle/>
          <a:p>
            <a:fld id="{45526D55-70A8-44D9-A2BD-934720B18AF4}" type="datetimeFigureOut">
              <a:rPr lang="en-US" smtClean="0"/>
              <a:t>7/22/24</a:t>
            </a:fld>
            <a:endParaRPr lang="en-US"/>
          </a:p>
        </p:txBody>
      </p:sp>
      <p:sp>
        <p:nvSpPr>
          <p:cNvPr id="6" name="Footer Placeholder 5">
            <a:extLst>
              <a:ext uri="{FF2B5EF4-FFF2-40B4-BE49-F238E27FC236}">
                <a16:creationId xmlns:a16="http://schemas.microsoft.com/office/drawing/2014/main" id="{257B2F23-35E4-45C5-1DE4-A581C1B177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16755B-37E1-8E18-EFDC-961B05BCD5F7}"/>
              </a:ext>
            </a:extLst>
          </p:cNvPr>
          <p:cNvSpPr>
            <a:spLocks noGrp="1"/>
          </p:cNvSpPr>
          <p:nvPr>
            <p:ph type="sldNum" sz="quarter" idx="12"/>
          </p:nvPr>
        </p:nvSpPr>
        <p:spPr/>
        <p:txBody>
          <a:bodyPr/>
          <a:lstStyle/>
          <a:p>
            <a:fld id="{B80C4605-0759-408B-AC6C-E97CD068B35C}" type="slidenum">
              <a:rPr lang="en-US" smtClean="0"/>
              <a:t>‹#›</a:t>
            </a:fld>
            <a:endParaRPr lang="en-US"/>
          </a:p>
        </p:txBody>
      </p:sp>
    </p:spTree>
    <p:extLst>
      <p:ext uri="{BB962C8B-B14F-4D97-AF65-F5344CB8AC3E}">
        <p14:creationId xmlns:p14="http://schemas.microsoft.com/office/powerpoint/2010/main" val="1423380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D0EA8-3C29-15EB-875F-FB669F9B30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634BDD0-34D2-4D39-424A-6825953ACDF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A4866E1-F32D-26A4-8094-D11E304634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1868FD-26EA-8F42-D69C-61D2E5D26ABD}"/>
              </a:ext>
            </a:extLst>
          </p:cNvPr>
          <p:cNvSpPr>
            <a:spLocks noGrp="1"/>
          </p:cNvSpPr>
          <p:nvPr>
            <p:ph type="dt" sz="half" idx="10"/>
          </p:nvPr>
        </p:nvSpPr>
        <p:spPr/>
        <p:txBody>
          <a:bodyPr/>
          <a:lstStyle/>
          <a:p>
            <a:fld id="{45526D55-70A8-44D9-A2BD-934720B18AF4}" type="datetimeFigureOut">
              <a:rPr lang="en-US" smtClean="0"/>
              <a:t>7/22/24</a:t>
            </a:fld>
            <a:endParaRPr lang="en-US"/>
          </a:p>
        </p:txBody>
      </p:sp>
      <p:sp>
        <p:nvSpPr>
          <p:cNvPr id="6" name="Footer Placeholder 5">
            <a:extLst>
              <a:ext uri="{FF2B5EF4-FFF2-40B4-BE49-F238E27FC236}">
                <a16:creationId xmlns:a16="http://schemas.microsoft.com/office/drawing/2014/main" id="{E8BEB6EF-34BF-C753-7A13-BFB4AFFF756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200DDB-ED8A-F2F5-B277-FAD6E2350DF6}"/>
              </a:ext>
            </a:extLst>
          </p:cNvPr>
          <p:cNvSpPr>
            <a:spLocks noGrp="1"/>
          </p:cNvSpPr>
          <p:nvPr>
            <p:ph type="sldNum" sz="quarter" idx="12"/>
          </p:nvPr>
        </p:nvSpPr>
        <p:spPr/>
        <p:txBody>
          <a:bodyPr/>
          <a:lstStyle/>
          <a:p>
            <a:fld id="{B80C4605-0759-408B-AC6C-E97CD068B35C}" type="slidenum">
              <a:rPr lang="en-US" smtClean="0"/>
              <a:t>‹#›</a:t>
            </a:fld>
            <a:endParaRPr lang="en-US"/>
          </a:p>
        </p:txBody>
      </p:sp>
    </p:spTree>
    <p:extLst>
      <p:ext uri="{BB962C8B-B14F-4D97-AF65-F5344CB8AC3E}">
        <p14:creationId xmlns:p14="http://schemas.microsoft.com/office/powerpoint/2010/main" val="20305012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801D48E-B07A-93C0-D549-B56DB6B155B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65AA25B-C670-CC33-CE81-751359D7195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0ACBA0-523F-BC86-9546-417EE4FB25C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5526D55-70A8-44D9-A2BD-934720B18AF4}" type="datetimeFigureOut">
              <a:rPr lang="en-US" smtClean="0"/>
              <a:t>7/22/24</a:t>
            </a:fld>
            <a:endParaRPr lang="en-US"/>
          </a:p>
        </p:txBody>
      </p:sp>
      <p:sp>
        <p:nvSpPr>
          <p:cNvPr id="5" name="Footer Placeholder 4">
            <a:extLst>
              <a:ext uri="{FF2B5EF4-FFF2-40B4-BE49-F238E27FC236}">
                <a16:creationId xmlns:a16="http://schemas.microsoft.com/office/drawing/2014/main" id="{0E5CA26D-E775-2A36-7BA1-ACDF05B720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00D92E4F-7894-BE12-8892-4C121ED66AA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80C4605-0759-408B-AC6C-E97CD068B35C}" type="slidenum">
              <a:rPr lang="en-US" smtClean="0"/>
              <a:t>‹#›</a:t>
            </a:fld>
            <a:endParaRPr lang="en-US"/>
          </a:p>
        </p:txBody>
      </p:sp>
    </p:spTree>
    <p:extLst>
      <p:ext uri="{BB962C8B-B14F-4D97-AF65-F5344CB8AC3E}">
        <p14:creationId xmlns:p14="http://schemas.microsoft.com/office/powerpoint/2010/main" val="38801952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hemeOverride" Target="../theme/themeOverride8.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themeOverride" Target="../theme/themeOverride9.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hemeOverride" Target="../theme/themeOverride10.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1.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2.xml"/><Relationship Id="rId1" Type="http://schemas.openxmlformats.org/officeDocument/2006/relationships/themeOverride" Target="../theme/themeOverride1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hemeOverride" Target="../theme/themeOverride6.xml"/><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hemeOverride" Target="../theme/themeOverride7.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1D5376D-41FA-AE44-6D63-96E293DCCC88}"/>
              </a:ext>
            </a:extLst>
          </p:cNvPr>
          <p:cNvSpPr>
            <a:spLocks noGrp="1"/>
          </p:cNvSpPr>
          <p:nvPr>
            <p:ph type="subTitle" idx="1"/>
          </p:nvPr>
        </p:nvSpPr>
        <p:spPr>
          <a:xfrm>
            <a:off x="1524000" y="343071"/>
            <a:ext cx="9144000" cy="6171857"/>
          </a:xfrm>
        </p:spPr>
        <p:txBody>
          <a:bodyPr>
            <a:normAutofit fontScale="92500" lnSpcReduction="20000"/>
          </a:bodyPr>
          <a:lstStyle/>
          <a:p>
            <a:endParaRPr lang="en-US" sz="2000" dirty="0">
              <a:solidFill>
                <a:schemeClr val="tx1">
                  <a:lumMod val="75000"/>
                  <a:lumOff val="25000"/>
                </a:schemeClr>
              </a:solidFill>
              <a:latin typeface="Times New Roman" panose="02020603050405020304" pitchFamily="18" charset="0"/>
              <a:cs typeface="Times New Roman" panose="02020603050405020304" pitchFamily="18" charset="0"/>
            </a:endParaRPr>
          </a:p>
          <a:p>
            <a:r>
              <a:rPr lang="en-US" sz="1700" dirty="0">
                <a:solidFill>
                  <a:schemeClr val="tx1">
                    <a:lumMod val="75000"/>
                    <a:lumOff val="25000"/>
                  </a:schemeClr>
                </a:solidFill>
                <a:latin typeface="Times New Roman" panose="02020603050405020304" pitchFamily="18" charset="0"/>
                <a:cs typeface="Times New Roman" panose="02020603050405020304" pitchFamily="18" charset="0"/>
              </a:rPr>
              <a:t>Final Project</a:t>
            </a:r>
          </a:p>
          <a:p>
            <a:endParaRPr lang="en-US" sz="2000" dirty="0">
              <a:solidFill>
                <a:schemeClr val="tx1">
                  <a:lumMod val="75000"/>
                  <a:lumOff val="25000"/>
                </a:schemeClr>
              </a:solidFill>
              <a:latin typeface="Times New Roman" panose="02020603050405020304" pitchFamily="18" charset="0"/>
              <a:cs typeface="Times New Roman" panose="02020603050405020304" pitchFamily="18" charset="0"/>
            </a:endParaRPr>
          </a:p>
          <a:p>
            <a:endParaRPr lang="en-US" sz="2000" dirty="0">
              <a:solidFill>
                <a:schemeClr val="tx1">
                  <a:lumMod val="75000"/>
                  <a:lumOff val="25000"/>
                </a:schemeClr>
              </a:solidFill>
              <a:latin typeface="Times New Roman" panose="02020603050405020304" pitchFamily="18" charset="0"/>
              <a:cs typeface="Times New Roman" panose="02020603050405020304" pitchFamily="18" charset="0"/>
            </a:endParaRPr>
          </a:p>
          <a:p>
            <a:endParaRPr lang="en-US" sz="2000" dirty="0">
              <a:solidFill>
                <a:schemeClr val="tx1">
                  <a:lumMod val="75000"/>
                  <a:lumOff val="25000"/>
                </a:schemeClr>
              </a:solidFill>
              <a:latin typeface="Times New Roman" panose="02020603050405020304" pitchFamily="18" charset="0"/>
              <a:cs typeface="Times New Roman" panose="02020603050405020304" pitchFamily="18" charset="0"/>
            </a:endParaRPr>
          </a:p>
          <a:p>
            <a:endParaRPr lang="en-US" sz="2000" dirty="0">
              <a:solidFill>
                <a:schemeClr val="tx1">
                  <a:lumMod val="75000"/>
                  <a:lumOff val="25000"/>
                </a:schemeClr>
              </a:solidFill>
              <a:latin typeface="Times New Roman" panose="02020603050405020304" pitchFamily="18" charset="0"/>
              <a:cs typeface="Times New Roman" panose="02020603050405020304" pitchFamily="18" charset="0"/>
            </a:endParaRPr>
          </a:p>
          <a:p>
            <a:endParaRPr lang="en-US" sz="2000" dirty="0">
              <a:solidFill>
                <a:schemeClr val="tx1">
                  <a:lumMod val="75000"/>
                  <a:lumOff val="25000"/>
                </a:schemeClr>
              </a:solidFill>
              <a:latin typeface="Times New Roman" panose="02020603050405020304" pitchFamily="18" charset="0"/>
              <a:cs typeface="Times New Roman" panose="02020603050405020304" pitchFamily="18" charset="0"/>
            </a:endParaRPr>
          </a:p>
          <a:p>
            <a:endParaRPr lang="en-US" sz="2000" dirty="0">
              <a:solidFill>
                <a:schemeClr val="tx1">
                  <a:lumMod val="75000"/>
                  <a:lumOff val="25000"/>
                </a:schemeClr>
              </a:solidFill>
              <a:latin typeface="Times New Roman" panose="02020603050405020304" pitchFamily="18" charset="0"/>
              <a:cs typeface="Times New Roman" panose="02020603050405020304" pitchFamily="18" charset="0"/>
            </a:endParaRPr>
          </a:p>
          <a:p>
            <a:endParaRPr lang="en-US" sz="2000" dirty="0">
              <a:solidFill>
                <a:schemeClr val="tx1">
                  <a:lumMod val="75000"/>
                  <a:lumOff val="25000"/>
                </a:schemeClr>
              </a:solidFill>
              <a:latin typeface="Times New Roman" panose="02020603050405020304" pitchFamily="18" charset="0"/>
              <a:cs typeface="Times New Roman" panose="02020603050405020304" pitchFamily="18" charset="0"/>
            </a:endParaRPr>
          </a:p>
          <a:p>
            <a:endParaRPr lang="en-US" sz="2000" dirty="0">
              <a:solidFill>
                <a:schemeClr val="tx1">
                  <a:lumMod val="75000"/>
                  <a:lumOff val="25000"/>
                </a:schemeClr>
              </a:solidFill>
              <a:latin typeface="Times New Roman" panose="02020603050405020304" pitchFamily="18" charset="0"/>
              <a:cs typeface="Times New Roman" panose="02020603050405020304" pitchFamily="18" charset="0"/>
            </a:endParaRPr>
          </a:p>
          <a:p>
            <a:endParaRPr lang="en-US" sz="2000" dirty="0">
              <a:solidFill>
                <a:schemeClr val="tx1">
                  <a:lumMod val="75000"/>
                  <a:lumOff val="25000"/>
                </a:schemeClr>
              </a:solidFill>
              <a:latin typeface="Times New Roman" panose="02020603050405020304" pitchFamily="18" charset="0"/>
              <a:cs typeface="Times New Roman" panose="02020603050405020304" pitchFamily="18" charset="0"/>
            </a:endParaRPr>
          </a:p>
          <a:p>
            <a:r>
              <a:rPr lang="en-US" sz="2000" dirty="0" err="1">
                <a:solidFill>
                  <a:schemeClr val="tx1">
                    <a:lumMod val="75000"/>
                    <a:lumOff val="25000"/>
                  </a:schemeClr>
                </a:solidFill>
                <a:latin typeface="Times New Roman" panose="02020603050405020304" pitchFamily="18" charset="0"/>
                <a:cs typeface="Times New Roman" panose="02020603050405020304" pitchFamily="18" charset="0"/>
              </a:rPr>
              <a:t>Jianna</a:t>
            </a:r>
            <a:r>
              <a:rPr lang="en-US" sz="2000" dirty="0">
                <a:solidFill>
                  <a:schemeClr val="tx1">
                    <a:lumMod val="75000"/>
                    <a:lumOff val="25000"/>
                  </a:schemeClr>
                </a:solidFill>
                <a:latin typeface="Times New Roman" panose="02020603050405020304" pitchFamily="18" charset="0"/>
                <a:cs typeface="Times New Roman" panose="02020603050405020304" pitchFamily="18" charset="0"/>
              </a:rPr>
              <a:t> J. Estevez, Julianna M. </a:t>
            </a:r>
            <a:r>
              <a:rPr lang="en-US" sz="2000" dirty="0" err="1">
                <a:solidFill>
                  <a:schemeClr val="tx1">
                    <a:lumMod val="75000"/>
                    <a:lumOff val="25000"/>
                  </a:schemeClr>
                </a:solidFill>
                <a:latin typeface="Times New Roman" panose="02020603050405020304" pitchFamily="18" charset="0"/>
                <a:cs typeface="Times New Roman" panose="02020603050405020304" pitchFamily="18" charset="0"/>
              </a:rPr>
              <a:t>Lomonte</a:t>
            </a:r>
            <a:r>
              <a:rPr lang="en-US" sz="2000" dirty="0">
                <a:solidFill>
                  <a:schemeClr val="tx1">
                    <a:lumMod val="75000"/>
                    <a:lumOff val="25000"/>
                  </a:schemeClr>
                </a:solidFill>
                <a:latin typeface="Times New Roman" panose="02020603050405020304" pitchFamily="18" charset="0"/>
                <a:cs typeface="Times New Roman" panose="02020603050405020304" pitchFamily="18" charset="0"/>
              </a:rPr>
              <a:t> &amp; Brianna L. Palmisano</a:t>
            </a:r>
          </a:p>
          <a:p>
            <a:endParaRPr lang="en-US" sz="2000" dirty="0">
              <a:solidFill>
                <a:schemeClr val="tx1">
                  <a:lumMod val="75000"/>
                  <a:lumOff val="25000"/>
                </a:schemeClr>
              </a:solidFill>
              <a:latin typeface="Times New Roman" panose="02020603050405020304" pitchFamily="18" charset="0"/>
              <a:cs typeface="Times New Roman" panose="02020603050405020304" pitchFamily="18" charset="0"/>
            </a:endParaRPr>
          </a:p>
          <a:p>
            <a:endParaRPr lang="en-US" sz="2000" dirty="0">
              <a:solidFill>
                <a:schemeClr val="tx1">
                  <a:lumMod val="75000"/>
                  <a:lumOff val="25000"/>
                </a:schemeClr>
              </a:solidFill>
              <a:latin typeface="Times New Roman" panose="02020603050405020304" pitchFamily="18" charset="0"/>
              <a:cs typeface="Times New Roman" panose="02020603050405020304" pitchFamily="18" charset="0"/>
            </a:endParaRPr>
          </a:p>
          <a:p>
            <a:r>
              <a:rPr lang="en-US" sz="1700" dirty="0">
                <a:solidFill>
                  <a:schemeClr val="tx1">
                    <a:lumMod val="75000"/>
                    <a:lumOff val="25000"/>
                  </a:schemeClr>
                </a:solidFill>
                <a:latin typeface="Times New Roman" panose="02020603050405020304" pitchFamily="18" charset="0"/>
                <a:cs typeface="Times New Roman" panose="02020603050405020304" pitchFamily="18" charset="0"/>
              </a:rPr>
              <a:t>St. John’s University, The Peter J. Tobin College of Business</a:t>
            </a:r>
          </a:p>
          <a:p>
            <a:r>
              <a:rPr lang="en-US" sz="1700" dirty="0">
                <a:solidFill>
                  <a:schemeClr val="tx1">
                    <a:lumMod val="75000"/>
                    <a:lumOff val="25000"/>
                  </a:schemeClr>
                </a:solidFill>
                <a:latin typeface="Times New Roman" panose="02020603050405020304" pitchFamily="18" charset="0"/>
                <a:cs typeface="Times New Roman" panose="02020603050405020304" pitchFamily="18" charset="0"/>
              </a:rPr>
              <a:t>BUA 611/3311: Machine Learning for Business</a:t>
            </a:r>
          </a:p>
          <a:p>
            <a:endParaRPr lang="en-US" sz="1700" dirty="0">
              <a:solidFill>
                <a:schemeClr val="tx1">
                  <a:lumMod val="75000"/>
                  <a:lumOff val="25000"/>
                </a:schemeClr>
              </a:solidFill>
              <a:latin typeface="Times New Roman" panose="02020603050405020304" pitchFamily="18" charset="0"/>
              <a:cs typeface="Times New Roman" panose="02020603050405020304" pitchFamily="18" charset="0"/>
            </a:endParaRPr>
          </a:p>
          <a:p>
            <a:endParaRPr lang="en-US" sz="1700" dirty="0">
              <a:solidFill>
                <a:schemeClr val="tx1">
                  <a:lumMod val="75000"/>
                  <a:lumOff val="25000"/>
                </a:schemeClr>
              </a:solidFill>
              <a:latin typeface="Times New Roman" panose="02020603050405020304" pitchFamily="18" charset="0"/>
              <a:cs typeface="Times New Roman" panose="02020603050405020304" pitchFamily="18" charset="0"/>
            </a:endParaRPr>
          </a:p>
          <a:p>
            <a:r>
              <a:rPr lang="en-US" sz="1700" dirty="0">
                <a:solidFill>
                  <a:schemeClr val="tx1">
                    <a:lumMod val="75000"/>
                    <a:lumOff val="25000"/>
                  </a:schemeClr>
                </a:solidFill>
                <a:latin typeface="Times New Roman" panose="02020603050405020304" pitchFamily="18" charset="0"/>
                <a:cs typeface="Times New Roman" panose="02020603050405020304" pitchFamily="18" charset="0"/>
              </a:rPr>
              <a:t>Spring 2024</a:t>
            </a:r>
          </a:p>
          <a:p>
            <a:endParaRPr lang="en-US" sz="2000" dirty="0">
              <a:solidFill>
                <a:schemeClr val="tx1">
                  <a:lumMod val="75000"/>
                  <a:lumOff val="25000"/>
                </a:schemeClr>
              </a:solidFill>
              <a:latin typeface="Times New Roman" panose="02020603050405020304" pitchFamily="18" charset="0"/>
              <a:cs typeface="Times New Roman" panose="02020603050405020304" pitchFamily="18" charset="0"/>
            </a:endParaRPr>
          </a:p>
          <a:p>
            <a:endParaRPr lang="en-US" sz="2000" dirty="0">
              <a:solidFill>
                <a:schemeClr val="tx1">
                  <a:lumMod val="75000"/>
                  <a:lumOff val="25000"/>
                </a:schemeClr>
              </a:solidFill>
              <a:latin typeface="Times New Roman" panose="02020603050405020304" pitchFamily="18" charset="0"/>
              <a:cs typeface="Times New Roman" panose="02020603050405020304" pitchFamily="18" charset="0"/>
            </a:endParaRPr>
          </a:p>
          <a:p>
            <a:endParaRPr lang="en-US" sz="2000" dirty="0">
              <a:solidFill>
                <a:schemeClr val="tx1">
                  <a:lumMod val="75000"/>
                  <a:lumOff val="25000"/>
                </a:schemeClr>
              </a:solidFill>
            </a:endParaRPr>
          </a:p>
        </p:txBody>
      </p:sp>
      <p:sp>
        <p:nvSpPr>
          <p:cNvPr id="2" name="Title 1">
            <a:extLst>
              <a:ext uri="{FF2B5EF4-FFF2-40B4-BE49-F238E27FC236}">
                <a16:creationId xmlns:a16="http://schemas.microsoft.com/office/drawing/2014/main" id="{7264CD22-991A-E0BF-B042-9BEDACE2AF57}"/>
              </a:ext>
            </a:extLst>
          </p:cNvPr>
          <p:cNvSpPr>
            <a:spLocks noGrp="1"/>
          </p:cNvSpPr>
          <p:nvPr>
            <p:ph type="ctrTitle"/>
          </p:nvPr>
        </p:nvSpPr>
        <p:spPr>
          <a:xfrm>
            <a:off x="923096" y="859181"/>
            <a:ext cx="10345807" cy="3911601"/>
          </a:xfrm>
        </p:spPr>
        <p:txBody>
          <a:bodyPr>
            <a:noAutofit/>
          </a:bodyPr>
          <a:lstStyle/>
          <a:p>
            <a:pPr algn="ctr" rtl="0">
              <a:spcBef>
                <a:spcPts val="0"/>
              </a:spcBef>
              <a:spcAft>
                <a:spcPts val="0"/>
              </a:spcAft>
            </a:pPr>
            <a:br>
              <a:rPr lang="en-US" sz="4400" b="1" i="1" dirty="0">
                <a:solidFill>
                  <a:schemeClr val="accent6"/>
                </a:solidFill>
                <a:latin typeface="Times New Roman" panose="02020603050405020304" pitchFamily="18" charset="0"/>
                <a:cs typeface="Times New Roman" panose="02020603050405020304" pitchFamily="18" charset="0"/>
              </a:rPr>
            </a:br>
            <a:br>
              <a:rPr lang="en-US" sz="4400" b="1" i="1" dirty="0">
                <a:solidFill>
                  <a:schemeClr val="accent6"/>
                </a:solidFill>
                <a:latin typeface="Times New Roman" panose="02020603050405020304" pitchFamily="18" charset="0"/>
                <a:cs typeface="Times New Roman" panose="02020603050405020304" pitchFamily="18" charset="0"/>
              </a:rPr>
            </a:br>
            <a:br>
              <a:rPr lang="en-US" sz="4400" b="1" i="1" dirty="0">
                <a:solidFill>
                  <a:schemeClr val="accent6"/>
                </a:solidFill>
                <a:latin typeface="Times New Roman" panose="02020603050405020304" pitchFamily="18" charset="0"/>
                <a:cs typeface="Times New Roman" panose="02020603050405020304" pitchFamily="18" charset="0"/>
              </a:rPr>
            </a:br>
            <a:r>
              <a:rPr lang="en-US" sz="4400" b="1" i="1" dirty="0">
                <a:solidFill>
                  <a:schemeClr val="accent6"/>
                </a:solidFill>
                <a:latin typeface="Times New Roman" panose="02020603050405020304" pitchFamily="18" charset="0"/>
                <a:cs typeface="Times New Roman" panose="02020603050405020304" pitchFamily="18" charset="0"/>
              </a:rPr>
              <a:t>Implementing a Model to Predict Hospital Readmission from Diabetes Diagnosis </a:t>
            </a:r>
            <a:br>
              <a:rPr lang="en-US" sz="1200" b="0" i="0" u="none" strike="noStrike" dirty="0">
                <a:solidFill>
                  <a:srgbClr val="000000"/>
                </a:solidFill>
                <a:effectLst/>
              </a:rPr>
            </a:br>
            <a:br>
              <a:rPr lang="en-US" sz="1200" dirty="0"/>
            </a:br>
            <a:br>
              <a:rPr lang="en-US" sz="1200" dirty="0"/>
            </a:br>
            <a:endParaRPr lang="en-US" sz="4400" b="1" i="1" dirty="0">
              <a:solidFill>
                <a:schemeClr val="accent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442438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4CD22-991A-E0BF-B042-9BEDACE2AF57}"/>
              </a:ext>
            </a:extLst>
          </p:cNvPr>
          <p:cNvSpPr>
            <a:spLocks noGrp="1"/>
          </p:cNvSpPr>
          <p:nvPr>
            <p:ph type="title"/>
          </p:nvPr>
        </p:nvSpPr>
        <p:spPr/>
        <p:txBody>
          <a:bodyPr>
            <a:normAutofit/>
          </a:bodyPr>
          <a:lstStyle/>
          <a:p>
            <a:pPr algn="ctr"/>
            <a:r>
              <a:rPr lang="en-US" sz="3200" b="1">
                <a:solidFill>
                  <a:schemeClr val="accent6"/>
                </a:solidFill>
                <a:latin typeface="Times New Roman"/>
                <a:cs typeface="Times New Roman"/>
              </a:rPr>
              <a:t>P</a:t>
            </a:r>
            <a:r>
              <a:rPr lang="en-US" sz="3200" b="1">
                <a:solidFill>
                  <a:schemeClr val="accent6"/>
                </a:solidFill>
                <a:effectLst/>
                <a:latin typeface="Times New Roman"/>
                <a:cs typeface="Times New Roman"/>
              </a:rPr>
              <a:t>reliminary results &amp; i</a:t>
            </a:r>
            <a:r>
              <a:rPr lang="en-US" sz="3200" b="1">
                <a:solidFill>
                  <a:schemeClr val="accent6"/>
                </a:solidFill>
                <a:latin typeface="Times New Roman"/>
                <a:cs typeface="Times New Roman"/>
              </a:rPr>
              <a:t>nitial visualizations</a:t>
            </a:r>
            <a:endParaRPr lang="en-US"/>
          </a:p>
        </p:txBody>
      </p:sp>
      <p:sp>
        <p:nvSpPr>
          <p:cNvPr id="4" name="Content Placeholder 3">
            <a:extLst>
              <a:ext uri="{FF2B5EF4-FFF2-40B4-BE49-F238E27FC236}">
                <a16:creationId xmlns:a16="http://schemas.microsoft.com/office/drawing/2014/main" id="{348E23CC-0449-3E85-F4A3-CD717CB002C3}"/>
              </a:ext>
            </a:extLst>
          </p:cNvPr>
          <p:cNvSpPr>
            <a:spLocks noGrp="1"/>
          </p:cNvSpPr>
          <p:nvPr>
            <p:ph idx="1"/>
          </p:nvPr>
        </p:nvSpPr>
        <p:spPr/>
        <p:txBody>
          <a:bodyPr/>
          <a:lstStyle/>
          <a:p>
            <a:pPr marL="0" indent="0">
              <a:buNone/>
            </a:pPr>
            <a:r>
              <a:rPr lang="en-US">
                <a:latin typeface="Times New Roman" panose="02020603050405020304" pitchFamily="18" charset="0"/>
                <a:cs typeface="Times New Roman" panose="02020603050405020304" pitchFamily="18" charset="0"/>
              </a:rPr>
              <a:t>Regression 1: Initial Results lead to overfitting</a:t>
            </a:r>
          </a:p>
        </p:txBody>
      </p:sp>
      <p:pic>
        <p:nvPicPr>
          <p:cNvPr id="3" name="Picture 2" descr="A diagram of a confusion matrix&#10;&#10;Description automatically generated">
            <a:extLst>
              <a:ext uri="{FF2B5EF4-FFF2-40B4-BE49-F238E27FC236}">
                <a16:creationId xmlns:a16="http://schemas.microsoft.com/office/drawing/2014/main" id="{30B4F102-E6BE-9514-B351-2B250C7308CD}"/>
              </a:ext>
            </a:extLst>
          </p:cNvPr>
          <p:cNvPicPr>
            <a:picLocks noChangeAspect="1"/>
          </p:cNvPicPr>
          <p:nvPr/>
        </p:nvPicPr>
        <p:blipFill>
          <a:blip r:embed="rId3"/>
          <a:stretch>
            <a:fillRect/>
          </a:stretch>
        </p:blipFill>
        <p:spPr>
          <a:xfrm>
            <a:off x="841212" y="2558143"/>
            <a:ext cx="5357004" cy="4114800"/>
          </a:xfrm>
          <a:prstGeom prst="rect">
            <a:avLst/>
          </a:prstGeom>
        </p:spPr>
      </p:pic>
      <p:pic>
        <p:nvPicPr>
          <p:cNvPr id="5" name="Picture 4" descr="A black text on a white background&#10;&#10;Description automatically generated">
            <a:extLst>
              <a:ext uri="{FF2B5EF4-FFF2-40B4-BE49-F238E27FC236}">
                <a16:creationId xmlns:a16="http://schemas.microsoft.com/office/drawing/2014/main" id="{EBEC5051-8140-7093-CE8D-8E649D8C7B0B}"/>
              </a:ext>
            </a:extLst>
          </p:cNvPr>
          <p:cNvPicPr>
            <a:picLocks noChangeAspect="1"/>
          </p:cNvPicPr>
          <p:nvPr/>
        </p:nvPicPr>
        <p:blipFill>
          <a:blip r:embed="rId4"/>
          <a:stretch>
            <a:fillRect/>
          </a:stretch>
        </p:blipFill>
        <p:spPr>
          <a:xfrm>
            <a:off x="7955643" y="3833132"/>
            <a:ext cx="2862942" cy="1564821"/>
          </a:xfrm>
          <a:prstGeom prst="rect">
            <a:avLst/>
          </a:prstGeom>
        </p:spPr>
      </p:pic>
    </p:spTree>
    <p:extLst>
      <p:ext uri="{BB962C8B-B14F-4D97-AF65-F5344CB8AC3E}">
        <p14:creationId xmlns:p14="http://schemas.microsoft.com/office/powerpoint/2010/main" val="2839817243"/>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4CD22-991A-E0BF-B042-9BEDACE2AF57}"/>
              </a:ext>
            </a:extLst>
          </p:cNvPr>
          <p:cNvSpPr>
            <a:spLocks noGrp="1"/>
          </p:cNvSpPr>
          <p:nvPr>
            <p:ph type="title"/>
          </p:nvPr>
        </p:nvSpPr>
        <p:spPr/>
        <p:txBody>
          <a:bodyPr>
            <a:normAutofit/>
          </a:bodyPr>
          <a:lstStyle/>
          <a:p>
            <a:pPr algn="ctr"/>
            <a:r>
              <a:rPr lang="en-US" sz="3200" b="1">
                <a:solidFill>
                  <a:schemeClr val="accent6"/>
                </a:solidFill>
                <a:latin typeface="Times New Roman"/>
                <a:cs typeface="Times New Roman"/>
              </a:rPr>
              <a:t>P</a:t>
            </a:r>
            <a:r>
              <a:rPr lang="en-US" sz="3200" b="1">
                <a:solidFill>
                  <a:schemeClr val="accent6"/>
                </a:solidFill>
                <a:effectLst/>
                <a:latin typeface="Times New Roman"/>
                <a:cs typeface="Times New Roman"/>
              </a:rPr>
              <a:t>reliminary results &amp; i</a:t>
            </a:r>
            <a:r>
              <a:rPr lang="en-US" sz="3200" b="1">
                <a:solidFill>
                  <a:schemeClr val="accent6"/>
                </a:solidFill>
                <a:latin typeface="Times New Roman"/>
                <a:cs typeface="Times New Roman"/>
              </a:rPr>
              <a:t>nitial visualizations</a:t>
            </a:r>
            <a:endParaRPr lang="en-US">
              <a:solidFill>
                <a:schemeClr val="accent6"/>
              </a:solidFill>
            </a:endParaRPr>
          </a:p>
        </p:txBody>
      </p:sp>
      <p:pic>
        <p:nvPicPr>
          <p:cNvPr id="3" name="Picture 2" descr="A close-up of a chart&#10;&#10;Description automatically generated">
            <a:extLst>
              <a:ext uri="{FF2B5EF4-FFF2-40B4-BE49-F238E27FC236}">
                <a16:creationId xmlns:a16="http://schemas.microsoft.com/office/drawing/2014/main" id="{FF6B1A9A-F6C5-713C-688F-547920E57DAF}"/>
              </a:ext>
            </a:extLst>
          </p:cNvPr>
          <p:cNvPicPr>
            <a:picLocks noChangeAspect="1"/>
          </p:cNvPicPr>
          <p:nvPr/>
        </p:nvPicPr>
        <p:blipFill>
          <a:blip r:embed="rId3"/>
          <a:stretch>
            <a:fillRect/>
          </a:stretch>
        </p:blipFill>
        <p:spPr>
          <a:xfrm>
            <a:off x="3422940" y="1883229"/>
            <a:ext cx="5346123" cy="4114800"/>
          </a:xfrm>
          <a:prstGeom prst="rect">
            <a:avLst/>
          </a:prstGeom>
        </p:spPr>
      </p:pic>
      <p:sp>
        <p:nvSpPr>
          <p:cNvPr id="5" name="TextBox 4">
            <a:extLst>
              <a:ext uri="{FF2B5EF4-FFF2-40B4-BE49-F238E27FC236}">
                <a16:creationId xmlns:a16="http://schemas.microsoft.com/office/drawing/2014/main" id="{CB2BE1EF-3B2C-A0DA-0353-C12FF1309497}"/>
              </a:ext>
            </a:extLst>
          </p:cNvPr>
          <p:cNvSpPr txBox="1"/>
          <p:nvPr/>
        </p:nvSpPr>
        <p:spPr>
          <a:xfrm>
            <a:off x="2605315" y="6190342"/>
            <a:ext cx="7409541"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a:latin typeface="Times New Roman"/>
                <a:cs typeface="Times New Roman"/>
              </a:rPr>
              <a:t>Correlation Matrix of numerical values</a:t>
            </a:r>
          </a:p>
        </p:txBody>
      </p:sp>
    </p:spTree>
    <p:extLst>
      <p:ext uri="{BB962C8B-B14F-4D97-AF65-F5344CB8AC3E}">
        <p14:creationId xmlns:p14="http://schemas.microsoft.com/office/powerpoint/2010/main" val="159440107"/>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0855A890-B60B-4670-9DC2-69DC05015A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AFE9A3-2C59-669C-DA4F-73310790D838}"/>
              </a:ext>
            </a:extLst>
          </p:cNvPr>
          <p:cNvSpPr>
            <a:spLocks noGrp="1"/>
          </p:cNvSpPr>
          <p:nvPr>
            <p:ph type="title"/>
          </p:nvPr>
        </p:nvSpPr>
        <p:spPr>
          <a:xfrm>
            <a:off x="454467" y="2023110"/>
            <a:ext cx="2469624" cy="2846070"/>
          </a:xfrm>
        </p:spPr>
        <p:txBody>
          <a:bodyPr vert="horz" lIns="91440" tIns="45720" rIns="91440" bIns="45720" rtlCol="0" anchor="ctr">
            <a:normAutofit/>
          </a:bodyPr>
          <a:lstStyle/>
          <a:p>
            <a:endParaRPr lang="en-US" sz="3700" b="1"/>
          </a:p>
          <a:p>
            <a:endParaRPr lang="en-US" sz="3700"/>
          </a:p>
        </p:txBody>
      </p:sp>
      <p:sp>
        <p:nvSpPr>
          <p:cNvPr id="41" name="Rectangle 40">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22480" y="3392097"/>
            <a:ext cx="1719072" cy="152382"/>
          </a:xfrm>
          <a:prstGeom prst="rect">
            <a:avLst/>
          </a:prstGeom>
          <a:solidFill>
            <a:schemeClr val="accent6">
              <a:lumMod val="20000"/>
              <a:lumOff val="80000"/>
            </a:schemeClr>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042549" y="-827233"/>
            <a:ext cx="1715478" cy="8583421"/>
          </a:xfrm>
          <a:prstGeom prst="rect">
            <a:avLst/>
          </a:prstGeom>
          <a:solidFill>
            <a:schemeClr val="accent6">
              <a:lumMod val="20000"/>
              <a:lumOff val="80000"/>
            </a:schemeClr>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283"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5813F321-F629-2A74-326F-0ED04FD36576}"/>
              </a:ext>
            </a:extLst>
          </p:cNvPr>
          <p:cNvPicPr>
            <a:picLocks noChangeAspect="1"/>
          </p:cNvPicPr>
          <p:nvPr/>
        </p:nvPicPr>
        <p:blipFill>
          <a:blip r:embed="rId3"/>
          <a:stretch>
            <a:fillRect/>
          </a:stretch>
        </p:blipFill>
        <p:spPr>
          <a:xfrm>
            <a:off x="4250997" y="883463"/>
            <a:ext cx="3309828" cy="2523744"/>
          </a:xfrm>
          <a:prstGeom prst="rect">
            <a:avLst/>
          </a:prstGeom>
        </p:spPr>
      </p:pic>
      <p:pic>
        <p:nvPicPr>
          <p:cNvPr id="5" name="Picture 4" descr="A graph of a diagram&#10;&#10;Description automatically generated">
            <a:extLst>
              <a:ext uri="{FF2B5EF4-FFF2-40B4-BE49-F238E27FC236}">
                <a16:creationId xmlns:a16="http://schemas.microsoft.com/office/drawing/2014/main" id="{A4CAA7CA-CC42-0111-9E33-F3872F233278}"/>
              </a:ext>
            </a:extLst>
          </p:cNvPr>
          <p:cNvPicPr>
            <a:picLocks noChangeAspect="1"/>
          </p:cNvPicPr>
          <p:nvPr/>
        </p:nvPicPr>
        <p:blipFill>
          <a:blip r:embed="rId4"/>
          <a:stretch>
            <a:fillRect/>
          </a:stretch>
        </p:blipFill>
        <p:spPr>
          <a:xfrm>
            <a:off x="8107878" y="883463"/>
            <a:ext cx="3342707" cy="2523744"/>
          </a:xfrm>
          <a:prstGeom prst="rect">
            <a:avLst/>
          </a:prstGeom>
        </p:spPr>
      </p:pic>
      <p:pic>
        <p:nvPicPr>
          <p:cNvPr id="10" name="Picture 9" descr="A graph showing the number of respiratory diseases&#10;&#10;Description automatically generated">
            <a:extLst>
              <a:ext uri="{FF2B5EF4-FFF2-40B4-BE49-F238E27FC236}">
                <a16:creationId xmlns:a16="http://schemas.microsoft.com/office/drawing/2014/main" id="{22671F78-9D96-A17E-C080-AE075C87606C}"/>
              </a:ext>
            </a:extLst>
          </p:cNvPr>
          <p:cNvPicPr>
            <a:picLocks noChangeAspect="1"/>
          </p:cNvPicPr>
          <p:nvPr/>
        </p:nvPicPr>
        <p:blipFill>
          <a:blip r:embed="rId5"/>
          <a:stretch>
            <a:fillRect/>
          </a:stretch>
        </p:blipFill>
        <p:spPr>
          <a:xfrm>
            <a:off x="4223415" y="3564974"/>
            <a:ext cx="3364992" cy="2523744"/>
          </a:xfrm>
          <a:prstGeom prst="rect">
            <a:avLst/>
          </a:prstGeom>
        </p:spPr>
      </p:pic>
      <p:pic>
        <p:nvPicPr>
          <p:cNvPr id="4" name="Picture 3">
            <a:extLst>
              <a:ext uri="{FF2B5EF4-FFF2-40B4-BE49-F238E27FC236}">
                <a16:creationId xmlns:a16="http://schemas.microsoft.com/office/drawing/2014/main" id="{287CE239-C276-F71F-59BA-4B105BD22679}"/>
              </a:ext>
            </a:extLst>
          </p:cNvPr>
          <p:cNvPicPr>
            <a:picLocks noChangeAspect="1"/>
          </p:cNvPicPr>
          <p:nvPr/>
        </p:nvPicPr>
        <p:blipFill>
          <a:blip r:embed="rId6"/>
          <a:stretch>
            <a:fillRect/>
          </a:stretch>
        </p:blipFill>
        <p:spPr>
          <a:xfrm>
            <a:off x="8056066" y="3564973"/>
            <a:ext cx="3457184" cy="2523744"/>
          </a:xfrm>
          <a:prstGeom prst="rect">
            <a:avLst/>
          </a:prstGeom>
        </p:spPr>
      </p:pic>
      <p:sp>
        <p:nvSpPr>
          <p:cNvPr id="13" name="TextBox 12">
            <a:extLst>
              <a:ext uri="{FF2B5EF4-FFF2-40B4-BE49-F238E27FC236}">
                <a16:creationId xmlns:a16="http://schemas.microsoft.com/office/drawing/2014/main" id="{1A3E4181-60E6-9CB9-E109-275987E8C17A}"/>
              </a:ext>
            </a:extLst>
          </p:cNvPr>
          <p:cNvSpPr txBox="1"/>
          <p:nvPr/>
        </p:nvSpPr>
        <p:spPr>
          <a:xfrm>
            <a:off x="-39943" y="2147733"/>
            <a:ext cx="3456038"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800" b="1">
                <a:solidFill>
                  <a:schemeClr val="accent6"/>
                </a:solidFill>
                <a:latin typeface="Times New Roman"/>
                <a:cs typeface="Times New Roman"/>
              </a:rPr>
              <a:t>Top Categorical Features</a:t>
            </a:r>
            <a:endParaRPr lang="en-US" b="1">
              <a:solidFill>
                <a:schemeClr val="accent6"/>
              </a:solidFill>
              <a:latin typeface="Times New Roman"/>
              <a:cs typeface="Times New Roman"/>
            </a:endParaRPr>
          </a:p>
        </p:txBody>
      </p:sp>
    </p:spTree>
    <p:extLst>
      <p:ext uri="{BB962C8B-B14F-4D97-AF65-F5344CB8AC3E}">
        <p14:creationId xmlns:p14="http://schemas.microsoft.com/office/powerpoint/2010/main" val="13871227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FE9A3-2C59-669C-DA4F-73310790D838}"/>
              </a:ext>
            </a:extLst>
          </p:cNvPr>
          <p:cNvSpPr>
            <a:spLocks noGrp="1"/>
          </p:cNvSpPr>
          <p:nvPr>
            <p:ph type="title"/>
          </p:nvPr>
        </p:nvSpPr>
        <p:spPr>
          <a:xfrm>
            <a:off x="838200" y="365125"/>
            <a:ext cx="10515600" cy="2002896"/>
          </a:xfrm>
        </p:spPr>
        <p:txBody>
          <a:bodyPr>
            <a:normAutofit/>
          </a:bodyPr>
          <a:lstStyle/>
          <a:p>
            <a:pPr algn="ctr"/>
            <a:r>
              <a:rPr lang="en-US" sz="3200" b="1">
                <a:solidFill>
                  <a:schemeClr val="accent6"/>
                </a:solidFill>
                <a:latin typeface="Times New Roman"/>
                <a:cs typeface="Times New Roman"/>
              </a:rPr>
              <a:t>Preliminary results &amp; initial visualizations</a:t>
            </a:r>
            <a:endParaRPr lang="en-US" sz="3200">
              <a:solidFill>
                <a:schemeClr val="accent6"/>
              </a:solidFill>
              <a:latin typeface="Times New Roman"/>
              <a:cs typeface="Times New Roman"/>
            </a:endParaRPr>
          </a:p>
          <a:p>
            <a:endParaRPr lang="en-US" sz="320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B01D934-0558-2006-68F8-69D6510C13BB}"/>
              </a:ext>
            </a:extLst>
          </p:cNvPr>
          <p:cNvSpPr>
            <a:spLocks noGrp="1"/>
          </p:cNvSpPr>
          <p:nvPr>
            <p:ph idx="1"/>
          </p:nvPr>
        </p:nvSpPr>
        <p:spPr>
          <a:xfrm>
            <a:off x="838200" y="1991571"/>
            <a:ext cx="10281920" cy="4270059"/>
          </a:xfrm>
        </p:spPr>
        <p:txBody>
          <a:bodyPr vert="horz" lIns="91440" tIns="45720" rIns="91440" bIns="45720" rtlCol="0" anchor="t">
            <a:normAutofit fontScale="92500" lnSpcReduction="20000"/>
          </a:bodyPr>
          <a:lstStyle/>
          <a:p>
            <a:pPr marL="0" indent="0">
              <a:buNone/>
            </a:pPr>
            <a:r>
              <a:rPr lang="en-US">
                <a:solidFill>
                  <a:schemeClr val="tx1">
                    <a:lumMod val="75000"/>
                    <a:lumOff val="25000"/>
                  </a:schemeClr>
                </a:solidFill>
                <a:latin typeface="Times New Roman"/>
                <a:ea typeface="+mn-lt"/>
                <a:cs typeface="Times New Roman"/>
              </a:rPr>
              <a:t>When looking at the time patients stay in the hospital (days) compared to other features of importance, more people are leaving after about a 3-day stay than the latter.</a:t>
            </a:r>
            <a:endParaRPr lang="en-US">
              <a:solidFill>
                <a:schemeClr val="tx1">
                  <a:lumMod val="75000"/>
                  <a:lumOff val="25000"/>
                </a:schemeClr>
              </a:solidFill>
            </a:endParaRPr>
          </a:p>
          <a:p>
            <a:pPr marL="0" indent="0">
              <a:buNone/>
            </a:pPr>
            <a:endParaRPr lang="en-US">
              <a:solidFill>
                <a:schemeClr val="tx1">
                  <a:lumMod val="75000"/>
                  <a:lumOff val="25000"/>
                </a:schemeClr>
              </a:solidFill>
              <a:latin typeface="Times New Roman"/>
              <a:ea typeface="+mn-lt"/>
              <a:cs typeface="Times New Roman"/>
            </a:endParaRPr>
          </a:p>
          <a:p>
            <a:pPr marL="0" indent="0">
              <a:buNone/>
            </a:pPr>
            <a:r>
              <a:rPr lang="en-US">
                <a:solidFill>
                  <a:schemeClr val="tx1">
                    <a:lumMod val="75000"/>
                    <a:lumOff val="25000"/>
                  </a:schemeClr>
                </a:solidFill>
                <a:latin typeface="Times New Roman"/>
                <a:ea typeface="+mn-lt"/>
                <a:cs typeface="Times New Roman"/>
              </a:rPr>
              <a:t>This data leads us to predict that the number of days you spend in the hospital has an impact or relationship with readmission rate. The other independent variables also increase in correlation overall, due to this relationship. </a:t>
            </a:r>
            <a:endParaRPr lang="en-US">
              <a:solidFill>
                <a:schemeClr val="tx1">
                  <a:lumMod val="75000"/>
                  <a:lumOff val="25000"/>
                </a:schemeClr>
              </a:solidFill>
              <a:latin typeface="Times New Roman"/>
              <a:cs typeface="Times New Roman"/>
            </a:endParaRPr>
          </a:p>
          <a:p>
            <a:pPr marL="0" indent="0">
              <a:buNone/>
            </a:pPr>
            <a:endParaRPr lang="en-US">
              <a:solidFill>
                <a:schemeClr val="tx1">
                  <a:lumMod val="75000"/>
                  <a:lumOff val="25000"/>
                </a:schemeClr>
              </a:solidFill>
              <a:latin typeface="Times New Roman"/>
              <a:cs typeface="Times New Roman"/>
            </a:endParaRPr>
          </a:p>
          <a:p>
            <a:pPr marL="0" indent="0">
              <a:buNone/>
            </a:pPr>
            <a:r>
              <a:rPr lang="en-US">
                <a:solidFill>
                  <a:schemeClr val="tx1">
                    <a:lumMod val="75000"/>
                    <a:lumOff val="25000"/>
                  </a:schemeClr>
                </a:solidFill>
                <a:latin typeface="Times New Roman"/>
                <a:cs typeface="Times New Roman"/>
              </a:rPr>
              <a:t>As the time variable increases, our other features of importance such as number procedures, lab procedures and medications objectively increases as well. </a:t>
            </a:r>
          </a:p>
          <a:p>
            <a:pPr marL="0" indent="0">
              <a:buNone/>
            </a:pPr>
            <a:endParaRPr lang="en-US">
              <a:solidFill>
                <a:schemeClr val="tx1">
                  <a:lumMod val="75000"/>
                  <a:lumOff val="25000"/>
                </a:schemeClr>
              </a:solidFill>
              <a:latin typeface="Times New Roman"/>
              <a:cs typeface="Times New Roman"/>
            </a:endParaRPr>
          </a:p>
        </p:txBody>
      </p:sp>
    </p:spTree>
    <p:extLst>
      <p:ext uri="{BB962C8B-B14F-4D97-AF65-F5344CB8AC3E}">
        <p14:creationId xmlns:p14="http://schemas.microsoft.com/office/powerpoint/2010/main" val="3325368297"/>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0855A890-B60B-4670-9DC2-69DC05015A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AFE9A3-2C59-669C-DA4F-73310790D838}"/>
              </a:ext>
            </a:extLst>
          </p:cNvPr>
          <p:cNvSpPr>
            <a:spLocks noGrp="1"/>
          </p:cNvSpPr>
          <p:nvPr>
            <p:ph type="title"/>
          </p:nvPr>
        </p:nvSpPr>
        <p:spPr>
          <a:xfrm>
            <a:off x="454467" y="2023110"/>
            <a:ext cx="2469624" cy="2846070"/>
          </a:xfrm>
        </p:spPr>
        <p:txBody>
          <a:bodyPr vert="horz" lIns="91440" tIns="45720" rIns="91440" bIns="45720" rtlCol="0" anchor="ctr">
            <a:normAutofit/>
          </a:bodyPr>
          <a:lstStyle/>
          <a:p>
            <a:endParaRPr lang="en-US" sz="3700" b="1"/>
          </a:p>
          <a:p>
            <a:endParaRPr lang="en-US" sz="3700"/>
          </a:p>
        </p:txBody>
      </p:sp>
      <p:sp>
        <p:nvSpPr>
          <p:cNvPr id="41" name="Rectangle 40">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22480" y="3392097"/>
            <a:ext cx="1719072" cy="152382"/>
          </a:xfrm>
          <a:prstGeom prst="rect">
            <a:avLst/>
          </a:prstGeom>
          <a:solidFill>
            <a:schemeClr val="accent6">
              <a:lumMod val="20000"/>
              <a:lumOff val="80000"/>
            </a:schemeClr>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042549" y="-827233"/>
            <a:ext cx="1715478" cy="8583421"/>
          </a:xfrm>
          <a:prstGeom prst="rect">
            <a:avLst/>
          </a:prstGeom>
          <a:solidFill>
            <a:schemeClr val="accent6">
              <a:lumMod val="20000"/>
              <a:lumOff val="80000"/>
            </a:schemeClr>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283"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1A3E4181-60E6-9CB9-E109-275987E8C17A}"/>
              </a:ext>
            </a:extLst>
          </p:cNvPr>
          <p:cNvSpPr txBox="1"/>
          <p:nvPr/>
        </p:nvSpPr>
        <p:spPr>
          <a:xfrm>
            <a:off x="279606" y="2393540"/>
            <a:ext cx="2829231" cy="212365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400" b="1">
                <a:solidFill>
                  <a:schemeClr val="accent6"/>
                </a:solidFill>
                <a:latin typeface="Times New Roman"/>
                <a:cs typeface="Times New Roman"/>
              </a:rPr>
              <a:t>Top Numerical Feature</a:t>
            </a:r>
          </a:p>
        </p:txBody>
      </p:sp>
      <p:pic>
        <p:nvPicPr>
          <p:cNvPr id="6" name="Picture 5" descr="A graph of a number of patients&#10;&#10;Description automatically generated">
            <a:extLst>
              <a:ext uri="{FF2B5EF4-FFF2-40B4-BE49-F238E27FC236}">
                <a16:creationId xmlns:a16="http://schemas.microsoft.com/office/drawing/2014/main" id="{57C5107B-21CE-7468-C3E4-E6FB2AA98688}"/>
              </a:ext>
            </a:extLst>
          </p:cNvPr>
          <p:cNvPicPr>
            <a:picLocks noChangeAspect="1"/>
          </p:cNvPicPr>
          <p:nvPr/>
        </p:nvPicPr>
        <p:blipFill>
          <a:blip r:embed="rId3"/>
          <a:stretch>
            <a:fillRect/>
          </a:stretch>
        </p:blipFill>
        <p:spPr>
          <a:xfrm>
            <a:off x="4290317" y="698773"/>
            <a:ext cx="7096901" cy="5571065"/>
          </a:xfrm>
          <a:prstGeom prst="rect">
            <a:avLst/>
          </a:prstGeom>
          <a:ln>
            <a:noFill/>
          </a:ln>
        </p:spPr>
      </p:pic>
    </p:spTree>
    <p:extLst>
      <p:ext uri="{BB962C8B-B14F-4D97-AF65-F5344CB8AC3E}">
        <p14:creationId xmlns:p14="http://schemas.microsoft.com/office/powerpoint/2010/main" val="40910682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FE9A3-2C59-669C-DA4F-73310790D838}"/>
              </a:ext>
            </a:extLst>
          </p:cNvPr>
          <p:cNvSpPr>
            <a:spLocks noGrp="1"/>
          </p:cNvSpPr>
          <p:nvPr>
            <p:ph type="title"/>
          </p:nvPr>
        </p:nvSpPr>
        <p:spPr>
          <a:xfrm>
            <a:off x="838200" y="365125"/>
            <a:ext cx="10515600" cy="6077056"/>
          </a:xfrm>
        </p:spPr>
        <p:txBody>
          <a:bodyPr>
            <a:normAutofit/>
          </a:bodyPr>
          <a:lstStyle/>
          <a:p>
            <a:pPr algn="ctr"/>
            <a:r>
              <a:rPr lang="en-US" sz="6600" b="1">
                <a:solidFill>
                  <a:schemeClr val="accent6"/>
                </a:solidFill>
                <a:latin typeface="Times New Roman"/>
                <a:cs typeface="Times New Roman"/>
              </a:rPr>
              <a:t>Thank you!</a:t>
            </a:r>
            <a:endParaRPr lang="en-US" sz="6600">
              <a:solidFill>
                <a:schemeClr val="accent6"/>
              </a:solidFill>
            </a:endParaRPr>
          </a:p>
          <a:p>
            <a:endParaRPr lang="en-US" sz="320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B01D934-0558-2006-68F8-69D6510C13BB}"/>
              </a:ext>
            </a:extLst>
          </p:cNvPr>
          <p:cNvSpPr>
            <a:spLocks noGrp="1"/>
          </p:cNvSpPr>
          <p:nvPr>
            <p:ph idx="1"/>
          </p:nvPr>
        </p:nvSpPr>
        <p:spPr>
          <a:xfrm>
            <a:off x="838200" y="1991571"/>
            <a:ext cx="10281920" cy="4270059"/>
          </a:xfrm>
        </p:spPr>
        <p:txBody>
          <a:bodyPr vert="horz" lIns="91440" tIns="45720" rIns="91440" bIns="45720" rtlCol="0" anchor="t">
            <a:normAutofit/>
          </a:bodyPr>
          <a:lstStyle/>
          <a:p>
            <a:pPr marL="0" indent="0">
              <a:buNone/>
            </a:pPr>
            <a:endParaRPr lang="en-US">
              <a:solidFill>
                <a:schemeClr val="tx1">
                  <a:lumMod val="75000"/>
                  <a:lumOff val="25000"/>
                </a:schemeClr>
              </a:solidFill>
              <a:latin typeface="Times New Roman"/>
              <a:cs typeface="Times New Roman"/>
            </a:endParaRPr>
          </a:p>
          <a:p>
            <a:pPr marL="0" indent="0">
              <a:buNone/>
            </a:pPr>
            <a:endParaRPr lang="en-US">
              <a:solidFill>
                <a:schemeClr val="tx1">
                  <a:lumMod val="75000"/>
                  <a:lumOff val="25000"/>
                </a:schemeClr>
              </a:solidFill>
              <a:latin typeface="Times New Roman"/>
              <a:cs typeface="Times New Roman"/>
            </a:endParaRPr>
          </a:p>
        </p:txBody>
      </p:sp>
    </p:spTree>
    <p:extLst>
      <p:ext uri="{BB962C8B-B14F-4D97-AF65-F5344CB8AC3E}">
        <p14:creationId xmlns:p14="http://schemas.microsoft.com/office/powerpoint/2010/main" val="468259343"/>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4CD22-991A-E0BF-B042-9BEDACE2AF57}"/>
              </a:ext>
            </a:extLst>
          </p:cNvPr>
          <p:cNvSpPr>
            <a:spLocks noGrp="1"/>
          </p:cNvSpPr>
          <p:nvPr>
            <p:ph type="ctrTitle"/>
          </p:nvPr>
        </p:nvSpPr>
        <p:spPr>
          <a:xfrm>
            <a:off x="1523999" y="1342170"/>
            <a:ext cx="9144000" cy="611844"/>
          </a:xfrm>
        </p:spPr>
        <p:txBody>
          <a:bodyPr>
            <a:noAutofit/>
          </a:bodyPr>
          <a:lstStyle/>
          <a:p>
            <a:r>
              <a:rPr lang="en-US" sz="4000" b="1">
                <a:solidFill>
                  <a:schemeClr val="accent6"/>
                </a:solidFill>
                <a:latin typeface="Times New Roman"/>
                <a:cs typeface="Times New Roman"/>
              </a:rPr>
              <a:t>Summary</a:t>
            </a:r>
            <a:endParaRPr lang="en-US" sz="4000" b="1">
              <a:solidFill>
                <a:schemeClr val="accent6"/>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97D97EBC-CDC0-D3EE-BA7B-62D961DECB27}"/>
              </a:ext>
            </a:extLst>
          </p:cNvPr>
          <p:cNvSpPr txBox="1"/>
          <p:nvPr/>
        </p:nvSpPr>
        <p:spPr>
          <a:xfrm>
            <a:off x="178" y="2328144"/>
            <a:ext cx="12298560" cy="3108543"/>
          </a:xfrm>
          <a:prstGeom prst="rect">
            <a:avLst/>
          </a:prstGeom>
          <a:noFill/>
        </p:spPr>
        <p:txBody>
          <a:bodyPr wrap="none" lIns="91440" tIns="45720" rIns="91440" bIns="45720" rtlCol="0" anchor="t">
            <a:spAutoFit/>
          </a:bodyPr>
          <a:lstStyle/>
          <a:p>
            <a:pPr marL="914400" lvl="1" indent="-457200">
              <a:lnSpc>
                <a:spcPct val="150000"/>
              </a:lnSpc>
              <a:buFont typeface="Wingdings" panose="02110004020202020204"/>
              <a:buChar char="§"/>
            </a:pPr>
            <a:r>
              <a:rPr lang="en-US" sz="2800">
                <a:solidFill>
                  <a:schemeClr val="accent6"/>
                </a:solidFill>
                <a:latin typeface="Times New Roman"/>
                <a:cs typeface="Times New Roman"/>
              </a:rPr>
              <a:t> </a:t>
            </a:r>
            <a:r>
              <a:rPr lang="en-US" sz="2800">
                <a:effectLst/>
                <a:latin typeface="Times New Roman"/>
                <a:cs typeface="Times New Roman"/>
              </a:rPr>
              <a:t>Introduction </a:t>
            </a:r>
            <a:r>
              <a:rPr lang="en-US" sz="2800">
                <a:latin typeface="Times New Roman"/>
                <a:cs typeface="Times New Roman"/>
              </a:rPr>
              <a:t>to the data set and motivation to create machine learning models</a:t>
            </a:r>
            <a:endParaRPr lang="en-US" sz="2800">
              <a:effectLst/>
              <a:latin typeface="Times New Roman" panose="02020603050405020304" pitchFamily="18" charset="0"/>
              <a:cs typeface="Times New Roman" panose="02020603050405020304" pitchFamily="18" charset="0"/>
            </a:endParaRPr>
          </a:p>
          <a:p>
            <a:pPr marL="914400" lvl="1" indent="-457200">
              <a:lnSpc>
                <a:spcPct val="150000"/>
              </a:lnSpc>
              <a:buFont typeface="Wingdings" panose="02110004020202020204"/>
              <a:buChar char="§"/>
            </a:pPr>
            <a:r>
              <a:rPr lang="en-US" sz="2800">
                <a:solidFill>
                  <a:schemeClr val="accent6"/>
                </a:solidFill>
                <a:latin typeface="Times New Roman"/>
                <a:cs typeface="Times New Roman"/>
              </a:rPr>
              <a:t> </a:t>
            </a:r>
            <a:r>
              <a:rPr lang="en-US" sz="2800">
                <a:effectLst/>
                <a:latin typeface="Times New Roman"/>
                <a:cs typeface="Times New Roman"/>
              </a:rPr>
              <a:t>Overview of data including its </a:t>
            </a:r>
            <a:r>
              <a:rPr lang="en-US" sz="2800">
                <a:latin typeface="Times New Roman"/>
                <a:cs typeface="Times New Roman"/>
              </a:rPr>
              <a:t>source and descriptions</a:t>
            </a:r>
            <a:r>
              <a:rPr lang="en-US" sz="2800">
                <a:effectLst/>
                <a:latin typeface="Times New Roman"/>
                <a:cs typeface="Times New Roman"/>
              </a:rPr>
              <a:t> of the variables</a:t>
            </a:r>
          </a:p>
          <a:p>
            <a:pPr marL="914400" lvl="1" indent="-457200">
              <a:lnSpc>
                <a:spcPct val="150000"/>
              </a:lnSpc>
              <a:buFont typeface="Wingdings" panose="02110004020202020204"/>
              <a:buChar char="§"/>
            </a:pPr>
            <a:r>
              <a:rPr lang="en-US" sz="2800">
                <a:solidFill>
                  <a:schemeClr val="accent6"/>
                </a:solidFill>
                <a:latin typeface="Times New Roman"/>
                <a:cs typeface="Times New Roman"/>
              </a:rPr>
              <a:t> </a:t>
            </a:r>
            <a:r>
              <a:rPr lang="en-US" sz="2800">
                <a:latin typeface="Times New Roman"/>
                <a:cs typeface="Times New Roman"/>
              </a:rPr>
              <a:t>P</a:t>
            </a:r>
            <a:r>
              <a:rPr lang="en-US" sz="2800">
                <a:effectLst/>
                <a:latin typeface="Times New Roman"/>
                <a:cs typeface="Times New Roman"/>
              </a:rPr>
              <a:t>re-processing/munging plan</a:t>
            </a:r>
            <a:r>
              <a:rPr lang="en-US" sz="2800">
                <a:solidFill>
                  <a:schemeClr val="accent6"/>
                </a:solidFill>
                <a:latin typeface="Times New Roman"/>
                <a:cs typeface="Times New Roman"/>
              </a:rPr>
              <a:t> </a:t>
            </a:r>
            <a:endParaRPr lang="en-US" sz="2800">
              <a:solidFill>
                <a:schemeClr val="accent6"/>
              </a:solidFill>
              <a:effectLst/>
              <a:latin typeface="Times New Roman" panose="02020603050405020304" pitchFamily="18" charset="0"/>
              <a:cs typeface="Times New Roman" panose="02020603050405020304" pitchFamily="18" charset="0"/>
            </a:endParaRPr>
          </a:p>
          <a:p>
            <a:pPr marL="914400" lvl="1" indent="-457200">
              <a:lnSpc>
                <a:spcPct val="150000"/>
              </a:lnSpc>
              <a:buFont typeface="Wingdings" panose="02110004020202020204"/>
              <a:buChar char="§"/>
            </a:pPr>
            <a:r>
              <a:rPr lang="en-US" sz="2800">
                <a:solidFill>
                  <a:schemeClr val="accent6"/>
                </a:solidFill>
                <a:latin typeface="Times New Roman"/>
                <a:cs typeface="Times New Roman"/>
              </a:rPr>
              <a:t> </a:t>
            </a:r>
            <a:r>
              <a:rPr lang="en-US" sz="2800">
                <a:effectLst/>
                <a:latin typeface="Times New Roman"/>
                <a:cs typeface="Times New Roman"/>
              </a:rPr>
              <a:t>Some preliminary results </a:t>
            </a:r>
            <a:r>
              <a:rPr lang="en-US" sz="2800">
                <a:latin typeface="Times New Roman"/>
                <a:cs typeface="Times New Roman"/>
              </a:rPr>
              <a:t>and </a:t>
            </a:r>
            <a:r>
              <a:rPr lang="en-US" sz="2800">
                <a:effectLst/>
                <a:latin typeface="Times New Roman"/>
                <a:cs typeface="Times New Roman"/>
              </a:rPr>
              <a:t>initial visualizations</a:t>
            </a:r>
            <a:r>
              <a:rPr lang="en-US" sz="2800">
                <a:latin typeface="Times New Roman"/>
                <a:cs typeface="Times New Roman"/>
              </a:rPr>
              <a:t> </a:t>
            </a:r>
            <a:endParaRPr lang="en-US" sz="2800">
              <a:effectLst/>
              <a:latin typeface="Times New Roman"/>
              <a:cs typeface="Times New Roman"/>
            </a:endParaRPr>
          </a:p>
          <a:p>
            <a:endParaRPr lang="en-US" sz="2800"/>
          </a:p>
        </p:txBody>
      </p:sp>
    </p:spTree>
    <p:extLst>
      <p:ext uri="{BB962C8B-B14F-4D97-AF65-F5344CB8AC3E}">
        <p14:creationId xmlns:p14="http://schemas.microsoft.com/office/powerpoint/2010/main" val="27919941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FE9A3-2C59-669C-DA4F-73310790D838}"/>
              </a:ext>
            </a:extLst>
          </p:cNvPr>
          <p:cNvSpPr>
            <a:spLocks noGrp="1"/>
          </p:cNvSpPr>
          <p:nvPr>
            <p:ph type="title"/>
          </p:nvPr>
        </p:nvSpPr>
        <p:spPr/>
        <p:txBody>
          <a:bodyPr>
            <a:normAutofit fontScale="90000"/>
          </a:bodyPr>
          <a:lstStyle/>
          <a:p>
            <a:r>
              <a:rPr lang="en-US" sz="3200" b="1">
                <a:solidFill>
                  <a:schemeClr val="tx1">
                    <a:lumMod val="75000"/>
                    <a:lumOff val="25000"/>
                  </a:schemeClr>
                </a:solidFill>
                <a:latin typeface="Times New Roman" panose="02020603050405020304" pitchFamily="18" charset="0"/>
                <a:cs typeface="Times New Roman" panose="02020603050405020304" pitchFamily="18" charset="0"/>
              </a:rPr>
              <a:t>Introduction describing your data, motivation and objectives. </a:t>
            </a:r>
            <a:br>
              <a:rPr lang="en-US" sz="1800">
                <a:latin typeface="Times New Roman" panose="02020603050405020304" pitchFamily="18" charset="0"/>
                <a:cs typeface="Times New Roman" panose="02020603050405020304" pitchFamily="18" charset="0"/>
              </a:rPr>
            </a:br>
            <a:br>
              <a:rPr lang="en-US" sz="3200" b="1">
                <a:solidFill>
                  <a:schemeClr val="tx1">
                    <a:lumMod val="75000"/>
                    <a:lumOff val="25000"/>
                  </a:schemeClr>
                </a:solidFill>
                <a:latin typeface="Times New Roman" panose="02020603050405020304" pitchFamily="18" charset="0"/>
                <a:cs typeface="Times New Roman" panose="02020603050405020304" pitchFamily="18" charset="0"/>
              </a:rPr>
            </a:br>
            <a:r>
              <a:rPr lang="en-US" sz="3200" b="1">
                <a:solidFill>
                  <a:schemeClr val="tx1">
                    <a:lumMod val="75000"/>
                    <a:lumOff val="25000"/>
                  </a:schemeClr>
                </a:solidFill>
                <a:latin typeface="Times New Roman" panose="02020603050405020304" pitchFamily="18" charset="0"/>
                <a:cs typeface="Times New Roman" panose="02020603050405020304" pitchFamily="18" charset="0"/>
              </a:rPr>
              <a:t>Data…</a:t>
            </a:r>
            <a:br>
              <a:rPr lang="en-US" sz="1800">
                <a:latin typeface="Times New Roman" panose="02020603050405020304" pitchFamily="18" charset="0"/>
                <a:cs typeface="Times New Roman" panose="02020603050405020304" pitchFamily="18" charset="0"/>
              </a:rPr>
            </a:br>
            <a:endParaRPr lang="en-US" sz="3200">
              <a:solidFill>
                <a:schemeClr val="tx1">
                  <a:lumMod val="75000"/>
                  <a:lumOff val="25000"/>
                </a:schemeClr>
              </a:solidFill>
            </a:endParaRPr>
          </a:p>
        </p:txBody>
      </p:sp>
      <p:sp>
        <p:nvSpPr>
          <p:cNvPr id="3" name="Content Placeholder 2">
            <a:extLst>
              <a:ext uri="{FF2B5EF4-FFF2-40B4-BE49-F238E27FC236}">
                <a16:creationId xmlns:a16="http://schemas.microsoft.com/office/drawing/2014/main" id="{EB01D934-0558-2006-68F8-69D6510C13BB}"/>
              </a:ext>
            </a:extLst>
          </p:cNvPr>
          <p:cNvSpPr>
            <a:spLocks noGrp="1"/>
          </p:cNvSpPr>
          <p:nvPr>
            <p:ph idx="1"/>
          </p:nvPr>
        </p:nvSpPr>
        <p:spPr/>
        <p:txBody>
          <a:bodyPr vert="horz" lIns="91440" tIns="45720" rIns="91440" bIns="45720" rtlCol="0" anchor="t">
            <a:normAutofit/>
          </a:bodyPr>
          <a:lstStyle/>
          <a:p>
            <a:pPr marL="0" indent="0">
              <a:buNone/>
            </a:pPr>
            <a:r>
              <a:rPr lang="en-US">
                <a:latin typeface="Times New Roman"/>
                <a:cs typeface="Times New Roman"/>
              </a:rPr>
              <a:t>Data set itself</a:t>
            </a:r>
            <a:endParaRPr lang="en-US">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21C51A7-94E0-1411-364B-72B7FB474EDE}"/>
              </a:ext>
            </a:extLst>
          </p:cNvPr>
          <p:cNvPicPr>
            <a:picLocks noChangeAspect="1"/>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2844870587"/>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FE9A3-2C59-669C-DA4F-73310790D838}"/>
              </a:ext>
            </a:extLst>
          </p:cNvPr>
          <p:cNvSpPr>
            <a:spLocks noGrp="1"/>
          </p:cNvSpPr>
          <p:nvPr>
            <p:ph type="title"/>
          </p:nvPr>
        </p:nvSpPr>
        <p:spPr/>
        <p:txBody>
          <a:bodyPr>
            <a:normAutofit/>
          </a:bodyPr>
          <a:lstStyle/>
          <a:p>
            <a:r>
              <a:rPr lang="en-US" sz="3200" b="1">
                <a:solidFill>
                  <a:schemeClr val="tx1">
                    <a:lumMod val="75000"/>
                    <a:lumOff val="25000"/>
                  </a:schemeClr>
                </a:solidFill>
                <a:latin typeface="Times New Roman" panose="02020603050405020304" pitchFamily="18" charset="0"/>
                <a:cs typeface="Times New Roman" panose="02020603050405020304" pitchFamily="18" charset="0"/>
              </a:rPr>
              <a:t>Motivation &amp; Objectives…</a:t>
            </a:r>
            <a:br>
              <a:rPr lang="en-US" sz="3200" b="1">
                <a:solidFill>
                  <a:schemeClr val="tx1">
                    <a:lumMod val="75000"/>
                    <a:lumOff val="25000"/>
                  </a:schemeClr>
                </a:solidFill>
                <a:latin typeface="Times New Roman" panose="02020603050405020304" pitchFamily="18" charset="0"/>
                <a:cs typeface="Times New Roman" panose="02020603050405020304" pitchFamily="18" charset="0"/>
              </a:rPr>
            </a:br>
            <a:endParaRPr lang="en-US" sz="3200" b="1">
              <a:solidFill>
                <a:schemeClr val="tx1">
                  <a:lumMod val="75000"/>
                  <a:lumOff val="25000"/>
                </a:schemeClr>
              </a:solidFill>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743F6A4D-32B3-0667-76C8-58FE5800E009}"/>
              </a:ext>
            </a:extLst>
          </p:cNvPr>
          <p:cNvPicPr>
            <a:picLocks noGrp="1" noChangeAspect="1"/>
          </p:cNvPicPr>
          <p:nvPr>
            <p:ph idx="1"/>
          </p:nvPr>
        </p:nvPicPr>
        <p:blipFill>
          <a:blip r:embed="rId3"/>
          <a:stretch>
            <a:fillRect/>
          </a:stretch>
        </p:blipFill>
        <p:spPr>
          <a:xfrm>
            <a:off x="2228144" y="1825625"/>
            <a:ext cx="7735712" cy="4351338"/>
          </a:xfrm>
        </p:spPr>
      </p:pic>
      <p:pic>
        <p:nvPicPr>
          <p:cNvPr id="5" name="Picture 4">
            <a:extLst>
              <a:ext uri="{FF2B5EF4-FFF2-40B4-BE49-F238E27FC236}">
                <a16:creationId xmlns:a16="http://schemas.microsoft.com/office/drawing/2014/main" id="{DF5B52BE-24F2-9CC5-E1A9-53208F53D366}"/>
              </a:ext>
            </a:extLst>
          </p:cNvPr>
          <p:cNvPicPr>
            <a:picLocks noChangeAspect="1"/>
          </p:cNvPicPr>
          <p:nvPr/>
        </p:nvPicPr>
        <p:blipFill>
          <a:blip r:embed="rId3"/>
          <a:stretch>
            <a:fillRect/>
          </a:stretch>
        </p:blipFill>
        <p:spPr>
          <a:xfrm>
            <a:off x="0" y="325711"/>
            <a:ext cx="12192000" cy="6858000"/>
          </a:xfrm>
          <a:prstGeom prst="rect">
            <a:avLst/>
          </a:prstGeom>
        </p:spPr>
      </p:pic>
    </p:spTree>
    <p:extLst>
      <p:ext uri="{BB962C8B-B14F-4D97-AF65-F5344CB8AC3E}">
        <p14:creationId xmlns:p14="http://schemas.microsoft.com/office/powerpoint/2010/main" val="2053865423"/>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FE9A3-2C59-669C-DA4F-73310790D838}"/>
              </a:ext>
            </a:extLst>
          </p:cNvPr>
          <p:cNvSpPr>
            <a:spLocks noGrp="1"/>
          </p:cNvSpPr>
          <p:nvPr>
            <p:ph type="title"/>
          </p:nvPr>
        </p:nvSpPr>
        <p:spPr>
          <a:xfrm>
            <a:off x="838200" y="365125"/>
            <a:ext cx="10515600" cy="2002896"/>
          </a:xfrm>
        </p:spPr>
        <p:txBody>
          <a:bodyPr>
            <a:normAutofit/>
          </a:bodyPr>
          <a:lstStyle/>
          <a:p>
            <a:pPr algn="ctr"/>
            <a:r>
              <a:rPr lang="en-US" sz="3200" b="1">
                <a:solidFill>
                  <a:schemeClr val="accent6"/>
                </a:solidFill>
                <a:effectLst/>
                <a:latin typeface="Times New Roman"/>
                <a:cs typeface="Times New Roman"/>
              </a:rPr>
              <a:t>Descriptions of </a:t>
            </a:r>
            <a:r>
              <a:rPr lang="en-US" sz="3200" b="1">
                <a:solidFill>
                  <a:schemeClr val="accent6"/>
                </a:solidFill>
                <a:latin typeface="Times New Roman"/>
                <a:cs typeface="Times New Roman"/>
              </a:rPr>
              <a:t>variables</a:t>
            </a:r>
            <a:br>
              <a:rPr lang="en-US" sz="3200" b="1">
                <a:solidFill>
                  <a:schemeClr val="accent6"/>
                </a:solidFill>
                <a:effectLst/>
                <a:latin typeface="Times New Roman" panose="02020603050405020304" pitchFamily="18" charset="0"/>
                <a:cs typeface="Times New Roman" panose="02020603050405020304" pitchFamily="18" charset="0"/>
              </a:rPr>
            </a:br>
            <a:endParaRPr lang="en-US" sz="3200">
              <a:solidFill>
                <a:schemeClr val="accent6"/>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B01D934-0558-2006-68F8-69D6510C13BB}"/>
              </a:ext>
            </a:extLst>
          </p:cNvPr>
          <p:cNvSpPr>
            <a:spLocks noGrp="1"/>
          </p:cNvSpPr>
          <p:nvPr>
            <p:ph idx="1"/>
          </p:nvPr>
        </p:nvSpPr>
        <p:spPr>
          <a:xfrm>
            <a:off x="838200" y="1859491"/>
            <a:ext cx="10353040" cy="4402139"/>
          </a:xfrm>
        </p:spPr>
        <p:txBody>
          <a:bodyPr vert="horz" lIns="91440" tIns="45720" rIns="91440" bIns="45720" rtlCol="0" anchor="t">
            <a:normAutofit lnSpcReduction="10000"/>
          </a:bodyPr>
          <a:lstStyle/>
          <a:p>
            <a:pPr marL="0" indent="0">
              <a:buNone/>
            </a:pPr>
            <a:r>
              <a:rPr lang="en-US" sz="2400">
                <a:solidFill>
                  <a:schemeClr val="tx1">
                    <a:lumMod val="75000"/>
                    <a:lumOff val="25000"/>
                  </a:schemeClr>
                </a:solidFill>
                <a:latin typeface="Times New Roman"/>
                <a:cs typeface="Times New Roman"/>
              </a:rPr>
              <a:t>This data consists of both categorical and numerical variables. </a:t>
            </a:r>
            <a:r>
              <a:rPr lang="en-US" sz="2400" b="1">
                <a:solidFill>
                  <a:schemeClr val="tx1">
                    <a:lumMod val="75000"/>
                    <a:lumOff val="25000"/>
                  </a:schemeClr>
                </a:solidFill>
                <a:latin typeface="Times New Roman"/>
                <a:cs typeface="Times New Roman"/>
              </a:rPr>
              <a:t>The categorical variables were encoded using both regular and one-hot into binary vectors to be included as input features in the model.</a:t>
            </a:r>
            <a:endParaRPr lang="en-US" sz="2400" b="1">
              <a:solidFill>
                <a:schemeClr val="tx1">
                  <a:lumMod val="75000"/>
                  <a:lumOff val="25000"/>
                </a:schemeClr>
              </a:solidFill>
            </a:endParaRPr>
          </a:p>
          <a:p>
            <a:pPr marL="0" indent="0">
              <a:buNone/>
            </a:pPr>
            <a:endParaRPr lang="en-US" sz="2400">
              <a:solidFill>
                <a:schemeClr val="tx1">
                  <a:lumMod val="75000"/>
                  <a:lumOff val="25000"/>
                </a:schemeClr>
              </a:solidFill>
              <a:latin typeface="Times New Roman"/>
              <a:cs typeface="Times New Roman"/>
            </a:endParaRPr>
          </a:p>
          <a:p>
            <a:pPr marL="0" indent="0">
              <a:buNone/>
            </a:pPr>
            <a:r>
              <a:rPr lang="en-US" sz="2400">
                <a:solidFill>
                  <a:schemeClr val="tx1">
                    <a:lumMod val="75000"/>
                    <a:lumOff val="25000"/>
                  </a:schemeClr>
                </a:solidFill>
                <a:latin typeface="Times New Roman"/>
                <a:cs typeface="Times New Roman"/>
              </a:rPr>
              <a:t>The variables encoded using regular encoding require that their data is given a </a:t>
            </a:r>
            <a:r>
              <a:rPr lang="en-US" sz="2400" b="1">
                <a:solidFill>
                  <a:schemeClr val="tx1">
                    <a:lumMod val="75000"/>
                    <a:lumOff val="25000"/>
                  </a:schemeClr>
                </a:solidFill>
                <a:latin typeface="Times New Roman"/>
                <a:cs typeface="Times New Roman"/>
              </a:rPr>
              <a:t>hierarchy in terms of how important</a:t>
            </a:r>
            <a:r>
              <a:rPr lang="en-US" sz="2400">
                <a:solidFill>
                  <a:schemeClr val="tx1">
                    <a:lumMod val="75000"/>
                    <a:lumOff val="25000"/>
                  </a:schemeClr>
                </a:solidFill>
                <a:latin typeface="Times New Roman"/>
                <a:cs typeface="Times New Roman"/>
              </a:rPr>
              <a:t> that result is to the objective of our model.</a:t>
            </a:r>
          </a:p>
          <a:p>
            <a:pPr marL="0" indent="0">
              <a:buNone/>
            </a:pPr>
            <a:endParaRPr lang="en-US" sz="2400">
              <a:solidFill>
                <a:schemeClr val="tx1">
                  <a:lumMod val="75000"/>
                  <a:lumOff val="25000"/>
                </a:schemeClr>
              </a:solidFill>
              <a:latin typeface="Times New Roman"/>
              <a:cs typeface="Times New Roman"/>
            </a:endParaRPr>
          </a:p>
          <a:p>
            <a:pPr marL="0" indent="0">
              <a:buNone/>
            </a:pPr>
            <a:r>
              <a:rPr lang="en-US" sz="2400">
                <a:solidFill>
                  <a:schemeClr val="tx1">
                    <a:lumMod val="75000"/>
                    <a:lumOff val="25000"/>
                  </a:schemeClr>
                </a:solidFill>
                <a:latin typeface="Times New Roman"/>
                <a:cs typeface="Times New Roman"/>
              </a:rPr>
              <a:t>In one-hot encoding, each categorical variable is given a column, and the data elements are either hot or cold (0 or 1), a binary vector. One variable is 1 and the rest are 0. This helps us avoid imposing ordinal relationships on categorical variables. Rather, where the </a:t>
            </a:r>
            <a:r>
              <a:rPr lang="en-US" sz="2400" b="1">
                <a:solidFill>
                  <a:schemeClr val="tx1">
                    <a:lumMod val="75000"/>
                    <a:lumOff val="25000"/>
                  </a:schemeClr>
                </a:solidFill>
                <a:latin typeface="Times New Roman"/>
                <a:cs typeface="Times New Roman"/>
              </a:rPr>
              <a:t>categorical variables don't have a meaningful numerical relationship, they are given one. </a:t>
            </a:r>
          </a:p>
          <a:p>
            <a:pPr marL="0" indent="0">
              <a:buNone/>
            </a:pPr>
            <a:endParaRPr lang="en-US" sz="2400">
              <a:solidFill>
                <a:srgbClr val="0D0D0D"/>
              </a:solidFill>
              <a:ea typeface="+mn-lt"/>
              <a:cs typeface="+mn-lt"/>
            </a:endParaRPr>
          </a:p>
          <a:p>
            <a:pPr marL="0" indent="0">
              <a:buNone/>
            </a:pPr>
            <a:endParaRPr lang="en-US" sz="2400">
              <a:solidFill>
                <a:srgbClr val="0D0D0D"/>
              </a:solidFill>
              <a:ea typeface="+mn-lt"/>
              <a:cs typeface="+mn-lt"/>
            </a:endParaRPr>
          </a:p>
        </p:txBody>
      </p:sp>
    </p:spTree>
    <p:extLst>
      <p:ext uri="{BB962C8B-B14F-4D97-AF65-F5344CB8AC3E}">
        <p14:creationId xmlns:p14="http://schemas.microsoft.com/office/powerpoint/2010/main" val="1101537441"/>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FE9A3-2C59-669C-DA4F-73310790D838}"/>
              </a:ext>
            </a:extLst>
          </p:cNvPr>
          <p:cNvSpPr>
            <a:spLocks noGrp="1"/>
          </p:cNvSpPr>
          <p:nvPr>
            <p:ph type="title"/>
          </p:nvPr>
        </p:nvSpPr>
        <p:spPr>
          <a:xfrm>
            <a:off x="838200" y="-122555"/>
            <a:ext cx="10515600" cy="1823403"/>
          </a:xfrm>
        </p:spPr>
        <p:txBody>
          <a:bodyPr vert="horz" lIns="91440" tIns="45720" rIns="91440" bIns="45720" rtlCol="0" anchor="ctr">
            <a:noAutofit/>
          </a:bodyPr>
          <a:lstStyle/>
          <a:p>
            <a:pPr algn="ctr"/>
            <a:r>
              <a:rPr lang="en-US" sz="3200" b="1">
                <a:solidFill>
                  <a:schemeClr val="accent6"/>
                </a:solidFill>
                <a:latin typeface="Times New Roman"/>
                <a:cs typeface="Times New Roman"/>
              </a:rPr>
              <a:t>Categorical variables</a:t>
            </a:r>
            <a:endParaRPr lang="en-US" sz="3200" b="1">
              <a:solidFill>
                <a:schemeClr val="accent6"/>
              </a:solidFill>
            </a:endParaRPr>
          </a:p>
        </p:txBody>
      </p:sp>
      <p:sp>
        <p:nvSpPr>
          <p:cNvPr id="3" name="Content Placeholder 2">
            <a:extLst>
              <a:ext uri="{FF2B5EF4-FFF2-40B4-BE49-F238E27FC236}">
                <a16:creationId xmlns:a16="http://schemas.microsoft.com/office/drawing/2014/main" id="{EB01D934-0558-2006-68F8-69D6510C13BB}"/>
              </a:ext>
            </a:extLst>
          </p:cNvPr>
          <p:cNvSpPr>
            <a:spLocks noGrp="1"/>
          </p:cNvSpPr>
          <p:nvPr>
            <p:ph idx="1"/>
          </p:nvPr>
        </p:nvSpPr>
        <p:spPr>
          <a:xfrm>
            <a:off x="838200" y="1449705"/>
            <a:ext cx="10728960" cy="4280218"/>
          </a:xfrm>
        </p:spPr>
        <p:txBody>
          <a:bodyPr vert="horz" lIns="91440" tIns="45720" rIns="91440" bIns="45720" rtlCol="0" anchor="t">
            <a:noAutofit/>
          </a:bodyPr>
          <a:lstStyle/>
          <a:p>
            <a:pPr marL="0" indent="0">
              <a:spcBef>
                <a:spcPct val="0"/>
              </a:spcBef>
              <a:buNone/>
            </a:pPr>
            <a:r>
              <a:rPr lang="en-US" sz="1600" b="1">
                <a:solidFill>
                  <a:schemeClr val="tx1">
                    <a:lumMod val="75000"/>
                    <a:lumOff val="25000"/>
                  </a:schemeClr>
                </a:solidFill>
                <a:latin typeface="Times New Roman"/>
                <a:cs typeface="Times New Roman"/>
              </a:rPr>
              <a:t>"</a:t>
            </a:r>
            <a:r>
              <a:rPr lang="en-US" sz="1600" b="1" err="1">
                <a:solidFill>
                  <a:schemeClr val="tx1">
                    <a:lumMod val="75000"/>
                    <a:lumOff val="25000"/>
                  </a:schemeClr>
                </a:solidFill>
                <a:latin typeface="Times New Roman"/>
                <a:cs typeface="Times New Roman"/>
              </a:rPr>
              <a:t>medical_specialty</a:t>
            </a:r>
            <a:r>
              <a:rPr lang="en-US" sz="1600" b="1">
                <a:solidFill>
                  <a:schemeClr val="tx1">
                    <a:lumMod val="75000"/>
                    <a:lumOff val="25000"/>
                  </a:schemeClr>
                </a:solidFill>
                <a:latin typeface="Times New Roman"/>
                <a:cs typeface="Times New Roman"/>
              </a:rPr>
              <a:t>" - the specialty of the admitting physician</a:t>
            </a:r>
            <a:endParaRPr lang="en-US" sz="1600" b="1">
              <a:solidFill>
                <a:schemeClr val="tx1">
                  <a:lumMod val="75000"/>
                  <a:lumOff val="25000"/>
                </a:schemeClr>
              </a:solidFill>
            </a:endParaRPr>
          </a:p>
          <a:p>
            <a:pPr marL="0" indent="0">
              <a:spcBef>
                <a:spcPct val="0"/>
              </a:spcBef>
              <a:buNone/>
            </a:pPr>
            <a:endParaRPr lang="en-US" sz="1600" b="1">
              <a:solidFill>
                <a:schemeClr val="tx1">
                  <a:lumMod val="75000"/>
                  <a:lumOff val="25000"/>
                </a:schemeClr>
              </a:solidFill>
              <a:latin typeface="Times New Roman"/>
              <a:cs typeface="Times New Roman"/>
            </a:endParaRPr>
          </a:p>
          <a:p>
            <a:pPr marL="0" indent="0">
              <a:spcBef>
                <a:spcPct val="0"/>
              </a:spcBef>
              <a:buNone/>
            </a:pPr>
            <a:r>
              <a:rPr lang="en-US" sz="1600" b="1">
                <a:solidFill>
                  <a:schemeClr val="tx1">
                    <a:lumMod val="75000"/>
                    <a:lumOff val="25000"/>
                  </a:schemeClr>
                </a:solidFill>
                <a:latin typeface="Times New Roman"/>
                <a:cs typeface="Times New Roman"/>
              </a:rPr>
              <a:t>"age" - age bracket of the patient</a:t>
            </a:r>
            <a:endParaRPr lang="en-US" sz="1600" b="1">
              <a:solidFill>
                <a:schemeClr val="tx1">
                  <a:lumMod val="75000"/>
                  <a:lumOff val="25000"/>
                </a:schemeClr>
              </a:solidFill>
            </a:endParaRPr>
          </a:p>
          <a:p>
            <a:pPr marL="0" indent="0">
              <a:spcBef>
                <a:spcPct val="0"/>
              </a:spcBef>
              <a:buNone/>
            </a:pPr>
            <a:endParaRPr lang="en-US" sz="1600" b="1">
              <a:solidFill>
                <a:schemeClr val="tx1">
                  <a:lumMod val="75000"/>
                  <a:lumOff val="25000"/>
                </a:schemeClr>
              </a:solidFill>
              <a:latin typeface="Times New Roman"/>
              <a:cs typeface="Times New Roman"/>
            </a:endParaRPr>
          </a:p>
          <a:p>
            <a:pPr marL="0" indent="0">
              <a:spcBef>
                <a:spcPct val="0"/>
              </a:spcBef>
              <a:buNone/>
            </a:pPr>
            <a:r>
              <a:rPr lang="en-US" sz="1600" b="1">
                <a:solidFill>
                  <a:schemeClr val="tx1">
                    <a:lumMod val="75000"/>
                    <a:lumOff val="25000"/>
                  </a:schemeClr>
                </a:solidFill>
                <a:latin typeface="Times New Roman"/>
                <a:cs typeface="Times New Roman"/>
              </a:rPr>
              <a:t>"diag_1" - primary diagnosis (Circulatory, Respiratory, Digestive, etc.)</a:t>
            </a:r>
          </a:p>
          <a:p>
            <a:pPr marL="0" indent="0">
              <a:spcBef>
                <a:spcPct val="0"/>
              </a:spcBef>
              <a:buNone/>
            </a:pPr>
            <a:endParaRPr lang="en-US" sz="1600" b="1">
              <a:solidFill>
                <a:schemeClr val="tx1">
                  <a:lumMod val="75000"/>
                  <a:lumOff val="25000"/>
                </a:schemeClr>
              </a:solidFill>
              <a:latin typeface="Times New Roman"/>
              <a:cs typeface="Times New Roman"/>
            </a:endParaRPr>
          </a:p>
          <a:p>
            <a:pPr marL="0" indent="0">
              <a:spcBef>
                <a:spcPct val="0"/>
              </a:spcBef>
              <a:buNone/>
            </a:pPr>
            <a:r>
              <a:rPr lang="en-US" sz="1600" b="1">
                <a:solidFill>
                  <a:schemeClr val="tx1">
                    <a:lumMod val="75000"/>
                    <a:lumOff val="25000"/>
                  </a:schemeClr>
                </a:solidFill>
                <a:latin typeface="Times New Roman"/>
                <a:cs typeface="Times New Roman"/>
              </a:rPr>
              <a:t>"diag_2" - secondary diagnosis</a:t>
            </a:r>
          </a:p>
          <a:p>
            <a:pPr marL="0" indent="0">
              <a:spcBef>
                <a:spcPct val="0"/>
              </a:spcBef>
              <a:buNone/>
            </a:pPr>
            <a:endParaRPr lang="en-US" sz="1600" b="1">
              <a:solidFill>
                <a:schemeClr val="tx1">
                  <a:lumMod val="75000"/>
                  <a:lumOff val="25000"/>
                </a:schemeClr>
              </a:solidFill>
              <a:latin typeface="Times New Roman"/>
              <a:cs typeface="Times New Roman"/>
            </a:endParaRPr>
          </a:p>
          <a:p>
            <a:pPr marL="0" indent="0">
              <a:spcBef>
                <a:spcPct val="0"/>
              </a:spcBef>
              <a:buNone/>
            </a:pPr>
            <a:r>
              <a:rPr lang="en-US" sz="1600" b="1">
                <a:solidFill>
                  <a:schemeClr val="tx1">
                    <a:lumMod val="75000"/>
                    <a:lumOff val="25000"/>
                  </a:schemeClr>
                </a:solidFill>
                <a:latin typeface="Times New Roman"/>
                <a:cs typeface="Times New Roman"/>
              </a:rPr>
              <a:t>"diag_3" - additional secondary diagnosis</a:t>
            </a:r>
          </a:p>
          <a:p>
            <a:pPr marL="0" indent="0">
              <a:spcBef>
                <a:spcPct val="0"/>
              </a:spcBef>
              <a:buNone/>
            </a:pPr>
            <a:endParaRPr lang="en-US" sz="1600" b="1">
              <a:solidFill>
                <a:schemeClr val="tx1">
                  <a:lumMod val="75000"/>
                  <a:lumOff val="25000"/>
                </a:schemeClr>
              </a:solidFill>
              <a:latin typeface="Times New Roman"/>
              <a:cs typeface="Times New Roman"/>
            </a:endParaRPr>
          </a:p>
          <a:p>
            <a:pPr marL="0" indent="0">
              <a:spcBef>
                <a:spcPct val="0"/>
              </a:spcBef>
              <a:buNone/>
            </a:pPr>
            <a:r>
              <a:rPr lang="en-US" sz="1600" b="1">
                <a:solidFill>
                  <a:schemeClr val="tx1">
                    <a:lumMod val="75000"/>
                    <a:lumOff val="25000"/>
                  </a:schemeClr>
                </a:solidFill>
                <a:latin typeface="Times New Roman"/>
                <a:cs typeface="Times New Roman"/>
              </a:rPr>
              <a:t>"</a:t>
            </a:r>
            <a:r>
              <a:rPr lang="en-US" sz="1600" b="1" err="1">
                <a:solidFill>
                  <a:schemeClr val="tx1">
                    <a:lumMod val="75000"/>
                    <a:lumOff val="25000"/>
                  </a:schemeClr>
                </a:solidFill>
                <a:latin typeface="Times New Roman"/>
                <a:cs typeface="Times New Roman"/>
              </a:rPr>
              <a:t>glucose_test</a:t>
            </a:r>
            <a:r>
              <a:rPr lang="en-US" sz="1600" b="1">
                <a:solidFill>
                  <a:schemeClr val="tx1">
                    <a:lumMod val="75000"/>
                    <a:lumOff val="25000"/>
                  </a:schemeClr>
                </a:solidFill>
                <a:latin typeface="Times New Roman"/>
                <a:cs typeface="Times New Roman"/>
              </a:rPr>
              <a:t>" - whether the glucose serum came out as high (&gt; 200), normal, or not performed (ordered in importance)</a:t>
            </a:r>
          </a:p>
          <a:p>
            <a:pPr marL="0" indent="0">
              <a:spcBef>
                <a:spcPct val="0"/>
              </a:spcBef>
              <a:buNone/>
            </a:pPr>
            <a:endParaRPr lang="en-US" sz="1600" b="1">
              <a:solidFill>
                <a:schemeClr val="tx1">
                  <a:lumMod val="75000"/>
                  <a:lumOff val="25000"/>
                </a:schemeClr>
              </a:solidFill>
              <a:latin typeface="Times New Roman"/>
              <a:cs typeface="Times New Roman"/>
            </a:endParaRPr>
          </a:p>
          <a:p>
            <a:pPr marL="0" indent="0">
              <a:spcBef>
                <a:spcPct val="0"/>
              </a:spcBef>
              <a:buNone/>
            </a:pPr>
            <a:r>
              <a:rPr lang="en-US" sz="1600" b="1">
                <a:solidFill>
                  <a:schemeClr val="tx1">
                    <a:lumMod val="75000"/>
                    <a:lumOff val="25000"/>
                  </a:schemeClr>
                </a:solidFill>
                <a:latin typeface="Times New Roman"/>
                <a:cs typeface="Times New Roman"/>
              </a:rPr>
              <a:t>"change" - whether there was a change in the diabetes medication ('yes' or 'no')</a:t>
            </a:r>
          </a:p>
          <a:p>
            <a:pPr marL="0" indent="0">
              <a:spcBef>
                <a:spcPct val="0"/>
              </a:spcBef>
              <a:buNone/>
            </a:pPr>
            <a:endParaRPr lang="en-US" sz="1600" b="1">
              <a:solidFill>
                <a:schemeClr val="tx1">
                  <a:lumMod val="75000"/>
                  <a:lumOff val="25000"/>
                </a:schemeClr>
              </a:solidFill>
              <a:latin typeface="Times New Roman"/>
              <a:cs typeface="Times New Roman"/>
            </a:endParaRPr>
          </a:p>
          <a:p>
            <a:pPr marL="0" indent="0">
              <a:spcBef>
                <a:spcPct val="0"/>
              </a:spcBef>
              <a:buNone/>
            </a:pPr>
            <a:r>
              <a:rPr lang="en-US" sz="1600" b="1">
                <a:solidFill>
                  <a:schemeClr val="tx1">
                    <a:lumMod val="75000"/>
                    <a:lumOff val="25000"/>
                  </a:schemeClr>
                </a:solidFill>
                <a:latin typeface="Times New Roman"/>
                <a:cs typeface="Times New Roman"/>
              </a:rPr>
              <a:t>"</a:t>
            </a:r>
            <a:r>
              <a:rPr lang="en-US" sz="1600" b="1" err="1">
                <a:solidFill>
                  <a:schemeClr val="tx1">
                    <a:lumMod val="75000"/>
                    <a:lumOff val="25000"/>
                  </a:schemeClr>
                </a:solidFill>
                <a:latin typeface="Times New Roman"/>
                <a:cs typeface="Times New Roman"/>
              </a:rPr>
              <a:t>diabetes_med</a:t>
            </a:r>
            <a:r>
              <a:rPr lang="en-US" sz="1600" b="1">
                <a:solidFill>
                  <a:schemeClr val="tx1">
                    <a:lumMod val="75000"/>
                    <a:lumOff val="25000"/>
                  </a:schemeClr>
                </a:solidFill>
                <a:latin typeface="Times New Roman"/>
                <a:cs typeface="Times New Roman"/>
              </a:rPr>
              <a:t>" - whether a diabetes medication was prescribed ('yes' or 'no')</a:t>
            </a:r>
            <a:endParaRPr lang="en-US" sz="1600" b="1">
              <a:solidFill>
                <a:schemeClr val="tx1">
                  <a:lumMod val="75000"/>
                  <a:lumOff val="25000"/>
                </a:schemeClr>
              </a:solidFill>
            </a:endParaRPr>
          </a:p>
          <a:p>
            <a:pPr marL="0" indent="0">
              <a:spcBef>
                <a:spcPct val="0"/>
              </a:spcBef>
              <a:buNone/>
            </a:pPr>
            <a:endParaRPr lang="en-US" sz="1600" b="1">
              <a:solidFill>
                <a:schemeClr val="tx1">
                  <a:lumMod val="75000"/>
                  <a:lumOff val="25000"/>
                </a:schemeClr>
              </a:solidFill>
              <a:latin typeface="Times New Roman"/>
              <a:cs typeface="Times New Roman"/>
            </a:endParaRPr>
          </a:p>
          <a:p>
            <a:pPr marL="0" indent="0">
              <a:spcBef>
                <a:spcPct val="0"/>
              </a:spcBef>
              <a:buNone/>
            </a:pPr>
            <a:r>
              <a:rPr lang="en-US" sz="1600" b="1">
                <a:solidFill>
                  <a:schemeClr val="tx1">
                    <a:lumMod val="75000"/>
                    <a:lumOff val="25000"/>
                  </a:schemeClr>
                </a:solidFill>
                <a:latin typeface="Times New Roman"/>
                <a:cs typeface="Times New Roman"/>
              </a:rPr>
              <a:t>"A1Ctest" - whether the A1C level of the patient came out as high (&gt; 7%), normal, or not performed  (ordered in importance)</a:t>
            </a:r>
            <a:endParaRPr lang="en-US" sz="1600" b="1">
              <a:solidFill>
                <a:schemeClr val="tx1">
                  <a:lumMod val="75000"/>
                  <a:lumOff val="25000"/>
                </a:schemeClr>
              </a:solidFill>
            </a:endParaRPr>
          </a:p>
          <a:p>
            <a:pPr marL="0" indent="0">
              <a:spcBef>
                <a:spcPct val="0"/>
              </a:spcBef>
              <a:buNone/>
            </a:pPr>
            <a:endParaRPr lang="en-US" sz="1600" b="1">
              <a:solidFill>
                <a:schemeClr val="tx1">
                  <a:lumMod val="75000"/>
                  <a:lumOff val="25000"/>
                </a:schemeClr>
              </a:solidFill>
              <a:latin typeface="Times New Roman"/>
              <a:cs typeface="Times New Roman"/>
            </a:endParaRPr>
          </a:p>
          <a:p>
            <a:pPr marL="0" indent="0">
              <a:spcBef>
                <a:spcPct val="0"/>
              </a:spcBef>
              <a:buNone/>
            </a:pPr>
            <a:r>
              <a:rPr lang="en-US" sz="1600" b="1">
                <a:solidFill>
                  <a:schemeClr val="tx1">
                    <a:lumMod val="75000"/>
                    <a:lumOff val="25000"/>
                  </a:schemeClr>
                </a:solidFill>
                <a:latin typeface="Times New Roman"/>
                <a:cs typeface="Times New Roman"/>
              </a:rPr>
              <a:t>"readmitted" - if the patient was readmitted at the hospital ('yes' or 'no')</a:t>
            </a:r>
            <a:endParaRPr lang="en-US" sz="1600" b="1">
              <a:solidFill>
                <a:schemeClr val="tx1">
                  <a:lumMod val="75000"/>
                  <a:lumOff val="25000"/>
                </a:schemeClr>
              </a:solidFill>
            </a:endParaRPr>
          </a:p>
        </p:txBody>
      </p:sp>
    </p:spTree>
    <p:extLst>
      <p:ext uri="{BB962C8B-B14F-4D97-AF65-F5344CB8AC3E}">
        <p14:creationId xmlns:p14="http://schemas.microsoft.com/office/powerpoint/2010/main" val="1805847847"/>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FE9A3-2C59-669C-DA4F-73310790D838}"/>
              </a:ext>
            </a:extLst>
          </p:cNvPr>
          <p:cNvSpPr>
            <a:spLocks noGrp="1"/>
          </p:cNvSpPr>
          <p:nvPr>
            <p:ph type="title"/>
          </p:nvPr>
        </p:nvSpPr>
        <p:spPr/>
        <p:txBody>
          <a:bodyPr vert="horz" lIns="91440" tIns="45720" rIns="91440" bIns="45720" rtlCol="0" anchor="ctr">
            <a:noAutofit/>
          </a:bodyPr>
          <a:lstStyle/>
          <a:p>
            <a:pPr algn="ctr"/>
            <a:r>
              <a:rPr lang="en-US" sz="3200" b="1">
                <a:solidFill>
                  <a:schemeClr val="accent6"/>
                </a:solidFill>
                <a:latin typeface="Times New Roman"/>
                <a:cs typeface="Times New Roman"/>
              </a:rPr>
              <a:t>Numerical variables</a:t>
            </a:r>
            <a:endParaRPr lang="en-US" sz="3200" b="1">
              <a:solidFill>
                <a:schemeClr val="accent6"/>
              </a:solidFill>
            </a:endParaRPr>
          </a:p>
        </p:txBody>
      </p:sp>
      <p:sp>
        <p:nvSpPr>
          <p:cNvPr id="3" name="Content Placeholder 2">
            <a:extLst>
              <a:ext uri="{FF2B5EF4-FFF2-40B4-BE49-F238E27FC236}">
                <a16:creationId xmlns:a16="http://schemas.microsoft.com/office/drawing/2014/main" id="{EB01D934-0558-2006-68F8-69D6510C13BB}"/>
              </a:ext>
            </a:extLst>
          </p:cNvPr>
          <p:cNvSpPr>
            <a:spLocks noGrp="1"/>
          </p:cNvSpPr>
          <p:nvPr>
            <p:ph idx="1"/>
          </p:nvPr>
        </p:nvSpPr>
        <p:spPr/>
        <p:txBody>
          <a:bodyPr vert="horz" lIns="91440" tIns="45720" rIns="91440" bIns="45720" rtlCol="0" anchor="t">
            <a:normAutofit/>
          </a:bodyPr>
          <a:lstStyle/>
          <a:p>
            <a:pPr marL="0" indent="0">
              <a:spcBef>
                <a:spcPct val="0"/>
              </a:spcBef>
              <a:buNone/>
            </a:pPr>
            <a:r>
              <a:rPr lang="en-US" sz="2000" b="1">
                <a:solidFill>
                  <a:schemeClr val="tx1">
                    <a:lumMod val="75000"/>
                    <a:lumOff val="25000"/>
                  </a:schemeClr>
                </a:solidFill>
                <a:latin typeface="Times New Roman"/>
                <a:cs typeface="Times New Roman"/>
              </a:rPr>
              <a:t>"</a:t>
            </a:r>
            <a:r>
              <a:rPr lang="en-US" sz="2000" b="1" err="1">
                <a:solidFill>
                  <a:schemeClr val="tx1">
                    <a:lumMod val="75000"/>
                    <a:lumOff val="25000"/>
                  </a:schemeClr>
                </a:solidFill>
                <a:latin typeface="Times New Roman"/>
                <a:cs typeface="Times New Roman"/>
              </a:rPr>
              <a:t>time_in_hospital</a:t>
            </a:r>
            <a:r>
              <a:rPr lang="en-US" sz="2000" b="1">
                <a:solidFill>
                  <a:schemeClr val="tx1">
                    <a:lumMod val="75000"/>
                    <a:lumOff val="25000"/>
                  </a:schemeClr>
                </a:solidFill>
                <a:latin typeface="Times New Roman"/>
                <a:cs typeface="Times New Roman"/>
              </a:rPr>
              <a:t>" - days (from 1 to 14)</a:t>
            </a:r>
            <a:endParaRPr lang="en-US" b="1">
              <a:solidFill>
                <a:schemeClr val="tx1">
                  <a:lumMod val="75000"/>
                  <a:lumOff val="25000"/>
                </a:schemeClr>
              </a:solidFill>
            </a:endParaRPr>
          </a:p>
          <a:p>
            <a:pPr marL="0" indent="0">
              <a:spcBef>
                <a:spcPct val="0"/>
              </a:spcBef>
              <a:buNone/>
            </a:pPr>
            <a:br>
              <a:rPr lang="en-US" sz="2000" b="1">
                <a:latin typeface="Times New Roman" panose="02020603050405020304" pitchFamily="18" charset="0"/>
                <a:cs typeface="Times New Roman" panose="02020603050405020304" pitchFamily="18" charset="0"/>
              </a:rPr>
            </a:br>
            <a:r>
              <a:rPr lang="en-US" sz="2000" b="1">
                <a:solidFill>
                  <a:schemeClr val="tx1">
                    <a:lumMod val="75000"/>
                    <a:lumOff val="25000"/>
                  </a:schemeClr>
                </a:solidFill>
                <a:latin typeface="Times New Roman"/>
                <a:cs typeface="Times New Roman"/>
              </a:rPr>
              <a:t>"</a:t>
            </a:r>
            <a:r>
              <a:rPr lang="en-US" sz="2000" b="1" err="1">
                <a:solidFill>
                  <a:schemeClr val="tx1">
                    <a:lumMod val="75000"/>
                    <a:lumOff val="25000"/>
                  </a:schemeClr>
                </a:solidFill>
                <a:latin typeface="Times New Roman"/>
                <a:cs typeface="Times New Roman"/>
              </a:rPr>
              <a:t>n_procedures</a:t>
            </a:r>
            <a:r>
              <a:rPr lang="en-US" sz="2000" b="1">
                <a:solidFill>
                  <a:schemeClr val="tx1">
                    <a:lumMod val="75000"/>
                    <a:lumOff val="25000"/>
                  </a:schemeClr>
                </a:solidFill>
                <a:latin typeface="Times New Roman"/>
                <a:cs typeface="Times New Roman"/>
              </a:rPr>
              <a:t>" - number of procedures performed during the hospital stay</a:t>
            </a:r>
          </a:p>
          <a:p>
            <a:pPr marL="0" indent="0">
              <a:spcBef>
                <a:spcPct val="0"/>
              </a:spcBef>
              <a:buNone/>
            </a:pPr>
            <a:br>
              <a:rPr lang="en-US" sz="2000" b="1">
                <a:latin typeface="Times New Roman" panose="02020603050405020304" pitchFamily="18" charset="0"/>
                <a:cs typeface="Times New Roman" panose="02020603050405020304" pitchFamily="18" charset="0"/>
              </a:rPr>
            </a:br>
            <a:r>
              <a:rPr lang="en-US" sz="2000" b="1">
                <a:solidFill>
                  <a:schemeClr val="tx1">
                    <a:lumMod val="75000"/>
                    <a:lumOff val="25000"/>
                  </a:schemeClr>
                </a:solidFill>
                <a:latin typeface="Times New Roman"/>
                <a:cs typeface="Times New Roman"/>
              </a:rPr>
              <a:t>"</a:t>
            </a:r>
            <a:r>
              <a:rPr lang="en-US" sz="2000" b="1" err="1">
                <a:solidFill>
                  <a:schemeClr val="tx1">
                    <a:lumMod val="75000"/>
                    <a:lumOff val="25000"/>
                  </a:schemeClr>
                </a:solidFill>
                <a:latin typeface="Times New Roman"/>
                <a:cs typeface="Times New Roman"/>
              </a:rPr>
              <a:t>n_lab_procedures</a:t>
            </a:r>
            <a:r>
              <a:rPr lang="en-US" sz="2000" b="1">
                <a:solidFill>
                  <a:schemeClr val="tx1">
                    <a:lumMod val="75000"/>
                    <a:lumOff val="25000"/>
                  </a:schemeClr>
                </a:solidFill>
                <a:latin typeface="Times New Roman"/>
                <a:cs typeface="Times New Roman"/>
              </a:rPr>
              <a:t>" - number of laboratory procedures performed during the hospital stay</a:t>
            </a:r>
          </a:p>
          <a:p>
            <a:pPr marL="0" indent="0">
              <a:spcBef>
                <a:spcPct val="0"/>
              </a:spcBef>
              <a:buNone/>
            </a:pPr>
            <a:br>
              <a:rPr lang="en-US" sz="2000" b="1">
                <a:latin typeface="Times New Roman" panose="02020603050405020304" pitchFamily="18" charset="0"/>
                <a:cs typeface="Times New Roman" panose="02020603050405020304" pitchFamily="18" charset="0"/>
              </a:rPr>
            </a:br>
            <a:r>
              <a:rPr lang="en-US" sz="2000" b="1">
                <a:solidFill>
                  <a:schemeClr val="tx1">
                    <a:lumMod val="75000"/>
                    <a:lumOff val="25000"/>
                  </a:schemeClr>
                </a:solidFill>
                <a:latin typeface="Times New Roman"/>
                <a:cs typeface="Times New Roman"/>
              </a:rPr>
              <a:t>"</a:t>
            </a:r>
            <a:r>
              <a:rPr lang="en-US" sz="2000" b="1" err="1">
                <a:solidFill>
                  <a:schemeClr val="tx1">
                    <a:lumMod val="75000"/>
                    <a:lumOff val="25000"/>
                  </a:schemeClr>
                </a:solidFill>
                <a:latin typeface="Times New Roman"/>
                <a:cs typeface="Times New Roman"/>
              </a:rPr>
              <a:t>n_medications</a:t>
            </a:r>
            <a:r>
              <a:rPr lang="en-US" sz="2000" b="1">
                <a:solidFill>
                  <a:schemeClr val="tx1">
                    <a:lumMod val="75000"/>
                    <a:lumOff val="25000"/>
                  </a:schemeClr>
                </a:solidFill>
                <a:latin typeface="Times New Roman"/>
                <a:cs typeface="Times New Roman"/>
              </a:rPr>
              <a:t>" - number of medications administered during the hospital stay</a:t>
            </a:r>
          </a:p>
          <a:p>
            <a:pPr marL="0" indent="0">
              <a:spcBef>
                <a:spcPct val="0"/>
              </a:spcBef>
              <a:buNone/>
            </a:pPr>
            <a:br>
              <a:rPr lang="en-US" sz="2000" b="1">
                <a:latin typeface="Times New Roman" panose="02020603050405020304" pitchFamily="18" charset="0"/>
                <a:cs typeface="Times New Roman" panose="02020603050405020304" pitchFamily="18" charset="0"/>
              </a:rPr>
            </a:br>
            <a:r>
              <a:rPr lang="en-US" sz="2000" b="1">
                <a:solidFill>
                  <a:schemeClr val="tx1">
                    <a:lumMod val="75000"/>
                    <a:lumOff val="25000"/>
                  </a:schemeClr>
                </a:solidFill>
                <a:latin typeface="Times New Roman"/>
                <a:cs typeface="Times New Roman"/>
              </a:rPr>
              <a:t>"</a:t>
            </a:r>
            <a:r>
              <a:rPr lang="en-US" sz="2000" b="1" err="1">
                <a:solidFill>
                  <a:schemeClr val="tx1">
                    <a:lumMod val="75000"/>
                    <a:lumOff val="25000"/>
                  </a:schemeClr>
                </a:solidFill>
                <a:latin typeface="Times New Roman"/>
                <a:cs typeface="Times New Roman"/>
              </a:rPr>
              <a:t>n_outpatient</a:t>
            </a:r>
            <a:r>
              <a:rPr lang="en-US" sz="2000" b="1">
                <a:solidFill>
                  <a:schemeClr val="tx1">
                    <a:lumMod val="75000"/>
                    <a:lumOff val="25000"/>
                  </a:schemeClr>
                </a:solidFill>
                <a:latin typeface="Times New Roman"/>
                <a:cs typeface="Times New Roman"/>
              </a:rPr>
              <a:t>" - number of outpatient visits in the year before a hospital stay</a:t>
            </a:r>
          </a:p>
          <a:p>
            <a:pPr marL="0" indent="0">
              <a:spcBef>
                <a:spcPct val="0"/>
              </a:spcBef>
              <a:buNone/>
            </a:pPr>
            <a:br>
              <a:rPr lang="en-US" sz="2000" b="1">
                <a:latin typeface="Times New Roman" panose="02020603050405020304" pitchFamily="18" charset="0"/>
                <a:cs typeface="Times New Roman" panose="02020603050405020304" pitchFamily="18" charset="0"/>
              </a:rPr>
            </a:br>
            <a:r>
              <a:rPr lang="en-US" sz="2000" b="1">
                <a:solidFill>
                  <a:schemeClr val="tx1">
                    <a:lumMod val="75000"/>
                    <a:lumOff val="25000"/>
                  </a:schemeClr>
                </a:solidFill>
                <a:latin typeface="Times New Roman"/>
                <a:cs typeface="Times New Roman"/>
              </a:rPr>
              <a:t>"</a:t>
            </a:r>
            <a:r>
              <a:rPr lang="en-US" sz="2000" b="1" err="1">
                <a:solidFill>
                  <a:schemeClr val="tx1">
                    <a:lumMod val="75000"/>
                    <a:lumOff val="25000"/>
                  </a:schemeClr>
                </a:solidFill>
                <a:latin typeface="Times New Roman"/>
                <a:cs typeface="Times New Roman"/>
              </a:rPr>
              <a:t>n_inpatient</a:t>
            </a:r>
            <a:r>
              <a:rPr lang="en-US" sz="2000" b="1">
                <a:solidFill>
                  <a:schemeClr val="tx1">
                    <a:lumMod val="75000"/>
                    <a:lumOff val="25000"/>
                  </a:schemeClr>
                </a:solidFill>
                <a:latin typeface="Times New Roman"/>
                <a:cs typeface="Times New Roman"/>
              </a:rPr>
              <a:t>" - number of inpatient visits in the year before the hospital stay</a:t>
            </a:r>
          </a:p>
          <a:p>
            <a:pPr marL="0" indent="0">
              <a:spcBef>
                <a:spcPct val="0"/>
              </a:spcBef>
              <a:buNone/>
            </a:pPr>
            <a:br>
              <a:rPr lang="en-US" sz="2000" b="1">
                <a:latin typeface="Times New Roman" panose="02020603050405020304" pitchFamily="18" charset="0"/>
                <a:cs typeface="Times New Roman" panose="02020603050405020304" pitchFamily="18" charset="0"/>
              </a:rPr>
            </a:br>
            <a:r>
              <a:rPr lang="en-US" sz="2000" b="1">
                <a:solidFill>
                  <a:schemeClr val="tx1">
                    <a:lumMod val="75000"/>
                    <a:lumOff val="25000"/>
                  </a:schemeClr>
                </a:solidFill>
                <a:latin typeface="Times New Roman"/>
                <a:cs typeface="Times New Roman"/>
              </a:rPr>
              <a:t>"</a:t>
            </a:r>
            <a:r>
              <a:rPr lang="en-US" sz="2000" b="1" err="1">
                <a:solidFill>
                  <a:schemeClr val="tx1">
                    <a:lumMod val="75000"/>
                    <a:lumOff val="25000"/>
                  </a:schemeClr>
                </a:solidFill>
                <a:latin typeface="Times New Roman"/>
                <a:cs typeface="Times New Roman"/>
              </a:rPr>
              <a:t>n_emergency</a:t>
            </a:r>
            <a:r>
              <a:rPr lang="en-US" sz="2000" b="1">
                <a:solidFill>
                  <a:schemeClr val="tx1">
                    <a:lumMod val="75000"/>
                    <a:lumOff val="25000"/>
                  </a:schemeClr>
                </a:solidFill>
                <a:latin typeface="Times New Roman"/>
                <a:cs typeface="Times New Roman"/>
              </a:rPr>
              <a:t>" - number of visits to the emergency room in the year before the hospital stay</a:t>
            </a:r>
          </a:p>
          <a:p>
            <a:pPr marL="0" indent="0">
              <a:buNone/>
            </a:pPr>
            <a:endParaRPr lang="en-US" b="1">
              <a:solidFill>
                <a:schemeClr val="tx1">
                  <a:lumMod val="75000"/>
                  <a:lumOff val="2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93778473"/>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FE9A3-2C59-669C-DA4F-73310790D838}"/>
              </a:ext>
            </a:extLst>
          </p:cNvPr>
          <p:cNvSpPr>
            <a:spLocks noGrp="1"/>
          </p:cNvSpPr>
          <p:nvPr>
            <p:ph type="title"/>
          </p:nvPr>
        </p:nvSpPr>
        <p:spPr/>
        <p:txBody>
          <a:bodyPr>
            <a:normAutofit/>
          </a:bodyPr>
          <a:lstStyle/>
          <a:p>
            <a:pPr algn="ctr"/>
            <a:r>
              <a:rPr lang="en-US" sz="3200" b="1">
                <a:solidFill>
                  <a:schemeClr val="accent6"/>
                </a:solidFill>
                <a:latin typeface="Times New Roman"/>
                <a:cs typeface="Times New Roman"/>
              </a:rPr>
              <a:t>Preprocessing and Data Munging </a:t>
            </a:r>
            <a:endParaRPr lang="en-US">
              <a:solidFill>
                <a:schemeClr val="accent6"/>
              </a:solidFill>
            </a:endParaRPr>
          </a:p>
        </p:txBody>
      </p:sp>
      <p:pic>
        <p:nvPicPr>
          <p:cNvPr id="4" name="Content Placeholder 3" descr="A screenshot of a phone&#10;&#10;Description automatically generated">
            <a:extLst>
              <a:ext uri="{FF2B5EF4-FFF2-40B4-BE49-F238E27FC236}">
                <a16:creationId xmlns:a16="http://schemas.microsoft.com/office/drawing/2014/main" id="{F23ECC2D-1627-2581-C326-65332B265648}"/>
              </a:ext>
            </a:extLst>
          </p:cNvPr>
          <p:cNvPicPr>
            <a:picLocks noGrp="1" noChangeAspect="1"/>
          </p:cNvPicPr>
          <p:nvPr>
            <p:ph idx="1"/>
          </p:nvPr>
        </p:nvPicPr>
        <p:blipFill>
          <a:blip r:embed="rId3"/>
          <a:stretch>
            <a:fillRect/>
          </a:stretch>
        </p:blipFill>
        <p:spPr>
          <a:xfrm>
            <a:off x="648324" y="1457666"/>
            <a:ext cx="2114208" cy="5225142"/>
          </a:xfrm>
        </p:spPr>
      </p:pic>
      <p:pic>
        <p:nvPicPr>
          <p:cNvPr id="5" name="Picture 4" descr="A white rectangular object with black text&#10;&#10;Description automatically generated">
            <a:extLst>
              <a:ext uri="{FF2B5EF4-FFF2-40B4-BE49-F238E27FC236}">
                <a16:creationId xmlns:a16="http://schemas.microsoft.com/office/drawing/2014/main" id="{39F830ED-4268-D44B-72AB-B8B897A68161}"/>
              </a:ext>
            </a:extLst>
          </p:cNvPr>
          <p:cNvPicPr>
            <a:picLocks noChangeAspect="1"/>
          </p:cNvPicPr>
          <p:nvPr/>
        </p:nvPicPr>
        <p:blipFill rotWithShape="1">
          <a:blip r:embed="rId4"/>
          <a:srcRect r="48000" b="-833"/>
          <a:stretch/>
        </p:blipFill>
        <p:spPr>
          <a:xfrm>
            <a:off x="3817257" y="2085932"/>
            <a:ext cx="8229599" cy="1053289"/>
          </a:xfrm>
          <a:prstGeom prst="rect">
            <a:avLst/>
          </a:prstGeom>
        </p:spPr>
      </p:pic>
      <p:pic>
        <p:nvPicPr>
          <p:cNvPr id="6" name="Picture 5" descr="A screenshot of a computer code&#10;&#10;Description automatically generated">
            <a:extLst>
              <a:ext uri="{FF2B5EF4-FFF2-40B4-BE49-F238E27FC236}">
                <a16:creationId xmlns:a16="http://schemas.microsoft.com/office/drawing/2014/main" id="{58FCF0CC-F37F-5E22-1F4E-A87B05C799DF}"/>
              </a:ext>
            </a:extLst>
          </p:cNvPr>
          <p:cNvPicPr>
            <a:picLocks noChangeAspect="1"/>
          </p:cNvPicPr>
          <p:nvPr/>
        </p:nvPicPr>
        <p:blipFill rotWithShape="1">
          <a:blip r:embed="rId5"/>
          <a:srcRect r="44048" b="1149"/>
          <a:stretch/>
        </p:blipFill>
        <p:spPr>
          <a:xfrm>
            <a:off x="3817257" y="4764690"/>
            <a:ext cx="8098973" cy="1465201"/>
          </a:xfrm>
          <a:prstGeom prst="rect">
            <a:avLst/>
          </a:prstGeom>
        </p:spPr>
      </p:pic>
    </p:spTree>
    <p:extLst>
      <p:ext uri="{BB962C8B-B14F-4D97-AF65-F5344CB8AC3E}">
        <p14:creationId xmlns:p14="http://schemas.microsoft.com/office/powerpoint/2010/main" val="2696693263"/>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AE47195D-EC06-4298-8805-0F0D659976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64CD22-991A-E0BF-B042-9BEDACE2AF57}"/>
              </a:ext>
            </a:extLst>
          </p:cNvPr>
          <p:cNvSpPr>
            <a:spLocks noGrp="1"/>
          </p:cNvSpPr>
          <p:nvPr>
            <p:ph type="title"/>
          </p:nvPr>
        </p:nvSpPr>
        <p:spPr>
          <a:xfrm>
            <a:off x="9267909" y="2023110"/>
            <a:ext cx="2469624" cy="2846070"/>
          </a:xfrm>
        </p:spPr>
        <p:txBody>
          <a:bodyPr vert="horz" lIns="91440" tIns="45720" rIns="91440" bIns="45720" rtlCol="0" anchor="ctr">
            <a:normAutofit/>
          </a:bodyPr>
          <a:lstStyle/>
          <a:p>
            <a:r>
              <a:rPr lang="en-US" sz="2900" b="1">
                <a:solidFill>
                  <a:schemeClr val="accent6"/>
                </a:solidFill>
                <a:latin typeface="Times New Roman"/>
                <a:cs typeface="Times New Roman"/>
              </a:rPr>
              <a:t>Preprocessing and Data Munging cont.</a:t>
            </a:r>
            <a:endParaRPr lang="en-US" sz="2900">
              <a:solidFill>
                <a:schemeClr val="accent6"/>
              </a:solidFill>
              <a:latin typeface="Times New Roman"/>
              <a:cs typeface="Times New Roman"/>
            </a:endParaRPr>
          </a:p>
        </p:txBody>
      </p:sp>
      <p:sp>
        <p:nvSpPr>
          <p:cNvPr id="30" name="Rectangle 29">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white rectangular grid with black numbers&#10;&#10;Description automatically generated">
            <a:extLst>
              <a:ext uri="{FF2B5EF4-FFF2-40B4-BE49-F238E27FC236}">
                <a16:creationId xmlns:a16="http://schemas.microsoft.com/office/drawing/2014/main" id="{AEB7BB4A-A355-2480-B84B-085D1AD77DD0}"/>
              </a:ext>
            </a:extLst>
          </p:cNvPr>
          <p:cNvPicPr>
            <a:picLocks noChangeAspect="1"/>
          </p:cNvPicPr>
          <p:nvPr/>
        </p:nvPicPr>
        <p:blipFill>
          <a:blip r:embed="rId3"/>
          <a:stretch>
            <a:fillRect/>
          </a:stretch>
        </p:blipFill>
        <p:spPr>
          <a:xfrm>
            <a:off x="654794" y="858525"/>
            <a:ext cx="3465917" cy="5211906"/>
          </a:xfrm>
          <a:prstGeom prst="rect">
            <a:avLst/>
          </a:prstGeom>
        </p:spPr>
      </p:pic>
      <p:pic>
        <p:nvPicPr>
          <p:cNvPr id="6" name="Picture 5" descr="A screenshot of a cell phone&#10;&#10;Description automatically generated">
            <a:extLst>
              <a:ext uri="{FF2B5EF4-FFF2-40B4-BE49-F238E27FC236}">
                <a16:creationId xmlns:a16="http://schemas.microsoft.com/office/drawing/2014/main" id="{75D6D6F2-0403-62B5-D97E-338C1975673C}"/>
              </a:ext>
            </a:extLst>
          </p:cNvPr>
          <p:cNvPicPr>
            <a:picLocks noChangeAspect="1"/>
          </p:cNvPicPr>
          <p:nvPr/>
        </p:nvPicPr>
        <p:blipFill>
          <a:blip r:embed="rId4"/>
          <a:stretch>
            <a:fillRect/>
          </a:stretch>
        </p:blipFill>
        <p:spPr>
          <a:xfrm>
            <a:off x="4508629" y="858524"/>
            <a:ext cx="3583185" cy="5211906"/>
          </a:xfrm>
          <a:prstGeom prst="rect">
            <a:avLst/>
          </a:prstGeom>
        </p:spPr>
      </p:pic>
      <p:sp>
        <p:nvSpPr>
          <p:cNvPr id="17" name="Rectangle 16">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553762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themeOverride>
</file>

<file path=ppt/theme/themeOverride10.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themeOverride>
</file>

<file path=ppt/theme/themeOverride11.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themeOverride>
</file>

<file path=ppt/theme/themeOverride12.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themeOverride>
</file>

<file path=ppt/theme/themeOverride13.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2BCD31E1558B0489AC9713C0DBA73FD" ma:contentTypeVersion="10" ma:contentTypeDescription="Create a new document." ma:contentTypeScope="" ma:versionID="e84c3f1020033d0c6abdbf5a2246170d">
  <xsd:schema xmlns:xsd="http://www.w3.org/2001/XMLSchema" xmlns:xs="http://www.w3.org/2001/XMLSchema" xmlns:p="http://schemas.microsoft.com/office/2006/metadata/properties" xmlns:ns3="8f33c337-42ae-49f0-9bd4-314bac2c7eed" xmlns:ns4="94d16e47-cd57-4665-86d6-b1eecbaa41c0" targetNamespace="http://schemas.microsoft.com/office/2006/metadata/properties" ma:root="true" ma:fieldsID="60943ab0672e535a4d77e88233549b17" ns3:_="" ns4:_="">
    <xsd:import namespace="8f33c337-42ae-49f0-9bd4-314bac2c7eed"/>
    <xsd:import namespace="94d16e47-cd57-4665-86d6-b1eecbaa41c0"/>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_activity" minOccurs="0"/>
                <xsd:element ref="ns3:MediaServiceObjectDetectorVersion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f33c337-42ae-49f0-9bd4-314bac2c7ee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_activity" ma:index="15" nillable="true" ma:displayName="_activity" ma:hidden="true" ma:internalName="_activity">
      <xsd:simpleType>
        <xsd:restriction base="dms:Note"/>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earchProperties" ma:index="17"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94d16e47-cd57-4665-86d6-b1eecbaa41c0"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8f33c337-42ae-49f0-9bd4-314bac2c7eed"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3AB4B0E-BECE-4F47-ACC7-AF98B553FC5C}">
  <ds:schemaRefs>
    <ds:schemaRef ds:uri="8f33c337-42ae-49f0-9bd4-314bac2c7eed"/>
    <ds:schemaRef ds:uri="94d16e47-cd57-4665-86d6-b1eecbaa41c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5A34FF6E-CB24-4696-A389-CE5ABE793B4E}">
  <ds:schemaRefs>
    <ds:schemaRef ds:uri="http://purl.org/dc/terms/"/>
    <ds:schemaRef ds:uri="http://schemas.microsoft.com/office/2006/documentManagement/types"/>
    <ds:schemaRef ds:uri="http://www.w3.org/XML/1998/namespace"/>
    <ds:schemaRef ds:uri="http://purl.org/dc/elements/1.1/"/>
    <ds:schemaRef ds:uri="http://schemas.microsoft.com/office/infopath/2007/PartnerControls"/>
    <ds:schemaRef ds:uri="http://schemas.openxmlformats.org/package/2006/metadata/core-properties"/>
    <ds:schemaRef ds:uri="94d16e47-cd57-4665-86d6-b1eecbaa41c0"/>
    <ds:schemaRef ds:uri="8f33c337-42ae-49f0-9bd4-314bac2c7eed"/>
    <ds:schemaRef ds:uri="http://schemas.microsoft.com/office/2006/metadata/properties"/>
    <ds:schemaRef ds:uri="http://purl.org/dc/dcmitype/"/>
  </ds:schemaRefs>
</ds:datastoreItem>
</file>

<file path=customXml/itemProps3.xml><?xml version="1.0" encoding="utf-8"?>
<ds:datastoreItem xmlns:ds="http://schemas.openxmlformats.org/officeDocument/2006/customXml" ds:itemID="{CC2E4B19-4AC7-4590-A171-51B3C06493C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3995</TotalTime>
  <Words>683</Words>
  <Application>Microsoft Macintosh PowerPoint</Application>
  <PresentationFormat>Widescreen</PresentationFormat>
  <Paragraphs>78</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Aptos</vt:lpstr>
      <vt:lpstr>Aptos Display</vt:lpstr>
      <vt:lpstr>Arial</vt:lpstr>
      <vt:lpstr>Times New Roman</vt:lpstr>
      <vt:lpstr>Wingdings</vt:lpstr>
      <vt:lpstr>Office Theme</vt:lpstr>
      <vt:lpstr>   Implementing a Model to Predict Hospital Readmission from Diabetes Diagnosis    </vt:lpstr>
      <vt:lpstr>Summary</vt:lpstr>
      <vt:lpstr>Introduction describing your data, motivation and objectives.   Data… </vt:lpstr>
      <vt:lpstr>Motivation &amp; Objectives… </vt:lpstr>
      <vt:lpstr>Descriptions of variables </vt:lpstr>
      <vt:lpstr>Categorical variables</vt:lpstr>
      <vt:lpstr>Numerical variables</vt:lpstr>
      <vt:lpstr>Preprocessing and Data Munging </vt:lpstr>
      <vt:lpstr>Preprocessing and Data Munging cont.</vt:lpstr>
      <vt:lpstr>Preliminary results &amp; initial visualizations</vt:lpstr>
      <vt:lpstr>Preliminary results &amp; initial visualizations</vt:lpstr>
      <vt:lpstr> </vt:lpstr>
      <vt:lpstr>Preliminary results &amp; initial visualizations </vt:lpstr>
      <vt:lpstr> </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Brianna L. Palmisano</dc:creator>
  <cp:lastModifiedBy>cami gair</cp:lastModifiedBy>
  <cp:revision>3</cp:revision>
  <dcterms:created xsi:type="dcterms:W3CDTF">2024-04-16T04:51:22Z</dcterms:created>
  <dcterms:modified xsi:type="dcterms:W3CDTF">2024-07-25T17:29:14Z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0x010100D2BCD31E1558B0489AC9713C0DBA73FD</vt:lpwstr>
  </property>
</Properties>
</file>