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D731715D.xml" ContentType="application/vnd.ms-powerpoint.comments+xml"/>
  <Override PartName="/ppt/comments/modernComment_10F_E9B491CF.xml" ContentType="application/vnd.ms-powerpoint.comments+xml"/>
  <Override PartName="/ppt/comments/modernComment_105_FAF53F5B.xml" ContentType="application/vnd.ms-powerpoint.comments+xml"/>
  <Override PartName="/ppt/comments/modernComment_110_D46CEB1A.xml" ContentType="application/vnd.ms-powerpoint.comments+xml"/>
  <Override PartName="/ppt/comments/modernComment_10A_8D99E29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1"/>
  </p:notesMasterIdLst>
  <p:sldIdLst>
    <p:sldId id="256" r:id="rId2"/>
    <p:sldId id="257" r:id="rId3"/>
    <p:sldId id="270" r:id="rId4"/>
    <p:sldId id="258" r:id="rId5"/>
    <p:sldId id="271" r:id="rId6"/>
    <p:sldId id="261" r:id="rId7"/>
    <p:sldId id="272" r:id="rId8"/>
    <p:sldId id="266" r:id="rId9"/>
    <p:sldId id="274" r:id="rId10"/>
    <p:sldId id="276" r:id="rId11"/>
    <p:sldId id="267" r:id="rId12"/>
    <p:sldId id="260" r:id="rId13"/>
    <p:sldId id="278" r:id="rId14"/>
    <p:sldId id="279" r:id="rId15"/>
    <p:sldId id="263" r:id="rId16"/>
    <p:sldId id="268" r:id="rId17"/>
    <p:sldId id="265" r:id="rId18"/>
    <p:sldId id="277"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90CB72-0611-0F20-4BDD-6BC187A4782C}" name="Brianna L. Palmisano" initials="BP" userId="S::brianna.palmisano21@my.stjohns.edu::da3e7be8-2abc-48b7-a5e4-6dbd43c9887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4EDC5-67DE-21F2-FE6B-F1859F0BC4FD}" v="5456" dt="2024-10-30T11:23:01.749"/>
    <p1510:client id="{1C25A3B0-6904-72F5-CDAE-1998CD40BC85}" v="760" dt="2024-10-30T03:12:56.949"/>
    <p1510:client id="{5AE6E48F-E0C1-DFC3-D894-292B52886C12}" v="128" dt="2024-10-29T20:47:33.838"/>
    <p1510:client id="{AD7BC976-1CDA-9A46-84A3-65E492253018}" v="742" dt="2024-10-30T03:52:24.361"/>
    <p1510:client id="{B39899B2-789B-6484-AFFE-BD29160FB354}" v="1" dt="2024-10-30T11:24:14.867"/>
    <p1510:client id="{B3EAC86D-C33E-A1C9-0395-EBE180D6D63A}" v="2600" dt="2024-10-30T06:22:00.397"/>
    <p1510:client id="{DAF9732B-CC25-4EE1-F84E-0A16924D1B75}" v="678" dt="2024-10-30T04:37:01.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omments/modernComment_102_D731715D.xml><?xml version="1.0" encoding="utf-8"?>
<p188:cmLst xmlns:a="http://schemas.openxmlformats.org/drawingml/2006/main" xmlns:r="http://schemas.openxmlformats.org/officeDocument/2006/relationships" xmlns:p188="http://schemas.microsoft.com/office/powerpoint/2018/8/main">
  <p188:cm id="{2B107465-26C8-4DD5-BD93-5B14BD4D3EFD}" authorId="{9990CB72-0611-0F20-4BDD-6BC187A4782C}" created="2024-10-30T03:31:06.208">
    <ac:deMkLst xmlns:ac="http://schemas.microsoft.com/office/drawing/2013/main/command">
      <pc:docMk xmlns:pc="http://schemas.microsoft.com/office/powerpoint/2013/main/command"/>
      <pc:sldMk xmlns:pc="http://schemas.microsoft.com/office/powerpoint/2013/main/command" cId="3610341725" sldId="258"/>
      <ac:spMk id="3" creationId="{64F478AB-0A5D-1C59-881C-3C916B7712DE}"/>
    </ac:deMkLst>
    <p188:txBody>
      <a:bodyPr/>
      <a:lstStyle/>
      <a:p>
        <a:r>
          <a:rPr lang="en-US"/>
          <a:t>do not describe, just state "These are the variables, response and predictors, binary/ continuous/ categorical</a:t>
        </a:r>
      </a:p>
    </p188:txBody>
  </p188:cm>
</p188:cmLst>
</file>

<file path=ppt/comments/modernComment_105_FAF53F5B.xml><?xml version="1.0" encoding="utf-8"?>
<p188:cmLst xmlns:a="http://schemas.openxmlformats.org/drawingml/2006/main" xmlns:r="http://schemas.openxmlformats.org/officeDocument/2006/relationships" xmlns:p188="http://schemas.microsoft.com/office/powerpoint/2018/8/main">
  <p188:cm id="{C867949D-FCAD-476E-959B-F8F42084A897}" authorId="{9990CB72-0611-0F20-4BDD-6BC187A4782C}" created="2024-10-30T05:31:33.383">
    <ac:deMkLst xmlns:ac="http://schemas.microsoft.com/office/drawing/2013/main/command">
      <pc:docMk xmlns:pc="http://schemas.microsoft.com/office/powerpoint/2013/main/command"/>
      <pc:sldMk xmlns:pc="http://schemas.microsoft.com/office/powerpoint/2013/main/command" cId="4210376539" sldId="261"/>
      <ac:spMk id="3" creationId="{25359E58-7464-36AB-50CA-797B44A3C2B5}"/>
    </ac:deMkLst>
    <p188:txBody>
      <a:bodyPr/>
      <a:lstStyle/>
      <a:p>
        <a:r>
          <a:rPr lang="en-US"/>
          <a:t>"Logistic Regression Models requires that linearity be determined between the predictors relative to the log-odds of the response variable, opposed to placing the predictors relative to the original response variable, like Linear Regression."
"This is done automatically when running a logistic model in R-Script." 
[Read first sentence]
[Touch on linearity below]
"These relationships validate the choice of variables in our model and support the assumptions for using logistic regression to predict default outcomes."</a:t>
        </a:r>
      </a:p>
    </p188:txBody>
  </p188:cm>
</p188:cmLst>
</file>

<file path=ppt/comments/modernComment_10A_8D99E296.xml><?xml version="1.0" encoding="utf-8"?>
<p188:cmLst xmlns:a="http://schemas.openxmlformats.org/drawingml/2006/main" xmlns:r="http://schemas.openxmlformats.org/officeDocument/2006/relationships" xmlns:p188="http://schemas.microsoft.com/office/powerpoint/2018/8/main">
  <p188:cm id="{D6ACDBFF-0F3A-49EE-A404-4C2D5A06B836}" authorId="{9990CB72-0611-0F20-4BDD-6BC187A4782C}" created="2024-10-30T06:54:45.338">
    <pc:sldMkLst xmlns:pc="http://schemas.microsoft.com/office/powerpoint/2013/main/command">
      <pc:docMk/>
      <pc:sldMk cId="2375672470" sldId="266"/>
    </pc:sldMkLst>
    <p188:txBody>
      <a:bodyPr/>
      <a:lstStyle/>
      <a:p>
        <a:r>
          <a:rPr lang="en-US"/>
          <a:t>"We focus on p-values when using this table, as the log-odds are not taken until the next model, where correlation coefficients hold more reliability in terms of having a binary response variable."
[Read mid lines]
"Number of Credit Accounts has little to no significance or predictive power, and will not be included in our final logistic regression model."</a:t>
        </a:r>
      </a:p>
    </p188:txBody>
  </p188:cm>
</p188:cmLst>
</file>

<file path=ppt/comments/modernComment_10F_E9B491CF.xml><?xml version="1.0" encoding="utf-8"?>
<p188:cmLst xmlns:a="http://schemas.openxmlformats.org/drawingml/2006/main" xmlns:r="http://schemas.openxmlformats.org/officeDocument/2006/relationships" xmlns:p188="http://schemas.microsoft.com/office/powerpoint/2018/8/main">
  <p188:cm id="{620D9D4D-E8D5-46C7-ACFF-81FAD71CC630}" authorId="{9990CB72-0611-0F20-4BDD-6BC187A4782C}" created="2024-10-30T04:45:03.023">
    <pc:sldMkLst xmlns:pc="http://schemas.microsoft.com/office/powerpoint/2013/main/command">
      <pc:docMk/>
      <pc:sldMk cId="3920925135" sldId="271"/>
    </pc:sldMkLst>
    <p188:txBody>
      <a:bodyPr/>
      <a:lstStyle/>
      <a:p>
        <a:r>
          <a:rPr lang="en-US"/>
          <a:t>[Read first 2 lines] 
"Descriptive statistics give us insights on our continuous variables and potential indicators of loan default."
"These variables all range widely."
[Touch on each quick]
"Other variables showed reasonable distributions."
"These statistics suggest that individual borrower characteristics, such as financial reserves and credit scores, may play significant roles in predicting loan default risk that may inform the subsequent logistic regression modeling."</a:t>
        </a:r>
      </a:p>
    </p188:txBody>
  </p188:cm>
</p188:cmLst>
</file>

<file path=ppt/comments/modernComment_110_D46CEB1A.xml><?xml version="1.0" encoding="utf-8"?>
<p188:cmLst xmlns:a="http://schemas.openxmlformats.org/drawingml/2006/main" xmlns:r="http://schemas.openxmlformats.org/officeDocument/2006/relationships" xmlns:p188="http://schemas.microsoft.com/office/powerpoint/2018/8/main">
  <p188:cm id="{99EC82DF-C138-4157-B30F-F10B03EFBD77}" authorId="{9990CB72-0611-0F20-4BDD-6BC187A4782C}" created="2024-10-30T06:08:13.151">
    <pc:sldMkLst xmlns:pc="http://schemas.microsoft.com/office/powerpoint/2013/main/command">
      <pc:docMk/>
      <pc:sldMk cId="3563907866" sldId="272"/>
    </pc:sldMkLst>
    <p188:txBody>
      <a:bodyPr/>
      <a:lstStyle/>
      <a:p>
        <a:r>
          <a:rPr lang="en-US"/>
          <a:t>[Read first 2 lines]
"Age was holds highest explanatory power."
"Age was a inverse or negative association."
"As borrowers age, they are less likely to default on their loans."
"Term has a low coefficient, though it is the most positive association."
That is to say that the long the term, the higher risk of loan default"
"This matrix is helpful in exploring variables and make selections for our model."</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6B37C-AFA0-4DB8-BA86-0B5CF8F596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022E30-6B01-4B28-BEBB-6A882CCB7432}">
      <dgm:prSet/>
      <dgm:spPr/>
      <dgm:t>
        <a:bodyPr/>
        <a:lstStyle/>
        <a:p>
          <a:pPr>
            <a:lnSpc>
              <a:spcPct val="100000"/>
            </a:lnSpc>
          </a:pPr>
          <a:r>
            <a:rPr lang="en-US" b="0">
              <a:latin typeface="Avenir Next LT Pro"/>
            </a:rPr>
            <a:t>Default</a:t>
          </a:r>
          <a:r>
            <a:rPr lang="en-US"/>
            <a:t> prediction is critical for managing risk in financial institutions, especially with rising loan volumes.</a:t>
          </a:r>
        </a:p>
      </dgm:t>
    </dgm:pt>
    <dgm:pt modelId="{08FE9FC4-C055-48E8-BB25-BE6D1BA10E8F}" type="parTrans" cxnId="{48FE8BF6-A026-404B-A2D8-654DA8269B7B}">
      <dgm:prSet/>
      <dgm:spPr/>
      <dgm:t>
        <a:bodyPr/>
        <a:lstStyle/>
        <a:p>
          <a:endParaRPr lang="en-US"/>
        </a:p>
      </dgm:t>
    </dgm:pt>
    <dgm:pt modelId="{14DDEC89-10D7-4C5E-AD3B-802AF8DFDE1D}" type="sibTrans" cxnId="{48FE8BF6-A026-404B-A2D8-654DA8269B7B}">
      <dgm:prSet/>
      <dgm:spPr/>
      <dgm:t>
        <a:bodyPr/>
        <a:lstStyle/>
        <a:p>
          <a:endParaRPr lang="en-US"/>
        </a:p>
      </dgm:t>
    </dgm:pt>
    <dgm:pt modelId="{BCA1529C-BEC0-4297-8157-113435633A83}">
      <dgm:prSet/>
      <dgm:spPr/>
      <dgm:t>
        <a:bodyPr/>
        <a:lstStyle/>
        <a:p>
          <a:pPr>
            <a:lnSpc>
              <a:spcPct val="100000"/>
            </a:lnSpc>
          </a:pPr>
          <a:r>
            <a:rPr lang="en-US"/>
            <a:t>Predicting default accurately helps banks minimize financial losses and optimize their lending strategies.</a:t>
          </a:r>
        </a:p>
      </dgm:t>
    </dgm:pt>
    <dgm:pt modelId="{449B92E6-FC61-4F98-870A-FD8E7160821B}" type="parTrans" cxnId="{2548033D-0568-4D0B-8176-0D7E9C8ECAC0}">
      <dgm:prSet/>
      <dgm:spPr/>
      <dgm:t>
        <a:bodyPr/>
        <a:lstStyle/>
        <a:p>
          <a:endParaRPr lang="en-US"/>
        </a:p>
      </dgm:t>
    </dgm:pt>
    <dgm:pt modelId="{0C88E8D5-3C02-4261-91D7-15DE195261C7}" type="sibTrans" cxnId="{2548033D-0568-4D0B-8176-0D7E9C8ECAC0}">
      <dgm:prSet/>
      <dgm:spPr/>
      <dgm:t>
        <a:bodyPr/>
        <a:lstStyle/>
        <a:p>
          <a:endParaRPr lang="en-US"/>
        </a:p>
      </dgm:t>
    </dgm:pt>
    <dgm:pt modelId="{9E618006-CD0B-4623-B866-7C050D4F5C31}">
      <dgm:prSet/>
      <dgm:spPr/>
      <dgm:t>
        <a:bodyPr/>
        <a:lstStyle/>
        <a:p>
          <a:pPr>
            <a:lnSpc>
              <a:spcPct val="100000"/>
            </a:lnSpc>
          </a:pPr>
          <a:r>
            <a:rPr lang="en-US" b="0">
              <a:latin typeface="Avenir Next LT Pro"/>
            </a:rPr>
            <a:t>Growing</a:t>
          </a:r>
          <a:r>
            <a:rPr lang="en-US"/>
            <a:t> reliance on data analytics and machine learning for credit risk assessment.</a:t>
          </a:r>
        </a:p>
      </dgm:t>
    </dgm:pt>
    <dgm:pt modelId="{A9489B90-66CC-4E8F-B3EC-7508AC6D31B3}" type="parTrans" cxnId="{B6FE4D90-59B6-41CF-80E7-BB1D85FB6074}">
      <dgm:prSet/>
      <dgm:spPr/>
      <dgm:t>
        <a:bodyPr/>
        <a:lstStyle/>
        <a:p>
          <a:endParaRPr lang="en-US"/>
        </a:p>
      </dgm:t>
    </dgm:pt>
    <dgm:pt modelId="{5E89BD7D-56EE-4F92-B776-AD0A6128D51C}" type="sibTrans" cxnId="{B6FE4D90-59B6-41CF-80E7-BB1D85FB6074}">
      <dgm:prSet/>
      <dgm:spPr/>
      <dgm:t>
        <a:bodyPr/>
        <a:lstStyle/>
        <a:p>
          <a:endParaRPr lang="en-US"/>
        </a:p>
      </dgm:t>
    </dgm:pt>
    <dgm:pt modelId="{401FE648-32CB-4148-9B3A-8A5E9E3A75F0}">
      <dgm:prSet/>
      <dgm:spPr/>
      <dgm:t>
        <a:bodyPr/>
        <a:lstStyle/>
        <a:p>
          <a:pPr>
            <a:lnSpc>
              <a:spcPct val="100000"/>
            </a:lnSpc>
          </a:pPr>
          <a:r>
            <a:rPr lang="en-US"/>
            <a:t>Logistic regression is widely used for binary classification problems like default prediction.</a:t>
          </a:r>
        </a:p>
      </dgm:t>
    </dgm:pt>
    <dgm:pt modelId="{80B39A18-1AD5-4704-8AFA-001F306F03DB}" type="parTrans" cxnId="{B9D71D7D-4794-4D54-B64F-385B74302E22}">
      <dgm:prSet/>
      <dgm:spPr/>
      <dgm:t>
        <a:bodyPr/>
        <a:lstStyle/>
        <a:p>
          <a:endParaRPr lang="en-US"/>
        </a:p>
      </dgm:t>
    </dgm:pt>
    <dgm:pt modelId="{1ABCA79A-FA94-4BE5-90C2-0105DDECAC85}" type="sibTrans" cxnId="{B9D71D7D-4794-4D54-B64F-385B74302E22}">
      <dgm:prSet/>
      <dgm:spPr/>
      <dgm:t>
        <a:bodyPr/>
        <a:lstStyle/>
        <a:p>
          <a:endParaRPr lang="en-US"/>
        </a:p>
      </dgm:t>
    </dgm:pt>
    <dgm:pt modelId="{25209F3B-5D47-4DE7-B0AD-D4DC277E3121}" type="pres">
      <dgm:prSet presAssocID="{0836B37C-AFA0-4DB8-BA86-0B5CF8F596C0}" presName="root" presStyleCnt="0">
        <dgm:presLayoutVars>
          <dgm:dir/>
          <dgm:resizeHandles val="exact"/>
        </dgm:presLayoutVars>
      </dgm:prSet>
      <dgm:spPr/>
    </dgm:pt>
    <dgm:pt modelId="{C373A73C-FCC7-4D39-855B-7EA2A3198CBF}" type="pres">
      <dgm:prSet presAssocID="{FE022E30-6B01-4B28-BEBB-6A882CCB7432}" presName="compNode" presStyleCnt="0"/>
      <dgm:spPr/>
    </dgm:pt>
    <dgm:pt modelId="{854164D8-8CDE-4FEE-9C8E-F9407B8B65C0}" type="pres">
      <dgm:prSet presAssocID="{FE022E30-6B01-4B28-BEBB-6A882CCB7432}" presName="bgRect" presStyleLbl="bgShp" presStyleIdx="0" presStyleCnt="4"/>
      <dgm:spPr/>
    </dgm:pt>
    <dgm:pt modelId="{67709D6C-2C77-497F-92AE-D5B760CE0372}" type="pres">
      <dgm:prSet presAssocID="{FE022E30-6B01-4B28-BEBB-6A882CCB74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A99A3F81-186B-45D0-ABF4-211757496344}" type="pres">
      <dgm:prSet presAssocID="{FE022E30-6B01-4B28-BEBB-6A882CCB7432}" presName="spaceRect" presStyleCnt="0"/>
      <dgm:spPr/>
    </dgm:pt>
    <dgm:pt modelId="{CC555FAF-10E7-417C-B456-316AFCDAFC62}" type="pres">
      <dgm:prSet presAssocID="{FE022E30-6B01-4B28-BEBB-6A882CCB7432}" presName="parTx" presStyleLbl="revTx" presStyleIdx="0" presStyleCnt="4">
        <dgm:presLayoutVars>
          <dgm:chMax val="0"/>
          <dgm:chPref val="0"/>
        </dgm:presLayoutVars>
      </dgm:prSet>
      <dgm:spPr/>
    </dgm:pt>
    <dgm:pt modelId="{0326FA84-C25D-47D1-AE2A-A3A240BB6C8D}" type="pres">
      <dgm:prSet presAssocID="{14DDEC89-10D7-4C5E-AD3B-802AF8DFDE1D}" presName="sibTrans" presStyleCnt="0"/>
      <dgm:spPr/>
    </dgm:pt>
    <dgm:pt modelId="{6DE08B84-00EF-4BE8-BDDE-8997E7F57462}" type="pres">
      <dgm:prSet presAssocID="{BCA1529C-BEC0-4297-8157-113435633A83}" presName="compNode" presStyleCnt="0"/>
      <dgm:spPr/>
    </dgm:pt>
    <dgm:pt modelId="{8D6E4AA4-345C-466B-BDB0-98C756C91AB2}" type="pres">
      <dgm:prSet presAssocID="{BCA1529C-BEC0-4297-8157-113435633A83}" presName="bgRect" presStyleLbl="bgShp" presStyleIdx="1" presStyleCnt="4"/>
      <dgm:spPr/>
    </dgm:pt>
    <dgm:pt modelId="{22A1CED4-7131-41D7-A86D-FA16631BF252}" type="pres">
      <dgm:prSet presAssocID="{BCA1529C-BEC0-4297-8157-113435633A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34C67711-6A46-4231-BF9C-1032732E74C8}" type="pres">
      <dgm:prSet presAssocID="{BCA1529C-BEC0-4297-8157-113435633A83}" presName="spaceRect" presStyleCnt="0"/>
      <dgm:spPr/>
    </dgm:pt>
    <dgm:pt modelId="{E8895482-0CB2-4060-BE10-C0EC51A96E5E}" type="pres">
      <dgm:prSet presAssocID="{BCA1529C-BEC0-4297-8157-113435633A83}" presName="parTx" presStyleLbl="revTx" presStyleIdx="1" presStyleCnt="4">
        <dgm:presLayoutVars>
          <dgm:chMax val="0"/>
          <dgm:chPref val="0"/>
        </dgm:presLayoutVars>
      </dgm:prSet>
      <dgm:spPr/>
    </dgm:pt>
    <dgm:pt modelId="{C5AE23EB-7631-48CF-8D9E-19B09EB65DAB}" type="pres">
      <dgm:prSet presAssocID="{0C88E8D5-3C02-4261-91D7-15DE195261C7}" presName="sibTrans" presStyleCnt="0"/>
      <dgm:spPr/>
    </dgm:pt>
    <dgm:pt modelId="{1D536527-8045-4896-A4B6-D8CF4BA638CD}" type="pres">
      <dgm:prSet presAssocID="{9E618006-CD0B-4623-B866-7C050D4F5C31}" presName="compNode" presStyleCnt="0"/>
      <dgm:spPr/>
    </dgm:pt>
    <dgm:pt modelId="{6B1A0EFD-6B07-4139-89A5-50E31D6DBD89}" type="pres">
      <dgm:prSet presAssocID="{9E618006-CD0B-4623-B866-7C050D4F5C31}" presName="bgRect" presStyleLbl="bgShp" presStyleIdx="2" presStyleCnt="4"/>
      <dgm:spPr/>
    </dgm:pt>
    <dgm:pt modelId="{C64C2290-4C9E-41F4-9B76-0CB189DD9BE1}" type="pres">
      <dgm:prSet presAssocID="{9E618006-CD0B-4623-B866-7C050D4F5C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2226FA6-0496-4BC2-9080-71E851DEA985}" type="pres">
      <dgm:prSet presAssocID="{9E618006-CD0B-4623-B866-7C050D4F5C31}" presName="spaceRect" presStyleCnt="0"/>
      <dgm:spPr/>
    </dgm:pt>
    <dgm:pt modelId="{C9E2C9DD-749E-4F4E-BF63-6BBEF9151F49}" type="pres">
      <dgm:prSet presAssocID="{9E618006-CD0B-4623-B866-7C050D4F5C31}" presName="parTx" presStyleLbl="revTx" presStyleIdx="2" presStyleCnt="4">
        <dgm:presLayoutVars>
          <dgm:chMax val="0"/>
          <dgm:chPref val="0"/>
        </dgm:presLayoutVars>
      </dgm:prSet>
      <dgm:spPr/>
    </dgm:pt>
    <dgm:pt modelId="{7AE2D30D-D876-48EC-8329-233AB88FA3EF}" type="pres">
      <dgm:prSet presAssocID="{5E89BD7D-56EE-4F92-B776-AD0A6128D51C}" presName="sibTrans" presStyleCnt="0"/>
      <dgm:spPr/>
    </dgm:pt>
    <dgm:pt modelId="{0D5F1640-D519-4DD2-9E9B-BACB50FDD627}" type="pres">
      <dgm:prSet presAssocID="{401FE648-32CB-4148-9B3A-8A5E9E3A75F0}" presName="compNode" presStyleCnt="0"/>
      <dgm:spPr/>
    </dgm:pt>
    <dgm:pt modelId="{EEC86D46-A610-49D1-8411-A78B543FA2D5}" type="pres">
      <dgm:prSet presAssocID="{401FE648-32CB-4148-9B3A-8A5E9E3A75F0}" presName="bgRect" presStyleLbl="bgShp" presStyleIdx="3" presStyleCnt="4"/>
      <dgm:spPr/>
    </dgm:pt>
    <dgm:pt modelId="{4C68F538-0412-4940-A7B0-FB59F082B413}" type="pres">
      <dgm:prSet presAssocID="{401FE648-32CB-4148-9B3A-8A5E9E3A75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A6EFBBE-9F82-46A4-92D8-C501B63C9ED7}" type="pres">
      <dgm:prSet presAssocID="{401FE648-32CB-4148-9B3A-8A5E9E3A75F0}" presName="spaceRect" presStyleCnt="0"/>
      <dgm:spPr/>
    </dgm:pt>
    <dgm:pt modelId="{2D409A1D-3B1D-4399-A0E5-85F040CA08F0}" type="pres">
      <dgm:prSet presAssocID="{401FE648-32CB-4148-9B3A-8A5E9E3A75F0}" presName="parTx" presStyleLbl="revTx" presStyleIdx="3" presStyleCnt="4">
        <dgm:presLayoutVars>
          <dgm:chMax val="0"/>
          <dgm:chPref val="0"/>
        </dgm:presLayoutVars>
      </dgm:prSet>
      <dgm:spPr/>
    </dgm:pt>
  </dgm:ptLst>
  <dgm:cxnLst>
    <dgm:cxn modelId="{2548033D-0568-4D0B-8176-0D7E9C8ECAC0}" srcId="{0836B37C-AFA0-4DB8-BA86-0B5CF8F596C0}" destId="{BCA1529C-BEC0-4297-8157-113435633A83}" srcOrd="1" destOrd="0" parTransId="{449B92E6-FC61-4F98-870A-FD8E7160821B}" sibTransId="{0C88E8D5-3C02-4261-91D7-15DE195261C7}"/>
    <dgm:cxn modelId="{B880AC5B-39BF-4E5D-9D0F-014F2F7FA4EC}" type="presOf" srcId="{401FE648-32CB-4148-9B3A-8A5E9E3A75F0}" destId="{2D409A1D-3B1D-4399-A0E5-85F040CA08F0}" srcOrd="0" destOrd="0" presId="urn:microsoft.com/office/officeart/2018/2/layout/IconVerticalSolidList"/>
    <dgm:cxn modelId="{B9D71D7D-4794-4D54-B64F-385B74302E22}" srcId="{0836B37C-AFA0-4DB8-BA86-0B5CF8F596C0}" destId="{401FE648-32CB-4148-9B3A-8A5E9E3A75F0}" srcOrd="3" destOrd="0" parTransId="{80B39A18-1AD5-4704-8AFA-001F306F03DB}" sibTransId="{1ABCA79A-FA94-4BE5-90C2-0105DDECAC85}"/>
    <dgm:cxn modelId="{B6FE4D90-59B6-41CF-80E7-BB1D85FB6074}" srcId="{0836B37C-AFA0-4DB8-BA86-0B5CF8F596C0}" destId="{9E618006-CD0B-4623-B866-7C050D4F5C31}" srcOrd="2" destOrd="0" parTransId="{A9489B90-66CC-4E8F-B3EC-7508AC6D31B3}" sibTransId="{5E89BD7D-56EE-4F92-B776-AD0A6128D51C}"/>
    <dgm:cxn modelId="{07124298-D94D-40CE-87FB-C3292FD1AD14}" type="presOf" srcId="{BCA1529C-BEC0-4297-8157-113435633A83}" destId="{E8895482-0CB2-4060-BE10-C0EC51A96E5E}" srcOrd="0" destOrd="0" presId="urn:microsoft.com/office/officeart/2018/2/layout/IconVerticalSolidList"/>
    <dgm:cxn modelId="{2A2AF4A4-2268-4710-9A03-58B49CDDEC5A}" type="presOf" srcId="{0836B37C-AFA0-4DB8-BA86-0B5CF8F596C0}" destId="{25209F3B-5D47-4DE7-B0AD-D4DC277E3121}" srcOrd="0" destOrd="0" presId="urn:microsoft.com/office/officeart/2018/2/layout/IconVerticalSolidList"/>
    <dgm:cxn modelId="{4C47CBB8-8FA5-44AD-B596-A6A4641BCC7F}" type="presOf" srcId="{9E618006-CD0B-4623-B866-7C050D4F5C31}" destId="{C9E2C9DD-749E-4F4E-BF63-6BBEF9151F49}" srcOrd="0" destOrd="0" presId="urn:microsoft.com/office/officeart/2018/2/layout/IconVerticalSolidList"/>
    <dgm:cxn modelId="{EF64C7BB-DA15-403A-BBDE-2AAD7AF56D4F}" type="presOf" srcId="{FE022E30-6B01-4B28-BEBB-6A882CCB7432}" destId="{CC555FAF-10E7-417C-B456-316AFCDAFC62}" srcOrd="0" destOrd="0" presId="urn:microsoft.com/office/officeart/2018/2/layout/IconVerticalSolidList"/>
    <dgm:cxn modelId="{48FE8BF6-A026-404B-A2D8-654DA8269B7B}" srcId="{0836B37C-AFA0-4DB8-BA86-0B5CF8F596C0}" destId="{FE022E30-6B01-4B28-BEBB-6A882CCB7432}" srcOrd="0" destOrd="0" parTransId="{08FE9FC4-C055-48E8-BB25-BE6D1BA10E8F}" sibTransId="{14DDEC89-10D7-4C5E-AD3B-802AF8DFDE1D}"/>
    <dgm:cxn modelId="{574583DD-1324-4055-BD23-5F6EB7FC850D}" type="presParOf" srcId="{25209F3B-5D47-4DE7-B0AD-D4DC277E3121}" destId="{C373A73C-FCC7-4D39-855B-7EA2A3198CBF}" srcOrd="0" destOrd="0" presId="urn:microsoft.com/office/officeart/2018/2/layout/IconVerticalSolidList"/>
    <dgm:cxn modelId="{BDD66F86-F2B1-4B16-BEBA-341290A5314D}" type="presParOf" srcId="{C373A73C-FCC7-4D39-855B-7EA2A3198CBF}" destId="{854164D8-8CDE-4FEE-9C8E-F9407B8B65C0}" srcOrd="0" destOrd="0" presId="urn:microsoft.com/office/officeart/2018/2/layout/IconVerticalSolidList"/>
    <dgm:cxn modelId="{8E190499-48EE-4C86-AA8E-6C93C93328B1}" type="presParOf" srcId="{C373A73C-FCC7-4D39-855B-7EA2A3198CBF}" destId="{67709D6C-2C77-497F-92AE-D5B760CE0372}" srcOrd="1" destOrd="0" presId="urn:microsoft.com/office/officeart/2018/2/layout/IconVerticalSolidList"/>
    <dgm:cxn modelId="{4D7E3A40-53B6-4BC3-B01B-416EB5B7B34B}" type="presParOf" srcId="{C373A73C-FCC7-4D39-855B-7EA2A3198CBF}" destId="{A99A3F81-186B-45D0-ABF4-211757496344}" srcOrd="2" destOrd="0" presId="urn:microsoft.com/office/officeart/2018/2/layout/IconVerticalSolidList"/>
    <dgm:cxn modelId="{3096B105-77B9-432C-AD31-2CA01C48F2C5}" type="presParOf" srcId="{C373A73C-FCC7-4D39-855B-7EA2A3198CBF}" destId="{CC555FAF-10E7-417C-B456-316AFCDAFC62}" srcOrd="3" destOrd="0" presId="urn:microsoft.com/office/officeart/2018/2/layout/IconVerticalSolidList"/>
    <dgm:cxn modelId="{185C9481-BAB0-44A2-9D63-070CF7BA1428}" type="presParOf" srcId="{25209F3B-5D47-4DE7-B0AD-D4DC277E3121}" destId="{0326FA84-C25D-47D1-AE2A-A3A240BB6C8D}" srcOrd="1" destOrd="0" presId="urn:microsoft.com/office/officeart/2018/2/layout/IconVerticalSolidList"/>
    <dgm:cxn modelId="{D70BB99B-F42F-409D-8E83-6C12647F27EE}" type="presParOf" srcId="{25209F3B-5D47-4DE7-B0AD-D4DC277E3121}" destId="{6DE08B84-00EF-4BE8-BDDE-8997E7F57462}" srcOrd="2" destOrd="0" presId="urn:microsoft.com/office/officeart/2018/2/layout/IconVerticalSolidList"/>
    <dgm:cxn modelId="{1BF98BE4-A800-4B65-9620-9AD2F9058C32}" type="presParOf" srcId="{6DE08B84-00EF-4BE8-BDDE-8997E7F57462}" destId="{8D6E4AA4-345C-466B-BDB0-98C756C91AB2}" srcOrd="0" destOrd="0" presId="urn:microsoft.com/office/officeart/2018/2/layout/IconVerticalSolidList"/>
    <dgm:cxn modelId="{91A5EA00-5D2B-48B1-9DE7-2C5B04A80200}" type="presParOf" srcId="{6DE08B84-00EF-4BE8-BDDE-8997E7F57462}" destId="{22A1CED4-7131-41D7-A86D-FA16631BF252}" srcOrd="1" destOrd="0" presId="urn:microsoft.com/office/officeart/2018/2/layout/IconVerticalSolidList"/>
    <dgm:cxn modelId="{15F383B9-8390-46FA-BD5E-ED4441A022CC}" type="presParOf" srcId="{6DE08B84-00EF-4BE8-BDDE-8997E7F57462}" destId="{34C67711-6A46-4231-BF9C-1032732E74C8}" srcOrd="2" destOrd="0" presId="urn:microsoft.com/office/officeart/2018/2/layout/IconVerticalSolidList"/>
    <dgm:cxn modelId="{D76F83B3-5552-4E97-8C58-786B27B3A49E}" type="presParOf" srcId="{6DE08B84-00EF-4BE8-BDDE-8997E7F57462}" destId="{E8895482-0CB2-4060-BE10-C0EC51A96E5E}" srcOrd="3" destOrd="0" presId="urn:microsoft.com/office/officeart/2018/2/layout/IconVerticalSolidList"/>
    <dgm:cxn modelId="{EF2D6BE8-9B31-4C1D-9A6A-5E917FA55E61}" type="presParOf" srcId="{25209F3B-5D47-4DE7-B0AD-D4DC277E3121}" destId="{C5AE23EB-7631-48CF-8D9E-19B09EB65DAB}" srcOrd="3" destOrd="0" presId="urn:microsoft.com/office/officeart/2018/2/layout/IconVerticalSolidList"/>
    <dgm:cxn modelId="{B346F2ED-16C3-401B-B227-4B0F730C7828}" type="presParOf" srcId="{25209F3B-5D47-4DE7-B0AD-D4DC277E3121}" destId="{1D536527-8045-4896-A4B6-D8CF4BA638CD}" srcOrd="4" destOrd="0" presId="urn:microsoft.com/office/officeart/2018/2/layout/IconVerticalSolidList"/>
    <dgm:cxn modelId="{3EFAFCA3-77EA-47FE-B164-DA9A3A43B7F5}" type="presParOf" srcId="{1D536527-8045-4896-A4B6-D8CF4BA638CD}" destId="{6B1A0EFD-6B07-4139-89A5-50E31D6DBD89}" srcOrd="0" destOrd="0" presId="urn:microsoft.com/office/officeart/2018/2/layout/IconVerticalSolidList"/>
    <dgm:cxn modelId="{CADB2718-FABA-49D1-BE40-4329D2A46291}" type="presParOf" srcId="{1D536527-8045-4896-A4B6-D8CF4BA638CD}" destId="{C64C2290-4C9E-41F4-9B76-0CB189DD9BE1}" srcOrd="1" destOrd="0" presId="urn:microsoft.com/office/officeart/2018/2/layout/IconVerticalSolidList"/>
    <dgm:cxn modelId="{3E43FFB8-76B5-41B6-A934-99E0A3F1BEDF}" type="presParOf" srcId="{1D536527-8045-4896-A4B6-D8CF4BA638CD}" destId="{F2226FA6-0496-4BC2-9080-71E851DEA985}" srcOrd="2" destOrd="0" presId="urn:microsoft.com/office/officeart/2018/2/layout/IconVerticalSolidList"/>
    <dgm:cxn modelId="{04F72BB6-2BBA-48E2-B781-5D5767A7B166}" type="presParOf" srcId="{1D536527-8045-4896-A4B6-D8CF4BA638CD}" destId="{C9E2C9DD-749E-4F4E-BF63-6BBEF9151F49}" srcOrd="3" destOrd="0" presId="urn:microsoft.com/office/officeart/2018/2/layout/IconVerticalSolidList"/>
    <dgm:cxn modelId="{EBCF6081-7D9D-4998-81C5-E5E2B599A79E}" type="presParOf" srcId="{25209F3B-5D47-4DE7-B0AD-D4DC277E3121}" destId="{7AE2D30D-D876-48EC-8329-233AB88FA3EF}" srcOrd="5" destOrd="0" presId="urn:microsoft.com/office/officeart/2018/2/layout/IconVerticalSolidList"/>
    <dgm:cxn modelId="{F6EBF4CE-641B-4DED-B9E2-4FB252F36B96}" type="presParOf" srcId="{25209F3B-5D47-4DE7-B0AD-D4DC277E3121}" destId="{0D5F1640-D519-4DD2-9E9B-BACB50FDD627}" srcOrd="6" destOrd="0" presId="urn:microsoft.com/office/officeart/2018/2/layout/IconVerticalSolidList"/>
    <dgm:cxn modelId="{28FFCC09-B521-4121-92B2-8AD7533C1D9E}" type="presParOf" srcId="{0D5F1640-D519-4DD2-9E9B-BACB50FDD627}" destId="{EEC86D46-A610-49D1-8411-A78B543FA2D5}" srcOrd="0" destOrd="0" presId="urn:microsoft.com/office/officeart/2018/2/layout/IconVerticalSolidList"/>
    <dgm:cxn modelId="{2A622EFD-488C-4BE0-94F8-CB590B12CF7B}" type="presParOf" srcId="{0D5F1640-D519-4DD2-9E9B-BACB50FDD627}" destId="{4C68F538-0412-4940-A7B0-FB59F082B413}" srcOrd="1" destOrd="0" presId="urn:microsoft.com/office/officeart/2018/2/layout/IconVerticalSolidList"/>
    <dgm:cxn modelId="{E64119DC-B2C9-41F1-BA74-0A5CFAF54800}" type="presParOf" srcId="{0D5F1640-D519-4DD2-9E9B-BACB50FDD627}" destId="{FA6EFBBE-9F82-46A4-92D8-C501B63C9ED7}" srcOrd="2" destOrd="0" presId="urn:microsoft.com/office/officeart/2018/2/layout/IconVerticalSolidList"/>
    <dgm:cxn modelId="{7DDC72E6-CC49-4687-9B13-47780BE7D2F5}" type="presParOf" srcId="{0D5F1640-D519-4DD2-9E9B-BACB50FDD627}" destId="{2D409A1D-3B1D-4399-A0E5-85F040CA08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64D8-8CDE-4FEE-9C8E-F9407B8B65C0}">
      <dsp:nvSpPr>
        <dsp:cNvPr id="0" name=""/>
        <dsp:cNvSpPr/>
      </dsp:nvSpPr>
      <dsp:spPr>
        <a:xfrm>
          <a:off x="0" y="2018"/>
          <a:ext cx="6659220" cy="1022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09D6C-2C77-497F-92AE-D5B760CE0372}">
      <dsp:nvSpPr>
        <dsp:cNvPr id="0" name=""/>
        <dsp:cNvSpPr/>
      </dsp:nvSpPr>
      <dsp:spPr>
        <a:xfrm>
          <a:off x="309435" y="232177"/>
          <a:ext cx="562610" cy="5626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55FAF-10E7-417C-B456-316AFCDAFC62}">
      <dsp:nvSpPr>
        <dsp:cNvPr id="0" name=""/>
        <dsp:cNvSpPr/>
      </dsp:nvSpPr>
      <dsp:spPr>
        <a:xfrm>
          <a:off x="1181481" y="2018"/>
          <a:ext cx="5477739"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0" tIns="108260" rIns="108260" bIns="108260" numCol="1" spcCol="1270" anchor="ctr" anchorCtr="0">
          <a:noAutofit/>
        </a:bodyPr>
        <a:lstStyle/>
        <a:p>
          <a:pPr marL="0" lvl="0" indent="0" algn="l" defTabSz="755650">
            <a:lnSpc>
              <a:spcPct val="100000"/>
            </a:lnSpc>
            <a:spcBef>
              <a:spcPct val="0"/>
            </a:spcBef>
            <a:spcAft>
              <a:spcPct val="35000"/>
            </a:spcAft>
            <a:buNone/>
          </a:pPr>
          <a:r>
            <a:rPr lang="en-US" sz="1700" b="0" kern="1200">
              <a:latin typeface="Avenir Next LT Pro"/>
            </a:rPr>
            <a:t>Default</a:t>
          </a:r>
          <a:r>
            <a:rPr lang="en-US" sz="1700" kern="1200"/>
            <a:t> prediction is critical for managing risk in financial institutions, especially with rising loan volumes.</a:t>
          </a:r>
        </a:p>
      </dsp:txBody>
      <dsp:txXfrm>
        <a:off x="1181481" y="2018"/>
        <a:ext cx="5477739" cy="1022928"/>
      </dsp:txXfrm>
    </dsp:sp>
    <dsp:sp modelId="{8D6E4AA4-345C-466B-BDB0-98C756C91AB2}">
      <dsp:nvSpPr>
        <dsp:cNvPr id="0" name=""/>
        <dsp:cNvSpPr/>
      </dsp:nvSpPr>
      <dsp:spPr>
        <a:xfrm>
          <a:off x="0" y="1280678"/>
          <a:ext cx="6659220" cy="1022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1CED4-7131-41D7-A86D-FA16631BF252}">
      <dsp:nvSpPr>
        <dsp:cNvPr id="0" name=""/>
        <dsp:cNvSpPr/>
      </dsp:nvSpPr>
      <dsp:spPr>
        <a:xfrm>
          <a:off x="309435" y="1510837"/>
          <a:ext cx="562610" cy="5626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95482-0CB2-4060-BE10-C0EC51A96E5E}">
      <dsp:nvSpPr>
        <dsp:cNvPr id="0" name=""/>
        <dsp:cNvSpPr/>
      </dsp:nvSpPr>
      <dsp:spPr>
        <a:xfrm>
          <a:off x="1181481" y="1280678"/>
          <a:ext cx="5477739"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0" tIns="108260" rIns="108260" bIns="108260" numCol="1" spcCol="1270" anchor="ctr" anchorCtr="0">
          <a:noAutofit/>
        </a:bodyPr>
        <a:lstStyle/>
        <a:p>
          <a:pPr marL="0" lvl="0" indent="0" algn="l" defTabSz="755650">
            <a:lnSpc>
              <a:spcPct val="100000"/>
            </a:lnSpc>
            <a:spcBef>
              <a:spcPct val="0"/>
            </a:spcBef>
            <a:spcAft>
              <a:spcPct val="35000"/>
            </a:spcAft>
            <a:buNone/>
          </a:pPr>
          <a:r>
            <a:rPr lang="en-US" sz="1700" kern="1200"/>
            <a:t>Predicting default accurately helps banks minimize financial losses and optimize their lending strategies.</a:t>
          </a:r>
        </a:p>
      </dsp:txBody>
      <dsp:txXfrm>
        <a:off x="1181481" y="1280678"/>
        <a:ext cx="5477739" cy="1022928"/>
      </dsp:txXfrm>
    </dsp:sp>
    <dsp:sp modelId="{6B1A0EFD-6B07-4139-89A5-50E31D6DBD89}">
      <dsp:nvSpPr>
        <dsp:cNvPr id="0" name=""/>
        <dsp:cNvSpPr/>
      </dsp:nvSpPr>
      <dsp:spPr>
        <a:xfrm>
          <a:off x="0" y="2559338"/>
          <a:ext cx="6659220" cy="1022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C2290-4C9E-41F4-9B76-0CB189DD9BE1}">
      <dsp:nvSpPr>
        <dsp:cNvPr id="0" name=""/>
        <dsp:cNvSpPr/>
      </dsp:nvSpPr>
      <dsp:spPr>
        <a:xfrm>
          <a:off x="309435" y="2789497"/>
          <a:ext cx="562610" cy="5626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E2C9DD-749E-4F4E-BF63-6BBEF9151F49}">
      <dsp:nvSpPr>
        <dsp:cNvPr id="0" name=""/>
        <dsp:cNvSpPr/>
      </dsp:nvSpPr>
      <dsp:spPr>
        <a:xfrm>
          <a:off x="1181481" y="2559338"/>
          <a:ext cx="5477739"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0" tIns="108260" rIns="108260" bIns="108260" numCol="1" spcCol="1270" anchor="ctr" anchorCtr="0">
          <a:noAutofit/>
        </a:bodyPr>
        <a:lstStyle/>
        <a:p>
          <a:pPr marL="0" lvl="0" indent="0" algn="l" defTabSz="755650">
            <a:lnSpc>
              <a:spcPct val="100000"/>
            </a:lnSpc>
            <a:spcBef>
              <a:spcPct val="0"/>
            </a:spcBef>
            <a:spcAft>
              <a:spcPct val="35000"/>
            </a:spcAft>
            <a:buNone/>
          </a:pPr>
          <a:r>
            <a:rPr lang="en-US" sz="1700" b="0" kern="1200">
              <a:latin typeface="Avenir Next LT Pro"/>
            </a:rPr>
            <a:t>Growing</a:t>
          </a:r>
          <a:r>
            <a:rPr lang="en-US" sz="1700" kern="1200"/>
            <a:t> reliance on data analytics and machine learning for credit risk assessment.</a:t>
          </a:r>
        </a:p>
      </dsp:txBody>
      <dsp:txXfrm>
        <a:off x="1181481" y="2559338"/>
        <a:ext cx="5477739" cy="1022928"/>
      </dsp:txXfrm>
    </dsp:sp>
    <dsp:sp modelId="{EEC86D46-A610-49D1-8411-A78B543FA2D5}">
      <dsp:nvSpPr>
        <dsp:cNvPr id="0" name=""/>
        <dsp:cNvSpPr/>
      </dsp:nvSpPr>
      <dsp:spPr>
        <a:xfrm>
          <a:off x="0" y="3837998"/>
          <a:ext cx="6659220" cy="10229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8F538-0412-4940-A7B0-FB59F082B413}">
      <dsp:nvSpPr>
        <dsp:cNvPr id="0" name=""/>
        <dsp:cNvSpPr/>
      </dsp:nvSpPr>
      <dsp:spPr>
        <a:xfrm>
          <a:off x="309435" y="4068157"/>
          <a:ext cx="562610" cy="5626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409A1D-3B1D-4399-A0E5-85F040CA08F0}">
      <dsp:nvSpPr>
        <dsp:cNvPr id="0" name=""/>
        <dsp:cNvSpPr/>
      </dsp:nvSpPr>
      <dsp:spPr>
        <a:xfrm>
          <a:off x="1181481" y="3837998"/>
          <a:ext cx="5477739" cy="1022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0" tIns="108260" rIns="108260" bIns="108260" numCol="1" spcCol="1270" anchor="ctr" anchorCtr="0">
          <a:noAutofit/>
        </a:bodyPr>
        <a:lstStyle/>
        <a:p>
          <a:pPr marL="0" lvl="0" indent="0" algn="l" defTabSz="755650">
            <a:lnSpc>
              <a:spcPct val="100000"/>
            </a:lnSpc>
            <a:spcBef>
              <a:spcPct val="0"/>
            </a:spcBef>
            <a:spcAft>
              <a:spcPct val="35000"/>
            </a:spcAft>
            <a:buNone/>
          </a:pPr>
          <a:r>
            <a:rPr lang="en-US" sz="1700" kern="1200"/>
            <a:t>Logistic regression is widely used for binary classification problems like default prediction.</a:t>
          </a:r>
        </a:p>
      </dsp:txBody>
      <dsp:txXfrm>
        <a:off x="1181481" y="3837998"/>
        <a:ext cx="5477739" cy="10229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37F3F-92BA-7F44-8EF7-93D010C9D0E3}"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6EDD0-046C-5C43-8672-9956A94335F1}" type="slidenum">
              <a:rPr lang="en-US" smtClean="0"/>
              <a:t>‹#›</a:t>
            </a:fld>
            <a:endParaRPr lang="en-US"/>
          </a:p>
        </p:txBody>
      </p:sp>
    </p:spTree>
    <p:extLst>
      <p:ext uri="{BB962C8B-B14F-4D97-AF65-F5344CB8AC3E}">
        <p14:creationId xmlns:p14="http://schemas.microsoft.com/office/powerpoint/2010/main" val="32435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Introduction on this slide, introduce both the project and ourselves </a:t>
            </a:r>
          </a:p>
        </p:txBody>
      </p:sp>
      <p:sp>
        <p:nvSpPr>
          <p:cNvPr id="4" name="Slide Number Placeholder 3"/>
          <p:cNvSpPr>
            <a:spLocks noGrp="1"/>
          </p:cNvSpPr>
          <p:nvPr>
            <p:ph type="sldNum" sz="quarter" idx="5"/>
          </p:nvPr>
        </p:nvSpPr>
        <p:spPr/>
        <p:txBody>
          <a:bodyPr/>
          <a:lstStyle/>
          <a:p>
            <a:fld id="{4FF6EDD0-046C-5C43-8672-9956A94335F1}" type="slidenum">
              <a:rPr lang="en-US" smtClean="0"/>
              <a:t>1</a:t>
            </a:fld>
            <a:endParaRPr lang="en-US"/>
          </a:p>
        </p:txBody>
      </p:sp>
    </p:spTree>
    <p:extLst>
      <p:ext uri="{BB962C8B-B14F-4D97-AF65-F5344CB8AC3E}">
        <p14:creationId xmlns:p14="http://schemas.microsoft.com/office/powerpoint/2010/main" val="62196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11/12/24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2886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11/12/24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845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11/12/24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108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11/12/24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002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11/12/24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689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11/12/24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628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11/12/24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441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11/12/24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180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11/12/24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573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11/12/24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388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11/12/24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072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11/12/24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8111444"/>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knowthymoney.blogspo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D731715D.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F_E9B491CF.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5_FAF53F5B.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0_D46CEB1A.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A_8D99E29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Subtitle 2">
            <a:extLst>
              <a:ext uri="{FF2B5EF4-FFF2-40B4-BE49-F238E27FC236}">
                <a16:creationId xmlns:a16="http://schemas.microsoft.com/office/drawing/2014/main" id="{9D2B084D-C9CD-B46A-B12A-AB703993346C}"/>
              </a:ext>
            </a:extLst>
          </p:cNvPr>
          <p:cNvSpPr>
            <a:spLocks noGrp="1"/>
          </p:cNvSpPr>
          <p:nvPr>
            <p:ph type="subTitle" idx="1"/>
          </p:nvPr>
        </p:nvSpPr>
        <p:spPr>
          <a:xfrm>
            <a:off x="684402" y="1017926"/>
            <a:ext cx="6636781" cy="4435212"/>
          </a:xfrm>
        </p:spPr>
        <p:txBody>
          <a:bodyPr anchor="t">
            <a:normAutofit lnSpcReduction="10000"/>
          </a:bodyPr>
          <a:lstStyle/>
          <a:p>
            <a:pPr algn="l"/>
            <a:r>
              <a:rPr lang="en-US" sz="1800" b="1" dirty="0">
                <a:solidFill>
                  <a:schemeClr val="tx2"/>
                </a:solidFill>
              </a:rPr>
              <a:t>Group 1, Case Study 2</a:t>
            </a:r>
          </a:p>
          <a:p>
            <a:pPr algn="l"/>
            <a:endParaRPr lang="en-US" dirty="0">
              <a:solidFill>
                <a:schemeClr val="tx2"/>
              </a:solidFill>
            </a:endParaRPr>
          </a:p>
          <a:p>
            <a:pPr algn="l"/>
            <a:endParaRPr lang="en-US" dirty="0">
              <a:solidFill>
                <a:schemeClr val="tx2"/>
              </a:solidFill>
            </a:endParaRPr>
          </a:p>
          <a:p>
            <a:pPr algn="l"/>
            <a:endParaRPr lang="en-US" dirty="0">
              <a:solidFill>
                <a:schemeClr val="tx2"/>
              </a:solidFill>
            </a:endParaRPr>
          </a:p>
          <a:p>
            <a:pPr algn="l"/>
            <a:endParaRPr lang="en-US" dirty="0">
              <a:solidFill>
                <a:schemeClr val="tx2"/>
              </a:solidFill>
            </a:endParaRPr>
          </a:p>
          <a:p>
            <a:pPr algn="l"/>
            <a:endParaRPr lang="en-US" sz="1600" b="1" dirty="0">
              <a:solidFill>
                <a:schemeClr val="tx2"/>
              </a:solidFill>
            </a:endParaRPr>
          </a:p>
          <a:p>
            <a:pPr algn="l"/>
            <a:r>
              <a:rPr lang="en-US" sz="1600" b="1" dirty="0">
                <a:solidFill>
                  <a:schemeClr val="tx2"/>
                </a:solidFill>
              </a:rPr>
              <a:t>Brianna Palmisano, Ava Rice, &amp; Julianna </a:t>
            </a:r>
            <a:r>
              <a:rPr lang="en-US" sz="1600" b="1" dirty="0" err="1">
                <a:solidFill>
                  <a:schemeClr val="tx2"/>
                </a:solidFill>
              </a:rPr>
              <a:t>LoMonte</a:t>
            </a:r>
            <a:endParaRPr lang="en-US" sz="1600" b="1" dirty="0">
              <a:solidFill>
                <a:schemeClr val="tx2"/>
              </a:solidFill>
            </a:endParaRPr>
          </a:p>
          <a:p>
            <a:pPr algn="l"/>
            <a:r>
              <a:rPr lang="en-US" sz="1600" dirty="0">
                <a:solidFill>
                  <a:schemeClr val="tx2"/>
                </a:solidFill>
              </a:rPr>
              <a:t>St. John’s University, The Peter J. Tobin College of Business  </a:t>
            </a:r>
          </a:p>
          <a:p>
            <a:pPr algn="l"/>
            <a:endParaRPr lang="en-US" sz="1600" dirty="0">
              <a:solidFill>
                <a:schemeClr val="tx2"/>
              </a:solidFill>
            </a:endParaRPr>
          </a:p>
          <a:p>
            <a:pPr algn="l"/>
            <a:endParaRPr lang="en-US" sz="1600" dirty="0">
              <a:solidFill>
                <a:schemeClr val="tx2"/>
              </a:solidFill>
            </a:endParaRPr>
          </a:p>
          <a:p>
            <a:pPr algn="l"/>
            <a:r>
              <a:rPr lang="en-US" sz="1600" dirty="0">
                <a:solidFill>
                  <a:schemeClr val="tx2"/>
                </a:solidFill>
              </a:rPr>
              <a:t>Fall 2024</a:t>
            </a:r>
          </a:p>
          <a:p>
            <a:pPr algn="l"/>
            <a:endParaRPr lang="en-US" sz="1800" dirty="0">
              <a:solidFill>
                <a:schemeClr val="tx2"/>
              </a:solidFill>
            </a:endParaRPr>
          </a:p>
        </p:txBody>
      </p:sp>
      <p:sp>
        <p:nvSpPr>
          <p:cNvPr id="2" name="Title 1">
            <a:extLst>
              <a:ext uri="{FF2B5EF4-FFF2-40B4-BE49-F238E27FC236}">
                <a16:creationId xmlns:a16="http://schemas.microsoft.com/office/drawing/2014/main" id="{75E0127F-DE80-4DBF-711B-0E5707314C15}"/>
              </a:ext>
            </a:extLst>
          </p:cNvPr>
          <p:cNvSpPr>
            <a:spLocks noGrp="1"/>
          </p:cNvSpPr>
          <p:nvPr>
            <p:ph type="ctrTitle"/>
          </p:nvPr>
        </p:nvSpPr>
        <p:spPr>
          <a:xfrm>
            <a:off x="684402" y="317446"/>
            <a:ext cx="6482983" cy="3065106"/>
          </a:xfrm>
        </p:spPr>
        <p:txBody>
          <a:bodyPr anchor="b">
            <a:normAutofit/>
          </a:bodyPr>
          <a:lstStyle/>
          <a:p>
            <a:pPr algn="l"/>
            <a:r>
              <a:rPr lang="en-US" sz="3200" dirty="0">
                <a:solidFill>
                  <a:schemeClr val="tx2"/>
                </a:solidFill>
              </a:rPr>
              <a:t>Predicting Bank-Loan Defaults Using Logistic Regression</a:t>
            </a:r>
          </a:p>
        </p:txBody>
      </p:sp>
      <p:pic>
        <p:nvPicPr>
          <p:cNvPr id="4" name="Picture 3">
            <a:extLst>
              <a:ext uri="{FF2B5EF4-FFF2-40B4-BE49-F238E27FC236}">
                <a16:creationId xmlns:a16="http://schemas.microsoft.com/office/drawing/2014/main" id="{23DC2480-2D03-841B-22EE-EB11D9DF10B4}"/>
              </a:ext>
            </a:extLst>
          </p:cNvPr>
          <p:cNvPicPr>
            <a:picLocks noChangeAspect="1"/>
          </p:cNvPicPr>
          <p:nvPr/>
        </p:nvPicPr>
        <p:blipFill>
          <a:blip r:embed="rId3">
            <a:extLst>
              <a:ext uri="{837473B0-CC2E-450A-ABE3-18F120FF3D39}">
                <a1611:picAttrSrcUrl xmlns:a1611="http://schemas.microsoft.com/office/drawing/2016/11/main" r:id="rId4"/>
              </a:ext>
            </a:extLst>
          </a:blip>
          <a:srcRect l="17595" r="17595"/>
          <a:stretch/>
        </p:blipFill>
        <p:spPr>
          <a:xfrm>
            <a:off x="7281645" y="10"/>
            <a:ext cx="4910355"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BF08B0AC-00AC-4DCD-155C-446E7E34CBCE}"/>
              </a:ext>
            </a:extLst>
          </p:cNvPr>
          <p:cNvSpPr txBox="1"/>
          <p:nvPr/>
        </p:nvSpPr>
        <p:spPr>
          <a:xfrm>
            <a:off x="7281863" y="5694363"/>
            <a:ext cx="4910137" cy="317500"/>
          </a:xfrm>
          <a:prstGeom prst="rect">
            <a:avLst/>
          </a:prstGeom>
        </p:spPr>
        <p:txBody>
          <a:bodyPr>
            <a:normAutofit fontScale="85000" lnSpcReduction="10000"/>
          </a:bodyPr>
          <a:lstStyle/>
          <a:p>
            <a:r>
              <a:rPr lang="en-US"/>
              <a:t>ThePhoto by PhotoAuthor is licensed under CCYYSA.</a:t>
            </a:r>
          </a:p>
        </p:txBody>
      </p:sp>
    </p:spTree>
    <p:extLst>
      <p:ext uri="{BB962C8B-B14F-4D97-AF65-F5344CB8AC3E}">
        <p14:creationId xmlns:p14="http://schemas.microsoft.com/office/powerpoint/2010/main" val="285687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4DFE-8AF5-C14B-3B65-F45E5C90FCEE}"/>
              </a:ext>
            </a:extLst>
          </p:cNvPr>
          <p:cNvSpPr>
            <a:spLocks noGrp="1"/>
          </p:cNvSpPr>
          <p:nvPr>
            <p:ph type="title"/>
          </p:nvPr>
        </p:nvSpPr>
        <p:spPr/>
        <p:txBody>
          <a:bodyPr>
            <a:normAutofit/>
          </a:bodyPr>
          <a:lstStyle/>
          <a:p>
            <a:r>
              <a:rPr lang="en-US" sz="3200"/>
              <a:t>Building the Model</a:t>
            </a:r>
          </a:p>
        </p:txBody>
      </p:sp>
      <p:sp>
        <p:nvSpPr>
          <p:cNvPr id="3" name="Content Placeholder 2">
            <a:extLst>
              <a:ext uri="{FF2B5EF4-FFF2-40B4-BE49-F238E27FC236}">
                <a16:creationId xmlns:a16="http://schemas.microsoft.com/office/drawing/2014/main" id="{E698BB49-C791-2B22-8E71-D18D2DE4B1A7}"/>
              </a:ext>
            </a:extLst>
          </p:cNvPr>
          <p:cNvSpPr>
            <a:spLocks noGrp="1"/>
          </p:cNvSpPr>
          <p:nvPr>
            <p:ph idx="1"/>
          </p:nvPr>
        </p:nvSpPr>
        <p:spPr>
          <a:xfrm>
            <a:off x="838200" y="1549713"/>
            <a:ext cx="10765436" cy="4757893"/>
          </a:xfrm>
        </p:spPr>
        <p:txBody>
          <a:bodyPr vert="horz" lIns="91440" tIns="45720" rIns="91440" bIns="45720" rtlCol="0" anchor="t">
            <a:normAutofit/>
          </a:bodyPr>
          <a:lstStyle/>
          <a:p>
            <a:pPr marL="0" indent="0">
              <a:buNone/>
            </a:pPr>
            <a:r>
              <a:rPr lang="en-US" sz="1400">
                <a:ea typeface="+mn-lt"/>
                <a:cs typeface="+mn-lt"/>
              </a:rPr>
              <a:t>To evaluate our model, we created two versions including an initial model with all predictors, which was refined to exclude non-significant variables. </a:t>
            </a:r>
            <a:r>
              <a:rPr lang="en-US" sz="1400" b="1">
                <a:ea typeface="+mn-lt"/>
                <a:cs typeface="+mn-lt"/>
              </a:rPr>
              <a:t>Based on linearity assessments, correlation coefficients, and p-value significance, the final model includes the predictors: </a:t>
            </a:r>
            <a:r>
              <a:rPr lang="en-US" sz="1400" b="1" i="1">
                <a:ea typeface="+mn-lt"/>
                <a:cs typeface="+mn-lt"/>
              </a:rPr>
              <a:t>Checking amount, Term, Credit score, Employment status, Saving amount, </a:t>
            </a:r>
            <a:r>
              <a:rPr lang="en-US" sz="1400" b="1">
                <a:ea typeface="+mn-lt"/>
                <a:cs typeface="+mn-lt"/>
              </a:rPr>
              <a:t>and </a:t>
            </a:r>
            <a:r>
              <a:rPr lang="en-US" sz="1400" b="1" i="1">
                <a:ea typeface="+mn-lt"/>
                <a:cs typeface="+mn-lt"/>
              </a:rPr>
              <a:t>Age</a:t>
            </a:r>
            <a:r>
              <a:rPr lang="en-US" sz="1400" b="1">
                <a:ea typeface="+mn-lt"/>
                <a:cs typeface="+mn-lt"/>
              </a:rPr>
              <a:t>.</a:t>
            </a:r>
            <a:endParaRPr lang="en-US" sz="1400" b="1"/>
          </a:p>
          <a:p>
            <a:pPr marL="0" indent="0">
              <a:buNone/>
            </a:pPr>
            <a:r>
              <a:rPr lang="en-US" sz="1400">
                <a:ea typeface="+mn-lt"/>
                <a:cs typeface="+mn-lt"/>
              </a:rPr>
              <a:t>The equation below represents our final logistic regression model in the log-odds form with specific coefficients for each predictor...</a:t>
            </a:r>
            <a:endParaRPr lang="en-US" sz="1400">
              <a:latin typeface="Times New Roman"/>
              <a:cs typeface="Times New Roman"/>
            </a:endParaRPr>
          </a:p>
          <a:p>
            <a:pPr marL="0" indent="0">
              <a:buNone/>
            </a:pPr>
            <a:r>
              <a:rPr lang="en-US" sz="1400">
                <a:latin typeface="Times New Roman"/>
                <a:cs typeface="Times New Roman"/>
              </a:rPr>
              <a:t>log(</a:t>
            </a:r>
            <a:r>
              <a:rPr lang="en-US" sz="1400" i="1"/>
              <a:t>P</a:t>
            </a:r>
            <a:r>
              <a:rPr lang="en-US" sz="1400">
                <a:latin typeface="Times New Roman"/>
                <a:cs typeface="Times New Roman"/>
              </a:rPr>
              <a:t> / (1 – </a:t>
            </a:r>
            <a:r>
              <a:rPr lang="en-US" sz="1400" i="1"/>
              <a:t>P</a:t>
            </a:r>
            <a:r>
              <a:rPr lang="en-US" sz="1400">
                <a:latin typeface="Times New Roman"/>
                <a:cs typeface="Times New Roman"/>
              </a:rPr>
              <a:t>)) = 39.0372 - 0.0048 * </a:t>
            </a:r>
            <a:r>
              <a:rPr lang="en-US" sz="1400" i="1">
                <a:latin typeface="Times New Roman"/>
                <a:cs typeface="Times New Roman"/>
              </a:rPr>
              <a:t>x1 </a:t>
            </a:r>
            <a:r>
              <a:rPr lang="en-US" sz="1400">
                <a:latin typeface="Times New Roman"/>
                <a:cs typeface="Times New Roman"/>
              </a:rPr>
              <a:t>+ 0.1752 * </a:t>
            </a:r>
            <a:r>
              <a:rPr lang="en-US" sz="1400" i="1">
                <a:latin typeface="Times New Roman"/>
                <a:cs typeface="Times New Roman"/>
              </a:rPr>
              <a:t>x2</a:t>
            </a:r>
            <a:r>
              <a:rPr lang="en-US" sz="1400">
                <a:latin typeface="Times New Roman"/>
                <a:cs typeface="Times New Roman"/>
              </a:rPr>
              <a:t> - 0.0116 * </a:t>
            </a:r>
            <a:r>
              <a:rPr lang="en-US" sz="1400" i="1">
                <a:latin typeface="Times New Roman"/>
                <a:cs typeface="Times New Roman"/>
              </a:rPr>
              <a:t>x3</a:t>
            </a:r>
            <a:r>
              <a:rPr lang="en-US" sz="1400">
                <a:latin typeface="Times New Roman"/>
                <a:cs typeface="Times New Roman"/>
              </a:rPr>
              <a:t> + 0.5068 * </a:t>
            </a:r>
            <a:r>
              <a:rPr lang="en-US" sz="1400" i="1">
                <a:latin typeface="Times New Roman"/>
                <a:cs typeface="Times New Roman"/>
              </a:rPr>
              <a:t>x4</a:t>
            </a:r>
            <a:r>
              <a:rPr lang="en-US" sz="1400">
                <a:latin typeface="Times New Roman"/>
                <a:cs typeface="Times New Roman"/>
              </a:rPr>
              <a:t> - 0.0046 * </a:t>
            </a:r>
            <a:r>
              <a:rPr lang="en-US" sz="1400" i="1">
                <a:latin typeface="Times New Roman"/>
                <a:cs typeface="Times New Roman"/>
              </a:rPr>
              <a:t>x5</a:t>
            </a:r>
            <a:r>
              <a:rPr lang="en-US" sz="1400">
                <a:latin typeface="Times New Roman"/>
                <a:cs typeface="Times New Roman"/>
              </a:rPr>
              <a:t> - 0.6321 * </a:t>
            </a:r>
            <a:r>
              <a:rPr lang="en-US" sz="1400" i="1">
                <a:latin typeface="Times New Roman"/>
                <a:cs typeface="Times New Roman"/>
              </a:rPr>
              <a:t>x6</a:t>
            </a:r>
            <a:endParaRPr lang="en-US" sz="1400">
              <a:latin typeface="Times New Roman"/>
              <a:cs typeface="Times New Roman"/>
            </a:endParaRPr>
          </a:p>
          <a:p>
            <a:pPr marL="0" indent="0">
              <a:buNone/>
            </a:pPr>
            <a:endParaRPr lang="en-US" sz="1400" b="1"/>
          </a:p>
          <a:p>
            <a:pPr marL="0" indent="0">
              <a:buNone/>
            </a:pPr>
            <a:r>
              <a:rPr lang="en-US" sz="1600" b="1"/>
              <a:t>Wald Testing</a:t>
            </a:r>
            <a:endParaRPr lang="en-US" sz="1600"/>
          </a:p>
          <a:p>
            <a:pPr marL="0" indent="0">
              <a:buNone/>
            </a:pPr>
            <a:r>
              <a:rPr lang="en-US" sz="1400"/>
              <a:t>The purpose of this testis to </a:t>
            </a:r>
            <a:r>
              <a:rPr lang="en-US" sz="1400">
                <a:latin typeface="Avenir Next LT Pro"/>
              </a:rPr>
              <a:t>measure the significance of individual predictors included in our model. </a:t>
            </a:r>
            <a:r>
              <a:rPr lang="en-US" sz="1400">
                <a:ea typeface="+mn-lt"/>
                <a:cs typeface="+mn-lt"/>
              </a:rPr>
              <a:t>Using the Wald test results helps refine the model by identifying which variables meaningfully contribute to the prediction. </a:t>
            </a:r>
          </a:p>
          <a:p>
            <a:pPr marL="0" indent="0">
              <a:buNone/>
            </a:pPr>
            <a:r>
              <a:rPr lang="en-US" sz="1400">
                <a:ea typeface="+mn-lt"/>
                <a:cs typeface="+mn-lt"/>
              </a:rPr>
              <a:t>Significant variables retained in the model add predictive power. Non-significant variables, if removed, can streamline the model without sacrificing accuracy. In practice, this step improves the model’s interpretability and may enhance performance by reducing multicollinearity and overfitting.</a:t>
            </a:r>
          </a:p>
          <a:p>
            <a:pPr marL="0" indent="0">
              <a:buNone/>
            </a:pPr>
            <a:r>
              <a:rPr lang="en-US" sz="1400" b="1"/>
              <a:t>Our results for this test confirmed that our variables selection process was successful, as all variables are proven significant here. There is no reason to continue to remove any of our predictors, before entering the model validation process. </a:t>
            </a:r>
          </a:p>
        </p:txBody>
      </p:sp>
      <p:sp>
        <p:nvSpPr>
          <p:cNvPr id="5" name="TextBox 4">
            <a:extLst>
              <a:ext uri="{FF2B5EF4-FFF2-40B4-BE49-F238E27FC236}">
                <a16:creationId xmlns:a16="http://schemas.microsoft.com/office/drawing/2014/main" id="{2E20FC59-FC4C-E069-E5F1-9AE0EC2C83B5}"/>
              </a:ext>
            </a:extLst>
          </p:cNvPr>
          <p:cNvSpPr txBox="1"/>
          <p:nvPr/>
        </p:nvSpPr>
        <p:spPr>
          <a:xfrm>
            <a:off x="9175230" y="2729458"/>
            <a:ext cx="1873772"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i="1">
                <a:solidFill>
                  <a:schemeClr val="bg1"/>
                </a:solidFill>
                <a:latin typeface="Times New Roman"/>
                <a:ea typeface="+mn-lt"/>
                <a:cs typeface="+mn-lt"/>
              </a:rPr>
              <a:t>x1 </a:t>
            </a:r>
            <a:r>
              <a:rPr lang="en-US" sz="1200">
                <a:solidFill>
                  <a:schemeClr val="bg1"/>
                </a:solidFill>
                <a:ea typeface="+mn-lt"/>
                <a:cs typeface="+mn-lt"/>
              </a:rPr>
              <a:t>= </a:t>
            </a:r>
            <a:r>
              <a:rPr lang="en-US" sz="1200" err="1">
                <a:solidFill>
                  <a:schemeClr val="bg1"/>
                </a:solidFill>
                <a:ea typeface="+mn-lt"/>
                <a:cs typeface="+mn-lt"/>
              </a:rPr>
              <a:t>Checking_amount</a:t>
            </a:r>
            <a:endParaRPr lang="en-US" sz="1200">
              <a:solidFill>
                <a:schemeClr val="bg1"/>
              </a:solidFill>
              <a:ea typeface="+mn-lt"/>
              <a:cs typeface="+mn-lt"/>
            </a:endParaRPr>
          </a:p>
          <a:p>
            <a:r>
              <a:rPr lang="en-US" sz="1200" i="1">
                <a:solidFill>
                  <a:schemeClr val="bg1"/>
                </a:solidFill>
                <a:latin typeface="Times New Roman"/>
                <a:ea typeface="+mn-lt"/>
                <a:cs typeface="+mn-lt"/>
              </a:rPr>
              <a:t>x2</a:t>
            </a:r>
            <a:r>
              <a:rPr lang="en-US" sz="1200">
                <a:solidFill>
                  <a:schemeClr val="bg1"/>
                </a:solidFill>
                <a:ea typeface="+mn-lt"/>
                <a:cs typeface="+mn-lt"/>
              </a:rPr>
              <a:t> = Term</a:t>
            </a:r>
          </a:p>
          <a:p>
            <a:r>
              <a:rPr lang="en-US" sz="1200" i="1">
                <a:solidFill>
                  <a:schemeClr val="bg1"/>
                </a:solidFill>
                <a:latin typeface="Times New Roman"/>
                <a:ea typeface="+mn-lt"/>
                <a:cs typeface="+mn-lt"/>
              </a:rPr>
              <a:t>x3</a:t>
            </a:r>
            <a:r>
              <a:rPr lang="en-US" sz="1200">
                <a:solidFill>
                  <a:schemeClr val="bg1"/>
                </a:solidFill>
                <a:ea typeface="+mn-lt"/>
                <a:cs typeface="+mn-lt"/>
              </a:rPr>
              <a:t> = </a:t>
            </a:r>
            <a:r>
              <a:rPr lang="en-US" sz="1200" err="1">
                <a:solidFill>
                  <a:schemeClr val="bg1"/>
                </a:solidFill>
                <a:ea typeface="+mn-lt"/>
                <a:cs typeface="+mn-lt"/>
              </a:rPr>
              <a:t>Credit_score</a:t>
            </a:r>
            <a:endParaRPr lang="en-US" sz="1200">
              <a:solidFill>
                <a:schemeClr val="bg1"/>
              </a:solidFill>
              <a:ea typeface="+mn-lt"/>
              <a:cs typeface="+mn-lt"/>
            </a:endParaRPr>
          </a:p>
          <a:p>
            <a:r>
              <a:rPr lang="en-US" sz="1200" i="1">
                <a:solidFill>
                  <a:schemeClr val="bg1"/>
                </a:solidFill>
                <a:latin typeface="Times New Roman"/>
                <a:ea typeface="+mn-lt"/>
                <a:cs typeface="+mn-lt"/>
              </a:rPr>
              <a:t>x4</a:t>
            </a:r>
            <a:r>
              <a:rPr lang="en-US" sz="1200">
                <a:solidFill>
                  <a:schemeClr val="bg1"/>
                </a:solidFill>
                <a:ea typeface="+mn-lt"/>
                <a:cs typeface="+mn-lt"/>
              </a:rPr>
              <a:t> = </a:t>
            </a:r>
            <a:r>
              <a:rPr lang="en-US" sz="1200" err="1">
                <a:solidFill>
                  <a:schemeClr val="bg1"/>
                </a:solidFill>
                <a:ea typeface="+mn-lt"/>
                <a:cs typeface="+mn-lt"/>
              </a:rPr>
              <a:t>Emp_status</a:t>
            </a:r>
            <a:endParaRPr lang="en-US" sz="1200">
              <a:solidFill>
                <a:schemeClr val="bg1"/>
              </a:solidFill>
              <a:latin typeface="Avenir Next LT Pro"/>
              <a:ea typeface="+mn-lt"/>
              <a:cs typeface="+mn-lt"/>
            </a:endParaRPr>
          </a:p>
          <a:p>
            <a:r>
              <a:rPr lang="en-US" sz="1200" i="1">
                <a:solidFill>
                  <a:schemeClr val="bg1"/>
                </a:solidFill>
                <a:latin typeface="Times New Roman"/>
                <a:ea typeface="+mn-lt"/>
                <a:cs typeface="+mn-lt"/>
              </a:rPr>
              <a:t>x5</a:t>
            </a:r>
            <a:r>
              <a:rPr lang="en-US" sz="1200">
                <a:solidFill>
                  <a:schemeClr val="bg1"/>
                </a:solidFill>
                <a:ea typeface="+mn-lt"/>
                <a:cs typeface="+mn-lt"/>
              </a:rPr>
              <a:t> = </a:t>
            </a:r>
            <a:r>
              <a:rPr lang="en-US" sz="1200" err="1">
                <a:solidFill>
                  <a:schemeClr val="bg1"/>
                </a:solidFill>
                <a:ea typeface="+mn-lt"/>
                <a:cs typeface="+mn-lt"/>
              </a:rPr>
              <a:t>Saving_amount</a:t>
            </a:r>
            <a:endParaRPr lang="en-US" sz="1200">
              <a:solidFill>
                <a:schemeClr val="bg1"/>
              </a:solidFill>
              <a:ea typeface="+mn-lt"/>
              <a:cs typeface="+mn-lt"/>
            </a:endParaRPr>
          </a:p>
          <a:p>
            <a:r>
              <a:rPr lang="en-US" sz="1200" i="1">
                <a:solidFill>
                  <a:schemeClr val="bg1"/>
                </a:solidFill>
                <a:latin typeface="Times New Roman"/>
                <a:ea typeface="+mn-lt"/>
                <a:cs typeface="+mn-lt"/>
              </a:rPr>
              <a:t>x6</a:t>
            </a:r>
            <a:r>
              <a:rPr lang="en-US" sz="1200" i="1">
                <a:solidFill>
                  <a:schemeClr val="bg1"/>
                </a:solidFill>
                <a:ea typeface="+mn-lt"/>
                <a:cs typeface="+mn-lt"/>
              </a:rPr>
              <a:t> </a:t>
            </a:r>
            <a:r>
              <a:rPr lang="en-US" sz="1200">
                <a:solidFill>
                  <a:schemeClr val="bg1"/>
                </a:solidFill>
                <a:ea typeface="+mn-lt"/>
                <a:cs typeface="+mn-lt"/>
              </a:rPr>
              <a:t>= Age</a:t>
            </a:r>
          </a:p>
        </p:txBody>
      </p:sp>
    </p:spTree>
    <p:extLst>
      <p:ext uri="{BB962C8B-B14F-4D97-AF65-F5344CB8AC3E}">
        <p14:creationId xmlns:p14="http://schemas.microsoft.com/office/powerpoint/2010/main" val="5026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B76E5E9C-CEF0-43CD-91C2-DACA4AEB4D9E}"/>
              </a:ext>
            </a:extLst>
          </p:cNvPr>
          <p:cNvSpPr>
            <a:spLocks noGrp="1"/>
          </p:cNvSpPr>
          <p:nvPr>
            <p:ph type="title"/>
          </p:nvPr>
        </p:nvSpPr>
        <p:spPr>
          <a:xfrm>
            <a:off x="1737610" y="1565402"/>
            <a:ext cx="9442492" cy="838058"/>
          </a:xfrm>
        </p:spPr>
        <p:txBody>
          <a:bodyPr anchor="t">
            <a:normAutofit/>
          </a:bodyPr>
          <a:lstStyle/>
          <a:p>
            <a:r>
              <a:rPr lang="en-US" sz="3200">
                <a:solidFill>
                  <a:schemeClr val="tx2"/>
                </a:solidFill>
              </a:rPr>
              <a:t>Data Splitting for Model Validation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03A8DA98-7DA9-3342-D107-F206222DFAE8}"/>
              </a:ext>
            </a:extLst>
          </p:cNvPr>
          <p:cNvSpPr>
            <a:spLocks noGrp="1"/>
          </p:cNvSpPr>
          <p:nvPr>
            <p:ph idx="1"/>
          </p:nvPr>
        </p:nvSpPr>
        <p:spPr>
          <a:xfrm>
            <a:off x="1739817" y="2409343"/>
            <a:ext cx="9133657" cy="3304006"/>
          </a:xfrm>
        </p:spPr>
        <p:txBody>
          <a:bodyPr vert="horz" lIns="91440" tIns="45720" rIns="91440" bIns="45720" rtlCol="0" anchor="t">
            <a:normAutofit/>
          </a:bodyPr>
          <a:lstStyle/>
          <a:p>
            <a:pPr marL="0" indent="0">
              <a:buNone/>
            </a:pPr>
            <a:r>
              <a:rPr lang="en-US" sz="1800" b="1">
                <a:solidFill>
                  <a:schemeClr val="tx2"/>
                </a:solidFill>
                <a:latin typeface="Arial"/>
                <a:cs typeface="Arial"/>
              </a:rPr>
              <a:t>Train-Test Split</a:t>
            </a:r>
            <a:endParaRPr lang="en-US" sz="1800" b="1">
              <a:solidFill>
                <a:schemeClr val="tx2"/>
              </a:solidFill>
              <a:latin typeface="Avenir Next LT Pro"/>
              <a:cs typeface="Arial"/>
            </a:endParaRPr>
          </a:p>
          <a:p>
            <a:pPr marL="0" indent="0">
              <a:buNone/>
            </a:pPr>
            <a:r>
              <a:rPr lang="en-US" sz="1600">
                <a:solidFill>
                  <a:schemeClr val="tx2"/>
                </a:solidFill>
                <a:latin typeface="Arial"/>
                <a:cs typeface="Arial"/>
              </a:rPr>
              <a:t>The data was split into 70% training and 30% testing for validation purposes. This insists that there are 700 observations in the training set, leaving 300 for the test set. </a:t>
            </a:r>
            <a:endParaRPr lang="en-US" sz="1600">
              <a:solidFill>
                <a:schemeClr val="tx2"/>
              </a:solidFill>
              <a:latin typeface="Avenir Next LT Pro"/>
              <a:cs typeface="Arial"/>
            </a:endParaRPr>
          </a:p>
          <a:p>
            <a:pPr marL="0" indent="0">
              <a:buNone/>
            </a:pPr>
            <a:r>
              <a:rPr lang="en-US" sz="1600">
                <a:solidFill>
                  <a:schemeClr val="tx2"/>
                </a:solidFill>
                <a:ea typeface="+mn-lt"/>
                <a:cs typeface="+mn-lt"/>
              </a:rPr>
              <a:t>The split ensures that the model is built on one subset and validated on another,</a:t>
            </a:r>
            <a:r>
              <a:rPr lang="en-US" sz="1600">
                <a:solidFill>
                  <a:schemeClr val="tx2"/>
                </a:solidFill>
                <a:latin typeface="Avenir Next LT Pro"/>
                <a:cs typeface="Arial"/>
              </a:rPr>
              <a:t> so</a:t>
            </a:r>
            <a:r>
              <a:rPr lang="en-US" sz="1600">
                <a:solidFill>
                  <a:schemeClr val="tx2"/>
                </a:solidFill>
                <a:latin typeface="Arial"/>
                <a:cs typeface="Arial"/>
              </a:rPr>
              <a:t> that the model’s performance is evaluated on unseen data and providing a realistic estimate of accuracy. </a:t>
            </a:r>
            <a:r>
              <a:rPr lang="en-US" sz="1600">
                <a:solidFill>
                  <a:schemeClr val="tx2"/>
                </a:solidFill>
                <a:ea typeface="+mn-lt"/>
                <a:cs typeface="+mn-lt"/>
              </a:rPr>
              <a:t>By using separate sets, the model avoids learning only the training data patterns, ensuring it can generalize well to new data.</a:t>
            </a:r>
          </a:p>
          <a:p>
            <a:pPr marL="0" indent="0">
              <a:buNone/>
            </a:pPr>
            <a:r>
              <a:rPr lang="en-US" sz="1600" b="1">
                <a:solidFill>
                  <a:schemeClr val="tx2"/>
                </a:solidFill>
                <a:ea typeface="+mn-lt"/>
                <a:cs typeface="+mn-lt"/>
              </a:rPr>
              <a:t>Here, each predictor independently contributes to the model without redundancy.</a:t>
            </a:r>
          </a:p>
          <a:p>
            <a:pPr marL="0" indent="0">
              <a:buNone/>
            </a:pPr>
            <a:endParaRPr lang="en-US" sz="1600">
              <a:solidFill>
                <a:schemeClr val="tx2"/>
              </a:solidFill>
              <a:latin typeface="Avenir Next LT Pro"/>
              <a:cs typeface="Arial"/>
            </a:endParaRPr>
          </a:p>
          <a:p>
            <a:pPr marL="0" indent="0">
              <a:buNone/>
            </a:pPr>
            <a:endParaRPr lang="en-US" sz="1600">
              <a:solidFill>
                <a:schemeClr val="tx2"/>
              </a:solidFill>
              <a:latin typeface="Avenir Next LT Pro"/>
              <a:cs typeface="Arial"/>
            </a:endParaRPr>
          </a:p>
        </p:txBody>
      </p:sp>
    </p:spTree>
    <p:extLst>
      <p:ext uri="{BB962C8B-B14F-4D97-AF65-F5344CB8AC3E}">
        <p14:creationId xmlns:p14="http://schemas.microsoft.com/office/powerpoint/2010/main" val="260177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2FC6-0A04-6E73-8E5C-CE8F180305B6}"/>
              </a:ext>
            </a:extLst>
          </p:cNvPr>
          <p:cNvSpPr>
            <a:spLocks noGrp="1"/>
          </p:cNvSpPr>
          <p:nvPr>
            <p:ph type="title"/>
          </p:nvPr>
        </p:nvSpPr>
        <p:spPr>
          <a:xfrm>
            <a:off x="838200" y="648487"/>
            <a:ext cx="10515600" cy="948058"/>
          </a:xfrm>
        </p:spPr>
        <p:txBody>
          <a:bodyPr>
            <a:normAutofit/>
          </a:bodyPr>
          <a:lstStyle/>
          <a:p>
            <a:pPr algn="ctr"/>
            <a:r>
              <a:rPr lang="en-US" sz="3200"/>
              <a:t>Multi-collinearity Testing</a:t>
            </a:r>
            <a:endParaRPr lang="en-US"/>
          </a:p>
        </p:txBody>
      </p:sp>
      <p:sp>
        <p:nvSpPr>
          <p:cNvPr id="3" name="Content Placeholder 2">
            <a:extLst>
              <a:ext uri="{FF2B5EF4-FFF2-40B4-BE49-F238E27FC236}">
                <a16:creationId xmlns:a16="http://schemas.microsoft.com/office/drawing/2014/main" id="{724575DC-FE2B-690B-0B47-FBE0DAD89709}"/>
              </a:ext>
            </a:extLst>
          </p:cNvPr>
          <p:cNvSpPr>
            <a:spLocks noGrp="1"/>
          </p:cNvSpPr>
          <p:nvPr>
            <p:ph idx="1"/>
          </p:nvPr>
        </p:nvSpPr>
        <p:spPr>
          <a:xfrm>
            <a:off x="866163" y="2011451"/>
            <a:ext cx="10515600" cy="4070845"/>
          </a:xfrm>
        </p:spPr>
        <p:txBody>
          <a:bodyPr vert="horz" lIns="91440" tIns="45720" rIns="91440" bIns="45720" rtlCol="0" anchor="t">
            <a:normAutofit/>
          </a:bodyPr>
          <a:lstStyle/>
          <a:p>
            <a:pPr marL="0" indent="0">
              <a:buNone/>
            </a:pPr>
            <a:r>
              <a:rPr lang="en-US" sz="1600"/>
              <a:t>Multi-collinearity can be devastating to a model's performance. When predictor variables are too correlated with one another, we can assume they may be capturing similar information. We use Variance Inflation Factor (VIF) Testing to look for redundancies in our model.</a:t>
            </a:r>
          </a:p>
          <a:p>
            <a:pPr marL="0" indent="0">
              <a:buNone/>
            </a:pPr>
            <a:r>
              <a:rPr lang="en-US" sz="1600"/>
              <a:t>VIF test scores range from 1 to 10.  Where 1 represents our predictors having no correlation with one another, and 10 meaning the independent variables are highly correlated.</a:t>
            </a:r>
          </a:p>
          <a:p>
            <a:pPr marL="0" indent="0">
              <a:buNone/>
            </a:pPr>
            <a:endParaRPr lang="en-US" sz="1600"/>
          </a:p>
          <a:p>
            <a:pPr marL="0" indent="0">
              <a:buNone/>
            </a:pPr>
            <a:endParaRPr lang="en-US" sz="1600"/>
          </a:p>
          <a:p>
            <a:pPr marL="0" indent="0">
              <a:buNone/>
            </a:pPr>
            <a:r>
              <a:rPr lang="en-US" sz="1600"/>
              <a:t>Though our exploratory data analysis have checked for multi-collinear pairs, all variables have a low VIF score (below 2 and close to 1) as well. </a:t>
            </a:r>
            <a:r>
              <a:rPr lang="en-US" sz="1600" b="1"/>
              <a:t>There is minimal concern for multi-collinearity between predictor variables in this model.</a:t>
            </a:r>
          </a:p>
          <a:p>
            <a:pPr marL="0" indent="0">
              <a:buNone/>
            </a:pPr>
            <a:endParaRPr lang="en-US" sz="1600"/>
          </a:p>
        </p:txBody>
      </p:sp>
      <p:pic>
        <p:nvPicPr>
          <p:cNvPr id="4" name="Picture 3" descr="A white text on a black background&#10;&#10;Description automatically generated">
            <a:extLst>
              <a:ext uri="{FF2B5EF4-FFF2-40B4-BE49-F238E27FC236}">
                <a16:creationId xmlns:a16="http://schemas.microsoft.com/office/drawing/2014/main" id="{C84AE3C3-3943-9885-4E98-FAA7211A3A0F}"/>
              </a:ext>
            </a:extLst>
          </p:cNvPr>
          <p:cNvPicPr>
            <a:picLocks noChangeAspect="1"/>
          </p:cNvPicPr>
          <p:nvPr/>
        </p:nvPicPr>
        <p:blipFill>
          <a:blip r:embed="rId2"/>
          <a:stretch>
            <a:fillRect/>
          </a:stretch>
        </p:blipFill>
        <p:spPr>
          <a:xfrm>
            <a:off x="770478" y="3719260"/>
            <a:ext cx="10699978" cy="553976"/>
          </a:xfrm>
          <a:prstGeom prst="rect">
            <a:avLst/>
          </a:prstGeom>
        </p:spPr>
      </p:pic>
    </p:spTree>
    <p:extLst>
      <p:ext uri="{BB962C8B-B14F-4D97-AF65-F5344CB8AC3E}">
        <p14:creationId xmlns:p14="http://schemas.microsoft.com/office/powerpoint/2010/main" val="315513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E5E9C-CEF0-43CD-91C2-DACA4AEB4D9E}"/>
              </a:ext>
            </a:extLst>
          </p:cNvPr>
          <p:cNvSpPr>
            <a:spLocks noGrp="1"/>
          </p:cNvSpPr>
          <p:nvPr>
            <p:ph type="title"/>
          </p:nvPr>
        </p:nvSpPr>
        <p:spPr>
          <a:xfrm>
            <a:off x="607504" y="559813"/>
            <a:ext cx="4876800" cy="5577934"/>
          </a:xfrm>
        </p:spPr>
        <p:txBody>
          <a:bodyPr>
            <a:normAutofit/>
          </a:bodyPr>
          <a:lstStyle/>
          <a:p>
            <a:r>
              <a:rPr lang="en-US" sz="3600">
                <a:latin typeface="Avenir Next LT Pro"/>
              </a:rPr>
              <a:t>Model Fit Evaluation </a:t>
            </a:r>
            <a:endParaRPr lang="en-US" sz="3600"/>
          </a:p>
        </p:txBody>
      </p:sp>
      <p:sp>
        <p:nvSpPr>
          <p:cNvPr id="3" name="Content Placeholder 2">
            <a:extLst>
              <a:ext uri="{FF2B5EF4-FFF2-40B4-BE49-F238E27FC236}">
                <a16:creationId xmlns:a16="http://schemas.microsoft.com/office/drawing/2014/main" id="{03A8DA98-7DA9-3342-D107-F206222DFAE8}"/>
              </a:ext>
            </a:extLst>
          </p:cNvPr>
          <p:cNvSpPr>
            <a:spLocks noGrp="1"/>
          </p:cNvSpPr>
          <p:nvPr>
            <p:ph idx="1"/>
          </p:nvPr>
        </p:nvSpPr>
        <p:spPr>
          <a:xfrm>
            <a:off x="6705600" y="839446"/>
            <a:ext cx="4901108" cy="5301603"/>
          </a:xfrm>
        </p:spPr>
        <p:txBody>
          <a:bodyPr vert="horz" lIns="91440" tIns="45720" rIns="91440" bIns="45720" rtlCol="0" anchor="t">
            <a:normAutofit/>
          </a:bodyPr>
          <a:lstStyle/>
          <a:p>
            <a:pPr marL="0" indent="0">
              <a:lnSpc>
                <a:spcPct val="100000"/>
              </a:lnSpc>
              <a:buNone/>
            </a:pPr>
            <a:r>
              <a:rPr lang="en-US" sz="2000" b="1">
                <a:solidFill>
                  <a:schemeClr val="tx2"/>
                </a:solidFill>
              </a:rPr>
              <a:t>Hosmer-</a:t>
            </a:r>
            <a:r>
              <a:rPr lang="en-US" sz="2000" b="1" err="1">
                <a:solidFill>
                  <a:schemeClr val="tx2"/>
                </a:solidFill>
              </a:rPr>
              <a:t>Lemeshow</a:t>
            </a:r>
            <a:r>
              <a:rPr lang="en-US" sz="2000" b="1">
                <a:solidFill>
                  <a:schemeClr val="tx2"/>
                </a:solidFill>
              </a:rPr>
              <a:t> Test</a:t>
            </a:r>
          </a:p>
          <a:p>
            <a:pPr marL="0" indent="0">
              <a:lnSpc>
                <a:spcPct val="100000"/>
              </a:lnSpc>
              <a:buNone/>
            </a:pPr>
            <a:r>
              <a:rPr lang="en-US" sz="1600">
                <a:solidFill>
                  <a:schemeClr val="tx2"/>
                </a:solidFill>
              </a:rPr>
              <a:t>Hosmer-</a:t>
            </a:r>
            <a:r>
              <a:rPr lang="en-US" sz="1600" err="1">
                <a:solidFill>
                  <a:schemeClr val="tx2"/>
                </a:solidFill>
              </a:rPr>
              <a:t>Lemeshow</a:t>
            </a:r>
            <a:r>
              <a:rPr lang="en-US" sz="1600">
                <a:solidFill>
                  <a:schemeClr val="tx2"/>
                </a:solidFill>
              </a:rPr>
              <a:t> is used to assess the goodness-of-fit in logistic regression models, evaluating whether the observed event rates match the predicted probabilities across subgroups of data. </a:t>
            </a:r>
            <a:endParaRPr lang="en-US">
              <a:solidFill>
                <a:schemeClr val="tx2"/>
              </a:solidFill>
            </a:endParaRPr>
          </a:p>
          <a:p>
            <a:pPr marL="0" indent="0">
              <a:lnSpc>
                <a:spcPct val="100000"/>
              </a:lnSpc>
              <a:buNone/>
            </a:pPr>
            <a:r>
              <a:rPr lang="en-US" sz="1600">
                <a:solidFill>
                  <a:schemeClr val="tx2"/>
                </a:solidFill>
              </a:rPr>
              <a:t>A higher p-value (or one greater than the threshold, 0.05) indicates that the model's predicted probabilities are not significantly different from observed outcomes, suggesting a good  model fit.</a:t>
            </a:r>
          </a:p>
          <a:p>
            <a:pPr marL="0" indent="0">
              <a:lnSpc>
                <a:spcPct val="100000"/>
              </a:lnSpc>
              <a:buNone/>
            </a:pPr>
            <a:r>
              <a:rPr lang="en-US" sz="1600">
                <a:solidFill>
                  <a:schemeClr val="tx2"/>
                </a:solidFill>
                <a:ea typeface="+mn-lt"/>
                <a:cs typeface="+mn-lt"/>
              </a:rPr>
              <a:t>In this analysis, the test was conducted on the training dataset to verify that the model aligns well with the observed outcomes.</a:t>
            </a:r>
            <a:r>
              <a:rPr lang="en-US" sz="1600" b="1">
                <a:solidFill>
                  <a:schemeClr val="tx2"/>
                </a:solidFill>
                <a:ea typeface="+mn-lt"/>
                <a:cs typeface="+mn-lt"/>
              </a:rPr>
              <a:t> </a:t>
            </a:r>
          </a:p>
          <a:p>
            <a:pPr marL="0" indent="0">
              <a:lnSpc>
                <a:spcPct val="100000"/>
              </a:lnSpc>
              <a:buNone/>
            </a:pPr>
            <a:r>
              <a:rPr lang="en-US" sz="1600" b="1">
                <a:solidFill>
                  <a:schemeClr val="tx2"/>
                </a:solidFill>
                <a:ea typeface="+mn-lt"/>
                <a:cs typeface="+mn-lt"/>
              </a:rPr>
              <a:t>Here, the p-value exceeded 0.05 greatly (at 0.4), suggesting a good model fit and confirming that predicted default probabilities closely match the actual data.</a:t>
            </a:r>
            <a:endParaRPr lang="en-US" sz="1600" b="1">
              <a:solidFill>
                <a:schemeClr val="tx2"/>
              </a:solidFill>
            </a:endParaRPr>
          </a:p>
          <a:p>
            <a:pPr marL="0" indent="0">
              <a:lnSpc>
                <a:spcPct val="100000"/>
              </a:lnSpc>
              <a:buNone/>
            </a:pPr>
            <a:endParaRPr lang="en-US" sz="1800">
              <a:solidFill>
                <a:schemeClr val="tx2"/>
              </a:solidFill>
            </a:endParaRPr>
          </a:p>
          <a:p>
            <a:pPr marL="0" indent="0">
              <a:lnSpc>
                <a:spcPct val="100000"/>
              </a:lnSpc>
              <a:buNone/>
            </a:pPr>
            <a:endParaRPr lang="en-US" sz="1800">
              <a:solidFill>
                <a:schemeClr val="tx2"/>
              </a:solidFill>
            </a:endParaRPr>
          </a:p>
        </p:txBody>
      </p:sp>
    </p:spTree>
    <p:extLst>
      <p:ext uri="{BB962C8B-B14F-4D97-AF65-F5344CB8AC3E}">
        <p14:creationId xmlns:p14="http://schemas.microsoft.com/office/powerpoint/2010/main" val="66782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5E9C-CEF0-43CD-91C2-DACA4AEB4D9E}"/>
              </a:ext>
            </a:extLst>
          </p:cNvPr>
          <p:cNvSpPr>
            <a:spLocks noGrp="1"/>
          </p:cNvSpPr>
          <p:nvPr>
            <p:ph type="title"/>
          </p:nvPr>
        </p:nvSpPr>
        <p:spPr>
          <a:xfrm>
            <a:off x="1089870" y="386732"/>
            <a:ext cx="10515600" cy="1325563"/>
          </a:xfrm>
        </p:spPr>
        <p:txBody>
          <a:bodyPr>
            <a:normAutofit/>
          </a:bodyPr>
          <a:lstStyle/>
          <a:p>
            <a:r>
              <a:rPr lang="en-US" sz="3200">
                <a:solidFill>
                  <a:srgbClr val="FFFFFF"/>
                </a:solidFill>
                <a:latin typeface="Avenir Next LT Pro"/>
              </a:rPr>
              <a:t>Model Comparison </a:t>
            </a:r>
            <a:endParaRPr lang="en-US" sz="3200"/>
          </a:p>
        </p:txBody>
      </p:sp>
      <p:sp>
        <p:nvSpPr>
          <p:cNvPr id="3" name="Content Placeholder 2">
            <a:extLst>
              <a:ext uri="{FF2B5EF4-FFF2-40B4-BE49-F238E27FC236}">
                <a16:creationId xmlns:a16="http://schemas.microsoft.com/office/drawing/2014/main" id="{03A8DA98-7DA9-3342-D107-F206222DFAE8}"/>
              </a:ext>
            </a:extLst>
          </p:cNvPr>
          <p:cNvSpPr>
            <a:spLocks noGrp="1"/>
          </p:cNvSpPr>
          <p:nvPr>
            <p:ph idx="1"/>
          </p:nvPr>
        </p:nvSpPr>
        <p:spPr>
          <a:xfrm>
            <a:off x="1089870" y="1711763"/>
            <a:ext cx="10012261" cy="4202753"/>
          </a:xfrm>
        </p:spPr>
        <p:txBody>
          <a:bodyPr vert="horz" lIns="91440" tIns="45720" rIns="91440" bIns="45720" rtlCol="0" anchor="t">
            <a:noAutofit/>
          </a:bodyPr>
          <a:lstStyle/>
          <a:p>
            <a:pPr marL="0" indent="0">
              <a:buNone/>
            </a:pPr>
            <a:r>
              <a:rPr lang="en-US" sz="1800" b="1">
                <a:ea typeface="+mn-lt"/>
                <a:cs typeface="+mn-lt"/>
              </a:rPr>
              <a:t>Likelihood Ratio Test</a:t>
            </a:r>
            <a:endParaRPr lang="en-US" sz="1800">
              <a:ea typeface="+mn-lt"/>
              <a:cs typeface="+mn-lt"/>
            </a:endParaRPr>
          </a:p>
          <a:p>
            <a:pPr marL="0" indent="0">
              <a:buNone/>
            </a:pPr>
            <a:r>
              <a:rPr lang="en-US" sz="1600">
                <a:ea typeface="+mn-lt"/>
                <a:cs typeface="+mn-lt"/>
              </a:rPr>
              <a:t>The Likelihood Ratio Test (LRT) evaluates if simplifying a model by excluding non-significant predictors significantly changes its ability to explain variation in the outcome. </a:t>
            </a:r>
          </a:p>
          <a:p>
            <a:pPr marL="0" indent="0">
              <a:buNone/>
            </a:pPr>
            <a:r>
              <a:rPr lang="en-US" sz="1600">
                <a:ea typeface="+mn-lt"/>
                <a:cs typeface="+mn-lt"/>
              </a:rPr>
              <a:t>This test compares the fit of our initial model (using all predictors) to the final model (using significant predictors only) in confirming that the refined model is as effective or not. Using only significant predictors can prevent overfitting. </a:t>
            </a:r>
          </a:p>
          <a:p>
            <a:pPr marL="0" indent="0">
              <a:buNone/>
            </a:pPr>
            <a:r>
              <a:rPr lang="en-US" sz="1600">
                <a:ea typeface="+mn-lt"/>
                <a:cs typeface="+mn-lt"/>
              </a:rPr>
              <a:t>Model 1 has a higher log likelihood (-106.82) than Model 2 (-124.72).</a:t>
            </a:r>
            <a:r>
              <a:rPr lang="en-US" sz="1600" b="1">
                <a:ea typeface="+mn-lt"/>
                <a:cs typeface="+mn-lt"/>
              </a:rPr>
              <a:t> </a:t>
            </a:r>
            <a:r>
              <a:rPr lang="en-US" sz="1600">
                <a:ea typeface="+mn-lt"/>
                <a:cs typeface="+mn-lt"/>
              </a:rPr>
              <a:t>The LRT produced a Chi-square value with a low p-value, suggesting that removing non-significant predictors results in a more efficient model, </a:t>
            </a:r>
            <a:r>
              <a:rPr lang="en-US" sz="1600" u="sng">
                <a:ea typeface="+mn-lt"/>
                <a:cs typeface="+mn-lt"/>
              </a:rPr>
              <a:t>without sacrificing predictive performance</a:t>
            </a:r>
            <a:r>
              <a:rPr lang="en-US" sz="1600">
                <a:ea typeface="+mn-lt"/>
                <a:cs typeface="+mn-lt"/>
              </a:rPr>
              <a:t>.</a:t>
            </a:r>
            <a:endParaRPr lang="en-US" sz="1600"/>
          </a:p>
          <a:p>
            <a:pPr marL="0" indent="0">
              <a:buNone/>
            </a:pPr>
            <a:r>
              <a:rPr lang="en-US" sz="1600">
                <a:ea typeface="+mn-lt"/>
                <a:cs typeface="+mn-lt"/>
              </a:rPr>
              <a:t>Our refined model remains effective and efficient, offering predictive insight into loan defaults while reducing complexity.</a:t>
            </a:r>
            <a:endParaRPr lang="en-US" sz="1600"/>
          </a:p>
          <a:p>
            <a:pPr marL="0" indent="0">
              <a:buNone/>
            </a:pPr>
            <a:endParaRPr lang="en-US" sz="1800"/>
          </a:p>
        </p:txBody>
      </p:sp>
    </p:spTree>
    <p:extLst>
      <p:ext uri="{BB962C8B-B14F-4D97-AF65-F5344CB8AC3E}">
        <p14:creationId xmlns:p14="http://schemas.microsoft.com/office/powerpoint/2010/main" val="261310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0B00B-B9D3-EC29-2AAB-D01DB6C68FA4}"/>
              </a:ext>
            </a:extLst>
          </p:cNvPr>
          <p:cNvSpPr>
            <a:spLocks noGrp="1"/>
          </p:cNvSpPr>
          <p:nvPr>
            <p:ph type="title"/>
          </p:nvPr>
        </p:nvSpPr>
        <p:spPr>
          <a:xfrm>
            <a:off x="764751" y="982211"/>
            <a:ext cx="10003218" cy="1040858"/>
          </a:xfrm>
        </p:spPr>
        <p:txBody>
          <a:bodyPr>
            <a:normAutofit/>
          </a:bodyPr>
          <a:lstStyle/>
          <a:p>
            <a:r>
              <a:rPr lang="en-US" sz="3200"/>
              <a:t>Model Validation: Predictive Performance</a:t>
            </a:r>
            <a:endParaRPr lang="en-US"/>
          </a:p>
        </p:txBody>
      </p:sp>
      <p:sp>
        <p:nvSpPr>
          <p:cNvPr id="3" name="Content Placeholder 2">
            <a:extLst>
              <a:ext uri="{FF2B5EF4-FFF2-40B4-BE49-F238E27FC236}">
                <a16:creationId xmlns:a16="http://schemas.microsoft.com/office/drawing/2014/main" id="{3625CE1A-05E4-C958-6174-0372FD377289}"/>
              </a:ext>
            </a:extLst>
          </p:cNvPr>
          <p:cNvSpPr>
            <a:spLocks noGrp="1"/>
          </p:cNvSpPr>
          <p:nvPr>
            <p:ph idx="1"/>
          </p:nvPr>
        </p:nvSpPr>
        <p:spPr>
          <a:xfrm>
            <a:off x="761377" y="2374348"/>
            <a:ext cx="10672907" cy="4103537"/>
          </a:xfrm>
        </p:spPr>
        <p:txBody>
          <a:bodyPr vert="horz" lIns="91440" tIns="45720" rIns="91440" bIns="45720" rtlCol="0" anchor="t">
            <a:noAutofit/>
          </a:bodyPr>
          <a:lstStyle/>
          <a:p>
            <a:pPr marL="0" indent="0">
              <a:lnSpc>
                <a:spcPct val="100000"/>
              </a:lnSpc>
              <a:spcBef>
                <a:spcPts val="0"/>
              </a:spcBef>
              <a:buNone/>
            </a:pPr>
            <a:endParaRPr lang="en-US" sz="1400">
              <a:solidFill>
                <a:schemeClr val="tx1">
                  <a:alpha val="80000"/>
                </a:schemeClr>
              </a:solidFill>
            </a:endParaRPr>
          </a:p>
          <a:p>
            <a:pPr marL="0" indent="0">
              <a:lnSpc>
                <a:spcPct val="100000"/>
              </a:lnSpc>
              <a:spcBef>
                <a:spcPts val="0"/>
              </a:spcBef>
              <a:buNone/>
            </a:pPr>
            <a:r>
              <a:rPr lang="en-US" sz="1400">
                <a:solidFill>
                  <a:schemeClr val="tx1">
                    <a:alpha val="80000"/>
                  </a:schemeClr>
                </a:solidFill>
                <a:ea typeface="+mn-lt"/>
                <a:cs typeface="+mn-lt"/>
              </a:rPr>
              <a:t>We applied a threshold of 0.7 to classify probabilities, ensuring that only predictions with a high likelihood of default are flagged as defaults. This threshold level prioritizes reducing false positives, allowing the model to more confidently identify high-risk borrowers. By setting this threshold, we adjust both our classification results, as well as our ROC Curve and AUC results.</a:t>
            </a:r>
            <a:endParaRPr lang="en-US" sz="1400" b="1">
              <a:solidFill>
                <a:schemeClr val="tx1">
                  <a:alpha val="80000"/>
                </a:schemeClr>
              </a:solidFill>
              <a:ea typeface="+mn-lt"/>
              <a:cs typeface="+mn-lt"/>
            </a:endParaRPr>
          </a:p>
          <a:p>
            <a:pPr marL="0" indent="0">
              <a:lnSpc>
                <a:spcPct val="100000"/>
              </a:lnSpc>
              <a:spcBef>
                <a:spcPts val="0"/>
              </a:spcBef>
              <a:buNone/>
            </a:pPr>
            <a:endParaRPr lang="en-US" sz="1400">
              <a:solidFill>
                <a:schemeClr val="tx1">
                  <a:alpha val="80000"/>
                </a:schemeClr>
              </a:solidFill>
              <a:ea typeface="+mn-lt"/>
              <a:cs typeface="+mn-lt"/>
            </a:endParaRPr>
          </a:p>
          <a:p>
            <a:pPr marL="0" indent="0">
              <a:lnSpc>
                <a:spcPct val="100000"/>
              </a:lnSpc>
              <a:spcBef>
                <a:spcPts val="0"/>
              </a:spcBef>
              <a:buNone/>
            </a:pPr>
            <a:r>
              <a:rPr lang="en-US" sz="1400">
                <a:solidFill>
                  <a:schemeClr val="tx1">
                    <a:alpha val="80000"/>
                  </a:schemeClr>
                </a:solidFill>
                <a:ea typeface="+mn-lt"/>
                <a:cs typeface="+mn-lt"/>
              </a:rPr>
              <a:t>The</a:t>
            </a:r>
            <a:r>
              <a:rPr lang="en-US" sz="1400">
                <a:solidFill>
                  <a:schemeClr val="tx1">
                    <a:alpha val="80000"/>
                  </a:schemeClr>
                </a:solidFill>
              </a:rPr>
              <a:t> classification table compares the predicted to the actual outcomes. </a:t>
            </a:r>
            <a:r>
              <a:rPr lang="en-US" sz="1400">
                <a:solidFill>
                  <a:schemeClr val="tx1">
                    <a:alpha val="80000"/>
                  </a:schemeClr>
                </a:solidFill>
                <a:ea typeface="+mn-lt"/>
                <a:cs typeface="+mn-lt"/>
              </a:rPr>
              <a:t>There were 193 true negatives, 84 true positives, 3 false positives, and 20 false negatives.</a:t>
            </a:r>
            <a:r>
              <a:rPr lang="en-US" sz="1400" b="1">
                <a:solidFill>
                  <a:schemeClr val="tx1">
                    <a:alpha val="80000"/>
                  </a:schemeClr>
                </a:solidFill>
              </a:rPr>
              <a:t> After calculating the accuracy of the model, we see that it is about 92.3% accurate and has about a 7.7% misclassification error rate. </a:t>
            </a:r>
            <a:r>
              <a:rPr lang="en-US" sz="1400">
                <a:solidFill>
                  <a:schemeClr val="tx1">
                    <a:alpha val="80000"/>
                  </a:schemeClr>
                </a:solidFill>
                <a:ea typeface="+mn-lt"/>
                <a:cs typeface="+mn-lt"/>
              </a:rPr>
              <a:t>This high accuracy indicate</a:t>
            </a:r>
            <a:r>
              <a:rPr lang="en-US" sz="1400">
                <a:solidFill>
                  <a:schemeClr val="tx1">
                    <a:alpha val="80000"/>
                  </a:schemeClr>
                </a:solidFill>
              </a:rPr>
              <a:t>s a low error rate, implicating strong model performance.</a:t>
            </a:r>
            <a:endParaRPr lang="en-US" sz="1400" b="1">
              <a:solidFill>
                <a:schemeClr val="tx1">
                  <a:alpha val="80000"/>
                </a:schemeClr>
              </a:solidFill>
            </a:endParaRPr>
          </a:p>
          <a:p>
            <a:pPr marL="0" indent="0">
              <a:lnSpc>
                <a:spcPct val="100000"/>
              </a:lnSpc>
              <a:spcBef>
                <a:spcPts val="0"/>
              </a:spcBef>
              <a:buNone/>
            </a:pPr>
            <a:endParaRPr lang="en-US" sz="1400">
              <a:solidFill>
                <a:schemeClr val="tx1">
                  <a:alpha val="80000"/>
                </a:schemeClr>
              </a:solidFill>
            </a:endParaRPr>
          </a:p>
          <a:p>
            <a:pPr marL="0" indent="0">
              <a:lnSpc>
                <a:spcPct val="100000"/>
              </a:lnSpc>
              <a:spcBef>
                <a:spcPts val="0"/>
              </a:spcBef>
              <a:buNone/>
            </a:pPr>
            <a:r>
              <a:rPr lang="en-US" sz="1400" b="1">
                <a:solidFill>
                  <a:schemeClr val="tx1">
                    <a:alpha val="80000"/>
                  </a:schemeClr>
                </a:solidFill>
              </a:rPr>
              <a:t>The also high precision (or, positive predictive value) at 96.6% tells us that the model us reliable in terms of predicting loan defaults. </a:t>
            </a:r>
            <a:r>
              <a:rPr lang="en-US" sz="1400">
                <a:solidFill>
                  <a:schemeClr val="tx1">
                    <a:alpha val="80000"/>
                  </a:schemeClr>
                </a:solidFill>
              </a:rPr>
              <a:t>Precision is especially relevant in financial contexts where false positives (incorrectly predicting default) can impact customer relations and costs in other areas. </a:t>
            </a:r>
          </a:p>
          <a:p>
            <a:pPr marL="0" indent="0">
              <a:lnSpc>
                <a:spcPct val="100000"/>
              </a:lnSpc>
              <a:spcBef>
                <a:spcPts val="0"/>
              </a:spcBef>
              <a:buNone/>
            </a:pPr>
            <a:endParaRPr lang="en-US" sz="1400" b="1">
              <a:solidFill>
                <a:schemeClr val="tx1">
                  <a:alpha val="80000"/>
                </a:schemeClr>
              </a:solidFill>
            </a:endParaRPr>
          </a:p>
          <a:p>
            <a:pPr marL="0" indent="0">
              <a:lnSpc>
                <a:spcPct val="100000"/>
              </a:lnSpc>
              <a:spcBef>
                <a:spcPts val="0"/>
              </a:spcBef>
              <a:buNone/>
            </a:pPr>
            <a:r>
              <a:rPr lang="en-US" sz="1400" b="1">
                <a:solidFill>
                  <a:schemeClr val="tx1">
                    <a:alpha val="80000"/>
                  </a:schemeClr>
                </a:solidFill>
              </a:rPr>
              <a:t>The recall for this model is considerably high at 80.8%, but does show that the model has some room for improvement in detecting </a:t>
            </a:r>
            <a:r>
              <a:rPr lang="en-US" sz="1400" b="1">
                <a:solidFill>
                  <a:schemeClr val="tx1">
                    <a:alpha val="80000"/>
                  </a:schemeClr>
                </a:solidFill>
                <a:ea typeface="+mn-lt"/>
                <a:cs typeface="+mn-lt"/>
              </a:rPr>
              <a:t>a portion of true positive cases. </a:t>
            </a:r>
            <a:r>
              <a:rPr lang="en-US" sz="1400">
                <a:solidFill>
                  <a:schemeClr val="tx1">
                    <a:alpha val="80000"/>
                  </a:schemeClr>
                </a:solidFill>
                <a:ea typeface="+mn-lt"/>
                <a:cs typeface="+mn-lt"/>
              </a:rPr>
              <a:t>This is crucial in lending, as missed defaults (false negatives) can increase financial risk.</a:t>
            </a:r>
            <a:endParaRPr lang="en-US" sz="1400">
              <a:solidFill>
                <a:schemeClr val="tx1">
                  <a:alpha val="80000"/>
                </a:schemeClr>
              </a:solidFill>
            </a:endParaRPr>
          </a:p>
          <a:p>
            <a:pPr marL="0" indent="0">
              <a:buNone/>
            </a:pPr>
            <a:r>
              <a:rPr lang="en-US" sz="1400">
                <a:solidFill>
                  <a:schemeClr val="tx1">
                    <a:alpha val="80000"/>
                  </a:schemeClr>
                </a:solidFill>
              </a:rPr>
              <a:t>We are doing both for completeness, but we are going to focus more on ROC Curve and AUC to assess model performance further.</a:t>
            </a:r>
          </a:p>
        </p:txBody>
      </p:sp>
      <p:pic>
        <p:nvPicPr>
          <p:cNvPr id="5" name="Content Placeholder 3" descr="A black background with white text&#10;&#10;Description automatically generated">
            <a:extLst>
              <a:ext uri="{FF2B5EF4-FFF2-40B4-BE49-F238E27FC236}">
                <a16:creationId xmlns:a16="http://schemas.microsoft.com/office/drawing/2014/main" id="{7236CF3D-67AC-4873-C499-1A0844F00261}"/>
              </a:ext>
            </a:extLst>
          </p:cNvPr>
          <p:cNvPicPr>
            <a:picLocks noChangeAspect="1"/>
          </p:cNvPicPr>
          <p:nvPr/>
        </p:nvPicPr>
        <p:blipFill>
          <a:blip r:embed="rId3"/>
          <a:stretch>
            <a:fillRect/>
          </a:stretch>
        </p:blipFill>
        <p:spPr>
          <a:xfrm>
            <a:off x="9141727" y="266823"/>
            <a:ext cx="2905737" cy="1038577"/>
          </a:xfrm>
          <a:prstGeom prst="rect">
            <a:avLst/>
          </a:prstGeom>
        </p:spPr>
      </p:pic>
    </p:spTree>
    <p:extLst>
      <p:ext uri="{BB962C8B-B14F-4D97-AF65-F5344CB8AC3E}">
        <p14:creationId xmlns:p14="http://schemas.microsoft.com/office/powerpoint/2010/main" val="1477626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FF73BC2-0FE7-95D2-05B4-7FCA6B42D29F}"/>
              </a:ext>
            </a:extLst>
          </p:cNvPr>
          <p:cNvSpPr>
            <a:spLocks noGrp="1"/>
          </p:cNvSpPr>
          <p:nvPr>
            <p:ph type="title"/>
          </p:nvPr>
        </p:nvSpPr>
        <p:spPr>
          <a:xfrm>
            <a:off x="6553200" y="761876"/>
            <a:ext cx="4953000" cy="1327296"/>
          </a:xfrm>
        </p:spPr>
        <p:txBody>
          <a:bodyPr vert="horz" lIns="91440" tIns="45720" rIns="91440" bIns="45720" rtlCol="0" anchor="ctr">
            <a:normAutofit/>
          </a:bodyPr>
          <a:lstStyle/>
          <a:p>
            <a:r>
              <a:rPr lang="en-US" sz="3200">
                <a:solidFill>
                  <a:schemeClr val="tx2"/>
                </a:solidFill>
              </a:rPr>
              <a:t>ROC Curve &amp; AUC</a:t>
            </a:r>
          </a:p>
        </p:txBody>
      </p:sp>
      <p:sp>
        <p:nvSpPr>
          <p:cNvPr id="3" name="TextBox 2">
            <a:extLst>
              <a:ext uri="{FF2B5EF4-FFF2-40B4-BE49-F238E27FC236}">
                <a16:creationId xmlns:a16="http://schemas.microsoft.com/office/drawing/2014/main" id="{0FF576D4-73FC-C4B1-98B4-27F8E138F536}"/>
              </a:ext>
            </a:extLst>
          </p:cNvPr>
          <p:cNvSpPr txBox="1"/>
          <p:nvPr/>
        </p:nvSpPr>
        <p:spPr>
          <a:xfrm>
            <a:off x="6447020" y="1830785"/>
            <a:ext cx="5162405" cy="39347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defTabSz="914400">
              <a:spcAft>
                <a:spcPts val="600"/>
              </a:spcAft>
            </a:pPr>
            <a:r>
              <a:rPr lang="en-US" sz="1600">
                <a:solidFill>
                  <a:schemeClr val="tx2"/>
                </a:solidFill>
                <a:ea typeface="+mn-lt"/>
                <a:cs typeface="+mn-lt"/>
              </a:rPr>
              <a:t>The Receiver Operating Characteristic (ROC) Curve and AUC </a:t>
            </a:r>
            <a:r>
              <a:rPr lang="en-US" sz="1600">
                <a:solidFill>
                  <a:schemeClr val="tx2"/>
                </a:solidFill>
              </a:rPr>
              <a:t>measure model performance.</a:t>
            </a:r>
          </a:p>
          <a:p>
            <a:pPr marL="57150" defTabSz="914400">
              <a:spcAft>
                <a:spcPts val="600"/>
              </a:spcAft>
            </a:pPr>
            <a:r>
              <a:rPr lang="en-US" sz="1600">
                <a:solidFill>
                  <a:schemeClr val="tx2"/>
                </a:solidFill>
              </a:rPr>
              <a:t>The y-axis shows the true positive rate (TPR) or the sensitivity, and the x-axis shows the false positive rate (FPR). A curve towards or approaching 1 indicates the best performance of the model.</a:t>
            </a:r>
          </a:p>
          <a:p>
            <a:pPr marL="57150" defTabSz="914400">
              <a:spcAft>
                <a:spcPts val="600"/>
              </a:spcAft>
              <a:buClr>
                <a:schemeClr val="accent1"/>
              </a:buClr>
            </a:pPr>
            <a:r>
              <a:rPr lang="en-US" sz="1600" b="1">
                <a:solidFill>
                  <a:schemeClr val="tx2"/>
                </a:solidFill>
              </a:rPr>
              <a:t>The ROC shows a high level of sensitivity and has a minimal FPR, while the </a:t>
            </a:r>
            <a:r>
              <a:rPr lang="en-US" sz="1600" b="1">
                <a:solidFill>
                  <a:schemeClr val="tx2"/>
                </a:solidFill>
                <a:ea typeface="+mn-lt"/>
                <a:cs typeface="+mn-lt"/>
              </a:rPr>
              <a:t>AUC value indicates high model accuracy as well. </a:t>
            </a:r>
          </a:p>
          <a:p>
            <a:pPr marL="57150" defTabSz="914400">
              <a:spcAft>
                <a:spcPts val="600"/>
              </a:spcAft>
            </a:pPr>
            <a:r>
              <a:rPr lang="en-US" sz="1600">
                <a:solidFill>
                  <a:schemeClr val="tx2"/>
                </a:solidFill>
                <a:ea typeface="+mn-lt"/>
                <a:cs typeface="+mn-lt"/>
              </a:rPr>
              <a:t>Based on the above criteria, we can conclude that this is a well performing model and confirm the model’s predictive strength. T</a:t>
            </a:r>
            <a:r>
              <a:rPr lang="en-US" sz="1600" b="1">
                <a:solidFill>
                  <a:schemeClr val="tx2"/>
                </a:solidFill>
                <a:ea typeface="+mn-lt"/>
                <a:cs typeface="+mn-lt"/>
              </a:rPr>
              <a:t>his model is distinguishing between default and non-default cases, effectively.</a:t>
            </a:r>
            <a:endParaRPr lang="en-US" sz="1600" b="1">
              <a:solidFill>
                <a:schemeClr val="tx2"/>
              </a:solidFill>
            </a:endParaRPr>
          </a:p>
          <a:p>
            <a:pPr marL="57150" defTabSz="914400">
              <a:spcAft>
                <a:spcPts val="600"/>
              </a:spcAft>
            </a:pPr>
            <a:endParaRPr lang="en-US" sz="1600" b="1">
              <a:solidFill>
                <a:schemeClr val="tx2"/>
              </a:solidFill>
            </a:endParaRPr>
          </a:p>
        </p:txBody>
      </p:sp>
      <p:pic>
        <p:nvPicPr>
          <p:cNvPr id="7" name="Picture 6" descr="A graph with red lines&#10;&#10;Description automatically generated">
            <a:extLst>
              <a:ext uri="{FF2B5EF4-FFF2-40B4-BE49-F238E27FC236}">
                <a16:creationId xmlns:a16="http://schemas.microsoft.com/office/drawing/2014/main" id="{E6DAC54F-53CB-9D2C-107C-D08AD8D279D7}"/>
              </a:ext>
            </a:extLst>
          </p:cNvPr>
          <p:cNvPicPr>
            <a:picLocks noChangeAspect="1"/>
          </p:cNvPicPr>
          <p:nvPr/>
        </p:nvPicPr>
        <p:blipFill>
          <a:blip r:embed="rId3"/>
          <a:stretch>
            <a:fillRect/>
          </a:stretch>
        </p:blipFill>
        <p:spPr>
          <a:xfrm>
            <a:off x="487677" y="387574"/>
            <a:ext cx="5005700" cy="6093069"/>
          </a:xfrm>
          <a:prstGeom prst="rect">
            <a:avLst/>
          </a:prstGeom>
        </p:spPr>
      </p:pic>
      <p:sp>
        <p:nvSpPr>
          <p:cNvPr id="8" name="TextBox 7">
            <a:extLst>
              <a:ext uri="{FF2B5EF4-FFF2-40B4-BE49-F238E27FC236}">
                <a16:creationId xmlns:a16="http://schemas.microsoft.com/office/drawing/2014/main" id="{577E88B8-72CF-C498-AC4A-B5A402D91B8D}"/>
              </a:ext>
            </a:extLst>
          </p:cNvPr>
          <p:cNvSpPr txBox="1"/>
          <p:nvPr/>
        </p:nvSpPr>
        <p:spPr>
          <a:xfrm>
            <a:off x="2460770" y="3096935"/>
            <a:ext cx="232095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C00000"/>
                </a:solidFill>
              </a:rPr>
              <a:t>AUC = 0.986</a:t>
            </a:r>
          </a:p>
        </p:txBody>
      </p:sp>
    </p:spTree>
    <p:extLst>
      <p:ext uri="{BB962C8B-B14F-4D97-AF65-F5344CB8AC3E}">
        <p14:creationId xmlns:p14="http://schemas.microsoft.com/office/powerpoint/2010/main" val="422322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147EEA8-7E53-902F-D528-50E7E8F8B8D9}"/>
              </a:ext>
            </a:extLst>
          </p:cNvPr>
          <p:cNvSpPr>
            <a:spLocks noGrp="1"/>
          </p:cNvSpPr>
          <p:nvPr>
            <p:ph type="title"/>
          </p:nvPr>
        </p:nvSpPr>
        <p:spPr>
          <a:xfrm>
            <a:off x="838201" y="783519"/>
            <a:ext cx="8763000" cy="1440867"/>
          </a:xfrm>
        </p:spPr>
        <p:txBody>
          <a:bodyPr>
            <a:normAutofit/>
          </a:bodyPr>
          <a:lstStyle/>
          <a:p>
            <a:r>
              <a:rPr lang="en-US" sz="3200">
                <a:solidFill>
                  <a:schemeClr val="tx2"/>
                </a:solidFill>
              </a:rPr>
              <a:t>Conclusion</a:t>
            </a:r>
          </a:p>
        </p:txBody>
      </p:sp>
      <p:sp>
        <p:nvSpPr>
          <p:cNvPr id="3" name="Content Placeholder 2">
            <a:extLst>
              <a:ext uri="{FF2B5EF4-FFF2-40B4-BE49-F238E27FC236}">
                <a16:creationId xmlns:a16="http://schemas.microsoft.com/office/drawing/2014/main" id="{794C654B-1F73-891A-93D5-9F4AFCBBD157}"/>
              </a:ext>
            </a:extLst>
          </p:cNvPr>
          <p:cNvSpPr>
            <a:spLocks noGrp="1"/>
          </p:cNvSpPr>
          <p:nvPr>
            <p:ph idx="1"/>
          </p:nvPr>
        </p:nvSpPr>
        <p:spPr>
          <a:xfrm>
            <a:off x="832788" y="2048914"/>
            <a:ext cx="8356969" cy="3728613"/>
          </a:xfrm>
        </p:spPr>
        <p:txBody>
          <a:bodyPr vert="horz" lIns="91440" tIns="45720" rIns="91440" bIns="45720" rtlCol="0" anchor="t">
            <a:normAutofit fontScale="92500" lnSpcReduction="10000"/>
          </a:bodyPr>
          <a:lstStyle/>
          <a:p>
            <a:pPr marL="0" indent="0">
              <a:lnSpc>
                <a:spcPct val="100000"/>
              </a:lnSpc>
              <a:buNone/>
            </a:pPr>
            <a:r>
              <a:rPr lang="en-US" sz="1600" b="1">
                <a:solidFill>
                  <a:schemeClr val="tx2"/>
                </a:solidFill>
                <a:ea typeface="+mn-lt"/>
                <a:cs typeface="+mn-lt"/>
              </a:rPr>
              <a:t>In this case study, we effectively applied Logistic Regression to predict loan default probability based on financial and demographic factors. </a:t>
            </a:r>
            <a:endParaRPr lang="en-US" b="1">
              <a:solidFill>
                <a:schemeClr val="tx2"/>
              </a:solidFill>
              <a:ea typeface="+mn-lt"/>
              <a:cs typeface="+mn-lt"/>
            </a:endParaRPr>
          </a:p>
          <a:p>
            <a:pPr marL="0" indent="0">
              <a:lnSpc>
                <a:spcPct val="100000"/>
              </a:lnSpc>
              <a:buNone/>
            </a:pPr>
            <a:r>
              <a:rPr lang="en-US" sz="1600">
                <a:solidFill>
                  <a:schemeClr val="tx2"/>
                </a:solidFill>
                <a:ea typeface="+mn-lt"/>
                <a:cs typeface="+mn-lt"/>
              </a:rPr>
              <a:t>Logistic regression is well-suited for credit risk modeling because it efficiently handles binary classification. Our refined model enhanced the accuracy of bank loan default predictions by focusing on critical predictors, including </a:t>
            </a:r>
            <a:r>
              <a:rPr lang="en-US" sz="1600" i="1">
                <a:solidFill>
                  <a:schemeClr val="tx2"/>
                </a:solidFill>
                <a:ea typeface="+mn-lt"/>
                <a:cs typeface="+mn-lt"/>
              </a:rPr>
              <a:t>Checking Account Balance, Loan Term, Credit Score, Employment Status, Savings, </a:t>
            </a:r>
            <a:r>
              <a:rPr lang="en-US" sz="1600">
                <a:solidFill>
                  <a:schemeClr val="tx2"/>
                </a:solidFill>
                <a:ea typeface="+mn-lt"/>
                <a:cs typeface="+mn-lt"/>
              </a:rPr>
              <a:t>and </a:t>
            </a:r>
            <a:r>
              <a:rPr lang="en-US" sz="1600" i="1">
                <a:solidFill>
                  <a:schemeClr val="tx2"/>
                </a:solidFill>
                <a:ea typeface="+mn-lt"/>
                <a:cs typeface="+mn-lt"/>
              </a:rPr>
              <a:t>Age.</a:t>
            </a:r>
            <a:endParaRPr lang="en-US">
              <a:solidFill>
                <a:schemeClr val="tx2"/>
              </a:solidFill>
            </a:endParaRPr>
          </a:p>
          <a:p>
            <a:pPr marL="0" indent="0">
              <a:lnSpc>
                <a:spcPct val="100000"/>
              </a:lnSpc>
              <a:buNone/>
            </a:pPr>
            <a:r>
              <a:rPr lang="en-US" sz="1600">
                <a:solidFill>
                  <a:schemeClr val="tx2"/>
                </a:solidFill>
              </a:rPr>
              <a:t>These findings can support banks and lenders in making more informed, data-driven lending decisions that contribute to reducing potential financial compromises experienced due to loan default.</a:t>
            </a:r>
            <a:endParaRPr lang="en-US" sz="1600">
              <a:solidFill>
                <a:schemeClr val="tx2"/>
              </a:solidFill>
              <a:ea typeface="+mn-lt"/>
              <a:cs typeface="+mn-lt"/>
            </a:endParaRPr>
          </a:p>
          <a:p>
            <a:pPr marL="0" indent="0">
              <a:lnSpc>
                <a:spcPct val="100000"/>
              </a:lnSpc>
              <a:buNone/>
            </a:pPr>
            <a:r>
              <a:rPr lang="en-US" sz="1600" b="1">
                <a:solidFill>
                  <a:schemeClr val="tx2"/>
                </a:solidFill>
                <a:ea typeface="+mn-lt"/>
                <a:cs typeface="+mn-lt"/>
              </a:rPr>
              <a:t>This model contributes not only to bank stability and mitigating loss, but to the standard of responsible lending practices as well. </a:t>
            </a:r>
            <a:endParaRPr lang="en-US" b="1">
              <a:solidFill>
                <a:schemeClr val="tx2"/>
              </a:solidFill>
            </a:endParaRPr>
          </a:p>
          <a:p>
            <a:pPr marL="0" indent="0">
              <a:lnSpc>
                <a:spcPct val="100000"/>
              </a:lnSpc>
              <a:buNone/>
            </a:pPr>
            <a:r>
              <a:rPr lang="en-US" sz="1600">
                <a:solidFill>
                  <a:schemeClr val="tx2"/>
                </a:solidFill>
                <a:ea typeface="+mn-lt"/>
                <a:cs typeface="+mn-lt"/>
              </a:rPr>
              <a:t>Future steps could enhance this model’s effectiveness, including additional data (predictors) and alternative machine learning approaches like decision-tree or random-forests that will allow for lenders to navigate these data-driven insights in a more dynamic way. </a:t>
            </a:r>
            <a:endParaRPr lang="en-US" sz="160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70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1" name="Rectangle 10">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17" name="Picture 16">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Title 1">
            <a:extLst>
              <a:ext uri="{FF2B5EF4-FFF2-40B4-BE49-F238E27FC236}">
                <a16:creationId xmlns:a16="http://schemas.microsoft.com/office/drawing/2014/main" id="{2147EEA8-7E53-902F-D528-50E7E8F8B8D9}"/>
              </a:ext>
            </a:extLst>
          </p:cNvPr>
          <p:cNvSpPr>
            <a:spLocks noGrp="1"/>
          </p:cNvSpPr>
          <p:nvPr>
            <p:ph type="title"/>
          </p:nvPr>
        </p:nvSpPr>
        <p:spPr>
          <a:xfrm>
            <a:off x="2394358" y="1166898"/>
            <a:ext cx="7391400" cy="2593263"/>
          </a:xfrm>
        </p:spPr>
        <p:txBody>
          <a:bodyPr vert="horz" lIns="91440" tIns="45720" rIns="91440" bIns="45720" rtlCol="0" anchor="b">
            <a:normAutofit/>
          </a:bodyPr>
          <a:lstStyle/>
          <a:p>
            <a:pPr algn="ctr"/>
            <a:r>
              <a:rPr lang="en-US" sz="6000">
                <a:solidFill>
                  <a:schemeClr val="tx2"/>
                </a:solidFill>
              </a:rPr>
              <a:t>Thank you!</a:t>
            </a:r>
          </a:p>
        </p:txBody>
      </p:sp>
    </p:spTree>
    <p:extLst>
      <p:ext uri="{BB962C8B-B14F-4D97-AF65-F5344CB8AC3E}">
        <p14:creationId xmlns:p14="http://schemas.microsoft.com/office/powerpoint/2010/main" val="95666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0B00B-B9D3-EC29-2AAB-D01DB6C68FA4}"/>
              </a:ext>
            </a:extLst>
          </p:cNvPr>
          <p:cNvSpPr>
            <a:spLocks noGrp="1"/>
          </p:cNvSpPr>
          <p:nvPr>
            <p:ph type="title"/>
          </p:nvPr>
        </p:nvSpPr>
        <p:spPr>
          <a:xfrm>
            <a:off x="1093796" y="1011075"/>
            <a:ext cx="10003218" cy="1040858"/>
          </a:xfrm>
        </p:spPr>
        <p:txBody>
          <a:bodyPr>
            <a:normAutofit/>
          </a:bodyPr>
          <a:lstStyle/>
          <a:p>
            <a:pPr algn="ctr"/>
            <a:r>
              <a:rPr lang="en-US" sz="3200"/>
              <a:t>Bibliography</a:t>
            </a:r>
            <a:endParaRPr lang="en-US"/>
          </a:p>
        </p:txBody>
      </p:sp>
      <p:sp>
        <p:nvSpPr>
          <p:cNvPr id="3" name="Content Placeholder 2">
            <a:extLst>
              <a:ext uri="{FF2B5EF4-FFF2-40B4-BE49-F238E27FC236}">
                <a16:creationId xmlns:a16="http://schemas.microsoft.com/office/drawing/2014/main" id="{3625CE1A-05E4-C958-6174-0372FD377289}"/>
              </a:ext>
            </a:extLst>
          </p:cNvPr>
          <p:cNvSpPr>
            <a:spLocks noGrp="1"/>
          </p:cNvSpPr>
          <p:nvPr>
            <p:ph idx="1"/>
          </p:nvPr>
        </p:nvSpPr>
        <p:spPr>
          <a:xfrm>
            <a:off x="761377" y="2611029"/>
            <a:ext cx="10672907" cy="3866856"/>
          </a:xfrm>
        </p:spPr>
        <p:txBody>
          <a:bodyPr vert="horz" lIns="91440" tIns="45720" rIns="91440" bIns="45720" rtlCol="0" anchor="t">
            <a:noAutofit/>
          </a:bodyPr>
          <a:lstStyle/>
          <a:p>
            <a:pPr>
              <a:buNone/>
            </a:pPr>
            <a:r>
              <a:rPr lang="en-US" sz="2000" dirty="0">
                <a:solidFill>
                  <a:srgbClr val="262626"/>
                </a:solidFill>
                <a:latin typeface="Times New Roman"/>
                <a:ea typeface="+mn-lt"/>
                <a:cs typeface="Times New Roman"/>
              </a:rPr>
              <a:t>Gupta, D. (2018). </a:t>
            </a:r>
            <a:r>
              <a:rPr lang="en-US" sz="2000" i="1" dirty="0">
                <a:solidFill>
                  <a:srgbClr val="262626"/>
                </a:solidFill>
                <a:latin typeface="Times New Roman"/>
                <a:ea typeface="+mn-lt"/>
                <a:cs typeface="Times New Roman"/>
              </a:rPr>
              <a:t>Applied analytics through case studies using SAS and R: Implementing predictive  models and machine learning techniques</a:t>
            </a:r>
            <a:r>
              <a:rPr lang="en-US" sz="2000" dirty="0">
                <a:solidFill>
                  <a:srgbClr val="262626"/>
                </a:solidFill>
                <a:latin typeface="Times New Roman"/>
                <a:ea typeface="+mn-lt"/>
                <a:cs typeface="Times New Roman"/>
              </a:rPr>
              <a:t> (1st ed.). </a:t>
            </a:r>
            <a:r>
              <a:rPr lang="en-US" sz="2000" dirty="0" err="1">
                <a:solidFill>
                  <a:srgbClr val="262626"/>
                </a:solidFill>
                <a:latin typeface="Times New Roman"/>
                <a:ea typeface="+mn-lt"/>
                <a:cs typeface="Times New Roman"/>
              </a:rPr>
              <a:t>Apress</a:t>
            </a:r>
            <a:r>
              <a:rPr lang="en-US" sz="2000" dirty="0">
                <a:solidFill>
                  <a:srgbClr val="262626"/>
                </a:solidFill>
                <a:latin typeface="Times New Roman"/>
                <a:ea typeface="+mn-lt"/>
                <a:cs typeface="Times New Roman"/>
              </a:rPr>
              <a:t>.</a:t>
            </a:r>
            <a:endParaRPr lang="en-US" sz="2000" dirty="0">
              <a:solidFill>
                <a:srgbClr val="262626"/>
              </a:solidFill>
              <a:latin typeface="Times New Roman"/>
              <a:cs typeface="Times New Roman"/>
            </a:endParaRPr>
          </a:p>
          <a:p>
            <a:pPr>
              <a:lnSpc>
                <a:spcPct val="100000"/>
              </a:lnSpc>
              <a:buNone/>
            </a:pPr>
            <a:endParaRPr lang="en-US" sz="2000" dirty="0">
              <a:solidFill>
                <a:srgbClr val="262626"/>
              </a:solidFill>
              <a:latin typeface="Times New Roman"/>
              <a:ea typeface="+mn-lt"/>
              <a:cs typeface="Times New Roman"/>
            </a:endParaRPr>
          </a:p>
          <a:p>
            <a:pPr>
              <a:buNone/>
            </a:pPr>
            <a:r>
              <a:rPr lang="en-US" sz="2000" dirty="0">
                <a:solidFill>
                  <a:srgbClr val="262626"/>
                </a:solidFill>
                <a:latin typeface="Times New Roman"/>
                <a:ea typeface="+mn-lt"/>
                <a:cs typeface="Times New Roman"/>
              </a:rPr>
              <a:t>OpenAI. (2024).</a:t>
            </a:r>
            <a:r>
              <a:rPr lang="en-US" sz="2000" i="1" dirty="0">
                <a:solidFill>
                  <a:srgbClr val="262626"/>
                </a:solidFill>
                <a:latin typeface="Times New Roman"/>
                <a:ea typeface="+mn-lt"/>
                <a:cs typeface="Times New Roman"/>
              </a:rPr>
              <a:t> ChatGPT </a:t>
            </a:r>
            <a:r>
              <a:rPr lang="en-US" sz="2000" dirty="0">
                <a:solidFill>
                  <a:srgbClr val="262626"/>
                </a:solidFill>
                <a:latin typeface="Times New Roman"/>
                <a:ea typeface="+mn-lt"/>
                <a:cs typeface="Times New Roman"/>
              </a:rPr>
              <a:t>(October 30, 2024) [Large language model].  OpenAI. </a:t>
            </a:r>
            <a:r>
              <a:rPr lang="en-US" sz="2000" dirty="0">
                <a:solidFill>
                  <a:srgbClr val="262626"/>
                </a:solidFill>
                <a:latin typeface="Times New Roman"/>
                <a:ea typeface="+mn-lt"/>
                <a:cs typeface="Times New Roman"/>
                <a:hlinkClick r:id="rId3"/>
              </a:rPr>
              <a:t>https://chat.openai.com</a:t>
            </a:r>
            <a:r>
              <a:rPr lang="en-US" sz="2000" dirty="0">
                <a:solidFill>
                  <a:srgbClr val="262626"/>
                </a:solidFill>
                <a:latin typeface="Times New Roman"/>
                <a:ea typeface="+mn-lt"/>
                <a:cs typeface="Times New Roman"/>
              </a:rPr>
              <a:t>.</a:t>
            </a:r>
            <a:endParaRPr lang="en-US" sz="2000" dirty="0">
              <a:solidFill>
                <a:srgbClr val="262626"/>
              </a:solidFill>
              <a:latin typeface="Times New Roman"/>
              <a:cs typeface="Times New Roman"/>
            </a:endParaRPr>
          </a:p>
          <a:p>
            <a:pPr marL="0" indent="0">
              <a:lnSpc>
                <a:spcPct val="100000"/>
              </a:lnSpc>
              <a:spcBef>
                <a:spcPts val="0"/>
              </a:spcBef>
              <a:buNone/>
            </a:pPr>
            <a:endParaRPr lang="en-US" sz="1400" dirty="0">
              <a:solidFill>
                <a:schemeClr val="tx1">
                  <a:alpha val="80000"/>
                </a:schemeClr>
              </a:solidFill>
            </a:endParaRPr>
          </a:p>
        </p:txBody>
      </p:sp>
    </p:spTree>
    <p:extLst>
      <p:ext uri="{BB962C8B-B14F-4D97-AF65-F5344CB8AC3E}">
        <p14:creationId xmlns:p14="http://schemas.microsoft.com/office/powerpoint/2010/main" val="242934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39A9D9B-738D-9FB5-9DD2-9256755B0EA8}"/>
              </a:ext>
            </a:extLst>
          </p:cNvPr>
          <p:cNvSpPr>
            <a:spLocks noGrp="1"/>
          </p:cNvSpPr>
          <p:nvPr>
            <p:ph type="title"/>
          </p:nvPr>
        </p:nvSpPr>
        <p:spPr>
          <a:xfrm>
            <a:off x="1198181" y="1731628"/>
            <a:ext cx="9988166" cy="864765"/>
          </a:xfrm>
        </p:spPr>
        <p:txBody>
          <a:bodyPr anchor="b">
            <a:normAutofit/>
          </a:bodyPr>
          <a:lstStyle/>
          <a:p>
            <a:pPr algn="ctr"/>
            <a:r>
              <a:rPr lang="en-US" sz="3200">
                <a:solidFill>
                  <a:schemeClr val="tx2"/>
                </a:solidFill>
              </a:rPr>
              <a:t>Introduction</a:t>
            </a: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07342-759A-BEEE-DCA0-E9F77FD35500}"/>
              </a:ext>
            </a:extLst>
          </p:cNvPr>
          <p:cNvSpPr>
            <a:spLocks noGrp="1"/>
          </p:cNvSpPr>
          <p:nvPr>
            <p:ph idx="1"/>
          </p:nvPr>
        </p:nvSpPr>
        <p:spPr>
          <a:xfrm>
            <a:off x="809660" y="2852957"/>
            <a:ext cx="10774636" cy="3232167"/>
          </a:xfrm>
        </p:spPr>
        <p:txBody>
          <a:bodyPr vert="horz" lIns="91440" tIns="45720" rIns="91440" bIns="45720" rtlCol="0" anchor="t">
            <a:noAutofit/>
          </a:bodyPr>
          <a:lstStyle/>
          <a:p>
            <a:pPr marL="0" indent="0" algn="ctr">
              <a:buNone/>
            </a:pPr>
            <a:r>
              <a:rPr lang="en-US" sz="1600" b="1">
                <a:solidFill>
                  <a:schemeClr val="tx2"/>
                </a:solidFill>
                <a:ea typeface="+mn-lt"/>
                <a:cs typeface="+mn-lt"/>
              </a:rPr>
              <a:t>This evaluation uses loan default data from the financial industry to examine the relationship between various customer and financial metrics, aiming to identify key predictors of loan default. </a:t>
            </a:r>
            <a:endParaRPr lang="en-US"/>
          </a:p>
          <a:p>
            <a:pPr marL="0" indent="0" algn="ctr">
              <a:buNone/>
            </a:pPr>
            <a:r>
              <a:rPr lang="en-US" sz="1600">
                <a:solidFill>
                  <a:schemeClr val="tx2"/>
                </a:solidFill>
                <a:ea typeface="+mn-lt"/>
                <a:cs typeface="+mn-lt"/>
              </a:rPr>
              <a:t>Understanding the factors behind loan defaults not only enhances credit risk management but also supports data-driven decision-making in loan approvals, interest rate setting, and customer support to mitigate financial risk.</a:t>
            </a:r>
            <a:endParaRPr lang="en-US" sz="1600">
              <a:solidFill>
                <a:schemeClr val="tx2"/>
              </a:solidFill>
            </a:endParaRPr>
          </a:p>
          <a:p>
            <a:pPr marL="0" indent="0" algn="ctr">
              <a:buNone/>
            </a:pPr>
            <a:r>
              <a:rPr lang="en-US" sz="1600">
                <a:solidFill>
                  <a:schemeClr val="tx2"/>
                </a:solidFill>
                <a:ea typeface="+mn-lt"/>
                <a:cs typeface="+mn-lt"/>
              </a:rPr>
              <a:t>As a core function in finance, managing loan defaults is essential for maintaining profitability and regulatory compliance in the industry. </a:t>
            </a:r>
          </a:p>
          <a:p>
            <a:pPr marL="0" indent="0" algn="ctr">
              <a:buNone/>
            </a:pPr>
            <a:r>
              <a:rPr lang="en-US" sz="1600" b="1">
                <a:solidFill>
                  <a:schemeClr val="tx2"/>
                </a:solidFill>
                <a:ea typeface="+mn-lt"/>
                <a:cs typeface="+mn-lt"/>
              </a:rPr>
              <a:t>This analysis applies descriptive statistics, correlation, and logistic regression to examine the likelihood of default and improve predictive accuracy using R.</a:t>
            </a:r>
            <a:endParaRPr lang="en-US" sz="1600" b="1">
              <a:solidFill>
                <a:schemeClr val="tx2"/>
              </a:solidFill>
            </a:endParaRPr>
          </a:p>
          <a:p>
            <a:pPr marL="0" indent="0" algn="ctr">
              <a:buNone/>
            </a:pPr>
            <a:endParaRPr lang="en-US" sz="1600">
              <a:solidFill>
                <a:schemeClr val="tx2"/>
              </a:solidFill>
            </a:endParaRPr>
          </a:p>
        </p:txBody>
      </p:sp>
    </p:spTree>
    <p:extLst>
      <p:ext uri="{BB962C8B-B14F-4D97-AF65-F5344CB8AC3E}">
        <p14:creationId xmlns:p14="http://schemas.microsoft.com/office/powerpoint/2010/main" val="9530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A9D9B-738D-9FB5-9DD2-9256755B0EA8}"/>
              </a:ext>
            </a:extLst>
          </p:cNvPr>
          <p:cNvSpPr>
            <a:spLocks noGrp="1"/>
          </p:cNvSpPr>
          <p:nvPr>
            <p:ph type="title"/>
          </p:nvPr>
        </p:nvSpPr>
        <p:spPr>
          <a:xfrm>
            <a:off x="460515" y="685708"/>
            <a:ext cx="3700668" cy="4915326"/>
          </a:xfrm>
        </p:spPr>
        <p:txBody>
          <a:bodyPr>
            <a:normAutofit/>
          </a:bodyPr>
          <a:lstStyle/>
          <a:p>
            <a:r>
              <a:rPr lang="en-US" sz="3200"/>
              <a:t>Overview of the Banking Industry</a:t>
            </a:r>
          </a:p>
        </p:txBody>
      </p:sp>
      <p:graphicFrame>
        <p:nvGraphicFramePr>
          <p:cNvPr id="5" name="Content Placeholder 2">
            <a:extLst>
              <a:ext uri="{FF2B5EF4-FFF2-40B4-BE49-F238E27FC236}">
                <a16:creationId xmlns:a16="http://schemas.microsoft.com/office/drawing/2014/main" id="{A032DE6D-04B9-81A1-C4CA-2F9AD7EB023E}"/>
              </a:ext>
            </a:extLst>
          </p:cNvPr>
          <p:cNvGraphicFramePr>
            <a:graphicFrameLocks noGrp="1"/>
          </p:cNvGraphicFramePr>
          <p:nvPr>
            <p:ph idx="1"/>
            <p:extLst>
              <p:ext uri="{D42A27DB-BD31-4B8C-83A1-F6EECF244321}">
                <p14:modId xmlns:p14="http://schemas.microsoft.com/office/powerpoint/2010/main" val="2145583144"/>
              </p:ext>
            </p:extLst>
          </p:nvPr>
        </p:nvGraphicFramePr>
        <p:xfrm>
          <a:off x="5098771" y="1000538"/>
          <a:ext cx="6659221" cy="4862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186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213E-B82F-705B-1B65-316F9574BC89}"/>
              </a:ext>
            </a:extLst>
          </p:cNvPr>
          <p:cNvSpPr>
            <a:spLocks noGrp="1"/>
          </p:cNvSpPr>
          <p:nvPr>
            <p:ph type="title"/>
          </p:nvPr>
        </p:nvSpPr>
        <p:spPr>
          <a:xfrm>
            <a:off x="838200" y="519559"/>
            <a:ext cx="10515600" cy="766297"/>
          </a:xfrm>
        </p:spPr>
        <p:txBody>
          <a:bodyPr>
            <a:noAutofit/>
          </a:bodyPr>
          <a:lstStyle/>
          <a:p>
            <a:pPr algn="ctr"/>
            <a:r>
              <a:rPr lang="en-US" sz="3200"/>
              <a:t>Table of Variables</a:t>
            </a:r>
          </a:p>
        </p:txBody>
      </p:sp>
      <p:graphicFrame>
        <p:nvGraphicFramePr>
          <p:cNvPr id="9" name="Table 8">
            <a:extLst>
              <a:ext uri="{FF2B5EF4-FFF2-40B4-BE49-F238E27FC236}">
                <a16:creationId xmlns:a16="http://schemas.microsoft.com/office/drawing/2014/main" id="{A784BB86-4429-74C1-7243-C86C74485F28}"/>
              </a:ext>
            </a:extLst>
          </p:cNvPr>
          <p:cNvGraphicFramePr>
            <a:graphicFrameLocks noGrp="1"/>
          </p:cNvGraphicFramePr>
          <p:nvPr>
            <p:extLst>
              <p:ext uri="{D42A27DB-BD31-4B8C-83A1-F6EECF244321}">
                <p14:modId xmlns:p14="http://schemas.microsoft.com/office/powerpoint/2010/main" val="1529197253"/>
              </p:ext>
            </p:extLst>
          </p:nvPr>
        </p:nvGraphicFramePr>
        <p:xfrm>
          <a:off x="4040697" y="1398165"/>
          <a:ext cx="7679266" cy="5243064"/>
        </p:xfrm>
        <a:graphic>
          <a:graphicData uri="http://schemas.openxmlformats.org/drawingml/2006/table">
            <a:tbl>
              <a:tblPr firstRow="1" bandRow="1">
                <a:tableStyleId>{2D5ABB26-0587-4C30-8999-92F81FD0307C}</a:tableStyleId>
              </a:tblPr>
              <a:tblGrid>
                <a:gridCol w="1790168">
                  <a:extLst>
                    <a:ext uri="{9D8B030D-6E8A-4147-A177-3AD203B41FA5}">
                      <a16:colId xmlns:a16="http://schemas.microsoft.com/office/drawing/2014/main" val="2276477820"/>
                    </a:ext>
                  </a:extLst>
                </a:gridCol>
                <a:gridCol w="5889098">
                  <a:extLst>
                    <a:ext uri="{9D8B030D-6E8A-4147-A177-3AD203B41FA5}">
                      <a16:colId xmlns:a16="http://schemas.microsoft.com/office/drawing/2014/main" val="4262675488"/>
                    </a:ext>
                  </a:extLst>
                </a:gridCol>
              </a:tblGrid>
              <a:tr h="5243064">
                <a:tc>
                  <a:txBody>
                    <a:bodyPr/>
                    <a:lstStyle/>
                    <a:p>
                      <a:pPr marL="0" lvl="0" indent="0" algn="l">
                        <a:lnSpc>
                          <a:spcPct val="150000"/>
                        </a:lnSpc>
                        <a:spcBef>
                          <a:spcPts val="0"/>
                        </a:spcBef>
                        <a:spcAft>
                          <a:spcPts val="0"/>
                        </a:spcAft>
                        <a:buNone/>
                      </a:pPr>
                      <a:r>
                        <a:rPr lang="en-US" sz="1300" b="1" u="none" strike="noStrike" noProof="0">
                          <a:solidFill>
                            <a:schemeClr val="bg1"/>
                          </a:solidFill>
                        </a:rPr>
                        <a:t>Default</a:t>
                      </a:r>
                      <a:endParaRPr lang="en-US" sz="1300" b="1" u="none">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Car_loan</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Personal_loan</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Home_loan</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Education_loan</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a:solidFill>
                            <a:schemeClr val="bg1"/>
                          </a:solidFill>
                        </a:rPr>
                        <a:t>Gender</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Marital_status</a:t>
                      </a:r>
                      <a:endParaRPr lang="en-US" sz="1300" b="1" u="none" strike="noStrike" noProof="0">
                        <a:solidFill>
                          <a:schemeClr val="bg1"/>
                        </a:solidFill>
                      </a:endParaRPr>
                    </a:p>
                    <a:p>
                      <a:pPr marL="0" lvl="0" indent="0" algn="l">
                        <a:lnSpc>
                          <a:spcPct val="100000"/>
                        </a:lnSpc>
                        <a:spcBef>
                          <a:spcPts val="0"/>
                        </a:spcBef>
                        <a:spcAft>
                          <a:spcPts val="0"/>
                        </a:spcAft>
                        <a:buNone/>
                      </a:pPr>
                      <a:endParaRPr lang="en-US" sz="1300" b="1" u="none" strike="noStrike" noProof="0">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Emp_status</a:t>
                      </a:r>
                      <a:endParaRPr lang="en-US" sz="1300" b="1" u="none" strike="noStrike" noProof="0">
                        <a:solidFill>
                          <a:schemeClr val="bg1"/>
                        </a:solidFill>
                      </a:endParaRPr>
                    </a:p>
                    <a:p>
                      <a:pPr marL="0" lvl="0" indent="0" algn="l">
                        <a:lnSpc>
                          <a:spcPct val="100000"/>
                        </a:lnSpc>
                        <a:spcBef>
                          <a:spcPts val="0"/>
                        </a:spcBef>
                        <a:spcAft>
                          <a:spcPts val="0"/>
                        </a:spcAft>
                        <a:buNone/>
                      </a:pPr>
                      <a:endParaRPr lang="en-US" sz="1300" b="1" u="none" strike="noStrike" noProof="0">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Checking_amount</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a:solidFill>
                            <a:schemeClr val="bg1"/>
                          </a:solidFill>
                        </a:rPr>
                        <a:t>Term</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Credit_score</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a:solidFill>
                            <a:schemeClr val="bg1"/>
                          </a:solidFill>
                        </a:rPr>
                        <a:t>Amount</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Saving_amount</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Emp_duration</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a:solidFill>
                            <a:schemeClr val="bg1"/>
                          </a:solidFill>
                        </a:rPr>
                        <a:t>Age</a:t>
                      </a:r>
                      <a:endParaRPr lang="en-US" sz="1300" b="1">
                        <a:solidFill>
                          <a:schemeClr val="bg1"/>
                        </a:solidFill>
                      </a:endParaRPr>
                    </a:p>
                    <a:p>
                      <a:pPr marL="0" lvl="0" indent="0" algn="l">
                        <a:lnSpc>
                          <a:spcPct val="150000"/>
                        </a:lnSpc>
                        <a:spcBef>
                          <a:spcPts val="0"/>
                        </a:spcBef>
                        <a:spcAft>
                          <a:spcPts val="0"/>
                        </a:spcAft>
                        <a:buNone/>
                      </a:pPr>
                      <a:r>
                        <a:rPr lang="en-US" sz="1300" b="1" u="none" strike="noStrike" noProof="0" err="1">
                          <a:solidFill>
                            <a:schemeClr val="bg1"/>
                          </a:solidFill>
                        </a:rPr>
                        <a:t>No_of_credit_acc</a:t>
                      </a:r>
                      <a:endParaRPr lang="en-US" sz="1300" b="1">
                        <a:solidFill>
                          <a:schemeClr val="bg1"/>
                        </a:solidFill>
                      </a:endParaRPr>
                    </a:p>
                  </a:txBody>
                  <a:tcPr/>
                </a:tc>
                <a:tc>
                  <a:txBody>
                    <a:bodyPr/>
                    <a:lstStyle/>
                    <a:p>
                      <a:pPr marL="0" lvl="0" indent="0" algn="l">
                        <a:lnSpc>
                          <a:spcPct val="150000"/>
                        </a:lnSpc>
                        <a:spcBef>
                          <a:spcPts val="0"/>
                        </a:spcBef>
                        <a:spcAft>
                          <a:spcPts val="0"/>
                        </a:spcAft>
                        <a:buNone/>
                      </a:pPr>
                      <a:r>
                        <a:rPr lang="en-US" sz="1300" u="none" strike="noStrike" kern="1200" noProof="0">
                          <a:solidFill>
                            <a:schemeClr val="bg1"/>
                          </a:solidFill>
                        </a:rPr>
                        <a:t>Customer has defaulted (Target variable) (0 = No default, 1 = Default)</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Customer has a car loan (0 = No, 1 = Yes)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Customer has a personal loan (0 = No, 1 = Yes)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Customer has a home loan (0 = No, 1 = Yes)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Customer has an education loan (0 = No, 1 = Yes)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Gender of the customer (e.g., 0 = Female, 1 = Male)</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Marital status (e.g., 0 = Married, 1 = Single)</a:t>
                      </a:r>
                      <a:endParaRPr lang="en-US" sz="1300" u="none" strike="noStrike" kern="1200">
                        <a:solidFill>
                          <a:schemeClr val="bg1"/>
                        </a:solidFill>
                      </a:endParaRPr>
                    </a:p>
                    <a:p>
                      <a:pPr marL="0" lvl="0" indent="0" algn="l">
                        <a:lnSpc>
                          <a:spcPct val="100000"/>
                        </a:lnSpc>
                        <a:spcBef>
                          <a:spcPts val="0"/>
                        </a:spcBef>
                        <a:spcAft>
                          <a:spcPts val="0"/>
                        </a:spcAft>
                        <a:buNone/>
                      </a:pPr>
                      <a:endParaRPr lang="en-US" sz="1300" u="none" strike="noStrike" kern="1200" noProof="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Employment status (e.g., "employed" vs. "unemployed")</a:t>
                      </a:r>
                      <a:endParaRPr lang="en-US" sz="1300" u="none" strike="noStrike" kern="1200">
                        <a:solidFill>
                          <a:schemeClr val="bg1"/>
                        </a:solidFill>
                      </a:endParaRPr>
                    </a:p>
                    <a:p>
                      <a:pPr marL="0" lvl="0" indent="0" algn="l">
                        <a:lnSpc>
                          <a:spcPct val="100000"/>
                        </a:lnSpc>
                        <a:spcBef>
                          <a:spcPts val="0"/>
                        </a:spcBef>
                        <a:spcAft>
                          <a:spcPts val="0"/>
                        </a:spcAft>
                        <a:buNone/>
                      </a:pPr>
                      <a:endParaRPr lang="en-US" sz="1300" u="none" strike="noStrike" kern="1200" noProof="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Amount in the checking account</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Loan term in months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Customer's credit score</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Loan amount in dollars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Savings account balance in dollars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Employment duration in years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Age of the customer in years</a:t>
                      </a:r>
                      <a:endParaRPr lang="en-US" sz="1300" u="none" strike="noStrike" kern="1200">
                        <a:solidFill>
                          <a:schemeClr val="bg1"/>
                        </a:solidFill>
                      </a:endParaRPr>
                    </a:p>
                    <a:p>
                      <a:pPr marL="0" lvl="0" indent="0" algn="l">
                        <a:lnSpc>
                          <a:spcPct val="150000"/>
                        </a:lnSpc>
                        <a:spcBef>
                          <a:spcPts val="0"/>
                        </a:spcBef>
                        <a:spcAft>
                          <a:spcPts val="0"/>
                        </a:spcAft>
                        <a:buNone/>
                      </a:pPr>
                      <a:r>
                        <a:rPr lang="en-US" sz="1300" u="none" strike="noStrike" kern="1200" noProof="0">
                          <a:solidFill>
                            <a:schemeClr val="bg1"/>
                          </a:solidFill>
                        </a:rPr>
                        <a:t>Number of credit accounts held by the customer</a:t>
                      </a:r>
                      <a:endParaRPr lang="en-US" sz="1300" u="none" strike="noStrike" kern="1200">
                        <a:solidFill>
                          <a:schemeClr val="bg1"/>
                        </a:solidFill>
                      </a:endParaRPr>
                    </a:p>
                  </a:txBody>
                  <a:tcPr/>
                </a:tc>
                <a:extLst>
                  <a:ext uri="{0D108BD9-81ED-4DB2-BD59-A6C34878D82A}">
                    <a16:rowId xmlns:a16="http://schemas.microsoft.com/office/drawing/2014/main" val="1288657678"/>
                  </a:ext>
                </a:extLst>
              </a:tr>
            </a:tbl>
          </a:graphicData>
        </a:graphic>
      </p:graphicFrame>
      <p:sp>
        <p:nvSpPr>
          <p:cNvPr id="11" name="TextBox 10">
            <a:extLst>
              <a:ext uri="{FF2B5EF4-FFF2-40B4-BE49-F238E27FC236}">
                <a16:creationId xmlns:a16="http://schemas.microsoft.com/office/drawing/2014/main" id="{2630639C-2CDF-2EC5-53B6-9BD26B73E588}"/>
              </a:ext>
            </a:extLst>
          </p:cNvPr>
          <p:cNvSpPr txBox="1"/>
          <p:nvPr/>
        </p:nvSpPr>
        <p:spPr>
          <a:xfrm>
            <a:off x="936769" y="2327944"/>
            <a:ext cx="18036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b="1">
                <a:solidFill>
                  <a:schemeClr val="bg1"/>
                </a:solidFill>
              </a:rPr>
              <a:t>BINARY</a:t>
            </a:r>
          </a:p>
        </p:txBody>
      </p:sp>
      <p:sp>
        <p:nvSpPr>
          <p:cNvPr id="12" name="TextBox 11">
            <a:extLst>
              <a:ext uri="{FF2B5EF4-FFF2-40B4-BE49-F238E27FC236}">
                <a16:creationId xmlns:a16="http://schemas.microsoft.com/office/drawing/2014/main" id="{D96EF200-3109-BAE7-22CD-39A95B05631C}"/>
              </a:ext>
            </a:extLst>
          </p:cNvPr>
          <p:cNvSpPr txBox="1"/>
          <p:nvPr/>
        </p:nvSpPr>
        <p:spPr>
          <a:xfrm>
            <a:off x="936769" y="3719118"/>
            <a:ext cx="18036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b="1">
                <a:solidFill>
                  <a:schemeClr val="bg1"/>
                </a:solidFill>
              </a:rPr>
              <a:t>CATEGORICAL</a:t>
            </a:r>
            <a:endParaRPr lang="en-US" sz="1400">
              <a:solidFill>
                <a:schemeClr val="bg1"/>
              </a:solidFill>
            </a:endParaRPr>
          </a:p>
        </p:txBody>
      </p:sp>
      <p:sp>
        <p:nvSpPr>
          <p:cNvPr id="13" name="TextBox 12">
            <a:extLst>
              <a:ext uri="{FF2B5EF4-FFF2-40B4-BE49-F238E27FC236}">
                <a16:creationId xmlns:a16="http://schemas.microsoft.com/office/drawing/2014/main" id="{3316A3D1-7F0F-AAF4-95BB-B53645060A5C}"/>
              </a:ext>
            </a:extLst>
          </p:cNvPr>
          <p:cNvSpPr txBox="1"/>
          <p:nvPr/>
        </p:nvSpPr>
        <p:spPr>
          <a:xfrm>
            <a:off x="936769" y="5222145"/>
            <a:ext cx="18036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b="1">
                <a:solidFill>
                  <a:schemeClr val="bg1"/>
                </a:solidFill>
              </a:rPr>
              <a:t>CONTINUOUS</a:t>
            </a:r>
            <a:endParaRPr lang="en-US" sz="1400">
              <a:solidFill>
                <a:schemeClr val="bg1"/>
              </a:solidFill>
            </a:endParaRPr>
          </a:p>
        </p:txBody>
      </p:sp>
      <p:sp>
        <p:nvSpPr>
          <p:cNvPr id="14" name="Left Brace 13">
            <a:extLst>
              <a:ext uri="{FF2B5EF4-FFF2-40B4-BE49-F238E27FC236}">
                <a16:creationId xmlns:a16="http://schemas.microsoft.com/office/drawing/2014/main" id="{4F4AEBDD-E356-5097-F1D4-654C8AEC3D0C}"/>
              </a:ext>
            </a:extLst>
          </p:cNvPr>
          <p:cNvSpPr/>
          <p:nvPr/>
        </p:nvSpPr>
        <p:spPr>
          <a:xfrm>
            <a:off x="2922167" y="1524000"/>
            <a:ext cx="768987" cy="1915487"/>
          </a:xfrm>
          <a:prstGeom prst="lef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solidFill>
                <a:srgbClr val="FFFFFF"/>
              </a:solidFill>
            </a:endParaRPr>
          </a:p>
        </p:txBody>
      </p:sp>
      <p:sp>
        <p:nvSpPr>
          <p:cNvPr id="15" name="Left Brace 14">
            <a:extLst>
              <a:ext uri="{FF2B5EF4-FFF2-40B4-BE49-F238E27FC236}">
                <a16:creationId xmlns:a16="http://schemas.microsoft.com/office/drawing/2014/main" id="{8B885A6F-B7D9-09E1-48AB-440EAA800693}"/>
              </a:ext>
            </a:extLst>
          </p:cNvPr>
          <p:cNvSpPr/>
          <p:nvPr/>
        </p:nvSpPr>
        <p:spPr>
          <a:xfrm>
            <a:off x="2922165" y="4257413"/>
            <a:ext cx="768987" cy="2237062"/>
          </a:xfrm>
          <a:prstGeom prst="lef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solidFill>
                <a:srgbClr val="FFFFFF"/>
              </a:solidFill>
            </a:endParaRPr>
          </a:p>
        </p:txBody>
      </p:sp>
      <p:cxnSp>
        <p:nvCxnSpPr>
          <p:cNvPr id="16" name="Straight Arrow Connector 15">
            <a:extLst>
              <a:ext uri="{FF2B5EF4-FFF2-40B4-BE49-F238E27FC236}">
                <a16:creationId xmlns:a16="http://schemas.microsoft.com/office/drawing/2014/main" id="{9A360ED3-D9EC-5194-CA35-E15233DCA90F}"/>
              </a:ext>
            </a:extLst>
          </p:cNvPr>
          <p:cNvCxnSpPr/>
          <p:nvPr/>
        </p:nvCxnSpPr>
        <p:spPr>
          <a:xfrm flipV="1">
            <a:off x="2918494" y="3857361"/>
            <a:ext cx="767591" cy="1398"/>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4172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5DD213E-B82F-705B-1B65-316F9574BC89}"/>
              </a:ext>
            </a:extLst>
          </p:cNvPr>
          <p:cNvSpPr>
            <a:spLocks noGrp="1"/>
          </p:cNvSpPr>
          <p:nvPr>
            <p:ph type="title"/>
          </p:nvPr>
        </p:nvSpPr>
        <p:spPr>
          <a:xfrm>
            <a:off x="1676401" y="986533"/>
            <a:ext cx="10393866" cy="730129"/>
          </a:xfrm>
        </p:spPr>
        <p:txBody>
          <a:bodyPr anchor="t">
            <a:normAutofit/>
          </a:bodyPr>
          <a:lstStyle/>
          <a:p>
            <a:r>
              <a:rPr lang="en-US" sz="3200">
                <a:solidFill>
                  <a:schemeClr val="tx2"/>
                </a:solidFill>
              </a:rPr>
              <a:t>Exploratory Data Analysis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64F478AB-0A5D-1C59-881C-3C916B7712DE}"/>
              </a:ext>
            </a:extLst>
          </p:cNvPr>
          <p:cNvSpPr>
            <a:spLocks noGrp="1"/>
          </p:cNvSpPr>
          <p:nvPr>
            <p:ph idx="1"/>
          </p:nvPr>
        </p:nvSpPr>
        <p:spPr>
          <a:xfrm>
            <a:off x="1678107" y="1717297"/>
            <a:ext cx="9472311" cy="4182430"/>
          </a:xfrm>
        </p:spPr>
        <p:txBody>
          <a:bodyPr vert="horz" lIns="91440" tIns="45720" rIns="91440" bIns="45720" rtlCol="0" anchor="t">
            <a:normAutofit lnSpcReduction="10000"/>
          </a:bodyPr>
          <a:lstStyle/>
          <a:p>
            <a:pPr marL="0" indent="0">
              <a:lnSpc>
                <a:spcPct val="100000"/>
              </a:lnSpc>
              <a:buNone/>
            </a:pPr>
            <a:r>
              <a:rPr lang="en-US" sz="1600">
                <a:solidFill>
                  <a:schemeClr val="tx2"/>
                </a:solidFill>
                <a:ea typeface="+mn-lt"/>
                <a:cs typeface="+mn-lt"/>
              </a:rPr>
              <a:t>We first analyzed the structure of the dataset, then confirmed that there are no missing or 'NA' values present. This dataset contains 1,000 observations and 16 variables. </a:t>
            </a:r>
            <a:endParaRPr lang="en-US" sz="1600">
              <a:solidFill>
                <a:schemeClr val="tx2"/>
              </a:solidFill>
            </a:endParaRPr>
          </a:p>
          <a:p>
            <a:pPr marL="0" indent="0">
              <a:lnSpc>
                <a:spcPct val="100000"/>
              </a:lnSpc>
              <a:buNone/>
            </a:pPr>
            <a:r>
              <a:rPr lang="en-US" sz="1600">
                <a:solidFill>
                  <a:schemeClr val="tx2"/>
                </a:solidFill>
                <a:ea typeface="+mn-lt"/>
                <a:cs typeface="+mn-lt"/>
              </a:rPr>
              <a:t>Descriptive Statistical Analysis provides us with an overview of the key continuous variables in the dataset, revealing some patterns or potential indicators of loan default risk...</a:t>
            </a:r>
          </a:p>
          <a:p>
            <a:pPr marL="285750" indent="-285750">
              <a:lnSpc>
                <a:spcPct val="100000"/>
              </a:lnSpc>
            </a:pPr>
            <a:r>
              <a:rPr lang="en-US" sz="1600" b="1">
                <a:solidFill>
                  <a:schemeClr val="tx2"/>
                </a:solidFill>
                <a:ea typeface="+mn-lt"/>
                <a:cs typeface="+mn-lt"/>
              </a:rPr>
              <a:t>Checking Amount</a:t>
            </a:r>
            <a:r>
              <a:rPr lang="en-US" sz="1600">
                <a:solidFill>
                  <a:schemeClr val="tx2"/>
                </a:solidFill>
                <a:ea typeface="+mn-lt"/>
                <a:cs typeface="+mn-lt"/>
              </a:rPr>
              <a:t> shows a wide range, indicating that some borrowers may have limited financial stability while others are financially robust. Borrowers with negative balances may be at a higher risk of default due to their financial strain.</a:t>
            </a:r>
          </a:p>
          <a:p>
            <a:pPr marL="285750" indent="-285750">
              <a:lnSpc>
                <a:spcPct val="100000"/>
              </a:lnSpc>
            </a:pPr>
            <a:r>
              <a:rPr lang="en-US" sz="1600" b="1">
                <a:solidFill>
                  <a:schemeClr val="tx2"/>
                </a:solidFill>
                <a:ea typeface="+mn-lt"/>
                <a:cs typeface="+mn-lt"/>
              </a:rPr>
              <a:t>Loan Term</a:t>
            </a:r>
            <a:r>
              <a:rPr lang="en-US" sz="1600">
                <a:solidFill>
                  <a:schemeClr val="tx2"/>
                </a:solidFill>
                <a:ea typeface="+mn-lt"/>
                <a:cs typeface="+mn-lt"/>
              </a:rPr>
              <a:t> has a range from 9 to 27 months, showing that loan durations vary, potentially reflecting differing repayment capacities or risk assessments made by the bank.</a:t>
            </a:r>
          </a:p>
          <a:p>
            <a:pPr marL="285750" indent="-285750">
              <a:lnSpc>
                <a:spcPct val="100000"/>
              </a:lnSpc>
            </a:pPr>
            <a:r>
              <a:rPr lang="en-US" sz="1600" b="1">
                <a:solidFill>
                  <a:schemeClr val="tx2"/>
                </a:solidFill>
                <a:ea typeface="+mn-lt"/>
                <a:cs typeface="+mn-lt"/>
              </a:rPr>
              <a:t>Credit Score</a:t>
            </a:r>
            <a:r>
              <a:rPr lang="en-US" sz="1600">
                <a:solidFill>
                  <a:schemeClr val="tx2"/>
                </a:solidFill>
                <a:ea typeface="+mn-lt"/>
                <a:cs typeface="+mn-lt"/>
              </a:rPr>
              <a:t> shows a broad range from 376 to 1029. Generally, higher credit scores may correlate with lower default risk, while lower scores might suggest financial challenges.</a:t>
            </a:r>
          </a:p>
          <a:p>
            <a:pPr marL="285750" indent="-285750">
              <a:lnSpc>
                <a:spcPct val="100000"/>
              </a:lnSpc>
            </a:pPr>
            <a:r>
              <a:rPr lang="en-US" sz="1600" b="1">
                <a:solidFill>
                  <a:schemeClr val="tx2"/>
                </a:solidFill>
                <a:ea typeface="+mn-lt"/>
                <a:cs typeface="+mn-lt"/>
              </a:rPr>
              <a:t>Savings Amount and Employment Duration</a:t>
            </a:r>
            <a:r>
              <a:rPr lang="en-US" sz="1600">
                <a:solidFill>
                  <a:schemeClr val="tx2"/>
                </a:solidFill>
                <a:ea typeface="+mn-lt"/>
                <a:cs typeface="+mn-lt"/>
              </a:rPr>
              <a:t> has a range from around $2,000 to $4,100, with lower savings potentially linked to higher default likelihood. </a:t>
            </a:r>
          </a:p>
          <a:p>
            <a:pPr marL="285750" indent="-285750">
              <a:lnSpc>
                <a:spcPct val="100000"/>
              </a:lnSpc>
            </a:pPr>
            <a:r>
              <a:rPr lang="en-US" sz="1600" b="1">
                <a:solidFill>
                  <a:schemeClr val="tx2"/>
                </a:solidFill>
                <a:ea typeface="+mn-lt"/>
                <a:cs typeface="+mn-lt"/>
              </a:rPr>
              <a:t>Employment Duration </a:t>
            </a:r>
            <a:r>
              <a:rPr lang="en-US" sz="1600">
                <a:solidFill>
                  <a:schemeClr val="tx2"/>
                </a:solidFill>
                <a:ea typeface="+mn-lt"/>
                <a:cs typeface="+mn-lt"/>
              </a:rPr>
              <a:t>varies widely as well, with longer durations possibly indicating stable income, which may be associated with a lower likelihood of default.</a:t>
            </a:r>
            <a:endParaRPr lang="en-US" sz="1600">
              <a:solidFill>
                <a:schemeClr val="tx2"/>
              </a:solidFill>
            </a:endParaRPr>
          </a:p>
        </p:txBody>
      </p:sp>
    </p:spTree>
    <p:extLst>
      <p:ext uri="{BB962C8B-B14F-4D97-AF65-F5344CB8AC3E}">
        <p14:creationId xmlns:p14="http://schemas.microsoft.com/office/powerpoint/2010/main" val="392092513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7951222-29F2-0DCD-E2BD-0941BCD45C86}"/>
              </a:ext>
            </a:extLst>
          </p:cNvPr>
          <p:cNvSpPr>
            <a:spLocks noGrp="1"/>
          </p:cNvSpPr>
          <p:nvPr>
            <p:ph type="title"/>
          </p:nvPr>
        </p:nvSpPr>
        <p:spPr>
          <a:xfrm>
            <a:off x="6446520" y="366261"/>
            <a:ext cx="5304895" cy="1015000"/>
          </a:xfrm>
        </p:spPr>
        <p:txBody>
          <a:bodyPr>
            <a:normAutofit/>
          </a:bodyPr>
          <a:lstStyle/>
          <a:p>
            <a:pPr>
              <a:lnSpc>
                <a:spcPct val="90000"/>
              </a:lnSpc>
            </a:pPr>
            <a:r>
              <a:rPr lang="en-US" sz="2800">
                <a:solidFill>
                  <a:schemeClr val="tx2"/>
                </a:solidFill>
                <a:latin typeface="Avenir Next LT Pro"/>
              </a:rPr>
              <a:t>Assumption Check – Linearity of Predictors with Log-Odds</a:t>
            </a:r>
          </a:p>
        </p:txBody>
      </p:sp>
      <p:pic>
        <p:nvPicPr>
          <p:cNvPr id="5" name="Picture 4">
            <a:extLst>
              <a:ext uri="{FF2B5EF4-FFF2-40B4-BE49-F238E27FC236}">
                <a16:creationId xmlns:a16="http://schemas.microsoft.com/office/drawing/2014/main" id="{1AA521DA-6F8D-2FAF-CF0A-00F7046C710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 contrast="2000"/>
                    </a14:imgEffect>
                  </a14:imgLayer>
                </a14:imgProps>
              </a:ext>
            </a:extLst>
          </a:blip>
          <a:stretch>
            <a:fillRect/>
          </a:stretch>
        </p:blipFill>
        <p:spPr>
          <a:xfrm>
            <a:off x="480059" y="369901"/>
            <a:ext cx="5030726" cy="6120722"/>
          </a:xfrm>
          <a:prstGeom prst="rect">
            <a:avLst/>
          </a:prstGeom>
        </p:spPr>
      </p:pic>
      <p:sp>
        <p:nvSpPr>
          <p:cNvPr id="3" name="Content Placeholder 2">
            <a:extLst>
              <a:ext uri="{FF2B5EF4-FFF2-40B4-BE49-F238E27FC236}">
                <a16:creationId xmlns:a16="http://schemas.microsoft.com/office/drawing/2014/main" id="{25359E58-7464-36AB-50CA-797B44A3C2B5}"/>
              </a:ext>
            </a:extLst>
          </p:cNvPr>
          <p:cNvSpPr>
            <a:spLocks noGrp="1"/>
          </p:cNvSpPr>
          <p:nvPr>
            <p:ph idx="1"/>
          </p:nvPr>
        </p:nvSpPr>
        <p:spPr>
          <a:xfrm>
            <a:off x="6446520" y="1374709"/>
            <a:ext cx="5301826" cy="4734827"/>
          </a:xfrm>
        </p:spPr>
        <p:txBody>
          <a:bodyPr vert="horz" lIns="91440" tIns="45720" rIns="91440" bIns="45720" rtlCol="0" anchor="t">
            <a:noAutofit/>
          </a:bodyPr>
          <a:lstStyle/>
          <a:p>
            <a:pPr marL="0" indent="0">
              <a:lnSpc>
                <a:spcPct val="100000"/>
              </a:lnSpc>
              <a:buNone/>
            </a:pPr>
            <a:r>
              <a:rPr lang="en-US" sz="1400">
                <a:solidFill>
                  <a:schemeClr val="tx2"/>
                </a:solidFill>
                <a:latin typeface="Avenir Next LT Pro"/>
              </a:rPr>
              <a:t>The </a:t>
            </a:r>
            <a:r>
              <a:rPr lang="en-US" sz="1400" i="1">
                <a:solidFill>
                  <a:schemeClr val="tx2"/>
                </a:solidFill>
                <a:latin typeface="Avenir Next LT Pro"/>
              </a:rPr>
              <a:t>Default </a:t>
            </a:r>
            <a:r>
              <a:rPr lang="en-US" sz="1400">
                <a:solidFill>
                  <a:schemeClr val="tx2"/>
                </a:solidFill>
                <a:latin typeface="Avenir Next LT Pro"/>
              </a:rPr>
              <a:t>or target variable has been transformed into log-odds, then plotted against each predictor to check the linearity of our predictor variables, relative the response variable.</a:t>
            </a:r>
          </a:p>
          <a:p>
            <a:pPr marL="0" indent="0">
              <a:lnSpc>
                <a:spcPct val="100000"/>
              </a:lnSpc>
              <a:buNone/>
            </a:pPr>
            <a:r>
              <a:rPr lang="en-US" sz="1400">
                <a:solidFill>
                  <a:schemeClr val="tx2"/>
                </a:solidFill>
                <a:latin typeface="Avenir Next LT Pro"/>
              </a:rPr>
              <a:t>These were the key observations...</a:t>
            </a:r>
          </a:p>
          <a:p>
            <a:pPr marL="0" indent="0">
              <a:lnSpc>
                <a:spcPct val="100000"/>
              </a:lnSpc>
              <a:buNone/>
            </a:pPr>
            <a:r>
              <a:rPr lang="en-US" sz="1400" b="1">
                <a:solidFill>
                  <a:schemeClr val="tx2"/>
                </a:solidFill>
                <a:latin typeface="Avenir Next LT Pro"/>
                <a:ea typeface="+mn-lt"/>
                <a:cs typeface="+mn-lt"/>
              </a:rPr>
              <a:t>Checking Amount and Savings Amount</a:t>
            </a:r>
            <a:r>
              <a:rPr lang="en-US" sz="1400">
                <a:solidFill>
                  <a:schemeClr val="tx2"/>
                </a:solidFill>
                <a:latin typeface="Avenir Next LT Pro"/>
                <a:ea typeface="+mn-lt"/>
                <a:cs typeface="+mn-lt"/>
              </a:rPr>
              <a:t>: Both show a noticeable downward trend with log-odds, suggesting that higher account balances correlate with lower odds of default. </a:t>
            </a:r>
          </a:p>
          <a:p>
            <a:pPr marL="0" indent="0">
              <a:lnSpc>
                <a:spcPct val="100000"/>
              </a:lnSpc>
              <a:buNone/>
            </a:pPr>
            <a:r>
              <a:rPr lang="en-US" sz="1400" b="1">
                <a:solidFill>
                  <a:schemeClr val="tx2"/>
                </a:solidFill>
                <a:latin typeface="Avenir Next LT Pro"/>
                <a:ea typeface="+mn-lt"/>
                <a:cs typeface="+mn-lt"/>
              </a:rPr>
              <a:t>Credit Score</a:t>
            </a:r>
            <a:r>
              <a:rPr lang="en-US" sz="1400">
                <a:solidFill>
                  <a:schemeClr val="tx2"/>
                </a:solidFill>
                <a:latin typeface="Avenir Next LT Pro"/>
                <a:ea typeface="+mn-lt"/>
                <a:cs typeface="+mn-lt"/>
              </a:rPr>
              <a:t>: A negative relationship is evident, with higher credit scores aligning with lower default log-odds, </a:t>
            </a:r>
            <a:r>
              <a:rPr lang="en-US" sz="1400" err="1">
                <a:solidFill>
                  <a:schemeClr val="tx2"/>
                </a:solidFill>
                <a:latin typeface="Avenir Next LT Pro"/>
                <a:ea typeface="+mn-lt"/>
                <a:cs typeface="+mn-lt"/>
              </a:rPr>
              <a:t>shoing</a:t>
            </a:r>
            <a:r>
              <a:rPr lang="en-US" sz="1400">
                <a:solidFill>
                  <a:schemeClr val="tx2"/>
                </a:solidFill>
                <a:latin typeface="Avenir Next LT Pro"/>
                <a:ea typeface="+mn-lt"/>
                <a:cs typeface="+mn-lt"/>
              </a:rPr>
              <a:t> that borrowers with stronger credit histories pose lower default risk.</a:t>
            </a:r>
          </a:p>
          <a:p>
            <a:pPr marL="0" indent="0">
              <a:lnSpc>
                <a:spcPct val="100000"/>
              </a:lnSpc>
              <a:buNone/>
            </a:pPr>
            <a:r>
              <a:rPr lang="en-US" sz="1400" b="1">
                <a:solidFill>
                  <a:schemeClr val="tx2"/>
                </a:solidFill>
                <a:latin typeface="Avenir Next LT Pro"/>
                <a:ea typeface="+mn-lt"/>
                <a:cs typeface="+mn-lt"/>
              </a:rPr>
              <a:t>Loan Term</a:t>
            </a:r>
            <a:r>
              <a:rPr lang="en-US" sz="1400">
                <a:solidFill>
                  <a:schemeClr val="tx2"/>
                </a:solidFill>
                <a:latin typeface="Avenir Next LT Pro"/>
                <a:ea typeface="+mn-lt"/>
                <a:cs typeface="+mn-lt"/>
              </a:rPr>
              <a:t>: Displays a positive relationship with log-odds, meaning longer loan terms are associated with higher default odds, potentially reflecting increased financial strain over extended repayment periods.</a:t>
            </a:r>
          </a:p>
          <a:p>
            <a:pPr marL="0" indent="0">
              <a:lnSpc>
                <a:spcPct val="100000"/>
              </a:lnSpc>
              <a:buNone/>
            </a:pPr>
            <a:r>
              <a:rPr lang="en-US" sz="1400" b="1">
                <a:solidFill>
                  <a:schemeClr val="tx2"/>
                </a:solidFill>
                <a:latin typeface="Avenir Next LT Pro"/>
                <a:ea typeface="+mn-lt"/>
                <a:cs typeface="+mn-lt"/>
              </a:rPr>
              <a:t>Age and Employment Duration</a:t>
            </a:r>
            <a:r>
              <a:rPr lang="en-US" sz="1400">
                <a:solidFill>
                  <a:schemeClr val="tx2"/>
                </a:solidFill>
                <a:latin typeface="Avenir Next LT Pro"/>
                <a:ea typeface="+mn-lt"/>
                <a:cs typeface="+mn-lt"/>
              </a:rPr>
              <a:t>: Both show weaker trends with the log-odds, though younger age and shorter employment duration might still suggest higher default risks, hinting at lower financial stability.</a:t>
            </a:r>
          </a:p>
          <a:p>
            <a:pPr marL="0" indent="0">
              <a:lnSpc>
                <a:spcPct val="100000"/>
              </a:lnSpc>
              <a:buNone/>
            </a:pPr>
            <a:endParaRPr lang="en-US" sz="1400">
              <a:solidFill>
                <a:schemeClr val="tx2"/>
              </a:solidFill>
              <a:latin typeface="Avenir Next LT Pro"/>
            </a:endParaRPr>
          </a:p>
        </p:txBody>
      </p:sp>
    </p:spTree>
    <p:extLst>
      <p:ext uri="{BB962C8B-B14F-4D97-AF65-F5344CB8AC3E}">
        <p14:creationId xmlns:p14="http://schemas.microsoft.com/office/powerpoint/2010/main" val="421037653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7951222-29F2-0DCD-E2BD-0941BCD45C86}"/>
              </a:ext>
            </a:extLst>
          </p:cNvPr>
          <p:cNvSpPr>
            <a:spLocks noGrp="1"/>
          </p:cNvSpPr>
          <p:nvPr>
            <p:ph type="title"/>
          </p:nvPr>
        </p:nvSpPr>
        <p:spPr>
          <a:xfrm>
            <a:off x="695325" y="314849"/>
            <a:ext cx="4953000" cy="1664573"/>
          </a:xfrm>
        </p:spPr>
        <p:txBody>
          <a:bodyPr>
            <a:normAutofit/>
          </a:bodyPr>
          <a:lstStyle/>
          <a:p>
            <a:r>
              <a:rPr lang="en-US" sz="3200">
                <a:solidFill>
                  <a:schemeClr val="tx2"/>
                </a:solidFill>
              </a:rPr>
              <a:t>Correlation Analysis</a:t>
            </a:r>
          </a:p>
        </p:txBody>
      </p:sp>
      <p:sp>
        <p:nvSpPr>
          <p:cNvPr id="3" name="Content Placeholder 2">
            <a:extLst>
              <a:ext uri="{FF2B5EF4-FFF2-40B4-BE49-F238E27FC236}">
                <a16:creationId xmlns:a16="http://schemas.microsoft.com/office/drawing/2014/main" id="{25359E58-7464-36AB-50CA-797B44A3C2B5}"/>
              </a:ext>
            </a:extLst>
          </p:cNvPr>
          <p:cNvSpPr>
            <a:spLocks noGrp="1"/>
          </p:cNvSpPr>
          <p:nvPr>
            <p:ph idx="1"/>
          </p:nvPr>
        </p:nvSpPr>
        <p:spPr>
          <a:xfrm>
            <a:off x="695325" y="1608832"/>
            <a:ext cx="5252038" cy="4218471"/>
          </a:xfrm>
        </p:spPr>
        <p:txBody>
          <a:bodyPr vert="horz" lIns="91440" tIns="45720" rIns="91440" bIns="45720" rtlCol="0" anchor="t">
            <a:noAutofit/>
          </a:bodyPr>
          <a:lstStyle/>
          <a:p>
            <a:pPr marL="0" indent="0">
              <a:lnSpc>
                <a:spcPct val="100000"/>
              </a:lnSpc>
              <a:buNone/>
            </a:pPr>
            <a:r>
              <a:rPr lang="en-US" sz="1600">
                <a:solidFill>
                  <a:schemeClr val="tx2"/>
                </a:solidFill>
                <a:latin typeface="Avenir Next LT Pro"/>
              </a:rPr>
              <a:t>Like the initial logistic model built, a Correlation Matrix was drafted to visualize the associations between all continuous predictor variables and the log-odds of the response variable, </a:t>
            </a:r>
            <a:r>
              <a:rPr lang="en-US" sz="1600" i="1">
                <a:solidFill>
                  <a:schemeClr val="tx2"/>
                </a:solidFill>
                <a:latin typeface="Avenir Next LT Pro"/>
              </a:rPr>
              <a:t>Default</a:t>
            </a:r>
            <a:r>
              <a:rPr lang="en-US" sz="1600">
                <a:solidFill>
                  <a:schemeClr val="tx2"/>
                </a:solidFill>
                <a:latin typeface="Avenir Next LT Pro"/>
              </a:rPr>
              <a:t>. </a:t>
            </a:r>
          </a:p>
          <a:p>
            <a:pPr marL="0" indent="0">
              <a:lnSpc>
                <a:spcPct val="100000"/>
              </a:lnSpc>
              <a:buNone/>
            </a:pPr>
            <a:r>
              <a:rPr lang="en-US" sz="1600" b="1">
                <a:solidFill>
                  <a:schemeClr val="tx2"/>
                </a:solidFill>
                <a:latin typeface="Avenir Next LT Pro"/>
                <a:ea typeface="+mn-lt"/>
                <a:cs typeface="+mn-lt"/>
              </a:rPr>
              <a:t>All predictors </a:t>
            </a:r>
            <a:r>
              <a:rPr lang="en-US" sz="1600">
                <a:solidFill>
                  <a:schemeClr val="tx2"/>
                </a:solidFill>
                <a:latin typeface="Avenir Next LT Pro"/>
                <a:ea typeface="+mn-lt"/>
                <a:cs typeface="+mn-lt"/>
              </a:rPr>
              <a:t>show low </a:t>
            </a:r>
            <a:r>
              <a:rPr lang="en-US" sz="1600" err="1">
                <a:solidFill>
                  <a:schemeClr val="tx2"/>
                </a:solidFill>
                <a:latin typeface="Avenir Next LT Pro"/>
                <a:ea typeface="+mn-lt"/>
                <a:cs typeface="+mn-lt"/>
              </a:rPr>
              <a:t>log_odds_default</a:t>
            </a:r>
            <a:r>
              <a:rPr lang="en-US" sz="1600">
                <a:solidFill>
                  <a:schemeClr val="tx2"/>
                </a:solidFill>
                <a:latin typeface="Avenir Next LT Pro"/>
                <a:ea typeface="+mn-lt"/>
                <a:cs typeface="+mn-lt"/>
              </a:rPr>
              <a:t> correlation coefficients, though these were the highest associations.</a:t>
            </a:r>
            <a:endParaRPr lang="en-US">
              <a:solidFill>
                <a:schemeClr val="tx2"/>
              </a:solidFill>
            </a:endParaRPr>
          </a:p>
          <a:p>
            <a:pPr marL="0" indent="0">
              <a:lnSpc>
                <a:spcPct val="100000"/>
              </a:lnSpc>
              <a:buNone/>
            </a:pPr>
            <a:r>
              <a:rPr lang="en-US" sz="1600" b="1">
                <a:solidFill>
                  <a:schemeClr val="tx2"/>
                </a:solidFill>
                <a:latin typeface="Avenir Next LT Pro"/>
                <a:ea typeface="+mn-lt"/>
                <a:cs typeface="+mn-lt"/>
              </a:rPr>
              <a:t>Age </a:t>
            </a:r>
            <a:r>
              <a:rPr lang="en-US" sz="1600">
                <a:solidFill>
                  <a:schemeClr val="tx2"/>
                </a:solidFill>
                <a:latin typeface="Avenir Next LT Pro"/>
                <a:ea typeface="+mn-lt"/>
                <a:cs typeface="+mn-lt"/>
              </a:rPr>
              <a:t>shows a strong negative correlation and the most explanatory power at -0.664, suggesting older individuals are less likely to default on loans.</a:t>
            </a:r>
          </a:p>
          <a:p>
            <a:pPr marL="0" indent="0">
              <a:lnSpc>
                <a:spcPct val="100000"/>
              </a:lnSpc>
              <a:buNone/>
            </a:pPr>
            <a:r>
              <a:rPr lang="en-US" sz="1600" b="1">
                <a:solidFill>
                  <a:schemeClr val="tx2"/>
                </a:solidFill>
                <a:latin typeface="Avenir Next LT Pro"/>
                <a:ea typeface="+mn-lt"/>
                <a:cs typeface="+mn-lt"/>
              </a:rPr>
              <a:t>Term </a:t>
            </a:r>
            <a:r>
              <a:rPr lang="en-US" sz="1600">
                <a:solidFill>
                  <a:schemeClr val="tx2"/>
                </a:solidFill>
                <a:latin typeface="Avenir Next LT Pro"/>
                <a:ea typeface="+mn-lt"/>
                <a:cs typeface="+mn-lt"/>
              </a:rPr>
              <a:t> has a positive correlation at 0.342, meaning longer loan terms might be associated with a higher default risk. </a:t>
            </a:r>
          </a:p>
          <a:p>
            <a:pPr marL="0" indent="0">
              <a:lnSpc>
                <a:spcPct val="100000"/>
              </a:lnSpc>
              <a:buNone/>
            </a:pPr>
            <a:r>
              <a:rPr lang="en-US" sz="1600">
                <a:solidFill>
                  <a:schemeClr val="tx2"/>
                </a:solidFill>
                <a:latin typeface="Avenir Next LT Pro"/>
                <a:ea typeface="+mn-lt"/>
                <a:cs typeface="+mn-lt"/>
              </a:rPr>
              <a:t>This matrix helps identify any strong relationships between variables, guiding decisions on feature selection and m</a:t>
            </a:r>
            <a:r>
              <a:rPr lang="en-US" sz="1600">
                <a:solidFill>
                  <a:schemeClr val="tx2"/>
                </a:solidFill>
                <a:ea typeface="+mn-lt"/>
                <a:cs typeface="+mn-lt"/>
              </a:rPr>
              <a:t>ulticollinearity for modeling.</a:t>
            </a:r>
            <a:endParaRPr lang="en-US" sz="1600">
              <a:solidFill>
                <a:schemeClr val="tx2"/>
              </a:solidFill>
            </a:endParaRPr>
          </a:p>
        </p:txBody>
      </p:sp>
      <p:sp>
        <p:nvSpPr>
          <p:cNvPr id="21" name="Rectangle 2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5352" y="0"/>
            <a:ext cx="594664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45352" y="0"/>
            <a:ext cx="59436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B78FD09D-FFBB-712D-50C2-120170B44944}"/>
              </a:ext>
            </a:extLst>
          </p:cNvPr>
          <p:cNvPicPr>
            <a:picLocks noChangeAspect="1"/>
          </p:cNvPicPr>
          <p:nvPr/>
        </p:nvPicPr>
        <p:blipFill>
          <a:blip r:embed="rId4"/>
          <a:srcRect l="2373" t="-28" r="13416" b="3809"/>
          <a:stretch/>
        </p:blipFill>
        <p:spPr>
          <a:xfrm>
            <a:off x="6442984" y="586773"/>
            <a:ext cx="5549519" cy="5500607"/>
          </a:xfrm>
          <a:prstGeom prst="rect">
            <a:avLst/>
          </a:prstGeom>
        </p:spPr>
      </p:pic>
    </p:spTree>
    <p:extLst>
      <p:ext uri="{BB962C8B-B14F-4D97-AF65-F5344CB8AC3E}">
        <p14:creationId xmlns:p14="http://schemas.microsoft.com/office/powerpoint/2010/main" val="35639078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C4DFE-8AF5-C14B-3B65-F45E5C90FCEE}"/>
              </a:ext>
            </a:extLst>
          </p:cNvPr>
          <p:cNvSpPr>
            <a:spLocks noGrp="1"/>
          </p:cNvSpPr>
          <p:nvPr>
            <p:ph type="title"/>
          </p:nvPr>
        </p:nvSpPr>
        <p:spPr>
          <a:xfrm>
            <a:off x="838200" y="381000"/>
            <a:ext cx="10003218" cy="1600124"/>
          </a:xfrm>
        </p:spPr>
        <p:txBody>
          <a:bodyPr>
            <a:normAutofit/>
          </a:bodyPr>
          <a:lstStyle/>
          <a:p>
            <a:r>
              <a:rPr lang="en-US"/>
              <a:t>Correlation Testing</a:t>
            </a:r>
          </a:p>
        </p:txBody>
      </p:sp>
      <p:sp>
        <p:nvSpPr>
          <p:cNvPr id="3" name="Content Placeholder 2">
            <a:extLst>
              <a:ext uri="{FF2B5EF4-FFF2-40B4-BE49-F238E27FC236}">
                <a16:creationId xmlns:a16="http://schemas.microsoft.com/office/drawing/2014/main" id="{E698BB49-C791-2B22-8E71-D18D2DE4B1A7}"/>
              </a:ext>
            </a:extLst>
          </p:cNvPr>
          <p:cNvSpPr>
            <a:spLocks noGrp="1"/>
          </p:cNvSpPr>
          <p:nvPr>
            <p:ph idx="1"/>
          </p:nvPr>
        </p:nvSpPr>
        <p:spPr>
          <a:xfrm>
            <a:off x="838200" y="2732871"/>
            <a:ext cx="6492723" cy="3552824"/>
          </a:xfrm>
        </p:spPr>
        <p:txBody>
          <a:bodyPr vert="horz" lIns="91440" tIns="45720" rIns="91440" bIns="45720" rtlCol="0" anchor="t">
            <a:noAutofit/>
          </a:bodyPr>
          <a:lstStyle/>
          <a:p>
            <a:pPr marL="0" indent="0">
              <a:lnSpc>
                <a:spcPct val="100000"/>
              </a:lnSpc>
              <a:buNone/>
            </a:pPr>
            <a:r>
              <a:rPr lang="en-US" sz="1400">
                <a:solidFill>
                  <a:schemeClr val="tx1"/>
                </a:solidFill>
                <a:ea typeface="+mn-lt"/>
                <a:cs typeface="+mn-lt"/>
              </a:rPr>
              <a:t>To determine whether the correlation </a:t>
            </a:r>
            <a:r>
              <a:rPr lang="en-US" sz="1400">
                <a:solidFill>
                  <a:srgbClr val="FF0000"/>
                </a:solidFill>
                <a:ea typeface="+mn-lt"/>
                <a:cs typeface="+mn-lt"/>
              </a:rPr>
              <a:t>(</a:t>
            </a:r>
            <a:r>
              <a:rPr lang="en-US" sz="1400" err="1">
                <a:solidFill>
                  <a:srgbClr val="FF0000"/>
                </a:solidFill>
                <a:ea typeface="+mn-lt"/>
                <a:cs typeface="+mn-lt"/>
              </a:rPr>
              <a:t>pearson</a:t>
            </a:r>
            <a:r>
              <a:rPr lang="en-US" sz="1400">
                <a:solidFill>
                  <a:srgbClr val="FF0000"/>
                </a:solidFill>
                <a:ea typeface="+mn-lt"/>
                <a:cs typeface="+mn-lt"/>
              </a:rPr>
              <a:t> </a:t>
            </a:r>
            <a:r>
              <a:rPr lang="en-US" sz="1400" err="1">
                <a:solidFill>
                  <a:srgbClr val="FF0000"/>
                </a:solidFill>
                <a:ea typeface="+mn-lt"/>
                <a:cs typeface="+mn-lt"/>
              </a:rPr>
              <a:t>momne</a:t>
            </a:r>
            <a:r>
              <a:rPr lang="en-US" sz="1400">
                <a:solidFill>
                  <a:srgbClr val="FF0000"/>
                </a:solidFill>
                <a:ea typeface="+mn-lt"/>
                <a:cs typeface="+mn-lt"/>
              </a:rPr>
              <a:t> </a:t>
            </a:r>
            <a:r>
              <a:rPr lang="en-US" sz="1400" err="1">
                <a:solidFill>
                  <a:srgbClr val="FF0000"/>
                </a:solidFill>
                <a:ea typeface="+mn-lt"/>
                <a:cs typeface="+mn-lt"/>
              </a:rPr>
              <a:t>tcorrelation</a:t>
            </a:r>
            <a:r>
              <a:rPr lang="en-US" sz="1400">
                <a:solidFill>
                  <a:srgbClr val="FF0000"/>
                </a:solidFill>
                <a:ea typeface="+mn-lt"/>
                <a:cs typeface="+mn-lt"/>
              </a:rPr>
              <a:t>) </a:t>
            </a:r>
            <a:r>
              <a:rPr lang="en-US" sz="1400">
                <a:solidFill>
                  <a:schemeClr val="tx1"/>
                </a:solidFill>
                <a:ea typeface="+mn-lt"/>
                <a:cs typeface="+mn-lt"/>
              </a:rPr>
              <a:t>between variables is significant, we need to compare the p value to the significance level (0.05). </a:t>
            </a:r>
          </a:p>
          <a:p>
            <a:pPr marL="0" indent="0">
              <a:lnSpc>
                <a:spcPct val="100000"/>
              </a:lnSpc>
              <a:buNone/>
            </a:pPr>
            <a:r>
              <a:rPr lang="en-US" sz="1400">
                <a:solidFill>
                  <a:schemeClr val="tx1"/>
                </a:solidFill>
                <a:ea typeface="+mn-lt"/>
                <a:cs typeface="+mn-lt"/>
              </a:rPr>
              <a:t>This table presents the correlation coefficients and p-values for each continuous predictor variable in relation to the target variable. </a:t>
            </a:r>
            <a:endParaRPr lang="en-US" sz="1400">
              <a:solidFill>
                <a:schemeClr val="tx1"/>
              </a:solidFill>
            </a:endParaRPr>
          </a:p>
          <a:p>
            <a:pPr marL="0" indent="0">
              <a:lnSpc>
                <a:spcPct val="100000"/>
              </a:lnSpc>
              <a:buNone/>
            </a:pPr>
            <a:r>
              <a:rPr lang="en-US" sz="1400">
                <a:solidFill>
                  <a:schemeClr val="tx1"/>
                </a:solidFill>
                <a:ea typeface="+mn-lt"/>
                <a:cs typeface="+mn-lt"/>
              </a:rPr>
              <a:t>Most variables, except for Number of Credit Accounts, show statistically significant correlations with the default variable (p-values &lt; 0.05). This indicates that they are potentially meaningful predictors of default. </a:t>
            </a:r>
            <a:endParaRPr lang="en-US" sz="1400">
              <a:solidFill>
                <a:schemeClr val="tx1"/>
              </a:solidFill>
            </a:endParaRPr>
          </a:p>
          <a:p>
            <a:pPr marL="0" indent="0">
              <a:lnSpc>
                <a:spcPct val="100000"/>
              </a:lnSpc>
              <a:buNone/>
            </a:pPr>
            <a:r>
              <a:rPr lang="en-US" sz="1400">
                <a:solidFill>
                  <a:schemeClr val="tx1"/>
                </a:solidFill>
                <a:ea typeface="+mn-lt"/>
                <a:cs typeface="+mn-lt"/>
              </a:rPr>
              <a:t>The significant correlations with higher absolute values (like Age, Saving Amount, and Credit Score), should be prioritized in the model, while Number of Credit Accounts may have limited predictive value.</a:t>
            </a:r>
          </a:p>
        </p:txBody>
      </p:sp>
      <p:pic>
        <p:nvPicPr>
          <p:cNvPr id="4" name="Picture 3" descr="A screenshot of a computer screen&#10;&#10;Description automatically generated">
            <a:extLst>
              <a:ext uri="{FF2B5EF4-FFF2-40B4-BE49-F238E27FC236}">
                <a16:creationId xmlns:a16="http://schemas.microsoft.com/office/drawing/2014/main" id="{AEC98A95-B021-4238-6465-24BA8F1FC9FE}"/>
              </a:ext>
            </a:extLst>
          </p:cNvPr>
          <p:cNvPicPr>
            <a:picLocks noChangeAspect="1"/>
          </p:cNvPicPr>
          <p:nvPr/>
        </p:nvPicPr>
        <p:blipFill>
          <a:blip r:embed="rId4"/>
          <a:srcRect t="1220" r="181" b="329"/>
          <a:stretch/>
        </p:blipFill>
        <p:spPr>
          <a:xfrm>
            <a:off x="7933086" y="3013625"/>
            <a:ext cx="3649314" cy="1967674"/>
          </a:xfrm>
          <a:prstGeom prst="rect">
            <a:avLst/>
          </a:prstGeom>
        </p:spPr>
      </p:pic>
    </p:spTree>
    <p:extLst>
      <p:ext uri="{BB962C8B-B14F-4D97-AF65-F5344CB8AC3E}">
        <p14:creationId xmlns:p14="http://schemas.microsoft.com/office/powerpoint/2010/main" val="237567247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2BC4DFE-8AF5-C14B-3B65-F45E5C90FCEE}"/>
              </a:ext>
            </a:extLst>
          </p:cNvPr>
          <p:cNvSpPr>
            <a:spLocks noGrp="1"/>
          </p:cNvSpPr>
          <p:nvPr>
            <p:ph type="title"/>
          </p:nvPr>
        </p:nvSpPr>
        <p:spPr>
          <a:xfrm>
            <a:off x="838201" y="222535"/>
            <a:ext cx="8763000" cy="1264835"/>
          </a:xfrm>
        </p:spPr>
        <p:txBody>
          <a:bodyPr>
            <a:normAutofit/>
          </a:bodyPr>
          <a:lstStyle/>
          <a:p>
            <a:r>
              <a:rPr lang="en-US" sz="3200">
                <a:solidFill>
                  <a:schemeClr val="tx2"/>
                </a:solidFill>
              </a:rPr>
              <a:t>Methodology</a:t>
            </a:r>
          </a:p>
        </p:txBody>
      </p:sp>
      <p:sp>
        <p:nvSpPr>
          <p:cNvPr id="3" name="Content Placeholder 2">
            <a:extLst>
              <a:ext uri="{FF2B5EF4-FFF2-40B4-BE49-F238E27FC236}">
                <a16:creationId xmlns:a16="http://schemas.microsoft.com/office/drawing/2014/main" id="{E698BB49-C791-2B22-8E71-D18D2DE4B1A7}"/>
              </a:ext>
            </a:extLst>
          </p:cNvPr>
          <p:cNvSpPr>
            <a:spLocks noGrp="1"/>
          </p:cNvSpPr>
          <p:nvPr>
            <p:ph idx="1"/>
          </p:nvPr>
        </p:nvSpPr>
        <p:spPr>
          <a:xfrm>
            <a:off x="832042" y="1222737"/>
            <a:ext cx="8762436" cy="4890350"/>
          </a:xfrm>
        </p:spPr>
        <p:txBody>
          <a:bodyPr vert="horz" lIns="91440" tIns="45720" rIns="91440" bIns="45720" rtlCol="0" anchor="t">
            <a:noAutofit/>
          </a:bodyPr>
          <a:lstStyle/>
          <a:p>
            <a:pPr marL="0" indent="0">
              <a:lnSpc>
                <a:spcPct val="100000"/>
              </a:lnSpc>
              <a:buNone/>
            </a:pPr>
            <a:r>
              <a:rPr lang="en-US" sz="1600">
                <a:solidFill>
                  <a:schemeClr val="tx2"/>
                </a:solidFill>
                <a:ea typeface="+mn-lt"/>
                <a:cs typeface="+mn-lt"/>
              </a:rPr>
              <a:t>Logistic regression models are used for binary classification problems, such as predicting the probability of a loan default. Unlike linear regression, logistic regression estimates the probability of a binary outcome, </a:t>
            </a:r>
            <a:r>
              <a:rPr lang="en-US" sz="1600" i="1">
                <a:solidFill>
                  <a:schemeClr val="tx2"/>
                </a:solidFill>
                <a:ea typeface="+mn-lt"/>
                <a:cs typeface="+mn-lt"/>
              </a:rPr>
              <a:t>P</a:t>
            </a:r>
            <a:r>
              <a:rPr lang="en-US" sz="1600">
                <a:solidFill>
                  <a:schemeClr val="tx2"/>
                </a:solidFill>
                <a:ea typeface="+mn-lt"/>
                <a:cs typeface="+mn-lt"/>
              </a:rPr>
              <a:t>, as a function of the predictors. </a:t>
            </a:r>
            <a:endParaRPr lang="en-US">
              <a:solidFill>
                <a:schemeClr val="tx2"/>
              </a:solidFill>
            </a:endParaRPr>
          </a:p>
          <a:p>
            <a:pPr marL="0" indent="0">
              <a:lnSpc>
                <a:spcPct val="100000"/>
              </a:lnSpc>
              <a:buNone/>
            </a:pPr>
            <a:r>
              <a:rPr lang="en-US" sz="1600">
                <a:solidFill>
                  <a:schemeClr val="tx2"/>
                </a:solidFill>
                <a:ea typeface="+mn-lt"/>
                <a:cs typeface="+mn-lt"/>
              </a:rPr>
              <a:t>Logistic regression first calculates the odds of an outcome using the Odds Equation below. This represents the likelihood of default relative to non-default.</a:t>
            </a:r>
            <a:endParaRPr lang="en-US">
              <a:solidFill>
                <a:schemeClr val="tx2"/>
              </a:solidFill>
            </a:endParaRPr>
          </a:p>
          <a:p>
            <a:pPr marL="0" indent="0" algn="ctr">
              <a:lnSpc>
                <a:spcPct val="100000"/>
              </a:lnSpc>
              <a:buNone/>
            </a:pPr>
            <a:r>
              <a:rPr lang="en-US" sz="1600">
                <a:solidFill>
                  <a:schemeClr val="tx2"/>
                </a:solidFill>
                <a:latin typeface="Times New Roman"/>
                <a:ea typeface="+mn-lt"/>
                <a:cs typeface="+mn-lt"/>
              </a:rPr>
              <a:t>Odds = </a:t>
            </a:r>
            <a:r>
              <a:rPr lang="en-US" sz="1600" i="1">
                <a:solidFill>
                  <a:schemeClr val="tx2"/>
                </a:solidFill>
                <a:latin typeface="Times New Roman"/>
                <a:ea typeface="+mn-lt"/>
                <a:cs typeface="+mn-lt"/>
              </a:rPr>
              <a:t>e(β0 +β1 x1 +β2 x2 +... )</a:t>
            </a:r>
            <a:endParaRPr lang="en-US" sz="1600" i="1">
              <a:solidFill>
                <a:schemeClr val="tx2"/>
              </a:solidFill>
              <a:latin typeface="Times New Roman"/>
              <a:cs typeface="Times New Roman"/>
            </a:endParaRPr>
          </a:p>
          <a:p>
            <a:pPr marL="0" indent="0">
              <a:lnSpc>
                <a:spcPct val="100000"/>
              </a:lnSpc>
              <a:buNone/>
            </a:pPr>
            <a:r>
              <a:rPr lang="en-US" sz="1600">
                <a:solidFill>
                  <a:schemeClr val="tx2"/>
                </a:solidFill>
                <a:ea typeface="+mn-lt"/>
                <a:cs typeface="+mn-lt"/>
              </a:rPr>
              <a:t>This formula transforms a linear combination of predictors into a probability value between 0 and 1, suitable for binary outcomes. Each predictor's coefficient (β) reflects its contribution to the probability of default. In the Probability Equation below, positive coefficients increase </a:t>
            </a:r>
            <a:r>
              <a:rPr lang="en-US" sz="1600" i="1">
                <a:solidFill>
                  <a:schemeClr val="tx2"/>
                </a:solidFill>
                <a:latin typeface="Times New Roman"/>
                <a:ea typeface="+mn-lt"/>
                <a:cs typeface="Times New Roman"/>
              </a:rPr>
              <a:t>P</a:t>
            </a:r>
            <a:r>
              <a:rPr lang="en-US" sz="1600">
                <a:solidFill>
                  <a:schemeClr val="tx2"/>
                </a:solidFill>
                <a:latin typeface="Times New Roman"/>
                <a:ea typeface="+mn-lt"/>
                <a:cs typeface="Times New Roman"/>
              </a:rPr>
              <a:t>, </a:t>
            </a:r>
            <a:r>
              <a:rPr lang="en-US" sz="1600">
                <a:solidFill>
                  <a:schemeClr val="tx2"/>
                </a:solidFill>
                <a:ea typeface="+mn-lt"/>
                <a:cs typeface="+mn-lt"/>
              </a:rPr>
              <a:t>while negative ones decrease it.</a:t>
            </a:r>
            <a:endParaRPr lang="en-US" sz="1600">
              <a:solidFill>
                <a:schemeClr val="tx2"/>
              </a:solidFill>
            </a:endParaRPr>
          </a:p>
          <a:p>
            <a:pPr algn="ctr">
              <a:lnSpc>
                <a:spcPct val="100000"/>
              </a:lnSpc>
              <a:buNone/>
            </a:pPr>
            <a:r>
              <a:rPr lang="en-US" sz="1600" i="1">
                <a:solidFill>
                  <a:schemeClr val="tx2"/>
                </a:solidFill>
                <a:latin typeface="Times New Roman"/>
                <a:ea typeface="+mn-lt"/>
                <a:cs typeface="+mn-lt"/>
              </a:rPr>
              <a:t>P </a:t>
            </a:r>
            <a:r>
              <a:rPr lang="en-US" sz="1600">
                <a:solidFill>
                  <a:schemeClr val="tx2"/>
                </a:solidFill>
                <a:latin typeface="Times New Roman"/>
                <a:ea typeface="+mn-lt"/>
                <a:cs typeface="+mn-lt"/>
              </a:rPr>
              <a:t>= 1/1+e−(</a:t>
            </a:r>
            <a:r>
              <a:rPr lang="en-US" sz="1600" i="1">
                <a:solidFill>
                  <a:schemeClr val="tx2"/>
                </a:solidFill>
                <a:latin typeface="Times New Roman"/>
                <a:ea typeface="+mn-lt"/>
                <a:cs typeface="+mn-lt"/>
              </a:rPr>
              <a:t>β</a:t>
            </a:r>
            <a:r>
              <a:rPr lang="en-US" sz="1600">
                <a:solidFill>
                  <a:schemeClr val="tx2"/>
                </a:solidFill>
                <a:latin typeface="Times New Roman"/>
                <a:ea typeface="+mn-lt"/>
                <a:cs typeface="+mn-lt"/>
              </a:rPr>
              <a:t>0 +</a:t>
            </a:r>
            <a:r>
              <a:rPr lang="en-US" sz="1600" i="1">
                <a:solidFill>
                  <a:schemeClr val="tx2"/>
                </a:solidFill>
                <a:latin typeface="Times New Roman"/>
                <a:ea typeface="+mn-lt"/>
                <a:cs typeface="+mn-lt"/>
              </a:rPr>
              <a:t>β</a:t>
            </a:r>
            <a:r>
              <a:rPr lang="en-US" sz="1600">
                <a:solidFill>
                  <a:schemeClr val="tx2"/>
                </a:solidFill>
                <a:latin typeface="Times New Roman"/>
                <a:ea typeface="+mn-lt"/>
                <a:cs typeface="+mn-lt"/>
              </a:rPr>
              <a:t>1 x1 +</a:t>
            </a:r>
            <a:r>
              <a:rPr lang="en-US" sz="1600" i="1">
                <a:solidFill>
                  <a:schemeClr val="tx2"/>
                </a:solidFill>
                <a:latin typeface="Times New Roman"/>
                <a:ea typeface="+mn-lt"/>
                <a:cs typeface="+mn-lt"/>
              </a:rPr>
              <a:t>β</a:t>
            </a:r>
            <a:r>
              <a:rPr lang="en-US" sz="1600">
                <a:solidFill>
                  <a:schemeClr val="tx2"/>
                </a:solidFill>
                <a:latin typeface="Times New Roman"/>
                <a:ea typeface="+mn-lt"/>
                <a:cs typeface="+mn-lt"/>
              </a:rPr>
              <a:t>2 x2 +...)</a:t>
            </a:r>
            <a:endParaRPr lang="en-US" sz="1600">
              <a:solidFill>
                <a:schemeClr val="tx2"/>
              </a:solidFill>
              <a:ea typeface="+mn-lt"/>
              <a:cs typeface="+mn-lt"/>
            </a:endParaRPr>
          </a:p>
          <a:p>
            <a:pPr marL="0" indent="0">
              <a:lnSpc>
                <a:spcPct val="100000"/>
              </a:lnSpc>
              <a:buNone/>
            </a:pPr>
            <a:r>
              <a:rPr lang="en-US" sz="1600">
                <a:solidFill>
                  <a:schemeClr val="tx2"/>
                </a:solidFill>
                <a:ea typeface="+mn-lt"/>
                <a:cs typeface="+mn-lt"/>
              </a:rPr>
              <a:t>Using the Log-Odds (Logit) Transformation, logistic regression transforms the probability into a linear function of the predictors by taking the natural log of the odds.</a:t>
            </a:r>
          </a:p>
          <a:p>
            <a:pPr algn="ctr">
              <a:lnSpc>
                <a:spcPct val="100000"/>
              </a:lnSpc>
              <a:buNone/>
            </a:pPr>
            <a:r>
              <a:rPr lang="en-US" sz="1600">
                <a:solidFill>
                  <a:schemeClr val="tx2"/>
                </a:solidFill>
                <a:latin typeface="Times New Roman"/>
                <a:ea typeface="+mn-lt"/>
                <a:cs typeface="Times New Roman"/>
              </a:rPr>
              <a:t>log(</a:t>
            </a:r>
            <a:r>
              <a:rPr lang="en-US" sz="1600" i="1">
                <a:solidFill>
                  <a:schemeClr val="tx2"/>
                </a:solidFill>
                <a:latin typeface="Times New Roman"/>
                <a:ea typeface="+mn-lt"/>
                <a:cs typeface="Times New Roman"/>
              </a:rPr>
              <a:t>P</a:t>
            </a:r>
            <a:r>
              <a:rPr lang="en-US" sz="1600">
                <a:solidFill>
                  <a:schemeClr val="tx2"/>
                </a:solidFill>
                <a:latin typeface="Times New Roman"/>
                <a:ea typeface="+mn-lt"/>
                <a:cs typeface="Times New Roman"/>
              </a:rPr>
              <a:t>/1−</a:t>
            </a:r>
            <a:r>
              <a:rPr lang="en-US" sz="1600" i="1">
                <a:solidFill>
                  <a:schemeClr val="tx2"/>
                </a:solidFill>
                <a:latin typeface="Times New Roman"/>
                <a:ea typeface="+mn-lt"/>
                <a:cs typeface="Times New Roman"/>
              </a:rPr>
              <a:t>P</a:t>
            </a:r>
            <a:r>
              <a:rPr lang="en-US" sz="1600">
                <a:solidFill>
                  <a:schemeClr val="tx2"/>
                </a:solidFill>
                <a:latin typeface="Times New Roman"/>
                <a:ea typeface="+mn-lt"/>
                <a:cs typeface="Times New Roman"/>
              </a:rPr>
              <a:t>)=</a:t>
            </a:r>
            <a:r>
              <a:rPr lang="en-US" sz="1600" i="1">
                <a:solidFill>
                  <a:schemeClr val="tx2"/>
                </a:solidFill>
                <a:latin typeface="Times New Roman"/>
                <a:ea typeface="+mn-lt"/>
                <a:cs typeface="Times New Roman"/>
              </a:rPr>
              <a:t>β</a:t>
            </a:r>
            <a:r>
              <a:rPr lang="en-US" sz="1600">
                <a:solidFill>
                  <a:schemeClr val="tx2"/>
                </a:solidFill>
                <a:latin typeface="Times New Roman"/>
                <a:ea typeface="+mn-lt"/>
                <a:cs typeface="Times New Roman"/>
              </a:rPr>
              <a:t>0 +</a:t>
            </a:r>
            <a:r>
              <a:rPr lang="en-US" sz="1600" i="1">
                <a:solidFill>
                  <a:schemeClr val="tx2"/>
                </a:solidFill>
                <a:latin typeface="Times New Roman"/>
                <a:ea typeface="+mn-lt"/>
                <a:cs typeface="Times New Roman"/>
              </a:rPr>
              <a:t>β</a:t>
            </a:r>
            <a:r>
              <a:rPr lang="en-US" sz="1600">
                <a:solidFill>
                  <a:schemeClr val="tx2"/>
                </a:solidFill>
                <a:latin typeface="Times New Roman"/>
                <a:ea typeface="+mn-lt"/>
                <a:cs typeface="Times New Roman"/>
              </a:rPr>
              <a:t>1</a:t>
            </a:r>
            <a:r>
              <a:rPr lang="en-US" sz="1600" i="1">
                <a:solidFill>
                  <a:schemeClr val="tx2"/>
                </a:solidFill>
                <a:latin typeface="Times New Roman"/>
                <a:ea typeface="+mn-lt"/>
                <a:cs typeface="Times New Roman"/>
              </a:rPr>
              <a:t>x</a:t>
            </a:r>
            <a:r>
              <a:rPr lang="en-US" sz="1600">
                <a:solidFill>
                  <a:schemeClr val="tx2"/>
                </a:solidFill>
                <a:latin typeface="Times New Roman"/>
                <a:ea typeface="+mn-lt"/>
                <a:cs typeface="Times New Roman"/>
              </a:rPr>
              <a:t>1 +</a:t>
            </a:r>
            <a:r>
              <a:rPr lang="en-US" sz="1600" i="1">
                <a:solidFill>
                  <a:schemeClr val="tx2"/>
                </a:solidFill>
                <a:latin typeface="Times New Roman"/>
                <a:ea typeface="+mn-lt"/>
                <a:cs typeface="Times New Roman"/>
              </a:rPr>
              <a:t>β</a:t>
            </a:r>
            <a:r>
              <a:rPr lang="en-US" sz="1600">
                <a:solidFill>
                  <a:schemeClr val="tx2"/>
                </a:solidFill>
                <a:latin typeface="Times New Roman"/>
                <a:ea typeface="+mn-lt"/>
                <a:cs typeface="Times New Roman"/>
              </a:rPr>
              <a:t>2</a:t>
            </a:r>
            <a:r>
              <a:rPr lang="en-US" sz="1600" i="1">
                <a:solidFill>
                  <a:schemeClr val="tx2"/>
                </a:solidFill>
                <a:latin typeface="Times New Roman"/>
                <a:ea typeface="+mn-lt"/>
                <a:cs typeface="Times New Roman"/>
              </a:rPr>
              <a:t>x</a:t>
            </a:r>
            <a:r>
              <a:rPr lang="en-US" sz="1600">
                <a:solidFill>
                  <a:schemeClr val="tx2"/>
                </a:solidFill>
                <a:latin typeface="Times New Roman"/>
                <a:ea typeface="+mn-lt"/>
                <a:cs typeface="Times New Roman"/>
              </a:rPr>
              <a:t>2 +...</a:t>
            </a:r>
          </a:p>
          <a:p>
            <a:pPr marL="0" indent="0">
              <a:lnSpc>
                <a:spcPct val="100000"/>
              </a:lnSpc>
              <a:buNone/>
            </a:pPr>
            <a:r>
              <a:rPr lang="en-US" sz="1600">
                <a:solidFill>
                  <a:schemeClr val="tx2"/>
                </a:solidFill>
                <a:ea typeface="+mn-lt"/>
                <a:cs typeface="+mn-lt"/>
              </a:rPr>
              <a:t>Logistic regression is suitable for this analysis as it allows us to interpret the effects of predictor variables on the probability of a loan default, making it ideal for assessing credit risk in the financial industry</a:t>
            </a:r>
            <a:endParaRPr lang="en-US" sz="1600">
              <a:solidFill>
                <a:schemeClr val="tx2"/>
              </a:solidFill>
            </a:endParaRPr>
          </a:p>
          <a:p>
            <a:pPr>
              <a:lnSpc>
                <a:spcPct val="100000"/>
              </a:lnSpc>
            </a:pPr>
            <a:endParaRPr lang="en-US" sz="1600">
              <a:solidFill>
                <a:schemeClr val="tx2"/>
              </a:solidFill>
              <a:latin typeface="Avenir Next LT Pro"/>
              <a:ea typeface="+mn-lt"/>
              <a:cs typeface="Arial"/>
            </a:endParaRPr>
          </a:p>
        </p:txBody>
      </p:sp>
      <p:sp>
        <p:nvSpPr>
          <p:cNvPr id="21" name="Rectangle 20">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027222"/>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8</TotalTime>
  <Words>2657</Words>
  <Application>Microsoft Macintosh PowerPoint</Application>
  <PresentationFormat>Widescreen</PresentationFormat>
  <Paragraphs>165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Avenir Next LT Pro</vt:lpstr>
      <vt:lpstr>AvenirNext LT Pro Medium</vt:lpstr>
      <vt:lpstr>Times New Roman</vt:lpstr>
      <vt:lpstr>BlockprintVTI</vt:lpstr>
      <vt:lpstr>Predicting Bank-Loan Defaults Using Logistic Regression</vt:lpstr>
      <vt:lpstr>Introduction</vt:lpstr>
      <vt:lpstr>Overview of the Banking Industry</vt:lpstr>
      <vt:lpstr>Table of Variables</vt:lpstr>
      <vt:lpstr>Exploratory Data Analysis</vt:lpstr>
      <vt:lpstr>Assumption Check – Linearity of Predictors with Log-Odds</vt:lpstr>
      <vt:lpstr>Correlation Analysis</vt:lpstr>
      <vt:lpstr>Correlation Testing</vt:lpstr>
      <vt:lpstr>Methodology</vt:lpstr>
      <vt:lpstr>Building the Model</vt:lpstr>
      <vt:lpstr>Data Splitting for Model Validation</vt:lpstr>
      <vt:lpstr>Multi-collinearity Testing</vt:lpstr>
      <vt:lpstr>Model Fit Evaluation </vt:lpstr>
      <vt:lpstr>Model Comparison </vt:lpstr>
      <vt:lpstr>Model Validation: Predictive Performance</vt:lpstr>
      <vt:lpstr>ROC Curve &amp; AUC</vt:lpstr>
      <vt:lpstr>Conclusion</vt:lpstr>
      <vt:lpstr>Thank you!</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Julianna M. Lomonte</dc:creator>
  <cp:lastModifiedBy>Brianna L. Palmisano</cp:lastModifiedBy>
  <cp:revision>6</cp:revision>
  <dcterms:created xsi:type="dcterms:W3CDTF">2024-10-28T19:31:34Z</dcterms:created>
  <dcterms:modified xsi:type="dcterms:W3CDTF">2024-11-14T15:09:41Z</dcterms:modified>
</cp:coreProperties>
</file>