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8" r:id="rId2"/>
    <p:sldId id="260" r:id="rId3"/>
    <p:sldId id="266" r:id="rId4"/>
    <p:sldId id="270" r:id="rId5"/>
    <p:sldId id="276" r:id="rId6"/>
    <p:sldId id="277" r:id="rId7"/>
    <p:sldId id="291" r:id="rId8"/>
    <p:sldId id="293" r:id="rId9"/>
    <p:sldId id="301" r:id="rId10"/>
    <p:sldId id="304" r:id="rId11"/>
    <p:sldId id="305" r:id="rId12"/>
    <p:sldId id="302" r:id="rId13"/>
    <p:sldId id="303" r:id="rId14"/>
    <p:sldId id="297" r:id="rId15"/>
    <p:sldId id="307" r:id="rId16"/>
    <p:sldId id="306" r:id="rId17"/>
    <p:sldId id="309" r:id="rId18"/>
    <p:sldId id="308" r:id="rId19"/>
    <p:sldId id="311" r:id="rId20"/>
    <p:sldId id="310" r:id="rId21"/>
    <p:sldId id="300" r:id="rId22"/>
    <p:sldId id="292" r:id="rId23"/>
    <p:sldId id="298" r:id="rId24"/>
    <p:sldId id="29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FE9C3-1CC5-BA37-7A1B-10C938C04F8A}" v="13" dt="2023-11-04T03:29:48.827"/>
    <p1510:client id="{51CBB876-9D5E-C1D9-FC91-DCB15C715920}" v="4" dt="2023-10-28T21:58:17.303"/>
    <p1510:client id="{D6644FFD-3097-7E16-B005-4AE1680C3C11}" v="2055" dt="2023-11-04T20:28:54.810"/>
    <p1510:client id="{FBC203A0-D098-7481-A669-52E151A87C6F}" v="31" dt="2023-10-28T02:10:48.7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96327" autoAdjust="0"/>
  </p:normalViewPr>
  <p:slideViewPr>
    <p:cSldViewPr snapToGrid="0">
      <p:cViewPr varScale="1">
        <p:scale>
          <a:sx n="123" d="100"/>
          <a:sy n="123" d="100"/>
        </p:scale>
        <p:origin x="416" y="192"/>
      </p:cViewPr>
      <p:guideLst>
        <p:guide orient="horz" pos="2160"/>
        <p:guide pos="3840"/>
      </p:guideLst>
    </p:cSldViewPr>
  </p:slideViewPr>
  <p:outlineViewPr>
    <p:cViewPr>
      <p:scale>
        <a:sx n="33" d="100"/>
        <a:sy n="33" d="100"/>
      </p:scale>
      <p:origin x="0" y="-15536"/>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5819F-E5EA-4468-9674-80EB52273EE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2FDC1D9-7B61-4EC1-B66E-5184E9A22C87}">
      <dgm:prSet/>
      <dgm:spPr/>
      <dgm:t>
        <a:bodyPr/>
        <a:lstStyle/>
        <a:p>
          <a:pPr>
            <a:lnSpc>
              <a:spcPct val="100000"/>
            </a:lnSpc>
          </a:pPr>
          <a:r>
            <a:rPr lang="en-US" b="0" dirty="0">
              <a:solidFill>
                <a:schemeClr val="tx2"/>
              </a:solidFill>
            </a:rPr>
            <a:t>This analysis uses time series research via Microsoft Excel.</a:t>
          </a:r>
          <a:r>
            <a:rPr lang="en-US" b="0" dirty="0">
              <a:solidFill>
                <a:schemeClr val="tx2"/>
              </a:solidFill>
              <a:latin typeface="Corbel" panose="020B0503020204020204"/>
            </a:rPr>
            <a:t> </a:t>
          </a:r>
          <a:endParaRPr lang="en-US" b="0" dirty="0">
            <a:solidFill>
              <a:schemeClr val="tx2"/>
            </a:solidFill>
          </a:endParaRPr>
        </a:p>
      </dgm:t>
    </dgm:pt>
    <dgm:pt modelId="{35019CAB-A26D-4ED2-8604-D3876AF8C7F6}" type="parTrans" cxnId="{A88B1DBF-0531-4BDF-B2EA-3461128EC77C}">
      <dgm:prSet/>
      <dgm:spPr/>
      <dgm:t>
        <a:bodyPr/>
        <a:lstStyle/>
        <a:p>
          <a:endParaRPr lang="en-US"/>
        </a:p>
      </dgm:t>
    </dgm:pt>
    <dgm:pt modelId="{518201D7-0177-4FCC-8CD4-936992291B4F}" type="sibTrans" cxnId="{A88B1DBF-0531-4BDF-B2EA-3461128EC77C}">
      <dgm:prSet/>
      <dgm:spPr/>
      <dgm:t>
        <a:bodyPr/>
        <a:lstStyle/>
        <a:p>
          <a:endParaRPr lang="en-US"/>
        </a:p>
      </dgm:t>
    </dgm:pt>
    <dgm:pt modelId="{235772E5-43E1-46EE-87B4-F56B231F2FAC}">
      <dgm:prSet/>
      <dgm:spPr/>
      <dgm:t>
        <a:bodyPr/>
        <a:lstStyle/>
        <a:p>
          <a:pPr rtl="0">
            <a:lnSpc>
              <a:spcPct val="100000"/>
            </a:lnSpc>
          </a:pPr>
          <a:r>
            <a:rPr lang="en-US" b="0" dirty="0">
              <a:solidFill>
                <a:schemeClr val="tx2"/>
              </a:solidFill>
              <a:latin typeface="Calibri"/>
              <a:ea typeface="Calibri"/>
              <a:cs typeface="Times New Roman"/>
            </a:rPr>
            <a:t>The dataset used here is secondary, as the primary data had been calculated using the ‘substitution method’ in resource consumption, and the calculations required in finding GGDP.</a:t>
          </a:r>
        </a:p>
      </dgm:t>
    </dgm:pt>
    <dgm:pt modelId="{5AC9F2B9-3043-4635-B3FE-A1A6FD98BE0A}" type="parTrans" cxnId="{1C81FBD5-60A4-444D-AC28-3AF26F3347DF}">
      <dgm:prSet/>
      <dgm:spPr/>
      <dgm:t>
        <a:bodyPr/>
        <a:lstStyle/>
        <a:p>
          <a:endParaRPr lang="en-US"/>
        </a:p>
      </dgm:t>
    </dgm:pt>
    <dgm:pt modelId="{71586C16-CB68-4E3D-AA2C-A5655A1F7EC2}" type="sibTrans" cxnId="{1C81FBD5-60A4-444D-AC28-3AF26F3347DF}">
      <dgm:prSet/>
      <dgm:spPr/>
      <dgm:t>
        <a:bodyPr/>
        <a:lstStyle/>
        <a:p>
          <a:endParaRPr lang="en-US"/>
        </a:p>
      </dgm:t>
    </dgm:pt>
    <dgm:pt modelId="{18B47229-A708-4805-97A5-2DDF1FCD9EA4}">
      <dgm:prSet/>
      <dgm:spPr/>
      <dgm:t>
        <a:bodyPr/>
        <a:lstStyle/>
        <a:p>
          <a:pPr>
            <a:lnSpc>
              <a:spcPct val="100000"/>
            </a:lnSpc>
          </a:pPr>
          <a:r>
            <a:rPr lang="en-US" b="0" dirty="0">
              <a:solidFill>
                <a:schemeClr val="tx2"/>
              </a:solidFill>
            </a:rPr>
            <a:t>Here we have a total of fifty-eight observations. </a:t>
          </a:r>
          <a:endParaRPr lang="en-US" b="0" dirty="0">
            <a:solidFill>
              <a:schemeClr val="tx2"/>
            </a:solidFill>
            <a:latin typeface="Corbel" panose="020B0503020204020204"/>
          </a:endParaRPr>
        </a:p>
      </dgm:t>
    </dgm:pt>
    <dgm:pt modelId="{D6420779-639D-4962-8C05-596D9206C334}" type="parTrans" cxnId="{4C6DF159-F0CA-402E-B0D2-C5D1053B3784}">
      <dgm:prSet/>
      <dgm:spPr/>
      <dgm:t>
        <a:bodyPr/>
        <a:lstStyle/>
        <a:p>
          <a:endParaRPr lang="en-US"/>
        </a:p>
      </dgm:t>
    </dgm:pt>
    <dgm:pt modelId="{53086D6C-856B-4C6A-8C85-C07C13032A32}" type="sibTrans" cxnId="{4C6DF159-F0CA-402E-B0D2-C5D1053B3784}">
      <dgm:prSet/>
      <dgm:spPr/>
      <dgm:t>
        <a:bodyPr/>
        <a:lstStyle/>
        <a:p>
          <a:endParaRPr lang="en-US"/>
        </a:p>
      </dgm:t>
    </dgm:pt>
    <dgm:pt modelId="{B0364AD6-EA91-4ABB-80AE-9FD81E16F37E}">
      <dgm:prSet phldr="0"/>
      <dgm:spPr/>
      <dgm:t>
        <a:bodyPr/>
        <a:lstStyle/>
        <a:p>
          <a:pPr rtl="0">
            <a:lnSpc>
              <a:spcPct val="100000"/>
            </a:lnSpc>
          </a:pPr>
          <a:r>
            <a:rPr lang="en-US" b="0" dirty="0">
              <a:solidFill>
                <a:schemeClr val="tx2"/>
              </a:solidFill>
            </a:rPr>
            <a:t>We will use graphical techniques including histograms, time series plots and </a:t>
          </a:r>
          <a:r>
            <a:rPr lang="en-US" b="0" dirty="0">
              <a:solidFill>
                <a:schemeClr val="tx2"/>
              </a:solidFill>
              <a:latin typeface="Corbel" panose="020B0503020204020204"/>
            </a:rPr>
            <a:t>scatterplots. </a:t>
          </a:r>
        </a:p>
      </dgm:t>
    </dgm:pt>
    <dgm:pt modelId="{73593991-0D69-4D54-B5E5-B716D2AC24BC}" type="parTrans" cxnId="{BBC9BB0C-F823-46B7-A3F1-C491AC00C615}">
      <dgm:prSet/>
      <dgm:spPr/>
    </dgm:pt>
    <dgm:pt modelId="{DFDCE9FC-CA25-4623-B9C7-6C3AF0E1C776}" type="sibTrans" cxnId="{BBC9BB0C-F823-46B7-A3F1-C491AC00C615}">
      <dgm:prSet/>
      <dgm:spPr/>
      <dgm:t>
        <a:bodyPr/>
        <a:lstStyle/>
        <a:p>
          <a:endParaRPr lang="en-US"/>
        </a:p>
      </dgm:t>
    </dgm:pt>
    <dgm:pt modelId="{4E0B30E4-E555-4412-9618-F24BCDA5E955}">
      <dgm:prSet phldr="0"/>
      <dgm:spPr/>
      <dgm:t>
        <a:bodyPr/>
        <a:lstStyle/>
        <a:p>
          <a:pPr rtl="0">
            <a:lnSpc>
              <a:spcPct val="100000"/>
            </a:lnSpc>
          </a:pPr>
          <a:r>
            <a:rPr lang="en-US" b="0" dirty="0">
              <a:solidFill>
                <a:schemeClr val="tx2"/>
              </a:solidFill>
              <a:latin typeface="Corbel" panose="020B0503020204020204"/>
            </a:rPr>
            <a:t>We will also use statistical techniques including descriptive</a:t>
          </a:r>
          <a:r>
            <a:rPr lang="en-US" b="0" dirty="0">
              <a:solidFill>
                <a:schemeClr val="tx2"/>
              </a:solidFill>
            </a:rPr>
            <a:t> statistics (for scalable variables), as well as correlation and regression statistical analysis.</a:t>
          </a:r>
          <a:endParaRPr lang="en-US" dirty="0">
            <a:solidFill>
              <a:schemeClr val="tx2"/>
            </a:solidFill>
          </a:endParaRPr>
        </a:p>
      </dgm:t>
    </dgm:pt>
    <dgm:pt modelId="{89BAD4E1-BBF8-4B17-861E-19A9000ECC36}" type="parTrans" cxnId="{987733E3-5812-4BA6-91C5-983764E8D40B}">
      <dgm:prSet/>
      <dgm:spPr/>
    </dgm:pt>
    <dgm:pt modelId="{E7DBB2D5-EFBD-4DA8-B7CD-233182B3AC8C}" type="sibTrans" cxnId="{987733E3-5812-4BA6-91C5-983764E8D40B}">
      <dgm:prSet/>
      <dgm:spPr/>
    </dgm:pt>
    <dgm:pt modelId="{ECECA938-2B05-4AF6-B861-EC3375C529C9}" type="pres">
      <dgm:prSet presAssocID="{EAC5819F-E5EA-4468-9674-80EB52273EE4}" presName="root" presStyleCnt="0">
        <dgm:presLayoutVars>
          <dgm:dir/>
          <dgm:resizeHandles val="exact"/>
        </dgm:presLayoutVars>
      </dgm:prSet>
      <dgm:spPr/>
    </dgm:pt>
    <dgm:pt modelId="{722DB377-3C7E-4D33-838C-960A20E6B8B8}" type="pres">
      <dgm:prSet presAssocID="{F2FDC1D9-7B61-4EC1-B66E-5184E9A22C87}" presName="compNode" presStyleCnt="0"/>
      <dgm:spPr/>
    </dgm:pt>
    <dgm:pt modelId="{28C3E991-9797-4ED8-844B-AE8BDA350622}" type="pres">
      <dgm:prSet presAssocID="{F2FDC1D9-7B61-4EC1-B66E-5184E9A22C87}" presName="bgRect" presStyleLbl="bgShp" presStyleIdx="0" presStyleCnt="5"/>
      <dgm:spPr/>
    </dgm:pt>
    <dgm:pt modelId="{0D6B5D6A-5422-4ECF-9781-7A1D56A70772}" type="pres">
      <dgm:prSet presAssocID="{F2FDC1D9-7B61-4EC1-B66E-5184E9A22C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19CA2C26-8D23-4C8C-9B74-E59A6A54CD28}" type="pres">
      <dgm:prSet presAssocID="{F2FDC1D9-7B61-4EC1-B66E-5184E9A22C87}" presName="spaceRect" presStyleCnt="0"/>
      <dgm:spPr/>
    </dgm:pt>
    <dgm:pt modelId="{471C5549-AF63-4CFC-A0FD-505975B3CC31}" type="pres">
      <dgm:prSet presAssocID="{F2FDC1D9-7B61-4EC1-B66E-5184E9A22C87}" presName="parTx" presStyleLbl="revTx" presStyleIdx="0" presStyleCnt="5">
        <dgm:presLayoutVars>
          <dgm:chMax val="0"/>
          <dgm:chPref val="0"/>
        </dgm:presLayoutVars>
      </dgm:prSet>
      <dgm:spPr/>
    </dgm:pt>
    <dgm:pt modelId="{87D7D669-ED9D-482F-9D78-B0912402389F}" type="pres">
      <dgm:prSet presAssocID="{518201D7-0177-4FCC-8CD4-936992291B4F}" presName="sibTrans" presStyleCnt="0"/>
      <dgm:spPr/>
    </dgm:pt>
    <dgm:pt modelId="{1C6D2CD3-0A78-4A11-AE40-BDB004BC1952}" type="pres">
      <dgm:prSet presAssocID="{235772E5-43E1-46EE-87B4-F56B231F2FAC}" presName="compNode" presStyleCnt="0"/>
      <dgm:spPr/>
    </dgm:pt>
    <dgm:pt modelId="{901224B6-8211-4D23-8724-1C3059B05970}" type="pres">
      <dgm:prSet presAssocID="{235772E5-43E1-46EE-87B4-F56B231F2FAC}" presName="bgRect" presStyleLbl="bgShp" presStyleIdx="1" presStyleCnt="5"/>
      <dgm:spPr/>
    </dgm:pt>
    <dgm:pt modelId="{EA7AF258-19D5-4A70-8A3F-0EC44F320C19}" type="pres">
      <dgm:prSet presAssocID="{235772E5-43E1-46EE-87B4-F56B231F2F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2C3C143-0909-49CC-8DE2-886B0ADFCFAA}" type="pres">
      <dgm:prSet presAssocID="{235772E5-43E1-46EE-87B4-F56B231F2FAC}" presName="spaceRect" presStyleCnt="0"/>
      <dgm:spPr/>
    </dgm:pt>
    <dgm:pt modelId="{A0F64AEB-99E1-4A6D-9879-6E511C52B96C}" type="pres">
      <dgm:prSet presAssocID="{235772E5-43E1-46EE-87B4-F56B231F2FAC}" presName="parTx" presStyleLbl="revTx" presStyleIdx="1" presStyleCnt="5">
        <dgm:presLayoutVars>
          <dgm:chMax val="0"/>
          <dgm:chPref val="0"/>
        </dgm:presLayoutVars>
      </dgm:prSet>
      <dgm:spPr/>
    </dgm:pt>
    <dgm:pt modelId="{B9E5DFB4-0D56-431B-BFC1-EDF45E24CC33}" type="pres">
      <dgm:prSet presAssocID="{71586C16-CB68-4E3D-AA2C-A5655A1F7EC2}" presName="sibTrans" presStyleCnt="0"/>
      <dgm:spPr/>
    </dgm:pt>
    <dgm:pt modelId="{9D48D9FD-81EC-4F40-8EEB-20995355254A}" type="pres">
      <dgm:prSet presAssocID="{18B47229-A708-4805-97A5-2DDF1FCD9EA4}" presName="compNode" presStyleCnt="0"/>
      <dgm:spPr/>
    </dgm:pt>
    <dgm:pt modelId="{3891B4B4-C668-4F59-824F-F5E9B1455F5E}" type="pres">
      <dgm:prSet presAssocID="{18B47229-A708-4805-97A5-2DDF1FCD9EA4}" presName="bgRect" presStyleLbl="bgShp" presStyleIdx="2" presStyleCnt="5"/>
      <dgm:spPr/>
    </dgm:pt>
    <dgm:pt modelId="{A73E71E5-9AF7-4BB9-9998-04A20A12E44F}" type="pres">
      <dgm:prSet presAssocID="{18B47229-A708-4805-97A5-2DDF1FCD9EA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Zoom In"/>
        </a:ext>
      </dgm:extLst>
    </dgm:pt>
    <dgm:pt modelId="{A007B550-A1FC-409F-8516-7C6CD2DA8EF8}" type="pres">
      <dgm:prSet presAssocID="{18B47229-A708-4805-97A5-2DDF1FCD9EA4}" presName="spaceRect" presStyleCnt="0"/>
      <dgm:spPr/>
    </dgm:pt>
    <dgm:pt modelId="{BD8EAC23-2D71-4647-922E-88A33E6CC9B9}" type="pres">
      <dgm:prSet presAssocID="{18B47229-A708-4805-97A5-2DDF1FCD9EA4}" presName="parTx" presStyleLbl="revTx" presStyleIdx="2" presStyleCnt="5">
        <dgm:presLayoutVars>
          <dgm:chMax val="0"/>
          <dgm:chPref val="0"/>
        </dgm:presLayoutVars>
      </dgm:prSet>
      <dgm:spPr/>
    </dgm:pt>
    <dgm:pt modelId="{FDF3AEE3-AA31-4723-8200-8F443C2400A2}" type="pres">
      <dgm:prSet presAssocID="{53086D6C-856B-4C6A-8C85-C07C13032A32}" presName="sibTrans" presStyleCnt="0"/>
      <dgm:spPr/>
    </dgm:pt>
    <dgm:pt modelId="{C91DF62B-A7DB-4473-902A-8FE35AF4EC94}" type="pres">
      <dgm:prSet presAssocID="{B0364AD6-EA91-4ABB-80AE-9FD81E16F37E}" presName="compNode" presStyleCnt="0"/>
      <dgm:spPr/>
    </dgm:pt>
    <dgm:pt modelId="{DB588553-ED8C-43E7-AA0B-46E2084A2C24}" type="pres">
      <dgm:prSet presAssocID="{B0364AD6-EA91-4ABB-80AE-9FD81E16F37E}" presName="bgRect" presStyleLbl="bgShp" presStyleIdx="3" presStyleCnt="5"/>
      <dgm:spPr/>
    </dgm:pt>
    <dgm:pt modelId="{02F92969-6D26-43FB-8DE6-E786D33C0839}" type="pres">
      <dgm:prSet presAssocID="{B0364AD6-EA91-4ABB-80AE-9FD81E16F37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Pie Chart"/>
        </a:ext>
      </dgm:extLst>
    </dgm:pt>
    <dgm:pt modelId="{49C4E333-2FDF-49F8-B786-461004F4D30A}" type="pres">
      <dgm:prSet presAssocID="{B0364AD6-EA91-4ABB-80AE-9FD81E16F37E}" presName="spaceRect" presStyleCnt="0"/>
      <dgm:spPr/>
    </dgm:pt>
    <dgm:pt modelId="{C70DBA68-D68D-4A54-A188-0D7D0DD21848}" type="pres">
      <dgm:prSet presAssocID="{B0364AD6-EA91-4ABB-80AE-9FD81E16F37E}" presName="parTx" presStyleLbl="revTx" presStyleIdx="3" presStyleCnt="5">
        <dgm:presLayoutVars>
          <dgm:chMax val="0"/>
          <dgm:chPref val="0"/>
        </dgm:presLayoutVars>
      </dgm:prSet>
      <dgm:spPr/>
    </dgm:pt>
    <dgm:pt modelId="{721733B8-DB0A-4295-923E-CC5BFF59E219}" type="pres">
      <dgm:prSet presAssocID="{DFDCE9FC-CA25-4623-B9C7-6C3AF0E1C776}" presName="sibTrans" presStyleCnt="0"/>
      <dgm:spPr/>
    </dgm:pt>
    <dgm:pt modelId="{A05B5AC2-67A1-4387-9A98-51BBED56B251}" type="pres">
      <dgm:prSet presAssocID="{4E0B30E4-E555-4412-9618-F24BCDA5E955}" presName="compNode" presStyleCnt="0"/>
      <dgm:spPr/>
    </dgm:pt>
    <dgm:pt modelId="{D6EF1CDF-8A2D-4FB0-94A9-0FDACE63E9FE}" type="pres">
      <dgm:prSet presAssocID="{4E0B30E4-E555-4412-9618-F24BCDA5E955}" presName="bgRect" presStyleLbl="bgShp" presStyleIdx="4" presStyleCnt="5"/>
      <dgm:spPr/>
    </dgm:pt>
    <dgm:pt modelId="{EED07C82-F9AD-4089-9A1A-C2D4B3E62C6A}" type="pres">
      <dgm:prSet presAssocID="{4E0B30E4-E555-4412-9618-F24BCDA5E95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371A5C44-CC99-444E-89FA-123572A4F8DD}" type="pres">
      <dgm:prSet presAssocID="{4E0B30E4-E555-4412-9618-F24BCDA5E955}" presName="spaceRect" presStyleCnt="0"/>
      <dgm:spPr/>
    </dgm:pt>
    <dgm:pt modelId="{DD6D40E7-BD49-4BD5-93D1-C6BB06EFFBE3}" type="pres">
      <dgm:prSet presAssocID="{4E0B30E4-E555-4412-9618-F24BCDA5E955}" presName="parTx" presStyleLbl="revTx" presStyleIdx="4" presStyleCnt="5">
        <dgm:presLayoutVars>
          <dgm:chMax val="0"/>
          <dgm:chPref val="0"/>
        </dgm:presLayoutVars>
      </dgm:prSet>
      <dgm:spPr/>
    </dgm:pt>
  </dgm:ptLst>
  <dgm:cxnLst>
    <dgm:cxn modelId="{C971B209-CC22-4FC6-8FFB-8D0AE6718475}" type="presOf" srcId="{B0364AD6-EA91-4ABB-80AE-9FD81E16F37E}" destId="{C70DBA68-D68D-4A54-A188-0D7D0DD21848}" srcOrd="0" destOrd="0" presId="urn:microsoft.com/office/officeart/2018/2/layout/IconVerticalSolidList"/>
    <dgm:cxn modelId="{BBC9BB0C-F823-46B7-A3F1-C491AC00C615}" srcId="{EAC5819F-E5EA-4468-9674-80EB52273EE4}" destId="{B0364AD6-EA91-4ABB-80AE-9FD81E16F37E}" srcOrd="3" destOrd="0" parTransId="{73593991-0D69-4D54-B5E5-B716D2AC24BC}" sibTransId="{DFDCE9FC-CA25-4623-B9C7-6C3AF0E1C776}"/>
    <dgm:cxn modelId="{C2C99F23-03DC-46D8-8BCC-3D9B6977B969}" type="presOf" srcId="{18B47229-A708-4805-97A5-2DDF1FCD9EA4}" destId="{BD8EAC23-2D71-4647-922E-88A33E6CC9B9}" srcOrd="0" destOrd="0" presId="urn:microsoft.com/office/officeart/2018/2/layout/IconVerticalSolidList"/>
    <dgm:cxn modelId="{4C6DF159-F0CA-402E-B0D2-C5D1053B3784}" srcId="{EAC5819F-E5EA-4468-9674-80EB52273EE4}" destId="{18B47229-A708-4805-97A5-2DDF1FCD9EA4}" srcOrd="2" destOrd="0" parTransId="{D6420779-639D-4962-8C05-596D9206C334}" sibTransId="{53086D6C-856B-4C6A-8C85-C07C13032A32}"/>
    <dgm:cxn modelId="{9EAB2C5D-A34A-43E3-8887-B4CA5653612D}" type="presOf" srcId="{4E0B30E4-E555-4412-9618-F24BCDA5E955}" destId="{DD6D40E7-BD49-4BD5-93D1-C6BB06EFFBE3}" srcOrd="0" destOrd="0" presId="urn:microsoft.com/office/officeart/2018/2/layout/IconVerticalSolidList"/>
    <dgm:cxn modelId="{31019FBA-0BEC-4670-B144-05B1B645EDFE}" type="presOf" srcId="{235772E5-43E1-46EE-87B4-F56B231F2FAC}" destId="{A0F64AEB-99E1-4A6D-9879-6E511C52B96C}" srcOrd="0" destOrd="0" presId="urn:microsoft.com/office/officeart/2018/2/layout/IconVerticalSolidList"/>
    <dgm:cxn modelId="{A88B1DBF-0531-4BDF-B2EA-3461128EC77C}" srcId="{EAC5819F-E5EA-4468-9674-80EB52273EE4}" destId="{F2FDC1D9-7B61-4EC1-B66E-5184E9A22C87}" srcOrd="0" destOrd="0" parTransId="{35019CAB-A26D-4ED2-8604-D3876AF8C7F6}" sibTransId="{518201D7-0177-4FCC-8CD4-936992291B4F}"/>
    <dgm:cxn modelId="{1C81FBD5-60A4-444D-AC28-3AF26F3347DF}" srcId="{EAC5819F-E5EA-4468-9674-80EB52273EE4}" destId="{235772E5-43E1-46EE-87B4-F56B231F2FAC}" srcOrd="1" destOrd="0" parTransId="{5AC9F2B9-3043-4635-B3FE-A1A6FD98BE0A}" sibTransId="{71586C16-CB68-4E3D-AA2C-A5655A1F7EC2}"/>
    <dgm:cxn modelId="{778ABFE0-AB94-424F-B2E5-8E59518FDD17}" type="presOf" srcId="{EAC5819F-E5EA-4468-9674-80EB52273EE4}" destId="{ECECA938-2B05-4AF6-B861-EC3375C529C9}" srcOrd="0" destOrd="0" presId="urn:microsoft.com/office/officeart/2018/2/layout/IconVerticalSolidList"/>
    <dgm:cxn modelId="{987733E3-5812-4BA6-91C5-983764E8D40B}" srcId="{EAC5819F-E5EA-4468-9674-80EB52273EE4}" destId="{4E0B30E4-E555-4412-9618-F24BCDA5E955}" srcOrd="4" destOrd="0" parTransId="{89BAD4E1-BBF8-4B17-861E-19A9000ECC36}" sibTransId="{E7DBB2D5-EFBD-4DA8-B7CD-233182B3AC8C}"/>
    <dgm:cxn modelId="{F5AC51F2-E173-4584-B836-20E25348C7F3}" type="presOf" srcId="{F2FDC1D9-7B61-4EC1-B66E-5184E9A22C87}" destId="{471C5549-AF63-4CFC-A0FD-505975B3CC31}" srcOrd="0" destOrd="0" presId="urn:microsoft.com/office/officeart/2018/2/layout/IconVerticalSolidList"/>
    <dgm:cxn modelId="{2515350B-8091-4992-9DE6-B1450DC89F4B}" type="presParOf" srcId="{ECECA938-2B05-4AF6-B861-EC3375C529C9}" destId="{722DB377-3C7E-4D33-838C-960A20E6B8B8}" srcOrd="0" destOrd="0" presId="urn:microsoft.com/office/officeart/2018/2/layout/IconVerticalSolidList"/>
    <dgm:cxn modelId="{F62A2DE2-7F12-47D9-B6E5-01DF309832F6}" type="presParOf" srcId="{722DB377-3C7E-4D33-838C-960A20E6B8B8}" destId="{28C3E991-9797-4ED8-844B-AE8BDA350622}" srcOrd="0" destOrd="0" presId="urn:microsoft.com/office/officeart/2018/2/layout/IconVerticalSolidList"/>
    <dgm:cxn modelId="{2C0F27E6-3E72-48D4-B480-870D529591FB}" type="presParOf" srcId="{722DB377-3C7E-4D33-838C-960A20E6B8B8}" destId="{0D6B5D6A-5422-4ECF-9781-7A1D56A70772}" srcOrd="1" destOrd="0" presId="urn:microsoft.com/office/officeart/2018/2/layout/IconVerticalSolidList"/>
    <dgm:cxn modelId="{75398F38-ADC6-4BAE-9A18-BECDB70907B8}" type="presParOf" srcId="{722DB377-3C7E-4D33-838C-960A20E6B8B8}" destId="{19CA2C26-8D23-4C8C-9B74-E59A6A54CD28}" srcOrd="2" destOrd="0" presId="urn:microsoft.com/office/officeart/2018/2/layout/IconVerticalSolidList"/>
    <dgm:cxn modelId="{E814B1C2-0043-47B7-8A02-79A4741C81F0}" type="presParOf" srcId="{722DB377-3C7E-4D33-838C-960A20E6B8B8}" destId="{471C5549-AF63-4CFC-A0FD-505975B3CC31}" srcOrd="3" destOrd="0" presId="urn:microsoft.com/office/officeart/2018/2/layout/IconVerticalSolidList"/>
    <dgm:cxn modelId="{79D2006D-216D-4441-A81A-51A97453AFDF}" type="presParOf" srcId="{ECECA938-2B05-4AF6-B861-EC3375C529C9}" destId="{87D7D669-ED9D-482F-9D78-B0912402389F}" srcOrd="1" destOrd="0" presId="urn:microsoft.com/office/officeart/2018/2/layout/IconVerticalSolidList"/>
    <dgm:cxn modelId="{11606B9D-A93A-4891-93C9-F8186120B998}" type="presParOf" srcId="{ECECA938-2B05-4AF6-B861-EC3375C529C9}" destId="{1C6D2CD3-0A78-4A11-AE40-BDB004BC1952}" srcOrd="2" destOrd="0" presId="urn:microsoft.com/office/officeart/2018/2/layout/IconVerticalSolidList"/>
    <dgm:cxn modelId="{1671AF66-B37D-4C72-8A18-FC7C23C93E86}" type="presParOf" srcId="{1C6D2CD3-0A78-4A11-AE40-BDB004BC1952}" destId="{901224B6-8211-4D23-8724-1C3059B05970}" srcOrd="0" destOrd="0" presId="urn:microsoft.com/office/officeart/2018/2/layout/IconVerticalSolidList"/>
    <dgm:cxn modelId="{1D6A9718-4680-4821-85FA-67E2C7C7122A}" type="presParOf" srcId="{1C6D2CD3-0A78-4A11-AE40-BDB004BC1952}" destId="{EA7AF258-19D5-4A70-8A3F-0EC44F320C19}" srcOrd="1" destOrd="0" presId="urn:microsoft.com/office/officeart/2018/2/layout/IconVerticalSolidList"/>
    <dgm:cxn modelId="{679D6652-19AD-4D96-8DCE-25F477AB86FC}" type="presParOf" srcId="{1C6D2CD3-0A78-4A11-AE40-BDB004BC1952}" destId="{E2C3C143-0909-49CC-8DE2-886B0ADFCFAA}" srcOrd="2" destOrd="0" presId="urn:microsoft.com/office/officeart/2018/2/layout/IconVerticalSolidList"/>
    <dgm:cxn modelId="{36740936-62A5-4168-89CD-CF025A2D697B}" type="presParOf" srcId="{1C6D2CD3-0A78-4A11-AE40-BDB004BC1952}" destId="{A0F64AEB-99E1-4A6D-9879-6E511C52B96C}" srcOrd="3" destOrd="0" presId="urn:microsoft.com/office/officeart/2018/2/layout/IconVerticalSolidList"/>
    <dgm:cxn modelId="{CE0C56A3-D9AD-4015-96AB-E308149EF647}" type="presParOf" srcId="{ECECA938-2B05-4AF6-B861-EC3375C529C9}" destId="{B9E5DFB4-0D56-431B-BFC1-EDF45E24CC33}" srcOrd="3" destOrd="0" presId="urn:microsoft.com/office/officeart/2018/2/layout/IconVerticalSolidList"/>
    <dgm:cxn modelId="{09698233-A361-4159-BE98-E756EEE999D5}" type="presParOf" srcId="{ECECA938-2B05-4AF6-B861-EC3375C529C9}" destId="{9D48D9FD-81EC-4F40-8EEB-20995355254A}" srcOrd="4" destOrd="0" presId="urn:microsoft.com/office/officeart/2018/2/layout/IconVerticalSolidList"/>
    <dgm:cxn modelId="{0037A2C1-0A0C-4934-8C4D-E414D023C83C}" type="presParOf" srcId="{9D48D9FD-81EC-4F40-8EEB-20995355254A}" destId="{3891B4B4-C668-4F59-824F-F5E9B1455F5E}" srcOrd="0" destOrd="0" presId="urn:microsoft.com/office/officeart/2018/2/layout/IconVerticalSolidList"/>
    <dgm:cxn modelId="{4504C386-D4F5-4349-9DA5-BC3BAD03A1B8}" type="presParOf" srcId="{9D48D9FD-81EC-4F40-8EEB-20995355254A}" destId="{A73E71E5-9AF7-4BB9-9998-04A20A12E44F}" srcOrd="1" destOrd="0" presId="urn:microsoft.com/office/officeart/2018/2/layout/IconVerticalSolidList"/>
    <dgm:cxn modelId="{B2CA136F-74D8-4875-917A-0D00356FFF4F}" type="presParOf" srcId="{9D48D9FD-81EC-4F40-8EEB-20995355254A}" destId="{A007B550-A1FC-409F-8516-7C6CD2DA8EF8}" srcOrd="2" destOrd="0" presId="urn:microsoft.com/office/officeart/2018/2/layout/IconVerticalSolidList"/>
    <dgm:cxn modelId="{8144D3B3-9A89-467F-B223-07111BE1B24E}" type="presParOf" srcId="{9D48D9FD-81EC-4F40-8EEB-20995355254A}" destId="{BD8EAC23-2D71-4647-922E-88A33E6CC9B9}" srcOrd="3" destOrd="0" presId="urn:microsoft.com/office/officeart/2018/2/layout/IconVerticalSolidList"/>
    <dgm:cxn modelId="{DF5CFC3F-CFD6-4E26-BC08-7633C5ECADAD}" type="presParOf" srcId="{ECECA938-2B05-4AF6-B861-EC3375C529C9}" destId="{FDF3AEE3-AA31-4723-8200-8F443C2400A2}" srcOrd="5" destOrd="0" presId="urn:microsoft.com/office/officeart/2018/2/layout/IconVerticalSolidList"/>
    <dgm:cxn modelId="{91918B6D-CB1A-458D-B367-B221421843BB}" type="presParOf" srcId="{ECECA938-2B05-4AF6-B861-EC3375C529C9}" destId="{C91DF62B-A7DB-4473-902A-8FE35AF4EC94}" srcOrd="6" destOrd="0" presId="urn:microsoft.com/office/officeart/2018/2/layout/IconVerticalSolidList"/>
    <dgm:cxn modelId="{EC468B1A-62F7-4AF1-BB67-B7CBB062F1C4}" type="presParOf" srcId="{C91DF62B-A7DB-4473-902A-8FE35AF4EC94}" destId="{DB588553-ED8C-43E7-AA0B-46E2084A2C24}" srcOrd="0" destOrd="0" presId="urn:microsoft.com/office/officeart/2018/2/layout/IconVerticalSolidList"/>
    <dgm:cxn modelId="{44F65486-CA2F-4D05-B962-FF20912699B0}" type="presParOf" srcId="{C91DF62B-A7DB-4473-902A-8FE35AF4EC94}" destId="{02F92969-6D26-43FB-8DE6-E786D33C0839}" srcOrd="1" destOrd="0" presId="urn:microsoft.com/office/officeart/2018/2/layout/IconVerticalSolidList"/>
    <dgm:cxn modelId="{72213A82-FBCC-4856-9A5A-2E41929DEF19}" type="presParOf" srcId="{C91DF62B-A7DB-4473-902A-8FE35AF4EC94}" destId="{49C4E333-2FDF-49F8-B786-461004F4D30A}" srcOrd="2" destOrd="0" presId="urn:microsoft.com/office/officeart/2018/2/layout/IconVerticalSolidList"/>
    <dgm:cxn modelId="{657E7029-C62F-4120-A56D-6B7318689361}" type="presParOf" srcId="{C91DF62B-A7DB-4473-902A-8FE35AF4EC94}" destId="{C70DBA68-D68D-4A54-A188-0D7D0DD21848}" srcOrd="3" destOrd="0" presId="urn:microsoft.com/office/officeart/2018/2/layout/IconVerticalSolidList"/>
    <dgm:cxn modelId="{C1F0CCA9-AF21-42D7-B5B1-82C4D7FB2FA2}" type="presParOf" srcId="{ECECA938-2B05-4AF6-B861-EC3375C529C9}" destId="{721733B8-DB0A-4295-923E-CC5BFF59E219}" srcOrd="7" destOrd="0" presId="urn:microsoft.com/office/officeart/2018/2/layout/IconVerticalSolidList"/>
    <dgm:cxn modelId="{A23ED066-3A47-493D-BA81-95AB6CB64C66}" type="presParOf" srcId="{ECECA938-2B05-4AF6-B861-EC3375C529C9}" destId="{A05B5AC2-67A1-4387-9A98-51BBED56B251}" srcOrd="8" destOrd="0" presId="urn:microsoft.com/office/officeart/2018/2/layout/IconVerticalSolidList"/>
    <dgm:cxn modelId="{040AEEEA-3129-475E-9A72-54E57DCA871E}" type="presParOf" srcId="{A05B5AC2-67A1-4387-9A98-51BBED56B251}" destId="{D6EF1CDF-8A2D-4FB0-94A9-0FDACE63E9FE}" srcOrd="0" destOrd="0" presId="urn:microsoft.com/office/officeart/2018/2/layout/IconVerticalSolidList"/>
    <dgm:cxn modelId="{C2E94E01-3E36-4F0E-B593-EAFF64AB44E6}" type="presParOf" srcId="{A05B5AC2-67A1-4387-9A98-51BBED56B251}" destId="{EED07C82-F9AD-4089-9A1A-C2D4B3E62C6A}" srcOrd="1" destOrd="0" presId="urn:microsoft.com/office/officeart/2018/2/layout/IconVerticalSolidList"/>
    <dgm:cxn modelId="{0B291B7B-385F-4BF3-A02F-F2726F61471F}" type="presParOf" srcId="{A05B5AC2-67A1-4387-9A98-51BBED56B251}" destId="{371A5C44-CC99-444E-89FA-123572A4F8DD}" srcOrd="2" destOrd="0" presId="urn:microsoft.com/office/officeart/2018/2/layout/IconVerticalSolidList"/>
    <dgm:cxn modelId="{AF5BAC32-A4F3-43C0-A3DF-3694FDA5EE84}" type="presParOf" srcId="{A05B5AC2-67A1-4387-9A98-51BBED56B251}" destId="{DD6D40E7-BD49-4BD5-93D1-C6BB06EFFBE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3E991-9797-4ED8-844B-AE8BDA350622}">
      <dsp:nvSpPr>
        <dsp:cNvPr id="0" name=""/>
        <dsp:cNvSpPr/>
      </dsp:nvSpPr>
      <dsp:spPr>
        <a:xfrm>
          <a:off x="0" y="4978"/>
          <a:ext cx="6950820" cy="10604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B5D6A-5422-4ECF-9781-7A1D56A70772}">
      <dsp:nvSpPr>
        <dsp:cNvPr id="0" name=""/>
        <dsp:cNvSpPr/>
      </dsp:nvSpPr>
      <dsp:spPr>
        <a:xfrm>
          <a:off x="320778" y="243574"/>
          <a:ext cx="583234" cy="5832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1C5549-AF63-4CFC-A0FD-505975B3CC31}">
      <dsp:nvSpPr>
        <dsp:cNvPr id="0" name=""/>
        <dsp:cNvSpPr/>
      </dsp:nvSpPr>
      <dsp:spPr>
        <a:xfrm>
          <a:off x="1224792" y="4978"/>
          <a:ext cx="5726027" cy="106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28" tIns="112228" rIns="112228" bIns="112228" numCol="1" spcCol="1270" anchor="ctr" anchorCtr="0">
          <a:noAutofit/>
        </a:bodyPr>
        <a:lstStyle/>
        <a:p>
          <a:pPr marL="0" lvl="0" indent="0" algn="l" defTabSz="755650">
            <a:lnSpc>
              <a:spcPct val="100000"/>
            </a:lnSpc>
            <a:spcBef>
              <a:spcPct val="0"/>
            </a:spcBef>
            <a:spcAft>
              <a:spcPct val="35000"/>
            </a:spcAft>
            <a:buNone/>
          </a:pPr>
          <a:r>
            <a:rPr lang="en-US" sz="1700" b="0" kern="1200" dirty="0">
              <a:solidFill>
                <a:schemeClr val="tx2"/>
              </a:solidFill>
            </a:rPr>
            <a:t>This analysis uses time series research via Microsoft Excel.</a:t>
          </a:r>
          <a:r>
            <a:rPr lang="en-US" sz="1700" b="0" kern="1200" dirty="0">
              <a:solidFill>
                <a:schemeClr val="tx2"/>
              </a:solidFill>
              <a:latin typeface="Corbel" panose="020B0503020204020204"/>
            </a:rPr>
            <a:t> </a:t>
          </a:r>
          <a:endParaRPr lang="en-US" sz="1700" b="0" kern="1200" dirty="0">
            <a:solidFill>
              <a:schemeClr val="tx2"/>
            </a:solidFill>
          </a:endParaRPr>
        </a:p>
      </dsp:txBody>
      <dsp:txXfrm>
        <a:off x="1224792" y="4978"/>
        <a:ext cx="5726027" cy="1060425"/>
      </dsp:txXfrm>
    </dsp:sp>
    <dsp:sp modelId="{901224B6-8211-4D23-8724-1C3059B05970}">
      <dsp:nvSpPr>
        <dsp:cNvPr id="0" name=""/>
        <dsp:cNvSpPr/>
      </dsp:nvSpPr>
      <dsp:spPr>
        <a:xfrm>
          <a:off x="0" y="1330511"/>
          <a:ext cx="6950820" cy="10604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7AF258-19D5-4A70-8A3F-0EC44F320C19}">
      <dsp:nvSpPr>
        <dsp:cNvPr id="0" name=""/>
        <dsp:cNvSpPr/>
      </dsp:nvSpPr>
      <dsp:spPr>
        <a:xfrm>
          <a:off x="320778" y="1569106"/>
          <a:ext cx="583234" cy="5832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F64AEB-99E1-4A6D-9879-6E511C52B96C}">
      <dsp:nvSpPr>
        <dsp:cNvPr id="0" name=""/>
        <dsp:cNvSpPr/>
      </dsp:nvSpPr>
      <dsp:spPr>
        <a:xfrm>
          <a:off x="1224792" y="1330511"/>
          <a:ext cx="5726027" cy="106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28" tIns="112228" rIns="112228" bIns="112228" numCol="1" spcCol="1270" anchor="ctr" anchorCtr="0">
          <a:noAutofit/>
        </a:bodyPr>
        <a:lstStyle/>
        <a:p>
          <a:pPr marL="0" lvl="0" indent="0" algn="l" defTabSz="755650" rtl="0">
            <a:lnSpc>
              <a:spcPct val="100000"/>
            </a:lnSpc>
            <a:spcBef>
              <a:spcPct val="0"/>
            </a:spcBef>
            <a:spcAft>
              <a:spcPct val="35000"/>
            </a:spcAft>
            <a:buNone/>
          </a:pPr>
          <a:r>
            <a:rPr lang="en-US" sz="1700" b="0" kern="1200" dirty="0">
              <a:solidFill>
                <a:schemeClr val="tx2"/>
              </a:solidFill>
              <a:latin typeface="Calibri"/>
              <a:ea typeface="Calibri"/>
              <a:cs typeface="Times New Roman"/>
            </a:rPr>
            <a:t>The dataset used here is secondary, as the primary data had been calculated using the ‘substitution method’ in resource consumption, and the calculations required in finding GGDP.</a:t>
          </a:r>
        </a:p>
      </dsp:txBody>
      <dsp:txXfrm>
        <a:off x="1224792" y="1330511"/>
        <a:ext cx="5726027" cy="1060425"/>
      </dsp:txXfrm>
    </dsp:sp>
    <dsp:sp modelId="{3891B4B4-C668-4F59-824F-F5E9B1455F5E}">
      <dsp:nvSpPr>
        <dsp:cNvPr id="0" name=""/>
        <dsp:cNvSpPr/>
      </dsp:nvSpPr>
      <dsp:spPr>
        <a:xfrm>
          <a:off x="0" y="2656043"/>
          <a:ext cx="6950820" cy="10604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E71E5-9AF7-4BB9-9998-04A20A12E44F}">
      <dsp:nvSpPr>
        <dsp:cNvPr id="0" name=""/>
        <dsp:cNvSpPr/>
      </dsp:nvSpPr>
      <dsp:spPr>
        <a:xfrm>
          <a:off x="320778" y="2894639"/>
          <a:ext cx="583234" cy="5832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8EAC23-2D71-4647-922E-88A33E6CC9B9}">
      <dsp:nvSpPr>
        <dsp:cNvPr id="0" name=""/>
        <dsp:cNvSpPr/>
      </dsp:nvSpPr>
      <dsp:spPr>
        <a:xfrm>
          <a:off x="1224792" y="2656043"/>
          <a:ext cx="5726027" cy="106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28" tIns="112228" rIns="112228" bIns="112228" numCol="1" spcCol="1270" anchor="ctr" anchorCtr="0">
          <a:noAutofit/>
        </a:bodyPr>
        <a:lstStyle/>
        <a:p>
          <a:pPr marL="0" lvl="0" indent="0" algn="l" defTabSz="755650">
            <a:lnSpc>
              <a:spcPct val="100000"/>
            </a:lnSpc>
            <a:spcBef>
              <a:spcPct val="0"/>
            </a:spcBef>
            <a:spcAft>
              <a:spcPct val="35000"/>
            </a:spcAft>
            <a:buNone/>
          </a:pPr>
          <a:r>
            <a:rPr lang="en-US" sz="1700" b="0" kern="1200" dirty="0">
              <a:solidFill>
                <a:schemeClr val="tx2"/>
              </a:solidFill>
            </a:rPr>
            <a:t>Here we have a total of fifty-eight observations. </a:t>
          </a:r>
          <a:endParaRPr lang="en-US" sz="1700" b="0" kern="1200" dirty="0">
            <a:solidFill>
              <a:schemeClr val="tx2"/>
            </a:solidFill>
            <a:latin typeface="Corbel" panose="020B0503020204020204"/>
          </a:endParaRPr>
        </a:p>
      </dsp:txBody>
      <dsp:txXfrm>
        <a:off x="1224792" y="2656043"/>
        <a:ext cx="5726027" cy="1060425"/>
      </dsp:txXfrm>
    </dsp:sp>
    <dsp:sp modelId="{DB588553-ED8C-43E7-AA0B-46E2084A2C24}">
      <dsp:nvSpPr>
        <dsp:cNvPr id="0" name=""/>
        <dsp:cNvSpPr/>
      </dsp:nvSpPr>
      <dsp:spPr>
        <a:xfrm>
          <a:off x="0" y="3981575"/>
          <a:ext cx="6950820" cy="10604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92969-6D26-43FB-8DE6-E786D33C0839}">
      <dsp:nvSpPr>
        <dsp:cNvPr id="0" name=""/>
        <dsp:cNvSpPr/>
      </dsp:nvSpPr>
      <dsp:spPr>
        <a:xfrm>
          <a:off x="320778" y="4220171"/>
          <a:ext cx="583234" cy="5832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DBA68-D68D-4A54-A188-0D7D0DD21848}">
      <dsp:nvSpPr>
        <dsp:cNvPr id="0" name=""/>
        <dsp:cNvSpPr/>
      </dsp:nvSpPr>
      <dsp:spPr>
        <a:xfrm>
          <a:off x="1224792" y="3981575"/>
          <a:ext cx="5726027" cy="106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28" tIns="112228" rIns="112228" bIns="112228" numCol="1" spcCol="1270" anchor="ctr" anchorCtr="0">
          <a:noAutofit/>
        </a:bodyPr>
        <a:lstStyle/>
        <a:p>
          <a:pPr marL="0" lvl="0" indent="0" algn="l" defTabSz="755650" rtl="0">
            <a:lnSpc>
              <a:spcPct val="100000"/>
            </a:lnSpc>
            <a:spcBef>
              <a:spcPct val="0"/>
            </a:spcBef>
            <a:spcAft>
              <a:spcPct val="35000"/>
            </a:spcAft>
            <a:buNone/>
          </a:pPr>
          <a:r>
            <a:rPr lang="en-US" sz="1700" b="0" kern="1200" dirty="0">
              <a:solidFill>
                <a:schemeClr val="tx2"/>
              </a:solidFill>
            </a:rPr>
            <a:t>We will use graphical techniques including histograms, time series plots and </a:t>
          </a:r>
          <a:r>
            <a:rPr lang="en-US" sz="1700" b="0" kern="1200" dirty="0">
              <a:solidFill>
                <a:schemeClr val="tx2"/>
              </a:solidFill>
              <a:latin typeface="Corbel" panose="020B0503020204020204"/>
            </a:rPr>
            <a:t>scatterplots. </a:t>
          </a:r>
        </a:p>
      </dsp:txBody>
      <dsp:txXfrm>
        <a:off x="1224792" y="3981575"/>
        <a:ext cx="5726027" cy="1060425"/>
      </dsp:txXfrm>
    </dsp:sp>
    <dsp:sp modelId="{D6EF1CDF-8A2D-4FB0-94A9-0FDACE63E9FE}">
      <dsp:nvSpPr>
        <dsp:cNvPr id="0" name=""/>
        <dsp:cNvSpPr/>
      </dsp:nvSpPr>
      <dsp:spPr>
        <a:xfrm>
          <a:off x="0" y="5307108"/>
          <a:ext cx="6950820" cy="10604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D07C82-F9AD-4089-9A1A-C2D4B3E62C6A}">
      <dsp:nvSpPr>
        <dsp:cNvPr id="0" name=""/>
        <dsp:cNvSpPr/>
      </dsp:nvSpPr>
      <dsp:spPr>
        <a:xfrm>
          <a:off x="320778" y="5545704"/>
          <a:ext cx="583234" cy="5832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6D40E7-BD49-4BD5-93D1-C6BB06EFFBE3}">
      <dsp:nvSpPr>
        <dsp:cNvPr id="0" name=""/>
        <dsp:cNvSpPr/>
      </dsp:nvSpPr>
      <dsp:spPr>
        <a:xfrm>
          <a:off x="1224792" y="5307108"/>
          <a:ext cx="5726027" cy="1060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28" tIns="112228" rIns="112228" bIns="112228" numCol="1" spcCol="1270" anchor="ctr" anchorCtr="0">
          <a:noAutofit/>
        </a:bodyPr>
        <a:lstStyle/>
        <a:p>
          <a:pPr marL="0" lvl="0" indent="0" algn="l" defTabSz="755650" rtl="0">
            <a:lnSpc>
              <a:spcPct val="100000"/>
            </a:lnSpc>
            <a:spcBef>
              <a:spcPct val="0"/>
            </a:spcBef>
            <a:spcAft>
              <a:spcPct val="35000"/>
            </a:spcAft>
            <a:buNone/>
          </a:pPr>
          <a:r>
            <a:rPr lang="en-US" sz="1700" b="0" kern="1200" dirty="0">
              <a:solidFill>
                <a:schemeClr val="tx2"/>
              </a:solidFill>
              <a:latin typeface="Corbel" panose="020B0503020204020204"/>
            </a:rPr>
            <a:t>We will also use statistical techniques including descriptive</a:t>
          </a:r>
          <a:r>
            <a:rPr lang="en-US" sz="1700" b="0" kern="1200" dirty="0">
              <a:solidFill>
                <a:schemeClr val="tx2"/>
              </a:solidFill>
            </a:rPr>
            <a:t> statistics (for scalable variables), as well as correlation and regression statistical analysis.</a:t>
          </a:r>
          <a:endParaRPr lang="en-US" sz="1700" kern="1200" dirty="0">
            <a:solidFill>
              <a:schemeClr val="tx2"/>
            </a:solidFill>
          </a:endParaRPr>
        </a:p>
      </dsp:txBody>
      <dsp:txXfrm>
        <a:off x="1224792" y="5307108"/>
        <a:ext cx="5726027" cy="10604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11/4/23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11/4/23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a:t>
            </a:r>
            <a:r>
              <a:rPr lang="en-US" dirty="0" err="1"/>
              <a:t>Bri</a:t>
            </a:r>
            <a:r>
              <a:rPr lang="en-US" dirty="0"/>
              <a:t> Palmisano</a:t>
            </a:r>
          </a:p>
          <a:p>
            <a:endParaRPr lang="en-US" dirty="0"/>
          </a:p>
          <a:p>
            <a:r>
              <a:rPr lang="en-US" dirty="0"/>
              <a:t>This is my first conference as well as my first venture in in-depth economic writing.</a:t>
            </a:r>
          </a:p>
          <a:p>
            <a:endParaRPr lang="en-US" dirty="0"/>
          </a:p>
          <a:p>
            <a:r>
              <a:rPr lang="en-US" dirty="0"/>
              <a:t>I've just recently completed my Bachelors in Business at St. John's University</a:t>
            </a:r>
          </a:p>
          <a:p>
            <a:endParaRPr lang="en-US" dirty="0"/>
          </a:p>
          <a:p>
            <a:r>
              <a:rPr lang="en-US" dirty="0"/>
              <a:t>and I'm currently working on individual literature review on The Anthropogenic and Geo-Economic Impact of Energy Scarcity.</a:t>
            </a:r>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Investments in clean energy must more than triple by 2030 to keep a goal of reaching net-zero emissions by 2050. </a:t>
            </a: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As though being a climate change hero is not enough, emerging fiscal and regulatory incentives including tax credits and exemptions, feed-in-tariff, interest rate cuts, standards in sustainability and green power programs, have become the catalysts of environmentally deserved change </a:t>
            </a:r>
          </a:p>
          <a:p>
            <a:endParaRPr lang="en-US" dirty="0"/>
          </a:p>
          <a:p>
            <a:pPr marL="0" indent="0">
              <a:buNone/>
            </a:pPr>
            <a:r>
              <a:rPr lang="en-US" dirty="0">
                <a:ea typeface="+mn-lt"/>
                <a:cs typeface="+mn-lt"/>
              </a:rPr>
              <a:t>Developing countries are attracting private investment via the lack the public funding that these nations have. </a:t>
            </a:r>
          </a:p>
          <a:p>
            <a:pPr marL="0" indent="0">
              <a:buNone/>
            </a:pPr>
            <a:endParaRPr lang="en-US" dirty="0">
              <a:ea typeface="+mn-lt"/>
              <a:cs typeface="+mn-lt"/>
            </a:endParaRPr>
          </a:p>
          <a:p>
            <a:pPr marL="0" indent="0">
              <a:buNone/>
            </a:pPr>
            <a:r>
              <a:rPr lang="en-US" dirty="0">
                <a:ea typeface="+mn-lt"/>
                <a:cs typeface="+mn-lt"/>
              </a:rPr>
              <a:t>Though investors decisions are heavily weighted in seeing a return on investments, or their individual benefit and sustainability is not always cheap, as well as still lacking financial returns despite the increase in attention.</a:t>
            </a: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10</a:t>
            </a:fld>
            <a:endParaRPr lang="en-US"/>
          </a:p>
        </p:txBody>
      </p:sp>
    </p:spTree>
    <p:extLst>
      <p:ext uri="{BB962C8B-B14F-4D97-AF65-F5344CB8AC3E}">
        <p14:creationId xmlns:p14="http://schemas.microsoft.com/office/powerpoint/2010/main" val="3889153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Investments in clean energy must more than triple by 2030 to keep a goal of reaching net-zero emissions by 2050. </a:t>
            </a: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As though being a climate change hero is not enough, emerging fiscal and regulatory incentives including tax credits and exemptions, feed-in-tariff, interest rate cuts, standards in sustainability and green power programs, have become the catalysts of environmentally deserved change </a:t>
            </a:r>
          </a:p>
          <a:p>
            <a:endParaRPr lang="en-US" dirty="0"/>
          </a:p>
          <a:p>
            <a:pPr marL="0" indent="0">
              <a:buNone/>
            </a:pPr>
            <a:r>
              <a:rPr lang="en-US" dirty="0">
                <a:ea typeface="+mn-lt"/>
                <a:cs typeface="+mn-lt"/>
              </a:rPr>
              <a:t>Developing countries are attracting private investment via the lack the public funding that these nations have. </a:t>
            </a:r>
          </a:p>
          <a:p>
            <a:pPr marL="0" indent="0">
              <a:buNone/>
            </a:pPr>
            <a:endParaRPr lang="en-US" dirty="0">
              <a:ea typeface="+mn-lt"/>
              <a:cs typeface="+mn-lt"/>
            </a:endParaRPr>
          </a:p>
          <a:p>
            <a:pPr marL="0" indent="0">
              <a:buNone/>
            </a:pPr>
            <a:r>
              <a:rPr lang="en-US" dirty="0">
                <a:ea typeface="+mn-lt"/>
                <a:cs typeface="+mn-lt"/>
              </a:rPr>
              <a:t>Though investors decisions are heavily weighted in seeing a return on investments, or their individual benefit and sustainability is not always cheap, as well as still lacking financial returns despite the increase in attention.</a:t>
            </a: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11</a:t>
            </a:fld>
            <a:endParaRPr lang="en-US"/>
          </a:p>
        </p:txBody>
      </p:sp>
    </p:spTree>
    <p:extLst>
      <p:ext uri="{BB962C8B-B14F-4D97-AF65-F5344CB8AC3E}">
        <p14:creationId xmlns:p14="http://schemas.microsoft.com/office/powerpoint/2010/main" val="1139774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Investments in clean energy must more than triple by 2030 to keep a goal of reaching net-zero emissions by 2050. </a:t>
            </a: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As though being a climate change hero is not enough, emerging fiscal and regulatory incentives including tax credits and exemptions, feed-in-tariff, interest rate cuts, standards in sustainability and green power programs, have become the catalysts of environmentally deserved change </a:t>
            </a:r>
          </a:p>
          <a:p>
            <a:endParaRPr lang="en-US" dirty="0"/>
          </a:p>
          <a:p>
            <a:pPr marL="0" indent="0">
              <a:buNone/>
            </a:pPr>
            <a:r>
              <a:rPr lang="en-US" dirty="0">
                <a:ea typeface="+mn-lt"/>
                <a:cs typeface="+mn-lt"/>
              </a:rPr>
              <a:t>Developing countries are attracting private investment via the lack the public funding that these nations have. </a:t>
            </a:r>
          </a:p>
          <a:p>
            <a:pPr marL="0" indent="0">
              <a:buNone/>
            </a:pPr>
            <a:endParaRPr lang="en-US" dirty="0">
              <a:ea typeface="+mn-lt"/>
              <a:cs typeface="+mn-lt"/>
            </a:endParaRPr>
          </a:p>
          <a:p>
            <a:pPr marL="0" indent="0">
              <a:buNone/>
            </a:pPr>
            <a:r>
              <a:rPr lang="en-US" dirty="0">
                <a:ea typeface="+mn-lt"/>
                <a:cs typeface="+mn-lt"/>
              </a:rPr>
              <a:t>Though investors decisions are heavily weighted in seeing a return on investments, or their individual benefit and sustainability is not always cheap, as well as still lacking financial returns despite the increase in attention.</a:t>
            </a: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12</a:t>
            </a:fld>
            <a:endParaRPr lang="en-US"/>
          </a:p>
        </p:txBody>
      </p:sp>
    </p:spTree>
    <p:extLst>
      <p:ext uri="{BB962C8B-B14F-4D97-AF65-F5344CB8AC3E}">
        <p14:creationId xmlns:p14="http://schemas.microsoft.com/office/powerpoint/2010/main" val="2205240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Investments in clean energy must more than triple by 2030 to keep a goal of reaching net-zero emissions by 2050. </a:t>
            </a: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As though being a climate change hero is not enough, emerging fiscal and regulatory incentives including tax credits and exemptions, feed-in-tariff, interest rate cuts, standards in sustainability and green power programs, have become the catalysts of environmentally deserved change </a:t>
            </a:r>
          </a:p>
          <a:p>
            <a:endParaRPr lang="en-US" dirty="0"/>
          </a:p>
          <a:p>
            <a:pPr marL="0" indent="0">
              <a:buNone/>
            </a:pPr>
            <a:r>
              <a:rPr lang="en-US" dirty="0">
                <a:ea typeface="+mn-lt"/>
                <a:cs typeface="+mn-lt"/>
              </a:rPr>
              <a:t>Developing countries are attracting private investment via the lack the public funding that these nations have. </a:t>
            </a:r>
          </a:p>
          <a:p>
            <a:pPr marL="0" indent="0">
              <a:buNone/>
            </a:pPr>
            <a:endParaRPr lang="en-US" dirty="0">
              <a:ea typeface="+mn-lt"/>
              <a:cs typeface="+mn-lt"/>
            </a:endParaRPr>
          </a:p>
          <a:p>
            <a:pPr marL="0" indent="0">
              <a:buNone/>
            </a:pPr>
            <a:r>
              <a:rPr lang="en-US" dirty="0">
                <a:ea typeface="+mn-lt"/>
                <a:cs typeface="+mn-lt"/>
              </a:rPr>
              <a:t>Though investors decisions are heavily weighted in seeing a return on investments, or their individual benefit and sustainability is not always cheap, as well as still lacking financial returns despite the increase in attention.</a:t>
            </a: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13</a:t>
            </a:fld>
            <a:endParaRPr lang="en-US"/>
          </a:p>
        </p:txBody>
      </p:sp>
    </p:spTree>
    <p:extLst>
      <p:ext uri="{BB962C8B-B14F-4D97-AF65-F5344CB8AC3E}">
        <p14:creationId xmlns:p14="http://schemas.microsoft.com/office/powerpoint/2010/main" val="1078277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Investments in clean energy must more than triple by 2030 to keep a goal of reaching net-zero emissions by 2050. </a:t>
            </a: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As though being a climate change hero is not enough, emerging fiscal and regulatory incentives including tax credits and exemptions, feed-in-tariff, interest rate cuts, standards in sustainability and green power programs, have become the catalysts of environmentally deserved change </a:t>
            </a:r>
          </a:p>
          <a:p>
            <a:endParaRPr lang="en-US" dirty="0"/>
          </a:p>
          <a:p>
            <a:pPr marL="0" indent="0">
              <a:buNone/>
            </a:pPr>
            <a:r>
              <a:rPr lang="en-US" dirty="0">
                <a:ea typeface="+mn-lt"/>
                <a:cs typeface="+mn-lt"/>
              </a:rPr>
              <a:t>Developing countries are attracting private investment via the lack the public funding that these nations have. </a:t>
            </a:r>
          </a:p>
          <a:p>
            <a:pPr marL="0" indent="0">
              <a:buNone/>
            </a:pPr>
            <a:endParaRPr lang="en-US" dirty="0">
              <a:ea typeface="+mn-lt"/>
              <a:cs typeface="+mn-lt"/>
            </a:endParaRPr>
          </a:p>
          <a:p>
            <a:pPr marL="0" indent="0">
              <a:buNone/>
            </a:pPr>
            <a:r>
              <a:rPr lang="en-US" dirty="0">
                <a:ea typeface="+mn-lt"/>
                <a:cs typeface="+mn-lt"/>
              </a:rPr>
              <a:t>Though investors decisions are heavily weighted in seeing a return on investments, or their individual benefit and sustainability is not always cheap, as well as still lacking financial returns despite the increase in attention.</a:t>
            </a: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14</a:t>
            </a:fld>
            <a:endParaRPr lang="en-US"/>
          </a:p>
        </p:txBody>
      </p:sp>
    </p:spTree>
    <p:extLst>
      <p:ext uri="{BB962C8B-B14F-4D97-AF65-F5344CB8AC3E}">
        <p14:creationId xmlns:p14="http://schemas.microsoft.com/office/powerpoint/2010/main" val="140665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Investments in clean energy must more than triple by 2030 to keep a goal of reaching net-zero emissions by 2050. </a:t>
            </a: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As though being a climate change hero is not enough, emerging fiscal and regulatory incentives including tax credits and exemptions, feed-in-tariff, interest rate cuts, standards in sustainability and green power programs, have become the catalysts of environmentally deserved change </a:t>
            </a:r>
          </a:p>
          <a:p>
            <a:endParaRPr lang="en-US" dirty="0"/>
          </a:p>
          <a:p>
            <a:pPr marL="0" indent="0">
              <a:buNone/>
            </a:pPr>
            <a:r>
              <a:rPr lang="en-US" dirty="0">
                <a:ea typeface="+mn-lt"/>
                <a:cs typeface="+mn-lt"/>
              </a:rPr>
              <a:t>Developing countries are attracting private investment via the lack the public funding that these nations have. </a:t>
            </a:r>
          </a:p>
          <a:p>
            <a:pPr marL="0" indent="0">
              <a:buNone/>
            </a:pPr>
            <a:endParaRPr lang="en-US" dirty="0">
              <a:ea typeface="+mn-lt"/>
              <a:cs typeface="+mn-lt"/>
            </a:endParaRPr>
          </a:p>
          <a:p>
            <a:pPr marL="0" indent="0">
              <a:buNone/>
            </a:pPr>
            <a:r>
              <a:rPr lang="en-US" dirty="0">
                <a:ea typeface="+mn-lt"/>
                <a:cs typeface="+mn-lt"/>
              </a:rPr>
              <a:t>Though investors decisions are heavily weighted in seeing a return on investments, or their individual benefit and sustainability is not always cheap, as well as still lacking financial returns despite the increase in attention.</a:t>
            </a: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15</a:t>
            </a:fld>
            <a:endParaRPr lang="en-US"/>
          </a:p>
        </p:txBody>
      </p:sp>
    </p:spTree>
    <p:extLst>
      <p:ext uri="{BB962C8B-B14F-4D97-AF65-F5344CB8AC3E}">
        <p14:creationId xmlns:p14="http://schemas.microsoft.com/office/powerpoint/2010/main" val="77422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Investments in clean energy must more than triple by 2030 to keep a goal of reaching net-zero emissions by 2050. </a:t>
            </a: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As though being a climate change hero is not enough, emerging fiscal and regulatory incentives including tax credits and exemptions, feed-in-tariff, interest rate cuts, standards in sustainability and green power programs, have become the catalysts of environmentally deserved change </a:t>
            </a:r>
          </a:p>
          <a:p>
            <a:endParaRPr lang="en-US" dirty="0"/>
          </a:p>
          <a:p>
            <a:pPr marL="0" indent="0">
              <a:buNone/>
            </a:pPr>
            <a:r>
              <a:rPr lang="en-US" dirty="0">
                <a:ea typeface="+mn-lt"/>
                <a:cs typeface="+mn-lt"/>
              </a:rPr>
              <a:t>Developing countries are attracting private investment via the lack the public funding that these nations have. </a:t>
            </a:r>
          </a:p>
          <a:p>
            <a:pPr marL="0" indent="0">
              <a:buNone/>
            </a:pPr>
            <a:endParaRPr lang="en-US" dirty="0">
              <a:ea typeface="+mn-lt"/>
              <a:cs typeface="+mn-lt"/>
            </a:endParaRPr>
          </a:p>
          <a:p>
            <a:pPr marL="0" indent="0">
              <a:buNone/>
            </a:pPr>
            <a:r>
              <a:rPr lang="en-US" dirty="0">
                <a:ea typeface="+mn-lt"/>
                <a:cs typeface="+mn-lt"/>
              </a:rPr>
              <a:t>Though investors decisions are heavily weighted in seeing a return on investments, or their individual benefit and sustainability is not always cheap, as well as still lacking financial returns despite the increase in attention.</a:t>
            </a: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16</a:t>
            </a:fld>
            <a:endParaRPr lang="en-US"/>
          </a:p>
        </p:txBody>
      </p:sp>
    </p:spTree>
    <p:extLst>
      <p:ext uri="{BB962C8B-B14F-4D97-AF65-F5344CB8AC3E}">
        <p14:creationId xmlns:p14="http://schemas.microsoft.com/office/powerpoint/2010/main" val="864418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Investments in clean energy must more than triple by 2030 to keep a goal of reaching net-zero emissions by 2050. </a:t>
            </a: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As though being a climate change hero is not enough, emerging fiscal and regulatory incentives including tax credits and exemptions, feed-in-tariff, interest rate cuts, standards in sustainability and green power programs, have become the catalysts of environmentally deserved change </a:t>
            </a:r>
          </a:p>
          <a:p>
            <a:endParaRPr lang="en-US" dirty="0"/>
          </a:p>
          <a:p>
            <a:pPr marL="0" indent="0">
              <a:buNone/>
            </a:pPr>
            <a:r>
              <a:rPr lang="en-US" dirty="0">
                <a:ea typeface="+mn-lt"/>
                <a:cs typeface="+mn-lt"/>
              </a:rPr>
              <a:t>Developing countries are attracting private investment via the lack the public funding that these nations have. </a:t>
            </a:r>
          </a:p>
          <a:p>
            <a:pPr marL="0" indent="0">
              <a:buNone/>
            </a:pPr>
            <a:endParaRPr lang="en-US" dirty="0">
              <a:ea typeface="+mn-lt"/>
              <a:cs typeface="+mn-lt"/>
            </a:endParaRPr>
          </a:p>
          <a:p>
            <a:pPr marL="0" indent="0">
              <a:buNone/>
            </a:pPr>
            <a:r>
              <a:rPr lang="en-US" dirty="0">
                <a:ea typeface="+mn-lt"/>
                <a:cs typeface="+mn-lt"/>
              </a:rPr>
              <a:t>Though investors decisions are heavily weighted in seeing a return on investments, or their individual benefit and sustainability is not always cheap, as well as still lacking financial returns despite the increase in attention.</a:t>
            </a: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17</a:t>
            </a:fld>
            <a:endParaRPr lang="en-US"/>
          </a:p>
        </p:txBody>
      </p:sp>
    </p:spTree>
    <p:extLst>
      <p:ext uri="{BB962C8B-B14F-4D97-AF65-F5344CB8AC3E}">
        <p14:creationId xmlns:p14="http://schemas.microsoft.com/office/powerpoint/2010/main" val="2313329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Investments in clean energy must more than triple by 2030 to keep a goal of reaching net-zero emissions by 2050. </a:t>
            </a: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As though being a climate change hero is not enough, emerging fiscal and regulatory incentives including tax credits and exemptions, feed-in-tariff, interest rate cuts, standards in sustainability and green power programs, have become the catalysts of environmentally deserved change </a:t>
            </a:r>
          </a:p>
          <a:p>
            <a:endParaRPr lang="en-US" dirty="0"/>
          </a:p>
          <a:p>
            <a:pPr marL="0" indent="0">
              <a:buNone/>
            </a:pPr>
            <a:r>
              <a:rPr lang="en-US" dirty="0">
                <a:ea typeface="+mn-lt"/>
                <a:cs typeface="+mn-lt"/>
              </a:rPr>
              <a:t>Developing countries are attracting private investment via the lack the public funding that these nations have. </a:t>
            </a:r>
          </a:p>
          <a:p>
            <a:pPr marL="0" indent="0">
              <a:buNone/>
            </a:pPr>
            <a:endParaRPr lang="en-US" dirty="0">
              <a:ea typeface="+mn-lt"/>
              <a:cs typeface="+mn-lt"/>
            </a:endParaRPr>
          </a:p>
          <a:p>
            <a:pPr marL="0" indent="0">
              <a:buNone/>
            </a:pPr>
            <a:r>
              <a:rPr lang="en-US" dirty="0">
                <a:ea typeface="+mn-lt"/>
                <a:cs typeface="+mn-lt"/>
              </a:rPr>
              <a:t>Though investors decisions are heavily weighted in seeing a return on investments, or their individual benefit and sustainability is not always cheap, as well as still lacking financial returns despite the increase in attention.</a:t>
            </a: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18</a:t>
            </a:fld>
            <a:endParaRPr lang="en-US"/>
          </a:p>
        </p:txBody>
      </p:sp>
    </p:spTree>
    <p:extLst>
      <p:ext uri="{BB962C8B-B14F-4D97-AF65-F5344CB8AC3E}">
        <p14:creationId xmlns:p14="http://schemas.microsoft.com/office/powerpoint/2010/main" val="2403035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Investments in clean energy must more than triple by 2030 to keep a goal of reaching net-zero emissions by 2050. </a:t>
            </a: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As though being a climate change hero is not enough, emerging fiscal and regulatory incentives including tax credits and exemptions, feed-in-tariff, interest rate cuts, standards in sustainability and green power programs, have become the catalysts of environmentally deserved change </a:t>
            </a:r>
          </a:p>
          <a:p>
            <a:endParaRPr lang="en-US" dirty="0"/>
          </a:p>
          <a:p>
            <a:pPr marL="0" indent="0">
              <a:buNone/>
            </a:pPr>
            <a:r>
              <a:rPr lang="en-US" dirty="0">
                <a:ea typeface="+mn-lt"/>
                <a:cs typeface="+mn-lt"/>
              </a:rPr>
              <a:t>Developing countries are attracting private investment via the lack the public funding that these nations have. </a:t>
            </a:r>
          </a:p>
          <a:p>
            <a:pPr marL="0" indent="0">
              <a:buNone/>
            </a:pPr>
            <a:endParaRPr lang="en-US" dirty="0">
              <a:ea typeface="+mn-lt"/>
              <a:cs typeface="+mn-lt"/>
            </a:endParaRPr>
          </a:p>
          <a:p>
            <a:pPr marL="0" indent="0">
              <a:buNone/>
            </a:pPr>
            <a:r>
              <a:rPr lang="en-US" dirty="0">
                <a:ea typeface="+mn-lt"/>
                <a:cs typeface="+mn-lt"/>
              </a:rPr>
              <a:t>Though investors decisions are heavily weighted in seeing a return on investments, or their individual benefit and sustainability is not always cheap, as well as still lacking financial returns despite the increase in attention.</a:t>
            </a: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19</a:t>
            </a:fld>
            <a:endParaRPr lang="en-US"/>
          </a:p>
        </p:txBody>
      </p:sp>
    </p:spTree>
    <p:extLst>
      <p:ext uri="{BB962C8B-B14F-4D97-AF65-F5344CB8AC3E}">
        <p14:creationId xmlns:p14="http://schemas.microsoft.com/office/powerpoint/2010/main" val="1859581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I will touch on basic concepts of my writing, including... </a:t>
            </a:r>
          </a:p>
          <a:p>
            <a:endParaRPr lang="en-US" dirty="0"/>
          </a:p>
          <a:p>
            <a:pPr marL="514350" indent="-514350">
              <a:buFont typeface="+mj-lt"/>
              <a:buAutoNum type="romanUcPeriod"/>
            </a:pPr>
            <a:r>
              <a:rPr lang="en-US" sz="1200" dirty="0">
                <a:ea typeface="+mn-lt"/>
                <a:cs typeface="+mn-lt"/>
              </a:rPr>
              <a:t>The environmental impacts of implementing alternatives to burning fossil fuels and biomass or "clean” energy sources</a:t>
            </a:r>
          </a:p>
          <a:p>
            <a:pPr marL="514350" indent="-514350">
              <a:buFont typeface="+mj-lt"/>
              <a:buAutoNum type="romanUcPeriod"/>
            </a:pPr>
            <a:endParaRPr lang="en-US" sz="1200" dirty="0">
              <a:ea typeface="+mn-lt"/>
              <a:cs typeface="+mn-lt"/>
            </a:endParaRPr>
          </a:p>
          <a:p>
            <a:pPr marL="514350" indent="-514350">
              <a:buFont typeface="+mj-lt"/>
              <a:buAutoNum type="romanUcPeriod"/>
            </a:pPr>
            <a:r>
              <a:rPr lang="en-US" sz="1200" dirty="0"/>
              <a:t>The </a:t>
            </a:r>
            <a:r>
              <a:rPr lang="en-US" sz="1200" dirty="0">
                <a:ea typeface="+mn-lt"/>
                <a:cs typeface="+mn-lt"/>
              </a:rPr>
              <a:t>influence that energy sources have on decarbonization.</a:t>
            </a:r>
          </a:p>
          <a:p>
            <a:pPr marL="514350" indent="-514350">
              <a:buFont typeface="+mj-lt"/>
              <a:buAutoNum type="romanUcPeriod"/>
            </a:pPr>
            <a:endParaRPr lang="en-US" sz="1200" dirty="0">
              <a:ea typeface="+mn-lt"/>
              <a:cs typeface="+mn-lt"/>
            </a:endParaRPr>
          </a:p>
          <a:p>
            <a:pPr marL="514350" indent="-514350">
              <a:buFont typeface="+mj-lt"/>
              <a:buAutoNum type="romanUcPeriod"/>
            </a:pPr>
            <a:r>
              <a:rPr lang="en-US" sz="1200" dirty="0">
                <a:ea typeface="+mn-lt"/>
                <a:cs typeface="+mn-lt"/>
              </a:rPr>
              <a:t>The near-direct relationship between rising levels of economic activity and energy consumption</a:t>
            </a:r>
          </a:p>
          <a:p>
            <a:pPr marL="514350" indent="-514350">
              <a:buFont typeface="+mj-lt"/>
              <a:buAutoNum type="romanUcPeriod"/>
            </a:pPr>
            <a:endParaRPr lang="en-US" sz="1200" dirty="0">
              <a:ea typeface="+mn-lt"/>
              <a:cs typeface="+mn-lt"/>
            </a:endParaRPr>
          </a:p>
          <a:p>
            <a:pPr marL="514350" indent="-514350">
              <a:buFont typeface="+mj-lt"/>
              <a:buAutoNum type="romanUcPeriod"/>
            </a:pPr>
            <a:r>
              <a:rPr lang="en-US" sz="1200" dirty="0"/>
              <a:t>The power that regulation and green policies have in our fight climate change</a:t>
            </a:r>
          </a:p>
          <a:p>
            <a:pPr marL="514350" indent="-514350">
              <a:buFont typeface="+mj-lt"/>
              <a:buAutoNum type="romanUcPeriod"/>
            </a:pPr>
            <a:endParaRPr lang="en-US" sz="1200" dirty="0"/>
          </a:p>
          <a:p>
            <a:pPr marL="514350" indent="-514350">
              <a:buFont typeface="+mj-lt"/>
              <a:buAutoNum type="romanUcPeriod"/>
            </a:pPr>
            <a:r>
              <a:rPr lang="en-US" sz="1200" dirty="0"/>
              <a:t>Degrowth in comparison to intensity management.</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3661799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Investments in clean energy must more than triple by 2030 to keep a goal of reaching net-zero emissions by 2050. </a:t>
            </a: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As though being a climate change hero is not enough, emerging fiscal and regulatory incentives including tax credits and exemptions, feed-in-tariff, interest rate cuts, standards in sustainability and green power programs, have become the catalysts of environmentally deserved change </a:t>
            </a:r>
          </a:p>
          <a:p>
            <a:endParaRPr lang="en-US" dirty="0"/>
          </a:p>
          <a:p>
            <a:pPr marL="0" indent="0">
              <a:buNone/>
            </a:pPr>
            <a:r>
              <a:rPr lang="en-US" dirty="0">
                <a:ea typeface="+mn-lt"/>
                <a:cs typeface="+mn-lt"/>
              </a:rPr>
              <a:t>Developing countries are attracting private investment via the lack the public funding that these nations have. </a:t>
            </a:r>
          </a:p>
          <a:p>
            <a:pPr marL="0" indent="0">
              <a:buNone/>
            </a:pPr>
            <a:endParaRPr lang="en-US" dirty="0">
              <a:ea typeface="+mn-lt"/>
              <a:cs typeface="+mn-lt"/>
            </a:endParaRPr>
          </a:p>
          <a:p>
            <a:pPr marL="0" indent="0">
              <a:buNone/>
            </a:pPr>
            <a:r>
              <a:rPr lang="en-US" dirty="0">
                <a:ea typeface="+mn-lt"/>
                <a:cs typeface="+mn-lt"/>
              </a:rPr>
              <a:t>Though investors decisions are heavily weighted in seeing a return on investments, or their individual benefit and sustainability is not always cheap, as well as still lacking financial returns despite the increase in attention.</a:t>
            </a: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20</a:t>
            </a:fld>
            <a:endParaRPr lang="en-US"/>
          </a:p>
        </p:txBody>
      </p:sp>
    </p:spTree>
    <p:extLst>
      <p:ext uri="{BB962C8B-B14F-4D97-AF65-F5344CB8AC3E}">
        <p14:creationId xmlns:p14="http://schemas.microsoft.com/office/powerpoint/2010/main" val="1503802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Investments in clean energy must more than triple by 2030 to keep a goal of reaching net-zero emissions by 2050. </a:t>
            </a: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As though being a climate change hero is not enough, emerging fiscal and regulatory incentives including tax credits and exemptions, feed-in-tariff, interest rate cuts, standards in sustainability and green power programs, have become the catalysts of environmentally deserved change </a:t>
            </a:r>
          </a:p>
          <a:p>
            <a:endParaRPr lang="en-US" dirty="0"/>
          </a:p>
          <a:p>
            <a:pPr marL="0" indent="0">
              <a:buNone/>
            </a:pPr>
            <a:r>
              <a:rPr lang="en-US" dirty="0">
                <a:ea typeface="+mn-lt"/>
                <a:cs typeface="+mn-lt"/>
              </a:rPr>
              <a:t>Developing countries are attracting private investment via the lack the public funding that these nations have. </a:t>
            </a:r>
          </a:p>
          <a:p>
            <a:pPr marL="0" indent="0">
              <a:buNone/>
            </a:pPr>
            <a:endParaRPr lang="en-US" dirty="0">
              <a:ea typeface="+mn-lt"/>
              <a:cs typeface="+mn-lt"/>
            </a:endParaRPr>
          </a:p>
          <a:p>
            <a:pPr marL="0" indent="0">
              <a:buNone/>
            </a:pPr>
            <a:r>
              <a:rPr lang="en-US" dirty="0">
                <a:ea typeface="+mn-lt"/>
                <a:cs typeface="+mn-lt"/>
              </a:rPr>
              <a:t>Though investors decisions are heavily weighted in seeing a return on investments, or their individual benefit and sustainability is not always cheap, as well as still lacking financial returns despite the increase in attention.</a:t>
            </a: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21</a:t>
            </a:fld>
            <a:endParaRPr lang="en-US"/>
          </a:p>
        </p:txBody>
      </p:sp>
    </p:spTree>
    <p:extLst>
      <p:ext uri="{BB962C8B-B14F-4D97-AF65-F5344CB8AC3E}">
        <p14:creationId xmlns:p14="http://schemas.microsoft.com/office/powerpoint/2010/main" val="1847438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Both firms and consumers play a role in the cycle of tendencies to ignore the environmental impact of business decisions and the strength of purchasing power.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lvl="0" indent="0">
              <a:buNone/>
            </a:pPr>
            <a:r>
              <a:rPr lang="en-US" sz="1200" dirty="0"/>
              <a:t>Corporations or larger firms hold the most wealth in the economy and thus hold more power, though are of course still highly influenced by their consumers.</a:t>
            </a:r>
          </a:p>
          <a:p>
            <a:pPr marL="0" lvl="0" indent="0">
              <a:buNone/>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pressure on corporations to prioritize reducing GHG emissions in their activities from investors, intergovernmental groups, policy makers and the new leaders of industries is on the rise.</a:t>
            </a:r>
            <a:endParaRPr lang="en-US" sz="1200" dirty="0"/>
          </a:p>
          <a:p>
            <a:pPr marL="0" lvl="0" indent="0">
              <a:buNone/>
            </a:pPr>
            <a:endParaRPr lang="en-US" sz="1200" dirty="0"/>
          </a:p>
          <a:p>
            <a:pPr marL="0" lvl="0" indent="0">
              <a:buNone/>
            </a:pPr>
            <a:r>
              <a:rPr lang="en-US" sz="1200" b="1" dirty="0"/>
              <a:t>Corporate Social Responsibility has quickly grown to curb effects of climate change by appeasing changes in consumer ideas towards sustainable living and ethical justice.</a:t>
            </a:r>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22</a:t>
            </a:fld>
            <a:endParaRPr lang="en-US"/>
          </a:p>
        </p:txBody>
      </p:sp>
    </p:spTree>
    <p:extLst>
      <p:ext uri="{BB962C8B-B14F-4D97-AF65-F5344CB8AC3E}">
        <p14:creationId xmlns:p14="http://schemas.microsoft.com/office/powerpoint/2010/main" val="3310725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Both firms and consumers play a role in the cycle of tendencies to ignore the environmental impact of business decisions and the strength of purchasing power.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lvl="0" indent="0">
              <a:buNone/>
            </a:pPr>
            <a:r>
              <a:rPr lang="en-US" sz="1200" dirty="0"/>
              <a:t>Corporations or larger firms hold the most wealth in the economy and thus hold more power, though are of course still highly influenced by their consumers.</a:t>
            </a:r>
          </a:p>
          <a:p>
            <a:pPr marL="0" lvl="0" indent="0">
              <a:buNone/>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pressure on corporations to prioritize reducing GHG emissions in their activities from investors, intergovernmental groups, policy makers and the new leaders of industries is on the rise.</a:t>
            </a:r>
            <a:endParaRPr lang="en-US" sz="1200" dirty="0"/>
          </a:p>
          <a:p>
            <a:pPr marL="0" lvl="0" indent="0">
              <a:buNone/>
            </a:pPr>
            <a:endParaRPr lang="en-US" sz="1200" dirty="0"/>
          </a:p>
          <a:p>
            <a:pPr marL="0" lvl="0" indent="0">
              <a:buNone/>
            </a:pPr>
            <a:r>
              <a:rPr lang="en-US" sz="1200" b="1" dirty="0"/>
              <a:t>Corporate Social Responsibility has quickly grown to curb effects of climate change by appeasing changes in consumer ideas towards sustainable living and ethical justice.</a:t>
            </a:r>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23</a:t>
            </a:fld>
            <a:endParaRPr lang="en-US"/>
          </a:p>
        </p:txBody>
      </p:sp>
    </p:spTree>
    <p:extLst>
      <p:ext uri="{BB962C8B-B14F-4D97-AF65-F5344CB8AC3E}">
        <p14:creationId xmlns:p14="http://schemas.microsoft.com/office/powerpoint/2010/main" val="597822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not sure how much time we have but</a:t>
            </a:r>
          </a:p>
        </p:txBody>
      </p:sp>
      <p:sp>
        <p:nvSpPr>
          <p:cNvPr id="4" name="Slide Number Placeholder 3"/>
          <p:cNvSpPr>
            <a:spLocks noGrp="1"/>
          </p:cNvSpPr>
          <p:nvPr>
            <p:ph type="sldNum" sz="quarter" idx="5"/>
          </p:nvPr>
        </p:nvSpPr>
        <p:spPr/>
        <p:txBody>
          <a:bodyPr/>
          <a:lstStyle/>
          <a:p>
            <a:fld id="{77542409-6A04-4DC6-AC3A-D3758287A8F2}" type="slidenum">
              <a:rPr lang="en-US" smtClean="0"/>
              <a:t>24</a:t>
            </a:fld>
            <a:endParaRPr lang="en-US"/>
          </a:p>
        </p:txBody>
      </p:sp>
    </p:spTree>
    <p:extLst>
      <p:ext uri="{BB962C8B-B14F-4D97-AF65-F5344CB8AC3E}">
        <p14:creationId xmlns:p14="http://schemas.microsoft.com/office/powerpoint/2010/main" val="2837480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Its is no secret that The global state of energy scarcity is a result of overconsumption of natural resources. </a:t>
            </a:r>
            <a:endParaRPr lang="en-US" b="1" i="1" baseline="30000" dirty="0">
              <a:ea typeface="+mn-lt"/>
              <a:cs typeface="+mn-lt"/>
            </a:endParaRPr>
          </a:p>
          <a:p>
            <a:endParaRPr lang="en-US" dirty="0">
              <a:ea typeface="+mn-lt"/>
              <a:cs typeface="+mn-lt"/>
            </a:endParaRPr>
          </a:p>
          <a:p>
            <a:r>
              <a:rPr lang="en-US" dirty="0">
                <a:ea typeface="+mn-lt"/>
                <a:cs typeface="+mn-lt"/>
              </a:rPr>
              <a:t>The tragedy of the commons is a situation in which individuals act in their own interest in determining their consumption of a common resource. </a:t>
            </a:r>
          </a:p>
          <a:p>
            <a:endParaRPr lang="en-US" dirty="0">
              <a:ea typeface="+mn-lt"/>
              <a:cs typeface="+mn-lt"/>
            </a:endParaRPr>
          </a:p>
          <a:p>
            <a:pPr marL="0" indent="0">
              <a:buNone/>
            </a:pPr>
            <a:r>
              <a:rPr lang="en-US" dirty="0">
                <a:ea typeface="+mn-lt"/>
                <a:cs typeface="+mn-lt"/>
              </a:rPr>
              <a:t>This is the current fate of our energy scarcity.</a:t>
            </a:r>
          </a:p>
          <a:p>
            <a:pPr marL="0" indent="0">
              <a:buNone/>
            </a:pPr>
            <a:endParaRPr lang="en-US" b="1"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With more economic growth comes a need for more energy, though</a:t>
            </a:r>
            <a:r>
              <a:rPr lang="en-US" dirty="0">
                <a:ea typeface="+mn-lt"/>
                <a:cs typeface="+mn-lt"/>
              </a:rPr>
              <a:t> this trend is stronger in some countries over others</a:t>
            </a:r>
            <a:endParaRPr lang="en-US" b="1" dirty="0">
              <a:ea typeface="+mn-lt"/>
              <a:cs typeface="+mn-lt"/>
            </a:endParaRPr>
          </a:p>
          <a:p>
            <a:pPr marL="0" indent="0">
              <a:buNone/>
            </a:pPr>
            <a:endParaRPr lang="en-US" b="1" dirty="0">
              <a:ea typeface="+mn-lt"/>
              <a:cs typeface="+mn-lt"/>
            </a:endParaRPr>
          </a:p>
          <a:p>
            <a:pPr marL="0" indent="0">
              <a:buNone/>
            </a:pPr>
            <a:r>
              <a:rPr lang="en-US" dirty="0">
                <a:ea typeface="+mn-lt"/>
                <a:cs typeface="+mn-lt"/>
              </a:rPr>
              <a:t>Being varying energy intensity levels and means, this relationship is not entirely direct but near direct. </a:t>
            </a:r>
          </a:p>
          <a:p>
            <a:pPr marL="0" indent="0">
              <a:buNone/>
            </a:pPr>
            <a:endParaRPr lang="en-US" dirty="0">
              <a:ea typeface="+mn-lt"/>
              <a:cs typeface="+mn-lt"/>
            </a:endParaRPr>
          </a:p>
          <a:p>
            <a:pPr marL="0" indent="0">
              <a:buNone/>
            </a:pPr>
            <a:r>
              <a:rPr lang="en-US" dirty="0">
                <a:ea typeface="+mn-lt"/>
                <a:cs typeface="+mn-lt"/>
              </a:rPr>
              <a:t>Because our means of energy production is currently majorly unsustainable it is thus a growing threat to our biosphere and leading motivator of anthropogenic activity. </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a:t>3</a:t>
            </a:fld>
            <a:endParaRPr lang="en-US"/>
          </a:p>
        </p:txBody>
      </p:sp>
    </p:spTree>
    <p:extLst>
      <p:ext uri="{BB962C8B-B14F-4D97-AF65-F5344CB8AC3E}">
        <p14:creationId xmlns:p14="http://schemas.microsoft.com/office/powerpoint/2010/main" val="2109709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define...</a:t>
            </a:r>
          </a:p>
          <a:p>
            <a:endParaRPr lang="en-US" dirty="0"/>
          </a:p>
          <a:p>
            <a:r>
              <a:rPr lang="en-US" dirty="0" err="1"/>
              <a:t>Nonrenewables</a:t>
            </a:r>
            <a:r>
              <a:rPr lang="en-US" dirty="0">
                <a:ea typeface="+mn-ea"/>
                <a:cs typeface="+mn-cs"/>
              </a:rPr>
              <a:t> </a:t>
            </a:r>
            <a:r>
              <a:rPr lang="en-US" dirty="0">
                <a:ea typeface="+mn-lt"/>
                <a:cs typeface="+mn-lt"/>
              </a:rPr>
              <a:t>as those that </a:t>
            </a:r>
            <a:r>
              <a:rPr lang="en-US" b="1" dirty="0">
                <a:ea typeface="+mn-lt"/>
                <a:cs typeface="+mn-lt"/>
              </a:rPr>
              <a:t>cannot be naturally replenished by any means</a:t>
            </a:r>
            <a:r>
              <a:rPr lang="en-US" dirty="0">
                <a:ea typeface="+mn-lt"/>
                <a:cs typeface="+mn-lt"/>
              </a:rPr>
              <a:t>, </a:t>
            </a:r>
          </a:p>
          <a:p>
            <a:r>
              <a:rPr lang="en-US" dirty="0">
                <a:ea typeface="+mn-lt"/>
                <a:cs typeface="+mn-lt"/>
              </a:rPr>
              <a:t>inclusive of fossil fuels such as coal, crude oil, nuclear energy and lithium</a:t>
            </a:r>
            <a:endParaRPr lang="en-US" dirty="0"/>
          </a:p>
          <a:p>
            <a:endParaRPr lang="en-US" dirty="0"/>
          </a:p>
          <a:p>
            <a:r>
              <a:rPr lang="en-US" dirty="0"/>
              <a:t>AND</a:t>
            </a:r>
          </a:p>
          <a:p>
            <a:r>
              <a:rPr lang="en-US" dirty="0"/>
              <a:t>Renewables</a:t>
            </a:r>
          </a:p>
          <a:p>
            <a:r>
              <a:rPr lang="en-US" b="1" dirty="0">
                <a:ea typeface="+mn-lt"/>
                <a:cs typeface="+mn-lt"/>
              </a:rPr>
              <a:t>as those that can replenish themselves following their usage for energy by humans</a:t>
            </a:r>
            <a:r>
              <a:rPr lang="en-US" dirty="0">
                <a:ea typeface="+mn-lt"/>
                <a:cs typeface="+mn-lt"/>
              </a:rPr>
              <a:t>, including hydro-, wind and solar power</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3355039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ea typeface="+mn-lt"/>
                <a:cs typeface="+mn-lt"/>
              </a:rPr>
              <a:t>These improvements are indispensable to the gravity of our current climate threats.</a:t>
            </a:r>
          </a:p>
          <a:p>
            <a:pPr marL="0" indent="0">
              <a:buNone/>
            </a:pPr>
            <a:r>
              <a:rPr lang="en-US" dirty="0">
                <a:ea typeface="+mn-lt"/>
                <a:cs typeface="+mn-lt"/>
              </a:rPr>
              <a:t>Many economic growth theories ignore the unfavorable variables in measuring the success of these implementations, the role that energy consumption plays in economic prosperity and its hand in climate recovery.</a:t>
            </a:r>
          </a:p>
          <a:p>
            <a:pPr marL="0" indent="0">
              <a:buNone/>
            </a:pPr>
            <a:endParaRPr lang="en-US" sz="1200" baseline="30000" dirty="0">
              <a:ea typeface="+mn-lt"/>
              <a:cs typeface="+mn-lt"/>
            </a:endParaRPr>
          </a:p>
          <a:p>
            <a:pPr marL="0" indent="0">
              <a:buNone/>
            </a:pPr>
            <a:r>
              <a:rPr lang="en-US" sz="1200" dirty="0">
                <a:ea typeface="+mn-lt"/>
                <a:cs typeface="+mn-lt"/>
              </a:rPr>
              <a:t>The implementation of clean energy systems though dire, can still be considerably costly for less wealthy countries, regardless of these shifts in cost comparison.</a:t>
            </a:r>
            <a:endParaRPr lang="en-US" sz="1200" dirty="0"/>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5</a:t>
            </a:fld>
            <a:endParaRPr lang="en-US"/>
          </a:p>
        </p:txBody>
      </p:sp>
    </p:spTree>
    <p:extLst>
      <p:ext uri="{BB962C8B-B14F-4D97-AF65-F5344CB8AC3E}">
        <p14:creationId xmlns:p14="http://schemas.microsoft.com/office/powerpoint/2010/main" val="376470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main resources used in energy are fossil fuels, accounting for at least half of all individual and world consumption.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Without implementing alternative energy sources to fossil fuels countries will continue to lack sufficient accesses to energy that allows them to boost their GDP with a smaller carbon footprint.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look each of these bars from the color teal and left, shows the weight of fossil fuels in each country's energy consumption.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the pattern from one country to another does vary in context of total energy consumption of each country, and the country's consuming less energy are all more than 50% dominated by unsustainable means. </a:t>
            </a:r>
          </a:p>
        </p:txBody>
      </p:sp>
      <p:sp>
        <p:nvSpPr>
          <p:cNvPr id="4" name="Slide Number Placeholder 3"/>
          <p:cNvSpPr>
            <a:spLocks noGrp="1"/>
          </p:cNvSpPr>
          <p:nvPr>
            <p:ph type="sldNum" sz="quarter" idx="5"/>
          </p:nvPr>
        </p:nvSpPr>
        <p:spPr/>
        <p:txBody>
          <a:bodyPr/>
          <a:lstStyle/>
          <a:p>
            <a:fld id="{77542409-6A04-4DC6-AC3A-D3758287A8F2}" type="slidenum">
              <a:rPr lang="en-US" smtClean="0"/>
              <a:t>6</a:t>
            </a:fld>
            <a:endParaRPr lang="en-US"/>
          </a:p>
        </p:txBody>
      </p:sp>
    </p:spTree>
    <p:extLst>
      <p:ext uri="{BB962C8B-B14F-4D97-AF65-F5344CB8AC3E}">
        <p14:creationId xmlns:p14="http://schemas.microsoft.com/office/powerpoint/2010/main" val="655261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a typeface="+mn-lt"/>
                <a:cs typeface="+mn-lt"/>
              </a:rPr>
              <a:t>Energy scarcity has put an immense strain on the global energy demand as well as on nations to provide their people and firms with power to drive economic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mn-lt"/>
                <a:cs typeface="+mn-lt"/>
              </a:rPr>
              <a:t>The economics of climate change thus vary amongst different countries, determinant of the level of accessibility to energy. </a:t>
            </a:r>
            <a:endParaRPr lang="en-US" sz="1200" dirty="0"/>
          </a:p>
          <a:p>
            <a:endParaRPr lang="en-US" dirty="0"/>
          </a:p>
          <a:p>
            <a:endParaRPr lang="en-US" dirty="0"/>
          </a:p>
          <a:p>
            <a:pPr marL="0" indent="0">
              <a:buNone/>
            </a:pPr>
            <a:r>
              <a:rPr lang="en-US" sz="1200" dirty="0">
                <a:ea typeface="+mn-lt"/>
                <a:cs typeface="+mn-lt"/>
              </a:rPr>
              <a:t>There are less-developed economies that are lacking in quality of life due to lack of access to energy or lack of production of energy in their countries. </a:t>
            </a:r>
          </a:p>
          <a:p>
            <a:pPr marL="0" indent="0">
              <a:buNone/>
            </a:pPr>
            <a:endParaRPr lang="en-US"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mn-lt"/>
                <a:cs typeface="+mn-lt"/>
              </a:rPr>
              <a:t>While the largest economies have the highest contributions to greenhouse gas emissions, there are lesser economies with similar GHG emissions levels, though do not compare to these wealthier countries in terms of GDP.</a:t>
            </a:r>
          </a:p>
          <a:p>
            <a:pPr marL="0" indent="0">
              <a:buNone/>
            </a:pPr>
            <a:endParaRPr lang="en-US" sz="1200" dirty="0">
              <a:ea typeface="+mn-lt"/>
              <a:cs typeface="+mn-lt"/>
            </a:endParaRPr>
          </a:p>
          <a:p>
            <a:pPr marL="0" indent="0">
              <a:buNone/>
            </a:pPr>
            <a:endParaRPr lang="en-US"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mn-lt"/>
                <a:cs typeface="+mn-lt"/>
              </a:rPr>
              <a:t>Both economic conditions at an extreme  impose threats to the health and welfare of the human body, our fight against climate change, and future global development. </a:t>
            </a:r>
          </a:p>
          <a:p>
            <a:pPr marL="0" indent="0">
              <a:buNone/>
            </a:pPr>
            <a:endParaRPr lang="en-US" sz="1200" dirty="0">
              <a:ea typeface="+mn-lt"/>
              <a:cs typeface="+mn-lt"/>
            </a:endParaRPr>
          </a:p>
        </p:txBody>
      </p:sp>
      <p:sp>
        <p:nvSpPr>
          <p:cNvPr id="4" name="Slide Number Placeholder 3"/>
          <p:cNvSpPr>
            <a:spLocks noGrp="1"/>
          </p:cNvSpPr>
          <p:nvPr>
            <p:ph type="sldNum" sz="quarter" idx="5"/>
          </p:nvPr>
        </p:nvSpPr>
        <p:spPr/>
        <p:txBody>
          <a:bodyPr/>
          <a:lstStyle/>
          <a:p>
            <a:fld id="{77542409-6A04-4DC6-AC3A-D3758287A8F2}" type="slidenum">
              <a:rPr lang="en-US" smtClean="0"/>
              <a:t>7</a:t>
            </a:fld>
            <a:endParaRPr lang="en-US"/>
          </a:p>
        </p:txBody>
      </p:sp>
    </p:spTree>
    <p:extLst>
      <p:ext uri="{BB962C8B-B14F-4D97-AF65-F5344CB8AC3E}">
        <p14:creationId xmlns:p14="http://schemas.microsoft.com/office/powerpoint/2010/main" val="1840627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Investments in clean energy must more than triple by 2030 to keep a goal of reaching net-zero emissions by 2050. </a:t>
            </a: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As though being a climate change hero is not enough, emerging fiscal and regulatory incentives including tax credits and exemptions, feed-in-tariff, interest rate cuts, standards in sustainability and green power programs, have become the catalysts of environmentally deserved change </a:t>
            </a:r>
          </a:p>
          <a:p>
            <a:endParaRPr lang="en-US" dirty="0"/>
          </a:p>
          <a:p>
            <a:pPr marL="0" indent="0">
              <a:buNone/>
            </a:pPr>
            <a:r>
              <a:rPr lang="en-US" dirty="0">
                <a:ea typeface="+mn-lt"/>
                <a:cs typeface="+mn-lt"/>
              </a:rPr>
              <a:t>Developing countries are attracting private investment via the lack the public funding that these nations have. </a:t>
            </a:r>
          </a:p>
          <a:p>
            <a:pPr marL="0" indent="0">
              <a:buNone/>
            </a:pPr>
            <a:endParaRPr lang="en-US" dirty="0">
              <a:ea typeface="+mn-lt"/>
              <a:cs typeface="+mn-lt"/>
            </a:endParaRPr>
          </a:p>
          <a:p>
            <a:pPr marL="0" indent="0">
              <a:buNone/>
            </a:pPr>
            <a:r>
              <a:rPr lang="en-US" dirty="0">
                <a:ea typeface="+mn-lt"/>
                <a:cs typeface="+mn-lt"/>
              </a:rPr>
              <a:t>Though investors decisions are heavily weighted in seeing a return on investments, or their individual benefit and sustainability is not always cheap, as well as still lacking financial returns despite the increase in attention.</a:t>
            </a: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4265276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a typeface="+mn-lt"/>
                <a:cs typeface="+mn-lt"/>
              </a:rPr>
              <a:t>Investments in clean energy must more than triple by 2030 to keep a goal of reaching net-zero emissions by 2050. </a:t>
            </a: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As though being a climate change hero is not enough, emerging fiscal and regulatory incentives including tax credits and exemptions, feed-in-tariff, interest rate cuts, standards in sustainability and green power programs, have become the catalysts of environmentally deserved change </a:t>
            </a:r>
          </a:p>
          <a:p>
            <a:endParaRPr lang="en-US" dirty="0"/>
          </a:p>
          <a:p>
            <a:pPr marL="0" indent="0">
              <a:buNone/>
            </a:pPr>
            <a:r>
              <a:rPr lang="en-US" dirty="0">
                <a:ea typeface="+mn-lt"/>
                <a:cs typeface="+mn-lt"/>
              </a:rPr>
              <a:t>Developing countries are attracting private investment via the lack the public funding that these nations have. </a:t>
            </a:r>
          </a:p>
          <a:p>
            <a:pPr marL="0" indent="0">
              <a:buNone/>
            </a:pPr>
            <a:endParaRPr lang="en-US" dirty="0">
              <a:ea typeface="+mn-lt"/>
              <a:cs typeface="+mn-lt"/>
            </a:endParaRPr>
          </a:p>
          <a:p>
            <a:pPr marL="0" indent="0">
              <a:buNone/>
            </a:pPr>
            <a:r>
              <a:rPr lang="en-US" dirty="0">
                <a:ea typeface="+mn-lt"/>
                <a:cs typeface="+mn-lt"/>
              </a:rPr>
              <a:t>Though investors decisions are heavily weighted in seeing a return on investments, or their individual benefit and sustainability is not always cheap, as well as still lacking financial returns despite the increase in attention.</a:t>
            </a:r>
            <a:endParaRPr lang="en-US" dirty="0"/>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9</a:t>
            </a:fld>
            <a:endParaRPr lang="en-US"/>
          </a:p>
        </p:txBody>
      </p:sp>
    </p:spTree>
    <p:extLst>
      <p:ext uri="{BB962C8B-B14F-4D97-AF65-F5344CB8AC3E}">
        <p14:creationId xmlns:p14="http://schemas.microsoft.com/office/powerpoint/2010/main" val="316922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Puffy white clouds in deep blue sky"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sp>
        <p:nvSpPr>
          <p:cNvPr id="9" name="Rectangle 8"/>
          <p:cNvSpPr/>
          <p:nvPr/>
        </p:nvSpPr>
        <p:spPr>
          <a:xfrm>
            <a:off x="1600200" y="0"/>
            <a:ext cx="5029200" cy="594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 name="Picture 9" descr="Closeup of plant shoot" title="Slide Design Pictur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title="Slide Design Picture"/>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t>Click to edit Master title style</a:t>
            </a: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Tree>
    <p:extLst>
      <p:ext uri="{BB962C8B-B14F-4D97-AF65-F5344CB8AC3E}">
        <p14:creationId xmlns:p14="http://schemas.microsoft.com/office/powerpoint/2010/main" val="698731021"/>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72070925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t>Click to edit Master title style</a:t>
            </a:r>
          </a:p>
        </p:txBody>
      </p:sp>
      <p:sp>
        <p:nvSpPr>
          <p:cNvPr id="3" name="Vertical Text Placeholder 2"/>
          <p:cNvSpPr>
            <a:spLocks noGrp="1"/>
          </p:cNvSpPr>
          <p:nvPr>
            <p:ph type="body" orient="vert" idx="1"/>
          </p:nvPr>
        </p:nvSpPr>
        <p:spPr>
          <a:xfrm>
            <a:off x="838200" y="190500"/>
            <a:ext cx="7734300" cy="5986463"/>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102101420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340511684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t>Click to edit Master title style</a:t>
            </a: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t>Click to edit Master text styles</a:t>
            </a:r>
          </a:p>
        </p:txBody>
      </p:sp>
      <p:pic>
        <p:nvPicPr>
          <p:cNvPr id="9" name="Picture 8" descr="Waves"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pic>
        <p:nvPicPr>
          <p:cNvPr id="11" name="Picture 10" descr="Closeup of green plants" title="Slide Design Pictur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spTree>
    <p:extLst>
      <p:ext uri="{BB962C8B-B14F-4D97-AF65-F5344CB8AC3E}">
        <p14:creationId xmlns:p14="http://schemas.microsoft.com/office/powerpoint/2010/main" val="1289894290"/>
      </p:ext>
    </p:extLst>
  </p:cSld>
  <p:clrMapOvr>
    <a:masterClrMapping/>
  </p:clrMapOvr>
  <p:transition>
    <p:wipe/>
  </p:transition>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781687897"/>
      </p:ext>
    </p:extLst>
  </p:cSld>
  <p:clrMapOvr>
    <a:masterClrMapping/>
  </p:clrMapOvr>
  <p:transition>
    <p:wip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409699" y="2378392"/>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72200" y="2378392"/>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r>
              <a:rPr lang="en-US"/>
              <a:t>July 22, 2012</a:t>
            </a:r>
            <a:endParaRPr/>
          </a:p>
        </p:txBody>
      </p:sp>
      <p:sp>
        <p:nvSpPr>
          <p:cNvPr id="8" name="Footer Placeholder 7"/>
          <p:cNvSpPr>
            <a:spLocks noGrp="1"/>
          </p:cNvSpPr>
          <p:nvPr>
            <p:ph type="ftr" sz="quarter" idx="11"/>
          </p:nvPr>
        </p:nvSpPr>
        <p:spPr/>
        <p:txBody>
          <a:bodyPr/>
          <a:lstStyle/>
          <a:p>
            <a:r>
              <a:t>Footer text here</a:t>
            </a:r>
          </a:p>
        </p:txBody>
      </p:sp>
      <p:sp>
        <p:nvSpPr>
          <p:cNvPr id="9" name="Slide Number Placeholder 8"/>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827180760"/>
      </p:ext>
    </p:extLst>
  </p:cSld>
  <p:clrMapOvr>
    <a:masterClrMapping/>
  </p:clrMapOvr>
  <p:transition>
    <p:wipe/>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rPr lang="en-US"/>
              <a:t>July 22, 2012</a:t>
            </a:r>
            <a:endParaRPr/>
          </a:p>
        </p:txBody>
      </p:sp>
      <p:sp>
        <p:nvSpPr>
          <p:cNvPr id="4" name="Footer Placeholder 3"/>
          <p:cNvSpPr>
            <a:spLocks noGrp="1"/>
          </p:cNvSpPr>
          <p:nvPr>
            <p:ph type="ftr" sz="quarter" idx="11"/>
          </p:nvPr>
        </p:nvSpPr>
        <p:spPr/>
        <p:txBody>
          <a:bodyPr/>
          <a:lstStyle/>
          <a:p>
            <a:r>
              <a:t>Footer text here</a:t>
            </a: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465877520"/>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July 22, 2012</a:t>
            </a:r>
            <a:endParaRPr/>
          </a:p>
        </p:txBody>
      </p:sp>
      <p:sp>
        <p:nvSpPr>
          <p:cNvPr id="3" name="Footer Placeholder 2"/>
          <p:cNvSpPr>
            <a:spLocks noGrp="1"/>
          </p:cNvSpPr>
          <p:nvPr>
            <p:ph type="ftr" sz="quarter" idx="11"/>
          </p:nvPr>
        </p:nvSpPr>
        <p:spPr/>
        <p:txBody>
          <a:bodyPr/>
          <a:lstStyle/>
          <a:p>
            <a:r>
              <a:t>Footer text here</a:t>
            </a:r>
          </a:p>
        </p:txBody>
      </p:sp>
      <p:sp>
        <p:nvSpPr>
          <p:cNvPr id="4" name="Slide Number Placeholder 3"/>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1107393770"/>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79" y="919616"/>
            <a:ext cx="4155622" cy="2532888"/>
          </a:xfrm>
        </p:spPr>
        <p:txBody>
          <a:bodyPr anchor="b"/>
          <a:lstStyle>
            <a:lvl1pPr>
              <a:defRPr sz="3200"/>
            </a:lvl1pPr>
          </a:lstStyle>
          <a:p>
            <a:r>
              <a:t>Click to edit Master title style</a:t>
            </a: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6626679" y="3446396"/>
            <a:ext cx="4155622" cy="2535303"/>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3023549573"/>
      </p:ext>
    </p:extLst>
  </p:cSld>
  <p:clrMapOvr>
    <a:masterClrMapping/>
  </p:clrMapOvr>
  <p:transition>
    <p:wipe/>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80" y="919616"/>
            <a:ext cx="4155622" cy="2532888"/>
          </a:xfrm>
        </p:spPr>
        <p:txBody>
          <a:bodyPr anchor="b"/>
          <a:lstStyle>
            <a:lvl1pPr>
              <a:defRPr sz="3200"/>
            </a:lvl1pPr>
          </a:lstStyle>
          <a:p>
            <a:r>
              <a:t>Click to edit Master title style</a:t>
            </a:r>
          </a:p>
        </p:txBody>
      </p:sp>
      <p:sp>
        <p:nvSpPr>
          <p:cNvPr id="3" name="Picture Placeholder 2"/>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6626680" y="3446397"/>
            <a:ext cx="4155622" cy="2535304"/>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16422472"/>
      </p:ext>
    </p:extLst>
  </p:cSld>
  <p:clrMapOvr>
    <a:masterClrMapping/>
  </p:clrMapOvr>
  <p:transition>
    <p:wipe/>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800">
                <a:solidFill>
                  <a:schemeClr val="accent1">
                    <a:lumMod val="75000"/>
                  </a:schemeClr>
                </a:solidFill>
              </a:defRPr>
            </a:lvl1pPr>
          </a:lstStyle>
          <a:p>
            <a:fld id="{9CD8D479-8942-46E8-A226-A4E01F7A105C}" type="slidenum">
              <a:rPr/>
              <a:pPr/>
              <a:t>‹#›</a:t>
            </a:fld>
            <a:endParaRPr/>
          </a:p>
        </p:txBody>
      </p:sp>
      <p:sp>
        <p:nvSpPr>
          <p:cNvPr id="4" name="Date Placeholder 3"/>
          <p:cNvSpPr>
            <a:spLocks noGrp="1"/>
          </p:cNvSpPr>
          <p:nvPr>
            <p:ph type="dt" sz="half" idx="2"/>
          </p:nvPr>
        </p:nvSpPr>
        <p:spPr>
          <a:xfrm>
            <a:off x="431101" y="6629400"/>
            <a:ext cx="1000662" cy="228600"/>
          </a:xfrm>
          <a:prstGeom prst="rect">
            <a:avLst/>
          </a:prstGeom>
        </p:spPr>
        <p:txBody>
          <a:bodyPr vert="horz" lIns="91440" tIns="45720" rIns="91440" bIns="45720" rtlCol="0" anchor="ctr"/>
          <a:lstStyle>
            <a:lvl1pPr algn="r">
              <a:defRPr sz="800">
                <a:solidFill>
                  <a:schemeClr val="accent1">
                    <a:lumMod val="75000"/>
                  </a:schemeClr>
                </a:solidFill>
              </a:defRPr>
            </a:lvl1pPr>
          </a:lstStyle>
          <a:p>
            <a:r>
              <a:rPr lang="en-US"/>
              <a:t>July 22, 2012</a:t>
            </a:r>
            <a:endParaRPr/>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800">
                <a:solidFill>
                  <a:schemeClr val="accent1">
                    <a:lumMod val="75000"/>
                  </a:schemeClr>
                </a:solidFill>
              </a:defRPr>
            </a:lvl1pPr>
          </a:lstStyle>
          <a:p>
            <a:r>
              <a:rPr dirty="0"/>
              <a:t>Footer text here</a:t>
            </a:r>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hf sldNum="0" hdr="0" ftr="0" dt="0"/>
  <p:txStyles>
    <p:titleStyle>
      <a:lvl1pPr algn="l" defTabSz="914400" rtl="0" eaLnBrk="1" latinLnBrk="0" hangingPunct="1">
        <a:spcBef>
          <a:spcPct val="0"/>
        </a:spcBef>
        <a:buNone/>
        <a:defRPr sz="3400" kern="1200">
          <a:solidFill>
            <a:schemeClr val="accent1"/>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hyperlink" Target="http://applewebdata:/6FE8E623-98BB-415E-ADB5-32FB08B96887#_IX.__Appendi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0">
            <a:extLst>
              <a:ext uri="{FF2B5EF4-FFF2-40B4-BE49-F238E27FC236}">
                <a16:creationId xmlns:a16="http://schemas.microsoft.com/office/drawing/2014/main" id="{F58FB4AA-7058-4218-AE65-3ACD24A41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83160" y="1167207"/>
            <a:ext cx="5971155" cy="2947390"/>
          </a:xfrm>
        </p:spPr>
        <p:txBody>
          <a:bodyPr>
            <a:normAutofit/>
          </a:bodyPr>
          <a:lstStyle/>
          <a:p>
            <a:r>
              <a:rPr lang="en-US" sz="4000" b="1" dirty="0">
                <a:solidFill>
                  <a:srgbClr val="D18316"/>
                </a:solidFill>
                <a:latin typeface="Corbel"/>
                <a:ea typeface="+mj-lt"/>
                <a:cs typeface="+mj-lt"/>
              </a:rPr>
              <a:t>Patterns in Global Gross Domestic Product Relative to Energy Consumption</a:t>
            </a:r>
            <a:endParaRPr lang="en-US" sz="4400" dirty="0"/>
          </a:p>
        </p:txBody>
      </p:sp>
      <p:sp>
        <p:nvSpPr>
          <p:cNvPr id="3" name="Subtitle 2"/>
          <p:cNvSpPr>
            <a:spLocks noGrp="1"/>
          </p:cNvSpPr>
          <p:nvPr>
            <p:ph type="subTitle" idx="1"/>
          </p:nvPr>
        </p:nvSpPr>
        <p:spPr>
          <a:xfrm>
            <a:off x="380706" y="4384121"/>
            <a:ext cx="7436999" cy="2093569"/>
          </a:xfrm>
        </p:spPr>
        <p:txBody>
          <a:bodyPr vert="horz" lIns="91440" tIns="45720" rIns="91440" bIns="45720" rtlCol="0" anchor="t">
            <a:normAutofit/>
          </a:bodyPr>
          <a:lstStyle/>
          <a:p>
            <a:pPr>
              <a:spcAft>
                <a:spcPts val="600"/>
              </a:spcAft>
            </a:pPr>
            <a:r>
              <a:rPr lang="en-US" b="1" dirty="0">
                <a:solidFill>
                  <a:srgbClr val="0070C0"/>
                </a:solidFill>
              </a:rPr>
              <a:t>Brianna Palmisano</a:t>
            </a:r>
            <a:endParaRPr lang="en-US" b="1" dirty="0">
              <a:solidFill>
                <a:srgbClr val="8BAA00"/>
              </a:solidFill>
            </a:endParaRPr>
          </a:p>
          <a:p>
            <a:pPr>
              <a:spcAft>
                <a:spcPts val="600"/>
              </a:spcAft>
            </a:pPr>
            <a:r>
              <a:rPr lang="en-US" b="1" dirty="0">
                <a:solidFill>
                  <a:schemeClr val="accent1"/>
                </a:solidFill>
              </a:rPr>
              <a:t>St</a:t>
            </a:r>
            <a:r>
              <a:rPr lang="en-US" b="1" dirty="0">
                <a:solidFill>
                  <a:schemeClr val="accent1"/>
                </a:solidFill>
                <a:ea typeface="+mn-lt"/>
                <a:cs typeface="+mn-lt"/>
              </a:rPr>
              <a:t>. John's University</a:t>
            </a:r>
          </a:p>
          <a:p>
            <a:pPr>
              <a:spcAft>
                <a:spcPts val="600"/>
              </a:spcAft>
            </a:pPr>
            <a:r>
              <a:rPr lang="en-US" b="1" dirty="0">
                <a:solidFill>
                  <a:schemeClr val="accent1"/>
                </a:solidFill>
                <a:ea typeface="+mn-lt"/>
                <a:cs typeface="+mn-lt"/>
              </a:rPr>
              <a:t>The Peter J. Tobin College of Business</a:t>
            </a:r>
            <a:endParaRPr lang="en-US" b="1" dirty="0">
              <a:solidFill>
                <a:schemeClr val="accent1"/>
              </a:solidFill>
            </a:endParaRPr>
          </a:p>
          <a:p>
            <a:pPr>
              <a:spcAft>
                <a:spcPts val="600"/>
              </a:spcAft>
            </a:pPr>
            <a:endParaRPr lang="en-US" dirty="0">
              <a:solidFill>
                <a:schemeClr val="accent2">
                  <a:lumMod val="60000"/>
                  <a:lumOff val="40000"/>
                </a:schemeClr>
              </a:solidFill>
            </a:endParaRPr>
          </a:p>
          <a:p>
            <a:pPr>
              <a:spcAft>
                <a:spcPts val="600"/>
              </a:spcAft>
            </a:pPr>
            <a:endParaRPr lang="en-US" dirty="0"/>
          </a:p>
        </p:txBody>
      </p:sp>
      <p:sp>
        <p:nvSpPr>
          <p:cNvPr id="120" name="Oval 12">
            <a:extLst>
              <a:ext uri="{FF2B5EF4-FFF2-40B4-BE49-F238E27FC236}">
                <a16:creationId xmlns:a16="http://schemas.microsoft.com/office/drawing/2014/main" id="{F35BC0E3-6FE4-4491-BA19-C0126066A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9082" y="939707"/>
            <a:ext cx="603494" cy="60349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14">
            <a:extLst>
              <a:ext uri="{FF2B5EF4-FFF2-40B4-BE49-F238E27FC236}">
                <a16:creationId xmlns:a16="http://schemas.microsoft.com/office/drawing/2014/main" id="{DB11BD18-218F-49C7-BE16-82AEA08B2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453" y="-4098"/>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4" name="Picture 4">
            <a:extLst>
              <a:ext uri="{FF2B5EF4-FFF2-40B4-BE49-F238E27FC236}">
                <a16:creationId xmlns:a16="http://schemas.microsoft.com/office/drawing/2014/main" id="{628FF908-2B5D-41D0-446E-AA350733E47A}"/>
              </a:ext>
            </a:extLst>
          </p:cNvPr>
          <p:cNvPicPr>
            <a:picLocks noChangeAspect="1"/>
          </p:cNvPicPr>
          <p:nvPr/>
        </p:nvPicPr>
        <p:blipFill rotWithShape="1">
          <a:blip r:embed="rId3"/>
          <a:srcRect l="17554" r="10685" b="3"/>
          <a:stretch/>
        </p:blipFill>
        <p:spPr>
          <a:xfrm>
            <a:off x="9547017" y="4405333"/>
            <a:ext cx="2644983" cy="2452667"/>
          </a:xfrm>
          <a:custGeom>
            <a:avLst/>
            <a:gdLst/>
            <a:ahLst/>
            <a:cxnLst/>
            <a:rect l="l" t="t" r="r" b="b"/>
            <a:pathLst>
              <a:path w="2644983" h="2452667">
                <a:moveTo>
                  <a:pt x="1542711" y="0"/>
                </a:moveTo>
                <a:cubicBezTo>
                  <a:pt x="1942094" y="0"/>
                  <a:pt x="2306029" y="151765"/>
                  <a:pt x="2579995" y="400769"/>
                </a:cubicBezTo>
                <a:lnTo>
                  <a:pt x="2644983" y="468935"/>
                </a:lnTo>
                <a:lnTo>
                  <a:pt x="2644983" y="2452667"/>
                </a:lnTo>
                <a:lnTo>
                  <a:pt x="299206" y="2452667"/>
                </a:lnTo>
                <a:lnTo>
                  <a:pt x="233100" y="2358504"/>
                </a:lnTo>
                <a:cubicBezTo>
                  <a:pt x="85367" y="2121846"/>
                  <a:pt x="0" y="1842248"/>
                  <a:pt x="0" y="1542711"/>
                </a:cubicBezTo>
                <a:cubicBezTo>
                  <a:pt x="0" y="690695"/>
                  <a:pt x="690695" y="0"/>
                  <a:pt x="1542711" y="0"/>
                </a:cubicBezTo>
                <a:close/>
              </a:path>
            </a:pathLst>
          </a:custGeom>
        </p:spPr>
      </p:pic>
      <p:pic>
        <p:nvPicPr>
          <p:cNvPr id="5" name="Picture 5">
            <a:extLst>
              <a:ext uri="{FF2B5EF4-FFF2-40B4-BE49-F238E27FC236}">
                <a16:creationId xmlns:a16="http://schemas.microsoft.com/office/drawing/2014/main" id="{5C5304A4-7856-33BF-280B-91A2F63C9B00}"/>
              </a:ext>
            </a:extLst>
          </p:cNvPr>
          <p:cNvPicPr>
            <a:picLocks noChangeAspect="1"/>
          </p:cNvPicPr>
          <p:nvPr/>
        </p:nvPicPr>
        <p:blipFill rotWithShape="1">
          <a:blip r:embed="rId4"/>
          <a:srcRect r="3" b="3"/>
          <a:stretch/>
        </p:blipFill>
        <p:spPr>
          <a:xfrm>
            <a:off x="6650823" y="1803340"/>
            <a:ext cx="3240592" cy="3240592"/>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pic>
        <p:nvPicPr>
          <p:cNvPr id="6" name="Picture 6" descr="A picture containing water, outdoor&#10;&#10;Description automatically generated">
            <a:extLst>
              <a:ext uri="{FF2B5EF4-FFF2-40B4-BE49-F238E27FC236}">
                <a16:creationId xmlns:a16="http://schemas.microsoft.com/office/drawing/2014/main" id="{0004CEB0-AEBF-4D4C-EECF-FBE1D3D0D497}"/>
              </a:ext>
            </a:extLst>
          </p:cNvPr>
          <p:cNvPicPr>
            <a:picLocks noChangeAspect="1"/>
          </p:cNvPicPr>
          <p:nvPr/>
        </p:nvPicPr>
        <p:blipFill rotWithShape="1">
          <a:blip r:embed="rId5"/>
          <a:srcRect l="11320" r="19181" b="-2"/>
          <a:stretch/>
        </p:blipFill>
        <p:spPr>
          <a:xfrm>
            <a:off x="9490668" y="10"/>
            <a:ext cx="2701332" cy="2553877"/>
          </a:xfrm>
          <a:custGeom>
            <a:avLst/>
            <a:gdLst/>
            <a:ahLst/>
            <a:cxnLst/>
            <a:rect l="l" t="t" r="r" b="b"/>
            <a:pathLst>
              <a:path w="2701332" h="2553887">
                <a:moveTo>
                  <a:pt x="348631" y="0"/>
                </a:moveTo>
                <a:lnTo>
                  <a:pt x="2701332" y="0"/>
                </a:lnTo>
                <a:lnTo>
                  <a:pt x="2701332" y="2072295"/>
                </a:lnTo>
                <a:lnTo>
                  <a:pt x="2554656" y="2207207"/>
                </a:lnTo>
                <a:cubicBezTo>
                  <a:pt x="2285380" y="2424077"/>
                  <a:pt x="1943034" y="2553887"/>
                  <a:pt x="1570370" y="2553887"/>
                </a:cubicBezTo>
                <a:cubicBezTo>
                  <a:pt x="703078" y="2553887"/>
                  <a:pt x="0" y="1850809"/>
                  <a:pt x="0" y="983517"/>
                </a:cubicBezTo>
                <a:cubicBezTo>
                  <a:pt x="0" y="640496"/>
                  <a:pt x="109980" y="323163"/>
                  <a:pt x="296602" y="64855"/>
                </a:cubicBezTo>
                <a:close/>
              </a:path>
            </a:pathLst>
          </a:custGeom>
        </p:spPr>
      </p:pic>
      <p:cxnSp>
        <p:nvCxnSpPr>
          <p:cNvPr id="122" name="Straight Connector 16">
            <a:extLst>
              <a:ext uri="{FF2B5EF4-FFF2-40B4-BE49-F238E27FC236}">
                <a16:creationId xmlns:a16="http://schemas.microsoft.com/office/drawing/2014/main" id="{A054EDF5-7644-4A95-AB88-057FAB414F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598158" y="2804429"/>
            <a:ext cx="0" cy="1597708"/>
          </a:xfrm>
          <a:prstGeom prst="line">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123" name="Freeform: Shape 18">
            <a:extLst>
              <a:ext uri="{FF2B5EF4-FFF2-40B4-BE49-F238E27FC236}">
                <a16:creationId xmlns:a16="http://schemas.microsoft.com/office/drawing/2014/main" id="{EA996627-3E00-4A50-8640-F4F7D38C5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385468" y="3311355"/>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Shape 20">
            <a:extLst>
              <a:ext uri="{FF2B5EF4-FFF2-40B4-BE49-F238E27FC236}">
                <a16:creationId xmlns:a16="http://schemas.microsoft.com/office/drawing/2014/main" id="{A619555D-3337-4F1A-9AFF-1DA3B921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067622" y="5349205"/>
            <a:ext cx="1835725" cy="1850365"/>
          </a:xfrm>
          <a:custGeom>
            <a:avLst/>
            <a:gdLst>
              <a:gd name="connsiteX0" fmla="*/ 1801138 w 1835725"/>
              <a:gd name="connsiteY0" fmla="*/ 1622662 h 1850365"/>
              <a:gd name="connsiteX1" fmla="*/ 1835717 w 1835725"/>
              <a:gd name="connsiteY1" fmla="*/ 1680254 h 1850365"/>
              <a:gd name="connsiteX2" fmla="*/ 1815722 w 1835725"/>
              <a:gd name="connsiteY2" fmla="*/ 1850365 h 1850365"/>
              <a:gd name="connsiteX3" fmla="*/ 1693039 w 1835725"/>
              <a:gd name="connsiteY3" fmla="*/ 1808259 h 1850365"/>
              <a:gd name="connsiteX4" fmla="*/ 1708939 w 1835725"/>
              <a:gd name="connsiteY4" fmla="*/ 1673301 h 1850365"/>
              <a:gd name="connsiteX5" fmla="*/ 1778129 w 1835725"/>
              <a:gd name="connsiteY5" fmla="*/ 1615979 h 1850365"/>
              <a:gd name="connsiteX6" fmla="*/ 1801138 w 1835725"/>
              <a:gd name="connsiteY6" fmla="*/ 1622662 h 1850365"/>
              <a:gd name="connsiteX7" fmla="*/ 1585229 w 1835725"/>
              <a:gd name="connsiteY7" fmla="*/ 764759 h 1850365"/>
              <a:gd name="connsiteX8" fmla="*/ 1623024 w 1835725"/>
              <a:gd name="connsiteY8" fmla="*/ 792810 h 1850365"/>
              <a:gd name="connsiteX9" fmla="*/ 1777614 w 1835725"/>
              <a:gd name="connsiteY9" fmla="*/ 1157141 h 1850365"/>
              <a:gd name="connsiteX10" fmla="*/ 1733799 w 1835725"/>
              <a:gd name="connsiteY10" fmla="*/ 1235532 h 1850365"/>
              <a:gd name="connsiteX11" fmla="*/ 1716464 w 1835725"/>
              <a:gd name="connsiteY11" fmla="*/ 1237722 h 1850365"/>
              <a:gd name="connsiteX12" fmla="*/ 1716464 w 1835725"/>
              <a:gd name="connsiteY12" fmla="*/ 1237913 h 1850365"/>
              <a:gd name="connsiteX13" fmla="*/ 1655409 w 1835725"/>
              <a:gd name="connsiteY13" fmla="*/ 1191717 h 1850365"/>
              <a:gd name="connsiteX14" fmla="*/ 1513200 w 1835725"/>
              <a:gd name="connsiteY14" fmla="*/ 856627 h 1850365"/>
              <a:gd name="connsiteX15" fmla="*/ 1538499 w 1835725"/>
              <a:gd name="connsiteY15" fmla="*/ 770415 h 1850365"/>
              <a:gd name="connsiteX16" fmla="*/ 1585229 w 1835725"/>
              <a:gd name="connsiteY16" fmla="*/ 764759 h 1850365"/>
              <a:gd name="connsiteX17" fmla="*/ 477919 w 1835725"/>
              <a:gd name="connsiteY17" fmla="*/ 21437 h 1850365"/>
              <a:gd name="connsiteX18" fmla="*/ 509236 w 1835725"/>
              <a:gd name="connsiteY18" fmla="*/ 84182 h 1850365"/>
              <a:gd name="connsiteX19" fmla="*/ 445829 w 1835725"/>
              <a:gd name="connsiteY19" fmla="*/ 139871 h 1850365"/>
              <a:gd name="connsiteX20" fmla="*/ 437447 w 1835725"/>
              <a:gd name="connsiteY20" fmla="*/ 139395 h 1850365"/>
              <a:gd name="connsiteX21" fmla="*/ 73211 w 1835725"/>
              <a:gd name="connsiteY21" fmla="*/ 137204 h 1850365"/>
              <a:gd name="connsiteX22" fmla="*/ 749 w 1835725"/>
              <a:gd name="connsiteY22" fmla="*/ 84082 h 1850365"/>
              <a:gd name="connsiteX23" fmla="*/ 53871 w 1835725"/>
              <a:gd name="connsiteY23" fmla="*/ 11621 h 1850365"/>
              <a:gd name="connsiteX24" fmla="*/ 58352 w 1835725"/>
              <a:gd name="connsiteY24" fmla="*/ 11093 h 1850365"/>
              <a:gd name="connsiteX25" fmla="*/ 454020 w 1835725"/>
              <a:gd name="connsiteY25" fmla="*/ 13474 h 1850365"/>
              <a:gd name="connsiteX26" fmla="*/ 477919 w 1835725"/>
              <a:gd name="connsiteY26" fmla="*/ 21437 h 1850365"/>
              <a:gd name="connsiteX27" fmla="*/ 957797 w 1835725"/>
              <a:gd name="connsiteY27" fmla="*/ 167970 h 1850365"/>
              <a:gd name="connsiteX28" fmla="*/ 1286982 w 1835725"/>
              <a:gd name="connsiteY28" fmla="*/ 387616 h 1850365"/>
              <a:gd name="connsiteX29" fmla="*/ 1293725 w 1835725"/>
              <a:gd name="connsiteY29" fmla="*/ 477075 h 1850365"/>
              <a:gd name="connsiteX30" fmla="*/ 1245453 w 1835725"/>
              <a:gd name="connsiteY30" fmla="*/ 499154 h 1850365"/>
              <a:gd name="connsiteX31" fmla="*/ 1245167 w 1835725"/>
              <a:gd name="connsiteY31" fmla="*/ 499154 h 1850365"/>
              <a:gd name="connsiteX32" fmla="*/ 1203638 w 1835725"/>
              <a:gd name="connsiteY32" fmla="*/ 484104 h 1850365"/>
              <a:gd name="connsiteX33" fmla="*/ 900647 w 1835725"/>
              <a:gd name="connsiteY33" fmla="*/ 281508 h 1850365"/>
              <a:gd name="connsiteX34" fmla="*/ 872454 w 1835725"/>
              <a:gd name="connsiteY34" fmla="*/ 196164 h 1850365"/>
              <a:gd name="connsiteX35" fmla="*/ 957797 w 1835725"/>
              <a:gd name="connsiteY35" fmla="*/ 167970 h 185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35725" h="1850365">
                <a:moveTo>
                  <a:pt x="1801138" y="1622662"/>
                </a:moveTo>
                <a:cubicBezTo>
                  <a:pt x="1822106" y="1633400"/>
                  <a:pt x="1836117" y="1655372"/>
                  <a:pt x="1835717" y="1680254"/>
                </a:cubicBezTo>
                <a:lnTo>
                  <a:pt x="1815722" y="1850365"/>
                </a:lnTo>
                <a:lnTo>
                  <a:pt x="1693039" y="1808259"/>
                </a:lnTo>
                <a:lnTo>
                  <a:pt x="1708939" y="1673301"/>
                </a:ln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125" name="Freeform: Shape 22">
            <a:extLst>
              <a:ext uri="{FF2B5EF4-FFF2-40B4-BE49-F238E27FC236}">
                <a16:creationId xmlns:a16="http://schemas.microsoft.com/office/drawing/2014/main" id="{CF5E7AE0-415D-4236-B5E6-F2FC68DB9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1302" y="6106160"/>
            <a:ext cx="1804272" cy="746882"/>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Tree>
    <p:extLst>
      <p:ext uri="{BB962C8B-B14F-4D97-AF65-F5344CB8AC3E}">
        <p14:creationId xmlns:p14="http://schemas.microsoft.com/office/powerpoint/2010/main" val="4261546900"/>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0B1E489-CD05-937C-FE7E-0101AB4DAC1F}"/>
              </a:ext>
            </a:extLst>
          </p:cNvPr>
          <p:cNvSpPr>
            <a:spLocks noGrp="1"/>
          </p:cNvSpPr>
          <p:nvPr>
            <p:ph type="title"/>
          </p:nvPr>
        </p:nvSpPr>
        <p:spPr>
          <a:xfrm>
            <a:off x="6203538" y="365125"/>
            <a:ext cx="5393360" cy="1325563"/>
          </a:xfrm>
        </p:spPr>
        <p:txBody>
          <a:bodyPr>
            <a:normAutofit/>
          </a:bodyPr>
          <a:lstStyle/>
          <a:p>
            <a:r>
              <a:rPr lang="en-US" b="1"/>
              <a:t>Figures II - IV</a:t>
            </a:r>
            <a:endParaRPr lang="en-US"/>
          </a:p>
        </p:txBody>
      </p:sp>
      <p:sp>
        <p:nvSpPr>
          <p:cNvPr id="28" name="Freeform: Shape 27">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4038"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aph with a line going up&#10;&#10;Description automatically generated">
            <a:extLst>
              <a:ext uri="{FF2B5EF4-FFF2-40B4-BE49-F238E27FC236}">
                <a16:creationId xmlns:a16="http://schemas.microsoft.com/office/drawing/2014/main" id="{EC0E2D68-91BE-AEA3-E644-85144AC4668F}"/>
              </a:ext>
            </a:extLst>
          </p:cNvPr>
          <p:cNvPicPr>
            <a:picLocks noChangeAspect="1"/>
          </p:cNvPicPr>
          <p:nvPr/>
        </p:nvPicPr>
        <p:blipFill rotWithShape="1">
          <a:blip r:embed="rId3"/>
          <a:srcRect l="31425" r="32825" b="-2"/>
          <a:stretch/>
        </p:blipFill>
        <p:spPr>
          <a:xfrm>
            <a:off x="314802" y="558913"/>
            <a:ext cx="2533369" cy="253342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30" name="Oval 29">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31108" y="1327365"/>
            <a:ext cx="610857" cy="61085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28176"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8" name="Picture 7" descr="A graph with a line going up&#10;&#10;Description automatically generated">
            <a:extLst>
              <a:ext uri="{FF2B5EF4-FFF2-40B4-BE49-F238E27FC236}">
                <a16:creationId xmlns:a16="http://schemas.microsoft.com/office/drawing/2014/main" id="{86660D74-06E7-58AD-5515-BAF0E801393F}"/>
              </a:ext>
            </a:extLst>
          </p:cNvPr>
          <p:cNvPicPr>
            <a:picLocks noChangeAspect="1"/>
          </p:cNvPicPr>
          <p:nvPr/>
        </p:nvPicPr>
        <p:blipFill rotWithShape="1">
          <a:blip r:embed="rId4"/>
          <a:srcRect l="38122" r="26628" b="-1"/>
          <a:stretch/>
        </p:blipFill>
        <p:spPr>
          <a:xfrm>
            <a:off x="314801" y="3661942"/>
            <a:ext cx="2533400" cy="2533423"/>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pic>
        <p:nvPicPr>
          <p:cNvPr id="10" name="Picture 9" descr="A graph with a line going up&#10;&#10;Description automatically generated">
            <a:extLst>
              <a:ext uri="{FF2B5EF4-FFF2-40B4-BE49-F238E27FC236}">
                <a16:creationId xmlns:a16="http://schemas.microsoft.com/office/drawing/2014/main" id="{304D9BD2-111B-DC16-EBA1-71357D42D0D2}"/>
              </a:ext>
            </a:extLst>
          </p:cNvPr>
          <p:cNvPicPr>
            <a:picLocks noChangeAspect="1"/>
          </p:cNvPicPr>
          <p:nvPr/>
        </p:nvPicPr>
        <p:blipFill rotWithShape="1">
          <a:blip r:embed="rId5"/>
          <a:srcRect l="31451" r="33049" b="1"/>
          <a:stretch/>
        </p:blipFill>
        <p:spPr>
          <a:xfrm>
            <a:off x="3188750" y="2392792"/>
            <a:ext cx="2533422" cy="2533391"/>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3" name="Content Placeholder 2">
            <a:extLst>
              <a:ext uri="{FF2B5EF4-FFF2-40B4-BE49-F238E27FC236}">
                <a16:creationId xmlns:a16="http://schemas.microsoft.com/office/drawing/2014/main" id="{BB89B724-2157-D5F1-6051-9A74BD1F5E66}"/>
              </a:ext>
            </a:extLst>
          </p:cNvPr>
          <p:cNvSpPr>
            <a:spLocks noGrp="1"/>
          </p:cNvSpPr>
          <p:nvPr>
            <p:ph idx="1"/>
          </p:nvPr>
        </p:nvSpPr>
        <p:spPr>
          <a:xfrm>
            <a:off x="6203537" y="1825625"/>
            <a:ext cx="5393361" cy="4351338"/>
          </a:xfrm>
        </p:spPr>
        <p:txBody>
          <a:bodyPr vert="horz" lIns="91440" tIns="45720" rIns="91440" bIns="45720" rtlCol="0" anchor="t">
            <a:normAutofit/>
          </a:bodyPr>
          <a:lstStyle/>
          <a:p>
            <a:pPr marL="0" indent="0">
              <a:buNone/>
            </a:pPr>
            <a:r>
              <a:rPr lang="en-US" sz="2000" dirty="0">
                <a:ea typeface="+mn-lt"/>
                <a:cs typeface="Times New Roman"/>
              </a:rPr>
              <a:t>Sequence</a:t>
            </a:r>
            <a:r>
              <a:rPr lang="en-US" sz="2000" dirty="0">
                <a:latin typeface="Corbel"/>
                <a:ea typeface="+mn-lt"/>
                <a:cs typeface="Times New Roman"/>
              </a:rPr>
              <a:t> charts have been created for each variable, both independent and dependent, over the timespan of 58 years.</a:t>
            </a:r>
            <a:endParaRPr lang="en-US" sz="2000" dirty="0">
              <a:ea typeface="+mn-lt"/>
              <a:cs typeface="Times New Roman"/>
            </a:endParaRPr>
          </a:p>
          <a:p>
            <a:pPr marL="0" indent="0">
              <a:buNone/>
            </a:pPr>
            <a:r>
              <a:rPr lang="en-US" sz="2000" dirty="0"/>
              <a:t>We can see here how </a:t>
            </a:r>
            <a:r>
              <a:rPr lang="en-US" sz="2000" b="1" dirty="0"/>
              <a:t>closely related patterns in levels of GGDP &amp; </a:t>
            </a:r>
            <a:r>
              <a:rPr lang="en-US" sz="2000" b="1" dirty="0" err="1"/>
              <a:t>nonrenewables</a:t>
            </a:r>
            <a:r>
              <a:rPr lang="en-US" sz="2000" b="1" dirty="0"/>
              <a:t> </a:t>
            </a:r>
            <a:r>
              <a:rPr lang="en-US" sz="2000" dirty="0"/>
              <a:t>are  in comparison to renewables. </a:t>
            </a:r>
          </a:p>
          <a:p>
            <a:pPr marL="0" indent="0">
              <a:buNone/>
            </a:pPr>
            <a:r>
              <a:rPr lang="en-US" sz="2000" dirty="0"/>
              <a:t>We can observe that there is a </a:t>
            </a:r>
            <a:r>
              <a:rPr lang="en-US" sz="2000" b="1" dirty="0"/>
              <a:t>positive or upward trend in all three variables</a:t>
            </a:r>
            <a:r>
              <a:rPr lang="en-US" sz="2000" dirty="0"/>
              <a:t> when placed individually relative to Years. </a:t>
            </a:r>
          </a:p>
          <a:p>
            <a:pPr marL="0" indent="0">
              <a:buNone/>
            </a:pPr>
            <a:r>
              <a:rPr lang="en-US" sz="2000" dirty="0"/>
              <a:t>Independent variables </a:t>
            </a:r>
            <a:r>
              <a:rPr lang="en-US" sz="2000" b="1" dirty="0"/>
              <a:t>GGDP, GCRN, and GCNR are volatile</a:t>
            </a:r>
            <a:r>
              <a:rPr lang="en-US" sz="2000" dirty="0"/>
              <a:t>; they have shown in the charts that they can be changed by an outside factor and do not create a repeated pattern. </a:t>
            </a:r>
          </a:p>
          <a:p>
            <a:pPr marL="0" indent="0">
              <a:buNone/>
            </a:pPr>
            <a:endParaRPr lang="en-US" sz="2000"/>
          </a:p>
          <a:p>
            <a:pPr marL="0" indent="0">
              <a:buNone/>
            </a:pPr>
            <a:endParaRPr lang="en-US" sz="2000"/>
          </a:p>
          <a:p>
            <a:pPr marL="0" indent="0">
              <a:buNone/>
            </a:pPr>
            <a:endParaRPr lang="en-US" sz="2000"/>
          </a:p>
        </p:txBody>
      </p:sp>
      <p:sp>
        <p:nvSpPr>
          <p:cNvPr id="34" name="Arc 33">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899690" y="5509119"/>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24986"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39E15853-9580-7A68-8E83-61C90DD29A15}"/>
              </a:ext>
            </a:extLst>
          </p:cNvPr>
          <p:cNvSpPr txBox="1"/>
          <p:nvPr/>
        </p:nvSpPr>
        <p:spPr>
          <a:xfrm>
            <a:off x="1994370" y="276577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531174140"/>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0B1E489-CD05-937C-FE7E-0101AB4DAC1F}"/>
              </a:ext>
            </a:extLst>
          </p:cNvPr>
          <p:cNvSpPr>
            <a:spLocks noGrp="1"/>
          </p:cNvSpPr>
          <p:nvPr>
            <p:ph type="title"/>
          </p:nvPr>
        </p:nvSpPr>
        <p:spPr>
          <a:xfrm>
            <a:off x="838200" y="800993"/>
            <a:ext cx="3687491" cy="1594189"/>
          </a:xfrm>
        </p:spPr>
        <p:txBody>
          <a:bodyPr anchor="t">
            <a:normAutofit/>
          </a:bodyPr>
          <a:lstStyle/>
          <a:p>
            <a:r>
              <a:rPr lang="en-US" sz="3200" b="1"/>
              <a:t>Figure III In Comparison</a:t>
            </a:r>
            <a:endParaRPr lang="en-US" sz="3200"/>
          </a:p>
        </p:txBody>
      </p:sp>
      <p:sp>
        <p:nvSpPr>
          <p:cNvPr id="3" name="Content Placeholder 2">
            <a:extLst>
              <a:ext uri="{FF2B5EF4-FFF2-40B4-BE49-F238E27FC236}">
                <a16:creationId xmlns:a16="http://schemas.microsoft.com/office/drawing/2014/main" id="{BB89B724-2157-D5F1-6051-9A74BD1F5E66}"/>
              </a:ext>
            </a:extLst>
          </p:cNvPr>
          <p:cNvSpPr>
            <a:spLocks noGrp="1"/>
          </p:cNvSpPr>
          <p:nvPr>
            <p:ph idx="1"/>
          </p:nvPr>
        </p:nvSpPr>
        <p:spPr>
          <a:xfrm>
            <a:off x="4043324" y="544592"/>
            <a:ext cx="7366920" cy="1738236"/>
          </a:xfrm>
          <a:prstGeom prst="rect">
            <a:avLst/>
          </a:prstGeom>
        </p:spPr>
        <p:txBody>
          <a:bodyPr vert="horz" lIns="91440" tIns="45720" rIns="91440" bIns="45720" rtlCol="0" anchor="t">
            <a:normAutofit fontScale="85000" lnSpcReduction="10000"/>
          </a:bodyPr>
          <a:lstStyle/>
          <a:p>
            <a:pPr marL="0" indent="0">
              <a:buNone/>
            </a:pPr>
            <a:r>
              <a:rPr lang="en-US" sz="2000" dirty="0"/>
              <a:t>It could be argued that the </a:t>
            </a:r>
            <a:r>
              <a:rPr lang="en-US" sz="2000" b="1" dirty="0"/>
              <a:t>GCRN is exponential </a:t>
            </a:r>
            <a:r>
              <a:rPr lang="en-US" sz="2000" dirty="0"/>
              <a:t>when looking at the trendline. </a:t>
            </a:r>
          </a:p>
          <a:p>
            <a:pPr marL="0" indent="0">
              <a:buNone/>
            </a:pPr>
            <a:r>
              <a:rPr lang="en-US" sz="2000" dirty="0"/>
              <a:t>This could be due to the increased costs of nonrenewable resources for many geo-economic reasons or even recent innovations in the production of renewable energy resources in our energy-mix. </a:t>
            </a:r>
            <a:endParaRPr lang="en-US" sz="2000"/>
          </a:p>
          <a:p>
            <a:pPr marL="0" indent="0">
              <a:buNone/>
            </a:pPr>
            <a:r>
              <a:rPr lang="en-US" sz="2000" dirty="0"/>
              <a:t>Our other variables analyzed in </a:t>
            </a:r>
            <a:r>
              <a:rPr lang="en-US" sz="2000" dirty="0">
                <a:hlinkClick r:id="rId3">
                  <a:extLst>
                    <a:ext uri="{A12FA001-AC4F-418D-AE19-62706E023703}">
                      <ahyp:hlinkClr xmlns:ahyp="http://schemas.microsoft.com/office/drawing/2018/hyperlinkcolor" val="tx"/>
                    </a:ext>
                  </a:extLst>
                </a:hlinkClick>
              </a:rPr>
              <a:t>Figures 2 &amp; 4</a:t>
            </a:r>
            <a:r>
              <a:rPr lang="en-US" sz="2000" dirty="0"/>
              <a:t> can be classified as </a:t>
            </a:r>
            <a:r>
              <a:rPr lang="en-US" sz="2000" b="1" dirty="0"/>
              <a:t>linear</a:t>
            </a:r>
            <a:r>
              <a:rPr lang="en-US" sz="2000" dirty="0"/>
              <a:t>, via their more confidently linear trendlines. </a:t>
            </a:r>
          </a:p>
          <a:p>
            <a:pPr marL="0" indent="0">
              <a:buNone/>
            </a:pPr>
            <a:endParaRPr lang="en-US" sz="1400">
              <a:latin typeface="Corbel"/>
              <a:cs typeface="Times New Roman"/>
            </a:endParaRPr>
          </a:p>
          <a:p>
            <a:pPr marL="0" indent="0">
              <a:buNone/>
            </a:pPr>
            <a:endParaRPr lang="en-US" sz="1400"/>
          </a:p>
          <a:p>
            <a:pPr marL="0" indent="0">
              <a:buNone/>
            </a:pPr>
            <a:endParaRPr lang="en-US" sz="1400"/>
          </a:p>
        </p:txBody>
      </p:sp>
      <p:pic>
        <p:nvPicPr>
          <p:cNvPr id="4" name="Picture 3" descr="A graph with a line going up&#10;&#10;Description automatically generated">
            <a:extLst>
              <a:ext uri="{FF2B5EF4-FFF2-40B4-BE49-F238E27FC236}">
                <a16:creationId xmlns:a16="http://schemas.microsoft.com/office/drawing/2014/main" id="{64F8CF2A-AD93-9926-CEE3-59B9362BFD65}"/>
              </a:ext>
            </a:extLst>
          </p:cNvPr>
          <p:cNvPicPr>
            <a:picLocks noChangeAspect="1"/>
          </p:cNvPicPr>
          <p:nvPr/>
        </p:nvPicPr>
        <p:blipFill rotWithShape="1">
          <a:blip r:embed="rId4"/>
          <a:srcRect b="6002"/>
          <a:stretch/>
        </p:blipFill>
        <p:spPr>
          <a:xfrm>
            <a:off x="-2" y="2705373"/>
            <a:ext cx="12192002" cy="4039737"/>
          </a:xfrm>
          <a:prstGeom prst="rect">
            <a:avLst/>
          </a:prstGeom>
        </p:spPr>
      </p:pic>
      <p:grpSp>
        <p:nvGrpSpPr>
          <p:cNvPr id="50" name="Group 49">
            <a:extLst>
              <a:ext uri="{FF2B5EF4-FFF2-40B4-BE49-F238E27FC236}">
                <a16:creationId xmlns:a16="http://schemas.microsoft.com/office/drawing/2014/main" id="{F2221BB3-7B5D-C899-7745-66D7AC323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51" name="Rectangle 50">
              <a:extLst>
                <a:ext uri="{FF2B5EF4-FFF2-40B4-BE49-F238E27FC236}">
                  <a16:creationId xmlns:a16="http://schemas.microsoft.com/office/drawing/2014/main" id="{3FD2D571-38D7-DB0F-166C-14FEDA70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88AEF72-50CD-C201-F6BF-C595BBBED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9902830"/>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F1E7273E-E5A3-4B1D-BE3E-56F045D92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itle 1">
            <a:extLst>
              <a:ext uri="{FF2B5EF4-FFF2-40B4-BE49-F238E27FC236}">
                <a16:creationId xmlns:a16="http://schemas.microsoft.com/office/drawing/2014/main" id="{1FA61CE7-ADD0-085F-7F6A-4ECBB2539542}"/>
              </a:ext>
            </a:extLst>
          </p:cNvPr>
          <p:cNvSpPr>
            <a:spLocks noGrp="1"/>
          </p:cNvSpPr>
          <p:nvPr>
            <p:ph type="title"/>
          </p:nvPr>
        </p:nvSpPr>
        <p:spPr>
          <a:xfrm>
            <a:off x="5902452" y="435680"/>
            <a:ext cx="5827643" cy="1433433"/>
          </a:xfrm>
        </p:spPr>
        <p:txBody>
          <a:bodyPr anchor="b">
            <a:normAutofit/>
          </a:bodyPr>
          <a:lstStyle/>
          <a:p>
            <a:r>
              <a:rPr lang="en-US" b="1"/>
              <a:t>Figures V - VII</a:t>
            </a:r>
          </a:p>
        </p:txBody>
      </p:sp>
      <p:pic>
        <p:nvPicPr>
          <p:cNvPr id="9" name="Picture 8" descr="A graph with blue and orange dots&#10;&#10;Description automatically generated">
            <a:extLst>
              <a:ext uri="{FF2B5EF4-FFF2-40B4-BE49-F238E27FC236}">
                <a16:creationId xmlns:a16="http://schemas.microsoft.com/office/drawing/2014/main" id="{0A7C68C2-A6E2-8EDF-C1F9-DE372C5527EB}"/>
              </a:ext>
            </a:extLst>
          </p:cNvPr>
          <p:cNvPicPr>
            <a:picLocks noChangeAspect="1"/>
          </p:cNvPicPr>
          <p:nvPr/>
        </p:nvPicPr>
        <p:blipFill>
          <a:blip r:embed="rId3"/>
          <a:stretch>
            <a:fillRect/>
          </a:stretch>
        </p:blipFill>
        <p:spPr>
          <a:xfrm>
            <a:off x="356367" y="214875"/>
            <a:ext cx="4965851" cy="2195200"/>
          </a:xfrm>
          <a:prstGeom prst="rect">
            <a:avLst/>
          </a:prstGeom>
        </p:spPr>
      </p:pic>
      <p:pic>
        <p:nvPicPr>
          <p:cNvPr id="7" name="Picture 6" descr="A graph of a graph showing the global consumption of nonrenewable&#10;&#10;Description automatically generated">
            <a:extLst>
              <a:ext uri="{FF2B5EF4-FFF2-40B4-BE49-F238E27FC236}">
                <a16:creationId xmlns:a16="http://schemas.microsoft.com/office/drawing/2014/main" id="{2771B78C-0C4D-8E8C-756A-1C55FF53AD93}"/>
              </a:ext>
            </a:extLst>
          </p:cNvPr>
          <p:cNvPicPr>
            <a:picLocks noChangeAspect="1"/>
          </p:cNvPicPr>
          <p:nvPr/>
        </p:nvPicPr>
        <p:blipFill>
          <a:blip r:embed="rId4"/>
          <a:stretch>
            <a:fillRect/>
          </a:stretch>
        </p:blipFill>
        <p:spPr>
          <a:xfrm>
            <a:off x="352268" y="2318183"/>
            <a:ext cx="4974046" cy="2199910"/>
          </a:xfrm>
          <a:prstGeom prst="rect">
            <a:avLst/>
          </a:prstGeom>
        </p:spPr>
      </p:pic>
      <p:pic>
        <p:nvPicPr>
          <p:cNvPr id="5" name="Picture 4" descr="A graph with blue and orange dots&#10;&#10;Description automatically generated">
            <a:extLst>
              <a:ext uri="{FF2B5EF4-FFF2-40B4-BE49-F238E27FC236}">
                <a16:creationId xmlns:a16="http://schemas.microsoft.com/office/drawing/2014/main" id="{376D185D-D4D4-1BCA-1D1A-EF6E7DB8593B}"/>
              </a:ext>
            </a:extLst>
          </p:cNvPr>
          <p:cNvPicPr>
            <a:picLocks noChangeAspect="1"/>
          </p:cNvPicPr>
          <p:nvPr/>
        </p:nvPicPr>
        <p:blipFill>
          <a:blip r:embed="rId5"/>
          <a:stretch>
            <a:fillRect/>
          </a:stretch>
        </p:blipFill>
        <p:spPr>
          <a:xfrm>
            <a:off x="349413" y="4405911"/>
            <a:ext cx="4970350" cy="2231954"/>
          </a:xfrm>
          <a:prstGeom prst="rect">
            <a:avLst/>
          </a:prstGeom>
        </p:spPr>
      </p:pic>
      <p:sp>
        <p:nvSpPr>
          <p:cNvPr id="3" name="Content Placeholder 2">
            <a:extLst>
              <a:ext uri="{FF2B5EF4-FFF2-40B4-BE49-F238E27FC236}">
                <a16:creationId xmlns:a16="http://schemas.microsoft.com/office/drawing/2014/main" id="{BB89B724-2157-D5F1-6051-9A74BD1F5E66}"/>
              </a:ext>
            </a:extLst>
          </p:cNvPr>
          <p:cNvSpPr>
            <a:spLocks noGrp="1"/>
          </p:cNvSpPr>
          <p:nvPr>
            <p:ph idx="1"/>
          </p:nvPr>
        </p:nvSpPr>
        <p:spPr>
          <a:xfrm>
            <a:off x="5902452" y="1949980"/>
            <a:ext cx="6011088" cy="4128204"/>
          </a:xfrm>
        </p:spPr>
        <p:txBody>
          <a:bodyPr vert="horz" lIns="91440" tIns="45720" rIns="91440" bIns="45720" rtlCol="0" anchor="t">
            <a:normAutofit/>
          </a:bodyPr>
          <a:lstStyle/>
          <a:p>
            <a:pPr marL="0" indent="0">
              <a:buNone/>
            </a:pPr>
            <a:r>
              <a:rPr lang="en-US" sz="2000" b="1" dirty="0">
                <a:solidFill>
                  <a:srgbClr val="4D3E2F"/>
                </a:solidFill>
                <a:latin typeface="Corbel"/>
                <a:ea typeface="+mn-lt"/>
                <a:cs typeface="+mn-lt"/>
              </a:rPr>
              <a:t>When the GCRN, GCNR, or Year variables are individually put relative to GGDP, the relationships are strong, positively correlated, and linear. </a:t>
            </a:r>
            <a:endParaRPr lang="en-US">
              <a:solidFill>
                <a:srgbClr val="4D3E2F"/>
              </a:solidFill>
              <a:latin typeface="Corbel"/>
              <a:ea typeface="+mn-lt"/>
              <a:cs typeface="+mn-lt"/>
            </a:endParaRPr>
          </a:p>
          <a:p>
            <a:pPr marL="0" indent="0">
              <a:buNone/>
            </a:pPr>
            <a:r>
              <a:rPr lang="en-US" sz="2000" dirty="0">
                <a:solidFill>
                  <a:srgbClr val="4D3E2F"/>
                </a:solidFill>
                <a:latin typeface="Corbel"/>
                <a:ea typeface="+mn-lt"/>
                <a:cs typeface="+mn-lt"/>
              </a:rPr>
              <a:t>There are</a:t>
            </a:r>
            <a:r>
              <a:rPr lang="en-US" sz="2000" b="1" dirty="0">
                <a:solidFill>
                  <a:srgbClr val="4D3E2F"/>
                </a:solidFill>
                <a:latin typeface="Corbel"/>
                <a:ea typeface="+mn-lt"/>
                <a:cs typeface="+mn-lt"/>
              </a:rPr>
              <a:t> no outliers</a:t>
            </a:r>
            <a:r>
              <a:rPr lang="en-US" sz="2000" dirty="0">
                <a:solidFill>
                  <a:srgbClr val="4D3E2F"/>
                </a:solidFill>
                <a:latin typeface="Corbel"/>
                <a:ea typeface="+mn-lt"/>
                <a:cs typeface="+mn-lt"/>
              </a:rPr>
              <a:t> in the correlation, and it is </a:t>
            </a:r>
            <a:r>
              <a:rPr lang="en-US" sz="2000" b="1" dirty="0">
                <a:solidFill>
                  <a:srgbClr val="4D3E2F"/>
                </a:solidFill>
                <a:latin typeface="Corbel"/>
                <a:ea typeface="+mn-lt"/>
                <a:cs typeface="+mn-lt"/>
              </a:rPr>
              <a:t>not heteroscedastic</a:t>
            </a:r>
            <a:r>
              <a:rPr lang="en-US" sz="2000" dirty="0">
                <a:solidFill>
                  <a:srgbClr val="4D3E2F"/>
                </a:solidFill>
                <a:latin typeface="Corbel"/>
                <a:ea typeface="+mn-lt"/>
                <a:cs typeface="+mn-lt"/>
              </a:rPr>
              <a:t> dispersion. </a:t>
            </a:r>
            <a:endParaRPr lang="en-US">
              <a:solidFill>
                <a:srgbClr val="4D3E2F"/>
              </a:solidFill>
              <a:latin typeface="Corbel"/>
              <a:ea typeface="+mn-lt"/>
              <a:cs typeface="+mn-lt"/>
            </a:endParaRPr>
          </a:p>
          <a:p>
            <a:pPr marL="0" indent="0">
              <a:buNone/>
            </a:pPr>
            <a:r>
              <a:rPr lang="en-US" sz="2000" dirty="0">
                <a:solidFill>
                  <a:srgbClr val="4D3E2F"/>
                </a:solidFill>
                <a:latin typeface="Corbel"/>
                <a:ea typeface="+mn-lt"/>
                <a:cs typeface="+mn-lt"/>
              </a:rPr>
              <a:t>All three variables have a </a:t>
            </a:r>
            <a:r>
              <a:rPr lang="en-US" sz="2000" b="1" dirty="0">
                <a:solidFill>
                  <a:srgbClr val="4D3E2F"/>
                </a:solidFill>
                <a:latin typeface="Corbel"/>
                <a:ea typeface="+mn-lt"/>
                <a:cs typeface="+mn-lt"/>
              </a:rPr>
              <a:t>homoscedastic or constant</a:t>
            </a:r>
            <a:r>
              <a:rPr lang="en-US" sz="2000" dirty="0">
                <a:solidFill>
                  <a:srgbClr val="4D3E2F"/>
                </a:solidFill>
                <a:latin typeface="Corbel"/>
                <a:ea typeface="+mn-lt"/>
                <a:cs typeface="+mn-lt"/>
              </a:rPr>
              <a:t> dispersion when correlated with GGDP. </a:t>
            </a:r>
            <a:endParaRPr lang="en-US" dirty="0">
              <a:solidFill>
                <a:srgbClr val="4D3E2F"/>
              </a:solidFill>
              <a:latin typeface="Corbel"/>
              <a:ea typeface="+mn-lt"/>
              <a:cs typeface="+mn-lt"/>
            </a:endParaRPr>
          </a:p>
          <a:p>
            <a:pPr marL="0" indent="0">
              <a:buNone/>
            </a:pPr>
            <a:r>
              <a:rPr lang="en-US" sz="2000" dirty="0">
                <a:solidFill>
                  <a:srgbClr val="4D3E2F"/>
                </a:solidFill>
                <a:latin typeface="Corbel"/>
                <a:ea typeface="+mn-lt"/>
                <a:cs typeface="+mn-lt"/>
              </a:rPr>
              <a:t>The correlation is </a:t>
            </a:r>
            <a:r>
              <a:rPr lang="en-US" sz="2000" b="1" dirty="0">
                <a:solidFill>
                  <a:srgbClr val="4D3E2F"/>
                </a:solidFill>
                <a:latin typeface="Corbel"/>
                <a:ea typeface="+mn-lt"/>
                <a:cs typeface="+mn-lt"/>
              </a:rPr>
              <a:t>high or easily defined </a:t>
            </a:r>
            <a:r>
              <a:rPr lang="en-US" sz="2000" dirty="0">
                <a:solidFill>
                  <a:srgbClr val="4D3E2F"/>
                </a:solidFill>
                <a:latin typeface="Corbel"/>
                <a:ea typeface="+mn-lt"/>
                <a:cs typeface="+mn-lt"/>
              </a:rPr>
              <a:t>by the </a:t>
            </a:r>
            <a:r>
              <a:rPr lang="en-US" sz="2000">
                <a:solidFill>
                  <a:srgbClr val="4D3E2F"/>
                </a:solidFill>
                <a:latin typeface="Corbel"/>
                <a:ea typeface="+mn-lt"/>
                <a:cs typeface="+mn-lt"/>
              </a:rPr>
              <a:t>graphs.</a:t>
            </a:r>
            <a:r>
              <a:rPr lang="en-US" sz="2000" dirty="0">
                <a:solidFill>
                  <a:srgbClr val="4D3E2F"/>
                </a:solidFill>
                <a:latin typeface="Corbel"/>
                <a:ea typeface="+mn-lt"/>
                <a:cs typeface="+mn-lt"/>
              </a:rPr>
              <a:t> </a:t>
            </a:r>
            <a:endParaRPr lang="en-US">
              <a:solidFill>
                <a:srgbClr val="4D3E2F"/>
              </a:solidFill>
              <a:latin typeface="Corbel"/>
              <a:ea typeface="+mn-lt"/>
              <a:cs typeface="+mn-lt"/>
            </a:endParaRPr>
          </a:p>
          <a:p>
            <a:pPr marL="0" indent="0">
              <a:buNone/>
            </a:pPr>
            <a:r>
              <a:rPr lang="en-US" sz="2000" b="1" dirty="0">
                <a:solidFill>
                  <a:srgbClr val="4D3E2F"/>
                </a:solidFill>
                <a:latin typeface="Corbel"/>
                <a:ea typeface="+mn-lt"/>
                <a:cs typeface="+mn-lt"/>
              </a:rPr>
              <a:t>GGDP is most correlated with GCNR and Year, supporting our original assumptions.</a:t>
            </a:r>
            <a:endParaRPr lang="en-US" b="1"/>
          </a:p>
          <a:p>
            <a:pPr marL="0" indent="0">
              <a:buNone/>
            </a:pPr>
            <a:endParaRPr lang="en-US" sz="2000" dirty="0">
              <a:solidFill>
                <a:srgbClr val="4D3E2F"/>
              </a:solidFill>
              <a:latin typeface="Corbel"/>
              <a:ea typeface="+mn-lt"/>
              <a:cs typeface="+mn-lt"/>
            </a:endParaRPr>
          </a:p>
          <a:p>
            <a:pPr marL="0" indent="0">
              <a:buNone/>
            </a:pPr>
            <a:endParaRPr lang="en-US" sz="2000"/>
          </a:p>
          <a:p>
            <a:pPr marL="0" indent="0">
              <a:buNone/>
            </a:pPr>
            <a:endParaRPr lang="en-US" sz="2000"/>
          </a:p>
          <a:p>
            <a:pPr marL="0" indent="0">
              <a:buNone/>
            </a:pPr>
            <a:endParaRPr lang="en-US" sz="2000"/>
          </a:p>
        </p:txBody>
      </p:sp>
      <p:sp>
        <p:nvSpPr>
          <p:cNvPr id="6" name="TextBox 5">
            <a:extLst>
              <a:ext uri="{FF2B5EF4-FFF2-40B4-BE49-F238E27FC236}">
                <a16:creationId xmlns:a16="http://schemas.microsoft.com/office/drawing/2014/main" id="{7DBED06C-9C22-1FD8-2445-66E3D9C09F49}"/>
              </a:ext>
            </a:extLst>
          </p:cNvPr>
          <p:cNvSpPr txBox="1"/>
          <p:nvPr/>
        </p:nvSpPr>
        <p:spPr>
          <a:xfrm>
            <a:off x="5004740" y="502355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588678439"/>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81" name="Rectangle 80">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A61CE7-ADD0-085F-7F6A-4ECBB2539542}"/>
              </a:ext>
            </a:extLst>
          </p:cNvPr>
          <p:cNvSpPr>
            <a:spLocks noGrp="1"/>
          </p:cNvSpPr>
          <p:nvPr>
            <p:ph type="title"/>
          </p:nvPr>
        </p:nvSpPr>
        <p:spPr>
          <a:xfrm>
            <a:off x="761802" y="342306"/>
            <a:ext cx="3203335" cy="2121408"/>
          </a:xfrm>
        </p:spPr>
        <p:txBody>
          <a:bodyPr anchor="ctr">
            <a:normAutofit/>
          </a:bodyPr>
          <a:lstStyle/>
          <a:p>
            <a:r>
              <a:rPr lang="en-US" b="1" dirty="0">
                <a:solidFill>
                  <a:schemeClr val="accent4"/>
                </a:solidFill>
              </a:rPr>
              <a:t>Descriptive Statistics</a:t>
            </a:r>
            <a:endParaRPr lang="en-US">
              <a:solidFill>
                <a:schemeClr val="accent4"/>
              </a:solidFill>
            </a:endParaRPr>
          </a:p>
        </p:txBody>
      </p:sp>
      <p:sp>
        <p:nvSpPr>
          <p:cNvPr id="3" name="Content Placeholder 2">
            <a:extLst>
              <a:ext uri="{FF2B5EF4-FFF2-40B4-BE49-F238E27FC236}">
                <a16:creationId xmlns:a16="http://schemas.microsoft.com/office/drawing/2014/main" id="{BB89B724-2157-D5F1-6051-9A74BD1F5E66}"/>
              </a:ext>
            </a:extLst>
          </p:cNvPr>
          <p:cNvSpPr>
            <a:spLocks noGrp="1"/>
          </p:cNvSpPr>
          <p:nvPr>
            <p:ph idx="1"/>
          </p:nvPr>
        </p:nvSpPr>
        <p:spPr>
          <a:xfrm>
            <a:off x="3617149" y="222362"/>
            <a:ext cx="7880241" cy="2358943"/>
          </a:xfrm>
        </p:spPr>
        <p:txBody>
          <a:bodyPr vert="horz" lIns="91440" tIns="45720" rIns="91440" bIns="45720" rtlCol="0" anchor="ctr">
            <a:normAutofit lnSpcReduction="10000"/>
          </a:bodyPr>
          <a:lstStyle/>
          <a:p>
            <a:pPr marL="0" indent="0">
              <a:buNone/>
            </a:pPr>
            <a:r>
              <a:rPr lang="en-US" sz="1600" dirty="0">
                <a:ea typeface="+mn-lt"/>
                <a:cs typeface="+mn-lt"/>
              </a:rPr>
              <a:t>The variables used in this analysis are </a:t>
            </a:r>
            <a:r>
              <a:rPr lang="en-US" sz="1600" b="1" dirty="0">
                <a:ea typeface="+mn-lt"/>
                <a:cs typeface="+mn-lt"/>
              </a:rPr>
              <a:t>positively skewed</a:t>
            </a:r>
            <a:r>
              <a:rPr lang="en-US" sz="1600" dirty="0">
                <a:ea typeface="+mn-lt"/>
                <a:cs typeface="+mn-lt"/>
              </a:rPr>
              <a:t>; the mean is greater than the median for each variable (mode has been omitted in this model). </a:t>
            </a:r>
            <a:endParaRPr lang="en-US" sz="2400"/>
          </a:p>
          <a:p>
            <a:pPr marL="0" indent="0">
              <a:buNone/>
            </a:pPr>
            <a:r>
              <a:rPr lang="en-US" sz="1600" dirty="0">
                <a:ea typeface="+mn-lt"/>
                <a:cs typeface="+mn-lt"/>
              </a:rPr>
              <a:t>The skewness for </a:t>
            </a:r>
            <a:r>
              <a:rPr lang="en-US" sz="1600" b="1" dirty="0">
                <a:ea typeface="+mn-lt"/>
                <a:cs typeface="+mn-lt"/>
              </a:rPr>
              <a:t>each variable lies within the symmetrical skewness range</a:t>
            </a:r>
            <a:r>
              <a:rPr lang="en-US" sz="1600" dirty="0">
                <a:ea typeface="+mn-lt"/>
                <a:cs typeface="+mn-lt"/>
              </a:rPr>
              <a:t> (between -2 and 2), favored closely to one side of the bounds of symmetry (heavily tailed), like our other graphical analyses.</a:t>
            </a:r>
            <a:endParaRPr lang="en-US" sz="2400" dirty="0">
              <a:ea typeface="+mn-lt"/>
              <a:cs typeface="+mn-lt"/>
            </a:endParaRPr>
          </a:p>
          <a:p>
            <a:pPr marL="0" indent="0">
              <a:buNone/>
            </a:pPr>
            <a:r>
              <a:rPr lang="en-US" sz="1600" b="1" dirty="0">
                <a:ea typeface="+mn-lt"/>
                <a:cs typeface="+mn-lt"/>
              </a:rPr>
              <a:t>This is not alarming considering our hypothesis between GGDP and GCNR. </a:t>
            </a:r>
            <a:endParaRPr lang="en-US" sz="2400" b="1">
              <a:ea typeface="+mn-lt"/>
              <a:cs typeface="+mn-lt"/>
            </a:endParaRPr>
          </a:p>
          <a:p>
            <a:pPr marL="0" indent="0">
              <a:buNone/>
            </a:pPr>
            <a:r>
              <a:rPr lang="en-US" sz="1600" dirty="0">
                <a:ea typeface="+mn-lt"/>
                <a:cs typeface="+mn-lt"/>
              </a:rPr>
              <a:t>Skewness should be disregard in terms of Year, as it is equal to zero. This variable does play a role in the correlation between the variables in this analysis but does not play a role in how we analyze symmetry. </a:t>
            </a:r>
            <a:endParaRPr lang="en-US" sz="1600" dirty="0"/>
          </a:p>
        </p:txBody>
      </p:sp>
      <p:pic>
        <p:nvPicPr>
          <p:cNvPr id="5" name="Picture 4" descr="A black board with white lines and red text&#10;&#10;Description automatically generated">
            <a:extLst>
              <a:ext uri="{FF2B5EF4-FFF2-40B4-BE49-F238E27FC236}">
                <a16:creationId xmlns:a16="http://schemas.microsoft.com/office/drawing/2014/main" id="{084BA33F-D35C-E514-913E-C40FCC37956C}"/>
              </a:ext>
            </a:extLst>
          </p:cNvPr>
          <p:cNvPicPr>
            <a:picLocks noChangeAspect="1"/>
          </p:cNvPicPr>
          <p:nvPr/>
        </p:nvPicPr>
        <p:blipFill>
          <a:blip r:embed="rId3"/>
          <a:stretch>
            <a:fillRect/>
          </a:stretch>
        </p:blipFill>
        <p:spPr>
          <a:xfrm>
            <a:off x="761802" y="3275029"/>
            <a:ext cx="10668003" cy="2907032"/>
          </a:xfrm>
          <a:prstGeom prst="rect">
            <a:avLst/>
          </a:prstGeom>
          <a:effectLst/>
        </p:spPr>
      </p:pic>
      <p:sp>
        <p:nvSpPr>
          <p:cNvPr id="4" name="TextBox 3">
            <a:extLst>
              <a:ext uri="{FF2B5EF4-FFF2-40B4-BE49-F238E27FC236}">
                <a16:creationId xmlns:a16="http://schemas.microsoft.com/office/drawing/2014/main" id="{F737F3EF-7476-CB1B-08B8-ED421E05E45A}"/>
              </a:ext>
            </a:extLst>
          </p:cNvPr>
          <p:cNvSpPr txBox="1"/>
          <p:nvPr/>
        </p:nvSpPr>
        <p:spPr>
          <a:xfrm>
            <a:off x="997185" y="280340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339713730"/>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FA61CE7-ADD0-085F-7F6A-4ECBB2539542}"/>
              </a:ext>
            </a:extLst>
          </p:cNvPr>
          <p:cNvSpPr>
            <a:spLocks noGrp="1"/>
          </p:cNvSpPr>
          <p:nvPr>
            <p:ph type="title"/>
          </p:nvPr>
        </p:nvSpPr>
        <p:spPr>
          <a:xfrm>
            <a:off x="471311" y="809625"/>
            <a:ext cx="6973805" cy="1339674"/>
          </a:xfrm>
        </p:spPr>
        <p:txBody>
          <a:bodyPr>
            <a:normAutofit/>
          </a:bodyPr>
          <a:lstStyle/>
          <a:p>
            <a:r>
              <a:rPr lang="en-US" b="1"/>
              <a:t>Descriptive Statistic Continued...</a:t>
            </a:r>
            <a:endParaRPr lang="en-US"/>
          </a:p>
        </p:txBody>
      </p:sp>
      <p:sp>
        <p:nvSpPr>
          <p:cNvPr id="83" name="Freeform: Shape 8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B89B724-2157-D5F1-6051-9A74BD1F5E66}"/>
              </a:ext>
            </a:extLst>
          </p:cNvPr>
          <p:cNvSpPr>
            <a:spLocks noGrp="1"/>
          </p:cNvSpPr>
          <p:nvPr>
            <p:ph idx="1"/>
          </p:nvPr>
        </p:nvSpPr>
        <p:spPr>
          <a:xfrm>
            <a:off x="471312" y="2263069"/>
            <a:ext cx="6289414" cy="3928004"/>
          </a:xfrm>
        </p:spPr>
        <p:txBody>
          <a:bodyPr vert="horz" lIns="91440" tIns="45720" rIns="91440" bIns="45720" rtlCol="0" anchor="t">
            <a:normAutofit/>
          </a:bodyPr>
          <a:lstStyle/>
          <a:p>
            <a:pPr marL="0" indent="0">
              <a:buNone/>
            </a:pPr>
            <a:r>
              <a:rPr lang="en-US" sz="1700" b="1" dirty="0">
                <a:ea typeface="+mn-lt"/>
                <a:cs typeface="+mn-lt"/>
              </a:rPr>
              <a:t>We can see that the kurtosis for GGDP, GCNR, and Years are negative. For similar reasons as the skewness measurement of GCRN, the kurtosis for GCRN is positive.</a:t>
            </a:r>
            <a:r>
              <a:rPr lang="en-US" sz="1700" dirty="0">
                <a:ea typeface="+mn-lt"/>
                <a:cs typeface="+mn-lt"/>
              </a:rPr>
              <a:t> </a:t>
            </a:r>
            <a:endParaRPr lang="en-US">
              <a:ea typeface="+mn-lt"/>
              <a:cs typeface="+mn-lt"/>
            </a:endParaRPr>
          </a:p>
          <a:p>
            <a:pPr marL="0" indent="0">
              <a:buNone/>
            </a:pPr>
            <a:r>
              <a:rPr lang="en-US" sz="1700" dirty="0">
                <a:ea typeface="+mn-lt"/>
                <a:cs typeface="+mn-lt"/>
              </a:rPr>
              <a:t>The measured kurtosis here is heavy-tailed. </a:t>
            </a:r>
            <a:endParaRPr lang="en-US" dirty="0">
              <a:ea typeface="+mn-lt"/>
              <a:cs typeface="+mn-lt"/>
            </a:endParaRPr>
          </a:p>
          <a:p>
            <a:pPr marL="0" indent="0">
              <a:buNone/>
            </a:pPr>
            <a:r>
              <a:rPr lang="en-US" sz="1700" b="1" dirty="0">
                <a:ea typeface="+mn-lt"/>
                <a:cs typeface="+mn-lt"/>
              </a:rPr>
              <a:t>The </a:t>
            </a:r>
            <a:r>
              <a:rPr lang="en-US" sz="1700" b="1" err="1">
                <a:ea typeface="+mn-lt"/>
                <a:cs typeface="+mn-lt"/>
              </a:rPr>
              <a:t>peakedness</a:t>
            </a:r>
            <a:r>
              <a:rPr lang="en-US" sz="1700" b="1" dirty="0">
                <a:ea typeface="+mn-lt"/>
                <a:cs typeface="+mn-lt"/>
              </a:rPr>
              <a:t> here is lower around the renewable resources than the nonrenewable. </a:t>
            </a:r>
            <a:endParaRPr lang="en-US" b="1"/>
          </a:p>
          <a:p>
            <a:pPr marL="0" indent="0">
              <a:buNone/>
            </a:pPr>
            <a:r>
              <a:rPr lang="en-US" sz="1700" dirty="0">
                <a:ea typeface="+mn-lt"/>
                <a:cs typeface="+mn-lt"/>
              </a:rPr>
              <a:t>We can see that the peak would be towards the right (kurtosis is greater in the correlation between GGDP, GCNR, and Years than that of GCRR).</a:t>
            </a:r>
            <a:endParaRPr lang="en-US" sz="1700" dirty="0"/>
          </a:p>
          <a:p>
            <a:pPr marL="0" indent="0">
              <a:buNone/>
            </a:pPr>
            <a:endParaRPr lang="en-US" sz="1700"/>
          </a:p>
          <a:p>
            <a:pPr marL="0" indent="0">
              <a:buNone/>
            </a:pPr>
            <a:endParaRPr lang="en-US" sz="1700">
              <a:latin typeface="Corbel" panose="020B0503020204020204"/>
            </a:endParaRPr>
          </a:p>
          <a:p>
            <a:pPr marL="0" indent="0">
              <a:buNone/>
            </a:pPr>
            <a:endParaRPr lang="en-US" sz="1700"/>
          </a:p>
          <a:p>
            <a:pPr marL="0" indent="0">
              <a:buNone/>
            </a:pPr>
            <a:endParaRPr lang="en-US" sz="1700"/>
          </a:p>
          <a:p>
            <a:pPr marL="0" indent="0">
              <a:buNone/>
            </a:pPr>
            <a:endParaRPr lang="en-US" sz="1700"/>
          </a:p>
          <a:p>
            <a:pPr marL="0" indent="0">
              <a:buNone/>
            </a:pPr>
            <a:endParaRPr lang="en-US" sz="1700"/>
          </a:p>
        </p:txBody>
      </p:sp>
      <p:sp>
        <p:nvSpPr>
          <p:cNvPr id="85" name="Oval 8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Graphic 77" descr="Bar chart">
            <a:extLst>
              <a:ext uri="{FF2B5EF4-FFF2-40B4-BE49-F238E27FC236}">
                <a16:creationId xmlns:a16="http://schemas.microsoft.com/office/drawing/2014/main" id="{0328D81B-937C-D606-5899-57B433D7E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87" name="Freeform: Shape 8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89" name="Straight Connector 8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1" name="Freeform: Shape 9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Freeform: Shape 9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075832599"/>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4" name="Rectangle 103">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A61CE7-ADD0-085F-7F6A-4ECBB2539542}"/>
              </a:ext>
            </a:extLst>
          </p:cNvPr>
          <p:cNvSpPr>
            <a:spLocks noGrp="1"/>
          </p:cNvSpPr>
          <p:nvPr>
            <p:ph type="title"/>
          </p:nvPr>
        </p:nvSpPr>
        <p:spPr>
          <a:xfrm>
            <a:off x="761802" y="342306"/>
            <a:ext cx="2954039" cy="2121408"/>
          </a:xfrm>
        </p:spPr>
        <p:txBody>
          <a:bodyPr anchor="ctr">
            <a:normAutofit/>
          </a:bodyPr>
          <a:lstStyle/>
          <a:p>
            <a:r>
              <a:rPr lang="en-US" sz="4000" b="1" dirty="0"/>
              <a:t>Correlation Matrix Part I</a:t>
            </a:r>
            <a:endParaRPr lang="en-US" sz="4000" dirty="0"/>
          </a:p>
        </p:txBody>
      </p:sp>
      <p:sp>
        <p:nvSpPr>
          <p:cNvPr id="3" name="Content Placeholder 2">
            <a:extLst>
              <a:ext uri="{FF2B5EF4-FFF2-40B4-BE49-F238E27FC236}">
                <a16:creationId xmlns:a16="http://schemas.microsoft.com/office/drawing/2014/main" id="{BB89B724-2157-D5F1-6051-9A74BD1F5E66}"/>
              </a:ext>
            </a:extLst>
          </p:cNvPr>
          <p:cNvSpPr>
            <a:spLocks noGrp="1"/>
          </p:cNvSpPr>
          <p:nvPr>
            <p:ph idx="1"/>
          </p:nvPr>
        </p:nvSpPr>
        <p:spPr>
          <a:xfrm>
            <a:off x="4365038" y="342307"/>
            <a:ext cx="7122946" cy="2121407"/>
          </a:xfrm>
        </p:spPr>
        <p:txBody>
          <a:bodyPr vert="horz" lIns="91440" tIns="45720" rIns="91440" bIns="45720" rtlCol="0" anchor="ctr">
            <a:normAutofit/>
          </a:bodyPr>
          <a:lstStyle/>
          <a:p>
            <a:pPr marL="0" indent="0">
              <a:buNone/>
            </a:pPr>
            <a:r>
              <a:rPr lang="en-US" sz="1700" dirty="0">
                <a:ea typeface="+mn-lt"/>
                <a:cs typeface="+mn-lt"/>
              </a:rPr>
              <a:t>The GGDP is highly correlated with all three independent variables but holds a </a:t>
            </a:r>
            <a:r>
              <a:rPr lang="en-US" sz="1700" b="1" dirty="0">
                <a:ea typeface="+mn-lt"/>
                <a:cs typeface="+mn-lt"/>
              </a:rPr>
              <a:t>higher correlation to </a:t>
            </a:r>
            <a:r>
              <a:rPr lang="en-US" sz="1700" b="1" dirty="0" err="1">
                <a:ea typeface="+mn-lt"/>
                <a:cs typeface="+mn-lt"/>
              </a:rPr>
              <a:t>nonrenewables</a:t>
            </a:r>
            <a:r>
              <a:rPr lang="en-US" sz="1700" dirty="0">
                <a:ea typeface="+mn-lt"/>
                <a:cs typeface="+mn-lt"/>
              </a:rPr>
              <a:t>, due to our current global energy-mix. </a:t>
            </a:r>
            <a:endParaRPr lang="en-US" dirty="0">
              <a:ea typeface="+mn-lt"/>
              <a:cs typeface="+mn-lt"/>
            </a:endParaRPr>
          </a:p>
          <a:p>
            <a:pPr marL="0" indent="0">
              <a:buNone/>
            </a:pPr>
            <a:r>
              <a:rPr lang="en-US" sz="1700" dirty="0">
                <a:ea typeface="+mn-lt"/>
                <a:cs typeface="+mn-lt"/>
              </a:rPr>
              <a:t>Global GDP is also closely (of high) correlation with the year the data was taken. </a:t>
            </a:r>
            <a:endParaRPr lang="en-US"/>
          </a:p>
          <a:p>
            <a:pPr marL="0" indent="0">
              <a:buNone/>
            </a:pPr>
            <a:r>
              <a:rPr lang="en-US" sz="1700" dirty="0">
                <a:ea typeface="+mn-lt"/>
                <a:cs typeface="+mn-lt"/>
              </a:rPr>
              <a:t>A number of outside indicators effecting the level of global GDP for that year, including but not limited to the market crash in 2008, the COVID-19 pandemic, or other past causes of global economic shock. </a:t>
            </a:r>
          </a:p>
        </p:txBody>
      </p:sp>
      <p:sp>
        <p:nvSpPr>
          <p:cNvPr id="4" name="TextBox 3">
            <a:extLst>
              <a:ext uri="{FF2B5EF4-FFF2-40B4-BE49-F238E27FC236}">
                <a16:creationId xmlns:a16="http://schemas.microsoft.com/office/drawing/2014/main" id="{0592AAEB-C6CF-CF35-B034-4BAC472A2EA4}"/>
              </a:ext>
            </a:extLst>
          </p:cNvPr>
          <p:cNvSpPr txBox="1"/>
          <p:nvPr/>
        </p:nvSpPr>
        <p:spPr>
          <a:xfrm>
            <a:off x="3311407" y="588903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6" name="Table 5">
            <a:extLst>
              <a:ext uri="{FF2B5EF4-FFF2-40B4-BE49-F238E27FC236}">
                <a16:creationId xmlns:a16="http://schemas.microsoft.com/office/drawing/2014/main" id="{B69EF18A-D1FD-8260-6131-FF48D637409C}"/>
              </a:ext>
            </a:extLst>
          </p:cNvPr>
          <p:cNvGraphicFramePr>
            <a:graphicFrameLocks noGrp="1"/>
          </p:cNvGraphicFramePr>
          <p:nvPr>
            <p:extLst>
              <p:ext uri="{D42A27DB-BD31-4B8C-83A1-F6EECF244321}">
                <p14:modId xmlns:p14="http://schemas.microsoft.com/office/powerpoint/2010/main" val="2554727629"/>
              </p:ext>
            </p:extLst>
          </p:nvPr>
        </p:nvGraphicFramePr>
        <p:xfrm>
          <a:off x="761802" y="3231887"/>
          <a:ext cx="10668005" cy="2993318"/>
        </p:xfrm>
        <a:graphic>
          <a:graphicData uri="http://schemas.openxmlformats.org/drawingml/2006/table">
            <a:tbl>
              <a:tblPr firstRow="1" bandRow="1">
                <a:noFill/>
                <a:tableStyleId>{5C22544A-7EE6-4342-B048-85BDC9FD1C3A}</a:tableStyleId>
              </a:tblPr>
              <a:tblGrid>
                <a:gridCol w="2831179">
                  <a:extLst>
                    <a:ext uri="{9D8B030D-6E8A-4147-A177-3AD203B41FA5}">
                      <a16:colId xmlns:a16="http://schemas.microsoft.com/office/drawing/2014/main" val="508089886"/>
                    </a:ext>
                  </a:extLst>
                </a:gridCol>
                <a:gridCol w="1576744">
                  <a:extLst>
                    <a:ext uri="{9D8B030D-6E8A-4147-A177-3AD203B41FA5}">
                      <a16:colId xmlns:a16="http://schemas.microsoft.com/office/drawing/2014/main" val="415788693"/>
                    </a:ext>
                  </a:extLst>
                </a:gridCol>
                <a:gridCol w="2179797">
                  <a:extLst>
                    <a:ext uri="{9D8B030D-6E8A-4147-A177-3AD203B41FA5}">
                      <a16:colId xmlns:a16="http://schemas.microsoft.com/office/drawing/2014/main" val="4141494668"/>
                    </a:ext>
                  </a:extLst>
                </a:gridCol>
                <a:gridCol w="2831179">
                  <a:extLst>
                    <a:ext uri="{9D8B030D-6E8A-4147-A177-3AD203B41FA5}">
                      <a16:colId xmlns:a16="http://schemas.microsoft.com/office/drawing/2014/main" val="812241047"/>
                    </a:ext>
                  </a:extLst>
                </a:gridCol>
                <a:gridCol w="1249106">
                  <a:extLst>
                    <a:ext uri="{9D8B030D-6E8A-4147-A177-3AD203B41FA5}">
                      <a16:colId xmlns:a16="http://schemas.microsoft.com/office/drawing/2014/main" val="1017751262"/>
                    </a:ext>
                  </a:extLst>
                </a:gridCol>
              </a:tblGrid>
              <a:tr h="1023522">
                <a:tc>
                  <a:txBody>
                    <a:bodyPr/>
                    <a:lstStyle/>
                    <a:p>
                      <a:pPr marL="0" marR="0">
                        <a:spcBef>
                          <a:spcPts val="0"/>
                        </a:spcBef>
                        <a:spcAft>
                          <a:spcPts val="0"/>
                        </a:spcAft>
                      </a:pPr>
                      <a:r>
                        <a:rPr lang="en-US" sz="2200" b="1" i="1" cap="none" spc="0">
                          <a:solidFill>
                            <a:schemeClr val="bg1"/>
                          </a:solidFill>
                          <a:effectLst/>
                          <a:latin typeface="Times New Roman" panose="02020603050405020304" pitchFamily="18" charset="0"/>
                        </a:rPr>
                        <a:t> </a:t>
                      </a:r>
                      <a:endParaRPr lang="en-US" sz="2200" b="1" cap="none" spc="0">
                        <a:solidFill>
                          <a:schemeClr val="bg1"/>
                        </a:solidFill>
                        <a:effectLst/>
                        <a:latin typeface="Times New Roman" panose="02020603050405020304" pitchFamily="18" charset="0"/>
                      </a:endParaRPr>
                    </a:p>
                  </a:txBody>
                  <a:tcPr marL="101387" marR="72419" marT="144838" marB="144838" anchor="ctr">
                    <a:lnL w="12700" cmpd="sng">
                      <a:noFill/>
                    </a:lnL>
                    <a:lnR w="12700" cmpd="sng">
                      <a:noFill/>
                    </a:lnR>
                    <a:lnT w="19050" cap="flat" cmpd="sng" algn="ctr">
                      <a:noFill/>
                      <a:prstDash val="solid"/>
                    </a:lnT>
                    <a:lnB w="38100" cmpd="sng">
                      <a:noFill/>
                    </a:lnB>
                    <a:solidFill>
                      <a:schemeClr val="tx1"/>
                    </a:solidFill>
                  </a:tcPr>
                </a:tc>
                <a:tc>
                  <a:txBody>
                    <a:bodyPr/>
                    <a:lstStyle/>
                    <a:p>
                      <a:pPr marL="0" marR="0">
                        <a:spcBef>
                          <a:spcPts val="0"/>
                        </a:spcBef>
                        <a:spcAft>
                          <a:spcPts val="0"/>
                        </a:spcAft>
                      </a:pPr>
                      <a:r>
                        <a:rPr lang="en-US" sz="2200" b="1" i="1" cap="none" spc="0">
                          <a:solidFill>
                            <a:schemeClr val="bg1"/>
                          </a:solidFill>
                          <a:effectLst/>
                          <a:latin typeface="Times New Roman" panose="02020603050405020304" pitchFamily="18" charset="0"/>
                        </a:rPr>
                        <a:t>Global GDP</a:t>
                      </a:r>
                      <a:endParaRPr lang="en-US" sz="2200" b="1" cap="none" spc="0">
                        <a:solidFill>
                          <a:schemeClr val="bg1"/>
                        </a:solidFill>
                        <a:effectLst/>
                        <a:latin typeface="Times New Roman" panose="02020603050405020304" pitchFamily="18" charset="0"/>
                      </a:endParaRPr>
                    </a:p>
                  </a:txBody>
                  <a:tcPr marL="101387" marR="72419" marT="144838" marB="144838" anchor="ctr">
                    <a:lnL w="12700" cmpd="sng">
                      <a:noFill/>
                    </a:lnL>
                    <a:lnR w="12700" cmpd="sng">
                      <a:noFill/>
                    </a:lnR>
                    <a:lnT w="19050" cap="flat" cmpd="sng" algn="ctr">
                      <a:noFill/>
                      <a:prstDash val="solid"/>
                    </a:lnT>
                    <a:lnB w="38100" cmpd="sng">
                      <a:noFill/>
                    </a:lnB>
                    <a:solidFill>
                      <a:schemeClr val="tx1"/>
                    </a:solidFill>
                  </a:tcPr>
                </a:tc>
                <a:tc>
                  <a:txBody>
                    <a:bodyPr/>
                    <a:lstStyle/>
                    <a:p>
                      <a:pPr marL="0" marR="0">
                        <a:spcBef>
                          <a:spcPts val="0"/>
                        </a:spcBef>
                        <a:spcAft>
                          <a:spcPts val="0"/>
                        </a:spcAft>
                      </a:pPr>
                      <a:r>
                        <a:rPr lang="en-US" sz="2200" b="1" i="1" cap="none" spc="0">
                          <a:solidFill>
                            <a:schemeClr val="bg1"/>
                          </a:solidFill>
                          <a:effectLst/>
                          <a:latin typeface="Times New Roman" panose="02020603050405020304" pitchFamily="18" charset="0"/>
                        </a:rPr>
                        <a:t> GC Renewable</a:t>
                      </a:r>
                      <a:endParaRPr lang="en-US" sz="2200" b="1" cap="none" spc="0">
                        <a:solidFill>
                          <a:schemeClr val="bg1"/>
                        </a:solidFill>
                        <a:effectLst/>
                        <a:latin typeface="Times New Roman" panose="02020603050405020304" pitchFamily="18" charset="0"/>
                      </a:endParaRPr>
                    </a:p>
                  </a:txBody>
                  <a:tcPr marL="101387" marR="72419" marT="144838" marB="144838" anchor="ctr">
                    <a:lnL w="12700" cmpd="sng">
                      <a:noFill/>
                    </a:lnL>
                    <a:lnR w="12700" cmpd="sng">
                      <a:noFill/>
                    </a:lnR>
                    <a:lnT w="19050" cap="flat" cmpd="sng" algn="ctr">
                      <a:noFill/>
                      <a:prstDash val="solid"/>
                    </a:lnT>
                    <a:lnB w="38100" cmpd="sng">
                      <a:noFill/>
                    </a:lnB>
                    <a:solidFill>
                      <a:schemeClr val="tx1"/>
                    </a:solidFill>
                  </a:tcPr>
                </a:tc>
                <a:tc>
                  <a:txBody>
                    <a:bodyPr/>
                    <a:lstStyle/>
                    <a:p>
                      <a:pPr marL="0" marR="0">
                        <a:spcBef>
                          <a:spcPts val="0"/>
                        </a:spcBef>
                        <a:spcAft>
                          <a:spcPts val="0"/>
                        </a:spcAft>
                      </a:pPr>
                      <a:r>
                        <a:rPr lang="en-US" sz="2200" b="1" i="1" cap="none" spc="0">
                          <a:solidFill>
                            <a:schemeClr val="bg1"/>
                          </a:solidFill>
                          <a:effectLst/>
                          <a:latin typeface="Times New Roman" panose="02020603050405020304" pitchFamily="18" charset="0"/>
                        </a:rPr>
                        <a:t>GC Nonrenewable</a:t>
                      </a:r>
                      <a:endParaRPr lang="en-US" sz="2200" b="1" cap="none" spc="0">
                        <a:solidFill>
                          <a:schemeClr val="bg1"/>
                        </a:solidFill>
                        <a:effectLst/>
                        <a:latin typeface="Times New Roman" panose="02020603050405020304" pitchFamily="18" charset="0"/>
                      </a:endParaRPr>
                    </a:p>
                  </a:txBody>
                  <a:tcPr marL="101387" marR="72419" marT="144838" marB="144838" anchor="ctr">
                    <a:lnL w="12700" cmpd="sng">
                      <a:noFill/>
                    </a:lnL>
                    <a:lnR w="12700" cmpd="sng">
                      <a:noFill/>
                    </a:lnR>
                    <a:lnT w="19050" cap="flat" cmpd="sng" algn="ctr">
                      <a:noFill/>
                      <a:prstDash val="solid"/>
                    </a:lnT>
                    <a:lnB w="38100" cmpd="sng">
                      <a:noFill/>
                    </a:lnB>
                    <a:solidFill>
                      <a:schemeClr val="tx1"/>
                    </a:solidFill>
                  </a:tcPr>
                </a:tc>
                <a:tc>
                  <a:txBody>
                    <a:bodyPr/>
                    <a:lstStyle/>
                    <a:p>
                      <a:pPr marL="0" marR="0">
                        <a:spcBef>
                          <a:spcPts val="0"/>
                        </a:spcBef>
                        <a:spcAft>
                          <a:spcPts val="0"/>
                        </a:spcAft>
                      </a:pPr>
                      <a:r>
                        <a:rPr lang="en-US" sz="2200" b="1" i="1" cap="none" spc="0">
                          <a:solidFill>
                            <a:schemeClr val="bg1"/>
                          </a:solidFill>
                          <a:effectLst/>
                          <a:latin typeface="Times New Roman" panose="02020603050405020304" pitchFamily="18" charset="0"/>
                        </a:rPr>
                        <a:t>Year</a:t>
                      </a:r>
                      <a:endParaRPr lang="en-US" sz="2200" b="1" cap="none" spc="0">
                        <a:solidFill>
                          <a:schemeClr val="bg1"/>
                        </a:solidFill>
                        <a:effectLst/>
                        <a:latin typeface="Times New Roman" panose="02020603050405020304" pitchFamily="18" charset="0"/>
                      </a:endParaRPr>
                    </a:p>
                  </a:txBody>
                  <a:tcPr marL="101387" marR="72419" marT="144838" marB="144838"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373889073"/>
                  </a:ext>
                </a:extLst>
              </a:tr>
              <a:tr h="492449">
                <a:tc>
                  <a:txBody>
                    <a:bodyPr/>
                    <a:lstStyle/>
                    <a:p>
                      <a:pPr marL="0" marR="0">
                        <a:spcBef>
                          <a:spcPts val="0"/>
                        </a:spcBef>
                        <a:spcAft>
                          <a:spcPts val="0"/>
                        </a:spcAft>
                      </a:pPr>
                      <a:r>
                        <a:rPr lang="en-US" sz="1900" i="1" cap="none" spc="0">
                          <a:solidFill>
                            <a:schemeClr val="tx1"/>
                          </a:solidFill>
                          <a:effectLst/>
                          <a:latin typeface="Times New Roman" panose="02020603050405020304" pitchFamily="18" charset="0"/>
                        </a:rPr>
                        <a:t>Global GDP</a:t>
                      </a:r>
                      <a:endParaRPr lang="en-US" sz="1900" cap="none" spc="0">
                        <a:solidFill>
                          <a:schemeClr val="tx1"/>
                        </a:solidFill>
                        <a:effectLst/>
                        <a:latin typeface="Times New Roman" panose="02020603050405020304" pitchFamily="18" charset="0"/>
                      </a:endParaRPr>
                    </a:p>
                  </a:txBody>
                  <a:tcPr marL="101387" marR="72419" marT="0" marB="144838"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marL="0" marR="0">
                        <a:spcBef>
                          <a:spcPts val="0"/>
                        </a:spcBef>
                        <a:spcAft>
                          <a:spcPts val="0"/>
                        </a:spcAft>
                      </a:pPr>
                      <a:r>
                        <a:rPr lang="en-US" sz="1900" cap="none" spc="0">
                          <a:solidFill>
                            <a:schemeClr val="tx1"/>
                          </a:solidFill>
                          <a:effectLst/>
                          <a:latin typeface="Times New Roman" panose="02020603050405020304" pitchFamily="18" charset="0"/>
                        </a:rPr>
                        <a:t>1</a:t>
                      </a:r>
                    </a:p>
                  </a:txBody>
                  <a:tcPr marL="101387" marR="72419" marT="0" marB="144838" anchor="ctr">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endParaRPr lang="en-US" sz="1900" cap="none" spc="0">
                        <a:solidFill>
                          <a:schemeClr val="tx1"/>
                        </a:solidFill>
                        <a:effectLst/>
                      </a:endParaRPr>
                    </a:p>
                  </a:txBody>
                  <a:tcPr marL="101387" marR="72419" marT="0" marB="144838" anchor="ctr">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endParaRPr lang="en-US" sz="1900" cap="none" spc="0">
                        <a:solidFill>
                          <a:schemeClr val="tx1"/>
                        </a:solidFill>
                        <a:effectLst/>
                      </a:endParaRPr>
                    </a:p>
                  </a:txBody>
                  <a:tcPr marL="101387" marR="72419" marT="0" marB="144838" anchor="ctr">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endParaRPr lang="en-US" sz="1900" cap="none" spc="0">
                        <a:solidFill>
                          <a:schemeClr val="tx1"/>
                        </a:solidFill>
                        <a:effectLst/>
                      </a:endParaRPr>
                    </a:p>
                  </a:txBody>
                  <a:tcPr marL="101387" marR="72419" marT="0" marB="144838" anchor="ctr">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2030696775"/>
                  </a:ext>
                </a:extLst>
              </a:tr>
              <a:tr h="492449">
                <a:tc>
                  <a:txBody>
                    <a:bodyPr/>
                    <a:lstStyle/>
                    <a:p>
                      <a:pPr marL="0" marR="0">
                        <a:spcBef>
                          <a:spcPts val="0"/>
                        </a:spcBef>
                        <a:spcAft>
                          <a:spcPts val="0"/>
                        </a:spcAft>
                      </a:pPr>
                      <a:r>
                        <a:rPr lang="en-US" sz="1900" i="1" cap="none" spc="0">
                          <a:solidFill>
                            <a:schemeClr val="tx1"/>
                          </a:solidFill>
                          <a:effectLst/>
                          <a:latin typeface="Times New Roman" panose="02020603050405020304" pitchFamily="18" charset="0"/>
                        </a:rPr>
                        <a:t> GC Renewable</a:t>
                      </a:r>
                      <a:endParaRPr lang="en-US" sz="1900" cap="none" spc="0">
                        <a:solidFill>
                          <a:schemeClr val="tx1"/>
                        </a:solidFill>
                        <a:effectLst/>
                        <a:latin typeface="Times New Roman" panose="02020603050405020304" pitchFamily="18" charset="0"/>
                      </a:endParaRPr>
                    </a:p>
                  </a:txBody>
                  <a:tcPr marL="101387" marR="72419" marT="0" marB="144838"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spcBef>
                          <a:spcPts val="0"/>
                        </a:spcBef>
                        <a:spcAft>
                          <a:spcPts val="0"/>
                        </a:spcAft>
                      </a:pPr>
                      <a:r>
                        <a:rPr lang="en-US" sz="1900" cap="none" spc="0">
                          <a:solidFill>
                            <a:schemeClr val="tx1"/>
                          </a:solidFill>
                          <a:effectLst/>
                          <a:latin typeface="Times New Roman" panose="02020603050405020304" pitchFamily="18" charset="0"/>
                        </a:rPr>
                        <a:t>0.956 </a:t>
                      </a:r>
                    </a:p>
                  </a:txBody>
                  <a:tcPr marL="101387" marR="72419" marT="0" marB="144838"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spcBef>
                          <a:spcPts val="0"/>
                        </a:spcBef>
                        <a:spcAft>
                          <a:spcPts val="0"/>
                        </a:spcAft>
                      </a:pPr>
                      <a:r>
                        <a:rPr lang="en-US" sz="1900" cap="none" spc="0">
                          <a:solidFill>
                            <a:schemeClr val="tx1"/>
                          </a:solidFill>
                          <a:effectLst/>
                          <a:latin typeface="Times New Roman" panose="02020603050405020304" pitchFamily="18" charset="0"/>
                        </a:rPr>
                        <a:t>1 </a:t>
                      </a:r>
                    </a:p>
                  </a:txBody>
                  <a:tcPr marL="101387" marR="72419" marT="0" marB="144838"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spcBef>
                          <a:spcPts val="0"/>
                        </a:spcBef>
                        <a:spcAft>
                          <a:spcPts val="0"/>
                        </a:spcAft>
                      </a:pPr>
                      <a:r>
                        <a:rPr lang="en-US" sz="1900" cap="none" spc="0">
                          <a:solidFill>
                            <a:schemeClr val="tx1"/>
                          </a:solidFill>
                          <a:effectLst/>
                          <a:latin typeface="Times New Roman" panose="02020603050405020304" pitchFamily="18" charset="0"/>
                        </a:rPr>
                        <a:t> </a:t>
                      </a:r>
                    </a:p>
                  </a:txBody>
                  <a:tcPr marL="101387" marR="72419" marT="0" marB="144838"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spcBef>
                          <a:spcPts val="0"/>
                        </a:spcBef>
                        <a:spcAft>
                          <a:spcPts val="0"/>
                        </a:spcAft>
                      </a:pPr>
                      <a:r>
                        <a:rPr lang="en-US" sz="1900" cap="none" spc="0">
                          <a:solidFill>
                            <a:schemeClr val="tx1"/>
                          </a:solidFill>
                          <a:effectLst/>
                          <a:latin typeface="Times New Roman" panose="02020603050405020304" pitchFamily="18" charset="0"/>
                        </a:rPr>
                        <a:t> </a:t>
                      </a:r>
                    </a:p>
                  </a:txBody>
                  <a:tcPr marL="101387" marR="72419" marT="0" marB="144838"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463674968"/>
                  </a:ext>
                </a:extLst>
              </a:tr>
              <a:tr h="492449">
                <a:tc>
                  <a:txBody>
                    <a:bodyPr/>
                    <a:lstStyle/>
                    <a:p>
                      <a:pPr marL="0" marR="0">
                        <a:spcBef>
                          <a:spcPts val="0"/>
                        </a:spcBef>
                        <a:spcAft>
                          <a:spcPts val="0"/>
                        </a:spcAft>
                      </a:pPr>
                      <a:r>
                        <a:rPr lang="en-US" sz="1900" i="1" cap="none" spc="0">
                          <a:solidFill>
                            <a:schemeClr val="tx1"/>
                          </a:solidFill>
                          <a:effectLst/>
                          <a:latin typeface="Times New Roman" panose="02020603050405020304" pitchFamily="18" charset="0"/>
                        </a:rPr>
                        <a:t>GC Nonrenewable</a:t>
                      </a:r>
                      <a:endParaRPr lang="en-US" sz="1900" cap="none" spc="0">
                        <a:solidFill>
                          <a:schemeClr val="tx1"/>
                        </a:solidFill>
                        <a:effectLst/>
                        <a:latin typeface="Times New Roman" panose="02020603050405020304" pitchFamily="18" charset="0"/>
                      </a:endParaRPr>
                    </a:p>
                  </a:txBody>
                  <a:tcPr marL="101387" marR="72419" marT="0" marB="144838"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spcBef>
                          <a:spcPts val="0"/>
                        </a:spcBef>
                        <a:spcAft>
                          <a:spcPts val="0"/>
                        </a:spcAft>
                      </a:pPr>
                      <a:r>
                        <a:rPr lang="en-US" sz="1900" cap="none" spc="0">
                          <a:solidFill>
                            <a:schemeClr val="tx1"/>
                          </a:solidFill>
                          <a:effectLst/>
                          <a:latin typeface="Times New Roman" panose="02020603050405020304" pitchFamily="18" charset="0"/>
                        </a:rPr>
                        <a:t>0.991 </a:t>
                      </a:r>
                    </a:p>
                  </a:txBody>
                  <a:tcPr marL="101387" marR="72419" marT="0" marB="144838" anchor="ctr">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spcBef>
                          <a:spcPts val="0"/>
                        </a:spcBef>
                        <a:spcAft>
                          <a:spcPts val="0"/>
                        </a:spcAft>
                      </a:pPr>
                      <a:r>
                        <a:rPr lang="en-US" sz="1900" cap="none" spc="0">
                          <a:solidFill>
                            <a:schemeClr val="tx1"/>
                          </a:solidFill>
                          <a:effectLst/>
                          <a:latin typeface="Times New Roman" panose="02020603050405020304" pitchFamily="18" charset="0"/>
                        </a:rPr>
                        <a:t>0.914 </a:t>
                      </a:r>
                    </a:p>
                  </a:txBody>
                  <a:tcPr marL="101387" marR="72419" marT="0" marB="144838" anchor="ctr">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spcBef>
                          <a:spcPts val="0"/>
                        </a:spcBef>
                        <a:spcAft>
                          <a:spcPts val="0"/>
                        </a:spcAft>
                      </a:pPr>
                      <a:r>
                        <a:rPr lang="en-US" sz="1900" cap="none" spc="0">
                          <a:solidFill>
                            <a:schemeClr val="tx1"/>
                          </a:solidFill>
                          <a:effectLst/>
                          <a:latin typeface="Times New Roman" panose="02020603050405020304" pitchFamily="18" charset="0"/>
                        </a:rPr>
                        <a:t>1 </a:t>
                      </a:r>
                    </a:p>
                  </a:txBody>
                  <a:tcPr marL="101387" marR="72419" marT="0" marB="144838" anchor="ctr">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spcBef>
                          <a:spcPts val="0"/>
                        </a:spcBef>
                        <a:spcAft>
                          <a:spcPts val="0"/>
                        </a:spcAft>
                      </a:pPr>
                      <a:r>
                        <a:rPr lang="en-US" sz="1900" cap="none" spc="0">
                          <a:solidFill>
                            <a:schemeClr val="tx1"/>
                          </a:solidFill>
                          <a:effectLst/>
                          <a:latin typeface="Times New Roman" panose="02020603050405020304" pitchFamily="18" charset="0"/>
                        </a:rPr>
                        <a:t> </a:t>
                      </a:r>
                    </a:p>
                  </a:txBody>
                  <a:tcPr marL="101387" marR="72419" marT="0" marB="144838" anchor="ctr">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166782151"/>
                  </a:ext>
                </a:extLst>
              </a:tr>
              <a:tr h="492449">
                <a:tc>
                  <a:txBody>
                    <a:bodyPr/>
                    <a:lstStyle/>
                    <a:p>
                      <a:pPr marL="0" marR="0">
                        <a:spcBef>
                          <a:spcPts val="0"/>
                        </a:spcBef>
                        <a:spcAft>
                          <a:spcPts val="0"/>
                        </a:spcAft>
                      </a:pPr>
                      <a:r>
                        <a:rPr lang="en-US" sz="1900" i="1" cap="none" spc="0">
                          <a:solidFill>
                            <a:schemeClr val="tx1"/>
                          </a:solidFill>
                          <a:effectLst/>
                          <a:latin typeface="Times New Roman" panose="02020603050405020304" pitchFamily="18" charset="0"/>
                        </a:rPr>
                        <a:t>Year</a:t>
                      </a:r>
                      <a:endParaRPr lang="en-US" sz="1900" cap="none" spc="0">
                        <a:solidFill>
                          <a:schemeClr val="tx1"/>
                        </a:solidFill>
                        <a:effectLst/>
                        <a:latin typeface="Times New Roman" panose="02020603050405020304" pitchFamily="18" charset="0"/>
                      </a:endParaRPr>
                    </a:p>
                  </a:txBody>
                  <a:tcPr marL="101387" marR="72419" marT="0" marB="144838"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spcBef>
                          <a:spcPts val="0"/>
                        </a:spcBef>
                        <a:spcAft>
                          <a:spcPts val="0"/>
                        </a:spcAft>
                      </a:pPr>
                      <a:r>
                        <a:rPr lang="en-US" sz="1900" cap="none" spc="0">
                          <a:solidFill>
                            <a:schemeClr val="tx1"/>
                          </a:solidFill>
                          <a:effectLst/>
                          <a:latin typeface="Times New Roman" panose="02020603050405020304" pitchFamily="18" charset="0"/>
                        </a:rPr>
                        <a:t>0.988 </a:t>
                      </a:r>
                    </a:p>
                  </a:txBody>
                  <a:tcPr marL="101387" marR="72419" marT="0" marB="144838"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spcBef>
                          <a:spcPts val="0"/>
                        </a:spcBef>
                        <a:spcAft>
                          <a:spcPts val="0"/>
                        </a:spcAft>
                      </a:pPr>
                      <a:r>
                        <a:rPr lang="en-US" sz="1900" cap="none" spc="0">
                          <a:solidFill>
                            <a:schemeClr val="tx1"/>
                          </a:solidFill>
                          <a:effectLst/>
                          <a:latin typeface="Times New Roman" panose="02020603050405020304" pitchFamily="18" charset="0"/>
                        </a:rPr>
                        <a:t>0.922 </a:t>
                      </a:r>
                    </a:p>
                  </a:txBody>
                  <a:tcPr marL="101387" marR="72419" marT="0" marB="144838"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spcBef>
                          <a:spcPts val="0"/>
                        </a:spcBef>
                        <a:spcAft>
                          <a:spcPts val="0"/>
                        </a:spcAft>
                      </a:pPr>
                      <a:r>
                        <a:rPr lang="en-US" sz="1900" cap="none" spc="0">
                          <a:solidFill>
                            <a:schemeClr val="tx1"/>
                          </a:solidFill>
                          <a:effectLst/>
                          <a:latin typeface="Times New Roman" panose="02020603050405020304" pitchFamily="18" charset="0"/>
                        </a:rPr>
                        <a:t>0.995 </a:t>
                      </a:r>
                    </a:p>
                  </a:txBody>
                  <a:tcPr marL="101387" marR="72419" marT="0" marB="144838"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spcBef>
                          <a:spcPts val="0"/>
                        </a:spcBef>
                        <a:spcAft>
                          <a:spcPts val="0"/>
                        </a:spcAft>
                      </a:pPr>
                      <a:r>
                        <a:rPr lang="en-US" sz="1900" cap="none" spc="0">
                          <a:solidFill>
                            <a:schemeClr val="tx1"/>
                          </a:solidFill>
                          <a:effectLst/>
                          <a:latin typeface="Times New Roman" panose="02020603050405020304" pitchFamily="18" charset="0"/>
                        </a:rPr>
                        <a:t>1 </a:t>
                      </a:r>
                    </a:p>
                  </a:txBody>
                  <a:tcPr marL="101387" marR="72419" marT="0" marB="144838"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550793155"/>
                  </a:ext>
                </a:extLst>
              </a:tr>
            </a:tbl>
          </a:graphicData>
        </a:graphic>
      </p:graphicFrame>
    </p:spTree>
    <p:extLst>
      <p:ext uri="{BB962C8B-B14F-4D97-AF65-F5344CB8AC3E}">
        <p14:creationId xmlns:p14="http://schemas.microsoft.com/office/powerpoint/2010/main" val="1736494524"/>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61CE7-ADD0-085F-7F6A-4ECBB2539542}"/>
              </a:ext>
            </a:extLst>
          </p:cNvPr>
          <p:cNvSpPr>
            <a:spLocks noGrp="1"/>
          </p:cNvSpPr>
          <p:nvPr>
            <p:ph type="title"/>
          </p:nvPr>
        </p:nvSpPr>
        <p:spPr>
          <a:xfrm>
            <a:off x="686834" y="1153572"/>
            <a:ext cx="3313288" cy="2683163"/>
          </a:xfrm>
        </p:spPr>
        <p:txBody>
          <a:bodyPr>
            <a:normAutofit/>
          </a:bodyPr>
          <a:lstStyle/>
          <a:p>
            <a:r>
              <a:rPr lang="en-US" b="1">
                <a:solidFill>
                  <a:srgbClr val="FFFFFF"/>
                </a:solidFill>
              </a:rPr>
              <a:t>Correlation Matrix Part II</a:t>
            </a:r>
            <a:endParaRPr lang="en-US">
              <a:solidFill>
                <a:srgbClr val="FFFFFF"/>
              </a:solidFill>
            </a:endParaRPr>
          </a:p>
        </p:txBody>
      </p:sp>
      <p:sp>
        <p:nvSpPr>
          <p:cNvPr id="94" name="Arc 9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B89B724-2157-D5F1-6051-9A74BD1F5E66}"/>
              </a:ext>
            </a:extLst>
          </p:cNvPr>
          <p:cNvSpPr>
            <a:spLocks noGrp="1"/>
          </p:cNvSpPr>
          <p:nvPr>
            <p:ph idx="1"/>
          </p:nvPr>
        </p:nvSpPr>
        <p:spPr>
          <a:xfrm>
            <a:off x="4447308" y="760678"/>
            <a:ext cx="6906491" cy="5585619"/>
          </a:xfrm>
        </p:spPr>
        <p:txBody>
          <a:bodyPr vert="horz" lIns="91440" tIns="45720" rIns="91440" bIns="45720" rtlCol="0" anchor="ctr">
            <a:normAutofit/>
          </a:bodyPr>
          <a:lstStyle/>
          <a:p>
            <a:pPr marL="0" indent="0">
              <a:buNone/>
            </a:pPr>
            <a:r>
              <a:rPr lang="en-US" sz="2000" dirty="0">
                <a:ea typeface="+mn-lt"/>
                <a:cs typeface="+mn-lt"/>
              </a:rPr>
              <a:t>These correlations agree with the original assumption that global GDP has a reliance on global energy consumption, and most directly correlated with GCNR and Years. </a:t>
            </a:r>
            <a:endParaRPr lang="en-US"/>
          </a:p>
          <a:p>
            <a:pPr marL="0" indent="0">
              <a:buNone/>
            </a:pPr>
            <a:r>
              <a:rPr lang="en-US" sz="2000" b="1" dirty="0">
                <a:ea typeface="+mn-lt"/>
                <a:cs typeface="+mn-lt"/>
              </a:rPr>
              <a:t>This matrix further proves that the current global energy-mix dependance (weighted in nonrenewable resources) weighs most on global GDP (at 0.991), more than outside contributors that could be included in the year the data was taken, as well as (the less common usage of) renewable resources. </a:t>
            </a:r>
            <a:endParaRPr lang="en-US" b="1"/>
          </a:p>
          <a:p>
            <a:pPr marL="0" indent="0">
              <a:buNone/>
            </a:pPr>
            <a:r>
              <a:rPr lang="en-US" sz="2000" dirty="0">
                <a:ea typeface="+mn-lt"/>
                <a:cs typeface="+mn-lt"/>
              </a:rPr>
              <a:t>The regression correlation coefficient for GDP v. Year  (at 0.988) also suggests high association, as this is a close number to the most correlated relationship. </a:t>
            </a:r>
          </a:p>
          <a:p>
            <a:pPr marL="0" indent="0">
              <a:buNone/>
            </a:pPr>
            <a:r>
              <a:rPr lang="en-US" sz="2000" b="1" dirty="0">
                <a:ea typeface="+mn-lt"/>
                <a:cs typeface="+mn-lt"/>
              </a:rPr>
              <a:t>The dependent variable (global GDP) having multiple association between individual independent variables gives evidence of multicollinearity, as the increase of consumption of energy can also be a result of GGDP, and vice versa.</a:t>
            </a:r>
            <a:r>
              <a:rPr lang="en-US" sz="2000" dirty="0">
                <a:ea typeface="+mn-lt"/>
                <a:cs typeface="+mn-lt"/>
              </a:rPr>
              <a:t> </a:t>
            </a:r>
            <a:endParaRPr lang="en-US" sz="2000"/>
          </a:p>
        </p:txBody>
      </p:sp>
    </p:spTree>
    <p:extLst>
      <p:ext uri="{BB962C8B-B14F-4D97-AF65-F5344CB8AC3E}">
        <p14:creationId xmlns:p14="http://schemas.microsoft.com/office/powerpoint/2010/main" val="1189860373"/>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2" name="Freeform: Shape 12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8" name="Graphic 97" descr="Statistics">
            <a:extLst>
              <a:ext uri="{FF2B5EF4-FFF2-40B4-BE49-F238E27FC236}">
                <a16:creationId xmlns:a16="http://schemas.microsoft.com/office/drawing/2014/main" id="{DD07D6E1-C215-E4C2-806A-CB508782B1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9719" y="1885288"/>
            <a:ext cx="3084048" cy="308404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24" name="Arc 12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A61CE7-ADD0-085F-7F6A-4ECBB2539542}"/>
              </a:ext>
            </a:extLst>
          </p:cNvPr>
          <p:cNvSpPr>
            <a:spLocks noGrp="1"/>
          </p:cNvSpPr>
          <p:nvPr>
            <p:ph type="title"/>
          </p:nvPr>
        </p:nvSpPr>
        <p:spPr>
          <a:xfrm>
            <a:off x="513645" y="20882"/>
            <a:ext cx="5257800" cy="1325563"/>
          </a:xfrm>
        </p:spPr>
        <p:txBody>
          <a:bodyPr>
            <a:normAutofit/>
          </a:bodyPr>
          <a:lstStyle/>
          <a:p>
            <a:r>
              <a:rPr lang="en-US" b="1" dirty="0"/>
              <a:t>Regression Equation</a:t>
            </a:r>
            <a:endParaRPr lang="en-US" dirty="0"/>
          </a:p>
        </p:txBody>
      </p:sp>
      <p:sp>
        <p:nvSpPr>
          <p:cNvPr id="3" name="Content Placeholder 2">
            <a:extLst>
              <a:ext uri="{FF2B5EF4-FFF2-40B4-BE49-F238E27FC236}">
                <a16:creationId xmlns:a16="http://schemas.microsoft.com/office/drawing/2014/main" id="{BB89B724-2157-D5F1-6051-9A74BD1F5E66}"/>
              </a:ext>
            </a:extLst>
          </p:cNvPr>
          <p:cNvSpPr>
            <a:spLocks noGrp="1"/>
          </p:cNvSpPr>
          <p:nvPr>
            <p:ph idx="1"/>
          </p:nvPr>
        </p:nvSpPr>
        <p:spPr>
          <a:xfrm>
            <a:off x="513645" y="1504665"/>
            <a:ext cx="7134577" cy="4502964"/>
          </a:xfrm>
        </p:spPr>
        <p:txBody>
          <a:bodyPr vert="horz" lIns="91440" tIns="45720" rIns="91440" bIns="45720" rtlCol="0" anchor="t">
            <a:noAutofit/>
          </a:bodyPr>
          <a:lstStyle/>
          <a:p>
            <a:pPr marL="0" indent="0">
              <a:buNone/>
            </a:pPr>
            <a:r>
              <a:rPr lang="en-US" sz="1600" b="1" dirty="0">
                <a:solidFill>
                  <a:srgbClr val="0070C0"/>
                </a:solidFill>
                <a:ea typeface="+mn-lt"/>
                <a:cs typeface="+mn-lt"/>
              </a:rPr>
              <a:t>Equation for Sample Regression Line.</a:t>
            </a:r>
          </a:p>
          <a:p>
            <a:pPr marL="210185" indent="-210185">
              <a:buNone/>
            </a:pPr>
            <a:r>
              <a:rPr lang="en-US" sz="1600" b="1" dirty="0">
                <a:solidFill>
                  <a:schemeClr val="accent4"/>
                </a:solidFill>
                <a:ea typeface="+mn-lt"/>
                <a:cs typeface="+mn-lt"/>
              </a:rPr>
              <a:t>            Eqn. 4               GGDP = 44,069.31 + 0.12GCRR  +  0.06GCNR -  21.9Years</a:t>
            </a:r>
          </a:p>
          <a:p>
            <a:pPr marL="210185" indent="-210185">
              <a:buNone/>
            </a:pPr>
            <a:r>
              <a:rPr lang="en-US" sz="1600" b="1" dirty="0">
                <a:ea typeface="+mn-lt"/>
                <a:cs typeface="+mn-lt"/>
              </a:rPr>
              <a:t>            t-stat                        (2.59)**   (17.74)***      (12.47)*        (-2.49)</a:t>
            </a:r>
          </a:p>
          <a:p>
            <a:pPr marL="210185" indent="-210185">
              <a:buNone/>
            </a:pPr>
            <a:r>
              <a:rPr lang="en-US" sz="1600" b="1" dirty="0">
                <a:ea typeface="+mn-lt"/>
                <a:cs typeface="+mn-lt"/>
              </a:rPr>
              <a:t>            p-value                     (.01)           (.0)                  (.0)               (.01)</a:t>
            </a:r>
          </a:p>
          <a:p>
            <a:pPr marL="210185" indent="-210185">
              <a:buNone/>
            </a:pPr>
            <a:r>
              <a:rPr lang="en-US" sz="1600" b="1" dirty="0">
                <a:ea typeface="+mn-lt"/>
                <a:cs typeface="+mn-lt"/>
              </a:rPr>
              <a:t>            r (</a:t>
            </a:r>
            <a:r>
              <a:rPr lang="en-US" sz="1600" b="1" err="1">
                <a:ea typeface="+mn-lt"/>
                <a:cs typeface="+mn-lt"/>
              </a:rPr>
              <a:t>corr</a:t>
            </a:r>
            <a:r>
              <a:rPr lang="en-US" sz="1600" b="1" dirty="0">
                <a:ea typeface="+mn-lt"/>
                <a:cs typeface="+mn-lt"/>
              </a:rPr>
              <a:t>)                                        (.12)               (.06)           (-21.89)</a:t>
            </a:r>
          </a:p>
          <a:p>
            <a:pPr marL="210185" indent="-210185">
              <a:buNone/>
            </a:pPr>
            <a:r>
              <a:rPr lang="en-US" sz="1600" b="1" dirty="0">
                <a:ea typeface="+mn-lt"/>
                <a:cs typeface="+mn-lt"/>
              </a:rPr>
              <a:t>            n = 58     r-sq. = .997      F = 6,946.44***    F-Prob = .000    SE  = 104.26    </a:t>
            </a:r>
          </a:p>
          <a:p>
            <a:pPr marL="210185" indent="-210185">
              <a:buNone/>
            </a:pPr>
            <a:r>
              <a:rPr lang="en-US" sz="1600" b="1" dirty="0">
                <a:solidFill>
                  <a:srgbClr val="0070C0"/>
                </a:solidFill>
                <a:ea typeface="+mn-lt"/>
                <a:cs typeface="+mn-lt"/>
              </a:rPr>
              <a:t>Confidence Intervals.</a:t>
            </a:r>
          </a:p>
          <a:p>
            <a:pPr marL="210185" indent="-210185">
              <a:buNone/>
            </a:pPr>
            <a:r>
              <a:rPr lang="en-US" sz="1600" b="1" dirty="0">
                <a:ea typeface="+mn-lt"/>
                <a:cs typeface="+mn-lt"/>
              </a:rPr>
              <a:t>  *Significant at the   10%     level of significance (90% Sure, or “are below”)</a:t>
            </a:r>
          </a:p>
          <a:p>
            <a:pPr marL="210185" indent="-210185">
              <a:buNone/>
            </a:pPr>
            <a:r>
              <a:rPr lang="en-US" sz="1600" b="1" dirty="0">
                <a:ea typeface="+mn-lt"/>
                <a:cs typeface="+mn-lt"/>
              </a:rPr>
              <a:t> **Significant at the   5%      level of significance (95% Sure, or “are below”)</a:t>
            </a:r>
          </a:p>
          <a:p>
            <a:pPr marL="210185" indent="-210185">
              <a:buNone/>
            </a:pPr>
            <a:r>
              <a:rPr lang="en-US" sz="1600" b="1" dirty="0">
                <a:ea typeface="+mn-lt"/>
                <a:cs typeface="+mn-lt"/>
              </a:rPr>
              <a:t>***Significant at the   1%     level of significance (99% Sure, or “are below”)</a:t>
            </a:r>
          </a:p>
          <a:p>
            <a:pPr marL="210185" indent="-210185">
              <a:buNone/>
            </a:pPr>
            <a:r>
              <a:rPr lang="en-US" sz="1600" b="1" dirty="0">
                <a:solidFill>
                  <a:srgbClr val="0070C0"/>
                </a:solidFill>
                <a:ea typeface="+mn-lt"/>
                <a:cs typeface="+mn-lt"/>
              </a:rPr>
              <a:t>Results of an F-test for the entire model.</a:t>
            </a:r>
          </a:p>
          <a:p>
            <a:pPr marL="210185" indent="-210185">
              <a:buNone/>
            </a:pPr>
            <a:r>
              <a:rPr lang="en-US" sz="1600" b="1" dirty="0">
                <a:ea typeface="+mn-lt"/>
                <a:cs typeface="+mn-lt"/>
              </a:rPr>
              <a:t>        Ho:       </a:t>
            </a:r>
            <a:r>
              <a:rPr lang="en-US" sz="1600" b="1" err="1">
                <a:ea typeface="+mn-lt"/>
                <a:cs typeface="+mn-lt"/>
              </a:rPr>
              <a:t>bgcrn</a:t>
            </a:r>
            <a:r>
              <a:rPr lang="en-US" sz="1600" b="1" dirty="0">
                <a:ea typeface="+mn-lt"/>
                <a:cs typeface="+mn-lt"/>
              </a:rPr>
              <a:t> = </a:t>
            </a:r>
            <a:r>
              <a:rPr lang="en-US" sz="1600" b="1" err="1">
                <a:ea typeface="+mn-lt"/>
                <a:cs typeface="+mn-lt"/>
              </a:rPr>
              <a:t>bgcnr</a:t>
            </a:r>
            <a:r>
              <a:rPr lang="en-US" sz="1600" b="1" dirty="0">
                <a:ea typeface="+mn-lt"/>
                <a:cs typeface="+mn-lt"/>
              </a:rPr>
              <a:t> = </a:t>
            </a:r>
            <a:r>
              <a:rPr lang="en-US" sz="1600" b="1" err="1">
                <a:ea typeface="+mn-lt"/>
                <a:cs typeface="+mn-lt"/>
              </a:rPr>
              <a:t>byear</a:t>
            </a:r>
            <a:r>
              <a:rPr lang="en-US" sz="1600" b="1" dirty="0">
                <a:ea typeface="+mn-lt"/>
                <a:cs typeface="+mn-lt"/>
              </a:rPr>
              <a:t> = 0   (Null)</a:t>
            </a:r>
          </a:p>
          <a:p>
            <a:pPr marL="210185" indent="-210185">
              <a:buNone/>
            </a:pPr>
            <a:r>
              <a:rPr lang="en-US" sz="1600" b="1" dirty="0">
                <a:ea typeface="+mn-lt"/>
                <a:cs typeface="+mn-lt"/>
              </a:rPr>
              <a:t>        Ha:       at least 1 bi not equal to 0  (6,946.44 &gt; 4.99)   (Alternate)</a:t>
            </a:r>
          </a:p>
          <a:p>
            <a:pPr marL="0" indent="0">
              <a:buNone/>
            </a:pPr>
            <a:endParaRPr lang="en-US" sz="1600" b="1" dirty="0">
              <a:ea typeface="+mn-lt"/>
              <a:cs typeface="+mn-lt"/>
            </a:endParaRPr>
          </a:p>
        </p:txBody>
      </p:sp>
    </p:spTree>
    <p:extLst>
      <p:ext uri="{BB962C8B-B14F-4D97-AF65-F5344CB8AC3E}">
        <p14:creationId xmlns:p14="http://schemas.microsoft.com/office/powerpoint/2010/main" val="902819936"/>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 name="Arc 10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A61CE7-ADD0-085F-7F6A-4ECBB2539542}"/>
              </a:ext>
            </a:extLst>
          </p:cNvPr>
          <p:cNvSpPr>
            <a:spLocks noGrp="1"/>
          </p:cNvSpPr>
          <p:nvPr>
            <p:ph type="title"/>
          </p:nvPr>
        </p:nvSpPr>
        <p:spPr>
          <a:xfrm>
            <a:off x="6459407" y="667641"/>
            <a:ext cx="5769282" cy="1325563"/>
          </a:xfrm>
        </p:spPr>
        <p:txBody>
          <a:bodyPr>
            <a:normAutofit/>
          </a:bodyPr>
          <a:lstStyle/>
          <a:p>
            <a:r>
              <a:rPr lang="en-US" b="1" dirty="0"/>
              <a:t>Regression Results Part I</a:t>
            </a:r>
            <a:endParaRPr lang="en-US" dirty="0"/>
          </a:p>
        </p:txBody>
      </p:sp>
      <p:sp>
        <p:nvSpPr>
          <p:cNvPr id="105" name="Freeform: Shape 10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aph with numbers and a black background&#10;&#10;Description automatically generated">
            <a:extLst>
              <a:ext uri="{FF2B5EF4-FFF2-40B4-BE49-F238E27FC236}">
                <a16:creationId xmlns:a16="http://schemas.microsoft.com/office/drawing/2014/main" id="{87DC7528-AC44-7E51-1D00-F00AB2B84F55}"/>
              </a:ext>
            </a:extLst>
          </p:cNvPr>
          <p:cNvPicPr>
            <a:picLocks noChangeAspect="1"/>
          </p:cNvPicPr>
          <p:nvPr/>
        </p:nvPicPr>
        <p:blipFill rotWithShape="1">
          <a:blip r:embed="rId3"/>
          <a:srcRect r="-43228" b="27643"/>
          <a:stretch/>
        </p:blipFill>
        <p:spPr>
          <a:xfrm>
            <a:off x="185775" y="1330182"/>
            <a:ext cx="8957970" cy="400582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BB89B724-2157-D5F1-6051-9A74BD1F5E66}"/>
              </a:ext>
            </a:extLst>
          </p:cNvPr>
          <p:cNvSpPr>
            <a:spLocks noGrp="1"/>
          </p:cNvSpPr>
          <p:nvPr>
            <p:ph idx="1"/>
          </p:nvPr>
        </p:nvSpPr>
        <p:spPr>
          <a:xfrm>
            <a:off x="6553480" y="2134961"/>
            <a:ext cx="4950838" cy="4192520"/>
          </a:xfrm>
        </p:spPr>
        <p:txBody>
          <a:bodyPr vert="horz" lIns="91440" tIns="45720" rIns="91440" bIns="45720" rtlCol="0" anchor="t">
            <a:normAutofit fontScale="92500"/>
          </a:bodyPr>
          <a:lstStyle/>
          <a:p>
            <a:pPr marL="0" indent="0">
              <a:buNone/>
            </a:pPr>
            <a:r>
              <a:rPr lang="en-US" sz="1900" b="1" dirty="0">
                <a:ea typeface="+mn-lt"/>
                <a:cs typeface="+mn-lt"/>
              </a:rPr>
              <a:t>The standard deviation is notably less than the mean for each variable and it can be concluded that the data is closely dispersed around the mean data or exhibits low dispersion. </a:t>
            </a:r>
            <a:endParaRPr lang="en-US" b="1" dirty="0"/>
          </a:p>
          <a:p>
            <a:pPr marL="0" indent="0">
              <a:buNone/>
            </a:pPr>
            <a:r>
              <a:rPr lang="en-US" sz="1900" dirty="0">
                <a:ea typeface="+mn-lt"/>
                <a:cs typeface="+mn-lt"/>
              </a:rPr>
              <a:t>For this model we will</a:t>
            </a:r>
            <a:r>
              <a:rPr lang="en-US" sz="1900" b="1" dirty="0">
                <a:ea typeface="+mn-lt"/>
                <a:cs typeface="+mn-lt"/>
              </a:rPr>
              <a:t> accept the null hypothesis</a:t>
            </a:r>
            <a:r>
              <a:rPr lang="en-US" sz="1900" dirty="0">
                <a:ea typeface="+mn-lt"/>
                <a:cs typeface="+mn-lt"/>
              </a:rPr>
              <a:t> and reject the alternative hypothesis, as the F Significance is equal to 0.000. </a:t>
            </a:r>
          </a:p>
          <a:p>
            <a:pPr marL="0" indent="0">
              <a:buNone/>
            </a:pPr>
            <a:r>
              <a:rPr lang="en-US" sz="1900" b="1" dirty="0">
                <a:ea typeface="+mn-lt"/>
                <a:cs typeface="+mn-lt"/>
              </a:rPr>
              <a:t>We can assume that being the p-values are above the F-sig, that the model does not efficiently prove that it is more correlated when analyzed next to the independent variables (this model) than if it weren’t.</a:t>
            </a:r>
            <a:endParaRPr lang="en-US" b="1"/>
          </a:p>
          <a:p>
            <a:pPr marL="0" indent="0">
              <a:buNone/>
            </a:pPr>
            <a:r>
              <a:rPr lang="en-US" sz="1900" dirty="0">
                <a:ea typeface="+mn-lt"/>
                <a:cs typeface="+mn-lt"/>
              </a:rPr>
              <a:t>The P-Value is less than 0.05 for all variables and proves this model to be </a:t>
            </a:r>
            <a:r>
              <a:rPr lang="en-US" sz="1900" b="1" dirty="0">
                <a:ea typeface="+mn-lt"/>
                <a:cs typeface="+mn-lt"/>
              </a:rPr>
              <a:t>significant. </a:t>
            </a:r>
            <a:endParaRPr lang="en-US" sz="1900" b="1"/>
          </a:p>
          <a:p>
            <a:pPr marL="0" indent="0">
              <a:buNone/>
            </a:pPr>
            <a:endParaRPr lang="en-US" sz="1900"/>
          </a:p>
          <a:p>
            <a:pPr marL="0" indent="0">
              <a:buNone/>
            </a:pPr>
            <a:endParaRPr lang="en-US" sz="1900"/>
          </a:p>
        </p:txBody>
      </p:sp>
      <p:sp>
        <p:nvSpPr>
          <p:cNvPr id="4" name="TextBox 3">
            <a:extLst>
              <a:ext uri="{FF2B5EF4-FFF2-40B4-BE49-F238E27FC236}">
                <a16:creationId xmlns:a16="http://schemas.microsoft.com/office/drawing/2014/main" id="{EB7748B2-FF9D-307E-A82B-46429031573D}"/>
              </a:ext>
            </a:extLst>
          </p:cNvPr>
          <p:cNvSpPr txBox="1"/>
          <p:nvPr/>
        </p:nvSpPr>
        <p:spPr>
          <a:xfrm>
            <a:off x="4910666" y="37629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61467728"/>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61CE7-ADD0-085F-7F6A-4ECBB2539542}"/>
              </a:ext>
            </a:extLst>
          </p:cNvPr>
          <p:cNvSpPr>
            <a:spLocks noGrp="1"/>
          </p:cNvSpPr>
          <p:nvPr>
            <p:ph type="title"/>
          </p:nvPr>
        </p:nvSpPr>
        <p:spPr>
          <a:xfrm>
            <a:off x="686834" y="591344"/>
            <a:ext cx="3200400" cy="3165564"/>
          </a:xfrm>
        </p:spPr>
        <p:txBody>
          <a:bodyPr>
            <a:normAutofit/>
          </a:bodyPr>
          <a:lstStyle/>
          <a:p>
            <a:r>
              <a:rPr lang="en-US" b="1">
                <a:solidFill>
                  <a:srgbClr val="FFFFFF"/>
                </a:solidFill>
              </a:rPr>
              <a:t>Regression Results Part II</a:t>
            </a:r>
            <a:endParaRPr lang="en-US">
              <a:solidFill>
                <a:srgbClr val="FFFFFF"/>
              </a:solidFill>
            </a:endParaRPr>
          </a:p>
        </p:txBody>
      </p:sp>
      <p:sp>
        <p:nvSpPr>
          <p:cNvPr id="114" name="Arc 1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B89B724-2157-D5F1-6051-9A74BD1F5E66}"/>
              </a:ext>
            </a:extLst>
          </p:cNvPr>
          <p:cNvSpPr>
            <a:spLocks noGrp="1"/>
          </p:cNvSpPr>
          <p:nvPr>
            <p:ph idx="1"/>
          </p:nvPr>
        </p:nvSpPr>
        <p:spPr>
          <a:xfrm>
            <a:off x="4517863" y="955881"/>
            <a:ext cx="6793603" cy="5585619"/>
          </a:xfrm>
        </p:spPr>
        <p:txBody>
          <a:bodyPr vert="horz" lIns="91440" tIns="45720" rIns="91440" bIns="45720" rtlCol="0" anchor="ctr">
            <a:normAutofit/>
          </a:bodyPr>
          <a:lstStyle/>
          <a:p>
            <a:pPr marL="0" indent="0">
              <a:buNone/>
            </a:pPr>
            <a:r>
              <a:rPr lang="en-US" dirty="0">
                <a:ea typeface="+mn-lt"/>
                <a:cs typeface="+mn-lt"/>
              </a:rPr>
              <a:t>When looking at the results for our coefficient of determination (R-Squared, equal to 0.997 or 99.7%) we can conclude that...</a:t>
            </a:r>
            <a:endParaRPr lang="en-US" dirty="0"/>
          </a:p>
          <a:p>
            <a:pPr marL="457200" indent="-457200">
              <a:buAutoNum type="arabicPeriod"/>
            </a:pPr>
            <a:r>
              <a:rPr lang="en-US" dirty="0">
                <a:ea typeface="+mn-lt"/>
                <a:cs typeface="+mn-lt"/>
              </a:rPr>
              <a:t>The statistical model predicts the suggested outcome or assumption that the association between the dependent and independent variables is </a:t>
            </a:r>
            <a:r>
              <a:rPr lang="en-US" b="1" dirty="0">
                <a:ea typeface="+mn-lt"/>
                <a:cs typeface="+mn-lt"/>
              </a:rPr>
              <a:t>very </a:t>
            </a:r>
            <a:r>
              <a:rPr lang="en-US" b="1">
                <a:ea typeface="+mn-lt"/>
                <a:cs typeface="+mn-lt"/>
              </a:rPr>
              <a:t>strong</a:t>
            </a:r>
          </a:p>
          <a:p>
            <a:pPr marL="457200" indent="-457200">
              <a:buAutoNum type="arabicPeriod"/>
            </a:pPr>
            <a:r>
              <a:rPr lang="en-US" dirty="0">
                <a:ea typeface="+mn-lt"/>
                <a:cs typeface="+mn-lt"/>
              </a:rPr>
              <a:t>There is </a:t>
            </a:r>
            <a:r>
              <a:rPr lang="en-US" b="1" dirty="0">
                <a:ea typeface="+mn-lt"/>
                <a:cs typeface="+mn-lt"/>
              </a:rPr>
              <a:t>little variation</a:t>
            </a:r>
            <a:r>
              <a:rPr lang="en-US" dirty="0">
                <a:ea typeface="+mn-lt"/>
                <a:cs typeface="+mn-lt"/>
              </a:rPr>
              <a:t> between the independent variables.</a:t>
            </a:r>
            <a:endParaRPr lang="en-US"/>
          </a:p>
          <a:p>
            <a:pPr marL="0" indent="0">
              <a:buNone/>
            </a:pPr>
            <a:r>
              <a:rPr lang="en-US" dirty="0">
                <a:ea typeface="+mn-lt"/>
                <a:cs typeface="+mn-lt"/>
              </a:rPr>
              <a:t>The Standard Error values of our independent variables tell us that the GCRR (0.01) and GCNR (0.00) do not fall far from the regression line and support the accuracy of our original assumptions relative to GGDP. </a:t>
            </a:r>
            <a:endParaRPr lang="en-US">
              <a:ea typeface="+mn-lt"/>
              <a:cs typeface="+mn-lt"/>
            </a:endParaRPr>
          </a:p>
          <a:p>
            <a:pPr marL="0" indent="0">
              <a:buNone/>
            </a:pPr>
            <a:r>
              <a:rPr lang="en-US" dirty="0">
                <a:ea typeface="+mn-lt"/>
                <a:cs typeface="+mn-lt"/>
              </a:rPr>
              <a:t>The greater Standard Error value seen in the Year variable also supports the idea that there are outside independent variables dependent on the Year variable. </a:t>
            </a:r>
            <a:endParaRPr lang="en-US"/>
          </a:p>
          <a:p>
            <a:pPr marL="210185" indent="-210185">
              <a:buNone/>
            </a:pPr>
            <a:endParaRPr lang="en-US">
              <a:ea typeface="+mn-lt"/>
              <a:cs typeface="+mn-lt"/>
            </a:endParaRPr>
          </a:p>
          <a:p>
            <a:pPr marL="0" indent="0">
              <a:buNone/>
            </a:pPr>
            <a:endParaRPr lang="en-US"/>
          </a:p>
        </p:txBody>
      </p:sp>
    </p:spTree>
    <p:extLst>
      <p:ext uri="{BB962C8B-B14F-4D97-AF65-F5344CB8AC3E}">
        <p14:creationId xmlns:p14="http://schemas.microsoft.com/office/powerpoint/2010/main" val="3978439225"/>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0" name="Rectangle 22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Freeform: Shape 2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817468"/>
            <a:ext cx="3200400" cy="4461163"/>
          </a:xfrm>
        </p:spPr>
        <p:txBody>
          <a:bodyPr vert="horz" lIns="91440" tIns="45720" rIns="91440" bIns="45720" rtlCol="0">
            <a:normAutofit/>
          </a:bodyPr>
          <a:lstStyle/>
          <a:p>
            <a:br>
              <a:rPr lang="fr-FR" b="1" dirty="0"/>
            </a:br>
            <a:r>
              <a:rPr lang="fr-FR" b="1" dirty="0">
                <a:solidFill>
                  <a:srgbClr val="FFFFFF"/>
                </a:solidFill>
              </a:rPr>
              <a:t>Overview </a:t>
            </a:r>
            <a:endParaRPr lang="en-US" dirty="0">
              <a:solidFill>
                <a:srgbClr val="FFFFFF"/>
              </a:solidFill>
            </a:endParaRPr>
          </a:p>
        </p:txBody>
      </p:sp>
      <p:sp>
        <p:nvSpPr>
          <p:cNvPr id="239" name="Arc 23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3" name="Content Placeholder 2"/>
          <p:cNvSpPr>
            <a:spLocks noGrp="1"/>
          </p:cNvSpPr>
          <p:nvPr>
            <p:ph idx="1"/>
          </p:nvPr>
        </p:nvSpPr>
        <p:spPr>
          <a:xfrm>
            <a:off x="4437148" y="367824"/>
            <a:ext cx="6338660" cy="5585619"/>
          </a:xfrm>
        </p:spPr>
        <p:txBody>
          <a:bodyPr vert="horz" lIns="91440" tIns="45720" rIns="91440" bIns="45720" rtlCol="0" anchor="ctr">
            <a:normAutofit/>
          </a:bodyPr>
          <a:lstStyle/>
          <a:p>
            <a:pPr marL="0" indent="0">
              <a:buNone/>
            </a:pPr>
            <a:r>
              <a:rPr lang="en-US" sz="2400" b="1" dirty="0">
                <a:solidFill>
                  <a:schemeClr val="accent1"/>
                </a:solidFill>
                <a:ea typeface="+mn-lt"/>
                <a:cs typeface="+mn-lt"/>
              </a:rPr>
              <a:t>This paper examines the prominence of...</a:t>
            </a:r>
            <a:endParaRPr lang="en-US" sz="2000" b="1">
              <a:solidFill>
                <a:schemeClr val="accent1"/>
              </a:solidFill>
              <a:ea typeface="+mn-lt"/>
              <a:cs typeface="+mn-lt"/>
            </a:endParaRPr>
          </a:p>
          <a:p>
            <a:pPr marL="0" indent="0">
              <a:buNone/>
            </a:pPr>
            <a:endParaRPr lang="en-US" sz="2800" dirty="0">
              <a:latin typeface="Corbel"/>
              <a:ea typeface="+mn-lt"/>
              <a:cs typeface="+mn-lt"/>
            </a:endParaRPr>
          </a:p>
          <a:p>
            <a:pPr marL="742950" lvl="1" indent="-514350">
              <a:buAutoNum type="arabicPeriod"/>
            </a:pPr>
            <a:r>
              <a:rPr lang="en-US" sz="2400" dirty="0">
                <a:latin typeface="Corbel"/>
                <a:ea typeface="+mn-lt"/>
                <a:cs typeface="+mn-lt"/>
              </a:rPr>
              <a:t>Renewable and nonrenewable resources in global energy consumption</a:t>
            </a:r>
          </a:p>
          <a:p>
            <a:pPr marL="742950" lvl="1" indent="-514350">
              <a:buAutoNum type="arabicPeriod"/>
            </a:pPr>
            <a:endParaRPr lang="en-US" sz="2400" dirty="0">
              <a:latin typeface="Corbel"/>
              <a:ea typeface="+mn-lt"/>
              <a:cs typeface="+mn-lt"/>
            </a:endParaRPr>
          </a:p>
          <a:p>
            <a:pPr marL="742950" lvl="1" indent="-514350">
              <a:buAutoNum type="arabicPeriod"/>
            </a:pPr>
            <a:r>
              <a:rPr lang="en-US" sz="2400" dirty="0">
                <a:latin typeface="Corbel"/>
                <a:ea typeface="+mn-lt"/>
                <a:cs typeface="+mn-lt"/>
              </a:rPr>
              <a:t>The near-direct relationship that our current global energy-mix has with global levels of economic output. </a:t>
            </a:r>
            <a:endParaRPr lang="en-US" sz="2400"/>
          </a:p>
        </p:txBody>
      </p:sp>
    </p:spTree>
    <p:extLst>
      <p:ext uri="{BB962C8B-B14F-4D97-AF65-F5344CB8AC3E}">
        <p14:creationId xmlns:p14="http://schemas.microsoft.com/office/powerpoint/2010/main" val="1628715840"/>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Arc 8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A61CE7-ADD0-085F-7F6A-4ECBB2539542}"/>
              </a:ext>
            </a:extLst>
          </p:cNvPr>
          <p:cNvSpPr>
            <a:spLocks noGrp="1"/>
          </p:cNvSpPr>
          <p:nvPr>
            <p:ph type="title"/>
          </p:nvPr>
        </p:nvSpPr>
        <p:spPr>
          <a:xfrm>
            <a:off x="5894962" y="479493"/>
            <a:ext cx="5458838" cy="1325563"/>
          </a:xfrm>
        </p:spPr>
        <p:txBody>
          <a:bodyPr>
            <a:normAutofit/>
          </a:bodyPr>
          <a:lstStyle/>
          <a:p>
            <a:r>
              <a:rPr lang="en-US" b="1"/>
              <a:t>Conclusions Part I</a:t>
            </a:r>
            <a:endParaRPr lang="en-US"/>
          </a:p>
        </p:txBody>
      </p:sp>
      <p:sp>
        <p:nvSpPr>
          <p:cNvPr id="85" name="Freeform: Shape 8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8" name="Graphic 77" descr="Error">
            <a:extLst>
              <a:ext uri="{FF2B5EF4-FFF2-40B4-BE49-F238E27FC236}">
                <a16:creationId xmlns:a16="http://schemas.microsoft.com/office/drawing/2014/main" id="{CA5CEEEB-B35E-EBE5-D140-896130D2CE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BB89B724-2157-D5F1-6051-9A74BD1F5E66}"/>
              </a:ext>
            </a:extLst>
          </p:cNvPr>
          <p:cNvSpPr>
            <a:spLocks noGrp="1"/>
          </p:cNvSpPr>
          <p:nvPr>
            <p:ph idx="1"/>
          </p:nvPr>
        </p:nvSpPr>
        <p:spPr>
          <a:xfrm>
            <a:off x="5894962" y="1984443"/>
            <a:ext cx="5614060" cy="4192520"/>
          </a:xfrm>
        </p:spPr>
        <p:txBody>
          <a:bodyPr vert="horz" lIns="91440" tIns="45720" rIns="91440" bIns="45720" rtlCol="0" anchor="t">
            <a:normAutofit/>
          </a:bodyPr>
          <a:lstStyle/>
          <a:p>
            <a:pPr marL="0" indent="0">
              <a:buNone/>
            </a:pPr>
            <a:r>
              <a:rPr lang="en-US" dirty="0">
                <a:ea typeface="+mn-lt"/>
                <a:cs typeface="+mn-lt"/>
              </a:rPr>
              <a:t>The research presented here can be considered </a:t>
            </a:r>
            <a:r>
              <a:rPr lang="en-US" b="1" dirty="0">
                <a:ea typeface="+mn-lt"/>
                <a:cs typeface="+mn-lt"/>
              </a:rPr>
              <a:t>successful</a:t>
            </a:r>
            <a:r>
              <a:rPr lang="en-US" dirty="0">
                <a:ea typeface="+mn-lt"/>
                <a:cs typeface="+mn-lt"/>
              </a:rPr>
              <a:t>.</a:t>
            </a:r>
            <a:endParaRPr lang="en-US" dirty="0"/>
          </a:p>
          <a:p>
            <a:pPr marL="0" indent="0">
              <a:buNone/>
            </a:pPr>
            <a:r>
              <a:rPr lang="en-US" dirty="0">
                <a:ea typeface="+mn-lt"/>
                <a:cs typeface="+mn-lt"/>
              </a:rPr>
              <a:t>The coefficient of determination (R2) tells us that 99.7% of variation in the levels of GGDP by year (relative to 1965 to 2022) </a:t>
            </a:r>
            <a:r>
              <a:rPr lang="en-US" b="1" dirty="0">
                <a:ea typeface="+mn-lt"/>
                <a:cs typeface="+mn-lt"/>
              </a:rPr>
              <a:t>can be associated with the variation</a:t>
            </a:r>
            <a:r>
              <a:rPr lang="en-US" dirty="0">
                <a:ea typeface="+mn-lt"/>
                <a:cs typeface="+mn-lt"/>
              </a:rPr>
              <a:t> in amount of TWh consumption of both GCRR and GCNR by year, as well as by the year the data was taken from alone. </a:t>
            </a:r>
            <a:endParaRPr lang="en-US" dirty="0"/>
          </a:p>
          <a:p>
            <a:pPr marL="0" indent="0">
              <a:buNone/>
            </a:pPr>
            <a:r>
              <a:rPr lang="en-US" b="1" dirty="0">
                <a:latin typeface="Corbel" panose="020B0503020204020204"/>
                <a:cs typeface="Times New Roman"/>
              </a:rPr>
              <a:t>All independent variables were predictive, though less predictive in the years variable. </a:t>
            </a:r>
          </a:p>
          <a:p>
            <a:pPr marL="0" indent="0">
              <a:buNone/>
            </a:pPr>
            <a:r>
              <a:rPr lang="en-US" dirty="0">
                <a:latin typeface="Corbel" panose="020B0503020204020204"/>
                <a:cs typeface="Times New Roman"/>
              </a:rPr>
              <a:t>The initial assumption can be considered </a:t>
            </a:r>
            <a:r>
              <a:rPr lang="en-US" b="1" dirty="0">
                <a:latin typeface="Corbel" panose="020B0503020204020204"/>
                <a:cs typeface="Times New Roman"/>
              </a:rPr>
              <a:t>true.</a:t>
            </a:r>
            <a:endParaRPr lang="en-US" b="1"/>
          </a:p>
          <a:p>
            <a:pPr marL="0" indent="0">
              <a:buNone/>
            </a:pPr>
            <a:endParaRPr lang="en-US">
              <a:latin typeface="Corbel" panose="020B0503020204020204"/>
            </a:endParaRPr>
          </a:p>
          <a:p>
            <a:pPr marL="0" indent="0">
              <a:buNone/>
            </a:pPr>
            <a:endParaRPr lang="en-US"/>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2445862769"/>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A61CE7-ADD0-085F-7F6A-4ECBB2539542}"/>
              </a:ext>
            </a:extLst>
          </p:cNvPr>
          <p:cNvSpPr>
            <a:spLocks noGrp="1"/>
          </p:cNvSpPr>
          <p:nvPr>
            <p:ph type="title"/>
          </p:nvPr>
        </p:nvSpPr>
        <p:spPr>
          <a:xfrm>
            <a:off x="1082793" y="797866"/>
            <a:ext cx="10515600" cy="1325563"/>
          </a:xfrm>
        </p:spPr>
        <p:txBody>
          <a:bodyPr>
            <a:normAutofit/>
          </a:bodyPr>
          <a:lstStyle/>
          <a:p>
            <a:r>
              <a:rPr lang="en-US" b="1" dirty="0"/>
              <a:t>Room for Error</a:t>
            </a:r>
          </a:p>
        </p:txBody>
      </p:sp>
      <p:sp>
        <p:nvSpPr>
          <p:cNvPr id="83" name="Arc 8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B89B724-2157-D5F1-6051-9A74BD1F5E66}"/>
              </a:ext>
            </a:extLst>
          </p:cNvPr>
          <p:cNvSpPr>
            <a:spLocks noGrp="1"/>
          </p:cNvSpPr>
          <p:nvPr>
            <p:ph idx="1"/>
          </p:nvPr>
        </p:nvSpPr>
        <p:spPr>
          <a:xfrm>
            <a:off x="1082792" y="2183106"/>
            <a:ext cx="10026415" cy="4351338"/>
          </a:xfrm>
        </p:spPr>
        <p:txBody>
          <a:bodyPr vert="horz" lIns="91440" tIns="45720" rIns="91440" bIns="45720" rtlCol="0" anchor="t">
            <a:normAutofit/>
          </a:bodyPr>
          <a:lstStyle/>
          <a:p>
            <a:pPr marL="0" indent="0">
              <a:buNone/>
            </a:pPr>
            <a:r>
              <a:rPr lang="en-US" b="1" dirty="0">
                <a:ea typeface="+mn-lt"/>
                <a:cs typeface="+mn-lt"/>
              </a:rPr>
              <a:t>This data can be improved in terms of time accuracy. </a:t>
            </a:r>
            <a:r>
              <a:rPr lang="en-US" dirty="0">
                <a:ea typeface="+mn-lt"/>
                <a:cs typeface="+mn-lt"/>
              </a:rPr>
              <a:t>The dates measuring the Global TWh consumption are determined per year but </a:t>
            </a:r>
            <a:r>
              <a:rPr lang="en-US" b="1" dirty="0">
                <a:ea typeface="+mn-lt"/>
                <a:cs typeface="+mn-lt"/>
              </a:rPr>
              <a:t>not on the same date of each year </a:t>
            </a:r>
            <a:r>
              <a:rPr lang="en-US" dirty="0">
                <a:ea typeface="+mn-lt"/>
                <a:cs typeface="+mn-lt"/>
              </a:rPr>
              <a:t>like the data used measuring Global GDP. </a:t>
            </a:r>
            <a:endParaRPr lang="en-US"/>
          </a:p>
          <a:p>
            <a:pPr marL="0" indent="0">
              <a:buNone/>
            </a:pPr>
            <a:r>
              <a:rPr lang="en-US" dirty="0">
                <a:ea typeface="+mn-lt"/>
                <a:cs typeface="+mn-lt"/>
              </a:rPr>
              <a:t>Another way this dataset could be altered to improve this analysis is </a:t>
            </a:r>
            <a:r>
              <a:rPr lang="en-US" b="1" dirty="0">
                <a:ea typeface="+mn-lt"/>
                <a:cs typeface="+mn-lt"/>
              </a:rPr>
              <a:t>by also calculating the energy used to produce the energy consumed</a:t>
            </a:r>
            <a:r>
              <a:rPr lang="en-US" dirty="0">
                <a:ea typeface="+mn-lt"/>
                <a:cs typeface="+mn-lt"/>
              </a:rPr>
              <a:t> in our question for all resources and </a:t>
            </a:r>
            <a:r>
              <a:rPr lang="en-US" b="1" dirty="0">
                <a:ea typeface="+mn-lt"/>
                <a:cs typeface="+mn-lt"/>
              </a:rPr>
              <a:t>not just fossil fuels.</a:t>
            </a:r>
            <a:endParaRPr lang="en-US" b="1"/>
          </a:p>
          <a:p>
            <a:pPr marL="210185" indent="-210185">
              <a:buNone/>
            </a:pPr>
            <a:endParaRPr lang="en-US"/>
          </a:p>
          <a:p>
            <a:pPr marL="0" indent="0">
              <a:buNone/>
            </a:pPr>
            <a:endParaRPr lang="en-US">
              <a:latin typeface="Corbel" panose="020B0503020204020204"/>
            </a:endParaRPr>
          </a:p>
          <a:p>
            <a:pPr marL="0" indent="0">
              <a:buNone/>
            </a:pPr>
            <a:endParaRPr lang="en-US"/>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266105181"/>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9" name="Rectangle 158">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C74AB-7F5B-8465-48AF-84B017DD88F4}"/>
              </a:ext>
            </a:extLst>
          </p:cNvPr>
          <p:cNvSpPr>
            <a:spLocks noGrp="1"/>
          </p:cNvSpPr>
          <p:nvPr>
            <p:ph type="title"/>
          </p:nvPr>
        </p:nvSpPr>
        <p:spPr>
          <a:xfrm>
            <a:off x="1389278" y="1233241"/>
            <a:ext cx="3240506" cy="3048628"/>
          </a:xfrm>
        </p:spPr>
        <p:txBody>
          <a:bodyPr>
            <a:normAutofit/>
          </a:bodyPr>
          <a:lstStyle/>
          <a:p>
            <a:pPr algn="ctr"/>
            <a:r>
              <a:rPr lang="en-US" b="1" dirty="0">
                <a:solidFill>
                  <a:srgbClr val="FFFFFF"/>
                </a:solidFill>
                <a:latin typeface="Calibri"/>
                <a:ea typeface="Calibri"/>
                <a:cs typeface="Times New Roman"/>
              </a:rPr>
              <a:t>Where Global Politics Come-In</a:t>
            </a:r>
            <a:endParaRPr lang="en-US" dirty="0">
              <a:solidFill>
                <a:srgbClr val="FFFFFF"/>
              </a:solidFill>
            </a:endParaRPr>
          </a:p>
          <a:p>
            <a:endParaRPr lang="en-US">
              <a:solidFill>
                <a:srgbClr val="FFFFFF"/>
              </a:solidFill>
              <a:latin typeface="Times New Roman"/>
              <a:cs typeface="Times New Roman"/>
            </a:endParaRPr>
          </a:p>
        </p:txBody>
      </p:sp>
      <p:sp>
        <p:nvSpPr>
          <p:cNvPr id="163" name="Freeform: Shape 16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Freeform: Shape 16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2EBF1DFB-606C-6E01-C9CF-5CACE1D7377C}"/>
              </a:ext>
            </a:extLst>
          </p:cNvPr>
          <p:cNvSpPr>
            <a:spLocks noGrp="1"/>
          </p:cNvSpPr>
          <p:nvPr>
            <p:ph idx="1"/>
          </p:nvPr>
        </p:nvSpPr>
        <p:spPr>
          <a:xfrm>
            <a:off x="6096000" y="1234806"/>
            <a:ext cx="5638798" cy="4889350"/>
          </a:xfrm>
        </p:spPr>
        <p:txBody>
          <a:bodyPr vert="horz" lIns="91440" tIns="45720" rIns="91440" bIns="45720" rtlCol="0" anchor="t">
            <a:normAutofit/>
          </a:bodyPr>
          <a:lstStyle/>
          <a:p>
            <a:pPr marL="0" indent="0">
              <a:buNone/>
            </a:pPr>
            <a:r>
              <a:rPr lang="en-US" dirty="0"/>
              <a:t>Energy scarcity has obviously put an immense strain on the global energy demand as well as on nations to provide their people and firms with power to drive economic success. </a:t>
            </a:r>
          </a:p>
          <a:p>
            <a:pPr marL="0" indent="0">
              <a:buNone/>
            </a:pPr>
            <a:r>
              <a:rPr lang="en-US" b="1" dirty="0"/>
              <a:t>There are less-developed economies that are lacking in quality of life due to lack of access to energy or lack of production of energy in their countries. </a:t>
            </a:r>
            <a:endParaRPr lang="en-US" b="1" dirty="0">
              <a:ea typeface="+mn-lt"/>
              <a:cs typeface="+mn-lt"/>
            </a:endParaRPr>
          </a:p>
          <a:p>
            <a:pPr marL="0" indent="0">
              <a:buNone/>
            </a:pPr>
            <a:r>
              <a:rPr lang="en-US" dirty="0">
                <a:ea typeface="+mn-lt"/>
                <a:cs typeface="+mn-lt"/>
              </a:rPr>
              <a:t>Efforts are restricted by the </a:t>
            </a:r>
            <a:r>
              <a:rPr lang="en-US" b="1" dirty="0">
                <a:ea typeface="+mn-lt"/>
                <a:cs typeface="+mn-lt"/>
              </a:rPr>
              <a:t>inevitable conflicting environmental and financial compromises </a:t>
            </a:r>
            <a:r>
              <a:rPr lang="en-US" dirty="0">
                <a:ea typeface="+mn-lt"/>
                <a:cs typeface="+mn-lt"/>
              </a:rPr>
              <a:t>that come along with the implementation of these cleaner means of energy production.</a:t>
            </a:r>
            <a:endParaRPr lang="en-US" dirty="0"/>
          </a:p>
          <a:p>
            <a:pPr marL="0" indent="0">
              <a:buNone/>
            </a:pPr>
            <a:endParaRPr lang="en-US">
              <a:latin typeface="Times New Roman"/>
              <a:cs typeface="Times New Roman"/>
            </a:endParaRPr>
          </a:p>
        </p:txBody>
      </p:sp>
      <p:sp>
        <p:nvSpPr>
          <p:cNvPr id="169" name="Freeform: Shape 16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97717636"/>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Picture 10" descr="Invisible man in suit">
            <a:extLst>
              <a:ext uri="{FF2B5EF4-FFF2-40B4-BE49-F238E27FC236}">
                <a16:creationId xmlns:a16="http://schemas.microsoft.com/office/drawing/2014/main" id="{5765AFDD-065F-8A9F-757F-2A9764E97AD7}"/>
              </a:ext>
            </a:extLst>
          </p:cNvPr>
          <p:cNvPicPr>
            <a:picLocks noChangeAspect="1"/>
          </p:cNvPicPr>
          <p:nvPr/>
        </p:nvPicPr>
        <p:blipFill rotWithShape="1">
          <a:blip r:embed="rId3">
            <a:extLst>
              <a:ext uri="{28A0092B-C50C-407E-A947-70E740481C1C}">
                <a14:useLocalDpi xmlns:a14="http://schemas.microsoft.com/office/drawing/2010/main" val="0"/>
              </a:ext>
            </a:extLst>
          </a:blip>
          <a:srcRect l="25648" r="27091"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54"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4C74AB-7F5B-8465-48AF-84B017DD88F4}"/>
              </a:ext>
            </a:extLst>
          </p:cNvPr>
          <p:cNvSpPr>
            <a:spLocks noGrp="1"/>
          </p:cNvSpPr>
          <p:nvPr>
            <p:ph type="title"/>
          </p:nvPr>
        </p:nvSpPr>
        <p:spPr>
          <a:xfrm>
            <a:off x="5379045" y="646929"/>
            <a:ext cx="6096636" cy="1325563"/>
          </a:xfrm>
        </p:spPr>
        <p:txBody>
          <a:bodyPr>
            <a:normAutofit/>
          </a:bodyPr>
          <a:lstStyle/>
          <a:p>
            <a:r>
              <a:rPr lang="en-US" sz="2400" b="1" dirty="0">
                <a:solidFill>
                  <a:srgbClr val="4472C4"/>
                </a:solidFill>
                <a:ea typeface="+mj-lt"/>
                <a:cs typeface="+mj-lt"/>
              </a:rPr>
              <a:t>Global Public Policy Implications</a:t>
            </a:r>
            <a:endParaRPr lang="en-US" sz="2400" dirty="0">
              <a:solidFill>
                <a:srgbClr val="4472C4"/>
              </a:solidFill>
              <a:ea typeface="+mj-lt"/>
              <a:cs typeface="+mj-lt"/>
            </a:endParaRPr>
          </a:p>
        </p:txBody>
      </p:sp>
      <p:sp>
        <p:nvSpPr>
          <p:cNvPr id="4" name="Content Placeholder 6">
            <a:extLst>
              <a:ext uri="{FF2B5EF4-FFF2-40B4-BE49-F238E27FC236}">
                <a16:creationId xmlns:a16="http://schemas.microsoft.com/office/drawing/2014/main" id="{1D572363-1801-89A7-5958-9A63A0B47996}"/>
              </a:ext>
            </a:extLst>
          </p:cNvPr>
          <p:cNvSpPr txBox="1">
            <a:spLocks/>
          </p:cNvSpPr>
          <p:nvPr/>
        </p:nvSpPr>
        <p:spPr>
          <a:xfrm>
            <a:off x="5378277" y="2062173"/>
            <a:ext cx="5751964" cy="4351338"/>
          </a:xfrm>
          <a:prstGeom prst="rect">
            <a:avLst/>
          </a:prstGeom>
        </p:spPr>
        <p:txBody>
          <a:bodyPr vert="horz" lIns="91440" tIns="45720" rIns="91440" bIns="45720" rtlCol="0" anchor="t">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000" b="1" dirty="0"/>
              <a:t>Energy</a:t>
            </a:r>
            <a:r>
              <a:rPr lang="en-US" sz="2000" b="1" dirty="0">
                <a:ea typeface="+mn-lt"/>
                <a:cs typeface="+mn-lt"/>
              </a:rPr>
              <a:t> efficiency policies and programs such as investment incentives and tax benefits encourage projects that...</a:t>
            </a:r>
            <a:endParaRPr lang="en-US" b="1"/>
          </a:p>
          <a:p>
            <a:pPr marL="457200" indent="-457200">
              <a:buAutoNum type="arabicPeriod"/>
            </a:pPr>
            <a:r>
              <a:rPr lang="en-US" sz="2000" dirty="0">
                <a:ea typeface="+mn-lt"/>
                <a:cs typeface="+mn-lt"/>
              </a:rPr>
              <a:t>Contribute less to global anthropogenic emissions by </a:t>
            </a:r>
            <a:r>
              <a:rPr lang="en-US" sz="2000" b="1" dirty="0">
                <a:ea typeface="+mn-lt"/>
                <a:cs typeface="+mn-lt"/>
              </a:rPr>
              <a:t>reducing or offsetting energy usage</a:t>
            </a:r>
            <a:r>
              <a:rPr lang="en-US" sz="2000" dirty="0">
                <a:ea typeface="+mn-lt"/>
                <a:cs typeface="+mn-lt"/>
              </a:rPr>
              <a:t> of high CO2 emission levels.</a:t>
            </a:r>
            <a:endParaRPr lang="en-US" dirty="0">
              <a:ea typeface="+mn-lt"/>
              <a:cs typeface="+mn-lt"/>
            </a:endParaRPr>
          </a:p>
          <a:p>
            <a:pPr marL="457200" indent="-457200">
              <a:buAutoNum type="arabicPeriod"/>
            </a:pPr>
            <a:r>
              <a:rPr lang="en-US" sz="2000" b="1" dirty="0">
                <a:ea typeface="+mn-lt"/>
                <a:cs typeface="+mn-lt"/>
              </a:rPr>
              <a:t>Increase financial benefits for corporations and governments</a:t>
            </a:r>
            <a:r>
              <a:rPr lang="en-US" sz="2000" dirty="0">
                <a:ea typeface="+mn-lt"/>
                <a:cs typeface="+mn-lt"/>
              </a:rPr>
              <a:t> to invest in climate change reversal.</a:t>
            </a:r>
            <a:endParaRPr lang="en-US" dirty="0">
              <a:ea typeface="+mn-lt"/>
              <a:cs typeface="+mn-lt"/>
            </a:endParaRPr>
          </a:p>
          <a:p>
            <a:pPr marL="457200" indent="-457200">
              <a:buAutoNum type="arabicPeriod"/>
            </a:pPr>
            <a:r>
              <a:rPr lang="en-US" sz="2000" dirty="0">
                <a:ea typeface="+mn-lt"/>
                <a:cs typeface="+mn-lt"/>
              </a:rPr>
              <a:t>Raise the standards of </a:t>
            </a:r>
            <a:r>
              <a:rPr lang="en-US" sz="2000" b="1" dirty="0">
                <a:ea typeface="+mn-lt"/>
                <a:cs typeface="+mn-lt"/>
              </a:rPr>
              <a:t>corporate social responsibility</a:t>
            </a:r>
            <a:r>
              <a:rPr lang="en-US" sz="2000" dirty="0">
                <a:ea typeface="+mn-lt"/>
                <a:cs typeface="+mn-lt"/>
              </a:rPr>
              <a:t> and the perspective of </a:t>
            </a:r>
            <a:r>
              <a:rPr lang="en-US" sz="2000" b="1" dirty="0">
                <a:ea typeface="+mn-lt"/>
                <a:cs typeface="+mn-lt"/>
              </a:rPr>
              <a:t>consumer ideas </a:t>
            </a:r>
            <a:r>
              <a:rPr lang="en-US" sz="2000" dirty="0">
                <a:ea typeface="+mn-lt"/>
                <a:cs typeface="+mn-lt"/>
              </a:rPr>
              <a:t>within their markets. </a:t>
            </a:r>
            <a:endParaRPr lang="en-US"/>
          </a:p>
          <a:p>
            <a:pPr marL="0" indent="0">
              <a:buFont typeface="Arial" panose="020B0604020202020204" pitchFamily="34" charset="0"/>
              <a:buNone/>
            </a:pPr>
            <a:endParaRPr lang="en-US" sz="2000">
              <a:ea typeface="+mn-lt"/>
              <a:cs typeface="+mn-lt"/>
            </a:endParaRPr>
          </a:p>
          <a:p>
            <a:pPr marL="0" indent="0">
              <a:buFont typeface="Arial" panose="020B0604020202020204" pitchFamily="34" charset="0"/>
              <a:buNone/>
            </a:pPr>
            <a:endParaRPr lang="en-US" sz="1100" dirty="0">
              <a:solidFill>
                <a:srgbClr val="000000"/>
              </a:solidFill>
              <a:latin typeface="Times New Roman"/>
              <a:cs typeface="Times New Roman"/>
            </a:endParaRPr>
          </a:p>
        </p:txBody>
      </p:sp>
    </p:spTree>
    <p:extLst>
      <p:ext uri="{BB962C8B-B14F-4D97-AF65-F5344CB8AC3E}">
        <p14:creationId xmlns:p14="http://schemas.microsoft.com/office/powerpoint/2010/main" val="944880452"/>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7F1C447-D4E8-B636-7C7F-D71D1492930E}"/>
              </a:ext>
            </a:extLst>
          </p:cNvPr>
          <p:cNvSpPr>
            <a:spLocks noGrp="1"/>
          </p:cNvSpPr>
          <p:nvPr>
            <p:ph type="title"/>
          </p:nvPr>
        </p:nvSpPr>
        <p:spPr>
          <a:xfrm>
            <a:off x="3309214" y="2751358"/>
            <a:ext cx="5573571" cy="1326891"/>
          </a:xfrm>
        </p:spPr>
        <p:txBody>
          <a:bodyPr vert="horz" lIns="91440" tIns="45720" rIns="91440" bIns="45720" rtlCol="0" anchor="b">
            <a:normAutofit/>
          </a:bodyPr>
          <a:lstStyle/>
          <a:p>
            <a:pPr algn="ctr">
              <a:lnSpc>
                <a:spcPct val="90000"/>
              </a:lnSpc>
            </a:pPr>
            <a:r>
              <a:rPr lang="en-US" sz="8000" b="1" kern="1200" dirty="0">
                <a:latin typeface="+mj-lt"/>
              </a:rPr>
              <a:t>Thank you! </a:t>
            </a: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561087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type="wd">
                                    <p:tmPct val="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920" y="853964"/>
            <a:ext cx="10515600" cy="1325563"/>
          </a:xfrm>
        </p:spPr>
        <p:txBody>
          <a:bodyPr>
            <a:normAutofit/>
          </a:bodyPr>
          <a:lstStyle/>
          <a:p>
            <a:r>
              <a:rPr lang="en-US" b="1" dirty="0">
                <a:solidFill>
                  <a:srgbClr val="0070C0"/>
                </a:solidFill>
                <a:ea typeface="+mj-lt"/>
                <a:cs typeface="+mj-lt"/>
              </a:rPr>
              <a:t>Previous Research</a:t>
            </a:r>
            <a:endParaRPr lang="en-US" dirty="0"/>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90B847F6-DBD3-7BE5-C06F-4F8AAEBB8F3F}"/>
              </a:ext>
            </a:extLst>
          </p:cNvPr>
          <p:cNvSpPr>
            <a:spLocks noGrp="1"/>
          </p:cNvSpPr>
          <p:nvPr>
            <p:ph idx="1"/>
          </p:nvPr>
        </p:nvSpPr>
        <p:spPr>
          <a:xfrm>
            <a:off x="1137920" y="2291238"/>
            <a:ext cx="9921240" cy="2847658"/>
          </a:xfrm>
        </p:spPr>
        <p:txBody>
          <a:bodyPr vert="horz" lIns="91440" tIns="45720" rIns="91440" bIns="45720" rtlCol="0" anchor="t">
            <a:normAutofit/>
          </a:bodyPr>
          <a:lstStyle/>
          <a:p>
            <a:pPr marL="0" indent="0">
              <a:buNone/>
            </a:pPr>
            <a:r>
              <a:rPr lang="en-US" b="1" dirty="0">
                <a:solidFill>
                  <a:srgbClr val="4D3E2F"/>
                </a:solidFill>
                <a:latin typeface="Corbel"/>
                <a:ea typeface="+mn-lt"/>
                <a:cs typeface="+mn-lt"/>
              </a:rPr>
              <a:t>There has been a lot of previous research on the economics that motivate climate change, though none directly in-line with the objective of analyzing economic prosperity relative to our current energy- mix over the period of 1965 to 2022. </a:t>
            </a:r>
            <a:endParaRPr lang="en-US" dirty="0">
              <a:solidFill>
                <a:srgbClr val="4D3E2F"/>
              </a:solidFill>
              <a:latin typeface="Corbel"/>
              <a:ea typeface="+mn-lt"/>
              <a:cs typeface="+mn-lt"/>
            </a:endParaRPr>
          </a:p>
          <a:p>
            <a:pPr marL="0" indent="0">
              <a:buNone/>
            </a:pPr>
            <a:r>
              <a:rPr lang="en-US" dirty="0"/>
              <a:t>Nonrenewable resources dominate for at least half of all individual and world energy consumption. </a:t>
            </a:r>
          </a:p>
          <a:p>
            <a:pPr marL="0" indent="0">
              <a:buNone/>
            </a:pPr>
            <a:r>
              <a:rPr lang="en-US" b="1" dirty="0">
                <a:ea typeface="+mn-lt"/>
                <a:cs typeface="+mn-lt"/>
              </a:rPr>
              <a:t>Specifically, our anthropogenic processes via greenhouse gas emissions are the main cause of climate change.</a:t>
            </a:r>
          </a:p>
        </p:txBody>
      </p:sp>
    </p:spTree>
    <p:extLst>
      <p:ext uri="{BB962C8B-B14F-4D97-AF65-F5344CB8AC3E}">
        <p14:creationId xmlns:p14="http://schemas.microsoft.com/office/powerpoint/2010/main" val="2207693155"/>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230" y="611761"/>
            <a:ext cx="9371949" cy="1183566"/>
          </a:xfrm>
        </p:spPr>
        <p:txBody>
          <a:bodyPr>
            <a:normAutofit/>
          </a:bodyPr>
          <a:lstStyle/>
          <a:p>
            <a:r>
              <a:rPr lang="en-US" b="1" dirty="0">
                <a:solidFill>
                  <a:schemeClr val="accent4"/>
                </a:solidFill>
              </a:rPr>
              <a:t>Defining Resources </a:t>
            </a:r>
          </a:p>
        </p:txBody>
      </p:sp>
      <p:sp>
        <p:nvSpPr>
          <p:cNvPr id="3" name="Text Placeholder 2"/>
          <p:cNvSpPr>
            <a:spLocks noGrp="1"/>
          </p:cNvSpPr>
          <p:nvPr>
            <p:ph type="body" idx="1"/>
          </p:nvPr>
        </p:nvSpPr>
        <p:spPr>
          <a:xfrm>
            <a:off x="280462" y="3476331"/>
            <a:ext cx="4608576" cy="823912"/>
          </a:xfrm>
        </p:spPr>
        <p:txBody>
          <a:bodyPr>
            <a:normAutofit/>
          </a:bodyPr>
          <a:lstStyle/>
          <a:p>
            <a:r>
              <a:rPr lang="en-US" sz="2400" dirty="0">
                <a:solidFill>
                  <a:srgbClr val="0070C0"/>
                </a:solidFill>
              </a:rPr>
              <a:t>Nonrenewable</a:t>
            </a:r>
          </a:p>
        </p:txBody>
      </p:sp>
      <p:sp>
        <p:nvSpPr>
          <p:cNvPr id="4" name="Content Placeholder 3"/>
          <p:cNvSpPr>
            <a:spLocks noGrp="1"/>
          </p:cNvSpPr>
          <p:nvPr>
            <p:ph sz="half" idx="2"/>
          </p:nvPr>
        </p:nvSpPr>
        <p:spPr>
          <a:xfrm>
            <a:off x="280462" y="4300243"/>
            <a:ext cx="5244440" cy="1348819"/>
          </a:xfrm>
        </p:spPr>
        <p:txBody>
          <a:bodyPr vert="horz" lIns="91440" tIns="45720" rIns="91440" bIns="45720" rtlCol="0" anchor="t">
            <a:normAutofit fontScale="92500" lnSpcReduction="10000"/>
          </a:bodyPr>
          <a:lstStyle/>
          <a:p>
            <a:pPr marL="0" indent="0">
              <a:buNone/>
            </a:pPr>
            <a:r>
              <a:rPr lang="en-US" dirty="0">
                <a:ea typeface="+mn-lt"/>
                <a:cs typeface="+mn-lt"/>
              </a:rPr>
              <a:t>Nonrenewable resources can be defined here as primary commodities that </a:t>
            </a:r>
            <a:r>
              <a:rPr lang="en-US" b="1" dirty="0">
                <a:ea typeface="+mn-lt"/>
                <a:cs typeface="+mn-lt"/>
              </a:rPr>
              <a:t>cannot be naturally replenished by any means</a:t>
            </a:r>
            <a:r>
              <a:rPr lang="en-US" dirty="0">
                <a:ea typeface="+mn-lt"/>
                <a:cs typeface="+mn-lt"/>
              </a:rPr>
              <a:t>, </a:t>
            </a:r>
            <a:r>
              <a:rPr lang="en-US">
                <a:ea typeface="+mn-lt"/>
                <a:cs typeface="+mn-lt"/>
              </a:rPr>
              <a:t>including fossil fuels such as nuclear, gas, oil, coal, and traditional biomass</a:t>
            </a:r>
          </a:p>
          <a:p>
            <a:pPr marL="0" indent="0">
              <a:buNone/>
            </a:pPr>
            <a:endParaRPr lang="en-US" dirty="0"/>
          </a:p>
        </p:txBody>
      </p:sp>
      <p:sp>
        <p:nvSpPr>
          <p:cNvPr id="5" name="Text Placeholder 4"/>
          <p:cNvSpPr>
            <a:spLocks noGrp="1"/>
          </p:cNvSpPr>
          <p:nvPr>
            <p:ph type="body" sz="quarter" idx="3"/>
          </p:nvPr>
        </p:nvSpPr>
        <p:spPr>
          <a:xfrm>
            <a:off x="280462" y="1559941"/>
            <a:ext cx="4610100" cy="823912"/>
          </a:xfrm>
        </p:spPr>
        <p:txBody>
          <a:bodyPr>
            <a:normAutofit/>
          </a:bodyPr>
          <a:lstStyle/>
          <a:p>
            <a:r>
              <a:rPr lang="en-US" sz="2400" dirty="0">
                <a:solidFill>
                  <a:srgbClr val="0070C0"/>
                </a:solidFill>
              </a:rPr>
              <a:t>Renewable</a:t>
            </a:r>
          </a:p>
        </p:txBody>
      </p:sp>
      <p:sp>
        <p:nvSpPr>
          <p:cNvPr id="6" name="Content Placeholder 5"/>
          <p:cNvSpPr>
            <a:spLocks noGrp="1"/>
          </p:cNvSpPr>
          <p:nvPr>
            <p:ph sz="quarter" idx="4"/>
          </p:nvPr>
        </p:nvSpPr>
        <p:spPr>
          <a:xfrm>
            <a:off x="280462" y="2383853"/>
            <a:ext cx="5248418" cy="1576071"/>
          </a:xfrm>
        </p:spPr>
        <p:txBody>
          <a:bodyPr vert="horz" lIns="91440" tIns="45720" rIns="91440" bIns="45720" rtlCol="0" anchor="t">
            <a:normAutofit fontScale="92500" lnSpcReduction="10000"/>
          </a:bodyPr>
          <a:lstStyle/>
          <a:p>
            <a:pPr marL="0" indent="0">
              <a:buNone/>
            </a:pPr>
            <a:r>
              <a:rPr lang="en-US" dirty="0">
                <a:ea typeface="+mn-lt"/>
                <a:cs typeface="+mn-lt"/>
              </a:rPr>
              <a:t>Renewable resources can be defined as those that </a:t>
            </a:r>
            <a:r>
              <a:rPr lang="en-US" b="1" dirty="0">
                <a:ea typeface="+mn-lt"/>
                <a:cs typeface="+mn-lt"/>
              </a:rPr>
              <a:t>can replenish themselves following their usage for energy by humans</a:t>
            </a:r>
            <a:r>
              <a:rPr lang="en-US" dirty="0">
                <a:ea typeface="+mn-lt"/>
                <a:cs typeface="+mn-lt"/>
              </a:rPr>
              <a:t>, including biofuels, hydro-, wind, and solar power</a:t>
            </a:r>
            <a:endParaRPr lang="en-US" dirty="0"/>
          </a:p>
        </p:txBody>
      </p:sp>
      <p:pic>
        <p:nvPicPr>
          <p:cNvPr id="9" name="Picture 9">
            <a:extLst>
              <a:ext uri="{FF2B5EF4-FFF2-40B4-BE49-F238E27FC236}">
                <a16:creationId xmlns:a16="http://schemas.microsoft.com/office/drawing/2014/main" id="{E9069573-DD81-8E50-B6ED-F2A5D9167CF7}"/>
              </a:ext>
            </a:extLst>
          </p:cNvPr>
          <p:cNvPicPr>
            <a:picLocks noChangeAspect="1"/>
          </p:cNvPicPr>
          <p:nvPr/>
        </p:nvPicPr>
        <p:blipFill rotWithShape="1">
          <a:blip r:embed="rId3"/>
          <a:srcRect l="29462" r="14447" b="-426"/>
          <a:stretch/>
        </p:blipFill>
        <p:spPr>
          <a:xfrm>
            <a:off x="6676053" y="3110"/>
            <a:ext cx="5519745" cy="6626297"/>
          </a:xfrm>
          <a:prstGeom prst="rect">
            <a:avLst/>
          </a:prstGeom>
        </p:spPr>
      </p:pic>
    </p:spTree>
    <p:extLst>
      <p:ext uri="{BB962C8B-B14F-4D97-AF65-F5344CB8AC3E}">
        <p14:creationId xmlns:p14="http://schemas.microsoft.com/office/powerpoint/2010/main" val="883541190"/>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C5872-2E05-C0E8-47E3-CA6F93BB4DE9}"/>
              </a:ext>
            </a:extLst>
          </p:cNvPr>
          <p:cNvSpPr>
            <a:spLocks noGrp="1"/>
          </p:cNvSpPr>
          <p:nvPr>
            <p:ph type="title"/>
          </p:nvPr>
        </p:nvSpPr>
        <p:spPr>
          <a:xfrm>
            <a:off x="378900" y="231910"/>
            <a:ext cx="5558489" cy="1325563"/>
          </a:xfrm>
        </p:spPr>
        <p:txBody>
          <a:bodyPr>
            <a:normAutofit/>
          </a:bodyPr>
          <a:lstStyle/>
          <a:p>
            <a:r>
              <a:rPr lang="en-US" b="1" dirty="0"/>
              <a:t>Input Data</a:t>
            </a:r>
            <a:endParaRPr lang="en-US" dirty="0"/>
          </a:p>
        </p:txBody>
      </p:sp>
      <p:sp>
        <p:nvSpPr>
          <p:cNvPr id="92" name="Freeform: Shape 91">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Content Placeholder 2">
            <a:extLst>
              <a:ext uri="{FF2B5EF4-FFF2-40B4-BE49-F238E27FC236}">
                <a16:creationId xmlns:a16="http://schemas.microsoft.com/office/drawing/2014/main" id="{90FA65EF-7A38-BFA7-55D7-655AFDE308AC}"/>
              </a:ext>
            </a:extLst>
          </p:cNvPr>
          <p:cNvSpPr>
            <a:spLocks noGrp="1"/>
          </p:cNvSpPr>
          <p:nvPr>
            <p:ph idx="1"/>
          </p:nvPr>
        </p:nvSpPr>
        <p:spPr>
          <a:xfrm>
            <a:off x="370840" y="1718724"/>
            <a:ext cx="5975049" cy="4351338"/>
          </a:xfrm>
        </p:spPr>
        <p:txBody>
          <a:bodyPr vert="horz" lIns="91440" tIns="45720" rIns="91440" bIns="45720" rtlCol="0" anchor="t">
            <a:normAutofit/>
          </a:bodyPr>
          <a:lstStyle/>
          <a:p>
            <a:pPr marL="0" indent="0">
              <a:buNone/>
            </a:pPr>
            <a:r>
              <a:rPr lang="en-US" dirty="0">
                <a:ea typeface="+mn-lt"/>
                <a:cs typeface="+mn-lt"/>
              </a:rPr>
              <a:t>The Input Data used has been sourced from </a:t>
            </a:r>
            <a:r>
              <a:rPr lang="en-US" i="1" dirty="0">
                <a:ea typeface="+mn-lt"/>
                <a:cs typeface="+mn-lt"/>
              </a:rPr>
              <a:t>Our World in Data </a:t>
            </a:r>
            <a:r>
              <a:rPr lang="en-US" dirty="0">
                <a:ea typeface="+mn-lt"/>
                <a:cs typeface="+mn-lt"/>
              </a:rPr>
              <a:t>and </a:t>
            </a:r>
            <a:r>
              <a:rPr lang="en-US" i="1" dirty="0">
                <a:ea typeface="+mn-lt"/>
                <a:cs typeface="+mn-lt"/>
              </a:rPr>
              <a:t>The Federal Reserve Economic Data of St. Loui</a:t>
            </a:r>
            <a:r>
              <a:rPr lang="en-US" dirty="0">
                <a:ea typeface="+mn-lt"/>
                <a:cs typeface="+mn-lt"/>
              </a:rPr>
              <a:t>s (FRED of St. Louis).</a:t>
            </a:r>
            <a:endParaRPr lang="en-US"/>
          </a:p>
          <a:p>
            <a:pPr marL="0" indent="0">
              <a:buNone/>
            </a:pPr>
            <a:r>
              <a:rPr lang="en-US" i="1" dirty="0">
                <a:ea typeface="+mn-lt"/>
                <a:cs typeface="+mn-lt"/>
              </a:rPr>
              <a:t>Our World in Data</a:t>
            </a:r>
            <a:r>
              <a:rPr lang="en-US" dirty="0">
                <a:ea typeface="+mn-lt"/>
                <a:cs typeface="+mn-lt"/>
              </a:rPr>
              <a:t> uses primary data from </a:t>
            </a:r>
            <a:r>
              <a:rPr lang="en-US" i="1" dirty="0">
                <a:ea typeface="+mn-lt"/>
                <a:cs typeface="+mn-lt"/>
              </a:rPr>
              <a:t>Energy Institute Statistical Review of World Energy </a:t>
            </a:r>
            <a:r>
              <a:rPr lang="en-US" dirty="0">
                <a:ea typeface="+mn-lt"/>
                <a:cs typeface="+mn-lt"/>
              </a:rPr>
              <a:t>for the global primary energy consumption in TWh, by source. The measurement used here is terawatt, or the unit of measurement for energy or the amount of electricity heat produced.</a:t>
            </a:r>
          </a:p>
          <a:p>
            <a:pPr marL="0" indent="0">
              <a:buNone/>
            </a:pPr>
            <a:r>
              <a:rPr lang="en-US" dirty="0">
                <a:ea typeface="+mn-lt"/>
                <a:cs typeface="+mn-lt"/>
              </a:rPr>
              <a:t>The </a:t>
            </a:r>
            <a:r>
              <a:rPr lang="en-US" i="1" dirty="0">
                <a:ea typeface="+mn-lt"/>
                <a:cs typeface="+mn-lt"/>
              </a:rPr>
              <a:t>FRED of St. Louis</a:t>
            </a:r>
            <a:r>
              <a:rPr lang="en-US" dirty="0">
                <a:ea typeface="+mn-lt"/>
                <a:cs typeface="+mn-lt"/>
              </a:rPr>
              <a:t> uses secondary data from the World Bank to calculate the global GDP, per capita. </a:t>
            </a:r>
            <a:endParaRPr lang="en-US"/>
          </a:p>
          <a:p>
            <a:pPr marL="0" indent="0">
              <a:buNone/>
            </a:pPr>
            <a:endParaRPr lang="en-US" dirty="0"/>
          </a:p>
          <a:p>
            <a:pPr marL="0" indent="0">
              <a:buNone/>
            </a:pPr>
            <a:endParaRPr lang="en-US" dirty="0">
              <a:ea typeface="+mn-lt"/>
              <a:cs typeface="+mn-lt"/>
            </a:endParaRPr>
          </a:p>
          <a:p>
            <a:pPr marL="0" indent="0">
              <a:buNone/>
            </a:pPr>
            <a:endParaRPr lang="en-US" b="1" dirty="0">
              <a:ea typeface="+mn-lt"/>
              <a:cs typeface="+mn-lt"/>
            </a:endParaRPr>
          </a:p>
        </p:txBody>
      </p:sp>
      <p:sp>
        <p:nvSpPr>
          <p:cNvPr id="94" name="Oval 93">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Block Arc 95">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Freeform: Shape 97">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00" name="Straight Connector 99">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02" name="Freeform: Shape 101">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 name="Arc 103">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6195991"/>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0" name="Rectangle 17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FBA136F-1892-BC31-C435-74154964AE82}"/>
              </a:ext>
            </a:extLst>
          </p:cNvPr>
          <p:cNvSpPr>
            <a:spLocks noGrp="1"/>
          </p:cNvSpPr>
          <p:nvPr>
            <p:ph type="title"/>
          </p:nvPr>
        </p:nvSpPr>
        <p:spPr>
          <a:xfrm>
            <a:off x="218339" y="1070800"/>
            <a:ext cx="4200743" cy="2683293"/>
          </a:xfrm>
        </p:spPr>
        <p:txBody>
          <a:bodyPr vert="horz" lIns="91440" tIns="45720" rIns="91440" bIns="45720" rtlCol="0">
            <a:normAutofit/>
          </a:bodyPr>
          <a:lstStyle/>
          <a:p>
            <a:pPr algn="r"/>
            <a:r>
              <a:rPr lang="en-US" sz="3600" b="1" kern="1200" dirty="0">
                <a:latin typeface="+mj-lt"/>
                <a:ea typeface="+mj-ea"/>
                <a:cs typeface="+mj-cs"/>
              </a:rPr>
              <a:t>Methodology</a:t>
            </a:r>
            <a:r>
              <a:rPr lang="en-US" sz="3600" b="1" dirty="0"/>
              <a:t> Part I</a:t>
            </a:r>
            <a:endParaRPr lang="en-US" sz="3600" kern="1200">
              <a:latin typeface="+mj-lt"/>
            </a:endParaRPr>
          </a:p>
        </p:txBody>
      </p:sp>
      <p:cxnSp>
        <p:nvCxnSpPr>
          <p:cNvPr id="182" name="Straight Connector 18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0B22825-35DB-2FDE-D80A-1CC0EF112B68}"/>
              </a:ext>
            </a:extLst>
          </p:cNvPr>
          <p:cNvSpPr txBox="1"/>
          <p:nvPr/>
        </p:nvSpPr>
        <p:spPr>
          <a:xfrm>
            <a:off x="722696" y="6294407"/>
            <a:ext cx="184731" cy="369332"/>
          </a:xfrm>
          <a:prstGeom prst="rect">
            <a:avLst/>
          </a:prstGeom>
          <a:noFill/>
        </p:spPr>
        <p:txBody>
          <a:bodyPr wrap="none" lIns="91440" tIns="45720" rIns="91440" bIns="45720" rtlCol="0" anchor="t">
            <a:spAutoFit/>
          </a:bodyPr>
          <a:lstStyle/>
          <a:p>
            <a:endParaRPr lang="en-US" dirty="0"/>
          </a:p>
        </p:txBody>
      </p:sp>
      <p:graphicFrame>
        <p:nvGraphicFramePr>
          <p:cNvPr id="71" name="TextBox 25">
            <a:extLst>
              <a:ext uri="{FF2B5EF4-FFF2-40B4-BE49-F238E27FC236}">
                <a16:creationId xmlns:a16="http://schemas.microsoft.com/office/drawing/2014/main" id="{17C1FCE8-6466-A101-EE01-F34D0A8ABD8A}"/>
              </a:ext>
            </a:extLst>
          </p:cNvPr>
          <p:cNvGraphicFramePr/>
          <p:nvPr>
            <p:extLst>
              <p:ext uri="{D42A27DB-BD31-4B8C-83A1-F6EECF244321}">
                <p14:modId xmlns:p14="http://schemas.microsoft.com/office/powerpoint/2010/main" val="3341166997"/>
              </p:ext>
            </p:extLst>
          </p:nvPr>
        </p:nvGraphicFramePr>
        <p:xfrm>
          <a:off x="5037979" y="280578"/>
          <a:ext cx="6950820" cy="6372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1985107"/>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6CC3E1-F413-AB81-E70C-FD49430A3C3B}"/>
              </a:ext>
            </a:extLst>
          </p:cNvPr>
          <p:cNvSpPr>
            <a:spLocks noGrp="1"/>
          </p:cNvSpPr>
          <p:nvPr>
            <p:ph type="title"/>
          </p:nvPr>
        </p:nvSpPr>
        <p:spPr>
          <a:xfrm>
            <a:off x="686834" y="591344"/>
            <a:ext cx="3200400" cy="3309779"/>
          </a:xfrm>
        </p:spPr>
        <p:txBody>
          <a:bodyPr>
            <a:normAutofit/>
          </a:bodyPr>
          <a:lstStyle/>
          <a:p>
            <a:r>
              <a:rPr lang="en-US" b="1" dirty="0">
                <a:solidFill>
                  <a:srgbClr val="FFFFFF"/>
                </a:solidFill>
              </a:rPr>
              <a:t>Methodology</a:t>
            </a:r>
            <a:br>
              <a:rPr lang="en-US" b="1" dirty="0">
                <a:solidFill>
                  <a:srgbClr val="FFFFFF"/>
                </a:solidFill>
              </a:rPr>
            </a:br>
            <a:r>
              <a:rPr lang="en-US" b="1" dirty="0">
                <a:solidFill>
                  <a:srgbClr val="FFFFFF"/>
                </a:solidFill>
              </a:rPr>
              <a:t>Part II</a:t>
            </a:r>
            <a:endParaRPr lang="en-US" dirty="0">
              <a:solidFill>
                <a:srgbClr val="FFFFFF"/>
              </a:solidFill>
            </a:endParaRPr>
          </a:p>
        </p:txBody>
      </p:sp>
      <p:sp>
        <p:nvSpPr>
          <p:cNvPr id="111" name="Arc 1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Content Placeholder 2">
            <a:extLst>
              <a:ext uri="{FF2B5EF4-FFF2-40B4-BE49-F238E27FC236}">
                <a16:creationId xmlns:a16="http://schemas.microsoft.com/office/drawing/2014/main" id="{8ADFED11-88C7-4A11-FC71-45D0D9903348}"/>
              </a:ext>
            </a:extLst>
          </p:cNvPr>
          <p:cNvSpPr txBox="1">
            <a:spLocks/>
          </p:cNvSpPr>
          <p:nvPr/>
        </p:nvSpPr>
        <p:spPr>
          <a:xfrm>
            <a:off x="4526280" y="1129444"/>
            <a:ext cx="6693869" cy="4615498"/>
          </a:xfrm>
          <a:prstGeom prst="rect">
            <a:avLst/>
          </a:prstGeom>
        </p:spPr>
        <p:txBody>
          <a:bodyPr vert="horz" lIns="91440" tIns="45720" rIns="91440" bIns="45720" rtlCol="0" anchor="t">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ea typeface="+mn-lt"/>
                <a:cs typeface="+mn-lt"/>
              </a:rPr>
              <a:t>Listed below are the equations defining the functional specification </a:t>
            </a:r>
            <a:r>
              <a:rPr lang="en-US" dirty="0">
                <a:solidFill>
                  <a:schemeClr val="accent4"/>
                </a:solidFill>
                <a:ea typeface="+mn-lt"/>
                <a:cs typeface="+mn-lt"/>
              </a:rPr>
              <a:t>(Eqn. 1)</a:t>
            </a:r>
            <a:r>
              <a:rPr lang="en-US" dirty="0">
                <a:ea typeface="+mn-lt"/>
                <a:cs typeface="+mn-lt"/>
              </a:rPr>
              <a:t>, population regression equation </a:t>
            </a:r>
            <a:r>
              <a:rPr lang="en-US" dirty="0">
                <a:solidFill>
                  <a:schemeClr val="accent1"/>
                </a:solidFill>
                <a:ea typeface="+mn-lt"/>
                <a:cs typeface="+mn-lt"/>
              </a:rPr>
              <a:t>(Eqn. 2) </a:t>
            </a:r>
            <a:r>
              <a:rPr lang="en-US" dirty="0">
                <a:ea typeface="+mn-lt"/>
                <a:cs typeface="+mn-lt"/>
              </a:rPr>
              <a:t>&amp; sample regression equation </a:t>
            </a:r>
            <a:r>
              <a:rPr lang="en-US" dirty="0">
                <a:solidFill>
                  <a:schemeClr val="accent2"/>
                </a:solidFill>
                <a:ea typeface="+mn-lt"/>
                <a:cs typeface="+mn-lt"/>
              </a:rPr>
              <a:t>(Eqn. 3)</a:t>
            </a:r>
            <a:endParaRPr lang="en-US" dirty="0">
              <a:solidFill>
                <a:schemeClr val="accent2"/>
              </a:solidFill>
            </a:endParaRPr>
          </a:p>
          <a:p>
            <a:pPr marL="210185" indent="-210185">
              <a:buNone/>
            </a:pPr>
            <a:r>
              <a:rPr lang="en-US" sz="2000" dirty="0">
                <a:solidFill>
                  <a:schemeClr val="accent4"/>
                </a:solidFill>
                <a:ea typeface="+mn-lt"/>
                <a:cs typeface="+mn-lt"/>
              </a:rPr>
              <a:t>Eqn. 1    GGDP = f(GCRR, GCNR, Years)</a:t>
            </a:r>
          </a:p>
          <a:p>
            <a:pPr marL="0" indent="0">
              <a:buNone/>
            </a:pPr>
            <a:r>
              <a:rPr lang="en-US" sz="2000" dirty="0">
                <a:solidFill>
                  <a:schemeClr val="accent1"/>
                </a:solidFill>
                <a:ea typeface="+mn-lt"/>
                <a:cs typeface="+mn-lt"/>
              </a:rPr>
              <a:t>Eqn. 2    GGDP =α + β</a:t>
            </a:r>
            <a:r>
              <a:rPr lang="en-US" sz="2000" err="1">
                <a:solidFill>
                  <a:schemeClr val="accent1"/>
                </a:solidFill>
                <a:ea typeface="+mn-lt"/>
                <a:cs typeface="+mn-lt"/>
              </a:rPr>
              <a:t>gcrr</a:t>
            </a:r>
            <a:r>
              <a:rPr lang="en-US" sz="2000" dirty="0">
                <a:solidFill>
                  <a:schemeClr val="accent1"/>
                </a:solidFill>
                <a:ea typeface="+mn-lt"/>
                <a:cs typeface="+mn-lt"/>
              </a:rPr>
              <a:t> GCRR + β</a:t>
            </a:r>
            <a:r>
              <a:rPr lang="en-US" sz="2000" err="1">
                <a:solidFill>
                  <a:schemeClr val="accent1"/>
                </a:solidFill>
                <a:ea typeface="+mn-lt"/>
                <a:cs typeface="+mn-lt"/>
              </a:rPr>
              <a:t>gcnr</a:t>
            </a:r>
            <a:r>
              <a:rPr lang="en-US" sz="2000" dirty="0">
                <a:solidFill>
                  <a:schemeClr val="accent1"/>
                </a:solidFill>
                <a:ea typeface="+mn-lt"/>
                <a:cs typeface="+mn-lt"/>
              </a:rPr>
              <a:t> GCNR + βyear </a:t>
            </a:r>
            <a:r>
              <a:rPr lang="en-US" sz="2000" err="1">
                <a:solidFill>
                  <a:schemeClr val="accent1"/>
                </a:solidFill>
                <a:ea typeface="+mn-lt"/>
                <a:cs typeface="+mn-lt"/>
              </a:rPr>
              <a:t>Year</a:t>
            </a:r>
            <a:endParaRPr lang="en-US" sz="2000">
              <a:solidFill>
                <a:schemeClr val="accent1"/>
              </a:solidFill>
              <a:ea typeface="+mn-lt"/>
              <a:cs typeface="+mn-lt"/>
            </a:endParaRPr>
          </a:p>
          <a:p>
            <a:pPr marL="210185" indent="-210185">
              <a:buNone/>
            </a:pPr>
            <a:r>
              <a:rPr lang="en-US" sz="2000" dirty="0">
                <a:solidFill>
                  <a:schemeClr val="accent2"/>
                </a:solidFill>
                <a:ea typeface="+mn-lt"/>
                <a:cs typeface="+mn-lt"/>
              </a:rPr>
              <a:t>Eqn. 3    GGDP = a + </a:t>
            </a:r>
            <a:r>
              <a:rPr lang="en-US" sz="2000" err="1">
                <a:solidFill>
                  <a:schemeClr val="accent2"/>
                </a:solidFill>
                <a:ea typeface="+mn-lt"/>
                <a:cs typeface="+mn-lt"/>
              </a:rPr>
              <a:t>bgcrr</a:t>
            </a:r>
            <a:r>
              <a:rPr lang="en-US" sz="2000" dirty="0">
                <a:solidFill>
                  <a:schemeClr val="accent2"/>
                </a:solidFill>
                <a:ea typeface="+mn-lt"/>
                <a:cs typeface="+mn-lt"/>
              </a:rPr>
              <a:t> GCRR + </a:t>
            </a:r>
            <a:r>
              <a:rPr lang="en-US" sz="2000" err="1">
                <a:solidFill>
                  <a:schemeClr val="accent2"/>
                </a:solidFill>
                <a:ea typeface="+mn-lt"/>
                <a:cs typeface="+mn-lt"/>
              </a:rPr>
              <a:t>bgcnr</a:t>
            </a:r>
            <a:r>
              <a:rPr lang="en-US" sz="2000" dirty="0">
                <a:solidFill>
                  <a:schemeClr val="accent2"/>
                </a:solidFill>
                <a:ea typeface="+mn-lt"/>
                <a:cs typeface="+mn-lt"/>
              </a:rPr>
              <a:t> GCNR + </a:t>
            </a:r>
            <a:r>
              <a:rPr lang="en-US" sz="2000" err="1">
                <a:solidFill>
                  <a:schemeClr val="accent2"/>
                </a:solidFill>
                <a:ea typeface="+mn-lt"/>
                <a:cs typeface="+mn-lt"/>
              </a:rPr>
              <a:t>byear</a:t>
            </a:r>
            <a:r>
              <a:rPr lang="en-US" sz="2000" dirty="0">
                <a:solidFill>
                  <a:schemeClr val="accent2"/>
                </a:solidFill>
                <a:ea typeface="+mn-lt"/>
                <a:cs typeface="+mn-lt"/>
              </a:rPr>
              <a:t> Year</a:t>
            </a:r>
            <a:endParaRPr lang="en-US">
              <a:solidFill>
                <a:schemeClr val="accent2"/>
              </a:solidFill>
            </a:endParaRPr>
          </a:p>
          <a:p>
            <a:pPr marL="0" indent="0">
              <a:buFont typeface="Arial" panose="020B0604020202020204" pitchFamily="34" charset="0"/>
              <a:buNone/>
            </a:pPr>
            <a:endParaRPr lang="en-US" dirty="0"/>
          </a:p>
          <a:p>
            <a:pPr marL="0" indent="0">
              <a:lnSpc>
                <a:spcPct val="80000"/>
              </a:lnSpc>
              <a:buNone/>
            </a:pPr>
            <a:r>
              <a:rPr lang="en-US" dirty="0">
                <a:ea typeface="+mn-lt"/>
                <a:cs typeface="+mn-lt"/>
              </a:rPr>
              <a:t>Our dependent variable here is levels of global economic output, measured by GGDP per capita. </a:t>
            </a:r>
          </a:p>
          <a:p>
            <a:pPr marL="0" indent="0">
              <a:lnSpc>
                <a:spcPct val="80000"/>
              </a:lnSpc>
              <a:buNone/>
            </a:pPr>
            <a:r>
              <a:rPr lang="en-US" dirty="0">
                <a:ea typeface="+mn-lt"/>
                <a:cs typeface="+mn-lt"/>
              </a:rPr>
              <a:t>Our independent variables are the two categories of energy sources being consumed; renewable and nonrenewable resources, as well as Years, or the year the initial data was collected.</a:t>
            </a:r>
            <a:endParaRPr lang="en-US" dirty="0"/>
          </a:p>
          <a:p>
            <a:pPr marL="0" indent="0">
              <a:buNone/>
            </a:pPr>
            <a:endParaRPr lang="en-US" b="1" dirty="0"/>
          </a:p>
        </p:txBody>
      </p:sp>
    </p:spTree>
    <p:extLst>
      <p:ext uri="{BB962C8B-B14F-4D97-AF65-F5344CB8AC3E}">
        <p14:creationId xmlns:p14="http://schemas.microsoft.com/office/powerpoint/2010/main" val="3978013935"/>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61CE7-ADD0-085F-7F6A-4ECBB2539542}"/>
              </a:ext>
            </a:extLst>
          </p:cNvPr>
          <p:cNvSpPr>
            <a:spLocks noGrp="1"/>
          </p:cNvSpPr>
          <p:nvPr>
            <p:ph type="title"/>
          </p:nvPr>
        </p:nvSpPr>
        <p:spPr>
          <a:xfrm>
            <a:off x="411480" y="781685"/>
            <a:ext cx="5558489" cy="1325563"/>
          </a:xfrm>
        </p:spPr>
        <p:txBody>
          <a:bodyPr>
            <a:normAutofit/>
          </a:bodyPr>
          <a:lstStyle/>
          <a:p>
            <a:r>
              <a:rPr lang="en-US" b="1" dirty="0">
                <a:solidFill>
                  <a:schemeClr val="accent4"/>
                </a:solidFill>
              </a:rPr>
              <a:t>Methodology Part III</a:t>
            </a:r>
            <a:endParaRPr lang="en-US" dirty="0"/>
          </a:p>
        </p:txBody>
      </p:sp>
      <p:sp>
        <p:nvSpPr>
          <p:cNvPr id="60" name="Freeform: Shape 5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B89B724-2157-D5F1-6051-9A74BD1F5E66}"/>
              </a:ext>
            </a:extLst>
          </p:cNvPr>
          <p:cNvSpPr>
            <a:spLocks noGrp="1"/>
          </p:cNvSpPr>
          <p:nvPr>
            <p:ph idx="1"/>
          </p:nvPr>
        </p:nvSpPr>
        <p:spPr>
          <a:xfrm>
            <a:off x="411480" y="2353945"/>
            <a:ext cx="6013335" cy="3304858"/>
          </a:xfrm>
        </p:spPr>
        <p:txBody>
          <a:bodyPr vert="horz" lIns="91440" tIns="45720" rIns="91440" bIns="45720" rtlCol="0" anchor="t">
            <a:normAutofit/>
          </a:bodyPr>
          <a:lstStyle/>
          <a:p>
            <a:pPr marL="0" indent="0">
              <a:buNone/>
            </a:pPr>
            <a:r>
              <a:rPr lang="en-US" sz="2000" dirty="0">
                <a:ea typeface="+mn-lt"/>
                <a:cs typeface="+mn-lt"/>
              </a:rPr>
              <a:t>The relationship between the dependent variable and independent variables is that </a:t>
            </a:r>
            <a:r>
              <a:rPr lang="en-US" sz="2000" b="1" dirty="0">
                <a:ea typeface="+mn-lt"/>
                <a:cs typeface="+mn-lt"/>
              </a:rPr>
              <a:t>global levels of economic activity are highly influenced by the consumption of resources for energy and the year they were consumed.</a:t>
            </a:r>
          </a:p>
          <a:p>
            <a:pPr marL="0" indent="0">
              <a:buNone/>
            </a:pPr>
            <a:r>
              <a:rPr lang="en-US" sz="2000" dirty="0"/>
              <a:t>It can also be assumed that the amount of energy consumed globally is a reflection of the global level of economic output.</a:t>
            </a:r>
          </a:p>
          <a:p>
            <a:pPr marL="0" indent="0">
              <a:buNone/>
            </a:pPr>
            <a:endParaRPr lang="en-US" sz="2400" dirty="0"/>
          </a:p>
          <a:p>
            <a:pPr marL="0" indent="0">
              <a:buNone/>
            </a:pPr>
            <a:endParaRPr lang="en-US" sz="2400" dirty="0"/>
          </a:p>
          <a:p>
            <a:pPr marL="0" indent="0">
              <a:buNone/>
            </a:pPr>
            <a:endParaRPr lang="en-US"/>
          </a:p>
          <a:p>
            <a:pPr marL="0" indent="0">
              <a:buNone/>
            </a:pPr>
            <a:endParaRPr lang="en-US" sz="1800" dirty="0"/>
          </a:p>
        </p:txBody>
      </p:sp>
      <p:sp>
        <p:nvSpPr>
          <p:cNvPr id="62" name="Oval 6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Block Arc 6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Freeform: Shape 6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68" name="Straight Connector 6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0" name="Freeform: Shape 6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2" name="Arc 7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5335438"/>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9B724-2157-D5F1-6051-9A74BD1F5E66}"/>
              </a:ext>
            </a:extLst>
          </p:cNvPr>
          <p:cNvSpPr>
            <a:spLocks noGrp="1"/>
          </p:cNvSpPr>
          <p:nvPr>
            <p:ph idx="1"/>
          </p:nvPr>
        </p:nvSpPr>
        <p:spPr>
          <a:xfrm>
            <a:off x="269516" y="2163500"/>
            <a:ext cx="3286452" cy="5242010"/>
          </a:xfrm>
        </p:spPr>
        <p:txBody>
          <a:bodyPr vert="horz" lIns="91440" tIns="45720" rIns="91440" bIns="45720" rtlCol="0" anchor="t">
            <a:normAutofit/>
          </a:bodyPr>
          <a:lstStyle/>
          <a:p>
            <a:pPr marL="0" indent="0">
              <a:buNone/>
            </a:pPr>
            <a:r>
              <a:rPr lang="en-US" sz="1800" dirty="0">
                <a:solidFill>
                  <a:schemeClr val="tx2"/>
                </a:solidFill>
                <a:ea typeface="+mn-lt"/>
                <a:cs typeface="+mn-lt"/>
              </a:rPr>
              <a:t>T</a:t>
            </a:r>
            <a:r>
              <a:rPr lang="en-US" sz="1800" dirty="0">
                <a:solidFill>
                  <a:schemeClr val="tx2"/>
                </a:solidFill>
                <a:ea typeface="+mn-lt"/>
                <a:cs typeface="Times New Roman"/>
              </a:rPr>
              <a:t>he</a:t>
            </a:r>
            <a:r>
              <a:rPr lang="en-US" sz="1800" dirty="0">
                <a:solidFill>
                  <a:schemeClr val="tx2"/>
                </a:solidFill>
                <a:latin typeface="Corbel"/>
                <a:ea typeface="+mn-lt"/>
                <a:cs typeface="Times New Roman"/>
              </a:rPr>
              <a:t> histogram of all variables is a left, or positively skewed histogram of our dataset, inclusive of GGDP (per capita), GCRR, GCNR, and year.</a:t>
            </a:r>
            <a:endParaRPr lang="en-US" sz="1800" dirty="0">
              <a:solidFill>
                <a:schemeClr val="tx2"/>
              </a:solidFill>
              <a:ea typeface="+mn-lt"/>
              <a:cs typeface="Times New Roman"/>
            </a:endParaRPr>
          </a:p>
          <a:p>
            <a:pPr marL="0" indent="0">
              <a:buNone/>
            </a:pPr>
            <a:r>
              <a:rPr lang="en-US" sz="1800" dirty="0">
                <a:solidFill>
                  <a:schemeClr val="tx2"/>
                </a:solidFill>
              </a:rPr>
              <a:t>We can also see here how much more closely related patterns in levels of GGDP &amp; </a:t>
            </a:r>
            <a:r>
              <a:rPr lang="en-US" sz="1800" dirty="0" err="1">
                <a:solidFill>
                  <a:schemeClr val="tx2"/>
                </a:solidFill>
              </a:rPr>
              <a:t>nonrenewables</a:t>
            </a:r>
            <a:r>
              <a:rPr lang="en-US" sz="1800" dirty="0">
                <a:solidFill>
                  <a:schemeClr val="tx2"/>
                </a:solidFill>
              </a:rPr>
              <a:t> are related in comparison to renewables. </a:t>
            </a:r>
          </a:p>
          <a:p>
            <a:pPr marL="0" indent="0">
              <a:buNone/>
            </a:pPr>
            <a:r>
              <a:rPr lang="en-US" sz="1800" dirty="0">
                <a:solidFill>
                  <a:schemeClr val="tx2"/>
                </a:solidFill>
              </a:rPr>
              <a:t>There are zero outliers, allowing us to  assume that there are no errors within the inputted data. </a:t>
            </a:r>
          </a:p>
          <a:p>
            <a:pPr marL="0" indent="0">
              <a:buNone/>
            </a:pPr>
            <a:endParaRPr lang="en-US" sz="1800" dirty="0">
              <a:solidFill>
                <a:schemeClr val="tx2"/>
              </a:solidFill>
            </a:endParaRPr>
          </a:p>
          <a:p>
            <a:pPr marL="0" indent="0">
              <a:buNone/>
            </a:pPr>
            <a:endParaRPr lang="en-US" sz="1600">
              <a:solidFill>
                <a:schemeClr val="tx2"/>
              </a:solidFill>
            </a:endParaRPr>
          </a:p>
          <a:p>
            <a:pPr marL="0" indent="0">
              <a:buNone/>
            </a:pPr>
            <a:endParaRPr lang="en-US" sz="1600">
              <a:solidFill>
                <a:schemeClr val="tx2"/>
              </a:solidFill>
            </a:endParaRPr>
          </a:p>
        </p:txBody>
      </p:sp>
      <p:pic>
        <p:nvPicPr>
          <p:cNvPr id="4" name="Picture 3" descr="A graph of energy consumption&#10;&#10;Description automatically generated">
            <a:extLst>
              <a:ext uri="{FF2B5EF4-FFF2-40B4-BE49-F238E27FC236}">
                <a16:creationId xmlns:a16="http://schemas.microsoft.com/office/drawing/2014/main" id="{DF0A867E-2D0F-CE9C-21F7-A999A1A072E3}"/>
              </a:ext>
            </a:extLst>
          </p:cNvPr>
          <p:cNvPicPr>
            <a:picLocks noChangeAspect="1"/>
          </p:cNvPicPr>
          <p:nvPr/>
        </p:nvPicPr>
        <p:blipFill>
          <a:blip r:embed="rId3"/>
          <a:stretch>
            <a:fillRect/>
          </a:stretch>
        </p:blipFill>
        <p:spPr>
          <a:xfrm>
            <a:off x="3705216" y="553054"/>
            <a:ext cx="8366369" cy="5751891"/>
          </a:xfrm>
          <a:prstGeom prst="rect">
            <a:avLst/>
          </a:prstGeom>
        </p:spPr>
      </p:pic>
      <p:sp>
        <p:nvSpPr>
          <p:cNvPr id="6" name="Title 1">
            <a:extLst>
              <a:ext uri="{FF2B5EF4-FFF2-40B4-BE49-F238E27FC236}">
                <a16:creationId xmlns:a16="http://schemas.microsoft.com/office/drawing/2014/main" id="{50B1E489-CD05-937C-FE7E-0101AB4DAC1F}"/>
              </a:ext>
            </a:extLst>
          </p:cNvPr>
          <p:cNvSpPr>
            <a:spLocks noGrp="1"/>
          </p:cNvSpPr>
          <p:nvPr>
            <p:ph type="title"/>
          </p:nvPr>
        </p:nvSpPr>
        <p:spPr>
          <a:xfrm>
            <a:off x="270369" y="621759"/>
            <a:ext cx="5558489" cy="1325563"/>
          </a:xfrm>
        </p:spPr>
        <p:txBody>
          <a:bodyPr>
            <a:normAutofit/>
          </a:bodyPr>
          <a:lstStyle/>
          <a:p>
            <a:r>
              <a:rPr lang="en-US" b="1" dirty="0">
                <a:solidFill>
                  <a:schemeClr val="accent4"/>
                </a:solidFill>
              </a:rPr>
              <a:t>Figure I</a:t>
            </a:r>
            <a:endParaRPr lang="en-US" dirty="0">
              <a:solidFill>
                <a:schemeClr val="accent4"/>
              </a:solidFill>
            </a:endParaRPr>
          </a:p>
        </p:txBody>
      </p:sp>
    </p:spTree>
    <p:extLst>
      <p:ext uri="{BB962C8B-B14F-4D97-AF65-F5344CB8AC3E}">
        <p14:creationId xmlns:p14="http://schemas.microsoft.com/office/powerpoint/2010/main" val="2685125039"/>
      </p:ext>
    </p:extLst>
  </p:cSld>
  <p:clrMapOvr>
    <a:masterClrMapping/>
  </p:clrMapOvr>
  <p:transition>
    <p:wipe/>
  </p:transition>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756</TotalTime>
  <Words>4703</Words>
  <Application>Microsoft Macintosh PowerPoint</Application>
  <PresentationFormat>Widescreen</PresentationFormat>
  <Paragraphs>361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Corbel</vt:lpstr>
      <vt:lpstr>Times New Roman</vt:lpstr>
      <vt:lpstr>Ecology 16x9</vt:lpstr>
      <vt:lpstr>Patterns in Global Gross Domestic Product Relative to Energy Consumption</vt:lpstr>
      <vt:lpstr> Overview </vt:lpstr>
      <vt:lpstr>Previous Research</vt:lpstr>
      <vt:lpstr>Defining Resources </vt:lpstr>
      <vt:lpstr>Input Data</vt:lpstr>
      <vt:lpstr>Methodology Part I</vt:lpstr>
      <vt:lpstr>Methodology Part II</vt:lpstr>
      <vt:lpstr>Methodology Part III</vt:lpstr>
      <vt:lpstr>Figure I</vt:lpstr>
      <vt:lpstr>Figures II - IV</vt:lpstr>
      <vt:lpstr>Figure III In Comparison</vt:lpstr>
      <vt:lpstr>Figures V - VII</vt:lpstr>
      <vt:lpstr>Descriptive Statistics</vt:lpstr>
      <vt:lpstr>Descriptive Statistic Continued...</vt:lpstr>
      <vt:lpstr>Correlation Matrix Part I</vt:lpstr>
      <vt:lpstr>Correlation Matrix Part II</vt:lpstr>
      <vt:lpstr>Regression Equation</vt:lpstr>
      <vt:lpstr>Regression Results Part I</vt:lpstr>
      <vt:lpstr>Regression Results Part II</vt:lpstr>
      <vt:lpstr>Conclusions Part I</vt:lpstr>
      <vt:lpstr>Room for Error</vt:lpstr>
      <vt:lpstr>Where Global Politics Come-In </vt:lpstr>
      <vt:lpstr>Global Public Policy Implications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Brianna L. Palmisano</cp:lastModifiedBy>
  <cp:revision>1843</cp:revision>
  <dcterms:created xsi:type="dcterms:W3CDTF">2022-11-07T02:40:58Z</dcterms:created>
  <dcterms:modified xsi:type="dcterms:W3CDTF">2023-11-04T20:50:53Z</dcterms:modified>
</cp:coreProperties>
</file>