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58" r:id="rId4"/>
    <p:sldId id="267" r:id="rId5"/>
    <p:sldId id="260" r:id="rId6"/>
    <p:sldId id="262" r:id="rId7"/>
    <p:sldId id="268" r:id="rId8"/>
    <p:sldId id="263" r:id="rId9"/>
    <p:sldId id="264" r:id="rId10"/>
    <p:sldId id="269" r:id="rId11"/>
    <p:sldId id="270" r:id="rId12"/>
    <p:sldId id="272" r:id="rId13"/>
    <p:sldId id="265" r:id="rId14"/>
    <p:sldId id="276" r:id="rId15"/>
    <p:sldId id="274" r:id="rId16"/>
    <p:sldId id="259" r:id="rId17"/>
    <p:sldId id="273" r:id="rId18"/>
    <p:sldId id="266"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5"/>
    <p:restoredTop sz="94727"/>
  </p:normalViewPr>
  <p:slideViewPr>
    <p:cSldViewPr snapToGrid="0">
      <p:cViewPr varScale="1">
        <p:scale>
          <a:sx n="89" d="100"/>
          <a:sy n="89" d="100"/>
        </p:scale>
        <p:origin x="192"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6647-12AC-2283-D676-FC68061EC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AD5A76-E778-2282-2BBB-D6CCF62C2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E7FC1A-7E17-38BC-7813-C4312CAC5325}"/>
              </a:ext>
            </a:extLst>
          </p:cNvPr>
          <p:cNvSpPr>
            <a:spLocks noGrp="1"/>
          </p:cNvSpPr>
          <p:nvPr>
            <p:ph type="dt" sz="half" idx="10"/>
          </p:nvPr>
        </p:nvSpPr>
        <p:spPr/>
        <p:txBody>
          <a:bodyPr/>
          <a:lstStyle/>
          <a:p>
            <a:fld id="{AF994CE2-C9EF-DD4B-AF8E-EFD6F341E05F}" type="datetimeFigureOut">
              <a:rPr lang="en-US" smtClean="0"/>
              <a:t>7/12/24</a:t>
            </a:fld>
            <a:endParaRPr lang="en-US"/>
          </a:p>
        </p:txBody>
      </p:sp>
      <p:sp>
        <p:nvSpPr>
          <p:cNvPr id="5" name="Footer Placeholder 4">
            <a:extLst>
              <a:ext uri="{FF2B5EF4-FFF2-40B4-BE49-F238E27FC236}">
                <a16:creationId xmlns:a16="http://schemas.microsoft.com/office/drawing/2014/main" id="{6ED124C6-B3E5-59C3-C07F-932A7E523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CFBEA-6BBB-EC9A-CD22-4A196DD4C70F}"/>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334527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29C1-1261-7165-D612-02C804DF25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EA513B-39F5-231D-3BD2-5E79B899AC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B6849-DC13-5848-7866-D32CA25CCA07}"/>
              </a:ext>
            </a:extLst>
          </p:cNvPr>
          <p:cNvSpPr>
            <a:spLocks noGrp="1"/>
          </p:cNvSpPr>
          <p:nvPr>
            <p:ph type="dt" sz="half" idx="10"/>
          </p:nvPr>
        </p:nvSpPr>
        <p:spPr/>
        <p:txBody>
          <a:bodyPr/>
          <a:lstStyle/>
          <a:p>
            <a:fld id="{AF994CE2-C9EF-DD4B-AF8E-EFD6F341E05F}" type="datetimeFigureOut">
              <a:rPr lang="en-US" smtClean="0"/>
              <a:t>7/12/24</a:t>
            </a:fld>
            <a:endParaRPr lang="en-US"/>
          </a:p>
        </p:txBody>
      </p:sp>
      <p:sp>
        <p:nvSpPr>
          <p:cNvPr id="5" name="Footer Placeholder 4">
            <a:extLst>
              <a:ext uri="{FF2B5EF4-FFF2-40B4-BE49-F238E27FC236}">
                <a16:creationId xmlns:a16="http://schemas.microsoft.com/office/drawing/2014/main" id="{2947A7FB-2394-F508-BBD1-ED6EA8C48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8B49C-F88E-729A-822D-47FBCD3103CA}"/>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374246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761548-3BB8-B257-0B30-B55503C2D9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8B606B-E515-2B0C-3967-99BE98A133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F9A54-18CF-9689-B9AF-9636C456B13D}"/>
              </a:ext>
            </a:extLst>
          </p:cNvPr>
          <p:cNvSpPr>
            <a:spLocks noGrp="1"/>
          </p:cNvSpPr>
          <p:nvPr>
            <p:ph type="dt" sz="half" idx="10"/>
          </p:nvPr>
        </p:nvSpPr>
        <p:spPr/>
        <p:txBody>
          <a:bodyPr/>
          <a:lstStyle/>
          <a:p>
            <a:fld id="{AF994CE2-C9EF-DD4B-AF8E-EFD6F341E05F}" type="datetimeFigureOut">
              <a:rPr lang="en-US" smtClean="0"/>
              <a:t>7/12/24</a:t>
            </a:fld>
            <a:endParaRPr lang="en-US"/>
          </a:p>
        </p:txBody>
      </p:sp>
      <p:sp>
        <p:nvSpPr>
          <p:cNvPr id="5" name="Footer Placeholder 4">
            <a:extLst>
              <a:ext uri="{FF2B5EF4-FFF2-40B4-BE49-F238E27FC236}">
                <a16:creationId xmlns:a16="http://schemas.microsoft.com/office/drawing/2014/main" id="{B61E2621-04DD-7E58-2C70-6BFC5137F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E737C-B5C4-E933-0F5C-C804E9066CA3}"/>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405655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25614-0292-5E43-0597-9E6F5F33EF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B1FA8-655D-ACB2-AFE8-6F3463BB76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4ED24-AC59-B521-F737-08BDC5943598}"/>
              </a:ext>
            </a:extLst>
          </p:cNvPr>
          <p:cNvSpPr>
            <a:spLocks noGrp="1"/>
          </p:cNvSpPr>
          <p:nvPr>
            <p:ph type="dt" sz="half" idx="10"/>
          </p:nvPr>
        </p:nvSpPr>
        <p:spPr/>
        <p:txBody>
          <a:bodyPr/>
          <a:lstStyle/>
          <a:p>
            <a:fld id="{AF994CE2-C9EF-DD4B-AF8E-EFD6F341E05F}" type="datetimeFigureOut">
              <a:rPr lang="en-US" smtClean="0"/>
              <a:t>7/12/24</a:t>
            </a:fld>
            <a:endParaRPr lang="en-US"/>
          </a:p>
        </p:txBody>
      </p:sp>
      <p:sp>
        <p:nvSpPr>
          <p:cNvPr id="5" name="Footer Placeholder 4">
            <a:extLst>
              <a:ext uri="{FF2B5EF4-FFF2-40B4-BE49-F238E27FC236}">
                <a16:creationId xmlns:a16="http://schemas.microsoft.com/office/drawing/2014/main" id="{F51F7CD3-7E38-5D78-0D74-FB572EA4E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54A0A-DAF0-3CDC-B144-A41B13FA5AC0}"/>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279251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7A22-8CBF-AD4E-2C35-0B885F867B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31C1B-A66E-6E70-7867-793BAC37DA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C51745-21E7-287E-AD85-0C06A6A9B59B}"/>
              </a:ext>
            </a:extLst>
          </p:cNvPr>
          <p:cNvSpPr>
            <a:spLocks noGrp="1"/>
          </p:cNvSpPr>
          <p:nvPr>
            <p:ph type="dt" sz="half" idx="10"/>
          </p:nvPr>
        </p:nvSpPr>
        <p:spPr/>
        <p:txBody>
          <a:bodyPr/>
          <a:lstStyle/>
          <a:p>
            <a:fld id="{AF994CE2-C9EF-DD4B-AF8E-EFD6F341E05F}" type="datetimeFigureOut">
              <a:rPr lang="en-US" smtClean="0"/>
              <a:t>7/12/24</a:t>
            </a:fld>
            <a:endParaRPr lang="en-US"/>
          </a:p>
        </p:txBody>
      </p:sp>
      <p:sp>
        <p:nvSpPr>
          <p:cNvPr id="5" name="Footer Placeholder 4">
            <a:extLst>
              <a:ext uri="{FF2B5EF4-FFF2-40B4-BE49-F238E27FC236}">
                <a16:creationId xmlns:a16="http://schemas.microsoft.com/office/drawing/2014/main" id="{7FE39044-0707-4858-2882-62197568B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10F14-CF33-7B5C-C63A-2271E25158AB}"/>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186472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5FFA-12CA-ADBE-591C-4E8FE8F707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38977-3DCD-369C-6299-9FCCB63338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428D4-624E-56A6-BC42-AFD9E917DB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236A5C-1A78-3B0D-6415-0440245BEDFE}"/>
              </a:ext>
            </a:extLst>
          </p:cNvPr>
          <p:cNvSpPr>
            <a:spLocks noGrp="1"/>
          </p:cNvSpPr>
          <p:nvPr>
            <p:ph type="dt" sz="half" idx="10"/>
          </p:nvPr>
        </p:nvSpPr>
        <p:spPr/>
        <p:txBody>
          <a:bodyPr/>
          <a:lstStyle/>
          <a:p>
            <a:fld id="{AF994CE2-C9EF-DD4B-AF8E-EFD6F341E05F}" type="datetimeFigureOut">
              <a:rPr lang="en-US" smtClean="0"/>
              <a:t>7/12/24</a:t>
            </a:fld>
            <a:endParaRPr lang="en-US"/>
          </a:p>
        </p:txBody>
      </p:sp>
      <p:sp>
        <p:nvSpPr>
          <p:cNvPr id="6" name="Footer Placeholder 5">
            <a:extLst>
              <a:ext uri="{FF2B5EF4-FFF2-40B4-BE49-F238E27FC236}">
                <a16:creationId xmlns:a16="http://schemas.microsoft.com/office/drawing/2014/main" id="{81CB9DE1-0361-6019-1E7E-659FA9AA2E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000E6-47ED-08EE-E078-5B250D618B9F}"/>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3533022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5E8D-4FB1-C2D3-B0F3-90A8A1C2FA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5C5CD6-E1DF-CCC3-9D94-C71BB3194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5A264E-BC19-5B59-CFDE-9FD0423C8B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C9516D-E6CF-485F-0597-8C1A23E03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750547-89B0-F6D4-0A8B-DA4B840D7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99A841-71B0-DA00-2A45-950947C6E93A}"/>
              </a:ext>
            </a:extLst>
          </p:cNvPr>
          <p:cNvSpPr>
            <a:spLocks noGrp="1"/>
          </p:cNvSpPr>
          <p:nvPr>
            <p:ph type="dt" sz="half" idx="10"/>
          </p:nvPr>
        </p:nvSpPr>
        <p:spPr/>
        <p:txBody>
          <a:bodyPr/>
          <a:lstStyle/>
          <a:p>
            <a:fld id="{AF994CE2-C9EF-DD4B-AF8E-EFD6F341E05F}" type="datetimeFigureOut">
              <a:rPr lang="en-US" smtClean="0"/>
              <a:t>7/12/24</a:t>
            </a:fld>
            <a:endParaRPr lang="en-US"/>
          </a:p>
        </p:txBody>
      </p:sp>
      <p:sp>
        <p:nvSpPr>
          <p:cNvPr id="8" name="Footer Placeholder 7">
            <a:extLst>
              <a:ext uri="{FF2B5EF4-FFF2-40B4-BE49-F238E27FC236}">
                <a16:creationId xmlns:a16="http://schemas.microsoft.com/office/drawing/2014/main" id="{41443465-D751-0A44-7AA9-AED8D6BEC3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8BFCC5-5DF8-EBEF-9208-005A6AFCC802}"/>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36861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4D1E-E5A6-EE22-3459-32949237E0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C34B01-D3D6-6155-B745-24BCD85D1C79}"/>
              </a:ext>
            </a:extLst>
          </p:cNvPr>
          <p:cNvSpPr>
            <a:spLocks noGrp="1"/>
          </p:cNvSpPr>
          <p:nvPr>
            <p:ph type="dt" sz="half" idx="10"/>
          </p:nvPr>
        </p:nvSpPr>
        <p:spPr/>
        <p:txBody>
          <a:bodyPr/>
          <a:lstStyle/>
          <a:p>
            <a:fld id="{AF994CE2-C9EF-DD4B-AF8E-EFD6F341E05F}" type="datetimeFigureOut">
              <a:rPr lang="en-US" smtClean="0"/>
              <a:t>7/12/24</a:t>
            </a:fld>
            <a:endParaRPr lang="en-US"/>
          </a:p>
        </p:txBody>
      </p:sp>
      <p:sp>
        <p:nvSpPr>
          <p:cNvPr id="4" name="Footer Placeholder 3">
            <a:extLst>
              <a:ext uri="{FF2B5EF4-FFF2-40B4-BE49-F238E27FC236}">
                <a16:creationId xmlns:a16="http://schemas.microsoft.com/office/drawing/2014/main" id="{85BEE3BE-B77C-8760-1818-04DC07C9A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FFC4A5-6950-04E5-19CE-8B307BF30ADC}"/>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410090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44B04A-753A-462A-CDD3-32D0D13C69C1}"/>
              </a:ext>
            </a:extLst>
          </p:cNvPr>
          <p:cNvSpPr>
            <a:spLocks noGrp="1"/>
          </p:cNvSpPr>
          <p:nvPr>
            <p:ph type="dt" sz="half" idx="10"/>
          </p:nvPr>
        </p:nvSpPr>
        <p:spPr/>
        <p:txBody>
          <a:bodyPr/>
          <a:lstStyle/>
          <a:p>
            <a:fld id="{AF994CE2-C9EF-DD4B-AF8E-EFD6F341E05F}" type="datetimeFigureOut">
              <a:rPr lang="en-US" smtClean="0"/>
              <a:t>7/12/24</a:t>
            </a:fld>
            <a:endParaRPr lang="en-US"/>
          </a:p>
        </p:txBody>
      </p:sp>
      <p:sp>
        <p:nvSpPr>
          <p:cNvPr id="3" name="Footer Placeholder 2">
            <a:extLst>
              <a:ext uri="{FF2B5EF4-FFF2-40B4-BE49-F238E27FC236}">
                <a16:creationId xmlns:a16="http://schemas.microsoft.com/office/drawing/2014/main" id="{7E7B4B86-CA27-43EF-9DF5-BA8EE8FB87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397AC9-62BA-D283-F8B4-0F856455B621}"/>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378736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C857-D5BD-FAC6-0F83-F2530ED50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218CC0-3B84-9A24-A5E3-9EF21803E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7491F3-3C28-B2EE-CAA9-28C2A4FAF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19455-5B3B-1DB4-1654-1DCF0CF9836C}"/>
              </a:ext>
            </a:extLst>
          </p:cNvPr>
          <p:cNvSpPr>
            <a:spLocks noGrp="1"/>
          </p:cNvSpPr>
          <p:nvPr>
            <p:ph type="dt" sz="half" idx="10"/>
          </p:nvPr>
        </p:nvSpPr>
        <p:spPr/>
        <p:txBody>
          <a:bodyPr/>
          <a:lstStyle/>
          <a:p>
            <a:fld id="{AF994CE2-C9EF-DD4B-AF8E-EFD6F341E05F}" type="datetimeFigureOut">
              <a:rPr lang="en-US" smtClean="0"/>
              <a:t>7/12/24</a:t>
            </a:fld>
            <a:endParaRPr lang="en-US"/>
          </a:p>
        </p:txBody>
      </p:sp>
      <p:sp>
        <p:nvSpPr>
          <p:cNvPr id="6" name="Footer Placeholder 5">
            <a:extLst>
              <a:ext uri="{FF2B5EF4-FFF2-40B4-BE49-F238E27FC236}">
                <a16:creationId xmlns:a16="http://schemas.microsoft.com/office/drawing/2014/main" id="{D160590C-97C6-7790-D0B9-228425267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97156B-AC87-8DD8-D21A-D84ABAD702C7}"/>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554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F031-DE51-A147-BF6F-4DB6D5192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759431-0A17-73BC-8D2C-281F2A78E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BEE5E65-5776-0FFA-1A37-154798A06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C073A-BDCA-7161-CEBF-85AE59F5DC17}"/>
              </a:ext>
            </a:extLst>
          </p:cNvPr>
          <p:cNvSpPr>
            <a:spLocks noGrp="1"/>
          </p:cNvSpPr>
          <p:nvPr>
            <p:ph type="dt" sz="half" idx="10"/>
          </p:nvPr>
        </p:nvSpPr>
        <p:spPr/>
        <p:txBody>
          <a:bodyPr/>
          <a:lstStyle/>
          <a:p>
            <a:fld id="{AF994CE2-C9EF-DD4B-AF8E-EFD6F341E05F}" type="datetimeFigureOut">
              <a:rPr lang="en-US" smtClean="0"/>
              <a:t>7/12/24</a:t>
            </a:fld>
            <a:endParaRPr lang="en-US"/>
          </a:p>
        </p:txBody>
      </p:sp>
      <p:sp>
        <p:nvSpPr>
          <p:cNvPr id="6" name="Footer Placeholder 5">
            <a:extLst>
              <a:ext uri="{FF2B5EF4-FFF2-40B4-BE49-F238E27FC236}">
                <a16:creationId xmlns:a16="http://schemas.microsoft.com/office/drawing/2014/main" id="{E017318C-5394-F457-F59B-8A0A4CB9C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E8B94-169A-E365-199B-63B4988D6EA2}"/>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1006367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F3D14-650B-5ADC-CDCA-90D0627B1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45215D-5EF2-DDA3-C668-79874760B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D82E7-B5C3-B4AE-DB10-176920C34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994CE2-C9EF-DD4B-AF8E-EFD6F341E05F}" type="datetimeFigureOut">
              <a:rPr lang="en-US" smtClean="0"/>
              <a:t>7/12/24</a:t>
            </a:fld>
            <a:endParaRPr lang="en-US"/>
          </a:p>
        </p:txBody>
      </p:sp>
      <p:sp>
        <p:nvSpPr>
          <p:cNvPr id="5" name="Footer Placeholder 4">
            <a:extLst>
              <a:ext uri="{FF2B5EF4-FFF2-40B4-BE49-F238E27FC236}">
                <a16:creationId xmlns:a16="http://schemas.microsoft.com/office/drawing/2014/main" id="{CBF6F6EA-44C5-4743-F982-7F4B35523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884087A-1493-146F-A93B-55247CE947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6C8243-800C-384B-95E5-AE1CB79D4E57}" type="slidenum">
              <a:rPr lang="en-US" smtClean="0"/>
              <a:t>‹#›</a:t>
            </a:fld>
            <a:endParaRPr lang="en-US"/>
          </a:p>
        </p:txBody>
      </p:sp>
    </p:spTree>
    <p:extLst>
      <p:ext uri="{BB962C8B-B14F-4D97-AF65-F5344CB8AC3E}">
        <p14:creationId xmlns:p14="http://schemas.microsoft.com/office/powerpoint/2010/main" val="2090975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hyperlink" Target="https://www.spglobal.com/spdji/en/indices/equity/sp-composite-1500/#data" TargetMode="Externa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0E16-8FEE-0ACE-0F54-15228BC779C4}"/>
              </a:ext>
            </a:extLst>
          </p:cNvPr>
          <p:cNvSpPr>
            <a:spLocks noGrp="1"/>
          </p:cNvSpPr>
          <p:nvPr>
            <p:ph type="ctrTitle"/>
          </p:nvPr>
        </p:nvSpPr>
        <p:spPr>
          <a:xfrm>
            <a:off x="762000" y="578070"/>
            <a:ext cx="10668000" cy="3268716"/>
          </a:xfrm>
        </p:spPr>
        <p:txBody>
          <a:bodyPr>
            <a:normAutofit/>
          </a:bodyPr>
          <a:lstStyle/>
          <a:p>
            <a:pPr>
              <a:lnSpc>
                <a:spcPct val="100000"/>
              </a:lnSpc>
            </a:pPr>
            <a:r>
              <a:rPr lang="en-US" sz="2400" i="1" dirty="0">
                <a:solidFill>
                  <a:schemeClr val="accent2">
                    <a:lumMod val="75000"/>
                  </a:schemeClr>
                </a:solidFill>
                <a:latin typeface="Times New Roman" panose="02020603050405020304" pitchFamily="18" charset="0"/>
                <a:cs typeface="Times New Roman" panose="02020603050405020304" pitchFamily="18" charset="0"/>
              </a:rPr>
              <a:t>A Statistical Model to Identify Factors Effecting Equity Price in the…</a:t>
            </a:r>
            <a:br>
              <a:rPr lang="en-US" sz="3200" i="1" dirty="0">
                <a:solidFill>
                  <a:schemeClr val="accent2">
                    <a:lumMod val="75000"/>
                  </a:schemeClr>
                </a:solidFill>
                <a:latin typeface="Times New Roman" panose="02020603050405020304" pitchFamily="18" charset="0"/>
                <a:cs typeface="Times New Roman" panose="02020603050405020304" pitchFamily="18" charset="0"/>
              </a:rPr>
            </a:br>
            <a:r>
              <a:rPr lang="en-US" sz="4400" b="1" i="1" dirty="0">
                <a:solidFill>
                  <a:schemeClr val="accent2">
                    <a:lumMod val="75000"/>
                  </a:schemeClr>
                </a:solidFill>
                <a:latin typeface="Times New Roman" panose="02020603050405020304" pitchFamily="18" charset="0"/>
                <a:cs typeface="Times New Roman" panose="02020603050405020304" pitchFamily="18" charset="0"/>
              </a:rPr>
              <a:t>Electric Utilities Industry</a:t>
            </a:r>
            <a:endParaRPr lang="en-US" sz="3200" b="1" i="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741EB62-2716-7384-B150-6FF60417716B}"/>
              </a:ext>
            </a:extLst>
          </p:cNvPr>
          <p:cNvSpPr>
            <a:spLocks noGrp="1"/>
          </p:cNvSpPr>
          <p:nvPr>
            <p:ph type="subTitle" idx="1"/>
          </p:nvPr>
        </p:nvSpPr>
        <p:spPr>
          <a:xfrm>
            <a:off x="1524000" y="4151585"/>
            <a:ext cx="9144000" cy="1478455"/>
          </a:xfrm>
        </p:spPr>
        <p:txBody>
          <a:bodyPr>
            <a:normAutofit fontScale="85000" lnSpcReduction="20000"/>
          </a:bodyPr>
          <a:lstStyle/>
          <a:p>
            <a:pPr algn="ctr" rtl="0" fontAlgn="base"/>
            <a:endParaRPr lang="en-US" sz="1800" b="0" i="0" u="none" strike="noStrike" dirty="0">
              <a:solidFill>
                <a:srgbClr val="000000"/>
              </a:solidFill>
              <a:effectLst/>
              <a:latin typeface="Times New Roman" panose="02020603050405020304" pitchFamily="18" charset="0"/>
            </a:endParaRPr>
          </a:p>
          <a:p>
            <a:pPr algn="ctr" rtl="0" fontAlgn="base"/>
            <a:r>
              <a:rPr lang="en-US" sz="1800" b="0" i="0" u="none" strike="noStrike" dirty="0">
                <a:solidFill>
                  <a:schemeClr val="tx1">
                    <a:lumMod val="75000"/>
                    <a:lumOff val="25000"/>
                  </a:schemeClr>
                </a:solidFill>
                <a:effectLst/>
                <a:latin typeface="Times New Roman" panose="02020603050405020304" pitchFamily="18" charset="0"/>
              </a:rPr>
              <a:t>Brianna L. Palmisano (X03625986)​</a:t>
            </a:r>
            <a:endParaRPr lang="en-US" b="0" i="0" u="none" strike="noStrike" dirty="0">
              <a:solidFill>
                <a:schemeClr val="tx1">
                  <a:lumMod val="75000"/>
                  <a:lumOff val="25000"/>
                </a:schemeClr>
              </a:solidFill>
              <a:effectLst/>
              <a:latin typeface="Segoe UI" panose="020B0502040204020203" pitchFamily="34" charset="0"/>
            </a:endParaRPr>
          </a:p>
          <a:p>
            <a:pPr algn="ctr" rtl="0" fontAlgn="base"/>
            <a:r>
              <a:rPr lang="en-US" sz="1800" b="0" i="0" u="none" strike="noStrike" dirty="0">
                <a:solidFill>
                  <a:schemeClr val="tx1">
                    <a:lumMod val="75000"/>
                    <a:lumOff val="25000"/>
                  </a:schemeClr>
                </a:solidFill>
                <a:effectLst/>
                <a:latin typeface="Times New Roman" panose="02020603050405020304" pitchFamily="18" charset="0"/>
              </a:rPr>
              <a:t>St. John’s University, The Peter J. Tobin College of Business​</a:t>
            </a:r>
          </a:p>
          <a:p>
            <a:pPr algn="ctr" rtl="0" fontAlgn="base"/>
            <a:endParaRPr lang="en-US" b="0" i="0" u="none" strike="noStrike" dirty="0">
              <a:solidFill>
                <a:schemeClr val="tx1">
                  <a:lumMod val="75000"/>
                  <a:lumOff val="25000"/>
                </a:schemeClr>
              </a:solidFill>
              <a:effectLst/>
              <a:latin typeface="Segoe UI" panose="020B0502040204020203" pitchFamily="34" charset="0"/>
            </a:endParaRPr>
          </a:p>
          <a:p>
            <a:pPr algn="ctr" rtl="0" fontAlgn="base"/>
            <a:r>
              <a:rPr lang="en-US" sz="1700" i="1" dirty="0">
                <a:solidFill>
                  <a:schemeClr val="tx1">
                    <a:lumMod val="75000"/>
                    <a:lumOff val="25000"/>
                  </a:schemeClr>
                </a:solidFill>
                <a:latin typeface="Times New Roman" panose="02020603050405020304" pitchFamily="18" charset="0"/>
              </a:rPr>
              <a:t>Summer 2024</a:t>
            </a:r>
            <a:endParaRPr lang="en-US" sz="2200" b="0" i="1" u="none" strike="noStrike" dirty="0">
              <a:solidFill>
                <a:schemeClr val="tx1">
                  <a:lumMod val="75000"/>
                  <a:lumOff val="25000"/>
                </a:schemeClr>
              </a:solidFill>
              <a:effectLst/>
              <a:latin typeface="Segoe UI" panose="020B0502040204020203" pitchFamily="34"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32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273270"/>
            <a:ext cx="10515600" cy="1120666"/>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Table 3: </a:t>
            </a:r>
            <a:r>
              <a:rPr lang="en-US" sz="2400" b="1" i="1" dirty="0">
                <a:solidFill>
                  <a:schemeClr val="accent2">
                    <a:lumMod val="75000"/>
                  </a:schemeClr>
                </a:solidFill>
                <a:latin typeface="Times New Roman" panose="02020603050405020304" pitchFamily="18" charset="0"/>
                <a:ea typeface="+mn-ea"/>
                <a:cs typeface="+mn-cs"/>
              </a:rPr>
              <a:t>Regression Statistics</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1393935"/>
            <a:ext cx="4910959" cy="4672237"/>
          </a:xfrm>
        </p:spPr>
        <p:txBody>
          <a:bodyPr>
            <a:noAutofit/>
          </a:bodyPr>
          <a:lstStyle/>
          <a:p>
            <a:pPr marL="0" indent="0">
              <a:lnSpc>
                <a:spcPct val="100000"/>
              </a:lnSpc>
              <a:spcBef>
                <a:spcPts val="0"/>
              </a:spcBef>
              <a:spcAft>
                <a:spcPts val="80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further interpret the regression statistics in </a:t>
            </a:r>
            <a:r>
              <a:rPr lang="en-US" sz="16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3</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this F-test includes the null (Ho) and alternative hypothesis (Ha) for the entire model. </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results for the F-Statistic (17.31) indicate that the regression model is statistically significant, as it is above the cutoff (&gt;4.99). </a:t>
            </a:r>
            <a:endParaRPr lang="en-US" sz="16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Bef>
                <a:spcPts val="0"/>
              </a:spcBef>
              <a:spcAft>
                <a:spcPts val="80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All variables here were statistically significant. </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null hypothesis should be rejected, while the alternate hypothesis should be accepted.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Rather, the higher value insists that the model explains a significant amount of the variation in the dependent variable with the predictor variables, than without. 			</a:t>
            </a:r>
            <a:endParaRPr lang="en-US" sz="16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80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results for the t-statistics show that though EPS is only significa</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 at the 95% confidence interval, all other variables were statistically significant at the 99% confidence level. </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inclines us to reject the null hypothesis at the 99% confidence interval. </a:t>
            </a:r>
            <a:endPar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descr="A screenshot of a computer error&#10;&#10;Description automatically generated">
            <a:extLst>
              <a:ext uri="{FF2B5EF4-FFF2-40B4-BE49-F238E27FC236}">
                <a16:creationId xmlns:a16="http://schemas.microsoft.com/office/drawing/2014/main" id="{F72E0E0A-8D57-4308-185A-EF02CECBA4DA}"/>
              </a:ext>
            </a:extLst>
          </p:cNvPr>
          <p:cNvPicPr>
            <a:picLocks noChangeAspect="1"/>
          </p:cNvPicPr>
          <p:nvPr/>
        </p:nvPicPr>
        <p:blipFill rotWithShape="1">
          <a:blip r:embed="rId3"/>
          <a:srcRect t="14330" r="19033"/>
          <a:stretch/>
        </p:blipFill>
        <p:spPr>
          <a:xfrm>
            <a:off x="6071898" y="1393935"/>
            <a:ext cx="6120102" cy="4070130"/>
          </a:xfrm>
          <a:prstGeom prst="rect">
            <a:avLst/>
          </a:prstGeom>
        </p:spPr>
      </p:pic>
    </p:spTree>
    <p:extLst>
      <p:ext uri="{BB962C8B-B14F-4D97-AF65-F5344CB8AC3E}">
        <p14:creationId xmlns:p14="http://schemas.microsoft.com/office/powerpoint/2010/main" val="44182858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365126"/>
            <a:ext cx="10515600" cy="1306019"/>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Regression Results, continued…</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1671146"/>
            <a:ext cx="10515600" cy="4957762"/>
          </a:xfrm>
        </p:spPr>
        <p:txBody>
          <a:bodyPr>
            <a:noAutofit/>
          </a:bodyPr>
          <a:lstStyle/>
          <a:p>
            <a:pPr marL="0" marR="0" indent="0">
              <a:lnSpc>
                <a:spcPct val="100000"/>
              </a:lnSpc>
              <a:spcBef>
                <a:spcPts val="0"/>
              </a:spcBef>
              <a:spcAft>
                <a:spcPts val="800"/>
              </a:spcAft>
              <a:buNone/>
            </a:pP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Similarly, t</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he results for our p-value show that all variables were statistically significant and support our t-statistic results in the context of probability. </a:t>
            </a:r>
            <a:r>
              <a:rPr lang="en-US" sz="16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he BVPS (at 0.002) and CR (at 0.003) </a:t>
            </a:r>
            <a:r>
              <a:rPr lang="en-US" sz="16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were the most </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significant, having the most effect on the dependent variable, Price.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Bef>
                <a:spcPts val="0"/>
              </a:spcBef>
              <a:spcAft>
                <a:spcPts val="80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When looking at the results for the coefficient of determination, it can be concluded that that statistical model predicts an association between the dependent and independent variables that is strong. </a:t>
            </a:r>
            <a:r>
              <a:rPr lang="en-US" sz="1600" b="1" kern="0"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There is 81.2% of variation in the dependent variable can be explained by variations in the independent variables. </a:t>
            </a:r>
            <a:r>
              <a:rPr lang="en-US" sz="1600" b="1" kern="10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spcAft>
                <a:spcPts val="800"/>
              </a:spcAft>
              <a:buNone/>
            </a:pP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standard error is considerably high around the intercept and the variable CR, indicating that there is a lot of room for uncertainty in the analysis of both variables.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high standard error value around the independent variable CR (11.11) tells us that the CR falls much further from the regression line than the other variables, especially BVPS (at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0.22</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with the lowest standard error. </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greater standard </a:t>
            </a:r>
            <a:r>
              <a:rPr lang="en-US" sz="16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rror value seen in the intercept determines that the dependent variable is being affected by other independent variables, ones not included in this model. 			</a:t>
            </a:r>
            <a:endParaRPr lang="en-US" sz="16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80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discuss the statistically significant regression coefficients, the dependent variable is most impacted by the CR (at 38.23) and the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PS (at 2.91). </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That is to say that for every unit increase in the independent variable CR, there is a $38.23 increase in the dependent variable (Price), as well as that there is a $2.91 increase in Price for every unit increase in </a:t>
            </a:r>
            <a:r>
              <a:rPr lang="en-US" sz="16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PS, holding all other variables constant.</a:t>
            </a:r>
            <a:endParaRPr lang="en-US" sz="16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0208806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A572BD9-1AD9-C50A-3500-C35F3C844CF8}"/>
              </a:ext>
            </a:extLst>
          </p:cNvPr>
          <p:cNvSpPr>
            <a:spLocks noGrp="1"/>
          </p:cNvSpPr>
          <p:nvPr>
            <p:ph idx="1"/>
          </p:nvPr>
        </p:nvSpPr>
        <p:spPr>
          <a:xfrm>
            <a:off x="838200" y="1020033"/>
            <a:ext cx="10515600" cy="1309815"/>
          </a:xfrm>
        </p:spPr>
        <p:txBody>
          <a:bodyPr>
            <a:noAutofit/>
          </a:bodyPr>
          <a:lstStyle/>
          <a:p>
            <a:pPr marL="0" indent="0">
              <a:lnSpc>
                <a:spcPct val="100000"/>
              </a:lnSpc>
              <a:spcBef>
                <a:spcPts val="0"/>
              </a:spcBef>
              <a:spcAft>
                <a:spcPts val="800"/>
              </a:spcAft>
              <a:buNone/>
            </a:pPr>
            <a:r>
              <a:rPr lang="en-US" sz="1700" i="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Fig. 10 </a:t>
            </a: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and</a:t>
            </a:r>
            <a:r>
              <a:rPr lang="en-US" sz="1700" i="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Fig. 11 </a:t>
            </a: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show the graphed fitted residuals. These graphs give us insight as to the integrity of the assumptions made in this analysis. The histogram is not entirely, but approximately normally distributed, due to a lack of symmetry on either end of the some-what visible bell-curve. </a:t>
            </a:r>
          </a:p>
          <a:p>
            <a:pPr marL="0" indent="0">
              <a:lnSpc>
                <a:spcPct val="100000"/>
              </a:lnSpc>
              <a:spcBef>
                <a:spcPts val="0"/>
              </a:spcBef>
              <a:spcAft>
                <a:spcPts val="800"/>
              </a:spcAft>
              <a:buNone/>
            </a:pPr>
            <a:endPar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Bef>
                <a:spcPts val="0"/>
              </a:spcBef>
              <a:spcAft>
                <a:spcPts val="800"/>
              </a:spcAft>
              <a:buNone/>
            </a:pPr>
            <a:endPar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Bef>
                <a:spcPts val="0"/>
              </a:spcBef>
              <a:spcAft>
                <a:spcPts val="800"/>
              </a:spcAft>
              <a:buNone/>
            </a:pPr>
            <a:endPar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Bef>
                <a:spcPts val="0"/>
              </a:spcBef>
              <a:spcAft>
                <a:spcPts val="800"/>
              </a:spcAft>
              <a:buNone/>
            </a:pPr>
            <a:endPar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Bef>
                <a:spcPts val="0"/>
              </a:spcBef>
              <a:spcAft>
                <a:spcPts val="800"/>
              </a:spcAft>
              <a:buNone/>
            </a:pPr>
            <a:endPar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Bef>
                <a:spcPts val="0"/>
              </a:spcBef>
              <a:spcAft>
                <a:spcPts val="800"/>
              </a:spcAft>
              <a:buNone/>
            </a:pPr>
            <a:endPar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Bef>
                <a:spcPts val="0"/>
              </a:spcBef>
              <a:spcAft>
                <a:spcPts val="800"/>
              </a:spcAft>
              <a:buNone/>
            </a:pPr>
            <a:endPar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Bef>
                <a:spcPts val="0"/>
              </a:spcBef>
              <a:spcAft>
                <a:spcPts val="800"/>
              </a:spcAft>
              <a:buNone/>
            </a:pPr>
            <a:endPar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Bef>
                <a:spcPts val="0"/>
              </a:spcBef>
              <a:spcAft>
                <a:spcPts val="800"/>
              </a:spcAft>
              <a:buNone/>
            </a:pPr>
            <a:endPar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Bef>
                <a:spcPts val="0"/>
              </a:spcBef>
              <a:spcAft>
                <a:spcPts val="800"/>
              </a:spcAft>
              <a:buNone/>
            </a:pP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The plotted residuals in </a:t>
            </a:r>
            <a:r>
              <a:rPr lang="en-US" sz="1700" i="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Fig. 11 </a:t>
            </a: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are fairly negative and non-linear, possibly due to outliers, </a:t>
            </a:r>
            <a:r>
              <a:rPr lang="en-US" sz="17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insisting that because of there lack of both symmetry and linear pattern in the fitted residual output, our model is possibly lacking statistical significance as a whole. </a:t>
            </a:r>
            <a:endParaRPr lang="en-US" sz="17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248337"/>
            <a:ext cx="10515600" cy="771696"/>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Residual Analysis</a:t>
            </a:r>
          </a:p>
        </p:txBody>
      </p:sp>
      <p:pic>
        <p:nvPicPr>
          <p:cNvPr id="6" name="Picture 5">
            <a:extLst>
              <a:ext uri="{FF2B5EF4-FFF2-40B4-BE49-F238E27FC236}">
                <a16:creationId xmlns:a16="http://schemas.microsoft.com/office/drawing/2014/main" id="{645C5598-C652-5E29-28DC-15745EF35491}"/>
              </a:ext>
            </a:extLst>
          </p:cNvPr>
          <p:cNvPicPr>
            <a:picLocks noChangeAspect="1"/>
          </p:cNvPicPr>
          <p:nvPr/>
        </p:nvPicPr>
        <p:blipFill rotWithShape="1">
          <a:blip r:embed="rId3"/>
          <a:srcRect b="50000"/>
          <a:stretch/>
        </p:blipFill>
        <p:spPr>
          <a:xfrm>
            <a:off x="3037763" y="2106474"/>
            <a:ext cx="5906540" cy="2833381"/>
          </a:xfrm>
          <a:prstGeom prst="rect">
            <a:avLst/>
          </a:prstGeom>
        </p:spPr>
      </p:pic>
    </p:spTree>
    <p:extLst>
      <p:ext uri="{BB962C8B-B14F-4D97-AF65-F5344CB8AC3E}">
        <p14:creationId xmlns:p14="http://schemas.microsoft.com/office/powerpoint/2010/main" val="193766182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890642"/>
            <a:ext cx="10515600" cy="854075"/>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Conclusions</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1744717"/>
            <a:ext cx="10515600" cy="4432246"/>
          </a:xfrm>
        </p:spPr>
        <p:txBody>
          <a:bodyPr>
            <a:normAutofit/>
          </a:bodyPr>
          <a:lstStyle/>
          <a:p>
            <a:pPr marL="0" marR="0" indent="0">
              <a:lnSpc>
                <a:spcPct val="120000"/>
              </a:lnSpc>
              <a:spcBef>
                <a:spcPts val="0"/>
              </a:spcBef>
              <a:spcAft>
                <a:spcPts val="80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For this model, the null hypothesis is rejected, and the alternate hypothesis is accepted. The research presented here can be considered successful, as 81.2% of variation in the dependent variable can be explained by the independent variables</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0"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can be determined true that the dependent variable is better supported by the independent variables, than if it were not.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model was not entirely predictive, as the variables here do not influence one-another enough, but it was somewhat predictive when looking at EPS and CR.</a:t>
            </a:r>
            <a:endParaRPr lang="en-US" sz="16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20000"/>
              </a:lnSpc>
              <a:spcBef>
                <a:spcPts val="0"/>
              </a:spcBef>
              <a:spcAft>
                <a:spcPts val="800"/>
              </a:spcAft>
              <a:buNone/>
            </a:pP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model can be improved on by increasing the number of observations, as there were just enough observations to create a valuable model after removing outliers and the model is still lacking significance.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Should there be a need to break down the moments of closer associations, breaking this model up by time periods may add to the findings that this model is capable of. </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highly correlated independent variables or multicollinearity seen in this model can be adjusted by switching those variables out and taking the first difference for those variables to reanalyze the trends in those variables. </a:t>
            </a:r>
          </a:p>
        </p:txBody>
      </p:sp>
    </p:spTree>
    <p:extLst>
      <p:ext uri="{BB962C8B-B14F-4D97-AF65-F5344CB8AC3E}">
        <p14:creationId xmlns:p14="http://schemas.microsoft.com/office/powerpoint/2010/main" val="257427829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1426670"/>
            <a:ext cx="10515600" cy="854075"/>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Public Policy Implications</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2280745"/>
            <a:ext cx="10515600" cy="3896218"/>
          </a:xfrm>
        </p:spPr>
        <p:txBody>
          <a:bodyPr>
            <a:normAutofit/>
          </a:bodyPr>
          <a:lstStyle/>
          <a:p>
            <a:pPr marL="0" indent="0">
              <a:lnSpc>
                <a:spcPct val="120000"/>
              </a:lnSpc>
              <a:spcBef>
                <a:spcPts val="0"/>
              </a:spcBef>
              <a:spcAft>
                <a:spcPts val="80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Public policy does not entirely pertain to driving a relationship between these variables but could be influential in the context of regulating the terms of trade, changes in regulations that compromise operations within the Energy industry, as well as climate change efforts (including “green” incentives relative to electricity production or consumption). </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model or an expanded version of this model could be beneficial to investors who require more insight on the variables that influence the stock price of the companies within this industry. </a:t>
            </a:r>
            <a:endParaRPr lang="en-US" sz="16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8122237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1006256"/>
            <a:ext cx="10515600" cy="854075"/>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Appendix I: </a:t>
            </a:r>
            <a:r>
              <a:rPr lang="en-US" sz="2400" b="1" i="1" dirty="0">
                <a:solidFill>
                  <a:schemeClr val="accent2">
                    <a:lumMod val="75000"/>
                  </a:schemeClr>
                </a:solidFill>
                <a:latin typeface="Times New Roman" panose="02020603050405020304" pitchFamily="18" charset="0"/>
                <a:ea typeface="+mn-ea"/>
                <a:cs typeface="+mn-cs"/>
              </a:rPr>
              <a:t>Bibliography</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1860331"/>
            <a:ext cx="10515600" cy="4316632"/>
          </a:xfrm>
        </p:spPr>
        <p:txBody>
          <a:bodyPr>
            <a:normAutofit/>
          </a:bodyPr>
          <a:lstStyle/>
          <a:p>
            <a:pPr marL="0" marR="0" indent="0">
              <a:lnSpc>
                <a:spcPct val="115000"/>
              </a:lnSpc>
              <a:spcBef>
                <a:spcPts val="0"/>
              </a:spcBef>
              <a:spcAft>
                <a:spcPts val="800"/>
              </a:spcAft>
              <a:buNone/>
            </a:pPr>
            <a:r>
              <a:rPr lang="en-US" sz="18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Source.</a:t>
            </a:r>
            <a:endParaRPr lang="en-US" sz="1800" i="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800"/>
              </a:spcAft>
              <a:buNone/>
            </a:pPr>
            <a:r>
              <a:rPr lang="en-US" sz="1800" dirty="0">
                <a:solidFill>
                  <a:srgbClr val="000000"/>
                </a:solidFill>
                <a:effectLst/>
                <a:latin typeface="Times New Roman" panose="02020603050405020304" pitchFamily="18" charset="0"/>
                <a:ea typeface="Times New Roman" panose="02020603050405020304" pitchFamily="18" charset="0"/>
              </a:rPr>
              <a:t>“S&amp;P Composite 1500®.” S&amp;P Dow Jones Indices, 2024. </a:t>
            </a:r>
            <a:r>
              <a:rPr lang="en-US" sz="1800" u="sng" dirty="0">
                <a:solidFill>
                  <a:srgbClr val="467886"/>
                </a:solidFill>
                <a:effectLst/>
                <a:latin typeface="Times New Roman" panose="02020603050405020304" pitchFamily="18" charset="0"/>
                <a:ea typeface="Times New Roman" panose="02020603050405020304" pitchFamily="18" charset="0"/>
                <a:hlinkClick r:id="rId3"/>
              </a:rPr>
              <a:t>https://www.spglobal.com/spdji/en/indices/equity/sp-composite-1500/#data</a:t>
            </a: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983916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0"/>
            <a:ext cx="10515600" cy="939419"/>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Appendix II: </a:t>
            </a:r>
            <a:r>
              <a:rPr lang="en-US" sz="2400" b="1" i="1" dirty="0">
                <a:solidFill>
                  <a:schemeClr val="accent2">
                    <a:lumMod val="75000"/>
                  </a:schemeClr>
                </a:solidFill>
                <a:latin typeface="Times New Roman" panose="02020603050405020304" pitchFamily="18" charset="0"/>
                <a:ea typeface="+mn-ea"/>
                <a:cs typeface="+mn-cs"/>
              </a:rPr>
              <a:t>Input Data</a:t>
            </a:r>
          </a:p>
        </p:txBody>
      </p:sp>
      <p:grpSp>
        <p:nvGrpSpPr>
          <p:cNvPr id="10" name="Group 9">
            <a:extLst>
              <a:ext uri="{FF2B5EF4-FFF2-40B4-BE49-F238E27FC236}">
                <a16:creationId xmlns:a16="http://schemas.microsoft.com/office/drawing/2014/main" id="{14115377-53D9-B051-C387-7F52BCCBD796}"/>
              </a:ext>
            </a:extLst>
          </p:cNvPr>
          <p:cNvGrpSpPr/>
          <p:nvPr/>
        </p:nvGrpSpPr>
        <p:grpSpPr>
          <a:xfrm>
            <a:off x="1424116" y="1451626"/>
            <a:ext cx="9343767" cy="5098387"/>
            <a:chOff x="1547241" y="1467993"/>
            <a:chExt cx="9256014" cy="5024882"/>
          </a:xfrm>
        </p:grpSpPr>
        <p:pic>
          <p:nvPicPr>
            <p:cNvPr id="6" name="Picture 5" descr="A screenshot of a computer screen&#10;&#10;Description automatically generated">
              <a:extLst>
                <a:ext uri="{FF2B5EF4-FFF2-40B4-BE49-F238E27FC236}">
                  <a16:creationId xmlns:a16="http://schemas.microsoft.com/office/drawing/2014/main" id="{CAE43011-9E31-7E58-A5B6-B53B58C34BBE}"/>
                </a:ext>
              </a:extLst>
            </p:cNvPr>
            <p:cNvPicPr>
              <a:picLocks noChangeAspect="1"/>
            </p:cNvPicPr>
            <p:nvPr/>
          </p:nvPicPr>
          <p:blipFill rotWithShape="1">
            <a:blip r:embed="rId3"/>
            <a:srcRect r="31980" b="47358"/>
            <a:stretch/>
          </p:blipFill>
          <p:spPr>
            <a:xfrm>
              <a:off x="1547241" y="1469557"/>
              <a:ext cx="4548759" cy="5023318"/>
            </a:xfrm>
            <a:prstGeom prst="rect">
              <a:avLst/>
            </a:prstGeom>
          </p:spPr>
        </p:pic>
        <p:pic>
          <p:nvPicPr>
            <p:cNvPr id="7" name="Picture 6">
              <a:extLst>
                <a:ext uri="{FF2B5EF4-FFF2-40B4-BE49-F238E27FC236}">
                  <a16:creationId xmlns:a16="http://schemas.microsoft.com/office/drawing/2014/main" id="{17F05A47-779D-57C2-8C83-EFCB5E2D866E}"/>
                </a:ext>
              </a:extLst>
            </p:cNvPr>
            <p:cNvPicPr>
              <a:picLocks noChangeAspect="1"/>
            </p:cNvPicPr>
            <p:nvPr/>
          </p:nvPicPr>
          <p:blipFill rotWithShape="1">
            <a:blip r:embed="rId3"/>
            <a:srcRect t="52642" r="31980"/>
            <a:stretch/>
          </p:blipFill>
          <p:spPr>
            <a:xfrm>
              <a:off x="6254496" y="1973722"/>
              <a:ext cx="4548759" cy="4519153"/>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2EDF7237-AE4A-7372-94EB-906F55AD5F17}"/>
                </a:ext>
              </a:extLst>
            </p:cNvPr>
            <p:cNvPicPr>
              <a:picLocks noChangeAspect="1"/>
            </p:cNvPicPr>
            <p:nvPr/>
          </p:nvPicPr>
          <p:blipFill rotWithShape="1">
            <a:blip r:embed="rId3"/>
            <a:srcRect r="31980" b="94700"/>
            <a:stretch/>
          </p:blipFill>
          <p:spPr>
            <a:xfrm>
              <a:off x="6254496" y="1467993"/>
              <a:ext cx="4548759" cy="505729"/>
            </a:xfrm>
            <a:prstGeom prst="rect">
              <a:avLst/>
            </a:prstGeom>
          </p:spPr>
        </p:pic>
      </p:grpSp>
      <p:sp>
        <p:nvSpPr>
          <p:cNvPr id="3" name="TextBox 2">
            <a:extLst>
              <a:ext uri="{FF2B5EF4-FFF2-40B4-BE49-F238E27FC236}">
                <a16:creationId xmlns:a16="http://schemas.microsoft.com/office/drawing/2014/main" id="{8BB475F5-9937-845B-A18B-045691E65F9B}"/>
              </a:ext>
            </a:extLst>
          </p:cNvPr>
          <p:cNvSpPr txBox="1"/>
          <p:nvPr/>
        </p:nvSpPr>
        <p:spPr>
          <a:xfrm>
            <a:off x="838200" y="939419"/>
            <a:ext cx="1416350" cy="369332"/>
          </a:xfrm>
          <a:prstGeom prst="rect">
            <a:avLst/>
          </a:prstGeom>
          <a:noFill/>
        </p:spPr>
        <p:txBody>
          <a:bodyPr wrap="non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Via R-Script.</a:t>
            </a:r>
          </a:p>
        </p:txBody>
      </p:sp>
    </p:spTree>
    <p:extLst>
      <p:ext uri="{BB962C8B-B14F-4D97-AF65-F5344CB8AC3E}">
        <p14:creationId xmlns:p14="http://schemas.microsoft.com/office/powerpoint/2010/main" val="172016313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199" y="291552"/>
            <a:ext cx="10515600" cy="854075"/>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Appendix III: </a:t>
            </a:r>
            <a:r>
              <a:rPr lang="en-US" sz="2400" b="1" i="1" dirty="0">
                <a:solidFill>
                  <a:schemeClr val="accent2">
                    <a:lumMod val="75000"/>
                  </a:schemeClr>
                </a:solidFill>
                <a:latin typeface="Times New Roman" panose="02020603050405020304" pitchFamily="18" charset="0"/>
                <a:ea typeface="+mn-ea"/>
                <a:cs typeface="+mn-cs"/>
              </a:rPr>
              <a:t>R-Script</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199" y="1145627"/>
            <a:ext cx="10649608" cy="5538952"/>
          </a:xfrm>
        </p:spPr>
        <p:txBody>
          <a:bodyPr numCol="3" spcCol="182880">
            <a:noAutofit/>
          </a:bodyPr>
          <a:lstStyle/>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REGRESSION ANALYSIS...</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SECTOR: Energy</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INDUSTRY: Electric Utilities</a:t>
            </a: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IMPORT LIBRARIES...</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library(</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YRmisc</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library(</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readxl</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Read SP1500 data file</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sp1500 &lt;-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read_excel</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("Downloads/sp1500.xlsx", sheet = "Tab1")</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View(sp1500)</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dim(sp1500)</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names(sp1500)</a:t>
            </a: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View sector &amp; industry.</a:t>
            </a:r>
          </a:p>
          <a:p>
            <a:pPr marL="0" marR="0" indent="0">
              <a:lnSpc>
                <a:spcPct val="100000"/>
              </a:lnSpc>
              <a:spcBef>
                <a:spcPts val="0"/>
              </a:spcBef>
              <a:buNone/>
            </a:pP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data.frame</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(unique(sp1500$sector))</a:t>
            </a:r>
          </a:p>
          <a:p>
            <a:pPr marL="0" marR="0" indent="0">
              <a:lnSpc>
                <a:spcPct val="100000"/>
              </a:lnSpc>
              <a:spcBef>
                <a:spcPts val="0"/>
              </a:spcBef>
              <a:buNone/>
            </a:pP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data.frame</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(unique(sp1500$industry))</a:t>
            </a: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Choose a sector.</a:t>
            </a:r>
          </a:p>
          <a:p>
            <a:pPr marL="0" marR="0" indent="0">
              <a:lnSpc>
                <a:spcPct val="100000"/>
              </a:lnSpc>
              <a:spcBef>
                <a:spcPts val="0"/>
              </a:spcBef>
              <a:buNone/>
            </a:pP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&lt;-sp1500[sp1500$industry=="Electric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Utilities",c</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tkr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","price","eps","</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bvps</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dta</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dim(</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#Confirm that the dimensions have decreased. </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View(</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Drop CEG &amp; AEP (Outliers/NA Values).</a:t>
            </a:r>
          </a:p>
          <a:p>
            <a:pPr marL="0" marR="0" indent="0">
              <a:lnSpc>
                <a:spcPct val="100000"/>
              </a:lnSpc>
              <a:spcBef>
                <a:spcPts val="0"/>
              </a:spcBef>
              <a:buNone/>
            </a:pP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drop_CEG</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&lt;- "CEG"</a:t>
            </a:r>
          </a:p>
          <a:p>
            <a:pPr marL="0" marR="0" indent="0">
              <a:lnSpc>
                <a:spcPct val="100000"/>
              </a:lnSpc>
              <a:spcBef>
                <a:spcPts val="0"/>
              </a:spcBef>
              <a:buNone/>
            </a:pP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idf$tkr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drop_CEG</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nSpc>
                <a:spcPct val="100000"/>
              </a:lnSpc>
              <a:spcBef>
                <a:spcPts val="0"/>
              </a:spcBef>
              <a:buNone/>
            </a:pP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drop_AEP</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&lt;- "AEP"</a:t>
            </a:r>
          </a:p>
          <a:p>
            <a:pPr marL="0" marR="0" indent="0">
              <a:lnSpc>
                <a:spcPct val="100000"/>
              </a:lnSpc>
              <a:spcBef>
                <a:spcPts val="0"/>
              </a:spcBef>
              <a:buNone/>
            </a:pP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idf$tkr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drop_AEP</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View(</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endParaRPr lang="en-US" sz="1000" b="1" kern="0"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endParaRPr lang="en-US" sz="1000" b="1" kern="0"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FIGURES 1-5: HISTOGRAMS</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par(</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mfrow</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=c(3,3)</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hist(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idf$price</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col="red",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xlab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="Price",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="Frequency", main="Fig. 1 Histogram of Price") </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hist(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idf$eps</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col="orange",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xlab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="EPS",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="Frequency", main="Fig. 2 Histogram of EPS")</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hist(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idf$bvps</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col="yellow",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xlab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="BVPS",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="Frequency", main="Fig. 3 Histogram of BVPS")</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hist(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idf$dta</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col="green",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xlab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="Total Assets",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="Frequency", main="Fig. 4 Histogram of Debt/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TotAssets</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hist(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idf$cr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col="blue",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xlab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="Current Ratio",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="Frequency", main="Fig. 5 Histogram of Current Ratio")</a:t>
            </a: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FIGURES 6-9: SCATTERPLOTS </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par(</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mfrow</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=c(2,2))</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plot(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idf$eps</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idf$price</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xlab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="EPS",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="Price", main="Fig. 6 EPS vs. Price", type="n")</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text(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idf$eps</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idf$price</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as.character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idf$tkr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cex</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=0.5)</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plot(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idf$bvps</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idf$price</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xlab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="BVPS",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="Price", main="Fig. 7 BVPS vs. Price", type="n")</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text(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idf$bvps</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idf$price</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as.character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idf$tkr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cex</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=0.5)</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plot(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idf$dta</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idf$price</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xlab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="Total Assets",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="Price", main="Fig. 8 Debt/Total Assets vs. Price", type="n") </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text(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idf$dta</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idf$price</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as.character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idf$tkr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cex</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=0.5)</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plot(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idf$cr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idf$price</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xlab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="Current Ratio",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="Price", main="Fig. 9 Current Ratio vs. Price", type="n") </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text(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idf$cr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idf$price</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as.character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idf$tkr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cex</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=0.5)</a:t>
            </a:r>
          </a:p>
          <a:p>
            <a:pPr marL="0" marR="0" indent="0">
              <a:lnSpc>
                <a:spcPct val="100000"/>
              </a:lnSpc>
              <a:spcBef>
                <a:spcPts val="0"/>
              </a:spcBef>
              <a:buNone/>
            </a:pPr>
            <a:endParaRPr lang="en-US" sz="1000" b="1" kern="0"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endParaRPr lang="en-US" sz="1000" b="1" kern="0"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endParaRPr lang="en-US" sz="1000" b="1" kern="0"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endParaRPr lang="en-US" sz="1000" b="1" kern="0"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endParaRPr lang="en-US" sz="1000" b="1" kern="0"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DESCRIPTIVE STATISTICS</a:t>
            </a:r>
          </a:p>
          <a:p>
            <a:pPr marL="0" marR="0" indent="0">
              <a:lnSpc>
                <a:spcPct val="100000"/>
              </a:lnSpc>
              <a:spcBef>
                <a:spcPts val="0"/>
              </a:spcBef>
              <a:buNone/>
            </a:pP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des_stats</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ds.summ</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[,c("price","eps","</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bvps</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dta</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")],3)[,-c(7,8)]</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View(</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des_stats</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CORRELATION MATRIX</a:t>
            </a:r>
          </a:p>
          <a:p>
            <a:pPr marL="0" marR="0" indent="0">
              <a:lnSpc>
                <a:spcPct val="100000"/>
              </a:lnSpc>
              <a:spcBef>
                <a:spcPts val="0"/>
              </a:spcBef>
              <a:buNone/>
            </a:pP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cor_matrix</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&lt;-round(</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na.omit</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[,c("price","eps","</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bvps</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dta</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View(</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cor_matrix</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REGRESSION ANALYSIS</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idf1&lt;-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na.omit</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fit&lt;-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lm</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price~eps+bvps+dta+cr,na.action</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na.omit</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data=idf1)</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summary(fit)</a:t>
            </a: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FIGURES 10 &amp; 11: FITTED RESIDUALS</a:t>
            </a:r>
          </a:p>
          <a:p>
            <a:pPr marL="0" marR="0" indent="0">
              <a:lnSpc>
                <a:spcPct val="100000"/>
              </a:lnSpc>
              <a:spcBef>
                <a:spcPts val="0"/>
              </a:spcBef>
              <a:buNone/>
            </a:pP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idf$price</a:t>
            </a: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fit$fitted.values</a:t>
            </a: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fit$residuals</a:t>
            </a: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par(</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mfrow</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=c(2,2))</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hist(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fit$residuals,col</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="pink",</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xlab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="Fitted Residuals",</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Frequency",main</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10 Histogram of Fitted Residuals") </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plot(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fit$residuals,xlab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="Index",</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ylab</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="Fitted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Residuals",main</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11 Scatterplot of Fitted </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Residuals",type</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 </a:t>
            </a:r>
          </a:p>
          <a:p>
            <a:pPr marL="0" marR="0" indent="0">
              <a:lnSpc>
                <a:spcPct val="100000"/>
              </a:lnSpc>
              <a:spcBef>
                <a:spcPts val="0"/>
              </a:spcBef>
              <a:buNone/>
            </a:pP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text(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fit$residuals,as.character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idf$tkr</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b="1" kern="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cex</a:t>
            </a:r>
            <a:r>
              <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=.5)</a:t>
            </a:r>
          </a:p>
          <a:p>
            <a:pPr marL="0" marR="0" indent="0">
              <a:lnSpc>
                <a:spcPct val="100000"/>
              </a:lnSpc>
              <a:spcBef>
                <a:spcPts val="0"/>
              </a:spcBef>
              <a:buNone/>
            </a:pPr>
            <a:endParaRPr lang="en-US" sz="1000" b="1" kern="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34560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817071"/>
            <a:ext cx="10515600" cy="1484696"/>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Copyright Notice</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2301767"/>
            <a:ext cx="10313276" cy="3654480"/>
          </a:xfrm>
        </p:spPr>
        <p:txBody>
          <a:bodyPr>
            <a:normAutofit/>
          </a:bodyPr>
          <a:lstStyle/>
          <a:p>
            <a:pPr marL="0" indent="0">
              <a:buNone/>
            </a:pPr>
            <a:r>
              <a:rPr lang="en-US" sz="2000" dirty="0">
                <a:solidFill>
                  <a:schemeClr val="tx1">
                    <a:lumMod val="75000"/>
                    <a:lumOff val="25000"/>
                  </a:schemeClr>
                </a:solidFill>
                <a:latin typeface="Times New Roman" panose="02020603050405020304" pitchFamily="18" charset="0"/>
              </a:rPr>
              <a:t>© 2024 Brianna L. Palmisano. All rights reserved.</a:t>
            </a:r>
          </a:p>
          <a:p>
            <a:pPr marL="0" indent="0">
              <a:buNone/>
            </a:pPr>
            <a:r>
              <a:rPr lang="en-US" sz="2000" dirty="0">
                <a:solidFill>
                  <a:schemeClr val="tx1">
                    <a:lumMod val="75000"/>
                    <a:lumOff val="25000"/>
                  </a:schemeClr>
                </a:solidFill>
                <a:latin typeface="Times New Roman" panose="02020603050405020304" pitchFamily="18" charset="0"/>
              </a:rPr>
              <a:t>This presentation, including all content, graphics, and design elements, is the intellectual property of Brianna L. Palmisano. Unauthorized copying, distribution, display, or use of any part of this presentation without express written permission is strictly prohibited. For permissions, please contact brianna.palmisano21@my.stjohns.edu.</a:t>
            </a:r>
          </a:p>
        </p:txBody>
      </p:sp>
    </p:spTree>
    <p:extLst>
      <p:ext uri="{BB962C8B-B14F-4D97-AF65-F5344CB8AC3E}">
        <p14:creationId xmlns:p14="http://schemas.microsoft.com/office/powerpoint/2010/main" val="31051873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0"/>
            <a:ext cx="10515600" cy="6858000"/>
          </a:xfrm>
        </p:spPr>
        <p:txBody>
          <a:bodyPr anchor="ctr">
            <a:normAutofit/>
          </a:bodyPr>
          <a:lstStyle/>
          <a:p>
            <a:pPr algn="ctr">
              <a:lnSpc>
                <a:spcPct val="100000"/>
              </a:lnSpc>
            </a:pPr>
            <a:br>
              <a:rPr lang="en-US" sz="4800" b="1" dirty="0">
                <a:solidFill>
                  <a:schemeClr val="accent2">
                    <a:lumMod val="75000"/>
                  </a:schemeClr>
                </a:solidFill>
                <a:latin typeface="Times New Roman" panose="02020603050405020304" pitchFamily="18" charset="0"/>
                <a:ea typeface="+mn-ea"/>
                <a:cs typeface="+mn-cs"/>
              </a:rPr>
            </a:br>
            <a:br>
              <a:rPr lang="en-US" sz="4800" b="1" dirty="0">
                <a:solidFill>
                  <a:schemeClr val="accent2">
                    <a:lumMod val="75000"/>
                  </a:schemeClr>
                </a:solidFill>
                <a:latin typeface="Times New Roman" panose="02020603050405020304" pitchFamily="18" charset="0"/>
                <a:ea typeface="+mn-ea"/>
                <a:cs typeface="+mn-cs"/>
              </a:rPr>
            </a:br>
            <a:br>
              <a:rPr lang="en-US" sz="4800" b="1" dirty="0">
                <a:solidFill>
                  <a:schemeClr val="accent2">
                    <a:lumMod val="75000"/>
                  </a:schemeClr>
                </a:solidFill>
                <a:latin typeface="Times New Roman" panose="02020603050405020304" pitchFamily="18" charset="0"/>
                <a:ea typeface="+mn-ea"/>
                <a:cs typeface="+mn-cs"/>
              </a:rPr>
            </a:br>
            <a:r>
              <a:rPr lang="en-US" sz="8000" b="1" dirty="0">
                <a:solidFill>
                  <a:schemeClr val="accent2">
                    <a:lumMod val="75000"/>
                  </a:schemeClr>
                </a:solidFill>
                <a:latin typeface="Times New Roman" panose="02020603050405020304" pitchFamily="18" charset="0"/>
                <a:ea typeface="+mn-ea"/>
                <a:cs typeface="+mn-cs"/>
              </a:rPr>
              <a:t>Thank you! </a:t>
            </a:r>
            <a:br>
              <a:rPr lang="en-US" sz="4800" b="1" dirty="0">
                <a:solidFill>
                  <a:schemeClr val="accent2">
                    <a:lumMod val="75000"/>
                  </a:schemeClr>
                </a:solidFill>
                <a:latin typeface="Times New Roman" panose="02020603050405020304" pitchFamily="18" charset="0"/>
                <a:ea typeface="+mn-ea"/>
                <a:cs typeface="+mn-cs"/>
              </a:rPr>
            </a:br>
            <a:br>
              <a:rPr lang="en-US" sz="4800" b="1" dirty="0">
                <a:solidFill>
                  <a:schemeClr val="accent2">
                    <a:lumMod val="75000"/>
                  </a:schemeClr>
                </a:solidFill>
                <a:latin typeface="Times New Roman" panose="02020603050405020304" pitchFamily="18" charset="0"/>
                <a:ea typeface="+mn-ea"/>
                <a:cs typeface="+mn-cs"/>
              </a:rPr>
            </a:br>
            <a:r>
              <a:rPr lang="en-US" sz="2000" b="1" dirty="0">
                <a:solidFill>
                  <a:schemeClr val="tx1">
                    <a:lumMod val="85000"/>
                    <a:lumOff val="15000"/>
                  </a:schemeClr>
                </a:solidFill>
                <a:latin typeface="Times New Roman" panose="02020603050405020304" pitchFamily="18" charset="0"/>
                <a:ea typeface="+mn-ea"/>
                <a:cs typeface="+mn-cs"/>
                <a:sym typeface="Wingdings" pitchFamily="2" charset="2"/>
              </a:rPr>
              <a:t>Questions &amp; Correspondence</a:t>
            </a:r>
            <a:br>
              <a:rPr lang="en-US" sz="2000" b="1" dirty="0">
                <a:solidFill>
                  <a:schemeClr val="tx1">
                    <a:lumMod val="85000"/>
                    <a:lumOff val="15000"/>
                  </a:schemeClr>
                </a:solidFill>
                <a:latin typeface="Times New Roman" panose="02020603050405020304" pitchFamily="18" charset="0"/>
                <a:ea typeface="+mn-ea"/>
                <a:cs typeface="+mn-cs"/>
                <a:sym typeface="Wingdings" pitchFamily="2" charset="2"/>
              </a:rPr>
            </a:br>
            <a:br>
              <a:rPr lang="en-US" sz="2000" b="1" dirty="0">
                <a:solidFill>
                  <a:schemeClr val="tx1">
                    <a:lumMod val="85000"/>
                    <a:lumOff val="15000"/>
                  </a:schemeClr>
                </a:solidFill>
                <a:latin typeface="Times New Roman" panose="02020603050405020304" pitchFamily="18" charset="0"/>
                <a:ea typeface="+mn-ea"/>
                <a:cs typeface="+mn-cs"/>
                <a:sym typeface="Wingdings" pitchFamily="2" charset="2"/>
              </a:rPr>
            </a:br>
            <a:r>
              <a:rPr lang="en-US" sz="2000" b="1" dirty="0">
                <a:solidFill>
                  <a:schemeClr val="accent2">
                    <a:lumMod val="75000"/>
                  </a:schemeClr>
                </a:solidFill>
                <a:latin typeface="Times New Roman" panose="02020603050405020304" pitchFamily="18" charset="0"/>
                <a:ea typeface="+mn-ea"/>
                <a:cs typeface="+mn-cs"/>
                <a:sym typeface="Wingdings" pitchFamily="2" charset="2"/>
              </a:rPr>
              <a:t>Brianna Palmisano</a:t>
            </a:r>
            <a:br>
              <a:rPr lang="en-US" sz="2000" b="1" dirty="0">
                <a:solidFill>
                  <a:schemeClr val="tx1">
                    <a:lumMod val="85000"/>
                    <a:lumOff val="15000"/>
                  </a:schemeClr>
                </a:solidFill>
                <a:latin typeface="Times New Roman" panose="02020603050405020304" pitchFamily="18" charset="0"/>
                <a:ea typeface="+mn-ea"/>
                <a:cs typeface="+mn-cs"/>
                <a:sym typeface="Wingdings" pitchFamily="2" charset="2"/>
              </a:rPr>
            </a:br>
            <a:r>
              <a:rPr lang="en-US" sz="2000" dirty="0">
                <a:solidFill>
                  <a:schemeClr val="tx1">
                    <a:lumMod val="85000"/>
                    <a:lumOff val="15000"/>
                  </a:schemeClr>
                </a:solidFill>
                <a:latin typeface="Times New Roman" panose="02020603050405020304" pitchFamily="18" charset="0"/>
                <a:ea typeface="+mn-ea"/>
                <a:cs typeface="+mn-cs"/>
                <a:sym typeface="Wingdings" pitchFamily="2" charset="2"/>
              </a:rPr>
              <a:t>brianna.palmisano21@my.stjohns.edu</a:t>
            </a:r>
            <a:br>
              <a:rPr lang="en-US" sz="2000" dirty="0">
                <a:solidFill>
                  <a:schemeClr val="tx1">
                    <a:lumMod val="85000"/>
                    <a:lumOff val="15000"/>
                  </a:schemeClr>
                </a:solidFill>
                <a:latin typeface="Times New Roman" panose="02020603050405020304" pitchFamily="18" charset="0"/>
                <a:ea typeface="+mn-ea"/>
                <a:cs typeface="+mn-cs"/>
                <a:sym typeface="Wingdings" pitchFamily="2" charset="2"/>
              </a:rPr>
            </a:br>
            <a:br>
              <a:rPr lang="en-US" sz="2000" dirty="0">
                <a:solidFill>
                  <a:schemeClr val="tx1">
                    <a:lumMod val="85000"/>
                    <a:lumOff val="15000"/>
                  </a:schemeClr>
                </a:solidFill>
                <a:latin typeface="Times New Roman" panose="02020603050405020304" pitchFamily="18" charset="0"/>
                <a:ea typeface="+mn-ea"/>
                <a:cs typeface="+mn-cs"/>
                <a:sym typeface="Wingdings" pitchFamily="2" charset="2"/>
              </a:rPr>
            </a:br>
            <a:br>
              <a:rPr lang="en-US" sz="2000" b="1" dirty="0">
                <a:solidFill>
                  <a:schemeClr val="tx1">
                    <a:lumMod val="85000"/>
                    <a:lumOff val="15000"/>
                  </a:schemeClr>
                </a:solidFill>
                <a:latin typeface="Times New Roman" panose="02020603050405020304" pitchFamily="18" charset="0"/>
                <a:ea typeface="+mn-ea"/>
                <a:cs typeface="+mn-cs"/>
                <a:sym typeface="Wingdings" pitchFamily="2" charset="2"/>
              </a:rPr>
            </a:br>
            <a:endParaRPr lang="en-US" sz="2000" b="1" dirty="0">
              <a:solidFill>
                <a:schemeClr val="tx1">
                  <a:lumMod val="85000"/>
                  <a:lumOff val="15000"/>
                </a:schemeClr>
              </a:solidFill>
              <a:latin typeface="Times New Roman" panose="02020603050405020304" pitchFamily="18" charset="0"/>
              <a:ea typeface="+mn-ea"/>
              <a:cs typeface="+mn-cs"/>
            </a:endParaRPr>
          </a:p>
        </p:txBody>
      </p:sp>
    </p:spTree>
    <p:extLst>
      <p:ext uri="{BB962C8B-B14F-4D97-AF65-F5344CB8AC3E}">
        <p14:creationId xmlns:p14="http://schemas.microsoft.com/office/powerpoint/2010/main" val="21453781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365125"/>
            <a:ext cx="10515600" cy="1784952"/>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Introduction</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2150077"/>
            <a:ext cx="10515600" cy="4026886"/>
          </a:xfrm>
        </p:spPr>
        <p:txBody>
          <a:bodyPr>
            <a:normAutofit/>
          </a:bodyPr>
          <a:lstStyle/>
          <a:p>
            <a:pPr marL="0" indent="0">
              <a:buNone/>
            </a:pPr>
            <a:r>
              <a:rPr lang="en-US" sz="2000" b="1" i="0" u="none" strike="noStrike" dirty="0">
                <a:solidFill>
                  <a:schemeClr val="tx1">
                    <a:lumMod val="75000"/>
                    <a:lumOff val="25000"/>
                  </a:schemeClr>
                </a:solidFill>
                <a:effectLst/>
                <a:latin typeface="Times New Roman" panose="02020603050405020304" pitchFamily="18" charset="0"/>
              </a:rPr>
              <a:t>This evaluation uses the stock prices of the companies within the Electric Utilities (EU) industry of the Energy sector of the S&amp;P1500 and the indicators within that industry, to examine the linear relationship between these variables. </a:t>
            </a:r>
          </a:p>
          <a:p>
            <a:pPr marL="0" indent="0">
              <a:buNone/>
            </a:pPr>
            <a:r>
              <a:rPr lang="en-US" sz="2000" b="0" i="0" u="none" strike="noStrike" dirty="0">
                <a:solidFill>
                  <a:schemeClr val="tx1">
                    <a:lumMod val="75000"/>
                    <a:lumOff val="25000"/>
                  </a:schemeClr>
                </a:solidFill>
                <a:effectLst/>
                <a:latin typeface="Times New Roman" panose="02020603050405020304" pitchFamily="18" charset="0"/>
              </a:rPr>
              <a:t>This includes the earnings per share (EPS), book value per share (BVPS), debt to total assets (DTA) and current ratio (CR) for each company within the EU industry. </a:t>
            </a:r>
          </a:p>
          <a:p>
            <a:pPr marL="0" indent="0">
              <a:buNone/>
            </a:pPr>
            <a:r>
              <a:rPr lang="en-US" sz="2000" b="0" i="0" u="none" strike="noStrike" dirty="0">
                <a:solidFill>
                  <a:schemeClr val="tx1">
                    <a:lumMod val="75000"/>
                    <a:lumOff val="25000"/>
                  </a:schemeClr>
                </a:solidFill>
                <a:effectLst/>
                <a:latin typeface="Times New Roman" panose="02020603050405020304" pitchFamily="18" charset="0"/>
              </a:rPr>
              <a:t>Information regarding the stock prices of companies within this industry could be valuable for not only our research within the climate change or sustainability literature, but for investors in energy technology or innovation, or stock traders following the Energy sector of investing as well. </a:t>
            </a:r>
            <a:endParaRPr lang="en-US" sz="1600" dirty="0">
              <a:solidFill>
                <a:schemeClr val="tx1">
                  <a:lumMod val="75000"/>
                  <a:lumOff val="25000"/>
                </a:schemeClr>
              </a:solidFill>
              <a:latin typeface="Times New Roman" panose="02020603050405020304" pitchFamily="18" charset="0"/>
            </a:endParaRPr>
          </a:p>
        </p:txBody>
      </p:sp>
    </p:spTree>
    <p:extLst>
      <p:ext uri="{BB962C8B-B14F-4D97-AF65-F5344CB8AC3E}">
        <p14:creationId xmlns:p14="http://schemas.microsoft.com/office/powerpoint/2010/main" val="17255330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365125"/>
            <a:ext cx="10515600" cy="1325563"/>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Methodology</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1690688"/>
            <a:ext cx="10515600" cy="4486275"/>
          </a:xfrm>
        </p:spPr>
        <p:txBody>
          <a:bodyPr>
            <a:normAutofit/>
          </a:bodyPr>
          <a:lstStyle/>
          <a:p>
            <a:pPr marL="0" indent="0" fontAlgn="base">
              <a:lnSpc>
                <a:spcPct val="120000"/>
              </a:lnSpc>
              <a:buNone/>
            </a:pPr>
            <a:r>
              <a:rPr lang="en-US" sz="1800" b="1"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The input data here has been collected from the Electric Utilities (EU) industry, within the Energy sector of the S&amp;P1500. </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The S&amp;P1500 is a stock market index of the top unique companies included in the </a:t>
            </a:r>
            <a:r>
              <a:rPr lang="en-US" sz="1800" b="0" i="1"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S&amp;P </a:t>
            </a:r>
            <a:r>
              <a:rPr lang="en-US" sz="1800" b="0" i="1"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LargeCap</a:t>
            </a:r>
            <a:r>
              <a:rPr lang="en-US" sz="1800" b="0" i="1"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500</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sz="1800" b="0" i="1"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S&amp;P </a:t>
            </a:r>
            <a:r>
              <a:rPr lang="en-US" sz="1800" b="0" i="1"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MidCap</a:t>
            </a:r>
            <a:r>
              <a:rPr lang="en-US" sz="1800" b="0" i="1"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400</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and </a:t>
            </a:r>
            <a:r>
              <a:rPr lang="en-US" sz="1800" b="0" i="1"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S&amp;P SmallCap 600 </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indices (“Cap” refers to market capitalization or equity).</a:t>
            </a: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 </a:t>
            </a:r>
          </a:p>
          <a:p>
            <a:pPr marL="0" indent="0" fontAlgn="base">
              <a:lnSpc>
                <a:spcPct val="120000"/>
              </a:lnSpc>
              <a:buNone/>
            </a:pPr>
            <a:r>
              <a:rPr lang="en-US" sz="18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The S&amp;P1500 is inclusive of 11 sectors and 73 industries, with about 1507 publicly traded United States companies. </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This is secondary data, as these observations have been adjusted for the integrity of the data. Here we have cross-section data, with a total of 23 observations, all taken </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on the last day of the year, 2021. </a:t>
            </a:r>
          </a:p>
          <a:p>
            <a:pPr marL="0" indent="0" fontAlgn="base">
              <a:lnSpc>
                <a:spcPct val="120000"/>
              </a:lnSpc>
              <a:buNone/>
            </a:pPr>
            <a:r>
              <a:rPr lang="en-US" sz="18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The dependent variable here is the price per share (Stock Price), and the independent variables are the EPS, BVPS, DTA, and CR. </a:t>
            </a: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Companies </a:t>
            </a:r>
            <a:r>
              <a:rPr lang="en-US" sz="1800" b="1" i="1" dirty="0">
                <a:solidFill>
                  <a:schemeClr val="tx1">
                    <a:lumMod val="75000"/>
                    <a:lumOff val="25000"/>
                  </a:schemeClr>
                </a:solidFill>
                <a:latin typeface="Times New Roman" panose="02020603050405020304" pitchFamily="18" charset="0"/>
                <a:cs typeface="Times New Roman" panose="02020603050405020304" pitchFamily="18" charset="0"/>
              </a:rPr>
              <a:t>Constellation Energy Corporation </a:t>
            </a: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(CEG) and </a:t>
            </a:r>
            <a:r>
              <a:rPr lang="en-US" sz="1800" b="1" i="1" dirty="0">
                <a:solidFill>
                  <a:schemeClr val="tx1">
                    <a:lumMod val="75000"/>
                    <a:lumOff val="25000"/>
                  </a:schemeClr>
                </a:solidFill>
                <a:latin typeface="Times New Roman" panose="02020603050405020304" pitchFamily="18" charset="0"/>
                <a:cs typeface="Times New Roman" panose="02020603050405020304" pitchFamily="18" charset="0"/>
              </a:rPr>
              <a:t>American Electric Power Company, Inc. </a:t>
            </a: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(AEP) have been removed from the data, due to signs of outliers in these observations, as well as missing or ‘NA’ values. </a:t>
            </a:r>
            <a:endParaRPr lang="en-US" sz="18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10949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328055"/>
            <a:ext cx="10515600" cy="1117686"/>
          </a:xfrm>
        </p:spPr>
        <p:txBody>
          <a:bodyPr anchor="b">
            <a:normAutofit/>
          </a:bodyPr>
          <a:lstStyle/>
          <a:p>
            <a:pPr algn="ctr"/>
            <a:r>
              <a:rPr lang="en-US" sz="2400" b="1" dirty="0">
                <a:solidFill>
                  <a:schemeClr val="accent2">
                    <a:lumMod val="75000"/>
                  </a:schemeClr>
                </a:solidFill>
                <a:latin typeface="Times New Roman" panose="02020603050405020304" pitchFamily="18" charset="0"/>
                <a:ea typeface="+mn-ea"/>
                <a:cs typeface="+mn-cs"/>
              </a:rPr>
              <a:t>Methodology, continued…</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1482812"/>
            <a:ext cx="10515600" cy="4486275"/>
          </a:xfrm>
        </p:spPr>
        <p:txBody>
          <a:bodyPr>
            <a:normAutofit/>
          </a:bodyPr>
          <a:lstStyle/>
          <a:p>
            <a:pPr marL="0" indent="0" algn="ctr" rtl="0" fontAlgn="base">
              <a:lnSpc>
                <a:spcPct val="100000"/>
              </a:lnSpc>
              <a:buNone/>
            </a:pPr>
            <a:r>
              <a:rPr lang="en-US" sz="1800" b="1"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Listed below are the equations defining the functional specification equation (Eqn. 1), population regression equation (Eqn. 2) and sample regression equation (Eqn. 3).  </a:t>
            </a:r>
          </a:p>
          <a:p>
            <a:pPr marL="0" indent="0" algn="l" rtl="0" fontAlgn="base">
              <a:lnSpc>
                <a:spcPct val="100000"/>
              </a:lnSpc>
              <a:buNone/>
            </a:pP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         +        +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0" indent="0" algn="l" rtl="0" fontAlgn="base">
              <a:lnSpc>
                <a:spcPct val="100000"/>
              </a:lnSpc>
              <a:buNone/>
            </a:pP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Eqn. 1 		Price = f(EPS, BVPS, DTA, CR) </a:t>
            </a:r>
          </a:p>
          <a:p>
            <a:pPr marL="0" indent="0" algn="l" rtl="0" fontAlgn="base">
              <a:lnSpc>
                <a:spcPct val="100000"/>
              </a:lnSpc>
              <a:buNone/>
            </a:pP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Eqn. 2 		Price = a + </a:t>
            </a:r>
            <a:r>
              <a:rPr lang="en-US" sz="20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ßeps</a:t>
            </a: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EPS + </a:t>
            </a:r>
            <a:r>
              <a:rPr lang="en-US" sz="20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ßbvps</a:t>
            </a: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BVPS + </a:t>
            </a:r>
            <a:r>
              <a:rPr lang="en-US" sz="20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ßdta</a:t>
            </a: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DTA + </a:t>
            </a:r>
            <a:r>
              <a:rPr lang="en-US" sz="20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ßcr</a:t>
            </a: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CR </a:t>
            </a:r>
          </a:p>
          <a:p>
            <a:pPr marL="0" indent="0" algn="l" rtl="0" fontAlgn="base">
              <a:lnSpc>
                <a:spcPct val="100000"/>
              </a:lnSpc>
              <a:buNone/>
            </a:pP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Eqn. 3 		Price = a + </a:t>
            </a:r>
            <a:r>
              <a:rPr lang="en-US" sz="20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beps</a:t>
            </a: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EPS + </a:t>
            </a:r>
            <a:r>
              <a:rPr lang="en-US" sz="20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bbvps</a:t>
            </a: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BVPS + </a:t>
            </a:r>
            <a:r>
              <a:rPr lang="en-US" sz="20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bdta</a:t>
            </a: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DTA+ </a:t>
            </a:r>
            <a:r>
              <a:rPr lang="en-US" sz="20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bcr</a:t>
            </a: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CR </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l" rtl="0" fontAlgn="base">
              <a:lnSpc>
                <a:spcPct val="100000"/>
              </a:lnSpc>
              <a:buNone/>
            </a:pPr>
            <a:endPar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0" indent="0" fontAlgn="base">
              <a:lnSpc>
                <a:spcPct val="100000"/>
              </a:lnSpc>
              <a:buNone/>
            </a:pPr>
            <a:r>
              <a:rPr lang="en-US" sz="1800" b="1"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The objective of this model is to evaluate the association or lack thereof that the stock prices of the companies within Electrical Utilities industry have with EPS, BVPS, DTA, and CR. </a:t>
            </a:r>
          </a:p>
          <a:p>
            <a:pPr marL="0" indent="0" fontAlgn="base">
              <a:lnSpc>
                <a:spcPct val="100000"/>
              </a:lnSpc>
              <a:buNone/>
            </a:pP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Graphical techniques including both histograms and scatterplots are used in this analysis. This data has been analyzed using descriptive statistics (for scalable variables), as well as correlation and regression statistical analysis, via both Microsoft Excel and R-Script.  </a:t>
            </a:r>
          </a:p>
          <a:p>
            <a:pPr marL="0" indent="0" algn="l" rtl="0" fontAlgn="base">
              <a:lnSpc>
                <a:spcPct val="100000"/>
              </a:lnSpc>
              <a:buNone/>
            </a:pPr>
            <a:endPar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38788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199" y="228493"/>
            <a:ext cx="10515600" cy="821124"/>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Histograms</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1049617"/>
            <a:ext cx="10515600" cy="1408669"/>
          </a:xfrm>
        </p:spPr>
        <p:txBody>
          <a:bodyPr>
            <a:normAutofit/>
          </a:bodyPr>
          <a:lstStyle/>
          <a:p>
            <a:pPr marL="0" marR="0" indent="0">
              <a:lnSpc>
                <a:spcPct val="115000"/>
              </a:lnSpc>
              <a:spcBef>
                <a:spcPts val="0"/>
              </a:spcBef>
              <a:spcAft>
                <a:spcPts val="800"/>
              </a:spcAft>
              <a:buNone/>
            </a:pPr>
            <a:r>
              <a:rPr lang="en-US" sz="18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1 </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through</a:t>
            </a:r>
            <a:r>
              <a:rPr lang="en-US" sz="18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Fig. 5</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show the histograms of each variable being analyzed. </a:t>
            </a:r>
            <a:r>
              <a:rPr lang="en-US" sz="18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All histograms are roughly negative and skewed right, excluding DTA. </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histogram of DTA </a:t>
            </a:r>
            <a:r>
              <a:rPr lang="en-US" sz="18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is positive and skewed left. </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There is less of a recognizable or weak pattern in </a:t>
            </a:r>
            <a:r>
              <a:rPr lang="en-US" sz="18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5</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graph of CR, having more peaks and irregular symmetry.</a:t>
            </a:r>
            <a:endParaRPr lang="en-US" sz="1800" b="1"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8BE2A733-8EA3-764F-D1A5-9ED729B3D881}"/>
              </a:ext>
            </a:extLst>
          </p:cNvPr>
          <p:cNvGrpSpPr/>
          <p:nvPr/>
        </p:nvGrpSpPr>
        <p:grpSpPr>
          <a:xfrm>
            <a:off x="1662662" y="2327239"/>
            <a:ext cx="8866675" cy="4302268"/>
            <a:chOff x="2209798" y="2702123"/>
            <a:chExt cx="7772400" cy="3666603"/>
          </a:xfrm>
        </p:grpSpPr>
        <p:pic>
          <p:nvPicPr>
            <p:cNvPr id="7" name="Picture 6">
              <a:extLst>
                <a:ext uri="{FF2B5EF4-FFF2-40B4-BE49-F238E27FC236}">
                  <a16:creationId xmlns:a16="http://schemas.microsoft.com/office/drawing/2014/main" id="{5D3F452E-FD19-EE08-76DE-C2FD4E6848C9}"/>
                </a:ext>
              </a:extLst>
            </p:cNvPr>
            <p:cNvPicPr>
              <a:picLocks noChangeAspect="1"/>
            </p:cNvPicPr>
            <p:nvPr/>
          </p:nvPicPr>
          <p:blipFill rotWithShape="1">
            <a:blip r:embed="rId3"/>
            <a:srcRect t="2010" b="66563"/>
            <a:stretch/>
          </p:blipFill>
          <p:spPr>
            <a:xfrm>
              <a:off x="2209798" y="2702123"/>
              <a:ext cx="7772400" cy="1833302"/>
            </a:xfrm>
            <a:prstGeom prst="rect">
              <a:avLst/>
            </a:prstGeom>
          </p:spPr>
        </p:pic>
        <p:pic>
          <p:nvPicPr>
            <p:cNvPr id="8" name="Picture 7">
              <a:extLst>
                <a:ext uri="{FF2B5EF4-FFF2-40B4-BE49-F238E27FC236}">
                  <a16:creationId xmlns:a16="http://schemas.microsoft.com/office/drawing/2014/main" id="{ED83B4F1-439C-EB3F-286C-34B24EC247D5}"/>
                </a:ext>
              </a:extLst>
            </p:cNvPr>
            <p:cNvPicPr>
              <a:picLocks noChangeAspect="1"/>
            </p:cNvPicPr>
            <p:nvPr/>
          </p:nvPicPr>
          <p:blipFill rotWithShape="1">
            <a:blip r:embed="rId3"/>
            <a:srcRect t="35212" r="34863" b="33361"/>
            <a:stretch/>
          </p:blipFill>
          <p:spPr>
            <a:xfrm>
              <a:off x="3564634" y="4535425"/>
              <a:ext cx="5062729" cy="1833301"/>
            </a:xfrm>
            <a:prstGeom prst="rect">
              <a:avLst/>
            </a:prstGeom>
          </p:spPr>
        </p:pic>
      </p:grpSp>
    </p:spTree>
    <p:extLst>
      <p:ext uri="{BB962C8B-B14F-4D97-AF65-F5344CB8AC3E}">
        <p14:creationId xmlns:p14="http://schemas.microsoft.com/office/powerpoint/2010/main" val="15748937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433389" y="233074"/>
            <a:ext cx="10515600" cy="1154291"/>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Scatterplots</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433389" y="1387365"/>
            <a:ext cx="4559025" cy="5097517"/>
          </a:xfrm>
        </p:spPr>
        <p:txBody>
          <a:bodyPr>
            <a:noAutofit/>
          </a:bodyPr>
          <a:lstStyle/>
          <a:p>
            <a:pPr marL="0" indent="0">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relationships visible via the scatterplots in </a:t>
            </a:r>
            <a:r>
              <a:rPr lang="en-US" sz="16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6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through</a:t>
            </a:r>
            <a:r>
              <a:rPr lang="en-US" sz="16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Fig. 9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 the independent variables, each relative to the dependent variable. 	</a:t>
            </a:r>
          </a:p>
          <a:p>
            <a:pPr marL="0" indent="0">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relationships seen in </a:t>
            </a:r>
            <a:r>
              <a:rPr lang="en-US" sz="16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6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US" sz="16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7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 stronger or more positively correlated, non-heteroscedastic, nonlinear and with few outliers. </a:t>
            </a:r>
            <a:r>
              <a:rPr lang="en-US" sz="1600" b="1" kern="0" dirty="0">
                <a:solidFill>
                  <a:schemeClr val="tx1">
                    <a:lumMod val="75000"/>
                    <a:lumOff val="25000"/>
                  </a:schemeClr>
                </a:solidFill>
                <a:latin typeface="Times New Roman" panose="02020603050405020304" pitchFamily="18" charset="0"/>
                <a:cs typeface="Times New Roman" panose="02020603050405020304" pitchFamily="18" charset="0"/>
              </a:rPr>
              <a:t>The stock prices of the companies within the EU industry are most correlated with EPS and BVPS, compared the other variables (</a:t>
            </a:r>
            <a:r>
              <a:rPr lang="en-US" sz="1600" b="1" kern="0" dirty="0" err="1">
                <a:solidFill>
                  <a:schemeClr val="tx1">
                    <a:lumMod val="75000"/>
                    <a:lumOff val="25000"/>
                  </a:schemeClr>
                </a:solidFill>
                <a:latin typeface="Times New Roman" panose="02020603050405020304" pitchFamily="18" charset="0"/>
                <a:cs typeface="Times New Roman" panose="02020603050405020304" pitchFamily="18" charset="0"/>
              </a:rPr>
              <a:t>bjectively</a:t>
            </a:r>
            <a:r>
              <a:rPr lang="en-US" sz="1600" b="1" kern="0"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en-US" sz="16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16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8</a:t>
            </a:r>
            <a:r>
              <a:rPr lang="en-US" sz="1600" i="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and </a:t>
            </a:r>
            <a:r>
              <a:rPr lang="en-US" sz="16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9,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data is even more nonlinear, with less of a visible pattern, as well as</a:t>
            </a:r>
            <a:r>
              <a:rPr lang="en-US" sz="1600" i="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very</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congested and clustered. </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DTA data is clustered </a:t>
            </a:r>
            <a:r>
              <a:rPr lang="en-US" sz="16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higher, whereas the clustered</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CR data is lower.</a:t>
            </a:r>
          </a:p>
          <a:p>
            <a:pPr marL="0" indent="0">
              <a:buNone/>
            </a:pPr>
            <a:r>
              <a:rPr lang="en-US" sz="1600" kern="0" dirty="0">
                <a:solidFill>
                  <a:schemeClr val="tx1">
                    <a:lumMod val="75000"/>
                    <a:lumOff val="25000"/>
                  </a:schemeClr>
                </a:solidFill>
                <a:latin typeface="Times New Roman" panose="02020603050405020304" pitchFamily="18" charset="0"/>
                <a:cs typeface="Times New Roman" panose="02020603050405020304" pitchFamily="18" charset="0"/>
              </a:rPr>
              <a:t>The contrasting clustering in </a:t>
            </a:r>
            <a:r>
              <a:rPr lang="en-US" sz="1600" i="1" kern="0" dirty="0">
                <a:solidFill>
                  <a:schemeClr val="tx1">
                    <a:lumMod val="75000"/>
                    <a:lumOff val="25000"/>
                  </a:schemeClr>
                </a:solidFill>
                <a:latin typeface="Times New Roman" panose="02020603050405020304" pitchFamily="18" charset="0"/>
                <a:cs typeface="Times New Roman" panose="02020603050405020304" pitchFamily="18" charset="0"/>
              </a:rPr>
              <a:t>Fig. 8 -9 </a:t>
            </a:r>
            <a:r>
              <a:rPr lang="en-US" sz="1600" kern="0" dirty="0">
                <a:solidFill>
                  <a:schemeClr val="tx1">
                    <a:lumMod val="75000"/>
                    <a:lumOff val="25000"/>
                  </a:schemeClr>
                </a:solidFill>
                <a:latin typeface="Times New Roman" panose="02020603050405020304" pitchFamily="18" charset="0"/>
                <a:cs typeface="Times New Roman" panose="02020603050405020304" pitchFamily="18" charset="0"/>
              </a:rPr>
              <a:t>insists that these companies holding more debt and risk than they are assets</a:t>
            </a:r>
            <a:r>
              <a:rPr lang="en-US" sz="1600" b="1" kern="0" dirty="0">
                <a:solidFill>
                  <a:schemeClr val="tx1">
                    <a:lumMod val="75000"/>
                    <a:lumOff val="25000"/>
                  </a:schemeClr>
                </a:solidFill>
                <a:latin typeface="Times New Roman" panose="02020603050405020304" pitchFamily="18" charset="0"/>
                <a:cs typeface="Times New Roman" panose="02020603050405020304" pitchFamily="18" charset="0"/>
              </a:rPr>
              <a:t>. This also tells us that regardless of debt </a:t>
            </a:r>
            <a:r>
              <a:rPr lang="en-US" sz="1600" b="1" u="sng" kern="0" dirty="0">
                <a:solidFill>
                  <a:schemeClr val="tx1">
                    <a:lumMod val="75000"/>
                    <a:lumOff val="25000"/>
                  </a:schemeClr>
                </a:solidFill>
                <a:latin typeface="Times New Roman" panose="02020603050405020304" pitchFamily="18" charset="0"/>
                <a:cs typeface="Times New Roman" panose="02020603050405020304" pitchFamily="18" charset="0"/>
              </a:rPr>
              <a:t>and/or</a:t>
            </a:r>
            <a:r>
              <a:rPr lang="en-US" sz="1600" b="1" kern="0" dirty="0">
                <a:solidFill>
                  <a:schemeClr val="tx1">
                    <a:lumMod val="75000"/>
                    <a:lumOff val="25000"/>
                  </a:schemeClr>
                </a:solidFill>
                <a:latin typeface="Times New Roman" panose="02020603050405020304" pitchFamily="18" charset="0"/>
                <a:cs typeface="Times New Roman" panose="02020603050405020304" pitchFamily="18" charset="0"/>
              </a:rPr>
              <a:t> liability levels relative to assets, the influence that these variables hold on stock prices varies across the companies within this industry. </a:t>
            </a:r>
          </a:p>
        </p:txBody>
      </p:sp>
      <p:pic>
        <p:nvPicPr>
          <p:cNvPr id="6" name="Picture 5">
            <a:extLst>
              <a:ext uri="{FF2B5EF4-FFF2-40B4-BE49-F238E27FC236}">
                <a16:creationId xmlns:a16="http://schemas.microsoft.com/office/drawing/2014/main" id="{590207E6-C0D6-3801-405D-D057514D0ED5}"/>
              </a:ext>
            </a:extLst>
          </p:cNvPr>
          <p:cNvPicPr>
            <a:picLocks noChangeAspect="1"/>
          </p:cNvPicPr>
          <p:nvPr/>
        </p:nvPicPr>
        <p:blipFill rotWithShape="1">
          <a:blip r:embed="rId3"/>
          <a:srcRect r="2721"/>
          <a:stretch/>
        </p:blipFill>
        <p:spPr>
          <a:xfrm>
            <a:off x="5271031" y="0"/>
            <a:ext cx="6920969" cy="6858000"/>
          </a:xfrm>
          <a:prstGeom prst="rect">
            <a:avLst/>
          </a:prstGeom>
        </p:spPr>
      </p:pic>
    </p:spTree>
    <p:extLst>
      <p:ext uri="{BB962C8B-B14F-4D97-AF65-F5344CB8AC3E}">
        <p14:creationId xmlns:p14="http://schemas.microsoft.com/office/powerpoint/2010/main" val="370104212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199" y="365126"/>
            <a:ext cx="10515600" cy="660486"/>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Table 1: </a:t>
            </a:r>
            <a:r>
              <a:rPr lang="en-US" sz="2400" b="1" i="1" dirty="0">
                <a:solidFill>
                  <a:schemeClr val="accent2">
                    <a:lumMod val="75000"/>
                  </a:schemeClr>
                </a:solidFill>
                <a:latin typeface="Times New Roman" panose="02020603050405020304" pitchFamily="18" charset="0"/>
                <a:ea typeface="+mn-ea"/>
                <a:cs typeface="+mn-cs"/>
              </a:rPr>
              <a:t>Descriptive Statistics</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199" y="1025612"/>
            <a:ext cx="10740081" cy="5832388"/>
          </a:xfrm>
        </p:spPr>
        <p:txBody>
          <a:bodyPr>
            <a:normAutofit/>
          </a:bodyPr>
          <a:lstStyle/>
          <a:p>
            <a:pPr marL="0" indent="0">
              <a:buNone/>
            </a:pP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17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1</a:t>
            </a: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are the descriptive statistics for all variables that are non-categorical, here, that is all variables. </a:t>
            </a:r>
            <a:r>
              <a:rPr lang="en-US" sz="17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standard deviation for each variable is about half (</a:t>
            </a:r>
            <a:r>
              <a:rPr lang="en-US" sz="17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or less than half) of the mean for</a:t>
            </a:r>
            <a:r>
              <a:rPr lang="en-US" sz="17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all variables, except EPS.</a:t>
            </a: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data around </a:t>
            </a: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EPS is the least disbursed from the mean. </a:t>
            </a:r>
            <a:endPar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700" kern="0" dirty="0">
              <a:solidFill>
                <a:schemeClr val="tx1">
                  <a:lumMod val="75000"/>
                  <a:lumOff val="25000"/>
                </a:schemeClr>
              </a:solidFill>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0" dirty="0">
              <a:solidFill>
                <a:schemeClr val="tx1">
                  <a:lumMod val="75000"/>
                  <a:lumOff val="25000"/>
                </a:schemeClr>
              </a:solidFill>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0" dirty="0">
              <a:solidFill>
                <a:schemeClr val="tx1">
                  <a:lumMod val="75000"/>
                  <a:lumOff val="25000"/>
                </a:schemeClr>
              </a:solidFill>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0" dirty="0">
              <a:solidFill>
                <a:schemeClr val="tx1">
                  <a:lumMod val="75000"/>
                  <a:lumOff val="25000"/>
                </a:schemeClr>
              </a:solidFill>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US" sz="17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measure of skewness and kurtosis is asymmetric across all variables in this model, though Price and BVPS are the closest variables to displaying normal distribution, yet still far from.</a:t>
            </a:r>
            <a:r>
              <a:rPr lang="en-US" sz="17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measure of kurtosis is higher or more peaked than normal distribution in all variables, especially high in EPS, DTA and CR. The higher kurtosis seen in all variables indicates that the data has sharper peaks around the center of the dispersion, with heavier tails.</a:t>
            </a: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We can also conclude that there is a </a:t>
            </a: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higher chance of outliers or extreme values</a:t>
            </a: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AC3C27-85E3-DFE0-3886-2B3EC46EF509}"/>
              </a:ext>
            </a:extLst>
          </p:cNvPr>
          <p:cNvPicPr>
            <a:picLocks noChangeAspect="1"/>
          </p:cNvPicPr>
          <p:nvPr/>
        </p:nvPicPr>
        <p:blipFill rotWithShape="1">
          <a:blip r:embed="rId3"/>
          <a:srcRect r="5578" b="11958"/>
          <a:stretch/>
        </p:blipFill>
        <p:spPr>
          <a:xfrm>
            <a:off x="2811244" y="2048097"/>
            <a:ext cx="6569511" cy="2761806"/>
          </a:xfrm>
          <a:prstGeom prst="rect">
            <a:avLst/>
          </a:prstGeom>
          <a:solidFill>
            <a:schemeClr val="bg2"/>
          </a:solidFill>
        </p:spPr>
      </p:pic>
    </p:spTree>
    <p:extLst>
      <p:ext uri="{BB962C8B-B14F-4D97-AF65-F5344CB8AC3E}">
        <p14:creationId xmlns:p14="http://schemas.microsoft.com/office/powerpoint/2010/main" val="152725001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5432216" y="393914"/>
            <a:ext cx="4223952" cy="1014472"/>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Table 2: </a:t>
            </a:r>
            <a:r>
              <a:rPr lang="en-US" sz="2400" b="1" i="1" dirty="0">
                <a:solidFill>
                  <a:schemeClr val="accent2">
                    <a:lumMod val="75000"/>
                  </a:schemeClr>
                </a:solidFill>
                <a:latin typeface="Times New Roman" panose="02020603050405020304" pitchFamily="18" charset="0"/>
                <a:ea typeface="+mn-ea"/>
                <a:cs typeface="+mn-cs"/>
              </a:rPr>
              <a:t>Correlation Matrix</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5432216" y="1408386"/>
            <a:ext cx="5822091" cy="4942846"/>
          </a:xfrm>
        </p:spPr>
        <p:txBody>
          <a:bodyPr>
            <a:normAutofit/>
          </a:bodyPr>
          <a:lstStyle/>
          <a:p>
            <a:pPr marL="0" marR="0" indent="0">
              <a:lnSpc>
                <a:spcPct val="115000"/>
              </a:lnSpc>
              <a:spcBef>
                <a:spcPts val="0"/>
              </a:spcBef>
              <a:spcAft>
                <a:spcPts val="800"/>
              </a:spcAft>
              <a:buNone/>
            </a:pP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Via the correlation matrix in </a:t>
            </a:r>
            <a:r>
              <a:rPr lang="en-US" sz="17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2</a:t>
            </a: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it can be observed that the </a:t>
            </a:r>
            <a:r>
              <a:rPr lang="en-US" sz="17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Price has a strong positive correlation with the </a:t>
            </a:r>
            <a:r>
              <a:rPr lang="en-US" sz="17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17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PS (at 0.732) and BVPS (at 0.785). </a:t>
            </a: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There is also a high correlation between EPS and BVPS </a:t>
            </a: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(at 0.723.			</a:t>
            </a:r>
          </a:p>
          <a:p>
            <a:pPr marL="0" marR="0" indent="0">
              <a:lnSpc>
                <a:spcPct val="115000"/>
              </a:lnSpc>
              <a:spcBef>
                <a:spcPts val="0"/>
              </a:spcBef>
              <a:spcAft>
                <a:spcPts val="800"/>
              </a:spcAft>
              <a:buNone/>
            </a:pPr>
            <a:r>
              <a:rPr lang="en-US" sz="17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should also be noted that the </a:t>
            </a:r>
            <a:r>
              <a:rPr lang="en-US" sz="17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DTA</a:t>
            </a:r>
            <a:r>
              <a:rPr lang="en-US" sz="17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has a strong correlation with </a:t>
            </a:r>
            <a:r>
              <a:rPr lang="en-US" sz="17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CR</a:t>
            </a:r>
            <a:r>
              <a:rPr lang="en-US" sz="17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-0.791), although this correlation is negative. </a:t>
            </a: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These variables are moving in opposing directions, though there is still a relationship between these variables, one that is </a:t>
            </a:r>
            <a:r>
              <a:rPr lang="en-US" sz="1700" u="sng"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greater than all other correlations in this model</a:t>
            </a:r>
            <a:r>
              <a:rPr lang="en-US" sz="1700" u="sng"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nSpc>
                <a:spcPct val="115000"/>
              </a:lnSpc>
              <a:spcBef>
                <a:spcPts val="0"/>
              </a:spcBef>
              <a:spcAft>
                <a:spcPts val="800"/>
              </a:spcAft>
              <a:buNone/>
            </a:pPr>
            <a:r>
              <a:rPr lang="en-US" sz="17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Due to high correlation coefficients, we can assume that there are signs of multicollinearity in this model, or a high correlation in our independent variables than that with our dependent. </a:t>
            </a:r>
            <a:endParaRPr lang="en-US" sz="1700" b="1" kern="100" dirty="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endParaRPr lang="en-US" sz="1700" kern="100" dirty="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E74C45B-5548-63BB-29F3-446D6E47DAF9}"/>
              </a:ext>
            </a:extLst>
          </p:cNvPr>
          <p:cNvPicPr>
            <a:picLocks noChangeAspect="1"/>
          </p:cNvPicPr>
          <p:nvPr/>
        </p:nvPicPr>
        <p:blipFill rotWithShape="1">
          <a:blip r:embed="rId3"/>
          <a:srcRect r="45402" b="12052"/>
          <a:stretch/>
        </p:blipFill>
        <p:spPr>
          <a:xfrm>
            <a:off x="0" y="1674336"/>
            <a:ext cx="4832131" cy="3509327"/>
          </a:xfrm>
          <a:prstGeom prst="rect">
            <a:avLst/>
          </a:prstGeom>
        </p:spPr>
      </p:pic>
    </p:spTree>
    <p:extLst>
      <p:ext uri="{BB962C8B-B14F-4D97-AF65-F5344CB8AC3E}">
        <p14:creationId xmlns:p14="http://schemas.microsoft.com/office/powerpoint/2010/main" val="310231998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160638"/>
            <a:ext cx="10515600" cy="1027032"/>
          </a:xfrm>
        </p:spPr>
        <p:txBody>
          <a:bodyPr anchor="b">
            <a:normAutofit/>
          </a:bodyPr>
          <a:lstStyle/>
          <a:p>
            <a:r>
              <a:rPr lang="en-US" sz="2400" b="1" dirty="0">
                <a:solidFill>
                  <a:schemeClr val="accent2">
                    <a:lumMod val="75000"/>
                  </a:schemeClr>
                </a:solidFill>
                <a:latin typeface="Times New Roman" panose="02020603050405020304" pitchFamily="18" charset="0"/>
                <a:ea typeface="+mn-ea"/>
                <a:cs typeface="+mn-cs"/>
              </a:rPr>
              <a:t>Regression Equation</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1070404" y="1187670"/>
            <a:ext cx="10051192" cy="4731217"/>
          </a:xfrm>
        </p:spPr>
        <p:txBody>
          <a:bodyPr>
            <a:noAutofit/>
          </a:bodyPr>
          <a:lstStyle/>
          <a:p>
            <a:pPr marL="0" marR="0" indent="0">
              <a:lnSpc>
                <a:spcPct val="100000"/>
              </a:lnSpc>
              <a:spcBef>
                <a:spcPts val="0"/>
              </a:spcBef>
              <a:spcAft>
                <a:spcPts val="0"/>
              </a:spcAft>
              <a:buNone/>
            </a:pP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Equation for Sample Regression Line. </a:t>
            </a:r>
            <a:endParaRPr lang="en-US" sz="16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0"/>
              </a:spcAft>
              <a:buNone/>
            </a:pP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            +            +</a:t>
            </a:r>
            <a:endParaRPr lang="en-US" sz="16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Eqn. 4			Price  =  f(EPS,	BVPS,	DTA,	CR)</a:t>
            </a:r>
            <a:endParaRPr lang="en-US" sz="16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t-stat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2.44</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2.16</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(3.73)</a:t>
            </a:r>
            <a:r>
              <a:rPr lang="en-US" sz="14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2.81</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3.44</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p-value		(0.026)*	(0.046)*	(0.002)**	(0.013)*	(0.003)**</a:t>
            </a:r>
            <a:endParaRPr lang="en-US" sz="16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r (</a:t>
            </a:r>
            <a:r>
              <a:rPr lang="en-US" sz="1600" kern="0" dirty="0" err="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corr</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(2.91)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0.82</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(1.82)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38.23</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80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n =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20</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r-sq. = 0.812      F =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17.31</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F-Prob =     SE = </a:t>
            </a:r>
          </a:p>
          <a:p>
            <a:pPr marL="0" marR="0" indent="0">
              <a:lnSpc>
                <a:spcPct val="100000"/>
              </a:lnSpc>
              <a:spcBef>
                <a:spcPts val="0"/>
              </a:spcBef>
              <a:spcAft>
                <a:spcPts val="800"/>
              </a:spcAft>
              <a:buNone/>
            </a:pP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Confidence Intervals. </a:t>
            </a:r>
            <a:endParaRPr lang="en-US" sz="16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0"/>
              </a:spcAft>
              <a:buNone/>
            </a:pPr>
            <a:r>
              <a:rPr lang="en-US" sz="16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Significant at the 	0% 	level of significance (90% Sure, or “are below”) </a:t>
            </a:r>
            <a:r>
              <a:rPr lang="en-US" sz="1600" kern="0"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(1.28)</a:t>
            </a:r>
            <a:endParaRPr lang="en-US" sz="1600" kern="100" dirty="0">
              <a:solidFill>
                <a:schemeClr val="tx1">
                  <a:lumMod val="50000"/>
                  <a:lumOff val="50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Significant at the 	5% 	level of significance (95% Sure, or “are below”) </a:t>
            </a:r>
            <a:r>
              <a:rPr lang="en-US" sz="1600" kern="0"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(1.65)</a:t>
            </a:r>
            <a:endParaRPr lang="en-US" sz="1600" kern="100" dirty="0">
              <a:solidFill>
                <a:schemeClr val="tx1">
                  <a:lumMod val="50000"/>
                  <a:lumOff val="50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Significant at the 	1% 	level of significance (99% Sure, or “are below”) </a:t>
            </a:r>
            <a:r>
              <a:rPr lang="en-US" sz="1600" kern="0"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(2.33)</a:t>
            </a:r>
          </a:p>
          <a:p>
            <a:pPr marL="0" marR="0" indent="0">
              <a:lnSpc>
                <a:spcPct val="100000"/>
              </a:lnSpc>
              <a:spcBef>
                <a:spcPts val="0"/>
              </a:spcBef>
              <a:spcAft>
                <a:spcPts val="0"/>
              </a:spcAft>
              <a:buNone/>
            </a:pPr>
            <a:endParaRPr lang="en-US" sz="16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800"/>
              </a:spcAft>
              <a:buNone/>
            </a:pP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Results of an F-test for the entire model. </a:t>
            </a:r>
            <a:endParaRPr lang="en-US" sz="16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Bef>
                <a:spcPts val="0"/>
              </a:spcBef>
              <a:spcAft>
                <a:spcPts val="80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Ho: </a:t>
            </a:r>
            <a:r>
              <a:rPr lang="en-US" sz="1600" kern="0" dirty="0" err="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1200" kern="0" dirty="0" err="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eps</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600" kern="0" dirty="0" err="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1200" kern="0" dirty="0" err="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bvps</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sz="1600" b="0" i="0" u="none" strike="noStrike" kern="0" cap="none" spc="0" normalizeH="0" baseline="0" noProof="0" dirty="0" err="1">
                <a:ln>
                  <a:noFill/>
                </a:ln>
                <a:solidFill>
                  <a:prstClr val="black">
                    <a:lumMod val="75000"/>
                    <a:lumOff val="25000"/>
                  </a:prst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a:t>
            </a:r>
            <a:r>
              <a:rPr kumimoji="0" lang="en-US" sz="1200" b="0" i="0" u="none" strike="noStrike" kern="0" cap="none" spc="0" normalizeH="0" baseline="0" noProof="0" dirty="0" err="1">
                <a:ln>
                  <a:noFill/>
                </a:ln>
                <a:solidFill>
                  <a:prstClr val="black">
                    <a:lumMod val="75000"/>
                    <a:lumOff val="25000"/>
                  </a:prst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bdta</a:t>
            </a:r>
            <a:r>
              <a:rPr kumimoji="0" lang="en-US" sz="1600" b="0"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b</a:t>
            </a:r>
            <a:r>
              <a:rPr lang="en-US" sz="1200" kern="0" dirty="0" err="1">
                <a:solidFill>
                  <a:prstClr val="black">
                    <a:lumMod val="75000"/>
                    <a:lumOff val="25000"/>
                  </a:prstClr>
                </a:solidFill>
                <a:latin typeface="Times New Roman" panose="02020603050405020304" pitchFamily="18" charset="0"/>
                <a:ea typeface="Times New Roman" panose="02020603050405020304" pitchFamily="18" charset="0"/>
                <a:cs typeface="Times New Roman" panose="02020603050405020304" pitchFamily="18" charset="0"/>
              </a:rPr>
              <a:t>cr</a:t>
            </a:r>
            <a:r>
              <a:rPr kumimoji="0" lang="en-US" sz="1600" b="0"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0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(Null Hypothesis)</a:t>
            </a:r>
            <a:b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1% 	Ha: at least 1 b</a:t>
            </a:r>
            <a:r>
              <a:rPr lang="en-US" sz="14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not equal to 0 </a:t>
            </a:r>
            <a:r>
              <a:rPr lang="en-US" sz="1600" kern="0"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(17.31 &gt; 4.99)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(Alternate Hypothesis) </a:t>
            </a:r>
          </a:p>
          <a:p>
            <a:pPr marL="0" indent="0">
              <a:lnSpc>
                <a:spcPct val="100000"/>
              </a:lnSpc>
              <a:spcBef>
                <a:spcPts val="0"/>
              </a:spcBef>
              <a:spcAft>
                <a:spcPts val="800"/>
              </a:spcAft>
              <a:buNone/>
            </a:pPr>
            <a:endPar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00000"/>
              </a:lnSpc>
              <a:spcBef>
                <a:spcPts val="0"/>
              </a:spcBef>
              <a:spcAft>
                <a:spcPts val="80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above F-test includes the null (Ho) and alternative hypothesis (Ha) for the entire model. </a:t>
            </a:r>
          </a:p>
          <a:p>
            <a:pPr marL="0" indent="0">
              <a:lnSpc>
                <a:spcPct val="100000"/>
              </a:lnSpc>
              <a:spcBef>
                <a:spcPts val="0"/>
              </a:spcBef>
              <a:spcAft>
                <a:spcPts val="800"/>
              </a:spcAft>
              <a:buNone/>
            </a:pPr>
            <a:endPar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87102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AB70448D-BB6D-EE47-9F4E-0715C15D9594}" vid="{720B91D2-1E2A-2C4D-B4A5-9EAA63E4315B}"/>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10082</TotalTime>
  <Words>3214</Words>
  <Application>Microsoft Macintosh PowerPoint</Application>
  <PresentationFormat>Widescreen</PresentationFormat>
  <Paragraphs>180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Segoe UI</vt:lpstr>
      <vt:lpstr>Times New Roman</vt:lpstr>
      <vt:lpstr>Office Theme</vt:lpstr>
      <vt:lpstr>A Statistical Model to Identify Factors Effecting Equity Price in the… Electric Utilities Industry</vt:lpstr>
      <vt:lpstr>Introduction</vt:lpstr>
      <vt:lpstr>Methodology</vt:lpstr>
      <vt:lpstr>Methodology, continued…</vt:lpstr>
      <vt:lpstr>Histograms</vt:lpstr>
      <vt:lpstr>Scatterplots</vt:lpstr>
      <vt:lpstr>Table 1: Descriptive Statistics</vt:lpstr>
      <vt:lpstr>Table 2: Correlation Matrix</vt:lpstr>
      <vt:lpstr>Regression Equation</vt:lpstr>
      <vt:lpstr>Table 3: Regression Statistics</vt:lpstr>
      <vt:lpstr>Regression Results, continued…</vt:lpstr>
      <vt:lpstr>Residual Analysis</vt:lpstr>
      <vt:lpstr>Conclusions</vt:lpstr>
      <vt:lpstr>Public Policy Implications</vt:lpstr>
      <vt:lpstr>Appendix I: Bibliography</vt:lpstr>
      <vt:lpstr>Appendix II: Input Data</vt:lpstr>
      <vt:lpstr>Appendix III: R-Script</vt:lpstr>
      <vt:lpstr>Copyright Notice</vt:lpstr>
      <vt:lpstr>   Thank you!   Questions &amp; Correspondence  Brianna Palmisano brianna.palmisano21@my.stjohns.edu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cami gair</dc:creator>
  <cp:lastModifiedBy>cami gair</cp:lastModifiedBy>
  <cp:revision>11</cp:revision>
  <dcterms:created xsi:type="dcterms:W3CDTF">2024-07-11T18:58:23Z</dcterms:created>
  <dcterms:modified xsi:type="dcterms:W3CDTF">2024-07-18T19:06:22Z</dcterms:modified>
</cp:coreProperties>
</file>