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1.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notesSlides/notesSlide2.xml" ContentType="application/vnd.openxmlformats-officedocument.presentationml.notesSl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3"/>
  </p:notesMasterIdLst>
  <p:handoutMasterIdLst>
    <p:handoutMasterId r:id="rId24"/>
  </p:handoutMasterIdLst>
  <p:sldIdLst>
    <p:sldId id="256" r:id="rId2"/>
    <p:sldId id="259" r:id="rId3"/>
    <p:sldId id="272" r:id="rId4"/>
    <p:sldId id="258" r:id="rId5"/>
    <p:sldId id="267" r:id="rId6"/>
    <p:sldId id="260" r:id="rId7"/>
    <p:sldId id="262" r:id="rId8"/>
    <p:sldId id="268" r:id="rId9"/>
    <p:sldId id="273" r:id="rId10"/>
    <p:sldId id="263" r:id="rId11"/>
    <p:sldId id="264" r:id="rId12"/>
    <p:sldId id="269" r:id="rId13"/>
    <p:sldId id="270" r:id="rId14"/>
    <p:sldId id="274" r:id="rId15"/>
    <p:sldId id="265" r:id="rId16"/>
    <p:sldId id="276" r:id="rId17"/>
    <p:sldId id="277" r:id="rId18"/>
    <p:sldId id="275" r:id="rId19"/>
    <p:sldId id="279" r:id="rId20"/>
    <p:sldId id="266"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9"/>
    <p:restoredTop sz="94740"/>
  </p:normalViewPr>
  <p:slideViewPr>
    <p:cSldViewPr snapToGrid="0">
      <p:cViewPr>
        <p:scale>
          <a:sx n="99" d="100"/>
          <a:sy n="99" d="100"/>
        </p:scale>
        <p:origin x="-80"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FBF7D5-7E03-A95D-AD71-64B9A50A77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BLPalmisano</a:t>
            </a:r>
          </a:p>
        </p:txBody>
      </p:sp>
      <p:sp>
        <p:nvSpPr>
          <p:cNvPr id="3" name="Date Placeholder 2">
            <a:extLst>
              <a:ext uri="{FF2B5EF4-FFF2-40B4-BE49-F238E27FC236}">
                <a16:creationId xmlns:a16="http://schemas.microsoft.com/office/drawing/2014/main" id="{976B2AD8-FF28-2D23-FCEE-D5294EAC22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855374-3CC9-D04E-968A-5E789240D6AF}" type="datetimeFigureOut">
              <a:rPr lang="en-US" smtClean="0"/>
              <a:t>7/12/24</a:t>
            </a:fld>
            <a:endParaRPr lang="en-US"/>
          </a:p>
        </p:txBody>
      </p:sp>
      <p:sp>
        <p:nvSpPr>
          <p:cNvPr id="4" name="Footer Placeholder 3">
            <a:extLst>
              <a:ext uri="{FF2B5EF4-FFF2-40B4-BE49-F238E27FC236}">
                <a16:creationId xmlns:a16="http://schemas.microsoft.com/office/drawing/2014/main" id="{1B5F4F4E-A59C-24C3-A124-E9001CEB07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77B0C4-19B9-AAAA-722F-FD98233B87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8FEBE3-9B24-FA42-99CD-CCDFA5D544BA}" type="slidenum">
              <a:rPr lang="en-US" smtClean="0"/>
              <a:t>‹#›</a:t>
            </a:fld>
            <a:endParaRPr lang="en-US"/>
          </a:p>
        </p:txBody>
      </p:sp>
    </p:spTree>
    <p:extLst>
      <p:ext uri="{BB962C8B-B14F-4D97-AF65-F5344CB8AC3E}">
        <p14:creationId xmlns:p14="http://schemas.microsoft.com/office/powerpoint/2010/main" val="7144809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BLPalmisano</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DC5C6-1A78-0C42-A718-611C72BC40A5}" type="datetimeFigureOut">
              <a:rPr lang="en-US" smtClean="0"/>
              <a:t>7/12/24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97BE0-1910-A14C-84C9-78C63D740193}" type="slidenum">
              <a:rPr lang="en-US" smtClean="0"/>
              <a:t>‹#›</a:t>
            </a:fld>
            <a:endParaRPr lang="en-US"/>
          </a:p>
        </p:txBody>
      </p:sp>
    </p:spTree>
    <p:extLst>
      <p:ext uri="{BB962C8B-B14F-4D97-AF65-F5344CB8AC3E}">
        <p14:creationId xmlns:p14="http://schemas.microsoft.com/office/powerpoint/2010/main" val="19658752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497BE0-1910-A14C-84C9-78C63D740193}" type="slidenum">
              <a:rPr lang="en-US" smtClean="0"/>
              <a:t>6</a:t>
            </a:fld>
            <a:endParaRPr lang="en-US"/>
          </a:p>
        </p:txBody>
      </p:sp>
    </p:spTree>
    <p:extLst>
      <p:ext uri="{BB962C8B-B14F-4D97-AF65-F5344CB8AC3E}">
        <p14:creationId xmlns:p14="http://schemas.microsoft.com/office/powerpoint/2010/main" val="16882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497BE0-1910-A14C-84C9-78C63D740193}" type="slidenum">
              <a:rPr lang="en-US" smtClean="0"/>
              <a:t>17</a:t>
            </a:fld>
            <a:endParaRPr lang="en-US"/>
          </a:p>
        </p:txBody>
      </p:sp>
    </p:spTree>
    <p:extLst>
      <p:ext uri="{BB962C8B-B14F-4D97-AF65-F5344CB8AC3E}">
        <p14:creationId xmlns:p14="http://schemas.microsoft.com/office/powerpoint/2010/main" val="50177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6647-12AC-2283-D676-FC68061EC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AD5A76-E778-2282-2BBB-D6CCF62C2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E7FC1A-7E17-38BC-7813-C4312CAC5325}"/>
              </a:ext>
            </a:extLst>
          </p:cNvPr>
          <p:cNvSpPr>
            <a:spLocks noGrp="1"/>
          </p:cNvSpPr>
          <p:nvPr>
            <p:ph type="dt" sz="half" idx="10"/>
          </p:nvPr>
        </p:nvSpPr>
        <p:spPr/>
        <p:txBody>
          <a:bodyPr/>
          <a:lstStyle/>
          <a:p>
            <a:fld id="{7AAC7E51-9095-A848-9242-B5D02B926E5D}" type="datetime1">
              <a:rPr lang="en-US" smtClean="0"/>
              <a:t>7/12/24</a:t>
            </a:fld>
            <a:endParaRPr lang="en-US"/>
          </a:p>
        </p:txBody>
      </p:sp>
      <p:sp>
        <p:nvSpPr>
          <p:cNvPr id="5" name="Footer Placeholder 4">
            <a:extLst>
              <a:ext uri="{FF2B5EF4-FFF2-40B4-BE49-F238E27FC236}">
                <a16:creationId xmlns:a16="http://schemas.microsoft.com/office/drawing/2014/main" id="{6ED124C6-B3E5-59C3-C07F-932A7E523D14}"/>
              </a:ext>
            </a:extLst>
          </p:cNvPr>
          <p:cNvSpPr>
            <a:spLocks noGrp="1"/>
          </p:cNvSpPr>
          <p:nvPr>
            <p:ph type="ftr" sz="quarter" idx="11"/>
          </p:nvPr>
        </p:nvSpPr>
        <p:spPr/>
        <p:txBody>
          <a:bodyPr/>
          <a:lstStyle/>
          <a:p>
            <a:r>
              <a:rPr lang="en-US"/>
              <a:t>© 2024 Brianna L. Palmisano. All rights reserved.</a:t>
            </a:r>
          </a:p>
        </p:txBody>
      </p:sp>
      <p:sp>
        <p:nvSpPr>
          <p:cNvPr id="6" name="Slide Number Placeholder 5">
            <a:extLst>
              <a:ext uri="{FF2B5EF4-FFF2-40B4-BE49-F238E27FC236}">
                <a16:creationId xmlns:a16="http://schemas.microsoft.com/office/drawing/2014/main" id="{0C8CFBEA-6BBB-EC9A-CD22-4A196DD4C70F}"/>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3345271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29C1-1261-7165-D612-02C804DF25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EA513B-39F5-231D-3BD2-5E79B899AC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6B6849-DC13-5848-7866-D32CA25CCA07}"/>
              </a:ext>
            </a:extLst>
          </p:cNvPr>
          <p:cNvSpPr>
            <a:spLocks noGrp="1"/>
          </p:cNvSpPr>
          <p:nvPr>
            <p:ph type="dt" sz="half" idx="10"/>
          </p:nvPr>
        </p:nvSpPr>
        <p:spPr/>
        <p:txBody>
          <a:bodyPr/>
          <a:lstStyle/>
          <a:p>
            <a:fld id="{AB340067-D186-FB42-BCBB-8A5E7AF2ABD4}" type="datetime1">
              <a:rPr lang="en-US" smtClean="0"/>
              <a:t>7/12/24</a:t>
            </a:fld>
            <a:endParaRPr lang="en-US"/>
          </a:p>
        </p:txBody>
      </p:sp>
      <p:sp>
        <p:nvSpPr>
          <p:cNvPr id="5" name="Footer Placeholder 4">
            <a:extLst>
              <a:ext uri="{FF2B5EF4-FFF2-40B4-BE49-F238E27FC236}">
                <a16:creationId xmlns:a16="http://schemas.microsoft.com/office/drawing/2014/main" id="{2947A7FB-2394-F508-BBD1-ED6EA8C480FB}"/>
              </a:ext>
            </a:extLst>
          </p:cNvPr>
          <p:cNvSpPr>
            <a:spLocks noGrp="1"/>
          </p:cNvSpPr>
          <p:nvPr>
            <p:ph type="ftr" sz="quarter" idx="11"/>
          </p:nvPr>
        </p:nvSpPr>
        <p:spPr/>
        <p:txBody>
          <a:bodyPr/>
          <a:lstStyle/>
          <a:p>
            <a:r>
              <a:rPr lang="en-US"/>
              <a:t>© 2024 Brianna L. Palmisano. All rights reserved.</a:t>
            </a:r>
          </a:p>
        </p:txBody>
      </p:sp>
      <p:sp>
        <p:nvSpPr>
          <p:cNvPr id="6" name="Slide Number Placeholder 5">
            <a:extLst>
              <a:ext uri="{FF2B5EF4-FFF2-40B4-BE49-F238E27FC236}">
                <a16:creationId xmlns:a16="http://schemas.microsoft.com/office/drawing/2014/main" id="{F708B49C-F88E-729A-822D-47FBCD3103CA}"/>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374246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761548-3BB8-B257-0B30-B55503C2D9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8B606B-E515-2B0C-3967-99BE98A133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F9A54-18CF-9689-B9AF-9636C456B13D}"/>
              </a:ext>
            </a:extLst>
          </p:cNvPr>
          <p:cNvSpPr>
            <a:spLocks noGrp="1"/>
          </p:cNvSpPr>
          <p:nvPr>
            <p:ph type="dt" sz="half" idx="10"/>
          </p:nvPr>
        </p:nvSpPr>
        <p:spPr/>
        <p:txBody>
          <a:bodyPr/>
          <a:lstStyle/>
          <a:p>
            <a:fld id="{D547E870-818D-CB4E-86F2-1C9FD817A56A}" type="datetime1">
              <a:rPr lang="en-US" smtClean="0"/>
              <a:t>7/12/24</a:t>
            </a:fld>
            <a:endParaRPr lang="en-US"/>
          </a:p>
        </p:txBody>
      </p:sp>
      <p:sp>
        <p:nvSpPr>
          <p:cNvPr id="5" name="Footer Placeholder 4">
            <a:extLst>
              <a:ext uri="{FF2B5EF4-FFF2-40B4-BE49-F238E27FC236}">
                <a16:creationId xmlns:a16="http://schemas.microsoft.com/office/drawing/2014/main" id="{B61E2621-04DD-7E58-2C70-6BFC5137FEE2}"/>
              </a:ext>
            </a:extLst>
          </p:cNvPr>
          <p:cNvSpPr>
            <a:spLocks noGrp="1"/>
          </p:cNvSpPr>
          <p:nvPr>
            <p:ph type="ftr" sz="quarter" idx="11"/>
          </p:nvPr>
        </p:nvSpPr>
        <p:spPr/>
        <p:txBody>
          <a:bodyPr/>
          <a:lstStyle/>
          <a:p>
            <a:r>
              <a:rPr lang="en-US"/>
              <a:t>© 2024 Brianna L. Palmisano. All rights reserved.</a:t>
            </a:r>
          </a:p>
        </p:txBody>
      </p:sp>
      <p:sp>
        <p:nvSpPr>
          <p:cNvPr id="6" name="Slide Number Placeholder 5">
            <a:extLst>
              <a:ext uri="{FF2B5EF4-FFF2-40B4-BE49-F238E27FC236}">
                <a16:creationId xmlns:a16="http://schemas.microsoft.com/office/drawing/2014/main" id="{D08E737C-B5C4-E933-0F5C-C804E9066CA3}"/>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405655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25614-0292-5E43-0597-9E6F5F33EF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B1FA8-655D-ACB2-AFE8-6F3463BB76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4ED24-AC59-B521-F737-08BDC5943598}"/>
              </a:ext>
            </a:extLst>
          </p:cNvPr>
          <p:cNvSpPr>
            <a:spLocks noGrp="1"/>
          </p:cNvSpPr>
          <p:nvPr>
            <p:ph type="dt" sz="half" idx="10"/>
          </p:nvPr>
        </p:nvSpPr>
        <p:spPr/>
        <p:txBody>
          <a:bodyPr/>
          <a:lstStyle/>
          <a:p>
            <a:fld id="{27610B09-2DA3-1542-9745-484AC649A36A}" type="datetime1">
              <a:rPr lang="en-US" smtClean="0"/>
              <a:t>7/12/24</a:t>
            </a:fld>
            <a:endParaRPr lang="en-US"/>
          </a:p>
        </p:txBody>
      </p:sp>
      <p:sp>
        <p:nvSpPr>
          <p:cNvPr id="5" name="Footer Placeholder 4">
            <a:extLst>
              <a:ext uri="{FF2B5EF4-FFF2-40B4-BE49-F238E27FC236}">
                <a16:creationId xmlns:a16="http://schemas.microsoft.com/office/drawing/2014/main" id="{F51F7CD3-7E38-5D78-0D74-FB572EA4E6B5}"/>
              </a:ext>
            </a:extLst>
          </p:cNvPr>
          <p:cNvSpPr>
            <a:spLocks noGrp="1"/>
          </p:cNvSpPr>
          <p:nvPr>
            <p:ph type="ftr" sz="quarter" idx="11"/>
          </p:nvPr>
        </p:nvSpPr>
        <p:spPr/>
        <p:txBody>
          <a:bodyPr/>
          <a:lstStyle/>
          <a:p>
            <a:r>
              <a:rPr lang="en-US"/>
              <a:t>© 2024 Brianna L. Palmisano. All rights reserved.</a:t>
            </a:r>
          </a:p>
        </p:txBody>
      </p:sp>
      <p:sp>
        <p:nvSpPr>
          <p:cNvPr id="6" name="Slide Number Placeholder 5">
            <a:extLst>
              <a:ext uri="{FF2B5EF4-FFF2-40B4-BE49-F238E27FC236}">
                <a16:creationId xmlns:a16="http://schemas.microsoft.com/office/drawing/2014/main" id="{A4D54A0A-DAF0-3CDC-B144-A41B13FA5AC0}"/>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279251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7A22-8CBF-AD4E-2C35-0B885F867B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31C1B-A66E-6E70-7867-793BAC37DA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C51745-21E7-287E-AD85-0C06A6A9B59B}"/>
              </a:ext>
            </a:extLst>
          </p:cNvPr>
          <p:cNvSpPr>
            <a:spLocks noGrp="1"/>
          </p:cNvSpPr>
          <p:nvPr>
            <p:ph type="dt" sz="half" idx="10"/>
          </p:nvPr>
        </p:nvSpPr>
        <p:spPr/>
        <p:txBody>
          <a:bodyPr/>
          <a:lstStyle/>
          <a:p>
            <a:fld id="{8D898ECF-D825-9242-B1C3-2701D6BF2D27}" type="datetime1">
              <a:rPr lang="en-US" smtClean="0"/>
              <a:t>7/12/24</a:t>
            </a:fld>
            <a:endParaRPr lang="en-US"/>
          </a:p>
        </p:txBody>
      </p:sp>
      <p:sp>
        <p:nvSpPr>
          <p:cNvPr id="5" name="Footer Placeholder 4">
            <a:extLst>
              <a:ext uri="{FF2B5EF4-FFF2-40B4-BE49-F238E27FC236}">
                <a16:creationId xmlns:a16="http://schemas.microsoft.com/office/drawing/2014/main" id="{7FE39044-0707-4858-2882-62197568BAF4}"/>
              </a:ext>
            </a:extLst>
          </p:cNvPr>
          <p:cNvSpPr>
            <a:spLocks noGrp="1"/>
          </p:cNvSpPr>
          <p:nvPr>
            <p:ph type="ftr" sz="quarter" idx="11"/>
          </p:nvPr>
        </p:nvSpPr>
        <p:spPr/>
        <p:txBody>
          <a:bodyPr/>
          <a:lstStyle/>
          <a:p>
            <a:r>
              <a:rPr lang="en-US"/>
              <a:t>© 2024 Brianna L. Palmisano. All rights reserved.</a:t>
            </a:r>
          </a:p>
        </p:txBody>
      </p:sp>
      <p:sp>
        <p:nvSpPr>
          <p:cNvPr id="6" name="Slide Number Placeholder 5">
            <a:extLst>
              <a:ext uri="{FF2B5EF4-FFF2-40B4-BE49-F238E27FC236}">
                <a16:creationId xmlns:a16="http://schemas.microsoft.com/office/drawing/2014/main" id="{B7410F14-CF33-7B5C-C63A-2271E25158AB}"/>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186472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5FFA-12CA-ADBE-591C-4E8FE8F707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38977-3DCD-369C-6299-9FCCB63338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428D4-624E-56A6-BC42-AFD9E917DB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236A5C-1A78-3B0D-6415-0440245BEDFE}"/>
              </a:ext>
            </a:extLst>
          </p:cNvPr>
          <p:cNvSpPr>
            <a:spLocks noGrp="1"/>
          </p:cNvSpPr>
          <p:nvPr>
            <p:ph type="dt" sz="half" idx="10"/>
          </p:nvPr>
        </p:nvSpPr>
        <p:spPr/>
        <p:txBody>
          <a:bodyPr/>
          <a:lstStyle/>
          <a:p>
            <a:fld id="{6F3CE858-6C90-7B4C-A5CC-99FD0A646135}" type="datetime1">
              <a:rPr lang="en-US" smtClean="0"/>
              <a:t>7/12/24</a:t>
            </a:fld>
            <a:endParaRPr lang="en-US"/>
          </a:p>
        </p:txBody>
      </p:sp>
      <p:sp>
        <p:nvSpPr>
          <p:cNvPr id="6" name="Footer Placeholder 5">
            <a:extLst>
              <a:ext uri="{FF2B5EF4-FFF2-40B4-BE49-F238E27FC236}">
                <a16:creationId xmlns:a16="http://schemas.microsoft.com/office/drawing/2014/main" id="{81CB9DE1-0361-6019-1E7E-659FA9AA2EF0}"/>
              </a:ext>
            </a:extLst>
          </p:cNvPr>
          <p:cNvSpPr>
            <a:spLocks noGrp="1"/>
          </p:cNvSpPr>
          <p:nvPr>
            <p:ph type="ftr" sz="quarter" idx="11"/>
          </p:nvPr>
        </p:nvSpPr>
        <p:spPr/>
        <p:txBody>
          <a:bodyPr/>
          <a:lstStyle/>
          <a:p>
            <a:r>
              <a:rPr lang="en-US"/>
              <a:t>© 2024 Brianna L. Palmisano. All rights reserved.</a:t>
            </a:r>
          </a:p>
        </p:txBody>
      </p:sp>
      <p:sp>
        <p:nvSpPr>
          <p:cNvPr id="7" name="Slide Number Placeholder 6">
            <a:extLst>
              <a:ext uri="{FF2B5EF4-FFF2-40B4-BE49-F238E27FC236}">
                <a16:creationId xmlns:a16="http://schemas.microsoft.com/office/drawing/2014/main" id="{F55000E6-47ED-08EE-E078-5B250D618B9F}"/>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3533022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15E8D-4FB1-C2D3-B0F3-90A8A1C2FA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5C5CD6-E1DF-CCC3-9D94-C71BB3194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5A264E-BC19-5B59-CFDE-9FD0423C8B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C9516D-E6CF-485F-0597-8C1A23E03C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750547-89B0-F6D4-0A8B-DA4B840D77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99A841-71B0-DA00-2A45-950947C6E93A}"/>
              </a:ext>
            </a:extLst>
          </p:cNvPr>
          <p:cNvSpPr>
            <a:spLocks noGrp="1"/>
          </p:cNvSpPr>
          <p:nvPr>
            <p:ph type="dt" sz="half" idx="10"/>
          </p:nvPr>
        </p:nvSpPr>
        <p:spPr/>
        <p:txBody>
          <a:bodyPr/>
          <a:lstStyle/>
          <a:p>
            <a:fld id="{2AE59003-9DA5-4845-AC1D-9D7F948CC7B8}" type="datetime1">
              <a:rPr lang="en-US" smtClean="0"/>
              <a:t>7/12/24</a:t>
            </a:fld>
            <a:endParaRPr lang="en-US"/>
          </a:p>
        </p:txBody>
      </p:sp>
      <p:sp>
        <p:nvSpPr>
          <p:cNvPr id="8" name="Footer Placeholder 7">
            <a:extLst>
              <a:ext uri="{FF2B5EF4-FFF2-40B4-BE49-F238E27FC236}">
                <a16:creationId xmlns:a16="http://schemas.microsoft.com/office/drawing/2014/main" id="{41443465-D751-0A44-7AA9-AED8D6BEC382}"/>
              </a:ext>
            </a:extLst>
          </p:cNvPr>
          <p:cNvSpPr>
            <a:spLocks noGrp="1"/>
          </p:cNvSpPr>
          <p:nvPr>
            <p:ph type="ftr" sz="quarter" idx="11"/>
          </p:nvPr>
        </p:nvSpPr>
        <p:spPr/>
        <p:txBody>
          <a:bodyPr/>
          <a:lstStyle/>
          <a:p>
            <a:r>
              <a:rPr lang="en-US"/>
              <a:t>© 2024 Brianna L. Palmisano. All rights reserved.</a:t>
            </a:r>
          </a:p>
        </p:txBody>
      </p:sp>
      <p:sp>
        <p:nvSpPr>
          <p:cNvPr id="9" name="Slide Number Placeholder 8">
            <a:extLst>
              <a:ext uri="{FF2B5EF4-FFF2-40B4-BE49-F238E27FC236}">
                <a16:creationId xmlns:a16="http://schemas.microsoft.com/office/drawing/2014/main" id="{B18BFCC5-5DF8-EBEF-9208-005A6AFCC802}"/>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36861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4D1E-E5A6-EE22-3459-32949237E0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C34B01-D3D6-6155-B745-24BCD85D1C79}"/>
              </a:ext>
            </a:extLst>
          </p:cNvPr>
          <p:cNvSpPr>
            <a:spLocks noGrp="1"/>
          </p:cNvSpPr>
          <p:nvPr>
            <p:ph type="dt" sz="half" idx="10"/>
          </p:nvPr>
        </p:nvSpPr>
        <p:spPr/>
        <p:txBody>
          <a:bodyPr/>
          <a:lstStyle/>
          <a:p>
            <a:fld id="{8EC1A9AC-ECCB-1749-B267-59980D133EE7}" type="datetime1">
              <a:rPr lang="en-US" smtClean="0"/>
              <a:t>7/12/24</a:t>
            </a:fld>
            <a:endParaRPr lang="en-US"/>
          </a:p>
        </p:txBody>
      </p:sp>
      <p:sp>
        <p:nvSpPr>
          <p:cNvPr id="4" name="Footer Placeholder 3">
            <a:extLst>
              <a:ext uri="{FF2B5EF4-FFF2-40B4-BE49-F238E27FC236}">
                <a16:creationId xmlns:a16="http://schemas.microsoft.com/office/drawing/2014/main" id="{85BEE3BE-B77C-8760-1818-04DC07C9AB93}"/>
              </a:ext>
            </a:extLst>
          </p:cNvPr>
          <p:cNvSpPr>
            <a:spLocks noGrp="1"/>
          </p:cNvSpPr>
          <p:nvPr>
            <p:ph type="ftr" sz="quarter" idx="11"/>
          </p:nvPr>
        </p:nvSpPr>
        <p:spPr/>
        <p:txBody>
          <a:bodyPr/>
          <a:lstStyle/>
          <a:p>
            <a:r>
              <a:rPr lang="en-US"/>
              <a:t>© 2024 Brianna L. Palmisano. All rights reserved.</a:t>
            </a:r>
          </a:p>
        </p:txBody>
      </p:sp>
      <p:sp>
        <p:nvSpPr>
          <p:cNvPr id="5" name="Slide Number Placeholder 4">
            <a:extLst>
              <a:ext uri="{FF2B5EF4-FFF2-40B4-BE49-F238E27FC236}">
                <a16:creationId xmlns:a16="http://schemas.microsoft.com/office/drawing/2014/main" id="{6FFFC4A5-6950-04E5-19CE-8B307BF30ADC}"/>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4100906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44B04A-753A-462A-CDD3-32D0D13C69C1}"/>
              </a:ext>
            </a:extLst>
          </p:cNvPr>
          <p:cNvSpPr>
            <a:spLocks noGrp="1"/>
          </p:cNvSpPr>
          <p:nvPr>
            <p:ph type="dt" sz="half" idx="10"/>
          </p:nvPr>
        </p:nvSpPr>
        <p:spPr/>
        <p:txBody>
          <a:bodyPr/>
          <a:lstStyle/>
          <a:p>
            <a:fld id="{E0CAFC5B-FF61-0D4A-B004-F963C79FA637}" type="datetime1">
              <a:rPr lang="en-US" smtClean="0"/>
              <a:t>7/12/24</a:t>
            </a:fld>
            <a:endParaRPr lang="en-US"/>
          </a:p>
        </p:txBody>
      </p:sp>
      <p:sp>
        <p:nvSpPr>
          <p:cNvPr id="3" name="Footer Placeholder 2">
            <a:extLst>
              <a:ext uri="{FF2B5EF4-FFF2-40B4-BE49-F238E27FC236}">
                <a16:creationId xmlns:a16="http://schemas.microsoft.com/office/drawing/2014/main" id="{7E7B4B86-CA27-43EF-9DF5-BA8EE8FB8752}"/>
              </a:ext>
            </a:extLst>
          </p:cNvPr>
          <p:cNvSpPr>
            <a:spLocks noGrp="1"/>
          </p:cNvSpPr>
          <p:nvPr>
            <p:ph type="ftr" sz="quarter" idx="11"/>
          </p:nvPr>
        </p:nvSpPr>
        <p:spPr/>
        <p:txBody>
          <a:bodyPr/>
          <a:lstStyle/>
          <a:p>
            <a:r>
              <a:rPr lang="en-US"/>
              <a:t>© 2024 Brianna L. Palmisano. All rights reserved.</a:t>
            </a:r>
          </a:p>
        </p:txBody>
      </p:sp>
      <p:sp>
        <p:nvSpPr>
          <p:cNvPr id="4" name="Slide Number Placeholder 3">
            <a:extLst>
              <a:ext uri="{FF2B5EF4-FFF2-40B4-BE49-F238E27FC236}">
                <a16:creationId xmlns:a16="http://schemas.microsoft.com/office/drawing/2014/main" id="{A0397AC9-62BA-D283-F8B4-0F856455B621}"/>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378736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C857-D5BD-FAC6-0F83-F2530ED50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218CC0-3B84-9A24-A5E3-9EF21803E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7491F3-3C28-B2EE-CAA9-28C2A4FAFC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19455-5B3B-1DB4-1654-1DCF0CF9836C}"/>
              </a:ext>
            </a:extLst>
          </p:cNvPr>
          <p:cNvSpPr>
            <a:spLocks noGrp="1"/>
          </p:cNvSpPr>
          <p:nvPr>
            <p:ph type="dt" sz="half" idx="10"/>
          </p:nvPr>
        </p:nvSpPr>
        <p:spPr/>
        <p:txBody>
          <a:bodyPr/>
          <a:lstStyle/>
          <a:p>
            <a:fld id="{E386DDC8-7807-B645-81DF-AD65AA248201}" type="datetime1">
              <a:rPr lang="en-US" smtClean="0"/>
              <a:t>7/12/24</a:t>
            </a:fld>
            <a:endParaRPr lang="en-US"/>
          </a:p>
        </p:txBody>
      </p:sp>
      <p:sp>
        <p:nvSpPr>
          <p:cNvPr id="6" name="Footer Placeholder 5">
            <a:extLst>
              <a:ext uri="{FF2B5EF4-FFF2-40B4-BE49-F238E27FC236}">
                <a16:creationId xmlns:a16="http://schemas.microsoft.com/office/drawing/2014/main" id="{D160590C-97C6-7790-D0B9-228425267885}"/>
              </a:ext>
            </a:extLst>
          </p:cNvPr>
          <p:cNvSpPr>
            <a:spLocks noGrp="1"/>
          </p:cNvSpPr>
          <p:nvPr>
            <p:ph type="ftr" sz="quarter" idx="11"/>
          </p:nvPr>
        </p:nvSpPr>
        <p:spPr/>
        <p:txBody>
          <a:bodyPr/>
          <a:lstStyle/>
          <a:p>
            <a:r>
              <a:rPr lang="en-US"/>
              <a:t>© 2024 Brianna L. Palmisano. All rights reserved.</a:t>
            </a:r>
          </a:p>
        </p:txBody>
      </p:sp>
      <p:sp>
        <p:nvSpPr>
          <p:cNvPr id="7" name="Slide Number Placeholder 6">
            <a:extLst>
              <a:ext uri="{FF2B5EF4-FFF2-40B4-BE49-F238E27FC236}">
                <a16:creationId xmlns:a16="http://schemas.microsoft.com/office/drawing/2014/main" id="{5F97156B-AC87-8DD8-D21A-D84ABAD702C7}"/>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554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F031-DE51-A147-BF6F-4DB6D5192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759431-0A17-73BC-8D2C-281F2A78E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EE5E65-5776-0FFA-1A37-154798A06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C073A-BDCA-7161-CEBF-85AE59F5DC17}"/>
              </a:ext>
            </a:extLst>
          </p:cNvPr>
          <p:cNvSpPr>
            <a:spLocks noGrp="1"/>
          </p:cNvSpPr>
          <p:nvPr>
            <p:ph type="dt" sz="half" idx="10"/>
          </p:nvPr>
        </p:nvSpPr>
        <p:spPr/>
        <p:txBody>
          <a:bodyPr/>
          <a:lstStyle/>
          <a:p>
            <a:fld id="{3905BC1F-3D25-0146-8074-76FEB0AD8443}" type="datetime1">
              <a:rPr lang="en-US" smtClean="0"/>
              <a:t>7/12/24</a:t>
            </a:fld>
            <a:endParaRPr lang="en-US"/>
          </a:p>
        </p:txBody>
      </p:sp>
      <p:sp>
        <p:nvSpPr>
          <p:cNvPr id="6" name="Footer Placeholder 5">
            <a:extLst>
              <a:ext uri="{FF2B5EF4-FFF2-40B4-BE49-F238E27FC236}">
                <a16:creationId xmlns:a16="http://schemas.microsoft.com/office/drawing/2014/main" id="{E017318C-5394-F457-F59B-8A0A4CB9CFD9}"/>
              </a:ext>
            </a:extLst>
          </p:cNvPr>
          <p:cNvSpPr>
            <a:spLocks noGrp="1"/>
          </p:cNvSpPr>
          <p:nvPr>
            <p:ph type="ftr" sz="quarter" idx="11"/>
          </p:nvPr>
        </p:nvSpPr>
        <p:spPr/>
        <p:txBody>
          <a:bodyPr/>
          <a:lstStyle/>
          <a:p>
            <a:r>
              <a:rPr lang="en-US"/>
              <a:t>© 2024 Brianna L. Palmisano. All rights reserved.</a:t>
            </a:r>
          </a:p>
        </p:txBody>
      </p:sp>
      <p:sp>
        <p:nvSpPr>
          <p:cNvPr id="7" name="Slide Number Placeholder 6">
            <a:extLst>
              <a:ext uri="{FF2B5EF4-FFF2-40B4-BE49-F238E27FC236}">
                <a16:creationId xmlns:a16="http://schemas.microsoft.com/office/drawing/2014/main" id="{EB5E8B94-169A-E365-199B-63B4988D6EA2}"/>
              </a:ext>
            </a:extLst>
          </p:cNvPr>
          <p:cNvSpPr>
            <a:spLocks noGrp="1"/>
          </p:cNvSpPr>
          <p:nvPr>
            <p:ph type="sldNum" sz="quarter" idx="12"/>
          </p:nvPr>
        </p:nvSpPr>
        <p:spPr/>
        <p:txBody>
          <a:bodyPr/>
          <a:lstStyle/>
          <a:p>
            <a:fld id="{8B6C8243-800C-384B-95E5-AE1CB79D4E57}" type="slidenum">
              <a:rPr lang="en-US" smtClean="0"/>
              <a:t>‹#›</a:t>
            </a:fld>
            <a:endParaRPr lang="en-US"/>
          </a:p>
        </p:txBody>
      </p:sp>
    </p:spTree>
    <p:extLst>
      <p:ext uri="{BB962C8B-B14F-4D97-AF65-F5344CB8AC3E}">
        <p14:creationId xmlns:p14="http://schemas.microsoft.com/office/powerpoint/2010/main" val="100636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9F3D14-650B-5ADC-CDCA-90D0627B1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45215D-5EF2-DDA3-C668-79874760B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D82E7-B5C3-B4AE-DB10-176920C340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536B18-D500-384C-8A6E-C876338FC1A6}" type="datetime1">
              <a:rPr lang="en-US" smtClean="0"/>
              <a:t>7/12/24</a:t>
            </a:fld>
            <a:endParaRPr lang="en-US"/>
          </a:p>
        </p:txBody>
      </p:sp>
      <p:sp>
        <p:nvSpPr>
          <p:cNvPr id="5" name="Footer Placeholder 4">
            <a:extLst>
              <a:ext uri="{FF2B5EF4-FFF2-40B4-BE49-F238E27FC236}">
                <a16:creationId xmlns:a16="http://schemas.microsoft.com/office/drawing/2014/main" id="{CBF6F6EA-44C5-4743-F982-7F4B355233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 2024 Brianna L. Palmisano. All rights reserved.</a:t>
            </a:r>
          </a:p>
        </p:txBody>
      </p:sp>
      <p:sp>
        <p:nvSpPr>
          <p:cNvPr id="6" name="Slide Number Placeholder 5">
            <a:extLst>
              <a:ext uri="{FF2B5EF4-FFF2-40B4-BE49-F238E27FC236}">
                <a16:creationId xmlns:a16="http://schemas.microsoft.com/office/drawing/2014/main" id="{9884087A-1493-146F-A93B-55247CE947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6C8243-800C-384B-95E5-AE1CB79D4E57}" type="slidenum">
              <a:rPr lang="en-US" smtClean="0"/>
              <a:t>‹#›</a:t>
            </a:fld>
            <a:endParaRPr lang="en-US"/>
          </a:p>
        </p:txBody>
      </p:sp>
    </p:spTree>
    <p:extLst>
      <p:ext uri="{BB962C8B-B14F-4D97-AF65-F5344CB8AC3E}">
        <p14:creationId xmlns:p14="http://schemas.microsoft.com/office/powerpoint/2010/main" val="2090975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0E16-8FEE-0ACE-0F54-15228BC779C4}"/>
              </a:ext>
            </a:extLst>
          </p:cNvPr>
          <p:cNvSpPr>
            <a:spLocks noGrp="1"/>
          </p:cNvSpPr>
          <p:nvPr>
            <p:ph type="ctrTitle"/>
          </p:nvPr>
        </p:nvSpPr>
        <p:spPr>
          <a:xfrm>
            <a:off x="762000" y="578070"/>
            <a:ext cx="10668000" cy="3268716"/>
          </a:xfrm>
        </p:spPr>
        <p:txBody>
          <a:bodyPr>
            <a:normAutofit/>
          </a:bodyPr>
          <a:lstStyle/>
          <a:p>
            <a:pPr>
              <a:lnSpc>
                <a:spcPct val="100000"/>
              </a:lnSpc>
            </a:pPr>
            <a:r>
              <a:rPr lang="en-US" sz="2400" i="1" dirty="0">
                <a:solidFill>
                  <a:schemeClr val="tx2">
                    <a:lumMod val="75000"/>
                    <a:lumOff val="25000"/>
                  </a:schemeClr>
                </a:solidFill>
                <a:latin typeface="Times New Roman" panose="02020603050405020304" pitchFamily="18" charset="0"/>
                <a:cs typeface="Times New Roman" panose="02020603050405020304" pitchFamily="18" charset="0"/>
              </a:rPr>
              <a:t>A Statistical Model to Identify Social Issues Effecting the United States </a:t>
            </a:r>
            <a:br>
              <a:rPr lang="en-US" sz="2400" i="1" dirty="0">
                <a:solidFill>
                  <a:schemeClr val="tx2">
                    <a:lumMod val="75000"/>
                    <a:lumOff val="25000"/>
                  </a:schemeClr>
                </a:solidFill>
                <a:latin typeface="Times New Roman" panose="02020603050405020304" pitchFamily="18" charset="0"/>
                <a:cs typeface="Times New Roman" panose="02020603050405020304" pitchFamily="18" charset="0"/>
              </a:rPr>
            </a:br>
            <a:r>
              <a:rPr lang="en-US" sz="4800" b="1" i="1" dirty="0">
                <a:solidFill>
                  <a:schemeClr val="tx2">
                    <a:lumMod val="75000"/>
                    <a:lumOff val="25000"/>
                  </a:schemeClr>
                </a:solidFill>
                <a:latin typeface="Times New Roman" panose="02020603050405020304" pitchFamily="18" charset="0"/>
                <a:cs typeface="Times New Roman" panose="02020603050405020304" pitchFamily="18" charset="0"/>
              </a:rPr>
              <a:t>Homicide Rate </a:t>
            </a:r>
            <a:endParaRPr lang="en-US" sz="3200" b="1" i="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741EB62-2716-7384-B150-6FF60417716B}"/>
              </a:ext>
            </a:extLst>
          </p:cNvPr>
          <p:cNvSpPr>
            <a:spLocks noGrp="1"/>
          </p:cNvSpPr>
          <p:nvPr>
            <p:ph type="subTitle" idx="1"/>
          </p:nvPr>
        </p:nvSpPr>
        <p:spPr>
          <a:xfrm>
            <a:off x="1524000" y="4151585"/>
            <a:ext cx="9144000" cy="1478455"/>
          </a:xfrm>
        </p:spPr>
        <p:txBody>
          <a:bodyPr>
            <a:normAutofit fontScale="85000" lnSpcReduction="20000"/>
          </a:bodyPr>
          <a:lstStyle/>
          <a:p>
            <a:pPr algn="ctr" rtl="0" fontAlgn="base"/>
            <a:endParaRPr lang="en-US" sz="1800" b="0" i="0" u="none" strike="noStrike" dirty="0">
              <a:solidFill>
                <a:srgbClr val="000000"/>
              </a:solidFill>
              <a:effectLst/>
              <a:latin typeface="Times New Roman" panose="02020603050405020304" pitchFamily="18" charset="0"/>
            </a:endParaRPr>
          </a:p>
          <a:p>
            <a:pPr algn="ctr" rtl="0" fontAlgn="base"/>
            <a:r>
              <a:rPr lang="en-US" sz="1800" b="0" i="0" u="none" strike="noStrike" dirty="0">
                <a:solidFill>
                  <a:schemeClr val="tx1">
                    <a:lumMod val="75000"/>
                    <a:lumOff val="25000"/>
                  </a:schemeClr>
                </a:solidFill>
                <a:effectLst/>
                <a:latin typeface="Times New Roman" panose="02020603050405020304" pitchFamily="18" charset="0"/>
              </a:rPr>
              <a:t>Brianna L. Palmisano (X03625986)​</a:t>
            </a:r>
            <a:endParaRPr lang="en-US" b="0" i="0" u="none" strike="noStrike" dirty="0">
              <a:solidFill>
                <a:schemeClr val="tx1">
                  <a:lumMod val="75000"/>
                  <a:lumOff val="25000"/>
                </a:schemeClr>
              </a:solidFill>
              <a:effectLst/>
              <a:latin typeface="Segoe UI" panose="020B0502040204020203" pitchFamily="34" charset="0"/>
            </a:endParaRPr>
          </a:p>
          <a:p>
            <a:pPr algn="ctr" rtl="0" fontAlgn="base"/>
            <a:r>
              <a:rPr lang="en-US" sz="1800" b="0" i="0" u="none" strike="noStrike" dirty="0">
                <a:solidFill>
                  <a:schemeClr val="tx1">
                    <a:lumMod val="75000"/>
                    <a:lumOff val="25000"/>
                  </a:schemeClr>
                </a:solidFill>
                <a:effectLst/>
                <a:latin typeface="Times New Roman" panose="02020603050405020304" pitchFamily="18" charset="0"/>
              </a:rPr>
              <a:t>St. John’s University, The Peter J. Tobin College of Business​</a:t>
            </a:r>
          </a:p>
          <a:p>
            <a:pPr algn="ctr" rtl="0" fontAlgn="base"/>
            <a:endParaRPr lang="en-US" b="0" i="0" u="none" strike="noStrike" dirty="0">
              <a:solidFill>
                <a:schemeClr val="tx1">
                  <a:lumMod val="75000"/>
                  <a:lumOff val="25000"/>
                </a:schemeClr>
              </a:solidFill>
              <a:effectLst/>
              <a:latin typeface="Segoe UI" panose="020B0502040204020203" pitchFamily="34" charset="0"/>
            </a:endParaRPr>
          </a:p>
          <a:p>
            <a:pPr algn="ctr" rtl="0" fontAlgn="base"/>
            <a:r>
              <a:rPr lang="en-US" sz="1700" i="1" dirty="0">
                <a:solidFill>
                  <a:schemeClr val="tx1">
                    <a:lumMod val="75000"/>
                    <a:lumOff val="25000"/>
                  </a:schemeClr>
                </a:solidFill>
                <a:latin typeface="Times New Roman" panose="02020603050405020304" pitchFamily="18" charset="0"/>
              </a:rPr>
              <a:t>Summer 2024</a:t>
            </a:r>
            <a:endParaRPr lang="en-US" sz="2200" b="0" i="1" u="none" strike="noStrike" dirty="0">
              <a:solidFill>
                <a:schemeClr val="tx1">
                  <a:lumMod val="75000"/>
                  <a:lumOff val="25000"/>
                </a:schemeClr>
              </a:solidFill>
              <a:effectLst/>
              <a:latin typeface="Segoe UI" panose="020B0502040204020203" pitchFamily="34"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32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771071" y="-71846"/>
            <a:ext cx="6762135" cy="838146"/>
          </a:xfrm>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Table 2: </a:t>
            </a:r>
            <a:r>
              <a:rPr lang="en-US" sz="2400" b="1" i="1" dirty="0">
                <a:solidFill>
                  <a:schemeClr val="tx2">
                    <a:lumMod val="75000"/>
                    <a:lumOff val="25000"/>
                  </a:schemeClr>
                </a:solidFill>
                <a:latin typeface="Times New Roman" panose="02020603050405020304" pitchFamily="18" charset="0"/>
                <a:ea typeface="+mn-ea"/>
                <a:cs typeface="+mn-cs"/>
              </a:rPr>
              <a:t>Correlation Matrix</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771071" y="766300"/>
            <a:ext cx="10824029" cy="5955175"/>
          </a:xfrm>
        </p:spPr>
        <p:txBody>
          <a:bodyPr>
            <a:normAutofit/>
          </a:bodyPr>
          <a:lstStyle/>
          <a:p>
            <a:pPr marL="0" indent="0">
              <a:lnSpc>
                <a:spcPct val="115000"/>
              </a:lnSpc>
              <a:spcBef>
                <a:spcPts val="0"/>
              </a:spcBef>
              <a:spcAft>
                <a:spcPts val="800"/>
              </a:spcAft>
              <a:buNone/>
            </a:pP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Via the correlation matrix in </a:t>
            </a:r>
            <a:r>
              <a:rPr lang="en-US" sz="1600" b="1"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2</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it can be observed that the homicide rate is most positively correlated with the TPR  (at 0.717) and most negatively correlated with HSD (at -0.625).</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highest is positive correlations between independent variables are between OR and TPR (at 0.793) and between IL and BD (at 0.775). The highest negative correlations are between BD and TPR (at -0.823) (the strongest correlation here) and between BD and OR (at -0.773). These correlations are worth noting because although they are moving in opposing directions, there is still a relationship between these variables greater than others in this model. </a:t>
            </a:r>
          </a:p>
          <a:p>
            <a:pPr marL="0" marR="0" indent="0">
              <a:lnSpc>
                <a:spcPct val="115000"/>
              </a:lnSpc>
              <a:spcBef>
                <a:spcPts val="0"/>
              </a:spcBef>
              <a:spcAft>
                <a:spcPts val="800"/>
              </a:spcAft>
              <a:buNone/>
            </a:pPr>
            <a:endPar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800"/>
              </a:spcAft>
              <a:buNone/>
            </a:pPr>
            <a:endPar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800"/>
              </a:spcAft>
              <a:buNone/>
            </a:pPr>
            <a:endPar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800"/>
              </a:spcAft>
              <a:buNone/>
            </a:pPr>
            <a:endPar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800"/>
              </a:spcAft>
              <a:buNone/>
            </a:pPr>
            <a:endPar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800"/>
              </a:spcAft>
              <a:buNone/>
            </a:pPr>
            <a:endPar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800"/>
              </a:spcAft>
              <a:buNone/>
            </a:pPr>
            <a:endPar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800"/>
              </a:spcAft>
              <a:buNone/>
            </a:pPr>
            <a:endPar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800"/>
              </a:spcAft>
              <a:buNone/>
            </a:pPr>
            <a:endPar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800"/>
              </a:spcAft>
              <a:buNone/>
            </a:pP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Due to high correlation coefficients, we can assume that there are signs of multicollinearity in this model, or a high correlation in our independent variables. </a:t>
            </a:r>
            <a:endParaRPr lang="en-US" sz="1600" b="1" kern="100" dirty="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11C225E-20F1-DDEA-07A2-CFCAD3D782DA}"/>
              </a:ext>
            </a:extLst>
          </p:cNvPr>
          <p:cNvSpPr>
            <a:spLocks noGrp="1"/>
          </p:cNvSpPr>
          <p:nvPr>
            <p:ph type="sldNum" sz="quarter" idx="12"/>
          </p:nvPr>
        </p:nvSpPr>
        <p:spPr/>
        <p:txBody>
          <a:bodyPr/>
          <a:lstStyle/>
          <a:p>
            <a:fld id="{8B6C8243-800C-384B-95E5-AE1CB79D4E57}" type="slidenum">
              <a:rPr lang="en-US" smtClean="0"/>
              <a:t>9</a:t>
            </a:fld>
            <a:endParaRPr lang="en-US"/>
          </a:p>
        </p:txBody>
      </p:sp>
      <p:pic>
        <p:nvPicPr>
          <p:cNvPr id="35" name="Picture 34">
            <a:extLst>
              <a:ext uri="{FF2B5EF4-FFF2-40B4-BE49-F238E27FC236}">
                <a16:creationId xmlns:a16="http://schemas.microsoft.com/office/drawing/2014/main" id="{2A84E870-0703-ADDA-798B-E2EB92C9A175}"/>
              </a:ext>
            </a:extLst>
          </p:cNvPr>
          <p:cNvPicPr>
            <a:picLocks noChangeAspect="1"/>
          </p:cNvPicPr>
          <p:nvPr/>
        </p:nvPicPr>
        <p:blipFill>
          <a:blip r:embed="rId3"/>
          <a:stretch>
            <a:fillRect/>
          </a:stretch>
        </p:blipFill>
        <p:spPr>
          <a:xfrm>
            <a:off x="2620542" y="2543176"/>
            <a:ext cx="6950916" cy="3367768"/>
          </a:xfrm>
          <a:prstGeom prst="rect">
            <a:avLst/>
          </a:prstGeom>
        </p:spPr>
      </p:pic>
    </p:spTree>
    <p:extLst>
      <p:ext uri="{BB962C8B-B14F-4D97-AF65-F5344CB8AC3E}">
        <p14:creationId xmlns:p14="http://schemas.microsoft.com/office/powerpoint/2010/main" val="310231998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155629"/>
            <a:ext cx="10515600" cy="873071"/>
          </a:xfrm>
        </p:spPr>
        <p:txBody>
          <a:bodyPr anchor="b">
            <a:normAutofit/>
          </a:bodyPr>
          <a:lstStyle/>
          <a:p>
            <a:pPr algn="ctr"/>
            <a:r>
              <a:rPr lang="en-US" sz="2400" b="1" dirty="0">
                <a:solidFill>
                  <a:schemeClr val="tx2">
                    <a:lumMod val="75000"/>
                    <a:lumOff val="25000"/>
                  </a:schemeClr>
                </a:solidFill>
                <a:latin typeface="Times New Roman" panose="02020603050405020304" pitchFamily="18" charset="0"/>
                <a:ea typeface="+mn-ea"/>
                <a:cs typeface="+mn-cs"/>
              </a:rPr>
              <a:t>Regression Equation</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551857" y="1071562"/>
            <a:ext cx="11088286" cy="5697175"/>
          </a:xfrm>
        </p:spPr>
        <p:txBody>
          <a:bodyPr>
            <a:noAutofit/>
          </a:bodyPr>
          <a:lstStyle/>
          <a:p>
            <a:pPr marL="0" marR="0" indent="0">
              <a:lnSpc>
                <a:spcPct val="100000"/>
              </a:lnSpc>
              <a:spcBef>
                <a:spcPts val="0"/>
              </a:spcBef>
              <a:spcAft>
                <a:spcPts val="0"/>
              </a:spcAft>
              <a:buNone/>
            </a:pP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Equation for Sample Regression Line. </a:t>
            </a:r>
            <a:endParaRPr lang="en-US" sz="16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0"/>
              </a:spcAft>
              <a:buNone/>
            </a:pPr>
            <a:r>
              <a:rPr lang="en-US" sz="16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	+</a:t>
            </a:r>
            <a:r>
              <a:rPr lang="en-US" sz="16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	+</a:t>
            </a:r>
            <a:endParaRPr lang="en-US" sz="16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Eqn. 4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Homicide Rate</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f(UR,	IL,	BD,	HSD,	OR,	RR,	SR,	TPR)</a:t>
            </a:r>
            <a:endParaRPr lang="en-US" sz="16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Bef>
                <a:spcPts val="0"/>
              </a:spcBef>
              <a:buNone/>
            </a:pP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t-stat		(-1.05)	(2.94)***	(-2.94)***(1.63)**	(0.9)	(0.34)	(1.01)	(-2.7)***(3.86)***</a:t>
            </a:r>
          </a:p>
          <a:p>
            <a:pPr marL="0" indent="0">
              <a:lnSpc>
                <a:spcPct val="100000"/>
              </a:lnSpc>
              <a:spcBef>
                <a:spcPts val="0"/>
              </a:spcBef>
              <a:buNone/>
            </a:pP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p-value		(0.3)	(0.01)	(0.1)	(0.11)	(0.37)	(0.74)	(0.32)</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(0.01)	(0.00)	</a:t>
            </a:r>
          </a:p>
          <a:p>
            <a:pPr marL="0" indent="0">
              <a:lnSpc>
                <a:spcPct val="100000"/>
              </a:lnSpc>
              <a:spcBef>
                <a:spcPts val="0"/>
              </a:spcBef>
              <a:buNone/>
            </a:pP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 (</a:t>
            </a:r>
            <a:r>
              <a:rPr lang="en-US" sz="16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corr</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	()	()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endParaRPr lang="en-US" sz="1600" kern="10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endParaRPr lang="en-US" sz="1600" kern="10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00000"/>
              </a:lnSpc>
              <a:spcBef>
                <a:spcPts val="0"/>
              </a:spcBef>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 = 48      r-sq. = 0.773      F = 16.62***      F-Prob =      SE = </a:t>
            </a:r>
            <a:endParaRPr lang="en-US" sz="16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800"/>
              </a:spcAft>
              <a:buNone/>
            </a:pP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Confidence Intervals. </a:t>
            </a:r>
            <a:endParaRPr lang="en-US" sz="16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0"/>
              </a:spcAft>
              <a:buNone/>
            </a:pPr>
            <a:r>
              <a:rPr lang="en-US" sz="16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Significant at the 	0% 	level of significance (90% Sure, or “are below”) </a:t>
            </a:r>
            <a:r>
              <a:rPr lang="en-US" sz="1600" kern="0"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(1.28)</a:t>
            </a:r>
            <a:endParaRPr lang="en-US" sz="1600" kern="100" dirty="0">
              <a:solidFill>
                <a:schemeClr val="tx1">
                  <a:lumMod val="50000"/>
                  <a:lumOff val="50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Significant at the 	5% 	level of significance (95% Sure, or “are below”) </a:t>
            </a:r>
            <a:r>
              <a:rPr lang="en-US" sz="1600" kern="0"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(1.65)</a:t>
            </a:r>
            <a:endParaRPr lang="en-US" sz="1600" kern="100" dirty="0">
              <a:solidFill>
                <a:schemeClr val="tx1">
                  <a:lumMod val="50000"/>
                  <a:lumOff val="50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Significant at the 	1% 	level of significance (99% Sure, or “are below”) </a:t>
            </a:r>
            <a:r>
              <a:rPr lang="en-US" sz="1600" kern="0" dirty="0">
                <a:solidFill>
                  <a:schemeClr val="tx1">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(2.33)</a:t>
            </a:r>
          </a:p>
          <a:p>
            <a:pPr marL="0" marR="0" indent="0">
              <a:lnSpc>
                <a:spcPct val="100000"/>
              </a:lnSpc>
              <a:spcBef>
                <a:spcPts val="0"/>
              </a:spcBef>
              <a:spcAft>
                <a:spcPts val="0"/>
              </a:spcAft>
              <a:buNone/>
            </a:pPr>
            <a:endParaRPr lang="en-US" sz="16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00000"/>
              </a:lnSpc>
              <a:spcBef>
                <a:spcPts val="0"/>
              </a:spcBef>
              <a:spcAft>
                <a:spcPts val="800"/>
              </a:spcAft>
              <a:buNone/>
            </a:pP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Results of an F-test for the entire model. </a:t>
            </a:r>
            <a:endParaRPr lang="en-US" sz="16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Ho: 	bur = </a:t>
            </a:r>
            <a:r>
              <a:rPr lang="en-US" sz="16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bil</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bbd = </a:t>
            </a:r>
            <a:r>
              <a:rPr lang="en-US" sz="16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bhsd</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6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bor</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6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bsr</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brr = </a:t>
            </a:r>
            <a:r>
              <a:rPr lang="en-US" sz="1600" kern="0" dirty="0" err="1">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btpr</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0 	(Null Hypothesis)</a:t>
            </a:r>
            <a:b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 1% 	Ha: 	at least 1 bi not equal to 0 </a:t>
            </a:r>
            <a:r>
              <a:rPr lang="en-US" sz="1600" kern="0" dirty="0">
                <a:solidFill>
                  <a:schemeClr val="tx1">
                    <a:lumMod val="50000"/>
                    <a:lumOff val="50000"/>
                  </a:schemeClr>
                </a:solidFill>
                <a:latin typeface="Times New Roman" panose="02020603050405020304" pitchFamily="18" charset="0"/>
                <a:cs typeface="Times New Roman" panose="02020603050405020304" pitchFamily="18" charset="0"/>
              </a:rPr>
              <a:t>(16.62 &gt; 4.99)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(Alternate Hypothesis) 			</a:t>
            </a:r>
            <a:endPar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0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above F-test includes the null (Ho) and alternative hypothesis (Ha) for the entire model. </a:t>
            </a:r>
          </a:p>
          <a:p>
            <a:pPr marL="0" marR="0" indent="0">
              <a:lnSpc>
                <a:spcPct val="100000"/>
              </a:lnSpc>
              <a:spcBef>
                <a:spcPts val="0"/>
              </a:spcBef>
              <a:spcAft>
                <a:spcPts val="800"/>
              </a:spcAft>
              <a:buNone/>
            </a:pPr>
            <a:endParaRPr lang="en-US" sz="1600" kern="0" dirty="0">
              <a:solidFill>
                <a:schemeClr val="tx1">
                  <a:lumMod val="75000"/>
                  <a:lumOff val="25000"/>
                </a:schemeClr>
              </a:solidFill>
              <a:latin typeface="Times New Roman" panose="02020603050405020304" pitchFamily="18"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B562027-2899-A6C2-A859-DD41E73BB6A2}"/>
              </a:ext>
            </a:extLst>
          </p:cNvPr>
          <p:cNvSpPr>
            <a:spLocks noGrp="1"/>
          </p:cNvSpPr>
          <p:nvPr>
            <p:ph type="sldNum" sz="quarter" idx="12"/>
          </p:nvPr>
        </p:nvSpPr>
        <p:spPr/>
        <p:txBody>
          <a:bodyPr/>
          <a:lstStyle/>
          <a:p>
            <a:fld id="{8B6C8243-800C-384B-95E5-AE1CB79D4E57}" type="slidenum">
              <a:rPr lang="en-US" smtClean="0"/>
              <a:t>10</a:t>
            </a:fld>
            <a:endParaRPr lang="en-US"/>
          </a:p>
        </p:txBody>
      </p:sp>
    </p:spTree>
    <p:extLst>
      <p:ext uri="{BB962C8B-B14F-4D97-AF65-F5344CB8AC3E}">
        <p14:creationId xmlns:p14="http://schemas.microsoft.com/office/powerpoint/2010/main" val="419387102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6593581" y="-400560"/>
            <a:ext cx="5995987" cy="1774885"/>
          </a:xfrm>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Table 3: </a:t>
            </a:r>
            <a:r>
              <a:rPr lang="en-US" sz="2400" b="1" i="1" dirty="0">
                <a:solidFill>
                  <a:schemeClr val="tx2">
                    <a:lumMod val="75000"/>
                    <a:lumOff val="25000"/>
                  </a:schemeClr>
                </a:solidFill>
                <a:latin typeface="Times New Roman" panose="02020603050405020304" pitchFamily="18" charset="0"/>
                <a:ea typeface="+mn-ea"/>
                <a:cs typeface="+mn-cs"/>
              </a:rPr>
              <a:t>Regression Statistics</a:t>
            </a:r>
            <a:endParaRPr lang="en-US" sz="2400" b="1" dirty="0">
              <a:solidFill>
                <a:schemeClr val="tx2">
                  <a:lumMod val="75000"/>
                  <a:lumOff val="25000"/>
                </a:schemeClr>
              </a:solidFill>
              <a:latin typeface="Times New Roman" panose="02020603050405020304" pitchFamily="18" charset="0"/>
              <a:ea typeface="+mn-ea"/>
              <a:cs typeface="+mn-cs"/>
            </a:endParaRP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6593581" y="1374325"/>
            <a:ext cx="5243514" cy="3871204"/>
          </a:xfrm>
        </p:spPr>
        <p:txBody>
          <a:bodyPr>
            <a:noAutofit/>
          </a:bodyPr>
          <a:lstStyle/>
          <a:p>
            <a:pPr marL="0" indent="0">
              <a:lnSpc>
                <a:spcPct val="100000"/>
              </a:lnSpc>
              <a:spcBef>
                <a:spcPts val="0"/>
              </a:spcBef>
              <a:spcAft>
                <a:spcPts val="800"/>
              </a:spcAft>
              <a:buNone/>
            </a:pP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further interpret the regression statistics in </a:t>
            </a:r>
            <a:r>
              <a:rPr lang="en-US" sz="18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3</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F-Statistic (equal to 16.62) indicates that the regression model is statistically significant, as it is above the cutoff (&gt;4.99) for this measure. </a:t>
            </a:r>
            <a:r>
              <a:rPr lang="en-US" sz="18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inclines us to determine that the null hypothesis should be rejected. </a:t>
            </a:r>
          </a:p>
          <a:p>
            <a:pPr marL="0" indent="0">
              <a:lnSpc>
                <a:spcPct val="100000"/>
              </a:lnSpc>
              <a:spcBef>
                <a:spcPts val="0"/>
              </a:spcBef>
              <a:spcAft>
                <a:spcPts val="800"/>
              </a:spcAft>
              <a:buNone/>
            </a:pP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Rather, the higher value insists that the model explains a significant amount of the variation in the dependent variable with the predictor variables, than without. </a:t>
            </a:r>
            <a:endParaRPr lang="en-US" sz="18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spcBef>
                <a:spcPts val="0"/>
              </a:spcBef>
              <a:spcAft>
                <a:spcPts val="800"/>
              </a:spcAft>
              <a:buNone/>
            </a:pP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results for our p-value show that the variables with the association that is the most significant are TPR (at 0.000), UR (at 0.006), IL (at 0.005) and SR (at0.01), with TPR being the strongest. </a:t>
            </a:r>
            <a:r>
              <a:rPr lang="en-US" sz="18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These variables all having high significance, inclines us to reject the null hypothesis at the 99% confidence level </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(all confidence levels were above 99% confidence </a:t>
            </a:r>
            <a:r>
              <a:rPr lang="en-US" sz="18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level interval)</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439CEA71-4926-65DC-4EB3-10C74C8DE6A0}"/>
              </a:ext>
            </a:extLst>
          </p:cNvPr>
          <p:cNvSpPr>
            <a:spLocks noGrp="1"/>
          </p:cNvSpPr>
          <p:nvPr>
            <p:ph type="sldNum" sz="quarter" idx="12"/>
          </p:nvPr>
        </p:nvSpPr>
        <p:spPr/>
        <p:txBody>
          <a:bodyPr/>
          <a:lstStyle/>
          <a:p>
            <a:fld id="{8B6C8243-800C-384B-95E5-AE1CB79D4E57}" type="slidenum">
              <a:rPr lang="en-US" smtClean="0"/>
              <a:t>11</a:t>
            </a:fld>
            <a:endParaRPr lang="en-US"/>
          </a:p>
        </p:txBody>
      </p:sp>
      <p:pic>
        <p:nvPicPr>
          <p:cNvPr id="9" name="Picture 8" descr="A screenshot of a computer&#10;&#10;Description automatically generated">
            <a:extLst>
              <a:ext uri="{FF2B5EF4-FFF2-40B4-BE49-F238E27FC236}">
                <a16:creationId xmlns:a16="http://schemas.microsoft.com/office/drawing/2014/main" id="{C72C93FF-2121-5465-9B0F-111C7902C357}"/>
              </a:ext>
            </a:extLst>
          </p:cNvPr>
          <p:cNvPicPr>
            <a:picLocks noChangeAspect="1"/>
          </p:cNvPicPr>
          <p:nvPr/>
        </p:nvPicPr>
        <p:blipFill rotWithShape="1">
          <a:blip r:embed="rId3"/>
          <a:srcRect t="34613" r="10708"/>
          <a:stretch/>
        </p:blipFill>
        <p:spPr>
          <a:xfrm>
            <a:off x="0" y="1374325"/>
            <a:ext cx="6096000" cy="4109350"/>
          </a:xfrm>
          <a:prstGeom prst="rect">
            <a:avLst/>
          </a:prstGeom>
        </p:spPr>
      </p:pic>
    </p:spTree>
    <p:extLst>
      <p:ext uri="{BB962C8B-B14F-4D97-AF65-F5344CB8AC3E}">
        <p14:creationId xmlns:p14="http://schemas.microsoft.com/office/powerpoint/2010/main" val="44182858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342106"/>
            <a:ext cx="10515600" cy="1730374"/>
          </a:xfrm>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Regression Results, continued…</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1388268"/>
            <a:ext cx="10515600" cy="4081463"/>
          </a:xfrm>
        </p:spPr>
        <p:txBody>
          <a:bodyPr>
            <a:noAutofit/>
          </a:bodyPr>
          <a:lstStyle/>
          <a:p>
            <a:pPr marL="0" indent="0">
              <a:lnSpc>
                <a:spcPct val="100000"/>
              </a:lnSpc>
              <a:spcBef>
                <a:spcPts val="0"/>
              </a:spcBef>
              <a:spcAft>
                <a:spcPts val="800"/>
              </a:spcAft>
              <a:buNone/>
            </a:pP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results for the t-Statistic indicate are inlin</a:t>
            </a:r>
            <a:r>
              <a:rPr lang="en-US" sz="18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e with the levels of significance expressed in these p-values. </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When looking at the results for the coefficient of determination, it can be concluded that that statistical model predicts an association between the dependent and independent variables that is strong. </a:t>
            </a:r>
            <a:r>
              <a:rPr lang="en-US" sz="1800" b="1" kern="0" dirty="0">
                <a:solidFill>
                  <a:schemeClr val="tx2">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There is 77.3% of variation in the dependent variable can be explained by variations in the independent variables. </a:t>
            </a:r>
            <a:endPar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0000"/>
              </a:lnSpc>
              <a:spcBef>
                <a:spcPts val="0"/>
              </a:spcBef>
              <a:spcAft>
                <a:spcPts val="800"/>
              </a:spcAft>
              <a:buNone/>
            </a:pP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There is a lot of room for uncertainty in this analysis which could be due to initial assumptions of multicollinearity; too much correlation between our independent variables. </a:t>
            </a:r>
            <a:r>
              <a:rPr lang="en-US" sz="18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greater standard error value seen in the intercept (HR) determines that the dependent variable is being affected by other independent variables, ones not included in this model. </a:t>
            </a:r>
          </a:p>
          <a:p>
            <a:pPr marL="0" marR="0" indent="0">
              <a:lnSpc>
                <a:spcPct val="100000"/>
              </a:lnSpc>
              <a:spcBef>
                <a:spcPts val="0"/>
              </a:spcBef>
              <a:spcAft>
                <a:spcPts val="800"/>
              </a:spcAft>
              <a:buNone/>
            </a:pP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discuss the statistically significant regression coefficients, the dependent variable (HR) is most impacted by the UR (at 1.381), TPR (at 0.732) and the SR (at -0.320). </a:t>
            </a:r>
            <a:r>
              <a:rPr lang="en-US" sz="18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That is to say that for every unit increase in the independent variable UR, there is a 1.381 unit increase in the dependent variable (HR) (similar logic can be applied to TPR), and that there is a 0.320 unit decrease in HR for every unit increase in the SR, holding all other variables constant.</a:t>
            </a:r>
            <a:endParaRPr lang="en-US" sz="18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7437983-C0B4-09AE-A7F2-F7EC79896730}"/>
              </a:ext>
            </a:extLst>
          </p:cNvPr>
          <p:cNvSpPr>
            <a:spLocks noGrp="1"/>
          </p:cNvSpPr>
          <p:nvPr>
            <p:ph type="sldNum" sz="quarter" idx="12"/>
          </p:nvPr>
        </p:nvSpPr>
        <p:spPr/>
        <p:txBody>
          <a:bodyPr/>
          <a:lstStyle/>
          <a:p>
            <a:fld id="{8B6C8243-800C-384B-95E5-AE1CB79D4E57}" type="slidenum">
              <a:rPr lang="en-US" smtClean="0"/>
              <a:t>12</a:t>
            </a:fld>
            <a:endParaRPr lang="en-US"/>
          </a:p>
        </p:txBody>
      </p:sp>
    </p:spTree>
    <p:extLst>
      <p:ext uri="{BB962C8B-B14F-4D97-AF65-F5344CB8AC3E}">
        <p14:creationId xmlns:p14="http://schemas.microsoft.com/office/powerpoint/2010/main" val="420208806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804964"/>
            <a:ext cx="10515600" cy="465766"/>
          </a:xfrm>
        </p:spPr>
        <p:txBody>
          <a:bodyPr anchor="b">
            <a:normAutofit/>
          </a:bodyPr>
          <a:lstStyle/>
          <a:p>
            <a:pPr algn="ctr"/>
            <a:r>
              <a:rPr lang="en-US" sz="2400" b="1" dirty="0">
                <a:solidFill>
                  <a:schemeClr val="tx2">
                    <a:lumMod val="75000"/>
                    <a:lumOff val="25000"/>
                  </a:schemeClr>
                </a:solidFill>
                <a:latin typeface="Times New Roman" panose="02020603050405020304" pitchFamily="18" charset="0"/>
                <a:ea typeface="+mn-ea"/>
                <a:cs typeface="+mn-cs"/>
              </a:rPr>
              <a:t>Residuals Analysis</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4795425"/>
            <a:ext cx="10515600" cy="1631595"/>
          </a:xfrm>
        </p:spPr>
        <p:txBody>
          <a:bodyPr>
            <a:noAutofit/>
          </a:bodyPr>
          <a:lstStyle/>
          <a:p>
            <a:pPr marL="0" indent="0">
              <a:lnSpc>
                <a:spcPct val="100000"/>
              </a:lnSpc>
              <a:spcBef>
                <a:spcPts val="0"/>
              </a:spcBef>
              <a:spcAft>
                <a:spcPts val="800"/>
              </a:spcAft>
              <a:buNone/>
            </a:pP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results from the above fitted residuals were are approximately normally distributed in </a:t>
            </a:r>
            <a:r>
              <a:rPr lang="en-US" sz="18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18 </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though there is a lack of clear positive and negative pattern or visible linear trendline in </a:t>
            </a:r>
            <a:r>
              <a:rPr lang="en-US" sz="18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19. </a:t>
            </a:r>
            <a:r>
              <a:rPr lang="en-US" sz="18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accuracy of thi</a:t>
            </a:r>
            <a:r>
              <a:rPr lang="en-US" sz="18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s model is debatable</a:t>
            </a:r>
            <a:r>
              <a:rPr lang="en-US" sz="18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9CEA71-4926-65DC-4EB3-10C74C8DE6A0}"/>
              </a:ext>
            </a:extLst>
          </p:cNvPr>
          <p:cNvSpPr>
            <a:spLocks noGrp="1"/>
          </p:cNvSpPr>
          <p:nvPr>
            <p:ph type="sldNum" sz="quarter" idx="12"/>
          </p:nvPr>
        </p:nvSpPr>
        <p:spPr/>
        <p:txBody>
          <a:bodyPr/>
          <a:lstStyle/>
          <a:p>
            <a:fld id="{8B6C8243-800C-384B-95E5-AE1CB79D4E57}" type="slidenum">
              <a:rPr lang="en-US" smtClean="0"/>
              <a:t>13</a:t>
            </a:fld>
            <a:endParaRPr lang="en-US"/>
          </a:p>
        </p:txBody>
      </p:sp>
      <p:pic>
        <p:nvPicPr>
          <p:cNvPr id="6" name="Picture 5">
            <a:extLst>
              <a:ext uri="{FF2B5EF4-FFF2-40B4-BE49-F238E27FC236}">
                <a16:creationId xmlns:a16="http://schemas.microsoft.com/office/drawing/2014/main" id="{5D4DA194-C22E-D90B-263D-E7E9DDA9DADA}"/>
              </a:ext>
            </a:extLst>
          </p:cNvPr>
          <p:cNvPicPr>
            <a:picLocks noChangeAspect="1"/>
          </p:cNvPicPr>
          <p:nvPr/>
        </p:nvPicPr>
        <p:blipFill rotWithShape="1">
          <a:blip r:embed="rId3"/>
          <a:srcRect b="50000"/>
          <a:stretch/>
        </p:blipFill>
        <p:spPr>
          <a:xfrm>
            <a:off x="3149280" y="1387691"/>
            <a:ext cx="5893439" cy="3290773"/>
          </a:xfrm>
          <a:prstGeom prst="rect">
            <a:avLst/>
          </a:prstGeom>
        </p:spPr>
      </p:pic>
    </p:spTree>
    <p:extLst>
      <p:ext uri="{BB962C8B-B14F-4D97-AF65-F5344CB8AC3E}">
        <p14:creationId xmlns:p14="http://schemas.microsoft.com/office/powerpoint/2010/main" val="300782451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Conclusions</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1690689"/>
            <a:ext cx="10515600" cy="4151312"/>
          </a:xfrm>
        </p:spPr>
        <p:txBody>
          <a:bodyPr>
            <a:normAutofit/>
          </a:bodyPr>
          <a:lstStyle/>
          <a:p>
            <a:pPr marL="0" marR="0" indent="0">
              <a:lnSpc>
                <a:spcPct val="120000"/>
              </a:lnSpc>
              <a:spcBef>
                <a:spcPts val="0"/>
              </a:spcBef>
              <a:spcAft>
                <a:spcPts val="800"/>
              </a:spcAft>
              <a:buNone/>
            </a:pP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For this model, the null hypothesis is rejected, and the alternate hypothesis is accepted.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research presented here can be considered successful, as 77.3% of variation in the dependent variable can be explained by the independent variables. It can be determined true that the dependent variable is better supported by the independent variables, than if it were not.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model was not entirely predictive, as the variables here do not influence one-another enough, but it was somewhat predictive when looking at TPR, UR, IL, RR, and SR. </a:t>
            </a:r>
            <a:endParaRPr lang="en-US" sz="16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2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model can be improved on by increasing the number of observations, as there were missing states and missing values under some states that were included in this input data. Missing or “NA” values were omitted from this model.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More observations would increase the validity of any model, but it can be assumed that this would not change our overall results in this analysis. </a:t>
            </a:r>
          </a:p>
          <a:p>
            <a:pPr marL="0" marR="0" indent="0">
              <a:lnSpc>
                <a:spcPct val="120000"/>
              </a:lnSpc>
              <a:spcBef>
                <a:spcPts val="0"/>
              </a:spcBef>
              <a:spcAft>
                <a:spcPts val="800"/>
              </a:spcAft>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Should there be a need to break down the moments of closer associations, breaking this model up by time periods may add to the findings that this model is capable of. </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highly correlated independent variables or multicollinearity seen in this model can be adjusted by switching those variables out and taking the first difference for those variables to reanalyze the trends in those variables.  </a:t>
            </a:r>
            <a:endParaRPr lang="en-US" sz="1600" b="1"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3AE3FC2-503C-B85B-1972-A7A173A697BA}"/>
              </a:ext>
            </a:extLst>
          </p:cNvPr>
          <p:cNvSpPr>
            <a:spLocks noGrp="1"/>
          </p:cNvSpPr>
          <p:nvPr>
            <p:ph type="sldNum" sz="quarter" idx="12"/>
          </p:nvPr>
        </p:nvSpPr>
        <p:spPr/>
        <p:txBody>
          <a:bodyPr/>
          <a:lstStyle/>
          <a:p>
            <a:fld id="{8B6C8243-800C-384B-95E5-AE1CB79D4E57}" type="slidenum">
              <a:rPr lang="en-US" smtClean="0"/>
              <a:t>14</a:t>
            </a:fld>
            <a:endParaRPr lang="en-US"/>
          </a:p>
        </p:txBody>
      </p:sp>
    </p:spTree>
    <p:extLst>
      <p:ext uri="{BB962C8B-B14F-4D97-AF65-F5344CB8AC3E}">
        <p14:creationId xmlns:p14="http://schemas.microsoft.com/office/powerpoint/2010/main" val="257427829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365126"/>
            <a:ext cx="10515600" cy="1946274"/>
          </a:xfrm>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Public Policy Implications</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2311399"/>
            <a:ext cx="10515600" cy="3530601"/>
          </a:xfrm>
        </p:spPr>
        <p:txBody>
          <a:bodyPr>
            <a:normAutofit/>
          </a:bodyPr>
          <a:lstStyle/>
          <a:p>
            <a:pPr marL="0" indent="0">
              <a:lnSpc>
                <a:spcPct val="120000"/>
              </a:lnSpc>
              <a:spcBef>
                <a:spcPts val="0"/>
              </a:spcBef>
              <a:spcAft>
                <a:spcPts val="800"/>
              </a:spcAft>
              <a:buNone/>
            </a:pPr>
            <a:r>
              <a:rPr lang="en-US" sz="18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Public policy does not entirely pertain to driving a relationship between these variables but could be influential in the context of analyzin</a:t>
            </a:r>
            <a:r>
              <a:rPr lang="en-US" sz="18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g the social and economic factors that play into changes in regional homicide rate</a:t>
            </a:r>
            <a:r>
              <a:rPr lang="en-US" sz="18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as well as in research fields including law, criminology or even sociology. </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model or an expanded version of this model could be beneficial to professionals or investors who require more insight on the variables that influence the homicide rate or general social issue levels per region of America. </a:t>
            </a:r>
            <a:endParaRPr lang="en-US" sz="18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3AE3FC2-503C-B85B-1972-A7A173A697BA}"/>
              </a:ext>
            </a:extLst>
          </p:cNvPr>
          <p:cNvSpPr>
            <a:spLocks noGrp="1"/>
          </p:cNvSpPr>
          <p:nvPr>
            <p:ph type="sldNum" sz="quarter" idx="12"/>
          </p:nvPr>
        </p:nvSpPr>
        <p:spPr/>
        <p:txBody>
          <a:bodyPr/>
          <a:lstStyle/>
          <a:p>
            <a:fld id="{8B6C8243-800C-384B-95E5-AE1CB79D4E57}" type="slidenum">
              <a:rPr lang="en-US" smtClean="0"/>
              <a:t>15</a:t>
            </a:fld>
            <a:endParaRPr lang="en-US"/>
          </a:p>
        </p:txBody>
      </p:sp>
    </p:spTree>
    <p:extLst>
      <p:ext uri="{BB962C8B-B14F-4D97-AF65-F5344CB8AC3E}">
        <p14:creationId xmlns:p14="http://schemas.microsoft.com/office/powerpoint/2010/main" val="54462847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466725"/>
            <a:ext cx="10515600" cy="1847850"/>
          </a:xfrm>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Appendix I: </a:t>
            </a:r>
            <a:r>
              <a:rPr lang="en-US" sz="2400" b="1" i="1" dirty="0">
                <a:solidFill>
                  <a:schemeClr val="tx2">
                    <a:lumMod val="75000"/>
                    <a:lumOff val="25000"/>
                  </a:schemeClr>
                </a:solidFill>
                <a:latin typeface="Times New Roman" panose="02020603050405020304" pitchFamily="18" charset="0"/>
                <a:ea typeface="+mn-ea"/>
                <a:cs typeface="+mn-cs"/>
              </a:rPr>
              <a:t>Bibliography </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2314575"/>
            <a:ext cx="10515600" cy="3953828"/>
          </a:xfrm>
        </p:spPr>
        <p:txBody>
          <a:bodyPr>
            <a:normAutofit/>
          </a:bodyPr>
          <a:lstStyle/>
          <a:p>
            <a:pPr marL="0" indent="0">
              <a:buNone/>
            </a:pPr>
            <a:r>
              <a:rPr lang="en-US" sz="2000" dirty="0">
                <a:solidFill>
                  <a:schemeClr val="tx1">
                    <a:lumMod val="75000"/>
                    <a:lumOff val="25000"/>
                  </a:schemeClr>
                </a:solidFill>
                <a:latin typeface="Times New Roman" panose="02020603050405020304" pitchFamily="18" charset="0"/>
              </a:rPr>
              <a:t>[CITED DATA SOURCE FOR SOCIAL VARIABLES GOES HERE]</a:t>
            </a:r>
          </a:p>
          <a:p>
            <a:pPr marL="0" indent="0">
              <a:buNone/>
            </a:pPr>
            <a:endParaRPr lang="en-US" sz="2000" dirty="0">
              <a:solidFill>
                <a:schemeClr val="tx1">
                  <a:lumMod val="75000"/>
                  <a:lumOff val="25000"/>
                </a:schemeClr>
              </a:solidFill>
              <a:latin typeface="Times New Roman" panose="02020603050405020304" pitchFamily="18" charset="0"/>
            </a:endParaRPr>
          </a:p>
          <a:p>
            <a:pPr marL="0" indent="0">
              <a:buNone/>
            </a:pPr>
            <a:endParaRPr lang="en-US" sz="2000" dirty="0">
              <a:solidFill>
                <a:schemeClr val="tx1">
                  <a:lumMod val="75000"/>
                  <a:lumOff val="25000"/>
                </a:schemeClr>
              </a:solidFill>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9F0983AC-B523-828C-EB7C-D0AC37BFBA2F}"/>
              </a:ext>
            </a:extLst>
          </p:cNvPr>
          <p:cNvSpPr>
            <a:spLocks noGrp="1"/>
          </p:cNvSpPr>
          <p:nvPr>
            <p:ph type="sldNum" sz="quarter" idx="12"/>
          </p:nvPr>
        </p:nvSpPr>
        <p:spPr/>
        <p:txBody>
          <a:bodyPr/>
          <a:lstStyle/>
          <a:p>
            <a:fld id="{8B6C8243-800C-384B-95E5-AE1CB79D4E57}" type="slidenum">
              <a:rPr lang="en-US" smtClean="0"/>
              <a:t>16</a:t>
            </a:fld>
            <a:endParaRPr lang="en-US"/>
          </a:p>
        </p:txBody>
      </p:sp>
    </p:spTree>
    <p:extLst>
      <p:ext uri="{BB962C8B-B14F-4D97-AF65-F5344CB8AC3E}">
        <p14:creationId xmlns:p14="http://schemas.microsoft.com/office/powerpoint/2010/main" val="267454933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482600" y="2125668"/>
            <a:ext cx="10515600" cy="1093781"/>
          </a:xfrm>
        </p:spPr>
        <p:txBody>
          <a:bodyPr anchor="b">
            <a:normAutofit/>
          </a:bodyPr>
          <a:lstStyle/>
          <a:p>
            <a:pPr>
              <a:spcBef>
                <a:spcPts val="600"/>
              </a:spcBef>
            </a:pPr>
            <a:r>
              <a:rPr lang="en-US" sz="2400" b="1" dirty="0">
                <a:solidFill>
                  <a:schemeClr val="tx2">
                    <a:lumMod val="75000"/>
                    <a:lumOff val="25000"/>
                  </a:schemeClr>
                </a:solidFill>
                <a:latin typeface="Times New Roman" panose="02020603050405020304" pitchFamily="18" charset="0"/>
                <a:ea typeface="+mn-ea"/>
                <a:cs typeface="+mn-cs"/>
              </a:rPr>
              <a:t>Appendix II: </a:t>
            </a:r>
            <a:r>
              <a:rPr lang="en-US" sz="2400" b="1" i="1" dirty="0">
                <a:solidFill>
                  <a:schemeClr val="tx2">
                    <a:lumMod val="75000"/>
                    <a:lumOff val="25000"/>
                  </a:schemeClr>
                </a:solidFill>
                <a:latin typeface="Times New Roman" panose="02020603050405020304" pitchFamily="18" charset="0"/>
                <a:ea typeface="+mn-ea"/>
                <a:cs typeface="+mn-cs"/>
              </a:rPr>
              <a:t>Input Data</a:t>
            </a:r>
            <a:endParaRPr lang="en-US" sz="2400" i="1" dirty="0">
              <a:solidFill>
                <a:schemeClr val="tx1">
                  <a:lumMod val="75000"/>
                  <a:lumOff val="25000"/>
                </a:schemeClr>
              </a:solidFill>
              <a:latin typeface="Times New Roman" panose="02020603050405020304" pitchFamily="18" charset="0"/>
              <a:ea typeface="+mn-ea"/>
              <a:cs typeface="+mn-cs"/>
            </a:endParaRPr>
          </a:p>
        </p:txBody>
      </p:sp>
      <p:sp>
        <p:nvSpPr>
          <p:cNvPr id="5" name="Slide Number Placeholder 4">
            <a:extLst>
              <a:ext uri="{FF2B5EF4-FFF2-40B4-BE49-F238E27FC236}">
                <a16:creationId xmlns:a16="http://schemas.microsoft.com/office/drawing/2014/main" id="{F3AE3FC2-503C-B85B-1972-A7A173A697BA}"/>
              </a:ext>
            </a:extLst>
          </p:cNvPr>
          <p:cNvSpPr>
            <a:spLocks noGrp="1"/>
          </p:cNvSpPr>
          <p:nvPr>
            <p:ph type="sldNum" sz="quarter" idx="12"/>
          </p:nvPr>
        </p:nvSpPr>
        <p:spPr/>
        <p:txBody>
          <a:bodyPr/>
          <a:lstStyle/>
          <a:p>
            <a:fld id="{8B6C8243-800C-384B-95E5-AE1CB79D4E57}" type="slidenum">
              <a:rPr lang="en-US" smtClean="0"/>
              <a:t>17</a:t>
            </a:fld>
            <a:endParaRPr lang="en-US"/>
          </a:p>
        </p:txBody>
      </p:sp>
      <p:pic>
        <p:nvPicPr>
          <p:cNvPr id="10" name="Picture 9">
            <a:extLst>
              <a:ext uri="{FF2B5EF4-FFF2-40B4-BE49-F238E27FC236}">
                <a16:creationId xmlns:a16="http://schemas.microsoft.com/office/drawing/2014/main" id="{E8EE3125-B82E-1C03-9F93-9DFF0F5DC1D4}"/>
              </a:ext>
            </a:extLst>
          </p:cNvPr>
          <p:cNvPicPr>
            <a:picLocks noChangeAspect="1"/>
          </p:cNvPicPr>
          <p:nvPr/>
        </p:nvPicPr>
        <p:blipFill>
          <a:blip r:embed="rId4"/>
          <a:stretch>
            <a:fillRect/>
          </a:stretch>
        </p:blipFill>
        <p:spPr>
          <a:xfrm>
            <a:off x="4263426" y="0"/>
            <a:ext cx="7928574" cy="6931025"/>
          </a:xfrm>
          <a:prstGeom prst="rect">
            <a:avLst/>
          </a:prstGeom>
          <a:solidFill>
            <a:schemeClr val="bg2"/>
          </a:solidFill>
        </p:spPr>
      </p:pic>
      <p:sp>
        <p:nvSpPr>
          <p:cNvPr id="11" name="Content Placeholder 2">
            <a:extLst>
              <a:ext uri="{FF2B5EF4-FFF2-40B4-BE49-F238E27FC236}">
                <a16:creationId xmlns:a16="http://schemas.microsoft.com/office/drawing/2014/main" id="{157B95E3-9D01-D3F2-46CA-F165F4B31FF6}"/>
              </a:ext>
            </a:extLst>
          </p:cNvPr>
          <p:cNvSpPr>
            <a:spLocks noGrp="1"/>
          </p:cNvSpPr>
          <p:nvPr>
            <p:ph idx="1"/>
          </p:nvPr>
        </p:nvSpPr>
        <p:spPr>
          <a:xfrm>
            <a:off x="482600" y="3219449"/>
            <a:ext cx="10871200" cy="3048953"/>
          </a:xfrm>
        </p:spPr>
        <p:txBody>
          <a:bodyPr>
            <a:normAutofit/>
          </a:bodyPr>
          <a:lstStyle/>
          <a:p>
            <a:pPr marL="0" indent="0">
              <a:buNone/>
            </a:pPr>
            <a:r>
              <a:rPr lang="en-US" sz="2000" dirty="0">
                <a:solidFill>
                  <a:schemeClr val="tx1">
                    <a:lumMod val="75000"/>
                    <a:lumOff val="25000"/>
                  </a:schemeClr>
                </a:solidFill>
                <a:latin typeface="Times New Roman" panose="02020603050405020304" pitchFamily="18" charset="0"/>
              </a:rPr>
              <a:t>Via Microsoft Excel file.</a:t>
            </a:r>
          </a:p>
          <a:p>
            <a:pPr marL="0" indent="0">
              <a:buNone/>
            </a:pPr>
            <a:endParaRPr lang="en-US" sz="2000" dirty="0">
              <a:solidFill>
                <a:schemeClr val="tx1">
                  <a:lumMod val="75000"/>
                  <a:lumOff val="25000"/>
                </a:schemeClr>
              </a:solidFill>
              <a:latin typeface="Times New Roman" panose="02020603050405020304" pitchFamily="18" charset="0"/>
            </a:endParaRPr>
          </a:p>
          <a:p>
            <a:pPr marL="0" indent="0">
              <a:buNone/>
            </a:pPr>
            <a:endParaRPr lang="en-US" sz="2000" dirty="0">
              <a:solidFill>
                <a:schemeClr val="tx1">
                  <a:lumMod val="75000"/>
                  <a:lumOff val="25000"/>
                </a:schemeClr>
              </a:solidFill>
              <a:latin typeface="Times New Roman" panose="02020603050405020304" pitchFamily="18" charset="0"/>
            </a:endParaRPr>
          </a:p>
        </p:txBody>
      </p:sp>
    </p:spTree>
    <p:extLst>
      <p:ext uri="{BB962C8B-B14F-4D97-AF65-F5344CB8AC3E}">
        <p14:creationId xmlns:p14="http://schemas.microsoft.com/office/powerpoint/2010/main" val="194254322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466726"/>
            <a:ext cx="10515600" cy="503640"/>
          </a:xfrm>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Appendix III: </a:t>
            </a:r>
            <a:r>
              <a:rPr lang="en-US" sz="2400" b="1" i="1" dirty="0">
                <a:solidFill>
                  <a:schemeClr val="tx2">
                    <a:lumMod val="75000"/>
                    <a:lumOff val="25000"/>
                  </a:schemeClr>
                </a:solidFill>
                <a:latin typeface="Times New Roman" panose="02020603050405020304" pitchFamily="18" charset="0"/>
                <a:ea typeface="+mn-ea"/>
                <a:cs typeface="+mn-cs"/>
              </a:rPr>
              <a:t>R-Script</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970366"/>
            <a:ext cx="10515600" cy="5420908"/>
          </a:xfrm>
        </p:spPr>
        <p:txBody>
          <a:bodyPr numCol="4" spcCol="91440">
            <a:noAutofit/>
          </a:bodyPr>
          <a:lstStyle/>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REGRESSION ANALYSIS...</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DEPENDENT: Homicide Rate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INDEPENDENT: Unemployment, Income, Bachelor's Degree, High School Degree, Obesity, Robbery, Suicide, Teen Pregnancy</a:t>
            </a:r>
          </a:p>
          <a:p>
            <a:pPr marL="0" indent="0">
              <a:lnSpc>
                <a:spcPct val="100000"/>
              </a:lnSpc>
              <a:spcBef>
                <a:spcPts val="0"/>
              </a:spcBef>
              <a:buNone/>
            </a:pP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IMPORT LIBRARIES &amp; FILE...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library(</a:t>
            </a:r>
            <a:r>
              <a:rPr lang="en-US" sz="750" dirty="0" err="1">
                <a:solidFill>
                  <a:schemeClr val="tx1">
                    <a:lumMod val="75000"/>
                    <a:lumOff val="25000"/>
                  </a:schemeClr>
                </a:solidFill>
                <a:latin typeface="Times New Roman" panose="02020603050405020304" pitchFamily="18" charset="0"/>
              </a:rPr>
              <a:t>YRmisc</a:t>
            </a:r>
            <a:r>
              <a:rPr lang="en-US" sz="750" dirty="0">
                <a:solidFill>
                  <a:schemeClr val="tx1">
                    <a:lumMod val="75000"/>
                    <a:lumOff val="25000"/>
                  </a:schemeClr>
                </a:solidFill>
                <a:latin typeface="Times New Roman" panose="02020603050405020304" pitchFamily="18" charset="0"/>
              </a:rPr>
              <a:t>)</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library(</a:t>
            </a:r>
            <a:r>
              <a:rPr lang="en-US" sz="750" dirty="0" err="1">
                <a:solidFill>
                  <a:schemeClr val="tx1">
                    <a:lumMod val="75000"/>
                    <a:lumOff val="25000"/>
                  </a:schemeClr>
                </a:solidFill>
                <a:latin typeface="Times New Roman" panose="02020603050405020304" pitchFamily="18" charset="0"/>
              </a:rPr>
              <a:t>readxl</a:t>
            </a:r>
            <a:r>
              <a:rPr lang="en-US" sz="750" dirty="0">
                <a:solidFill>
                  <a:schemeClr val="tx1">
                    <a:lumMod val="75000"/>
                    <a:lumOff val="25000"/>
                  </a:schemeClr>
                </a:solidFill>
                <a:latin typeface="Times New Roman" panose="02020603050405020304" pitchFamily="18" charset="0"/>
              </a:rPr>
              <a:t>)</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SocialData_1_ &lt;- </a:t>
            </a:r>
            <a:r>
              <a:rPr lang="en-US" sz="750" dirty="0" err="1">
                <a:solidFill>
                  <a:schemeClr val="tx1">
                    <a:lumMod val="75000"/>
                    <a:lumOff val="25000"/>
                  </a:schemeClr>
                </a:solidFill>
                <a:latin typeface="Times New Roman" panose="02020603050405020304" pitchFamily="18" charset="0"/>
              </a:rPr>
              <a:t>read_excel</a:t>
            </a:r>
            <a:r>
              <a:rPr lang="en-US" sz="750" dirty="0">
                <a:solidFill>
                  <a:schemeClr val="tx1">
                    <a:lumMod val="75000"/>
                    <a:lumOff val="25000"/>
                  </a:schemeClr>
                </a:solidFill>
                <a:latin typeface="Times New Roman" panose="02020603050405020304" pitchFamily="18" charset="0"/>
              </a:rPr>
              <a:t>("Documents/</a:t>
            </a:r>
            <a:r>
              <a:rPr lang="en-US" sz="750" dirty="0" err="1">
                <a:solidFill>
                  <a:schemeClr val="tx1">
                    <a:lumMod val="75000"/>
                    <a:lumOff val="25000"/>
                  </a:schemeClr>
                </a:solidFill>
                <a:latin typeface="Times New Roman" panose="02020603050405020304" pitchFamily="18" charset="0"/>
              </a:rPr>
              <a:t>SocialData</a:t>
            </a:r>
            <a:r>
              <a:rPr lang="en-US" sz="750" dirty="0">
                <a:solidFill>
                  <a:schemeClr val="tx1">
                    <a:lumMod val="75000"/>
                    <a:lumOff val="25000"/>
                  </a:schemeClr>
                </a:solidFill>
                <a:latin typeface="Times New Roman" panose="02020603050405020304" pitchFamily="18" charset="0"/>
              </a:rPr>
              <a:t> (1).xlsx",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sheet = "data1")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sddf</a:t>
            </a:r>
            <a:r>
              <a:rPr lang="en-US" sz="750" dirty="0">
                <a:solidFill>
                  <a:schemeClr val="tx1">
                    <a:lumMod val="75000"/>
                    <a:lumOff val="25000"/>
                  </a:schemeClr>
                </a:solidFill>
                <a:latin typeface="Times New Roman" panose="02020603050405020304" pitchFamily="18" charset="0"/>
              </a:rPr>
              <a:t>&lt;- SocialData_1_[,c("stateShort","homcideRate","unempRate","income","bachDegree","hsDegree","obesityRate","robberyRate","suicideRate","teenPregRate")]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thesis&lt;-</a:t>
            </a:r>
            <a:r>
              <a:rPr lang="en-US" sz="750" dirty="0" err="1">
                <a:solidFill>
                  <a:schemeClr val="tx1">
                    <a:lumMod val="75000"/>
                    <a:lumOff val="25000"/>
                  </a:schemeClr>
                </a:solidFill>
                <a:latin typeface="Times New Roman" panose="02020603050405020304" pitchFamily="18" charset="0"/>
              </a:rPr>
              <a:t>sddf</a:t>
            </a: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View(thesis)</a:t>
            </a:r>
          </a:p>
          <a:p>
            <a:pPr marL="0" indent="0">
              <a:lnSpc>
                <a:spcPct val="100000"/>
              </a:lnSpc>
              <a:spcBef>
                <a:spcPts val="0"/>
              </a:spcBef>
              <a:buNone/>
            </a:pP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GRAPHICAL ANALYSIS BEGINS HERE...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FIGURES 1 - 9: Histograms</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par(</a:t>
            </a:r>
            <a:r>
              <a:rPr lang="en-US" sz="750" dirty="0" err="1">
                <a:solidFill>
                  <a:schemeClr val="tx1">
                    <a:lumMod val="75000"/>
                    <a:lumOff val="25000"/>
                  </a:schemeClr>
                </a:solidFill>
                <a:latin typeface="Times New Roman" panose="02020603050405020304" pitchFamily="18" charset="0"/>
              </a:rPr>
              <a:t>mfrow</a:t>
            </a:r>
            <a:r>
              <a:rPr lang="en-US" sz="750" dirty="0">
                <a:solidFill>
                  <a:schemeClr val="tx1">
                    <a:lumMod val="75000"/>
                    <a:lumOff val="25000"/>
                  </a:schemeClr>
                </a:solidFill>
                <a:latin typeface="Times New Roman" panose="02020603050405020304" pitchFamily="18" charset="0"/>
              </a:rPr>
              <a:t>=c(3,3))</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hist(</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col="red",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="Homicide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="Frequency", main="Fig. 1 Hist of Homicide Rate")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hist(</a:t>
            </a:r>
            <a:r>
              <a:rPr lang="en-US" sz="750" dirty="0" err="1">
                <a:solidFill>
                  <a:schemeClr val="tx1">
                    <a:lumMod val="75000"/>
                    <a:lumOff val="25000"/>
                  </a:schemeClr>
                </a:solidFill>
                <a:latin typeface="Times New Roman" panose="02020603050405020304" pitchFamily="18" charset="0"/>
              </a:rPr>
              <a:t>thesis$unempRate</a:t>
            </a:r>
            <a:r>
              <a:rPr lang="en-US" sz="750" dirty="0">
                <a:solidFill>
                  <a:schemeClr val="tx1">
                    <a:lumMod val="75000"/>
                    <a:lumOff val="25000"/>
                  </a:schemeClr>
                </a:solidFill>
                <a:latin typeface="Times New Roman" panose="02020603050405020304" pitchFamily="18" charset="0"/>
              </a:rPr>
              <a:t>, col="orange",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="Unemployment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="Frequency", main="Fig. 2 Hist Unemployment Rate")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hist(</a:t>
            </a:r>
            <a:r>
              <a:rPr lang="en-US" sz="750" dirty="0" err="1">
                <a:solidFill>
                  <a:schemeClr val="tx1">
                    <a:lumMod val="75000"/>
                    <a:lumOff val="25000"/>
                  </a:schemeClr>
                </a:solidFill>
                <a:latin typeface="Times New Roman" panose="02020603050405020304" pitchFamily="18" charset="0"/>
              </a:rPr>
              <a:t>thesis$income</a:t>
            </a:r>
            <a:r>
              <a:rPr lang="en-US" sz="750" dirty="0">
                <a:solidFill>
                  <a:schemeClr val="tx1">
                    <a:lumMod val="75000"/>
                    <a:lumOff val="25000"/>
                  </a:schemeClr>
                </a:solidFill>
                <a:latin typeface="Times New Roman" panose="02020603050405020304" pitchFamily="18" charset="0"/>
              </a:rPr>
              <a:t>, col="yellow",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="Income",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="Frequency", main="Fig. 3 Hist of Income")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hist(</a:t>
            </a:r>
            <a:r>
              <a:rPr lang="en-US" sz="750" dirty="0" err="1">
                <a:solidFill>
                  <a:schemeClr val="tx1">
                    <a:lumMod val="75000"/>
                    <a:lumOff val="25000"/>
                  </a:schemeClr>
                </a:solidFill>
                <a:latin typeface="Times New Roman" panose="02020603050405020304" pitchFamily="18" charset="0"/>
              </a:rPr>
              <a:t>thesis$bachDegree</a:t>
            </a:r>
            <a:r>
              <a:rPr lang="en-US" sz="750" dirty="0">
                <a:solidFill>
                  <a:schemeClr val="tx1">
                    <a:lumMod val="75000"/>
                    <a:lumOff val="25000"/>
                  </a:schemeClr>
                </a:solidFill>
                <a:latin typeface="Times New Roman" panose="02020603050405020304" pitchFamily="18" charset="0"/>
              </a:rPr>
              <a:t>, col="green",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="Bachelor's Degree",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="Frequency", main="Fig. 4 Hist of Bachelor's Degree")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hist(</a:t>
            </a:r>
            <a:r>
              <a:rPr lang="en-US" sz="750" dirty="0" err="1">
                <a:solidFill>
                  <a:schemeClr val="tx1">
                    <a:lumMod val="75000"/>
                    <a:lumOff val="25000"/>
                  </a:schemeClr>
                </a:solidFill>
                <a:latin typeface="Times New Roman" panose="02020603050405020304" pitchFamily="18" charset="0"/>
              </a:rPr>
              <a:t>thesis$hsDegree</a:t>
            </a:r>
            <a:r>
              <a:rPr lang="en-US" sz="750" dirty="0">
                <a:solidFill>
                  <a:schemeClr val="tx1">
                    <a:lumMod val="75000"/>
                    <a:lumOff val="25000"/>
                  </a:schemeClr>
                </a:solidFill>
                <a:latin typeface="Times New Roman" panose="02020603050405020304" pitchFamily="18" charset="0"/>
              </a:rPr>
              <a:t>, col="blue",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="High School Degree",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="Frequency", main="Fig. 5 Hist of High School Degree")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hist(</a:t>
            </a:r>
            <a:r>
              <a:rPr lang="en-US" sz="750" dirty="0" err="1">
                <a:solidFill>
                  <a:schemeClr val="tx1">
                    <a:lumMod val="75000"/>
                    <a:lumOff val="25000"/>
                  </a:schemeClr>
                </a:solidFill>
                <a:latin typeface="Times New Roman" panose="02020603050405020304" pitchFamily="18" charset="0"/>
              </a:rPr>
              <a:t>thesis$obesityRate</a:t>
            </a:r>
            <a:r>
              <a:rPr lang="en-US" sz="750" dirty="0">
                <a:solidFill>
                  <a:schemeClr val="tx1">
                    <a:lumMod val="75000"/>
                    <a:lumOff val="25000"/>
                  </a:schemeClr>
                </a:solidFill>
                <a:latin typeface="Times New Roman" panose="02020603050405020304" pitchFamily="18" charset="0"/>
              </a:rPr>
              <a:t>, col="purple",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="Obesity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="Frequency", main="Fig. 6 Hist of Obesity Rate")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hist(</a:t>
            </a:r>
            <a:r>
              <a:rPr lang="en-US" sz="750" dirty="0" err="1">
                <a:solidFill>
                  <a:schemeClr val="tx1">
                    <a:lumMod val="75000"/>
                    <a:lumOff val="25000"/>
                  </a:schemeClr>
                </a:solidFill>
                <a:latin typeface="Times New Roman" panose="02020603050405020304" pitchFamily="18" charset="0"/>
              </a:rPr>
              <a:t>thesis$robberyRate</a:t>
            </a:r>
            <a:r>
              <a:rPr lang="en-US" sz="750" dirty="0">
                <a:solidFill>
                  <a:schemeClr val="tx1">
                    <a:lumMod val="75000"/>
                    <a:lumOff val="25000"/>
                  </a:schemeClr>
                </a:solidFill>
                <a:latin typeface="Times New Roman" panose="02020603050405020304" pitchFamily="18" charset="0"/>
              </a:rPr>
              <a:t>, col="pink",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="Robbery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="Frequency", main="Fig. 7 Hist of Robbery Rate")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hist(</a:t>
            </a:r>
            <a:r>
              <a:rPr lang="en-US" sz="750" dirty="0" err="1">
                <a:solidFill>
                  <a:schemeClr val="tx1">
                    <a:lumMod val="75000"/>
                    <a:lumOff val="25000"/>
                  </a:schemeClr>
                </a:solidFill>
                <a:latin typeface="Times New Roman" panose="02020603050405020304" pitchFamily="18" charset="0"/>
              </a:rPr>
              <a:t>thesis$suicideRate</a:t>
            </a:r>
            <a:r>
              <a:rPr lang="en-US" sz="750" dirty="0">
                <a:solidFill>
                  <a:schemeClr val="tx1">
                    <a:lumMod val="75000"/>
                    <a:lumOff val="25000"/>
                  </a:schemeClr>
                </a:solidFill>
                <a:latin typeface="Times New Roman" panose="02020603050405020304" pitchFamily="18" charset="0"/>
              </a:rPr>
              <a:t>, col="cyan",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="Suicide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="Frequency", main="Fig. 8 Hist of Suicide Rate")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hist(</a:t>
            </a:r>
            <a:r>
              <a:rPr lang="en-US" sz="750" dirty="0" err="1">
                <a:solidFill>
                  <a:schemeClr val="tx1">
                    <a:lumMod val="75000"/>
                    <a:lumOff val="25000"/>
                  </a:schemeClr>
                </a:solidFill>
                <a:latin typeface="Times New Roman" panose="02020603050405020304" pitchFamily="18" charset="0"/>
              </a:rPr>
              <a:t>thesis$teenPregRate</a:t>
            </a:r>
            <a:r>
              <a:rPr lang="en-US" sz="750" dirty="0">
                <a:solidFill>
                  <a:schemeClr val="tx1">
                    <a:lumMod val="75000"/>
                    <a:lumOff val="25000"/>
                  </a:schemeClr>
                </a:solidFill>
                <a:latin typeface="Times New Roman" panose="02020603050405020304" pitchFamily="18" charset="0"/>
              </a:rPr>
              <a:t>, col="brown",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="Teen Pregnancy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="Frequency", main="Fig. 9 Hist of Teen Pregnancy Rate")</a:t>
            </a:r>
          </a:p>
          <a:p>
            <a:pPr marL="0" indent="0">
              <a:lnSpc>
                <a:spcPct val="100000"/>
              </a:lnSpc>
              <a:spcBef>
                <a:spcPts val="0"/>
              </a:spcBef>
              <a:buNone/>
            </a:pP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FIGURES 10 - 17: Scatterplots</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par(</a:t>
            </a:r>
            <a:r>
              <a:rPr lang="en-US" sz="750" dirty="0" err="1">
                <a:solidFill>
                  <a:schemeClr val="tx1">
                    <a:lumMod val="75000"/>
                    <a:lumOff val="25000"/>
                  </a:schemeClr>
                </a:solidFill>
                <a:latin typeface="Times New Roman" panose="02020603050405020304" pitchFamily="18" charset="0"/>
              </a:rPr>
              <a:t>mfrow</a:t>
            </a:r>
            <a:r>
              <a:rPr lang="en-US" sz="750" dirty="0">
                <a:solidFill>
                  <a:schemeClr val="tx1">
                    <a:lumMod val="75000"/>
                    <a:lumOff val="25000"/>
                  </a:schemeClr>
                </a:solidFill>
                <a:latin typeface="Times New Roman" panose="02020603050405020304" pitchFamily="18" charset="0"/>
              </a:rPr>
              <a:t>=c(3,3))</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thesis$unempRate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="Unemployment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10 Unemployment Rate vs. Homicide Rate",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thesis$unempRate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thesis$income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="Income",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11 Income vs. Homicide Rate", type="n")</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thesis$income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thesis$bachDegree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="Bachelor's Degree",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12 Bachelor's Degree vs. Homicide Rate",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thesis$bachDegree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thesis$hsDegree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="High School Degree",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13 High School Degree vs. Homicide Rate",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thesis$hsDegree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thesis$obesityRate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="Obesity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14 Obesity Rate vs. Homicide Rate",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thesis$obesityRate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thesis$robberyRate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="Robbery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15 Robbery Rate vs. Homicide Rate",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thesis$robberyRate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thesis$suicideRate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="Suicide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16 Suicide Rate vs. Homicide Rate",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thesis$suicideRate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thesis$teenPregRate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="Teen Pregnancy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17 Teen Pregnancy Rate vs. Homicide Rate",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thesis$teenPregRate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FIGURES 10.1 - 17.1: Scatter plots - States with Outliers</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Drop states (outliers).  </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thesis_drop_outliers</a:t>
            </a:r>
            <a:r>
              <a:rPr lang="en-US" sz="750" dirty="0">
                <a:solidFill>
                  <a:schemeClr val="tx1">
                    <a:lumMod val="75000"/>
                    <a:lumOff val="25000"/>
                  </a:schemeClr>
                </a:solidFill>
                <a:latin typeface="Times New Roman" panose="02020603050405020304" pitchFamily="18" charset="0"/>
              </a:rPr>
              <a:t> &lt;- thesis</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drop_MS</a:t>
            </a:r>
            <a:r>
              <a:rPr lang="en-US" sz="750" dirty="0">
                <a:solidFill>
                  <a:schemeClr val="tx1">
                    <a:lumMod val="75000"/>
                    <a:lumOff val="25000"/>
                  </a:schemeClr>
                </a:solidFill>
                <a:latin typeface="Times New Roman" panose="02020603050405020304" pitchFamily="18" charset="0"/>
              </a:rPr>
              <a:t> &lt;- "MS"</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drop_LA</a:t>
            </a:r>
            <a:r>
              <a:rPr lang="en-US" sz="750" dirty="0">
                <a:solidFill>
                  <a:schemeClr val="tx1">
                    <a:lumMod val="75000"/>
                    <a:lumOff val="25000"/>
                  </a:schemeClr>
                </a:solidFill>
                <a:latin typeface="Times New Roman" panose="02020603050405020304" pitchFamily="18" charset="0"/>
              </a:rPr>
              <a:t> &lt;- "LA"</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thesis_drop_outliers</a:t>
            </a:r>
            <a:r>
              <a:rPr lang="en-US" sz="750" dirty="0">
                <a:solidFill>
                  <a:schemeClr val="tx1">
                    <a:lumMod val="75000"/>
                    <a:lumOff val="25000"/>
                  </a:schemeClr>
                </a:solidFill>
                <a:latin typeface="Times New Roman" panose="02020603050405020304" pitchFamily="18" charset="0"/>
              </a:rPr>
              <a:t> &lt;- thesis[</a:t>
            </a:r>
            <a:r>
              <a:rPr lang="en-US" sz="750" dirty="0" err="1">
                <a:solidFill>
                  <a:schemeClr val="tx1">
                    <a:lumMod val="75000"/>
                    <a:lumOff val="25000"/>
                  </a:schemeClr>
                </a:solidFill>
                <a:latin typeface="Times New Roman" panose="02020603050405020304" pitchFamily="18" charset="0"/>
              </a:rPr>
              <a:t>thesis$stateShort</a:t>
            </a:r>
            <a:r>
              <a:rPr lang="en-US" sz="750" dirty="0">
                <a:solidFill>
                  <a:schemeClr val="tx1">
                    <a:lumMod val="75000"/>
                    <a:lumOff val="25000"/>
                  </a:schemeClr>
                </a:solidFill>
                <a:latin typeface="Times New Roman" panose="02020603050405020304" pitchFamily="18" charset="0"/>
              </a:rPr>
              <a:t> != </a:t>
            </a:r>
            <a:r>
              <a:rPr lang="en-US" sz="750" dirty="0" err="1">
                <a:solidFill>
                  <a:schemeClr val="tx1">
                    <a:lumMod val="75000"/>
                    <a:lumOff val="25000"/>
                  </a:schemeClr>
                </a:solidFill>
                <a:latin typeface="Times New Roman" panose="02020603050405020304" pitchFamily="18" charset="0"/>
              </a:rPr>
              <a:t>drop_MS</a:t>
            </a:r>
            <a:r>
              <a:rPr lang="en-US" sz="750" dirty="0">
                <a:solidFill>
                  <a:schemeClr val="tx1">
                    <a:lumMod val="75000"/>
                    <a:lumOff val="25000"/>
                  </a:schemeClr>
                </a:solidFill>
                <a:latin typeface="Times New Roman" panose="02020603050405020304" pitchFamily="18" charset="0"/>
              </a:rPr>
              <a:t> &amp; </a:t>
            </a:r>
            <a:r>
              <a:rPr lang="en-US" sz="750" dirty="0" err="1">
                <a:solidFill>
                  <a:schemeClr val="tx1">
                    <a:lumMod val="75000"/>
                    <a:lumOff val="25000"/>
                  </a:schemeClr>
                </a:solidFill>
                <a:latin typeface="Times New Roman" panose="02020603050405020304" pitchFamily="18" charset="0"/>
              </a:rPr>
              <a:t>thesis$stateShort</a:t>
            </a:r>
            <a:r>
              <a:rPr lang="en-US" sz="750" dirty="0">
                <a:solidFill>
                  <a:schemeClr val="tx1">
                    <a:lumMod val="75000"/>
                    <a:lumOff val="25000"/>
                  </a:schemeClr>
                </a:solidFill>
                <a:latin typeface="Times New Roman" panose="02020603050405020304" pitchFamily="18" charset="0"/>
              </a:rPr>
              <a:t> != </a:t>
            </a:r>
            <a:r>
              <a:rPr lang="en-US" sz="750" dirty="0" err="1">
                <a:solidFill>
                  <a:schemeClr val="tx1">
                    <a:lumMod val="75000"/>
                    <a:lumOff val="25000"/>
                  </a:schemeClr>
                </a:solidFill>
                <a:latin typeface="Times New Roman" panose="02020603050405020304" pitchFamily="18" charset="0"/>
              </a:rPr>
              <a:t>drop_LA</a:t>
            </a:r>
            <a:r>
              <a:rPr lang="en-US" sz="750" dirty="0">
                <a:solidFill>
                  <a:schemeClr val="tx1">
                    <a:lumMod val="75000"/>
                    <a:lumOff val="25000"/>
                  </a:schemeClr>
                </a:solidFill>
                <a:latin typeface="Times New Roman" panose="02020603050405020304" pitchFamily="18" charset="0"/>
              </a:rPr>
              <a:t>,]</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View(</a:t>
            </a:r>
            <a:r>
              <a:rPr lang="en-US" sz="750" dirty="0" err="1">
                <a:solidFill>
                  <a:schemeClr val="tx1">
                    <a:lumMod val="75000"/>
                    <a:lumOff val="25000"/>
                  </a:schemeClr>
                </a:solidFill>
                <a:latin typeface="Times New Roman" panose="02020603050405020304" pitchFamily="18" charset="0"/>
              </a:rPr>
              <a:t>thesis_drop_outliers</a:t>
            </a:r>
            <a:r>
              <a:rPr lang="en-US" sz="750" dirty="0">
                <a:solidFill>
                  <a:schemeClr val="tx1">
                    <a:lumMod val="75000"/>
                    <a:lumOff val="25000"/>
                  </a:schemeClr>
                </a:solidFill>
                <a:latin typeface="Times New Roman" panose="02020603050405020304" pitchFamily="18" charset="0"/>
              </a:rPr>
              <a:t>)</a:t>
            </a:r>
          </a:p>
          <a:p>
            <a:pPr marL="0" indent="0">
              <a:lnSpc>
                <a:spcPct val="100000"/>
              </a:lnSpc>
              <a:spcBef>
                <a:spcPts val="0"/>
              </a:spcBef>
              <a:buNone/>
            </a:pP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par(</a:t>
            </a:r>
            <a:r>
              <a:rPr lang="en-US" sz="750" dirty="0" err="1">
                <a:solidFill>
                  <a:schemeClr val="tx1">
                    <a:lumMod val="75000"/>
                    <a:lumOff val="25000"/>
                  </a:schemeClr>
                </a:solidFill>
                <a:latin typeface="Times New Roman" panose="02020603050405020304" pitchFamily="18" charset="0"/>
              </a:rPr>
              <a:t>mfrow</a:t>
            </a:r>
            <a:r>
              <a:rPr lang="en-US" sz="750" dirty="0">
                <a:solidFill>
                  <a:schemeClr val="tx1">
                    <a:lumMod val="75000"/>
                    <a:lumOff val="25000"/>
                  </a:schemeClr>
                </a:solidFill>
                <a:latin typeface="Times New Roman" panose="02020603050405020304" pitchFamily="18" charset="0"/>
              </a:rPr>
              <a:t>=c(3,3))</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thesis_drop_outliers$unempRate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="Unemployment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10.1 UR vs. HR",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thesis_drop_outliers$unempRate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thesis_drop_outliers$income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="Income",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11.1 IL vs. HR", type="n")</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thesis_drop_outliers$income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thesis_drop_outliers$bachDegree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="Bachelor's Degree",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12.1 BD vs. HR",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thesis_drop_outliers$bachDegree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thesis_drop_outliers$hsDegree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="High School Degree",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13.1 HSD vs. HR",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thesis_drop_outliers$hsDegree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thesis_drop_outliers$obesityRate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="Obesity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14.1 OR vs. HR",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thesis_drop_outliers$obesityRate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thesis_drop_outliers$robberyRate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="Robbery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15.1 RR vs. HR",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thesis_drop_outliers$robberyRate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thesis_drop_outliers$suicideRate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="Suicide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16.1 SR vs. HR",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thesis_drop_outliers$suicideRate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scatter.smooth</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thesis_drop_outliers$teenPregRate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="Teen Pregnancy Rate", </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="Homicide Rate", main="Fig. 17.1 TPR vs. HR", type="n")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text(</a:t>
            </a:r>
            <a:r>
              <a:rPr lang="en-US" sz="750" dirty="0" err="1">
                <a:solidFill>
                  <a:schemeClr val="tx1">
                    <a:lumMod val="75000"/>
                    <a:lumOff val="25000"/>
                  </a:schemeClr>
                </a:solidFill>
                <a:latin typeface="Times New Roman" panose="02020603050405020304" pitchFamily="18" charset="0"/>
              </a:rPr>
              <a:t>thesis_drop_outliers$teenPregRate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thesis_drop_outliers$homcideRate</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as.character</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thesis_drop_outliers$stateShort</a:t>
            </a:r>
            <a:r>
              <a:rPr lang="en-US" sz="750" dirty="0">
                <a:solidFill>
                  <a:schemeClr val="tx1">
                    <a:lumMod val="75000"/>
                    <a:lumOff val="25000"/>
                  </a:schemeClr>
                </a:solidFill>
                <a:latin typeface="Times New Roman" panose="02020603050405020304" pitchFamily="18" charset="0"/>
              </a:rPr>
              <a:t>), </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STATISTICAL ANALYSIS BEGINS HERE...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TABLE 1: DESCRIPTIVE STATISTICS</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des_stats</a:t>
            </a:r>
            <a:r>
              <a:rPr lang="en-US" sz="750" dirty="0">
                <a:solidFill>
                  <a:schemeClr val="tx1">
                    <a:lumMod val="75000"/>
                    <a:lumOff val="25000"/>
                  </a:schemeClr>
                </a:solidFill>
                <a:latin typeface="Times New Roman" panose="02020603050405020304" pitchFamily="18" charset="0"/>
              </a:rPr>
              <a:t>&lt;-</a:t>
            </a:r>
            <a:r>
              <a:rPr lang="en-US" sz="750" dirty="0" err="1">
                <a:solidFill>
                  <a:schemeClr val="tx1">
                    <a:lumMod val="75000"/>
                    <a:lumOff val="25000"/>
                  </a:schemeClr>
                </a:solidFill>
                <a:latin typeface="Times New Roman" panose="02020603050405020304" pitchFamily="18" charset="0"/>
              </a:rPr>
              <a:t>ds.summ</a:t>
            </a:r>
            <a:r>
              <a:rPr lang="en-US" sz="750" dirty="0">
                <a:solidFill>
                  <a:schemeClr val="tx1">
                    <a:lumMod val="75000"/>
                    <a:lumOff val="25000"/>
                  </a:schemeClr>
                </a:solidFill>
                <a:latin typeface="Times New Roman" panose="02020603050405020304" pitchFamily="18" charset="0"/>
              </a:rPr>
              <a:t>(thesis[,c("homcideRate","unempRate","income","bachDegree","hsDegree","obesityRate","robberyRate","suicideRate","teenPregRate")],3)[,-c(7,8)]</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View(</a:t>
            </a:r>
            <a:r>
              <a:rPr lang="en-US" sz="750" dirty="0" err="1">
                <a:solidFill>
                  <a:schemeClr val="tx1">
                    <a:lumMod val="75000"/>
                    <a:lumOff val="25000"/>
                  </a:schemeClr>
                </a:solidFill>
                <a:latin typeface="Times New Roman" panose="02020603050405020304" pitchFamily="18" charset="0"/>
              </a:rPr>
              <a:t>des_stats</a:t>
            </a:r>
            <a:r>
              <a:rPr lang="en-US" sz="750" dirty="0">
                <a:solidFill>
                  <a:schemeClr val="tx1">
                    <a:lumMod val="75000"/>
                    <a:lumOff val="25000"/>
                  </a:schemeClr>
                </a:solidFill>
                <a:latin typeface="Times New Roman" panose="02020603050405020304" pitchFamily="18" charset="0"/>
              </a:rPr>
              <a:t>)</a:t>
            </a:r>
          </a:p>
          <a:p>
            <a:pPr marL="0" indent="0">
              <a:lnSpc>
                <a:spcPct val="100000"/>
              </a:lnSpc>
              <a:spcBef>
                <a:spcPts val="0"/>
              </a:spcBef>
              <a:buNone/>
            </a:pP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TABLE 2: CORRELATION MATRIX</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cor_matrix</a:t>
            </a:r>
            <a:r>
              <a:rPr lang="en-US" sz="750" dirty="0">
                <a:solidFill>
                  <a:schemeClr val="tx1">
                    <a:lumMod val="75000"/>
                    <a:lumOff val="25000"/>
                  </a:schemeClr>
                </a:solidFill>
                <a:latin typeface="Times New Roman" panose="02020603050405020304" pitchFamily="18" charset="0"/>
              </a:rPr>
              <a:t>&lt;-round(</a:t>
            </a:r>
            <a:r>
              <a:rPr lang="en-US" sz="750" dirty="0" err="1">
                <a:solidFill>
                  <a:schemeClr val="tx1">
                    <a:lumMod val="75000"/>
                    <a:lumOff val="25000"/>
                  </a:schemeClr>
                </a:solidFill>
                <a:latin typeface="Times New Roman" panose="02020603050405020304" pitchFamily="18" charset="0"/>
              </a:rPr>
              <a:t>cor</a:t>
            </a:r>
            <a:r>
              <a:rPr lang="en-US" sz="750" dirty="0">
                <a:solidFill>
                  <a:schemeClr val="tx1">
                    <a:lumMod val="75000"/>
                    <a:lumOff val="25000"/>
                  </a:schemeClr>
                </a:solidFill>
                <a:latin typeface="Times New Roman" panose="02020603050405020304" pitchFamily="18" charset="0"/>
              </a:rPr>
              <a:t>(thesis[,c("homcideRate","unempRate","income","bachDegree","hsDegree","obesityRate","robberyRate","suicideRate","teenPregRate")]),3)</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View(</a:t>
            </a:r>
            <a:r>
              <a:rPr lang="en-US" sz="750" dirty="0" err="1">
                <a:solidFill>
                  <a:schemeClr val="tx1">
                    <a:lumMod val="75000"/>
                    <a:lumOff val="25000"/>
                  </a:schemeClr>
                </a:solidFill>
                <a:latin typeface="Times New Roman" panose="02020603050405020304" pitchFamily="18" charset="0"/>
              </a:rPr>
              <a:t>cor_matrix</a:t>
            </a:r>
            <a:r>
              <a:rPr lang="en-US" sz="750" dirty="0">
                <a:solidFill>
                  <a:schemeClr val="tx1">
                    <a:lumMod val="75000"/>
                    <a:lumOff val="25000"/>
                  </a:schemeClr>
                </a:solidFill>
                <a:latin typeface="Times New Roman" panose="02020603050405020304" pitchFamily="18" charset="0"/>
              </a:rPr>
              <a:t>)</a:t>
            </a:r>
          </a:p>
          <a:p>
            <a:pPr marL="0" indent="0">
              <a:lnSpc>
                <a:spcPct val="100000"/>
              </a:lnSpc>
              <a:spcBef>
                <a:spcPts val="0"/>
              </a:spcBef>
              <a:buNone/>
            </a:pP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TABLE 3: REGRESSION ANALYSIS</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thesis1&lt;-</a:t>
            </a:r>
            <a:r>
              <a:rPr lang="en-US" sz="750" dirty="0" err="1">
                <a:solidFill>
                  <a:schemeClr val="tx1">
                    <a:lumMod val="75000"/>
                    <a:lumOff val="25000"/>
                  </a:schemeClr>
                </a:solidFill>
                <a:latin typeface="Times New Roman" panose="02020603050405020304" pitchFamily="18" charset="0"/>
              </a:rPr>
              <a:t>na.omit</a:t>
            </a:r>
            <a:r>
              <a:rPr lang="en-US" sz="750" dirty="0">
                <a:solidFill>
                  <a:schemeClr val="tx1">
                    <a:lumMod val="75000"/>
                    <a:lumOff val="25000"/>
                  </a:schemeClr>
                </a:solidFill>
                <a:latin typeface="Times New Roman" panose="02020603050405020304" pitchFamily="18" charset="0"/>
              </a:rPr>
              <a:t>(thesis)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fit&lt;-</a:t>
            </a:r>
            <a:r>
              <a:rPr lang="en-US" sz="750" dirty="0" err="1">
                <a:solidFill>
                  <a:schemeClr val="tx1">
                    <a:lumMod val="75000"/>
                    <a:lumOff val="25000"/>
                  </a:schemeClr>
                </a:solidFill>
                <a:latin typeface="Times New Roman" panose="02020603050405020304" pitchFamily="18" charset="0"/>
              </a:rPr>
              <a:t>lm</a:t>
            </a:r>
            <a:r>
              <a:rPr lang="en-US" sz="750" dirty="0">
                <a:solidFill>
                  <a:schemeClr val="tx1">
                    <a:lumMod val="75000"/>
                    <a:lumOff val="25000"/>
                  </a:schemeClr>
                </a:solidFill>
                <a:latin typeface="Times New Roman" panose="02020603050405020304" pitchFamily="18" charset="0"/>
              </a:rPr>
              <a:t>(homcideRate~unempRate+income+bachDegree+hsDegree+obesityRate+robberyRate+suicideRate+teenPregRate,na.action=</a:t>
            </a:r>
            <a:r>
              <a:rPr lang="en-US" sz="750" dirty="0" err="1">
                <a:solidFill>
                  <a:schemeClr val="tx1">
                    <a:lumMod val="75000"/>
                    <a:lumOff val="25000"/>
                  </a:schemeClr>
                </a:solidFill>
                <a:latin typeface="Times New Roman" panose="02020603050405020304" pitchFamily="18" charset="0"/>
              </a:rPr>
              <a:t>na.omit,data</a:t>
            </a:r>
            <a:r>
              <a:rPr lang="en-US" sz="750" dirty="0">
                <a:solidFill>
                  <a:schemeClr val="tx1">
                    <a:lumMod val="75000"/>
                    <a:lumOff val="25000"/>
                  </a:schemeClr>
                </a:solidFill>
                <a:latin typeface="Times New Roman" panose="02020603050405020304" pitchFamily="18" charset="0"/>
              </a:rPr>
              <a:t>=thesis1)</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summary(fit)</a:t>
            </a:r>
          </a:p>
          <a:p>
            <a:pPr marL="0" indent="0">
              <a:lnSpc>
                <a:spcPct val="100000"/>
              </a:lnSpc>
              <a:spcBef>
                <a:spcPts val="0"/>
              </a:spcBef>
              <a:buNone/>
            </a:pP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 FIGURES 18 &amp; 19: Fitted Residuals</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#Vector; how much the computer missed each time...</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thesis1$homcideRate</a:t>
            </a: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fit$fitted.values</a:t>
            </a: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r>
              <a:rPr lang="en-US" sz="750" dirty="0" err="1">
                <a:solidFill>
                  <a:schemeClr val="tx1">
                    <a:lumMod val="75000"/>
                    <a:lumOff val="25000"/>
                  </a:schemeClr>
                </a:solidFill>
                <a:latin typeface="Times New Roman" panose="02020603050405020304" pitchFamily="18" charset="0"/>
              </a:rPr>
              <a:t>fit$residuals</a:t>
            </a: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par(</a:t>
            </a:r>
            <a:r>
              <a:rPr lang="en-US" sz="750" dirty="0" err="1">
                <a:solidFill>
                  <a:schemeClr val="tx1">
                    <a:lumMod val="75000"/>
                    <a:lumOff val="25000"/>
                  </a:schemeClr>
                </a:solidFill>
                <a:latin typeface="Times New Roman" panose="02020603050405020304" pitchFamily="18" charset="0"/>
              </a:rPr>
              <a:t>mfrow</a:t>
            </a:r>
            <a:r>
              <a:rPr lang="en-US" sz="750" dirty="0">
                <a:solidFill>
                  <a:schemeClr val="tx1">
                    <a:lumMod val="75000"/>
                    <a:lumOff val="25000"/>
                  </a:schemeClr>
                </a:solidFill>
                <a:latin typeface="Times New Roman" panose="02020603050405020304" pitchFamily="18" charset="0"/>
              </a:rPr>
              <a:t>=c(2,2))</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hist(</a:t>
            </a:r>
            <a:r>
              <a:rPr lang="en-US" sz="750" dirty="0" err="1">
                <a:solidFill>
                  <a:schemeClr val="tx1">
                    <a:lumMod val="75000"/>
                    <a:lumOff val="25000"/>
                  </a:schemeClr>
                </a:solidFill>
                <a:latin typeface="Times New Roman" panose="02020603050405020304" pitchFamily="18" charset="0"/>
              </a:rPr>
              <a:t>fit$residuals,col</a:t>
            </a:r>
            <a:r>
              <a:rPr lang="en-US" sz="750" dirty="0">
                <a:solidFill>
                  <a:schemeClr val="tx1">
                    <a:lumMod val="75000"/>
                    <a:lumOff val="25000"/>
                  </a:schemeClr>
                </a:solidFill>
                <a:latin typeface="Times New Roman" panose="02020603050405020304" pitchFamily="18" charset="0"/>
              </a:rPr>
              <a:t>="grey",</a:t>
            </a:r>
            <a:r>
              <a:rPr lang="en-US" sz="750" dirty="0" err="1">
                <a:solidFill>
                  <a:schemeClr val="tx1">
                    <a:lumMod val="75000"/>
                    <a:lumOff val="25000"/>
                  </a:schemeClr>
                </a:solidFill>
                <a:latin typeface="Times New Roman" panose="02020603050405020304" pitchFamily="18" charset="0"/>
              </a:rPr>
              <a:t>xlab</a:t>
            </a:r>
            <a:r>
              <a:rPr lang="en-US" sz="750" dirty="0">
                <a:solidFill>
                  <a:schemeClr val="tx1">
                    <a:lumMod val="75000"/>
                    <a:lumOff val="25000"/>
                  </a:schemeClr>
                </a:solidFill>
                <a:latin typeface="Times New Roman" panose="02020603050405020304" pitchFamily="18" charset="0"/>
              </a:rPr>
              <a:t>="Fitted Residuals",</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a:t>
            </a:r>
            <a:r>
              <a:rPr lang="en-US" sz="750" dirty="0" err="1">
                <a:solidFill>
                  <a:schemeClr val="tx1">
                    <a:lumMod val="75000"/>
                    <a:lumOff val="25000"/>
                  </a:schemeClr>
                </a:solidFill>
                <a:latin typeface="Times New Roman" panose="02020603050405020304" pitchFamily="18" charset="0"/>
              </a:rPr>
              <a:t>Frequency",main</a:t>
            </a:r>
            <a:r>
              <a:rPr lang="en-US" sz="750" dirty="0">
                <a:solidFill>
                  <a:schemeClr val="tx1">
                    <a:lumMod val="75000"/>
                    <a:lumOff val="25000"/>
                  </a:schemeClr>
                </a:solidFill>
                <a:latin typeface="Times New Roman" panose="02020603050405020304" pitchFamily="18" charset="0"/>
              </a:rPr>
              <a:t>="Fig. 18 Histogram of Fitted Residuals")</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plot(</a:t>
            </a:r>
            <a:r>
              <a:rPr lang="en-US" sz="750" dirty="0" err="1">
                <a:solidFill>
                  <a:schemeClr val="tx1">
                    <a:lumMod val="75000"/>
                    <a:lumOff val="25000"/>
                  </a:schemeClr>
                </a:solidFill>
                <a:latin typeface="Times New Roman" panose="02020603050405020304" pitchFamily="18" charset="0"/>
              </a:rPr>
              <a:t>fit$residuals,xlab</a:t>
            </a:r>
            <a:r>
              <a:rPr lang="en-US" sz="750" dirty="0">
                <a:solidFill>
                  <a:schemeClr val="tx1">
                    <a:lumMod val="75000"/>
                    <a:lumOff val="25000"/>
                  </a:schemeClr>
                </a:solidFill>
                <a:latin typeface="Times New Roman" panose="02020603050405020304" pitchFamily="18" charset="0"/>
              </a:rPr>
              <a:t>="Index",</a:t>
            </a:r>
            <a:r>
              <a:rPr lang="en-US" sz="750" dirty="0" err="1">
                <a:solidFill>
                  <a:schemeClr val="tx1">
                    <a:lumMod val="75000"/>
                    <a:lumOff val="25000"/>
                  </a:schemeClr>
                </a:solidFill>
                <a:latin typeface="Times New Roman" panose="02020603050405020304" pitchFamily="18" charset="0"/>
              </a:rPr>
              <a:t>ylab</a:t>
            </a:r>
            <a:r>
              <a:rPr lang="en-US" sz="750" dirty="0">
                <a:solidFill>
                  <a:schemeClr val="tx1">
                    <a:lumMod val="75000"/>
                    <a:lumOff val="25000"/>
                  </a:schemeClr>
                </a:solidFill>
                <a:latin typeface="Times New Roman" panose="02020603050405020304" pitchFamily="18" charset="0"/>
              </a:rPr>
              <a:t>="Fitted </a:t>
            </a:r>
            <a:r>
              <a:rPr lang="en-US" sz="750" dirty="0" err="1">
                <a:solidFill>
                  <a:schemeClr val="tx1">
                    <a:lumMod val="75000"/>
                    <a:lumOff val="25000"/>
                  </a:schemeClr>
                </a:solidFill>
                <a:latin typeface="Times New Roman" panose="02020603050405020304" pitchFamily="18" charset="0"/>
              </a:rPr>
              <a:t>Residuals",main</a:t>
            </a:r>
            <a:r>
              <a:rPr lang="en-US" sz="750" dirty="0">
                <a:solidFill>
                  <a:schemeClr val="tx1">
                    <a:lumMod val="75000"/>
                    <a:lumOff val="25000"/>
                  </a:schemeClr>
                </a:solidFill>
                <a:latin typeface="Times New Roman" panose="02020603050405020304" pitchFamily="18" charset="0"/>
              </a:rPr>
              <a:t>="Fig. 19 Plot of Fitted </a:t>
            </a:r>
            <a:r>
              <a:rPr lang="en-US" sz="750" dirty="0" err="1">
                <a:solidFill>
                  <a:schemeClr val="tx1">
                    <a:lumMod val="75000"/>
                    <a:lumOff val="25000"/>
                  </a:schemeClr>
                </a:solidFill>
                <a:latin typeface="Times New Roman" panose="02020603050405020304" pitchFamily="18" charset="0"/>
              </a:rPr>
              <a:t>Residuals",type</a:t>
            </a:r>
            <a:r>
              <a:rPr lang="en-US" sz="750" dirty="0">
                <a:solidFill>
                  <a:schemeClr val="tx1">
                    <a:lumMod val="75000"/>
                    <a:lumOff val="25000"/>
                  </a:schemeClr>
                </a:solidFill>
                <a:latin typeface="Times New Roman" panose="02020603050405020304" pitchFamily="18" charset="0"/>
              </a:rPr>
              <a:t>="n") </a:t>
            </a:r>
          </a:p>
          <a:p>
            <a:pPr marL="0" indent="0">
              <a:lnSpc>
                <a:spcPct val="100000"/>
              </a:lnSpc>
              <a:spcBef>
                <a:spcPts val="0"/>
              </a:spcBef>
              <a:buNone/>
            </a:pPr>
            <a:r>
              <a:rPr lang="en-US" sz="750" dirty="0">
                <a:solidFill>
                  <a:schemeClr val="tx1">
                    <a:lumMod val="75000"/>
                    <a:lumOff val="25000"/>
                  </a:schemeClr>
                </a:solidFill>
                <a:latin typeface="Times New Roman" panose="02020603050405020304" pitchFamily="18" charset="0"/>
              </a:rPr>
              <a:t>text(</a:t>
            </a:r>
            <a:r>
              <a:rPr lang="en-US" sz="750" dirty="0" err="1">
                <a:solidFill>
                  <a:schemeClr val="tx1">
                    <a:lumMod val="75000"/>
                    <a:lumOff val="25000"/>
                  </a:schemeClr>
                </a:solidFill>
                <a:latin typeface="Times New Roman" panose="02020603050405020304" pitchFamily="18" charset="0"/>
              </a:rPr>
              <a:t>fit$residuals,as.character</a:t>
            </a:r>
            <a:r>
              <a:rPr lang="en-US" sz="750" dirty="0">
                <a:solidFill>
                  <a:schemeClr val="tx1">
                    <a:lumMod val="75000"/>
                    <a:lumOff val="25000"/>
                  </a:schemeClr>
                </a:solidFill>
                <a:latin typeface="Times New Roman" panose="02020603050405020304" pitchFamily="18" charset="0"/>
              </a:rPr>
              <a:t>(thesis1$stateShort),</a:t>
            </a:r>
            <a:r>
              <a:rPr lang="en-US" sz="750" dirty="0" err="1">
                <a:solidFill>
                  <a:schemeClr val="tx1">
                    <a:lumMod val="75000"/>
                    <a:lumOff val="25000"/>
                  </a:schemeClr>
                </a:solidFill>
                <a:latin typeface="Times New Roman" panose="02020603050405020304" pitchFamily="18" charset="0"/>
              </a:rPr>
              <a:t>cex</a:t>
            </a:r>
            <a:r>
              <a:rPr lang="en-US" sz="750" dirty="0">
                <a:solidFill>
                  <a:schemeClr val="tx1">
                    <a:lumMod val="75000"/>
                    <a:lumOff val="25000"/>
                  </a:schemeClr>
                </a:solidFill>
                <a:latin typeface="Times New Roman" panose="02020603050405020304" pitchFamily="18" charset="0"/>
              </a:rPr>
              <a:t>=1)</a:t>
            </a:r>
          </a:p>
          <a:p>
            <a:pPr marL="0" indent="0">
              <a:lnSpc>
                <a:spcPct val="100000"/>
              </a:lnSpc>
              <a:spcBef>
                <a:spcPts val="0"/>
              </a:spcBef>
              <a:buNone/>
            </a:pP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endParaRPr lang="en-US" sz="750" dirty="0">
              <a:solidFill>
                <a:schemeClr val="tx1">
                  <a:lumMod val="75000"/>
                  <a:lumOff val="25000"/>
                </a:schemeClr>
              </a:solidFill>
              <a:latin typeface="Times New Roman" panose="02020603050405020304" pitchFamily="18" charset="0"/>
            </a:endParaRPr>
          </a:p>
          <a:p>
            <a:pPr marL="0" indent="0">
              <a:lnSpc>
                <a:spcPct val="100000"/>
              </a:lnSpc>
              <a:spcBef>
                <a:spcPts val="0"/>
              </a:spcBef>
              <a:buNone/>
            </a:pPr>
            <a:endParaRPr lang="en-US" sz="750" dirty="0">
              <a:solidFill>
                <a:schemeClr val="tx1">
                  <a:lumMod val="75000"/>
                  <a:lumOff val="25000"/>
                </a:schemeClr>
              </a:solidFill>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9F0983AC-B523-828C-EB7C-D0AC37BFBA2F}"/>
              </a:ext>
            </a:extLst>
          </p:cNvPr>
          <p:cNvSpPr>
            <a:spLocks noGrp="1"/>
          </p:cNvSpPr>
          <p:nvPr>
            <p:ph type="sldNum" sz="quarter" idx="12"/>
          </p:nvPr>
        </p:nvSpPr>
        <p:spPr/>
        <p:txBody>
          <a:bodyPr/>
          <a:lstStyle/>
          <a:p>
            <a:fld id="{8B6C8243-800C-384B-95E5-AE1CB79D4E57}" type="slidenum">
              <a:rPr lang="en-US" smtClean="0"/>
              <a:t>18</a:t>
            </a:fld>
            <a:endParaRPr lang="en-US"/>
          </a:p>
        </p:txBody>
      </p:sp>
    </p:spTree>
    <p:extLst>
      <p:ext uri="{BB962C8B-B14F-4D97-AF65-F5344CB8AC3E}">
        <p14:creationId xmlns:p14="http://schemas.microsoft.com/office/powerpoint/2010/main" val="7973355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380804"/>
            <a:ext cx="10515600" cy="871374"/>
          </a:xfrm>
        </p:spPr>
        <p:txBody>
          <a:bodyPr anchor="b">
            <a:normAutofit/>
          </a:bodyPr>
          <a:lstStyle/>
          <a:p>
            <a:pPr algn="ctr"/>
            <a:r>
              <a:rPr lang="en-US" sz="2400" b="1" dirty="0">
                <a:solidFill>
                  <a:schemeClr val="tx2">
                    <a:lumMod val="75000"/>
                    <a:lumOff val="25000"/>
                  </a:schemeClr>
                </a:solidFill>
                <a:latin typeface="Times New Roman" panose="02020603050405020304" pitchFamily="18" charset="0"/>
                <a:ea typeface="+mn-ea"/>
                <a:cs typeface="+mn-cs"/>
              </a:rPr>
              <a:t>Table of Variables</a:t>
            </a:r>
          </a:p>
        </p:txBody>
      </p:sp>
      <p:sp>
        <p:nvSpPr>
          <p:cNvPr id="30" name="TextBox 29">
            <a:extLst>
              <a:ext uri="{FF2B5EF4-FFF2-40B4-BE49-F238E27FC236}">
                <a16:creationId xmlns:a16="http://schemas.microsoft.com/office/drawing/2014/main" id="{A40F88C7-2096-E002-13C7-FC33FFA1AB39}"/>
              </a:ext>
            </a:extLst>
          </p:cNvPr>
          <p:cNvSpPr txBox="1"/>
          <p:nvPr/>
        </p:nvSpPr>
        <p:spPr>
          <a:xfrm>
            <a:off x="1361440" y="1798320"/>
            <a:ext cx="184731" cy="369332"/>
          </a:xfrm>
          <a:prstGeom prst="rect">
            <a:avLst/>
          </a:prstGeom>
          <a:noFill/>
        </p:spPr>
        <p:txBody>
          <a:bodyPr wrap="none" rtlCol="0">
            <a:spAutoFit/>
          </a:bodyPr>
          <a:lstStyle/>
          <a:p>
            <a:endParaRPr lang="en-US" dirty="0"/>
          </a:p>
        </p:txBody>
      </p:sp>
      <p:sp>
        <p:nvSpPr>
          <p:cNvPr id="45" name="TextBox 44">
            <a:extLst>
              <a:ext uri="{FF2B5EF4-FFF2-40B4-BE49-F238E27FC236}">
                <a16:creationId xmlns:a16="http://schemas.microsoft.com/office/drawing/2014/main" id="{70DEE104-2D70-04A6-8853-5BF60EE29CC0}"/>
              </a:ext>
            </a:extLst>
          </p:cNvPr>
          <p:cNvSpPr txBox="1"/>
          <p:nvPr/>
        </p:nvSpPr>
        <p:spPr>
          <a:xfrm>
            <a:off x="10452100" y="2514600"/>
            <a:ext cx="184731" cy="369332"/>
          </a:xfrm>
          <a:prstGeom prst="rect">
            <a:avLst/>
          </a:prstGeom>
          <a:noFill/>
        </p:spPr>
        <p:txBody>
          <a:bodyPr wrap="none" rtlCol="0">
            <a:spAutoFit/>
          </a:bodyPr>
          <a:lstStyle/>
          <a:p>
            <a:endParaRPr lang="en-US" dirty="0"/>
          </a:p>
        </p:txBody>
      </p:sp>
      <p:sp>
        <p:nvSpPr>
          <p:cNvPr id="69" name="Slide Number Placeholder 68">
            <a:extLst>
              <a:ext uri="{FF2B5EF4-FFF2-40B4-BE49-F238E27FC236}">
                <a16:creationId xmlns:a16="http://schemas.microsoft.com/office/drawing/2014/main" id="{AD31DCD7-7136-A177-5726-B0668E3FFF4A}"/>
              </a:ext>
            </a:extLst>
          </p:cNvPr>
          <p:cNvSpPr>
            <a:spLocks noGrp="1"/>
          </p:cNvSpPr>
          <p:nvPr>
            <p:ph type="sldNum" sz="quarter" idx="12"/>
          </p:nvPr>
        </p:nvSpPr>
        <p:spPr/>
        <p:txBody>
          <a:bodyPr/>
          <a:lstStyle/>
          <a:p>
            <a:fld id="{8B6C8243-800C-384B-95E5-AE1CB79D4E57}" type="slidenum">
              <a:rPr lang="en-US" smtClean="0"/>
              <a:t>1</a:t>
            </a:fld>
            <a:endParaRPr lang="en-US"/>
          </a:p>
        </p:txBody>
      </p:sp>
      <p:sp>
        <p:nvSpPr>
          <p:cNvPr id="91" name="Content Placeholder 2">
            <a:extLst>
              <a:ext uri="{FF2B5EF4-FFF2-40B4-BE49-F238E27FC236}">
                <a16:creationId xmlns:a16="http://schemas.microsoft.com/office/drawing/2014/main" id="{FCD75554-C878-DF2F-83AE-15798D8824AC}"/>
              </a:ext>
            </a:extLst>
          </p:cNvPr>
          <p:cNvSpPr>
            <a:spLocks noGrp="1"/>
          </p:cNvSpPr>
          <p:nvPr>
            <p:ph idx="1"/>
          </p:nvPr>
        </p:nvSpPr>
        <p:spPr>
          <a:xfrm>
            <a:off x="3251805" y="1434981"/>
            <a:ext cx="5688390" cy="4486275"/>
          </a:xfrm>
        </p:spPr>
        <p:txBody>
          <a:bodyPr>
            <a:normAutofit/>
          </a:bodyPr>
          <a:lstStyle/>
          <a:p>
            <a:pPr marL="0" indent="0" algn="l" rtl="0" fontAlgn="base">
              <a:lnSpc>
                <a:spcPct val="100000"/>
              </a:lnSpc>
              <a:buNone/>
            </a:pPr>
            <a:r>
              <a:rPr lang="en-US" sz="2000" b="1" u="sng" dirty="0">
                <a:solidFill>
                  <a:schemeClr val="tx1">
                    <a:lumMod val="75000"/>
                    <a:lumOff val="25000"/>
                  </a:schemeClr>
                </a:solidFill>
                <a:latin typeface="Times New Roman" panose="02020603050405020304" pitchFamily="18" charset="0"/>
                <a:cs typeface="Times New Roman" panose="02020603050405020304" pitchFamily="18" charset="0"/>
              </a:rPr>
              <a:t>Variable		Abbr.	R-Script	</a:t>
            </a:r>
          </a:p>
          <a:p>
            <a:pPr marL="0" indent="0" algn="l" rtl="0" fontAlgn="base">
              <a:lnSpc>
                <a:spcPct val="100000"/>
              </a:lnSpc>
              <a:buNone/>
            </a:pPr>
            <a:r>
              <a:rPr lang="en-US" sz="2000" i="1" dirty="0">
                <a:solidFill>
                  <a:schemeClr val="tx1">
                    <a:lumMod val="75000"/>
                    <a:lumOff val="25000"/>
                  </a:schemeClr>
                </a:solidFill>
                <a:latin typeface="Times New Roman" panose="02020603050405020304" pitchFamily="18" charset="0"/>
                <a:cs typeface="Times New Roman" panose="02020603050405020304" pitchFamily="18" charset="0"/>
              </a:rPr>
              <a:t>Homicide Rate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i="0" u="none" strike="noStrike" dirty="0">
                <a:solidFill>
                  <a:schemeClr val="tx2">
                    <a:lumMod val="75000"/>
                    <a:lumOff val="25000"/>
                  </a:schemeClr>
                </a:solidFill>
                <a:effectLst/>
                <a:latin typeface="Times New Roman" panose="02020603050405020304" pitchFamily="18" charset="0"/>
                <a:cs typeface="Times New Roman" panose="02020603050405020304" pitchFamily="18" charset="0"/>
              </a:rPr>
              <a:t>HR</a:t>
            </a:r>
            <a:r>
              <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200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homcideRate</a:t>
            </a:r>
            <a:endPar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0" indent="0" algn="l" rtl="0" fontAlgn="base">
              <a:lnSpc>
                <a:spcPct val="100000"/>
              </a:lnSpc>
              <a:buNone/>
            </a:pPr>
            <a:r>
              <a:rPr lang="en-US" sz="2000" i="1" dirty="0">
                <a:solidFill>
                  <a:schemeClr val="tx1">
                    <a:lumMod val="75000"/>
                    <a:lumOff val="25000"/>
                  </a:schemeClr>
                </a:solidFill>
                <a:latin typeface="Times New Roman" panose="02020603050405020304" pitchFamily="18" charset="0"/>
                <a:cs typeface="Times New Roman" panose="02020603050405020304" pitchFamily="18" charset="0"/>
              </a:rPr>
              <a:t>Unemployment Rate</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a:solidFill>
                  <a:schemeClr val="tx2">
                    <a:lumMod val="75000"/>
                    <a:lumOff val="25000"/>
                  </a:schemeClr>
                </a:solidFill>
                <a:latin typeface="Times New Roman" panose="02020603050405020304" pitchFamily="18" charset="0"/>
                <a:cs typeface="Times New Roman" panose="02020603050405020304" pitchFamily="18" charset="0"/>
              </a:rPr>
              <a:t>UR</a:t>
            </a:r>
            <a:r>
              <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200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unempRate</a:t>
            </a:r>
            <a:endPar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0" indent="0" algn="l" rtl="0" fontAlgn="base">
              <a:lnSpc>
                <a:spcPct val="100000"/>
              </a:lnSpc>
              <a:buNone/>
            </a:pPr>
            <a:r>
              <a:rPr lang="en-US" sz="2000" i="1" dirty="0">
                <a:solidFill>
                  <a:schemeClr val="tx1">
                    <a:lumMod val="75000"/>
                    <a:lumOff val="25000"/>
                  </a:schemeClr>
                </a:solidFill>
                <a:latin typeface="Times New Roman" panose="02020603050405020304" pitchFamily="18" charset="0"/>
                <a:cs typeface="Times New Roman" panose="02020603050405020304" pitchFamily="18" charset="0"/>
              </a:rPr>
              <a:t>Income Level</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a:solidFill>
                  <a:schemeClr val="tx2">
                    <a:lumMod val="75000"/>
                    <a:lumOff val="25000"/>
                  </a:schemeClr>
                </a:solidFill>
                <a:latin typeface="Times New Roman" panose="02020603050405020304" pitchFamily="18" charset="0"/>
                <a:cs typeface="Times New Roman" panose="02020603050405020304" pitchFamily="18" charset="0"/>
              </a:rPr>
              <a:t>IL</a:t>
            </a:r>
            <a:r>
              <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income</a:t>
            </a:r>
          </a:p>
          <a:p>
            <a:pPr marL="0" indent="0" algn="l" rtl="0" fontAlgn="base">
              <a:lnSpc>
                <a:spcPct val="100000"/>
              </a:lnSpc>
              <a:buNone/>
            </a:pPr>
            <a:r>
              <a:rPr lang="en-US" sz="2000" i="1" dirty="0">
                <a:solidFill>
                  <a:schemeClr val="tx1">
                    <a:lumMod val="75000"/>
                    <a:lumOff val="25000"/>
                  </a:schemeClr>
                </a:solidFill>
                <a:latin typeface="Times New Roman" panose="02020603050405020304" pitchFamily="18" charset="0"/>
                <a:cs typeface="Times New Roman" panose="02020603050405020304" pitchFamily="18" charset="0"/>
              </a:rPr>
              <a:t>Bachelor’s Degree 	</a:t>
            </a:r>
            <a:r>
              <a:rPr lang="en-US" sz="2000" dirty="0">
                <a:solidFill>
                  <a:schemeClr val="tx2">
                    <a:lumMod val="75000"/>
                    <a:lumOff val="25000"/>
                  </a:schemeClr>
                </a:solidFill>
                <a:latin typeface="Times New Roman" panose="02020603050405020304" pitchFamily="18" charset="0"/>
                <a:cs typeface="Times New Roman" panose="02020603050405020304" pitchFamily="18" charset="0"/>
              </a:rPr>
              <a:t>BD	</a:t>
            </a:r>
            <a:r>
              <a:rPr lang="en-US" sz="200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bachDegree</a:t>
            </a:r>
            <a:endPar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0" indent="0" algn="l" rtl="0" fontAlgn="base">
              <a:lnSpc>
                <a:spcPct val="100000"/>
              </a:lnSpc>
              <a:buNone/>
            </a:pPr>
            <a:r>
              <a:rPr lang="en-US" sz="2000" i="1" dirty="0">
                <a:solidFill>
                  <a:schemeClr val="tx1">
                    <a:lumMod val="75000"/>
                    <a:lumOff val="25000"/>
                  </a:schemeClr>
                </a:solidFill>
                <a:latin typeface="Times New Roman" panose="02020603050405020304" pitchFamily="18" charset="0"/>
                <a:cs typeface="Times New Roman" panose="02020603050405020304" pitchFamily="18" charset="0"/>
              </a:rPr>
              <a:t>High School Degree</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a:solidFill>
                  <a:schemeClr val="tx2">
                    <a:lumMod val="75000"/>
                    <a:lumOff val="25000"/>
                  </a:schemeClr>
                </a:solidFill>
                <a:latin typeface="Times New Roman" panose="02020603050405020304" pitchFamily="18" charset="0"/>
                <a:cs typeface="Times New Roman" panose="02020603050405020304" pitchFamily="18" charset="0"/>
              </a:rPr>
              <a:t>HSD</a:t>
            </a:r>
            <a:r>
              <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200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hsDegree</a:t>
            </a:r>
            <a:endPar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0" indent="0" algn="l" rtl="0" fontAlgn="base">
              <a:lnSpc>
                <a:spcPct val="100000"/>
              </a:lnSpc>
              <a:buNone/>
            </a:pPr>
            <a:r>
              <a:rPr lang="en-US" sz="2000" i="1" dirty="0">
                <a:solidFill>
                  <a:schemeClr val="tx1">
                    <a:lumMod val="75000"/>
                    <a:lumOff val="25000"/>
                  </a:schemeClr>
                </a:solidFill>
                <a:latin typeface="Times New Roman" panose="02020603050405020304" pitchFamily="18" charset="0"/>
                <a:cs typeface="Times New Roman" panose="02020603050405020304" pitchFamily="18" charset="0"/>
              </a:rPr>
              <a:t>Obesity Rate</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a:solidFill>
                  <a:schemeClr val="tx2">
                    <a:lumMod val="75000"/>
                    <a:lumOff val="25000"/>
                  </a:schemeClr>
                </a:solidFill>
                <a:latin typeface="Times New Roman" panose="02020603050405020304" pitchFamily="18" charset="0"/>
                <a:cs typeface="Times New Roman" panose="02020603050405020304" pitchFamily="18" charset="0"/>
              </a:rPr>
              <a:t>OR</a:t>
            </a:r>
            <a:r>
              <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200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obesityRate</a:t>
            </a:r>
            <a:endPar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0" indent="0" algn="l" rtl="0" fontAlgn="base">
              <a:lnSpc>
                <a:spcPct val="100000"/>
              </a:lnSpc>
              <a:buNone/>
            </a:pPr>
            <a:r>
              <a:rPr lang="en-US" sz="2000" i="1" dirty="0">
                <a:solidFill>
                  <a:schemeClr val="tx1">
                    <a:lumMod val="75000"/>
                    <a:lumOff val="25000"/>
                  </a:schemeClr>
                </a:solidFill>
                <a:latin typeface="Times New Roman" panose="02020603050405020304" pitchFamily="18" charset="0"/>
                <a:cs typeface="Times New Roman" panose="02020603050405020304" pitchFamily="18" charset="0"/>
              </a:rPr>
              <a:t>Robbery Rate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a:solidFill>
                  <a:schemeClr val="tx2">
                    <a:lumMod val="75000"/>
                    <a:lumOff val="25000"/>
                  </a:schemeClr>
                </a:solidFill>
                <a:latin typeface="Times New Roman" panose="02020603050405020304" pitchFamily="18" charset="0"/>
                <a:cs typeface="Times New Roman" panose="02020603050405020304" pitchFamily="18" charset="0"/>
              </a:rPr>
              <a:t>RR</a:t>
            </a:r>
            <a:r>
              <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200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robberyRate</a:t>
            </a:r>
            <a:endPar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0" indent="0" algn="l" rtl="0" fontAlgn="base">
              <a:lnSpc>
                <a:spcPct val="100000"/>
              </a:lnSpc>
              <a:buNone/>
            </a:pPr>
            <a:r>
              <a:rPr lang="en-US" sz="2000" i="1" dirty="0">
                <a:solidFill>
                  <a:schemeClr val="tx1">
                    <a:lumMod val="75000"/>
                    <a:lumOff val="25000"/>
                  </a:schemeClr>
                </a:solidFill>
                <a:latin typeface="Times New Roman" panose="02020603050405020304" pitchFamily="18" charset="0"/>
                <a:cs typeface="Times New Roman" panose="02020603050405020304" pitchFamily="18" charset="0"/>
              </a:rPr>
              <a:t>Suicide Rate</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a:solidFill>
                  <a:schemeClr val="tx2">
                    <a:lumMod val="75000"/>
                    <a:lumOff val="25000"/>
                  </a:schemeClr>
                </a:solidFill>
                <a:latin typeface="Times New Roman" panose="02020603050405020304" pitchFamily="18" charset="0"/>
                <a:cs typeface="Times New Roman" panose="02020603050405020304" pitchFamily="18" charset="0"/>
              </a:rPr>
              <a:t>SR</a:t>
            </a:r>
            <a:r>
              <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a:t>
            </a:r>
            <a:r>
              <a:rPr lang="en-US" sz="200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suicideRate</a:t>
            </a:r>
            <a:endPar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0" indent="0" algn="l" rtl="0" fontAlgn="base">
              <a:lnSpc>
                <a:spcPct val="100000"/>
              </a:lnSpc>
              <a:buNone/>
            </a:pPr>
            <a:r>
              <a:rPr lang="en-US" sz="2000" i="1" dirty="0">
                <a:solidFill>
                  <a:schemeClr val="tx1">
                    <a:lumMod val="75000"/>
                    <a:lumOff val="25000"/>
                  </a:schemeClr>
                </a:solidFill>
                <a:latin typeface="Times New Roman" panose="02020603050405020304" pitchFamily="18" charset="0"/>
                <a:cs typeface="Times New Roman" panose="02020603050405020304" pitchFamily="18" charset="0"/>
              </a:rPr>
              <a:t>Teenage Pregnancy Rate</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dirty="0">
                <a:solidFill>
                  <a:schemeClr val="tx2">
                    <a:lumMod val="75000"/>
                    <a:lumOff val="25000"/>
                  </a:schemeClr>
                </a:solidFill>
                <a:latin typeface="Times New Roman" panose="02020603050405020304" pitchFamily="18" charset="0"/>
                <a:cs typeface="Times New Roman" panose="02020603050405020304" pitchFamily="18" charset="0"/>
              </a:rPr>
              <a:t>TPR</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00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teenPregRate</a:t>
            </a:r>
            <a:endPar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163134"/>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466725"/>
            <a:ext cx="10515600" cy="1784952"/>
          </a:xfrm>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Copyright Notice</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2241517"/>
            <a:ext cx="10515600" cy="4026886"/>
          </a:xfrm>
        </p:spPr>
        <p:txBody>
          <a:bodyPr>
            <a:normAutofit/>
          </a:bodyPr>
          <a:lstStyle/>
          <a:p>
            <a:pPr marL="0" indent="0">
              <a:buNone/>
            </a:pPr>
            <a:r>
              <a:rPr lang="en-US" sz="2000" dirty="0">
                <a:solidFill>
                  <a:schemeClr val="tx1">
                    <a:lumMod val="75000"/>
                    <a:lumOff val="25000"/>
                  </a:schemeClr>
                </a:solidFill>
                <a:latin typeface="Times New Roman" panose="02020603050405020304" pitchFamily="18" charset="0"/>
              </a:rPr>
              <a:t>© 2024 Brianna L. Palmisano. All rights reserved.</a:t>
            </a:r>
          </a:p>
          <a:p>
            <a:pPr marL="0" indent="0">
              <a:buNone/>
            </a:pPr>
            <a:r>
              <a:rPr lang="en-US" sz="2000" dirty="0">
                <a:solidFill>
                  <a:schemeClr val="tx1">
                    <a:lumMod val="75000"/>
                    <a:lumOff val="25000"/>
                  </a:schemeClr>
                </a:solidFill>
                <a:latin typeface="Times New Roman" panose="02020603050405020304" pitchFamily="18" charset="0"/>
              </a:rPr>
              <a:t>This presentation, including all content, graphics, and design elements, is the intellectual property of Brianna L. Palmisano. Unauthorized copying, distribution, display, or use of any part of this presentation without express written permission is strictly prohibited. For permissions, please contact brianna.palmisano21@my.stjohns.edu.</a:t>
            </a:r>
          </a:p>
        </p:txBody>
      </p:sp>
      <p:sp>
        <p:nvSpPr>
          <p:cNvPr id="4" name="Slide Number Placeholder 3">
            <a:extLst>
              <a:ext uri="{FF2B5EF4-FFF2-40B4-BE49-F238E27FC236}">
                <a16:creationId xmlns:a16="http://schemas.microsoft.com/office/drawing/2014/main" id="{9F0983AC-B523-828C-EB7C-D0AC37BFBA2F}"/>
              </a:ext>
            </a:extLst>
          </p:cNvPr>
          <p:cNvSpPr>
            <a:spLocks noGrp="1"/>
          </p:cNvSpPr>
          <p:nvPr>
            <p:ph type="sldNum" sz="quarter" idx="12"/>
          </p:nvPr>
        </p:nvSpPr>
        <p:spPr/>
        <p:txBody>
          <a:bodyPr/>
          <a:lstStyle/>
          <a:p>
            <a:fld id="{8B6C8243-800C-384B-95E5-AE1CB79D4E57}" type="slidenum">
              <a:rPr lang="en-US" smtClean="0"/>
              <a:t>19</a:t>
            </a:fld>
            <a:endParaRPr lang="en-US"/>
          </a:p>
        </p:txBody>
      </p:sp>
    </p:spTree>
    <p:extLst>
      <p:ext uri="{BB962C8B-B14F-4D97-AF65-F5344CB8AC3E}">
        <p14:creationId xmlns:p14="http://schemas.microsoft.com/office/powerpoint/2010/main" val="310518738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835742"/>
            <a:ext cx="10515600" cy="5640259"/>
          </a:xfrm>
        </p:spPr>
        <p:txBody>
          <a:bodyPr anchor="ctr">
            <a:normAutofit fontScale="90000"/>
          </a:bodyPr>
          <a:lstStyle/>
          <a:p>
            <a:pPr algn="ctr">
              <a:lnSpc>
                <a:spcPct val="100000"/>
              </a:lnSpc>
            </a:pPr>
            <a:br>
              <a:rPr lang="en-US" sz="4800" b="1" dirty="0">
                <a:solidFill>
                  <a:schemeClr val="accent2">
                    <a:lumMod val="75000"/>
                  </a:schemeClr>
                </a:solidFill>
                <a:latin typeface="Times New Roman" panose="02020603050405020304" pitchFamily="18" charset="0"/>
                <a:ea typeface="+mn-ea"/>
                <a:cs typeface="+mn-cs"/>
              </a:rPr>
            </a:br>
            <a:br>
              <a:rPr lang="en-US" sz="4800" b="1" dirty="0">
                <a:solidFill>
                  <a:schemeClr val="accent2">
                    <a:lumMod val="75000"/>
                  </a:schemeClr>
                </a:solidFill>
                <a:latin typeface="Times New Roman" panose="02020603050405020304" pitchFamily="18" charset="0"/>
                <a:ea typeface="+mn-ea"/>
                <a:cs typeface="+mn-cs"/>
              </a:rPr>
            </a:br>
            <a:br>
              <a:rPr lang="en-US" sz="4800" b="1" dirty="0">
                <a:solidFill>
                  <a:schemeClr val="accent2">
                    <a:lumMod val="75000"/>
                  </a:schemeClr>
                </a:solidFill>
                <a:latin typeface="Times New Roman" panose="02020603050405020304" pitchFamily="18" charset="0"/>
                <a:ea typeface="+mn-ea"/>
                <a:cs typeface="+mn-cs"/>
              </a:rPr>
            </a:br>
            <a:r>
              <a:rPr lang="en-US" sz="7300" b="1" dirty="0">
                <a:solidFill>
                  <a:schemeClr val="tx2">
                    <a:lumMod val="75000"/>
                    <a:lumOff val="25000"/>
                  </a:schemeClr>
                </a:solidFill>
                <a:latin typeface="Times New Roman" panose="02020603050405020304" pitchFamily="18" charset="0"/>
                <a:ea typeface="+mn-ea"/>
                <a:cs typeface="+mn-cs"/>
              </a:rPr>
              <a:t>Thank you! </a:t>
            </a:r>
            <a:br>
              <a:rPr lang="en-US" sz="4800" b="1" dirty="0">
                <a:solidFill>
                  <a:schemeClr val="accent2">
                    <a:lumMod val="75000"/>
                  </a:schemeClr>
                </a:solidFill>
                <a:latin typeface="Times New Roman" panose="02020603050405020304" pitchFamily="18" charset="0"/>
                <a:ea typeface="+mn-ea"/>
                <a:cs typeface="+mn-cs"/>
              </a:rPr>
            </a:br>
            <a:br>
              <a:rPr lang="en-US" sz="6000" b="1" dirty="0">
                <a:solidFill>
                  <a:schemeClr val="tx1">
                    <a:lumMod val="75000"/>
                    <a:lumOff val="25000"/>
                  </a:schemeClr>
                </a:solidFill>
                <a:latin typeface="Times New Roman" panose="02020603050405020304" pitchFamily="18" charset="0"/>
                <a:ea typeface="+mn-ea"/>
                <a:cs typeface="+mn-cs"/>
                <a:sym typeface="Wingdings" pitchFamily="2" charset="2"/>
              </a:rPr>
            </a:br>
            <a:r>
              <a:rPr lang="en-US" sz="2000" b="1" dirty="0">
                <a:solidFill>
                  <a:schemeClr val="tx1">
                    <a:lumMod val="85000"/>
                    <a:lumOff val="15000"/>
                  </a:schemeClr>
                </a:solidFill>
                <a:latin typeface="Times New Roman" panose="02020603050405020304" pitchFamily="18" charset="0"/>
                <a:ea typeface="+mn-ea"/>
                <a:cs typeface="+mn-cs"/>
                <a:sym typeface="Wingdings" pitchFamily="2" charset="2"/>
              </a:rPr>
              <a:t>Questions &amp; Correspondence</a:t>
            </a:r>
            <a:br>
              <a:rPr lang="en-US" sz="2000" b="1" dirty="0">
                <a:solidFill>
                  <a:schemeClr val="tx1">
                    <a:lumMod val="85000"/>
                    <a:lumOff val="15000"/>
                  </a:schemeClr>
                </a:solidFill>
                <a:latin typeface="Times New Roman" panose="02020603050405020304" pitchFamily="18" charset="0"/>
                <a:ea typeface="+mn-ea"/>
                <a:cs typeface="+mn-cs"/>
                <a:sym typeface="Wingdings" pitchFamily="2" charset="2"/>
              </a:rPr>
            </a:br>
            <a:br>
              <a:rPr lang="en-US" sz="2000" b="1" dirty="0">
                <a:solidFill>
                  <a:schemeClr val="tx1">
                    <a:lumMod val="85000"/>
                    <a:lumOff val="15000"/>
                  </a:schemeClr>
                </a:solidFill>
                <a:latin typeface="Times New Roman" panose="02020603050405020304" pitchFamily="18" charset="0"/>
                <a:ea typeface="+mn-ea"/>
                <a:cs typeface="+mn-cs"/>
                <a:sym typeface="Wingdings" pitchFamily="2" charset="2"/>
              </a:rPr>
            </a:br>
            <a:r>
              <a:rPr lang="en-US" sz="2000" b="1" dirty="0">
                <a:solidFill>
                  <a:schemeClr val="tx2">
                    <a:lumMod val="75000"/>
                    <a:lumOff val="25000"/>
                  </a:schemeClr>
                </a:solidFill>
                <a:latin typeface="Times New Roman" panose="02020603050405020304" pitchFamily="18" charset="0"/>
                <a:ea typeface="+mn-ea"/>
                <a:cs typeface="+mn-cs"/>
                <a:sym typeface="Wingdings" pitchFamily="2" charset="2"/>
              </a:rPr>
              <a:t>Brianna Palmisano</a:t>
            </a:r>
            <a:br>
              <a:rPr lang="en-US" sz="2000" b="1" dirty="0">
                <a:solidFill>
                  <a:schemeClr val="tx1">
                    <a:lumMod val="85000"/>
                    <a:lumOff val="15000"/>
                  </a:schemeClr>
                </a:solidFill>
                <a:latin typeface="Times New Roman" panose="02020603050405020304" pitchFamily="18" charset="0"/>
                <a:ea typeface="+mn-ea"/>
                <a:cs typeface="+mn-cs"/>
                <a:sym typeface="Wingdings" pitchFamily="2" charset="2"/>
              </a:rPr>
            </a:br>
            <a:r>
              <a:rPr lang="en-US" sz="2000" dirty="0">
                <a:solidFill>
                  <a:schemeClr val="tx1">
                    <a:lumMod val="85000"/>
                    <a:lumOff val="15000"/>
                  </a:schemeClr>
                </a:solidFill>
                <a:latin typeface="Times New Roman" panose="02020603050405020304" pitchFamily="18" charset="0"/>
                <a:ea typeface="+mn-ea"/>
                <a:cs typeface="+mn-cs"/>
                <a:sym typeface="Wingdings" pitchFamily="2" charset="2"/>
              </a:rPr>
              <a:t>brianna.palmisano21@my.stjohns.edu</a:t>
            </a:r>
            <a:br>
              <a:rPr lang="en-US" sz="2000" dirty="0">
                <a:solidFill>
                  <a:schemeClr val="tx1">
                    <a:lumMod val="85000"/>
                    <a:lumOff val="15000"/>
                  </a:schemeClr>
                </a:solidFill>
                <a:latin typeface="Times New Roman" panose="02020603050405020304" pitchFamily="18" charset="0"/>
                <a:ea typeface="+mn-ea"/>
                <a:cs typeface="+mn-cs"/>
                <a:sym typeface="Wingdings" pitchFamily="2" charset="2"/>
              </a:rPr>
            </a:br>
            <a:br>
              <a:rPr lang="en-US" sz="2000" dirty="0">
                <a:solidFill>
                  <a:schemeClr val="tx1">
                    <a:lumMod val="85000"/>
                    <a:lumOff val="15000"/>
                  </a:schemeClr>
                </a:solidFill>
                <a:latin typeface="Times New Roman" panose="02020603050405020304" pitchFamily="18" charset="0"/>
                <a:ea typeface="+mn-ea"/>
                <a:cs typeface="+mn-cs"/>
                <a:sym typeface="Wingdings" pitchFamily="2" charset="2"/>
              </a:rPr>
            </a:br>
            <a:br>
              <a:rPr lang="en-US" sz="2000" b="1" dirty="0">
                <a:solidFill>
                  <a:schemeClr val="tx1">
                    <a:lumMod val="85000"/>
                    <a:lumOff val="15000"/>
                  </a:schemeClr>
                </a:solidFill>
                <a:latin typeface="Times New Roman" panose="02020603050405020304" pitchFamily="18" charset="0"/>
                <a:ea typeface="+mn-ea"/>
                <a:cs typeface="+mn-cs"/>
                <a:sym typeface="Wingdings" pitchFamily="2" charset="2"/>
              </a:rPr>
            </a:br>
            <a:endParaRPr lang="en-US" sz="4800" b="1" dirty="0">
              <a:solidFill>
                <a:schemeClr val="accent2">
                  <a:lumMod val="75000"/>
                </a:schemeClr>
              </a:solidFill>
              <a:latin typeface="Times New Roman" panose="02020603050405020304" pitchFamily="18" charset="0"/>
              <a:ea typeface="+mn-ea"/>
              <a:cs typeface="+mn-cs"/>
            </a:endParaRPr>
          </a:p>
        </p:txBody>
      </p:sp>
      <p:sp>
        <p:nvSpPr>
          <p:cNvPr id="7" name="Slide Number Placeholder 6">
            <a:extLst>
              <a:ext uri="{FF2B5EF4-FFF2-40B4-BE49-F238E27FC236}">
                <a16:creationId xmlns:a16="http://schemas.microsoft.com/office/drawing/2014/main" id="{5ADCFB70-9A5F-1B48-F4C3-469F94E26CF4}"/>
              </a:ext>
            </a:extLst>
          </p:cNvPr>
          <p:cNvSpPr>
            <a:spLocks noGrp="1"/>
          </p:cNvSpPr>
          <p:nvPr>
            <p:ph type="sldNum" sz="quarter" idx="12"/>
          </p:nvPr>
        </p:nvSpPr>
        <p:spPr/>
        <p:txBody>
          <a:bodyPr/>
          <a:lstStyle/>
          <a:p>
            <a:fld id="{8B6C8243-800C-384B-95E5-AE1CB79D4E57}" type="slidenum">
              <a:rPr lang="en-US" smtClean="0"/>
              <a:t>20</a:t>
            </a:fld>
            <a:endParaRPr lang="en-US"/>
          </a:p>
        </p:txBody>
      </p:sp>
    </p:spTree>
    <p:extLst>
      <p:ext uri="{BB962C8B-B14F-4D97-AF65-F5344CB8AC3E}">
        <p14:creationId xmlns:p14="http://schemas.microsoft.com/office/powerpoint/2010/main" val="21453781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149225"/>
            <a:ext cx="10515600" cy="1784952"/>
          </a:xfrm>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Introduction</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1934177"/>
            <a:ext cx="10515600" cy="4026886"/>
          </a:xfrm>
        </p:spPr>
        <p:txBody>
          <a:bodyPr>
            <a:normAutofit/>
          </a:bodyPr>
          <a:lstStyle/>
          <a:p>
            <a:pPr marL="0" indent="0">
              <a:buNone/>
            </a:pPr>
            <a:r>
              <a:rPr lang="en-US" sz="2000" i="0" u="none" strike="noStrike" dirty="0">
                <a:solidFill>
                  <a:schemeClr val="tx1">
                    <a:lumMod val="75000"/>
                    <a:lumOff val="25000"/>
                  </a:schemeClr>
                </a:solidFill>
                <a:effectLst/>
                <a:latin typeface="Times New Roman" panose="02020603050405020304" pitchFamily="18" charset="0"/>
              </a:rPr>
              <a:t>A </a:t>
            </a:r>
            <a:r>
              <a:rPr lang="en-US" sz="2000" u="none" strike="noStrike" dirty="0">
                <a:solidFill>
                  <a:schemeClr val="tx1">
                    <a:lumMod val="75000"/>
                    <a:lumOff val="25000"/>
                  </a:schemeClr>
                </a:solidFill>
                <a:effectLst/>
                <a:latin typeface="Times New Roman" panose="02020603050405020304" pitchFamily="18" charset="0"/>
              </a:rPr>
              <a:t>“homi</a:t>
            </a:r>
            <a:r>
              <a:rPr lang="en-US" sz="2000" dirty="0">
                <a:solidFill>
                  <a:schemeClr val="tx1">
                    <a:lumMod val="75000"/>
                    <a:lumOff val="25000"/>
                  </a:schemeClr>
                </a:solidFill>
                <a:latin typeface="Times New Roman" panose="02020603050405020304" pitchFamily="18" charset="0"/>
              </a:rPr>
              <a:t>cide” is defined by </a:t>
            </a:r>
            <a:r>
              <a:rPr lang="en-US" sz="2000" i="1" dirty="0">
                <a:solidFill>
                  <a:schemeClr val="tx1">
                    <a:lumMod val="75000"/>
                    <a:lumOff val="25000"/>
                  </a:schemeClr>
                </a:solidFill>
                <a:latin typeface="Times New Roman" panose="02020603050405020304" pitchFamily="18" charset="0"/>
              </a:rPr>
              <a:t>Oxford Languages </a:t>
            </a:r>
            <a:r>
              <a:rPr lang="en-US" sz="2000" dirty="0">
                <a:solidFill>
                  <a:schemeClr val="tx1">
                    <a:lumMod val="75000"/>
                    <a:lumOff val="25000"/>
                  </a:schemeClr>
                </a:solidFill>
                <a:latin typeface="Times New Roman" panose="02020603050405020304" pitchFamily="18" charset="0"/>
              </a:rPr>
              <a:t>as </a:t>
            </a:r>
            <a:r>
              <a:rPr lang="en-US" sz="2000" i="1" dirty="0">
                <a:solidFill>
                  <a:schemeClr val="tx1">
                    <a:lumMod val="75000"/>
                    <a:lumOff val="25000"/>
                  </a:schemeClr>
                </a:solidFill>
                <a:latin typeface="Times New Roman" panose="02020603050405020304" pitchFamily="18" charset="0"/>
              </a:rPr>
              <a:t>“the killing of one person by another” </a:t>
            </a:r>
            <a:r>
              <a:rPr lang="en-US" sz="2000" dirty="0">
                <a:solidFill>
                  <a:schemeClr val="tx1">
                    <a:lumMod val="75000"/>
                    <a:lumOff val="25000"/>
                  </a:schemeClr>
                </a:solidFill>
                <a:latin typeface="Times New Roman" panose="02020603050405020304" pitchFamily="18" charset="0"/>
              </a:rPr>
              <a:t>and is considered one of the most heinous levels of crime committable. </a:t>
            </a:r>
            <a:r>
              <a:rPr lang="en-US" sz="2000" b="1" i="0" u="none" strike="noStrike" dirty="0">
                <a:solidFill>
                  <a:schemeClr val="tx1">
                    <a:lumMod val="75000"/>
                    <a:lumOff val="25000"/>
                  </a:schemeClr>
                </a:solidFill>
                <a:effectLst/>
                <a:latin typeface="Times New Roman" panose="02020603050405020304" pitchFamily="18" charset="0"/>
              </a:rPr>
              <a:t>This evaluation uses the United States </a:t>
            </a:r>
            <a:r>
              <a:rPr lang="en-US" sz="2000" b="1" dirty="0">
                <a:solidFill>
                  <a:schemeClr val="tx1">
                    <a:lumMod val="75000"/>
                    <a:lumOff val="25000"/>
                  </a:schemeClr>
                </a:solidFill>
                <a:latin typeface="Times New Roman" panose="02020603050405020304" pitchFamily="18" charset="0"/>
              </a:rPr>
              <a:t>homicide rate </a:t>
            </a:r>
            <a:r>
              <a:rPr lang="en-US" sz="2000" b="1" i="0" u="none" strike="noStrike" dirty="0">
                <a:solidFill>
                  <a:schemeClr val="tx1">
                    <a:lumMod val="75000"/>
                    <a:lumOff val="25000"/>
                  </a:schemeClr>
                </a:solidFill>
                <a:effectLst/>
                <a:latin typeface="Times New Roman" panose="02020603050405020304" pitchFamily="18" charset="0"/>
              </a:rPr>
              <a:t>against other social issues or indicators to examine the linear relationship between these variables</a:t>
            </a:r>
            <a:r>
              <a:rPr lang="en-US" sz="2000" b="0" i="0" u="none" strike="noStrike" dirty="0">
                <a:solidFill>
                  <a:schemeClr val="tx1">
                    <a:lumMod val="75000"/>
                    <a:lumOff val="25000"/>
                  </a:schemeClr>
                </a:solidFill>
                <a:effectLst/>
                <a:latin typeface="Times New Roman" panose="02020603050405020304" pitchFamily="18" charset="0"/>
              </a:rPr>
              <a:t>. This includes the unemployment rate, level of income, obesity rate, robbery rate, suicide rate, teen pregnancy rate, as well as the completion of a high school and/or bachelor’s degree. </a:t>
            </a:r>
          </a:p>
          <a:p>
            <a:pPr marL="0" indent="0">
              <a:buNone/>
            </a:pPr>
            <a:r>
              <a:rPr lang="en-US" sz="2000" b="0" i="0" u="none" strike="noStrike" dirty="0">
                <a:solidFill>
                  <a:schemeClr val="tx1">
                    <a:lumMod val="75000"/>
                    <a:lumOff val="25000"/>
                  </a:schemeClr>
                </a:solidFill>
                <a:effectLst/>
                <a:latin typeface="Times New Roman" panose="02020603050405020304" pitchFamily="18" charset="0"/>
              </a:rPr>
              <a:t>Information regarding the </a:t>
            </a:r>
            <a:r>
              <a:rPr lang="en-US" sz="2000" dirty="0">
                <a:solidFill>
                  <a:schemeClr val="tx1">
                    <a:lumMod val="75000"/>
                    <a:lumOff val="25000"/>
                  </a:schemeClr>
                </a:solidFill>
                <a:latin typeface="Times New Roman" panose="02020603050405020304" pitchFamily="18" charset="0"/>
              </a:rPr>
              <a:t>homicide rate </a:t>
            </a:r>
            <a:r>
              <a:rPr lang="en-US" sz="2000" b="0" i="0" u="none" strike="noStrike" dirty="0">
                <a:solidFill>
                  <a:schemeClr val="tx1">
                    <a:lumMod val="75000"/>
                    <a:lumOff val="25000"/>
                  </a:schemeClr>
                </a:solidFill>
                <a:effectLst/>
                <a:latin typeface="Times New Roman" panose="02020603050405020304" pitchFamily="18" charset="0"/>
              </a:rPr>
              <a:t>across the US could not only be valuable for analyzing the the social issues and economic factors that go into our understanding of predicting regional homicide rates, but for research within legal studies and other crime related fields as well.</a:t>
            </a:r>
            <a:endParaRPr lang="en-US" sz="1600" dirty="0">
              <a:solidFill>
                <a:schemeClr val="tx1">
                  <a:lumMod val="75000"/>
                  <a:lumOff val="25000"/>
                </a:schemeClr>
              </a:solidFill>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377198E4-9857-1FF2-AEE9-BE282EF08135}"/>
              </a:ext>
            </a:extLst>
          </p:cNvPr>
          <p:cNvSpPr>
            <a:spLocks noGrp="1"/>
          </p:cNvSpPr>
          <p:nvPr>
            <p:ph type="sldNum" sz="quarter" idx="12"/>
          </p:nvPr>
        </p:nvSpPr>
        <p:spPr/>
        <p:txBody>
          <a:bodyPr/>
          <a:lstStyle/>
          <a:p>
            <a:fld id="{8B6C8243-800C-384B-95E5-AE1CB79D4E57}" type="slidenum">
              <a:rPr lang="en-US" smtClean="0"/>
              <a:t>2</a:t>
            </a:fld>
            <a:endParaRPr lang="en-US"/>
          </a:p>
        </p:txBody>
      </p:sp>
    </p:spTree>
    <p:extLst>
      <p:ext uri="{BB962C8B-B14F-4D97-AF65-F5344CB8AC3E}">
        <p14:creationId xmlns:p14="http://schemas.microsoft.com/office/powerpoint/2010/main" val="281844019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Methodology</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1690688"/>
            <a:ext cx="10515600" cy="4486275"/>
          </a:xfrm>
        </p:spPr>
        <p:txBody>
          <a:bodyPr>
            <a:normAutofit/>
          </a:bodyPr>
          <a:lstStyle/>
          <a:p>
            <a:pPr marL="0" indent="0" algn="l" rtl="0" fontAlgn="base">
              <a:buNone/>
            </a:pPr>
            <a:r>
              <a:rPr lang="en-US" sz="2000" b="1" i="0" u="none" strike="noStrike" dirty="0">
                <a:solidFill>
                  <a:srgbClr val="C00000"/>
                </a:solidFill>
                <a:effectLst/>
                <a:latin typeface="Times New Roman" panose="02020603050405020304" pitchFamily="18" charset="0"/>
                <a:cs typeface="Times New Roman" panose="02020603050405020304" pitchFamily="18" charset="0"/>
              </a:rPr>
              <a:t>[SENTENCE ABOUT DATA SOUCRE HERE] </a:t>
            </a: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This is secondary data, as these observations have been adjusted for the integrity of the data. Here we have cross-section data, including 48 states. All observations were taken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on the last day of the year, 2021. </a:t>
            </a:r>
          </a:p>
          <a:p>
            <a:pPr marL="0" indent="0" fontAlgn="base">
              <a:buNone/>
            </a:pPr>
            <a:r>
              <a:rPr lang="en-US" sz="2000" b="0" i="0" u="none" strike="noStrike" dirty="0">
                <a:solidFill>
                  <a:schemeClr val="tx1">
                    <a:lumMod val="75000"/>
                    <a:lumOff val="25000"/>
                  </a:schemeClr>
                </a:solidFill>
                <a:effectLst/>
                <a:latin typeface="Times New Roman" panose="02020603050405020304" pitchFamily="18" charset="0"/>
              </a:rPr>
              <a:t>The variables used in this model can be considered social issues, as well as economic indicators in some context. </a:t>
            </a:r>
            <a:r>
              <a:rPr lang="en-US" sz="2000" b="1"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The dependent variable here is the homicide rate (HR), and the independent variables are the </a:t>
            </a:r>
            <a:r>
              <a:rPr lang="en-US" sz="2000" b="1" i="0" u="none" strike="noStrike" dirty="0">
                <a:solidFill>
                  <a:schemeClr val="tx1">
                    <a:lumMod val="75000"/>
                    <a:lumOff val="25000"/>
                  </a:schemeClr>
                </a:solidFill>
                <a:effectLst/>
                <a:latin typeface="Times New Roman" panose="02020603050405020304" pitchFamily="18" charset="0"/>
              </a:rPr>
              <a:t>unemployment rate (UR), level of income (IL), obesity rate (OR), robbery rate (RR), suicide rate (SR), teen pregnancy rate (TPR), as well as the completion of a high school (HSD) and/or bachelor’s degree (BD), for each of those specified 48 states</a:t>
            </a:r>
            <a:r>
              <a:rPr lang="en-US" sz="2000" b="0" i="0" u="none" strike="noStrike" dirty="0">
                <a:solidFill>
                  <a:schemeClr val="tx1">
                    <a:lumMod val="75000"/>
                    <a:lumOff val="25000"/>
                  </a:schemeClr>
                </a:solidFill>
                <a:effectLst/>
                <a:latin typeface="Times New Roman" panose="02020603050405020304" pitchFamily="18" charset="0"/>
              </a:rPr>
              <a:t>. </a:t>
            </a:r>
          </a:p>
          <a:p>
            <a:pPr marL="0" indent="0" fontAlgn="base">
              <a:buNone/>
            </a:pPr>
            <a:r>
              <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Graphical techniques including both histograms and scatterplots are used in this analysis. This data has been analyzed using descriptive statistics (for scalable variables), as well as correlation and regression statistical analysis, via both Microsoft Excel and R-Script.  </a:t>
            </a:r>
          </a:p>
        </p:txBody>
      </p:sp>
      <p:sp>
        <p:nvSpPr>
          <p:cNvPr id="4" name="Slide Number Placeholder 3">
            <a:extLst>
              <a:ext uri="{FF2B5EF4-FFF2-40B4-BE49-F238E27FC236}">
                <a16:creationId xmlns:a16="http://schemas.microsoft.com/office/drawing/2014/main" id="{84C8431A-7022-F2C5-DDAF-EA4C353A5FF0}"/>
              </a:ext>
            </a:extLst>
          </p:cNvPr>
          <p:cNvSpPr>
            <a:spLocks noGrp="1"/>
          </p:cNvSpPr>
          <p:nvPr>
            <p:ph type="sldNum" sz="quarter" idx="12"/>
          </p:nvPr>
        </p:nvSpPr>
        <p:spPr/>
        <p:txBody>
          <a:bodyPr/>
          <a:lstStyle/>
          <a:p>
            <a:fld id="{8B6C8243-800C-384B-95E5-AE1CB79D4E57}" type="slidenum">
              <a:rPr lang="en-US" smtClean="0"/>
              <a:t>3</a:t>
            </a:fld>
            <a:endParaRPr lang="en-US"/>
          </a:p>
        </p:txBody>
      </p:sp>
    </p:spTree>
    <p:extLst>
      <p:ext uri="{BB962C8B-B14F-4D97-AF65-F5344CB8AC3E}">
        <p14:creationId xmlns:p14="http://schemas.microsoft.com/office/powerpoint/2010/main" val="371310949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497205"/>
            <a:ext cx="10515600" cy="1325563"/>
          </a:xfrm>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Methodology, continued…</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200" y="1822768"/>
            <a:ext cx="10632440" cy="4486275"/>
          </a:xfrm>
        </p:spPr>
        <p:txBody>
          <a:bodyPr>
            <a:normAutofit/>
          </a:bodyPr>
          <a:lstStyle/>
          <a:p>
            <a:pPr marL="0" indent="0" algn="l" rtl="0" fontAlgn="base">
              <a:lnSpc>
                <a:spcPct val="100000"/>
              </a:lnSpc>
              <a:buNone/>
            </a:pPr>
            <a:r>
              <a:rPr lang="en-US" sz="2000" b="1"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Listed below are the equations defining the functional specification (Eqn. 1), population regression equation (Eqn. 2) and sample regression equation (Eqn. 3).  				</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a:t>
            </a:r>
            <a:endParaRPr lang="en-US" sz="20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L="0" indent="0" fontAlgn="base">
              <a:lnSpc>
                <a:spcPct val="100000"/>
              </a:lnSpc>
              <a:buNone/>
            </a:pP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Eqn. 1 	Homicide Rate = f(</a:t>
            </a:r>
            <a:r>
              <a:rPr lang="en-US" sz="1800" b="0" i="0" u="none" strike="noStrike" dirty="0">
                <a:solidFill>
                  <a:schemeClr val="tx1">
                    <a:lumMod val="75000"/>
                    <a:lumOff val="25000"/>
                  </a:schemeClr>
                </a:solidFill>
                <a:effectLst/>
                <a:latin typeface="Times New Roman" panose="02020603050405020304" pitchFamily="18" charset="0"/>
              </a:rPr>
              <a:t>UR, IL, BD, HSD, OR, RR, SR, TPR </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a:t>
            </a:r>
          </a:p>
          <a:p>
            <a:pPr marL="0" indent="0" fontAlgn="base">
              <a:lnSpc>
                <a:spcPct val="100000"/>
              </a:lnSpc>
              <a:buNone/>
            </a:pP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Eqn. 2 	Homicide Rate = a + </a:t>
            </a:r>
            <a:r>
              <a:rPr lang="en-US" sz="18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ßur</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UR + </a:t>
            </a:r>
            <a:r>
              <a:rPr lang="en-US" sz="18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ßil</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IL + </a:t>
            </a:r>
            <a:r>
              <a:rPr lang="en-US" sz="18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ßbd</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BD + </a:t>
            </a:r>
            <a:r>
              <a:rPr lang="en-US" sz="18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ßhsd</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HSD + </a:t>
            </a:r>
            <a:r>
              <a:rPr lang="en-US" sz="18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ßor</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OR + </a:t>
            </a:r>
            <a:r>
              <a:rPr lang="en-US" sz="18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ßrr</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RR + </a:t>
            </a:r>
            <a:r>
              <a:rPr lang="en-US" sz="18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ßsr</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SR + </a:t>
            </a:r>
            <a:r>
              <a:rPr lang="en-US" sz="18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ßtpr</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TPR    </a:t>
            </a:r>
          </a:p>
          <a:p>
            <a:pPr marL="0" indent="0" fontAlgn="base">
              <a:lnSpc>
                <a:spcPct val="100000"/>
              </a:lnSpc>
              <a:buNone/>
            </a:pP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Eqn. 3 	Homicide Rate = a + </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b</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ur UR + </a:t>
            </a:r>
            <a:r>
              <a:rPr lang="en-US" sz="1800" dirty="0" err="1">
                <a:solidFill>
                  <a:schemeClr val="tx1">
                    <a:lumMod val="75000"/>
                    <a:lumOff val="25000"/>
                  </a:schemeClr>
                </a:solidFill>
                <a:latin typeface="Times New Roman" panose="02020603050405020304" pitchFamily="18" charset="0"/>
                <a:cs typeface="Times New Roman" panose="02020603050405020304" pitchFamily="18" charset="0"/>
              </a:rPr>
              <a:t>b</a:t>
            </a:r>
            <a:r>
              <a:rPr lang="en-US" sz="18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il</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IL + </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b</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bd BD + </a:t>
            </a:r>
            <a:r>
              <a:rPr lang="en-US" sz="1800" dirty="0" err="1">
                <a:solidFill>
                  <a:schemeClr val="tx1">
                    <a:lumMod val="75000"/>
                    <a:lumOff val="25000"/>
                  </a:schemeClr>
                </a:solidFill>
                <a:latin typeface="Times New Roman" panose="02020603050405020304" pitchFamily="18" charset="0"/>
                <a:cs typeface="Times New Roman" panose="02020603050405020304" pitchFamily="18" charset="0"/>
              </a:rPr>
              <a:t>b</a:t>
            </a:r>
            <a:r>
              <a:rPr lang="en-US" sz="18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hsd</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HSD + </a:t>
            </a:r>
            <a:r>
              <a:rPr lang="en-US" sz="1800" dirty="0" err="1">
                <a:solidFill>
                  <a:schemeClr val="tx1">
                    <a:lumMod val="75000"/>
                    <a:lumOff val="25000"/>
                  </a:schemeClr>
                </a:solidFill>
                <a:latin typeface="Times New Roman" panose="02020603050405020304" pitchFamily="18" charset="0"/>
                <a:cs typeface="Times New Roman" panose="02020603050405020304" pitchFamily="18" charset="0"/>
              </a:rPr>
              <a:t>b</a:t>
            </a:r>
            <a:r>
              <a:rPr lang="en-US" sz="18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or</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OR + </a:t>
            </a: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b</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rr RR + </a:t>
            </a:r>
            <a:r>
              <a:rPr lang="en-US" sz="1800" dirty="0" err="1">
                <a:solidFill>
                  <a:schemeClr val="tx1">
                    <a:lumMod val="75000"/>
                    <a:lumOff val="25000"/>
                  </a:schemeClr>
                </a:solidFill>
                <a:latin typeface="Times New Roman" panose="02020603050405020304" pitchFamily="18" charset="0"/>
                <a:cs typeface="Times New Roman" panose="02020603050405020304" pitchFamily="18" charset="0"/>
              </a:rPr>
              <a:t>b</a:t>
            </a:r>
            <a:r>
              <a:rPr lang="en-US" sz="18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sr</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SR + </a:t>
            </a:r>
            <a:r>
              <a:rPr lang="en-US" sz="1800" dirty="0" err="1">
                <a:solidFill>
                  <a:schemeClr val="tx1">
                    <a:lumMod val="75000"/>
                    <a:lumOff val="25000"/>
                  </a:schemeClr>
                </a:solidFill>
                <a:latin typeface="Times New Roman" panose="02020603050405020304" pitchFamily="18" charset="0"/>
                <a:cs typeface="Times New Roman" panose="02020603050405020304" pitchFamily="18" charset="0"/>
              </a:rPr>
              <a:t>b</a:t>
            </a:r>
            <a:r>
              <a:rPr lang="en-US" sz="1800" b="0" i="0" u="none" strike="noStrike" dirty="0" err="1">
                <a:solidFill>
                  <a:schemeClr val="tx1">
                    <a:lumMod val="75000"/>
                    <a:lumOff val="25000"/>
                  </a:schemeClr>
                </a:solidFill>
                <a:effectLst/>
                <a:latin typeface="Times New Roman" panose="02020603050405020304" pitchFamily="18" charset="0"/>
                <a:cs typeface="Times New Roman" panose="02020603050405020304" pitchFamily="18" charset="0"/>
              </a:rPr>
              <a:t>tpr</a:t>
            </a:r>
            <a:r>
              <a:rPr lang="en-US" sz="1800" b="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 TPR    		</a:t>
            </a:r>
            <a:endParaRPr 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l" rtl="0" fontAlgn="base">
              <a:lnSpc>
                <a:spcPct val="100000"/>
              </a:lnSpc>
              <a:buNone/>
            </a:pPr>
            <a:r>
              <a:rPr lang="en-US" sz="2000" i="0" u="none"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The objective of this model is to evaluate the association or lack thereof between these independent variables and the dependent variable. </a:t>
            </a:r>
          </a:p>
        </p:txBody>
      </p:sp>
      <p:sp>
        <p:nvSpPr>
          <p:cNvPr id="4" name="Slide Number Placeholder 3">
            <a:extLst>
              <a:ext uri="{FF2B5EF4-FFF2-40B4-BE49-F238E27FC236}">
                <a16:creationId xmlns:a16="http://schemas.microsoft.com/office/drawing/2014/main" id="{C255848A-3DBE-93D3-2890-80147E3E1315}"/>
              </a:ext>
            </a:extLst>
          </p:cNvPr>
          <p:cNvSpPr>
            <a:spLocks noGrp="1"/>
          </p:cNvSpPr>
          <p:nvPr>
            <p:ph type="sldNum" sz="quarter" idx="12"/>
          </p:nvPr>
        </p:nvSpPr>
        <p:spPr/>
        <p:txBody>
          <a:bodyPr/>
          <a:lstStyle/>
          <a:p>
            <a:fld id="{8B6C8243-800C-384B-95E5-AE1CB79D4E57}" type="slidenum">
              <a:rPr lang="en-US" smtClean="0"/>
              <a:t>4</a:t>
            </a:fld>
            <a:endParaRPr lang="en-US"/>
          </a:p>
        </p:txBody>
      </p:sp>
    </p:spTree>
    <p:extLst>
      <p:ext uri="{BB962C8B-B14F-4D97-AF65-F5344CB8AC3E}">
        <p14:creationId xmlns:p14="http://schemas.microsoft.com/office/powerpoint/2010/main" val="287738788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6096000" y="978403"/>
            <a:ext cx="5257800" cy="919976"/>
          </a:xfrm>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Histograms</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6096000" y="1898379"/>
            <a:ext cx="5257800" cy="4457971"/>
          </a:xfrm>
        </p:spPr>
        <p:txBody>
          <a:bodyPr>
            <a:normAutofit/>
          </a:bodyPr>
          <a:lstStyle/>
          <a:p>
            <a:pPr marL="0" marR="0" indent="0">
              <a:lnSpc>
                <a:spcPct val="115000"/>
              </a:lnSpc>
              <a:spcBef>
                <a:spcPts val="0"/>
              </a:spcBef>
              <a:spcAft>
                <a:spcPts val="800"/>
              </a:spcAft>
              <a:buNone/>
            </a:pPr>
            <a:r>
              <a:rPr lang="en-US" sz="20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1 </a:t>
            </a:r>
            <a:r>
              <a:rPr lang="en-US" sz="2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en-US" sz="20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Fig. 9</a:t>
            </a:r>
            <a:r>
              <a:rPr lang="en-US" sz="2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show the histograms of each variable being analyzed. </a:t>
            </a:r>
          </a:p>
          <a:p>
            <a:pPr marL="0" marR="0" indent="0">
              <a:lnSpc>
                <a:spcPct val="115000"/>
              </a:lnSpc>
              <a:spcBef>
                <a:spcPts val="0"/>
              </a:spcBef>
              <a:spcAft>
                <a:spcPts val="800"/>
              </a:spcAft>
              <a:buNone/>
            </a:pPr>
            <a:r>
              <a:rPr lang="en-US" sz="20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All histograms are roughly normally distributed, excluding the graphs of HR (the dependent variable), UR, OR and RR.</a:t>
            </a:r>
          </a:p>
          <a:p>
            <a:pPr marL="0" marR="0" indent="0">
              <a:lnSpc>
                <a:spcPct val="115000"/>
              </a:lnSpc>
              <a:spcBef>
                <a:spcPts val="0"/>
              </a:spcBef>
              <a:spcAft>
                <a:spcPts val="800"/>
              </a:spcAft>
              <a:buNone/>
            </a:pPr>
            <a:r>
              <a:rPr lang="en-US" sz="2000" i="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Fig. 1 </a:t>
            </a:r>
            <a:r>
              <a:rPr lang="en-US" sz="20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and </a:t>
            </a:r>
            <a:r>
              <a:rPr lang="en-US" sz="2000" i="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Fig. 7</a:t>
            </a:r>
            <a:r>
              <a:rPr lang="en-US" sz="2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(graphs of of HR and RR) are both</a:t>
            </a:r>
            <a:r>
              <a:rPr lang="en-US" sz="20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negative and skewed right. </a:t>
            </a:r>
          </a:p>
          <a:p>
            <a:pPr marL="0" marR="0" indent="0">
              <a:lnSpc>
                <a:spcPct val="115000"/>
              </a:lnSpc>
              <a:spcBef>
                <a:spcPts val="0"/>
              </a:spcBef>
              <a:spcAft>
                <a:spcPts val="800"/>
              </a:spcAft>
              <a:buNone/>
            </a:pPr>
            <a:r>
              <a:rPr lang="en-US" sz="2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There is less of a recognizable, weak pattern in </a:t>
            </a:r>
            <a:r>
              <a:rPr lang="en-US" sz="20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2 </a:t>
            </a:r>
            <a:r>
              <a:rPr lang="en-US" sz="2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US" sz="20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6</a:t>
            </a:r>
            <a:r>
              <a:rPr lang="en-US" sz="2000" i="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graphs of UR and OR), having more peaks and irregular symmetry. </a:t>
            </a:r>
            <a:endParaRPr lang="en-US" sz="2000" kern="100" dirty="0">
              <a:solidFill>
                <a:schemeClr val="tx1">
                  <a:lumMod val="75000"/>
                  <a:lumOff val="25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4" name="Slide Number Placeholder 13">
            <a:extLst>
              <a:ext uri="{FF2B5EF4-FFF2-40B4-BE49-F238E27FC236}">
                <a16:creationId xmlns:a16="http://schemas.microsoft.com/office/drawing/2014/main" id="{79127529-AE85-E605-7C2E-2AEC3E1A977A}"/>
              </a:ext>
            </a:extLst>
          </p:cNvPr>
          <p:cNvSpPr>
            <a:spLocks noGrp="1"/>
          </p:cNvSpPr>
          <p:nvPr>
            <p:ph type="sldNum" sz="quarter" idx="12"/>
          </p:nvPr>
        </p:nvSpPr>
        <p:spPr/>
        <p:txBody>
          <a:bodyPr/>
          <a:lstStyle/>
          <a:p>
            <a:fld id="{8B6C8243-800C-384B-95E5-AE1CB79D4E57}" type="slidenum">
              <a:rPr lang="en-US" smtClean="0"/>
              <a:t>5</a:t>
            </a:fld>
            <a:endParaRPr lang="en-US"/>
          </a:p>
        </p:txBody>
      </p:sp>
      <p:pic>
        <p:nvPicPr>
          <p:cNvPr id="19" name="Picture 18">
            <a:extLst>
              <a:ext uri="{FF2B5EF4-FFF2-40B4-BE49-F238E27FC236}">
                <a16:creationId xmlns:a16="http://schemas.microsoft.com/office/drawing/2014/main" id="{6DF91CBB-D629-DC91-67DE-EBC05B989929}"/>
              </a:ext>
            </a:extLst>
          </p:cNvPr>
          <p:cNvPicPr>
            <a:picLocks noChangeAspect="1"/>
          </p:cNvPicPr>
          <p:nvPr/>
        </p:nvPicPr>
        <p:blipFill>
          <a:blip r:embed="rId3"/>
          <a:stretch>
            <a:fillRect/>
          </a:stretch>
        </p:blipFill>
        <p:spPr>
          <a:xfrm>
            <a:off x="0" y="2364"/>
            <a:ext cx="5235615" cy="6855636"/>
          </a:xfrm>
          <a:prstGeom prst="rect">
            <a:avLst/>
          </a:prstGeom>
        </p:spPr>
      </p:pic>
    </p:spTree>
    <p:extLst>
      <p:ext uri="{BB962C8B-B14F-4D97-AF65-F5344CB8AC3E}">
        <p14:creationId xmlns:p14="http://schemas.microsoft.com/office/powerpoint/2010/main" val="157489371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482601" y="-255993"/>
            <a:ext cx="10871199" cy="1263427"/>
          </a:xfrm>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Scatterplots</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482601" y="1007434"/>
            <a:ext cx="4013200" cy="6011979"/>
          </a:xfrm>
        </p:spPr>
        <p:txBody>
          <a:bodyPr>
            <a:normAutofit/>
          </a:bodyPr>
          <a:lstStyle/>
          <a:p>
            <a:pPr marL="0" indent="0">
              <a:buNone/>
            </a:pP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relationships visible via the scatterplots in </a:t>
            </a:r>
            <a:r>
              <a:rPr lang="en-US" sz="18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10 </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through</a:t>
            </a:r>
            <a:r>
              <a:rPr lang="en-US" sz="18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Fig. 17 </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 the independent variables, each relative to the dependent variable. </a:t>
            </a:r>
          </a:p>
          <a:p>
            <a:pPr marL="0" indent="0">
              <a:buNone/>
            </a:pPr>
            <a:r>
              <a:rPr lang="en-US" sz="18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All graphs are nonlinear, lack a clear positive or negative pattern, and thus hold a weak relationship. </a:t>
            </a:r>
            <a:r>
              <a:rPr lang="en-US" sz="18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 lack of trend across all variables could be due to outliers.</a:t>
            </a:r>
          </a:p>
          <a:p>
            <a:pPr marL="0" indent="0">
              <a:buNone/>
            </a:pP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relationships seen in </a:t>
            </a:r>
            <a:r>
              <a:rPr lang="en-US" sz="18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11</a:t>
            </a:r>
            <a:r>
              <a:rPr lang="en-US" sz="1800" i="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 12  </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 more negative, although they are weak. Whereas in </a:t>
            </a:r>
            <a:r>
              <a:rPr lang="en-US" sz="18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14 – 15 and 17, </a:t>
            </a:r>
            <a:r>
              <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pattern is positive and weak. There are fewer outliers as well.</a:t>
            </a:r>
          </a:p>
          <a:p>
            <a:pPr marL="0" indent="0">
              <a:buNone/>
            </a:pPr>
            <a:r>
              <a:rPr lang="en-US" sz="1800" kern="0" dirty="0">
                <a:solidFill>
                  <a:schemeClr val="tx2">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graphs with the strongest and most linear relationships here are </a:t>
            </a:r>
            <a:r>
              <a:rPr lang="en-US" sz="1800" i="1" kern="0" dirty="0">
                <a:solidFill>
                  <a:schemeClr val="tx2">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11 - 12</a:t>
            </a:r>
            <a:r>
              <a:rPr lang="en-US" sz="1800" kern="0" dirty="0">
                <a:solidFill>
                  <a:schemeClr val="tx2">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(IL and BD) and </a:t>
            </a:r>
            <a:r>
              <a:rPr lang="en-US" sz="1800" i="1" kern="0" dirty="0">
                <a:solidFill>
                  <a:schemeClr val="tx2">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17 (</a:t>
            </a:r>
            <a:r>
              <a:rPr lang="en-US" sz="1800" kern="0" dirty="0">
                <a:solidFill>
                  <a:schemeClr val="tx2">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TPR) when plotted against the HR. </a:t>
            </a:r>
            <a:r>
              <a:rPr lang="en-US" sz="1800" kern="0" dirty="0">
                <a:solidFill>
                  <a:schemeClr val="tx2">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The graphs of IL and BD were negatively correlated, while the graph of TPR was positive. </a:t>
            </a:r>
            <a:endParaRPr lang="en-US" sz="1800" kern="0" dirty="0">
              <a:solidFill>
                <a:schemeClr val="tx2">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A91A97AC-AE35-5150-2D4A-4CAD98289157}"/>
              </a:ext>
            </a:extLst>
          </p:cNvPr>
          <p:cNvPicPr>
            <a:picLocks noChangeAspect="1"/>
          </p:cNvPicPr>
          <p:nvPr/>
        </p:nvPicPr>
        <p:blipFill>
          <a:blip r:embed="rId4"/>
          <a:stretch>
            <a:fillRect/>
          </a:stretch>
        </p:blipFill>
        <p:spPr>
          <a:xfrm>
            <a:off x="4792358" y="575541"/>
            <a:ext cx="7360089" cy="5706918"/>
          </a:xfrm>
          <a:prstGeom prst="rect">
            <a:avLst/>
          </a:prstGeom>
        </p:spPr>
      </p:pic>
      <p:sp>
        <p:nvSpPr>
          <p:cNvPr id="15" name="Slide Number Placeholder 14">
            <a:extLst>
              <a:ext uri="{FF2B5EF4-FFF2-40B4-BE49-F238E27FC236}">
                <a16:creationId xmlns:a16="http://schemas.microsoft.com/office/drawing/2014/main" id="{55926D7E-29D7-69B4-C40C-631BBCA0CF5D}"/>
              </a:ext>
            </a:extLst>
          </p:cNvPr>
          <p:cNvSpPr>
            <a:spLocks noGrp="1"/>
          </p:cNvSpPr>
          <p:nvPr>
            <p:ph type="sldNum" sz="quarter" idx="12"/>
          </p:nvPr>
        </p:nvSpPr>
        <p:spPr/>
        <p:txBody>
          <a:bodyPr/>
          <a:lstStyle/>
          <a:p>
            <a:fld id="{8B6C8243-800C-384B-95E5-AE1CB79D4E57}" type="slidenum">
              <a:rPr lang="en-US" smtClean="0"/>
              <a:t>6</a:t>
            </a:fld>
            <a:endParaRPr lang="en-US"/>
          </a:p>
        </p:txBody>
      </p:sp>
      <p:pic>
        <p:nvPicPr>
          <p:cNvPr id="22" name="Graphic 21" descr="Star with solid fill">
            <a:extLst>
              <a:ext uri="{FF2B5EF4-FFF2-40B4-BE49-F238E27FC236}">
                <a16:creationId xmlns:a16="http://schemas.microsoft.com/office/drawing/2014/main" id="{E6CA81A7-81B4-EA2F-5CE8-19FDBD6EFE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4967" y="4882759"/>
            <a:ext cx="206478" cy="206478"/>
          </a:xfrm>
          <a:prstGeom prst="rect">
            <a:avLst/>
          </a:prstGeom>
        </p:spPr>
      </p:pic>
      <p:pic>
        <p:nvPicPr>
          <p:cNvPr id="23" name="Graphic 22" descr="Star with solid fill">
            <a:extLst>
              <a:ext uri="{FF2B5EF4-FFF2-40B4-BE49-F238E27FC236}">
                <a16:creationId xmlns:a16="http://schemas.microsoft.com/office/drawing/2014/main" id="{B1E6AD28-363C-3DA5-0880-1CD817ECBB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96301" y="4687118"/>
            <a:ext cx="206478" cy="206478"/>
          </a:xfrm>
          <a:prstGeom prst="rect">
            <a:avLst/>
          </a:prstGeom>
        </p:spPr>
      </p:pic>
      <p:pic>
        <p:nvPicPr>
          <p:cNvPr id="24" name="Graphic 23" descr="Star with solid fill">
            <a:extLst>
              <a:ext uri="{FF2B5EF4-FFF2-40B4-BE49-F238E27FC236}">
                <a16:creationId xmlns:a16="http://schemas.microsoft.com/office/drawing/2014/main" id="{DF1603A7-B6A2-CFD1-EC14-5CA5F44144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96301" y="904195"/>
            <a:ext cx="206478" cy="206478"/>
          </a:xfrm>
          <a:prstGeom prst="rect">
            <a:avLst/>
          </a:prstGeom>
        </p:spPr>
      </p:pic>
      <p:pic>
        <p:nvPicPr>
          <p:cNvPr id="25" name="Graphic 24" descr="Star with solid fill">
            <a:extLst>
              <a:ext uri="{FF2B5EF4-FFF2-40B4-BE49-F238E27FC236}">
                <a16:creationId xmlns:a16="http://schemas.microsoft.com/office/drawing/2014/main" id="{9678E0AA-4573-D29B-A550-472CABAA66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0844" y="904195"/>
            <a:ext cx="206478" cy="206478"/>
          </a:xfrm>
          <a:prstGeom prst="rect">
            <a:avLst/>
          </a:prstGeom>
        </p:spPr>
      </p:pic>
      <p:sp>
        <p:nvSpPr>
          <p:cNvPr id="26" name="TextBox 25">
            <a:extLst>
              <a:ext uri="{FF2B5EF4-FFF2-40B4-BE49-F238E27FC236}">
                <a16:creationId xmlns:a16="http://schemas.microsoft.com/office/drawing/2014/main" id="{4D8C6D10-AF05-35A0-D35A-45D85BE18F6E}"/>
              </a:ext>
            </a:extLst>
          </p:cNvPr>
          <p:cNvSpPr txBox="1"/>
          <p:nvPr/>
        </p:nvSpPr>
        <p:spPr>
          <a:xfrm>
            <a:off x="9935720" y="5287296"/>
            <a:ext cx="2216727" cy="738664"/>
          </a:xfrm>
          <a:prstGeom prst="rect">
            <a:avLst/>
          </a:prstGeom>
          <a:noFill/>
        </p:spPr>
        <p:txBody>
          <a:bodyPr wrap="square" rtlCol="0">
            <a:spAutoFit/>
          </a:bodyPr>
          <a:lstStyle/>
          <a:p>
            <a:pPr marL="0" indent="0">
              <a:buNone/>
            </a:pPr>
            <a:endParaRPr lang="en-US" sz="1400" kern="0" dirty="0">
              <a:solidFill>
                <a:schemeClr val="tx1">
                  <a:lumMod val="75000"/>
                  <a:lumOff val="25000"/>
                </a:schemeClr>
              </a:solidFill>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4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37010421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533400" y="485903"/>
            <a:ext cx="10820400" cy="368043"/>
          </a:xfrm>
        </p:spPr>
        <p:txBody>
          <a:bodyPr anchor="b">
            <a:normAutofit fontScale="90000"/>
          </a:bodyPr>
          <a:lstStyle/>
          <a:p>
            <a:r>
              <a:rPr lang="en-US" sz="2400" b="1" dirty="0">
                <a:solidFill>
                  <a:schemeClr val="tx2">
                    <a:lumMod val="75000"/>
                    <a:lumOff val="25000"/>
                  </a:schemeClr>
                </a:solidFill>
                <a:latin typeface="Times New Roman" panose="02020603050405020304" pitchFamily="18" charset="0"/>
                <a:ea typeface="+mn-ea"/>
                <a:cs typeface="+mn-cs"/>
              </a:rPr>
              <a:t>Post-Removal of Outliers</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533400" y="853946"/>
            <a:ext cx="3886200" cy="5759707"/>
          </a:xfrm>
        </p:spPr>
        <p:txBody>
          <a:bodyPr>
            <a:normAutofit/>
          </a:bodyPr>
          <a:lstStyle/>
          <a:p>
            <a:pPr marL="0" indent="0">
              <a:buNone/>
            </a:pP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 lack of trend across all variables could be due to outliers in the data for states including Mississippi and Louisiana. </a:t>
            </a:r>
            <a:r>
              <a:rPr lang="en-US" sz="1600" b="1"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These states could have less economic activity in general, and for many reasons (low population levels, consumer norms, etc.), resulting in extreme data in either direction. </a:t>
            </a:r>
            <a:r>
              <a:rPr lang="en-US" sz="16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10.1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through </a:t>
            </a:r>
            <a:r>
              <a:rPr lang="en-US" sz="16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17.1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are the same scatterplots as earlier, following the removal of these states.</a:t>
            </a:r>
          </a:p>
          <a:p>
            <a:pPr marL="0" indent="0">
              <a:buNone/>
            </a:pP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data in </a:t>
            </a:r>
            <a:r>
              <a:rPr lang="en-US" sz="16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15.1 (RR)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is congested and clustered at the beginning of the graph and only stretches out because of the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data for </a:t>
            </a:r>
            <a:r>
              <a:rPr lang="en-US" sz="16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New Mexico.</a:t>
            </a:r>
            <a:r>
              <a:rPr lang="en-US" sz="1600" b="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This state was not removed, as it is only an outlier when looking at the RR and is not an outlier when looking at our other crime related independent variables.</a:t>
            </a:r>
          </a:p>
          <a:p>
            <a:pPr marL="0" indent="0">
              <a:buNone/>
            </a:pP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Removing outliers was not impactful of the results in this part of the model. </a:t>
            </a:r>
            <a:r>
              <a:rPr lang="en-US" sz="1600" b="1" kern="0" dirty="0">
                <a:solidFill>
                  <a:schemeClr val="tx2">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The outliers in question have been included in the following statistical analysis</a:t>
            </a:r>
            <a:r>
              <a:rPr lang="en-US" sz="1600" kern="0" dirty="0">
                <a:solidFill>
                  <a:schemeClr val="tx2">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because they may not be outliers, as well as to avoid compromising the number of observations included here or the integrity of this model.</a:t>
            </a:r>
          </a:p>
        </p:txBody>
      </p:sp>
      <p:sp>
        <p:nvSpPr>
          <p:cNvPr id="7" name="Slide Number Placeholder 6">
            <a:extLst>
              <a:ext uri="{FF2B5EF4-FFF2-40B4-BE49-F238E27FC236}">
                <a16:creationId xmlns:a16="http://schemas.microsoft.com/office/drawing/2014/main" id="{6BD3CD20-D026-02D4-A19E-F863B6F80BA7}"/>
              </a:ext>
            </a:extLst>
          </p:cNvPr>
          <p:cNvSpPr>
            <a:spLocks noGrp="1"/>
          </p:cNvSpPr>
          <p:nvPr>
            <p:ph type="sldNum" sz="quarter" idx="12"/>
          </p:nvPr>
        </p:nvSpPr>
        <p:spPr/>
        <p:txBody>
          <a:bodyPr/>
          <a:lstStyle/>
          <a:p>
            <a:fld id="{8B6C8243-800C-384B-95E5-AE1CB79D4E57}" type="slidenum">
              <a:rPr lang="en-US" smtClean="0"/>
              <a:t>7</a:t>
            </a:fld>
            <a:endParaRPr lang="en-US"/>
          </a:p>
        </p:txBody>
      </p:sp>
      <p:sp>
        <p:nvSpPr>
          <p:cNvPr id="15" name="AutoShape 6">
            <a:extLst>
              <a:ext uri="{FF2B5EF4-FFF2-40B4-BE49-F238E27FC236}">
                <a16:creationId xmlns:a16="http://schemas.microsoft.com/office/drawing/2014/main" id="{056F54C7-20F4-9068-5C5C-5E1247C0EE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8">
            <a:extLst>
              <a:ext uri="{FF2B5EF4-FFF2-40B4-BE49-F238E27FC236}">
                <a16:creationId xmlns:a16="http://schemas.microsoft.com/office/drawing/2014/main" id="{111633E6-CD76-9919-7C4E-34853BDC0A9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Picture 22">
            <a:extLst>
              <a:ext uri="{FF2B5EF4-FFF2-40B4-BE49-F238E27FC236}">
                <a16:creationId xmlns:a16="http://schemas.microsoft.com/office/drawing/2014/main" id="{89F49490-3E72-7054-6C69-F9160E28BDE4}"/>
              </a:ext>
            </a:extLst>
          </p:cNvPr>
          <p:cNvPicPr>
            <a:picLocks noChangeAspect="1"/>
          </p:cNvPicPr>
          <p:nvPr/>
        </p:nvPicPr>
        <p:blipFill>
          <a:blip r:embed="rId3"/>
          <a:stretch>
            <a:fillRect/>
          </a:stretch>
        </p:blipFill>
        <p:spPr>
          <a:xfrm>
            <a:off x="4763831" y="549146"/>
            <a:ext cx="7428169" cy="5759707"/>
          </a:xfrm>
          <a:prstGeom prst="rect">
            <a:avLst/>
          </a:prstGeom>
        </p:spPr>
      </p:pic>
    </p:spTree>
    <p:extLst>
      <p:ext uri="{BB962C8B-B14F-4D97-AF65-F5344CB8AC3E}">
        <p14:creationId xmlns:p14="http://schemas.microsoft.com/office/powerpoint/2010/main" val="152725001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2FD5-9CDA-B583-7697-DCB6EAEDBF0C}"/>
              </a:ext>
            </a:extLst>
          </p:cNvPr>
          <p:cNvSpPr>
            <a:spLocks noGrp="1"/>
          </p:cNvSpPr>
          <p:nvPr>
            <p:ph type="title"/>
          </p:nvPr>
        </p:nvSpPr>
        <p:spPr>
          <a:xfrm>
            <a:off x="838200" y="365125"/>
            <a:ext cx="10515600" cy="492645"/>
          </a:xfrm>
        </p:spPr>
        <p:txBody>
          <a:bodyPr anchor="b">
            <a:normAutofit/>
          </a:bodyPr>
          <a:lstStyle/>
          <a:p>
            <a:r>
              <a:rPr lang="en-US" sz="2400" b="1" dirty="0">
                <a:solidFill>
                  <a:schemeClr val="tx2">
                    <a:lumMod val="75000"/>
                    <a:lumOff val="25000"/>
                  </a:schemeClr>
                </a:solidFill>
                <a:latin typeface="Times New Roman" panose="02020603050405020304" pitchFamily="18" charset="0"/>
                <a:ea typeface="+mn-ea"/>
                <a:cs typeface="+mn-cs"/>
              </a:rPr>
              <a:t>Table 1: </a:t>
            </a:r>
            <a:r>
              <a:rPr lang="en-US" sz="2400" b="1" i="1" dirty="0">
                <a:solidFill>
                  <a:schemeClr val="tx2">
                    <a:lumMod val="75000"/>
                    <a:lumOff val="25000"/>
                  </a:schemeClr>
                </a:solidFill>
                <a:latin typeface="Times New Roman" panose="02020603050405020304" pitchFamily="18" charset="0"/>
                <a:ea typeface="+mn-ea"/>
                <a:cs typeface="+mn-cs"/>
              </a:rPr>
              <a:t>Descriptive Statistics</a:t>
            </a:r>
          </a:p>
        </p:txBody>
      </p:sp>
      <p:sp>
        <p:nvSpPr>
          <p:cNvPr id="3" name="Content Placeholder 2">
            <a:extLst>
              <a:ext uri="{FF2B5EF4-FFF2-40B4-BE49-F238E27FC236}">
                <a16:creationId xmlns:a16="http://schemas.microsoft.com/office/drawing/2014/main" id="{0DE0A752-D02A-F6B3-C22E-AB10BA519B55}"/>
              </a:ext>
            </a:extLst>
          </p:cNvPr>
          <p:cNvSpPr>
            <a:spLocks noGrp="1"/>
          </p:cNvSpPr>
          <p:nvPr>
            <p:ph idx="1"/>
          </p:nvPr>
        </p:nvSpPr>
        <p:spPr>
          <a:xfrm>
            <a:off x="838199" y="857770"/>
            <a:ext cx="10898529" cy="5875901"/>
          </a:xfrm>
        </p:spPr>
        <p:txBody>
          <a:bodyPr>
            <a:normAutofit lnSpcReduction="10000"/>
          </a:bodyPr>
          <a:lstStyle/>
          <a:p>
            <a:pPr marL="0" indent="0">
              <a:buNone/>
            </a:pP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1700" i="1"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1</a:t>
            </a: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are the descriptive statistics for all variables that are non-categorical, here, that is all variables. The standard deviation for HR, UR, IL and RR is disbursed relatively close to that variables mean, indicating that they all have moderate to low variability. </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The standard deviation is higher than the mean for IL, meaning this data deviates in the opposing direction.</a:t>
            </a:r>
            <a:endPar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700" kern="0" dirty="0">
              <a:solidFill>
                <a:schemeClr val="tx1">
                  <a:lumMod val="75000"/>
                  <a:lumOff val="25000"/>
                </a:schemeClr>
              </a:solidFill>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0" dirty="0">
              <a:solidFill>
                <a:schemeClr val="tx1">
                  <a:lumMod val="75000"/>
                  <a:lumOff val="25000"/>
                </a:schemeClr>
              </a:solidFill>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0" dirty="0">
              <a:solidFill>
                <a:schemeClr val="tx1">
                  <a:lumMod val="75000"/>
                  <a:lumOff val="25000"/>
                </a:schemeClr>
              </a:solidFill>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measure of kurtosis is positive and slightly higher or more peaked than normal distribution in all variables. This is higher around our dependent variable, and especially high in RR (</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indicating that this data is the most dispersed). </a:t>
            </a: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higher kurtosis seen </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indicates</a:t>
            </a: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sharper peaks, with a higher chance of outliers.</a:t>
            </a:r>
          </a:p>
          <a:p>
            <a:pPr marL="0" indent="0">
              <a:buNone/>
            </a:pP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measure of skewness is </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symmetric across all variables in this model. </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Both </a:t>
            </a:r>
            <a:r>
              <a:rPr lang="en-US" sz="1700" kern="0"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HSD and OR are skewed negatively, whereas all other variables wer</a:t>
            </a:r>
            <a:r>
              <a:rPr lang="en-US" sz="1700" kern="0" dirty="0">
                <a:solidFill>
                  <a:schemeClr val="tx1">
                    <a:lumMod val="75000"/>
                    <a:lumOff val="25000"/>
                  </a:schemeClr>
                </a:solidFill>
                <a:latin typeface="Times New Roman" panose="02020603050405020304" pitchFamily="18" charset="0"/>
                <a:ea typeface="Times New Roman" panose="02020603050405020304" pitchFamily="18" charset="0"/>
                <a:cs typeface="Times New Roman" panose="02020603050405020304" pitchFamily="18" charset="0"/>
              </a:rPr>
              <a:t>e positive. UR and OR are the closest to being normally distributed (in opposing directions), whereas HR, RR and SR were the least (stretching further right from center than the other variables).</a:t>
            </a:r>
            <a:endParaRPr lang="en-US" sz="1700" kern="100" dirty="0">
              <a:solidFill>
                <a:schemeClr val="tx1">
                  <a:lumMod val="75000"/>
                  <a:lumOff val="25000"/>
                </a:schemeClr>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6BD3CD20-D026-02D4-A19E-F863B6F80BA7}"/>
              </a:ext>
            </a:extLst>
          </p:cNvPr>
          <p:cNvSpPr>
            <a:spLocks noGrp="1"/>
          </p:cNvSpPr>
          <p:nvPr>
            <p:ph type="sldNum" sz="quarter" idx="12"/>
          </p:nvPr>
        </p:nvSpPr>
        <p:spPr/>
        <p:txBody>
          <a:bodyPr/>
          <a:lstStyle/>
          <a:p>
            <a:fld id="{8B6C8243-800C-384B-95E5-AE1CB79D4E57}" type="slidenum">
              <a:rPr lang="en-US" smtClean="0"/>
              <a:t>8</a:t>
            </a:fld>
            <a:endParaRPr lang="en-US" dirty="0"/>
          </a:p>
        </p:txBody>
      </p:sp>
      <p:pic>
        <p:nvPicPr>
          <p:cNvPr id="25" name="Picture 24">
            <a:extLst>
              <a:ext uri="{FF2B5EF4-FFF2-40B4-BE49-F238E27FC236}">
                <a16:creationId xmlns:a16="http://schemas.microsoft.com/office/drawing/2014/main" id="{F11705D2-7FC8-C247-AAA1-2A16468E0C83}"/>
              </a:ext>
            </a:extLst>
          </p:cNvPr>
          <p:cNvPicPr>
            <a:picLocks noChangeAspect="1"/>
          </p:cNvPicPr>
          <p:nvPr/>
        </p:nvPicPr>
        <p:blipFill rotWithShape="1">
          <a:blip r:embed="rId3"/>
          <a:srcRect r="8122" b="2332"/>
          <a:stretch/>
        </p:blipFill>
        <p:spPr>
          <a:xfrm>
            <a:off x="2937885" y="1648547"/>
            <a:ext cx="6316230" cy="3170230"/>
          </a:xfrm>
          <a:prstGeom prst="rect">
            <a:avLst/>
          </a:prstGeom>
          <a:solidFill>
            <a:schemeClr val="bg2"/>
          </a:solidFill>
        </p:spPr>
      </p:pic>
    </p:spTree>
    <p:extLst>
      <p:ext uri="{BB962C8B-B14F-4D97-AF65-F5344CB8AC3E}">
        <p14:creationId xmlns:p14="http://schemas.microsoft.com/office/powerpoint/2010/main" val="11102184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 id="{6431D37F-5BB2-B446-9030-7C33D67C65CF}" vid="{7F80A71D-9D0B-BA4E-BB5E-567FDE9BA3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12528</TotalTime>
  <Words>4520</Words>
  <Application>Microsoft Macintosh PowerPoint</Application>
  <PresentationFormat>Widescreen</PresentationFormat>
  <Paragraphs>231</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Segoe UI</vt:lpstr>
      <vt:lpstr>Times New Roman</vt:lpstr>
      <vt:lpstr>Office Theme</vt:lpstr>
      <vt:lpstr>A Statistical Model to Identify Social Issues Effecting the United States  Homicide Rate </vt:lpstr>
      <vt:lpstr>Table of Variables</vt:lpstr>
      <vt:lpstr>Introduction</vt:lpstr>
      <vt:lpstr>Methodology</vt:lpstr>
      <vt:lpstr>Methodology, continued…</vt:lpstr>
      <vt:lpstr>Histograms</vt:lpstr>
      <vt:lpstr>Scatterplots</vt:lpstr>
      <vt:lpstr>Post-Removal of Outliers</vt:lpstr>
      <vt:lpstr>Table 1: Descriptive Statistics</vt:lpstr>
      <vt:lpstr>Table 2: Correlation Matrix</vt:lpstr>
      <vt:lpstr>Regression Equation</vt:lpstr>
      <vt:lpstr>Table 3: Regression Statistics</vt:lpstr>
      <vt:lpstr>Regression Results, continued…</vt:lpstr>
      <vt:lpstr>Residuals Analysis</vt:lpstr>
      <vt:lpstr>Conclusions</vt:lpstr>
      <vt:lpstr>Public Policy Implications</vt:lpstr>
      <vt:lpstr>Appendix I: Bibliography </vt:lpstr>
      <vt:lpstr>Appendix II: Input Data</vt:lpstr>
      <vt:lpstr>Appendix III: R-Script</vt:lpstr>
      <vt:lpstr>Copyright Notice</vt:lpstr>
      <vt:lpstr>   Thank you!   Questions &amp; Correspondence  Brianna Palmisano brianna.palmisano21@my.stjohns.edu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cami gair</dc:creator>
  <cp:lastModifiedBy>cami gair</cp:lastModifiedBy>
  <cp:revision>11</cp:revision>
  <dcterms:created xsi:type="dcterms:W3CDTF">2024-07-10T02:17:37Z</dcterms:created>
  <dcterms:modified xsi:type="dcterms:W3CDTF">2024-07-18T19:06:36Z</dcterms:modified>
</cp:coreProperties>
</file>