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1" r:id="rId1"/>
  </p:sldMasterIdLst>
  <p:notesMasterIdLst>
    <p:notesMasterId r:id="rId38"/>
  </p:notesMasterIdLst>
  <p:sldIdLst>
    <p:sldId id="256" r:id="rId2"/>
    <p:sldId id="302" r:id="rId3"/>
    <p:sldId id="301" r:id="rId4"/>
    <p:sldId id="303" r:id="rId5"/>
    <p:sldId id="274" r:id="rId6"/>
    <p:sldId id="283" r:id="rId7"/>
    <p:sldId id="284" r:id="rId8"/>
    <p:sldId id="304" r:id="rId9"/>
    <p:sldId id="285" r:id="rId10"/>
    <p:sldId id="305" r:id="rId11"/>
    <p:sldId id="317" r:id="rId12"/>
    <p:sldId id="316" r:id="rId13"/>
    <p:sldId id="300" r:id="rId14"/>
    <p:sldId id="307" r:id="rId15"/>
    <p:sldId id="306" r:id="rId16"/>
    <p:sldId id="279" r:id="rId17"/>
    <p:sldId id="280" r:id="rId18"/>
    <p:sldId id="282" r:id="rId19"/>
    <p:sldId id="298" r:id="rId20"/>
    <p:sldId id="299" r:id="rId21"/>
    <p:sldId id="266" r:id="rId22"/>
    <p:sldId id="267" r:id="rId23"/>
    <p:sldId id="287" r:id="rId24"/>
    <p:sldId id="288" r:id="rId25"/>
    <p:sldId id="269" r:id="rId26"/>
    <p:sldId id="308" r:id="rId27"/>
    <p:sldId id="268" r:id="rId28"/>
    <p:sldId id="289" r:id="rId29"/>
    <p:sldId id="290" r:id="rId30"/>
    <p:sldId id="310" r:id="rId31"/>
    <p:sldId id="312" r:id="rId32"/>
    <p:sldId id="313" r:id="rId33"/>
    <p:sldId id="314" r:id="rId34"/>
    <p:sldId id="315" r:id="rId35"/>
    <p:sldId id="311" r:id="rId36"/>
    <p:sldId id="259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1E9D060-0109-B3A7-4DAF-9AE4B8943C9A}" name="Purity Mugambi" initials="PM" userId="S::pmugambi@umass.edu::c2d5794d-77b8-47ad-8949-faef9b4fd1f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9"/>
    <p:restoredTop sz="77606"/>
  </p:normalViewPr>
  <p:slideViewPr>
    <p:cSldViewPr snapToGrid="0" snapToObjects="1">
      <p:cViewPr varScale="1">
        <p:scale>
          <a:sx n="168" d="100"/>
          <a:sy n="168" d="100"/>
        </p:scale>
        <p:origin x="151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7d83b95e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7d83b95e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076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7d83b95e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7d83b95e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762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77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00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1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7d83b95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7d83b95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109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7d83b95e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7d83b95e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168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7d83b95e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7d83b95e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242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1edf4567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1edf4567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398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1edf4567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1edf4567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 sure to emphasize the list function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160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550610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0d41f98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0d41f98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729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0d41f98b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0d41f98b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137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0d41f98b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0d41f98b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240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1edf45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1edf45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Section named  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Extending a Table with a New Column.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rtl="0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Emphasize that the arrays were obtained from reading a column’s values in 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Accessing a Column as an Array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rtl="0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2966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76d5fe5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76d5fe5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402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1edf4567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1edf4567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999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0d41f98b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0d41f98b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521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1edf4567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1edf4567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172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1edf456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1edf456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162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ea8e41e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ea8e41e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932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7d83b95e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7d83b95e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9600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4719386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4719386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916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ea8e41e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ea8e41e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6421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ea8e41e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ea8e41e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2731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ea8e41e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ea8e41e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6248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ea8e41e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ea8e41e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 for this is named </a:t>
            </a:r>
            <a:r>
              <a:rPr lang="en-US" dirty="0" err="1"/>
              <a:t>NBA_in_</a:t>
            </a:r>
            <a:r>
              <a:rPr lang="en-US" err="1"/>
              <a:t>class</a:t>
            </a:r>
            <a:r>
              <a:rPr lang="en-US"/>
              <a:t>_exercise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68675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6360b0e2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6360b0e2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7d83b95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7d83b95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863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7d83b95e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7d83b95e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430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7d83b95e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7d83b95e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Section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144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Demo link: https://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umass-data-science.github.io/CS108website/textbook/04/2/1/string-methods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93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7d83b95e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7d83b95e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96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7d83b95e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7d83b95e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81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756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721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041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1773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03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255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511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582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262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05349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443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847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2/15/2023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622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census.gov/programs-surveys/popest/datasets/2010-2015/national/asrh/nc-est2015-agesex-res.pd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mass-data-science.github.io/CS108website/textbook/04/2/1/string-method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 2</a:t>
            </a:r>
            <a:endParaRPr dirty="0"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Reminders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155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Reminders</a:t>
            </a:r>
            <a:endParaRPr dirty="0"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854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Stop you server on Datahub when not using it</a:t>
            </a:r>
          </a:p>
          <a:p>
            <a:pPr marL="342900" indent="-342900">
              <a:spcBef>
                <a:spcPts val="0"/>
              </a:spcBef>
            </a:pPr>
            <a:endParaRPr lang="en-US" dirty="0"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0"/>
              </a:spcBef>
            </a:pPr>
            <a:r>
              <a:rPr lang="en-US" dirty="0" smtClean="0">
                <a:ea typeface="Courier New"/>
                <a:cs typeface="Courier New"/>
                <a:sym typeface="Courier New"/>
              </a:rPr>
              <a:t>Material </a:t>
            </a:r>
            <a:r>
              <a:rPr lang="en-US" dirty="0">
                <a:ea typeface="Courier New"/>
                <a:cs typeface="Courier New"/>
                <a:sym typeface="Courier New"/>
              </a:rPr>
              <a:t>covered today will be useful in completing HW2</a:t>
            </a:r>
          </a:p>
          <a:p>
            <a:pPr marL="342900" indent="-342900">
              <a:spcBef>
                <a:spcPts val="0"/>
              </a:spcBef>
            </a:pPr>
            <a:endParaRPr lang="en-US" dirty="0"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0"/>
              </a:spcBef>
            </a:pPr>
            <a:r>
              <a:rPr lang="en-US" dirty="0">
                <a:ea typeface="Courier New"/>
                <a:cs typeface="Courier New"/>
                <a:sym typeface="Courier New"/>
              </a:rPr>
              <a:t>Lab 2 </a:t>
            </a:r>
            <a:r>
              <a:rPr lang="en-US" dirty="0" smtClean="0">
                <a:ea typeface="Courier New"/>
                <a:cs typeface="Courier New"/>
                <a:sym typeface="Courier New"/>
              </a:rPr>
              <a:t>on Wednesday. </a:t>
            </a:r>
            <a:r>
              <a:rPr lang="en-US" dirty="0">
                <a:ea typeface="Courier New"/>
                <a:cs typeface="Courier New"/>
                <a:sym typeface="Courier New"/>
              </a:rPr>
              <a:t>Attendance needed for grade</a:t>
            </a:r>
          </a:p>
          <a:p>
            <a:pPr marL="342900" indent="-342900">
              <a:spcBef>
                <a:spcPts val="0"/>
              </a:spcBef>
            </a:pPr>
            <a:endParaRPr lang="en-US" dirty="0"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0"/>
              </a:spcBef>
            </a:pPr>
            <a:r>
              <a:rPr lang="en-US" dirty="0" smtClean="0">
                <a:ea typeface="Courier New"/>
                <a:cs typeface="Courier New"/>
                <a:sym typeface="Courier New"/>
              </a:rPr>
              <a:t>HW1 </a:t>
            </a:r>
            <a:r>
              <a:rPr lang="en-US" dirty="0">
                <a:ea typeface="Courier New"/>
                <a:cs typeface="Courier New"/>
                <a:sym typeface="Courier New"/>
              </a:rPr>
              <a:t>completed, grades should be out soon</a:t>
            </a:r>
            <a:endParaRPr dirty="0"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6584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05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6FA0-0AF4-0683-1B03-804F40FE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759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Booleans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7093C-A63C-4D37-8C6F-DEB9627E5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Boolean values most often arise from comparison operators. </a:t>
            </a:r>
          </a:p>
          <a:p>
            <a:pPr lvl="1"/>
            <a:r>
              <a:rPr lang="en-US" dirty="0" smtClean="0"/>
              <a:t>comparing </a:t>
            </a:r>
            <a:r>
              <a:rPr lang="en-US" dirty="0"/>
              <a:t>numbers </a:t>
            </a:r>
          </a:p>
          <a:p>
            <a:pPr marL="533400" lvl="1" indent="0">
              <a:buNone/>
            </a:pPr>
            <a:endParaRPr lang="en-US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D82192A-A7DF-0CEF-CA0C-3C6C821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40368"/>
            <a:ext cx="7772400" cy="12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5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6FA0-0AF4-0683-1B03-804F40FE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759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Comparing 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7093C-A63C-4D37-8C6F-DEB9627E5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comparing strings, we consider their order alphabetically. </a:t>
            </a:r>
          </a:p>
          <a:p>
            <a:r>
              <a:rPr lang="en-US" dirty="0"/>
              <a:t>A shorter string is less than a longer string that begins with the shorter string.</a:t>
            </a:r>
          </a:p>
          <a:p>
            <a:pPr marL="5334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466AAD-4085-191C-BBC8-97DD18FD5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88" y="2871389"/>
            <a:ext cx="7772400" cy="13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8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313A-711C-9F55-ADBF-38891E71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38" y="132080"/>
            <a:ext cx="8793124" cy="683694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j-lt"/>
              </a:rPr>
              <a:t>Most common python comparison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59A63-43E5-335D-40BB-CFA24D05D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42670"/>
            <a:ext cx="8229600" cy="3623100"/>
          </a:xfrm>
        </p:spPr>
        <p:txBody>
          <a:bodyPr/>
          <a:lstStyle/>
          <a:p>
            <a:r>
              <a:rPr lang="en-US" dirty="0"/>
              <a:t>Python includes a variety of operators that compare values.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62F4176-BCBA-7A62-BC78-2249972CF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89428"/>
            <a:ext cx="7772400" cy="264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859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1. Arrays</a:t>
            </a:r>
            <a:endParaRPr sz="3200" dirty="0">
              <a:latin typeface="+mj-lt"/>
            </a:endParaRPr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457200" y="971549"/>
            <a:ext cx="8229600" cy="2862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array contains a sequence of values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All elements of an array should have the </a:t>
            </a:r>
            <a:r>
              <a:rPr lang="en" b="1" dirty="0"/>
              <a:t>same type</a:t>
            </a:r>
            <a:endParaRPr b="1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Arithmetic is applied to </a:t>
            </a:r>
            <a:r>
              <a:rPr lang="en" b="1" dirty="0"/>
              <a:t>each element </a:t>
            </a:r>
            <a:r>
              <a:rPr lang="en" dirty="0"/>
              <a:t>individually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When two arrays are added, they must have the </a:t>
            </a:r>
            <a:r>
              <a:rPr lang="en" b="1" dirty="0"/>
              <a:t>same size</a:t>
            </a:r>
            <a:r>
              <a:rPr lang="en" dirty="0"/>
              <a:t>; corresponding elements are added in the result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 column of a table is an array</a:t>
            </a:r>
            <a:endParaRPr dirty="0"/>
          </a:p>
        </p:txBody>
      </p:sp>
      <p:sp>
        <p:nvSpPr>
          <p:cNvPr id="156" name="Google Shape;156;p29"/>
          <p:cNvSpPr txBox="1"/>
          <p:nvPr/>
        </p:nvSpPr>
        <p:spPr>
          <a:xfrm>
            <a:off x="1981200" y="3833639"/>
            <a:ext cx="385064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2.1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16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386080" y="205978"/>
            <a:ext cx="6705600" cy="6614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2. Ranges</a:t>
            </a:r>
            <a:endParaRPr sz="3200" dirty="0">
              <a:latin typeface="+mj-lt"/>
            </a:endParaRPr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>
            <a:off x="386080" y="764140"/>
            <a:ext cx="8534400" cy="4067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range is an array of consecutive numbers</a:t>
            </a:r>
            <a:endParaRPr dirty="0"/>
          </a:p>
          <a:p>
            <a:pPr marL="457200" lvl="0" indent="-3810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b="1" dirty="0" err="1">
                <a:ea typeface="Courier New"/>
                <a:cs typeface="Courier New"/>
                <a:sym typeface="Courier New"/>
              </a:rPr>
              <a:t>np.arange</a:t>
            </a:r>
            <a:r>
              <a:rPr lang="en" b="1" dirty="0">
                <a:ea typeface="Courier New"/>
                <a:cs typeface="Courier New"/>
                <a:sym typeface="Courier New"/>
              </a:rPr>
              <a:t>(end)</a:t>
            </a:r>
            <a:r>
              <a:rPr lang="en" dirty="0"/>
              <a:t>: </a:t>
            </a:r>
            <a:br>
              <a:rPr lang="en" dirty="0"/>
            </a:br>
            <a:r>
              <a:rPr lang="en" dirty="0"/>
              <a:t>An array of increasing integers from 0 up to </a:t>
            </a:r>
            <a:r>
              <a:rPr lang="en" b="1" dirty="0">
                <a:ea typeface="Courier New"/>
                <a:cs typeface="Courier New"/>
                <a:sym typeface="Courier New"/>
              </a:rPr>
              <a:t>end</a:t>
            </a:r>
            <a:endParaRPr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 dirty="0" err="1">
                <a:ea typeface="Courier New"/>
                <a:cs typeface="Courier New"/>
                <a:sym typeface="Courier New"/>
              </a:rPr>
              <a:t>np.arange</a:t>
            </a:r>
            <a:r>
              <a:rPr lang="en" b="1" dirty="0">
                <a:ea typeface="Courier New"/>
                <a:cs typeface="Courier New"/>
                <a:sym typeface="Courier New"/>
              </a:rPr>
              <a:t>(start, end)</a:t>
            </a:r>
            <a:r>
              <a:rPr lang="en" dirty="0"/>
              <a:t>: </a:t>
            </a:r>
            <a:br>
              <a:rPr lang="en" dirty="0"/>
            </a:br>
            <a:r>
              <a:rPr lang="en" dirty="0"/>
              <a:t>An array of increasing integers from </a:t>
            </a:r>
            <a:r>
              <a:rPr lang="en" b="1" dirty="0">
                <a:ea typeface="Courier New"/>
                <a:cs typeface="Courier New"/>
                <a:sym typeface="Courier New"/>
              </a:rPr>
              <a:t>start</a:t>
            </a:r>
            <a:r>
              <a:rPr lang="en" dirty="0"/>
              <a:t> up to </a:t>
            </a:r>
            <a:r>
              <a:rPr lang="en" b="1" dirty="0">
                <a:ea typeface="Courier New"/>
                <a:cs typeface="Courier New"/>
                <a:sym typeface="Courier New"/>
              </a:rPr>
              <a:t>end</a:t>
            </a:r>
            <a:endParaRPr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 dirty="0" err="1">
                <a:ea typeface="Courier New"/>
                <a:cs typeface="Courier New"/>
                <a:sym typeface="Courier New"/>
              </a:rPr>
              <a:t>np.arange</a:t>
            </a:r>
            <a:r>
              <a:rPr lang="en" b="1" dirty="0">
                <a:ea typeface="Courier New"/>
                <a:cs typeface="Courier New"/>
                <a:sym typeface="Courier New"/>
              </a:rPr>
              <a:t>(start, end, step)</a:t>
            </a:r>
            <a:r>
              <a:rPr lang="en" dirty="0"/>
              <a:t>: </a:t>
            </a:r>
            <a:br>
              <a:rPr lang="en" dirty="0"/>
            </a:br>
            <a:r>
              <a:rPr lang="en" dirty="0"/>
              <a:t>A range with </a:t>
            </a:r>
            <a:r>
              <a:rPr lang="en" b="1" dirty="0">
                <a:ea typeface="Courier New"/>
                <a:cs typeface="Courier New"/>
                <a:sym typeface="Courier New"/>
              </a:rPr>
              <a:t>step</a:t>
            </a:r>
            <a:r>
              <a:rPr lang="en" dirty="0"/>
              <a:t> between consecutive values</a:t>
            </a:r>
            <a:endParaRPr dirty="0"/>
          </a:p>
          <a:p>
            <a:pPr marL="0" lvl="0" indent="0" rtl="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The range always includes </a:t>
            </a:r>
            <a:r>
              <a:rPr lang="en" b="1" dirty="0">
                <a:ea typeface="Courier New"/>
                <a:cs typeface="Courier New"/>
                <a:sym typeface="Courier New"/>
              </a:rPr>
              <a:t>start</a:t>
            </a:r>
            <a:r>
              <a:rPr lang="en" dirty="0"/>
              <a:t> but excludes </a:t>
            </a:r>
            <a:r>
              <a:rPr lang="en" b="1" dirty="0">
                <a:ea typeface="Courier New"/>
                <a:cs typeface="Courier New"/>
                <a:sym typeface="Courier New"/>
              </a:rPr>
              <a:t>end</a:t>
            </a:r>
          </a:p>
          <a:p>
            <a:pPr marL="0" lvl="0" indent="0" rtl="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  <p:sp>
        <p:nvSpPr>
          <p:cNvPr id="2" name="Google Shape;156;p29">
            <a:extLst>
              <a:ext uri="{FF2B5EF4-FFF2-40B4-BE49-F238E27FC236}">
                <a16:creationId xmlns:a16="http://schemas.microsoft.com/office/drawing/2014/main" id="{130C36FF-6D74-D219-8ECA-826F93A6282B}"/>
              </a:ext>
            </a:extLst>
          </p:cNvPr>
          <p:cNvSpPr txBox="1"/>
          <p:nvPr/>
        </p:nvSpPr>
        <p:spPr>
          <a:xfrm>
            <a:off x="2428240" y="4314422"/>
            <a:ext cx="385064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2.1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83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8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4B1E-4E75-D297-9CD6-1B41DDB7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193040"/>
            <a:ext cx="7949946" cy="7924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44B24-B813-EE29-2391-96BD9BBD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985520"/>
            <a:ext cx="7949946" cy="3643630"/>
          </a:xfrm>
        </p:spPr>
        <p:txBody>
          <a:bodyPr>
            <a:noAutofit/>
          </a:bodyPr>
          <a:lstStyle/>
          <a:p>
            <a:r>
              <a:rPr lang="en-US" sz="2400" dirty="0"/>
              <a:t>Every value has a type, and the built-in </a:t>
            </a:r>
            <a:r>
              <a:rPr lang="en-US" sz="2400" b="1" i="1" dirty="0"/>
              <a:t>type</a:t>
            </a:r>
            <a:r>
              <a:rPr lang="en-US" sz="2400" dirty="0"/>
              <a:t> function returns the type of the result of any expression.</a:t>
            </a:r>
          </a:p>
          <a:p>
            <a:endParaRPr lang="en-US" sz="2400" dirty="0"/>
          </a:p>
          <a:p>
            <a:r>
              <a:rPr lang="en-US" sz="2400" dirty="0"/>
              <a:t>Examples: </a:t>
            </a:r>
          </a:p>
          <a:p>
            <a:pPr lvl="1"/>
            <a:r>
              <a:rPr lang="en-US" sz="2400" dirty="0"/>
              <a:t>type(abs) –</a:t>
            </a:r>
            <a:r>
              <a:rPr lang="en-US" sz="2400" dirty="0" err="1"/>
              <a:t>builtin</a:t>
            </a:r>
            <a:r>
              <a:rPr lang="en-US" sz="2400" dirty="0"/>
              <a:t> </a:t>
            </a:r>
            <a:r>
              <a:rPr lang="en-US" sz="2400" dirty="0" smtClean="0"/>
              <a:t>function or </a:t>
            </a:r>
            <a:r>
              <a:rPr lang="en-US" sz="2400" dirty="0"/>
              <a:t>method</a:t>
            </a:r>
          </a:p>
          <a:p>
            <a:pPr lvl="1"/>
            <a:r>
              <a:rPr lang="en-US" sz="2400" dirty="0"/>
              <a:t>type(1) - int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= </a:t>
            </a:r>
            <a:r>
              <a:rPr lang="en-US" sz="2400" dirty="0" smtClean="0"/>
              <a:t>2      type(a</a:t>
            </a:r>
            <a:r>
              <a:rPr lang="en-US" sz="2400" dirty="0"/>
              <a:t>) – int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ype(3.245</a:t>
            </a:r>
            <a:r>
              <a:rPr lang="en-US" sz="2400" dirty="0"/>
              <a:t>) -- float</a:t>
            </a:r>
          </a:p>
        </p:txBody>
      </p:sp>
    </p:spTree>
    <p:extLst>
      <p:ext uri="{BB962C8B-B14F-4D97-AF65-F5344CB8AC3E}">
        <p14:creationId xmlns:p14="http://schemas.microsoft.com/office/powerpoint/2010/main" val="18132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87175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Lists are Generic Sequences</a:t>
            </a:r>
            <a:endParaRPr sz="3200" dirty="0">
              <a:latin typeface="+mj-lt"/>
            </a:endParaRPr>
          </a:p>
        </p:txBody>
      </p:sp>
      <p:sp>
        <p:nvSpPr>
          <p:cNvPr id="208" name="Google Shape;208;p4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1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A list is a sequence of values (just like an array), but the values can all have different types</a:t>
            </a:r>
            <a:endParaRPr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[2+3, 'four', Table().</a:t>
            </a:r>
            <a:r>
              <a:rPr lang="en" sz="22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with_column</a:t>
            </a:r>
            <a:r>
              <a:rPr lang="en" sz="2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('K', [3, 4])]</a:t>
            </a:r>
            <a:endParaRPr dirty="0"/>
          </a:p>
        </p:txBody>
      </p:sp>
      <p:sp>
        <p:nvSpPr>
          <p:cNvPr id="214" name="Google Shape;214;p40"/>
          <p:cNvSpPr txBox="1">
            <a:spLocks noGrp="1"/>
          </p:cNvSpPr>
          <p:nvPr>
            <p:ph type="body" idx="4294967295"/>
          </p:nvPr>
        </p:nvSpPr>
        <p:spPr>
          <a:xfrm>
            <a:off x="457200" y="3142950"/>
            <a:ext cx="8229600" cy="111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If you create a table column from a list, it will be converted to an array automatically</a:t>
            </a:r>
            <a:endParaRPr dirty="0"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10" name="Google Shape;210;p40"/>
          <p:cNvCxnSpPr/>
          <p:nvPr/>
        </p:nvCxnSpPr>
        <p:spPr>
          <a:xfrm>
            <a:off x="795550" y="2750075"/>
            <a:ext cx="530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40"/>
          <p:cNvCxnSpPr/>
          <p:nvPr/>
        </p:nvCxnSpPr>
        <p:spPr>
          <a:xfrm>
            <a:off x="7239000" y="2858100"/>
            <a:ext cx="893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40"/>
          <p:cNvCxnSpPr/>
          <p:nvPr/>
        </p:nvCxnSpPr>
        <p:spPr>
          <a:xfrm>
            <a:off x="3005450" y="2750075"/>
            <a:ext cx="5323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40"/>
          <p:cNvCxnSpPr/>
          <p:nvPr/>
        </p:nvCxnSpPr>
        <p:spPr>
          <a:xfrm>
            <a:off x="1704638" y="2750075"/>
            <a:ext cx="893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40"/>
          <p:cNvSpPr txBox="1"/>
          <p:nvPr/>
        </p:nvSpPr>
        <p:spPr>
          <a:xfrm>
            <a:off x="1325951" y="4158300"/>
            <a:ext cx="5407358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2.1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3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9798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Table Structure</a:t>
            </a:r>
            <a:endParaRPr sz="3200" dirty="0">
              <a:latin typeface="+mj-lt"/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organize our data in tables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Table is a sequence of labeled columns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within a column should be of the same "type"</a:t>
            </a:r>
            <a:endParaRPr/>
          </a:p>
        </p:txBody>
      </p:sp>
      <p:graphicFrame>
        <p:nvGraphicFramePr>
          <p:cNvPr id="177" name="Google Shape;177;p30"/>
          <p:cNvGraphicFramePr/>
          <p:nvPr/>
        </p:nvGraphicFramePr>
        <p:xfrm>
          <a:off x="952500" y="2811250"/>
          <a:ext cx="7239000" cy="11657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Name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Code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Area (m2)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California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163696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Nevada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110567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78" name="Google Shape;178;p30"/>
          <p:cNvGrpSpPr/>
          <p:nvPr/>
        </p:nvGrpSpPr>
        <p:grpSpPr>
          <a:xfrm>
            <a:off x="3391950" y="2262300"/>
            <a:ext cx="1282825" cy="860975"/>
            <a:chOff x="3391950" y="2262300"/>
            <a:chExt cx="1282825" cy="860975"/>
          </a:xfrm>
        </p:grpSpPr>
        <p:sp>
          <p:nvSpPr>
            <p:cNvPr id="179" name="Google Shape;179;p30"/>
            <p:cNvSpPr/>
            <p:nvPr/>
          </p:nvSpPr>
          <p:spPr>
            <a:xfrm>
              <a:off x="3391950" y="2894375"/>
              <a:ext cx="579600" cy="2289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3481675" y="2262300"/>
              <a:ext cx="1193100" cy="458100"/>
            </a:xfrm>
            <a:prstGeom prst="wedgeRoundRectCallout">
              <a:avLst>
                <a:gd name="adj1" fmla="val -33444"/>
                <a:gd name="adj2" fmla="val 8107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Label</a:t>
              </a:r>
              <a:endParaRPr sz="1800"/>
            </a:p>
          </p:txBody>
        </p:sp>
      </p:grpSp>
      <p:grpSp>
        <p:nvGrpSpPr>
          <p:cNvPr id="181" name="Google Shape;181;p30"/>
          <p:cNvGrpSpPr/>
          <p:nvPr/>
        </p:nvGrpSpPr>
        <p:grpSpPr>
          <a:xfrm>
            <a:off x="2567275" y="3163000"/>
            <a:ext cx="3166175" cy="1514897"/>
            <a:chOff x="2567275" y="3163000"/>
            <a:chExt cx="3166175" cy="1514897"/>
          </a:xfrm>
        </p:grpSpPr>
        <p:sp>
          <p:nvSpPr>
            <p:cNvPr id="182" name="Google Shape;182;p30"/>
            <p:cNvSpPr/>
            <p:nvPr/>
          </p:nvSpPr>
          <p:spPr>
            <a:xfrm>
              <a:off x="3391950" y="3163000"/>
              <a:ext cx="2341500" cy="9087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0"/>
            <p:cNvSpPr/>
            <p:nvPr/>
          </p:nvSpPr>
          <p:spPr>
            <a:xfrm>
              <a:off x="2567275" y="4219797"/>
              <a:ext cx="1193100" cy="458100"/>
            </a:xfrm>
            <a:prstGeom prst="wedgeRoundRectCallout">
              <a:avLst>
                <a:gd name="adj1" fmla="val 35142"/>
                <a:gd name="adj2" fmla="val -7964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Column</a:t>
              </a:r>
              <a:endParaRPr sz="1800"/>
            </a:p>
          </p:txBody>
        </p:sp>
      </p:grpSp>
      <p:grpSp>
        <p:nvGrpSpPr>
          <p:cNvPr id="184" name="Google Shape;184;p30"/>
          <p:cNvGrpSpPr/>
          <p:nvPr/>
        </p:nvGrpSpPr>
        <p:grpSpPr>
          <a:xfrm>
            <a:off x="893117" y="3656375"/>
            <a:ext cx="7360800" cy="869122"/>
            <a:chOff x="893117" y="3656375"/>
            <a:chExt cx="7360800" cy="869122"/>
          </a:xfrm>
        </p:grpSpPr>
        <p:sp>
          <p:nvSpPr>
            <p:cNvPr id="185" name="Google Shape;185;p30"/>
            <p:cNvSpPr/>
            <p:nvPr/>
          </p:nvSpPr>
          <p:spPr>
            <a:xfrm>
              <a:off x="893117" y="3656375"/>
              <a:ext cx="7360800" cy="265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1119475" y="4067397"/>
              <a:ext cx="1193100" cy="458100"/>
            </a:xfrm>
            <a:prstGeom prst="wedgeRoundRectCallout">
              <a:avLst>
                <a:gd name="adj1" fmla="val -33444"/>
                <a:gd name="adj2" fmla="val -78897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Row</a:t>
              </a:r>
              <a:endParaRPr sz="1800"/>
            </a:p>
          </p:txBody>
        </p:sp>
      </p:grpSp>
      <p:sp>
        <p:nvSpPr>
          <p:cNvPr id="187" name="Google Shape;187;p30"/>
          <p:cNvSpPr txBox="1"/>
          <p:nvPr/>
        </p:nvSpPr>
        <p:spPr>
          <a:xfrm>
            <a:off x="4429759" y="4175097"/>
            <a:ext cx="3704555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2.2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68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Ways to create a table</a:t>
            </a:r>
            <a:endParaRPr sz="3200" dirty="0">
              <a:latin typeface="+mj-lt"/>
            </a:endParaRPr>
          </a:p>
        </p:txBody>
      </p:sp>
      <p:sp>
        <p:nvSpPr>
          <p:cNvPr id="129" name="Google Shape;129;p2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Table()</a:t>
            </a:r>
            <a:r>
              <a:rPr lang="en-US" sz="2000" dirty="0"/>
              <a:t> - an empty table</a:t>
            </a:r>
            <a:endParaRPr lang="en" sz="20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Table.read_table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(filename)</a:t>
            </a:r>
            <a:r>
              <a:rPr lang="en" dirty="0"/>
              <a:t> - reads a table from a spreadsheet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and...</a:t>
            </a:r>
            <a:endParaRPr dirty="0"/>
          </a:p>
        </p:txBody>
      </p:sp>
      <p:sp>
        <p:nvSpPr>
          <p:cNvPr id="2" name="Google Shape;187;p30">
            <a:extLst>
              <a:ext uri="{FF2B5EF4-FFF2-40B4-BE49-F238E27FC236}">
                <a16:creationId xmlns:a16="http://schemas.microsoft.com/office/drawing/2014/main" id="{2D547D54-5431-2914-70F2-68E596F9EA9A}"/>
              </a:ext>
            </a:extLst>
          </p:cNvPr>
          <p:cNvSpPr txBox="1"/>
          <p:nvPr/>
        </p:nvSpPr>
        <p:spPr>
          <a:xfrm>
            <a:off x="4500879" y="2671417"/>
            <a:ext cx="3704555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2.2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93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Arrays → Tables</a:t>
            </a:r>
            <a:endParaRPr sz="3200" dirty="0">
              <a:latin typeface="+mj-lt"/>
            </a:endParaRPr>
          </a:p>
        </p:txBody>
      </p:sp>
      <p:sp>
        <p:nvSpPr>
          <p:cNvPr id="135" name="Google Shape;135;p2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Table().with_column(label, data)</a:t>
            </a:r>
            <a:r>
              <a:rPr lang="en"/>
              <a:t> - creates a table with a single column;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/>
              <a:t> is an array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Table().with_columns(label1, data1, ...)</a:t>
            </a:r>
            <a:r>
              <a:rPr lang="en"/>
              <a:t> - creates a table, with an array of data for each column</a:t>
            </a:r>
            <a:endParaRPr/>
          </a:p>
        </p:txBody>
      </p:sp>
      <p:sp>
        <p:nvSpPr>
          <p:cNvPr id="2" name="Google Shape;187;p30">
            <a:extLst>
              <a:ext uri="{FF2B5EF4-FFF2-40B4-BE49-F238E27FC236}">
                <a16:creationId xmlns:a16="http://schemas.microsoft.com/office/drawing/2014/main" id="{F9F583AA-BAA9-41C8-BA0B-E10115520FAF}"/>
              </a:ext>
            </a:extLst>
          </p:cNvPr>
          <p:cNvSpPr txBox="1"/>
          <p:nvPr/>
        </p:nvSpPr>
        <p:spPr>
          <a:xfrm>
            <a:off x="4500879" y="2671417"/>
            <a:ext cx="3704555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2.2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38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The where method</a:t>
            </a:r>
            <a:endParaRPr sz="3200" dirty="0">
              <a:latin typeface="+mj-lt"/>
            </a:endParaRPr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t.where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(label, condition)</a:t>
            </a:r>
            <a:r>
              <a:rPr lang="en-US" dirty="0"/>
              <a:t> - constructs a new table with just </a:t>
            </a:r>
            <a:r>
              <a:rPr lang="en-US" b="1" dirty="0"/>
              <a:t>the rows that match</a:t>
            </a:r>
            <a:r>
              <a:rPr lang="en-US" dirty="0"/>
              <a:t> the condition</a:t>
            </a:r>
          </a:p>
        </p:txBody>
      </p:sp>
      <p:sp>
        <p:nvSpPr>
          <p:cNvPr id="2" name="Google Shape;187;p30">
            <a:extLst>
              <a:ext uri="{FF2B5EF4-FFF2-40B4-BE49-F238E27FC236}">
                <a16:creationId xmlns:a16="http://schemas.microsoft.com/office/drawing/2014/main" id="{25513E0F-DDD9-7A8D-9060-DBAB1DA3015D}"/>
              </a:ext>
            </a:extLst>
          </p:cNvPr>
          <p:cNvSpPr txBox="1"/>
          <p:nvPr/>
        </p:nvSpPr>
        <p:spPr>
          <a:xfrm>
            <a:off x="4023359" y="2445150"/>
            <a:ext cx="3704555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2.2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5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15848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Take Rows, Select Columns</a:t>
            </a:r>
            <a:endParaRPr sz="3200" dirty="0">
              <a:latin typeface="+mj-lt"/>
            </a:endParaRPr>
          </a:p>
        </p:txBody>
      </p:sp>
      <p:sp>
        <p:nvSpPr>
          <p:cNvPr id="225" name="Google Shape;225;p4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5197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sz="2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take</a:t>
            </a:r>
            <a:r>
              <a:rPr lang="en" dirty="0"/>
              <a:t> method returns a table with only some rows</a:t>
            </a:r>
            <a:endParaRPr dirty="0"/>
          </a:p>
          <a:p>
            <a:pPr marL="457200" lvl="0" indent="-38100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Rows are numbered, starting at 0</a:t>
            </a:r>
            <a:endParaRPr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Taking a single number returns a one-row table</a:t>
            </a:r>
            <a:endParaRPr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Taking a list of numbers returns a table as well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/>
              <a:t>The </a:t>
            </a:r>
            <a:r>
              <a:rPr lang="en-US" sz="2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dirty="0"/>
              <a:t> method returns a table with only some columns</a:t>
            </a:r>
          </a:p>
        </p:txBody>
      </p:sp>
      <p:sp>
        <p:nvSpPr>
          <p:cNvPr id="227" name="Google Shape;227;p42"/>
          <p:cNvSpPr txBox="1"/>
          <p:nvPr/>
        </p:nvSpPr>
        <p:spPr>
          <a:xfrm>
            <a:off x="3807750" y="3596640"/>
            <a:ext cx="3426170" cy="703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2.2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7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Table Operations</a:t>
            </a:r>
            <a:endParaRPr sz="3200" dirty="0">
              <a:latin typeface="+mj-lt"/>
            </a:endParaRPr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t.select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(label)</a:t>
            </a:r>
            <a:r>
              <a:rPr lang="en" dirty="0"/>
              <a:t> - constructs a new table with just the specified columns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t.sort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(label)</a:t>
            </a:r>
            <a:r>
              <a:rPr lang="en" dirty="0"/>
              <a:t> - constructs a new table, with rows sorted by the specified column</a:t>
            </a:r>
            <a:endParaRPr dirty="0"/>
          </a:p>
        </p:txBody>
      </p:sp>
      <p:sp>
        <p:nvSpPr>
          <p:cNvPr id="2" name="Google Shape;187;p30">
            <a:extLst>
              <a:ext uri="{FF2B5EF4-FFF2-40B4-BE49-F238E27FC236}">
                <a16:creationId xmlns:a16="http://schemas.microsoft.com/office/drawing/2014/main" id="{46DC3357-3734-11AD-398B-001DB3F60BB9}"/>
              </a:ext>
            </a:extLst>
          </p:cNvPr>
          <p:cNvSpPr txBox="1"/>
          <p:nvPr/>
        </p:nvSpPr>
        <p:spPr>
          <a:xfrm>
            <a:off x="3963982" y="2896412"/>
            <a:ext cx="3704555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2.2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5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Table Methods</a:t>
            </a:r>
            <a:endParaRPr sz="3200" dirty="0">
              <a:latin typeface="+mj-lt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Creating and extending tables: </a:t>
            </a:r>
            <a:endParaRPr sz="2000" dirty="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Table().</a:t>
            </a: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with_columns</a:t>
            </a:r>
            <a:r>
              <a:rPr lang="en" sz="2000" dirty="0"/>
              <a:t> and </a:t>
            </a: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Table.read_table</a:t>
            </a:r>
            <a:endParaRPr sz="20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Finding the size: </a:t>
            </a: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num_rows</a:t>
            </a:r>
            <a:r>
              <a:rPr lang="en" sz="2000" dirty="0"/>
              <a:t> and </a:t>
            </a: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num_columns</a:t>
            </a:r>
            <a:endParaRPr sz="20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Referring to columns: labels, relabeling, and indices</a:t>
            </a:r>
            <a:endParaRPr sz="2000" dirty="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labels</a:t>
            </a:r>
            <a:r>
              <a:rPr lang="en" sz="2000" dirty="0"/>
              <a:t> and 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relabeled</a:t>
            </a:r>
            <a:r>
              <a:rPr lang="en" sz="2000" dirty="0"/>
              <a:t>; column indices start at 0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Accessing data in a column</a:t>
            </a:r>
            <a:endParaRPr sz="2000" dirty="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2000" dirty="0"/>
              <a:t> takes a label or index and returns an array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Using array methods to work with data in columns</a:t>
            </a:r>
            <a:endParaRPr sz="2000" dirty="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 sz="2000" dirty="0"/>
              <a:t>, 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2000" dirty="0"/>
              <a:t>, 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" sz="2000" dirty="0"/>
              <a:t>, 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sz="2000" dirty="0"/>
              <a:t>, and so on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Creating new tables containing some of the original columns:</a:t>
            </a:r>
            <a:endParaRPr sz="2000" dirty="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2000" b="1" dirty="0">
                <a:solidFill>
                  <a:srgbClr val="434343"/>
                </a:solidFill>
              </a:rPr>
              <a:t>, 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drop</a:t>
            </a:r>
            <a:endParaRPr sz="20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012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Examples</a:t>
            </a:r>
            <a:endParaRPr sz="3200" dirty="0">
              <a:latin typeface="+mj-lt"/>
            </a:endParaRPr>
          </a:p>
        </p:txBody>
      </p:sp>
      <p:sp>
        <p:nvSpPr>
          <p:cNvPr id="147" name="Google Shape;147;p3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9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The table </a:t>
            </a:r>
            <a:r>
              <a:rPr lang="en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 dirty="0"/>
              <a:t> has columns </a:t>
            </a:r>
            <a:r>
              <a:rPr lang="en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dirty="0"/>
              <a:t>, </a:t>
            </a:r>
            <a:r>
              <a:rPr lang="en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dirty="0"/>
              <a:t>, and </a:t>
            </a:r>
            <a:r>
              <a:rPr lang="en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Score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Write one line of code that evaluates to: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31"/>
          <p:cNvSpPr txBox="1"/>
          <p:nvPr/>
        </p:nvSpPr>
        <p:spPr>
          <a:xfrm>
            <a:off x="495900" y="1932532"/>
            <a:ext cx="81765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AutoNum type="alphaLcParenR"/>
            </a:pPr>
            <a:r>
              <a:rPr lang="en" sz="2400"/>
              <a:t>A table consisting of only the column labeled </a:t>
            </a: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31"/>
          <p:cNvSpPr txBox="1"/>
          <p:nvPr/>
        </p:nvSpPr>
        <p:spPr>
          <a:xfrm>
            <a:off x="628950" y="2377045"/>
            <a:ext cx="79104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students.select('Name')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495900" y="3339207"/>
            <a:ext cx="79950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4820E"/>
                </a:solidFill>
              </a:rPr>
              <a:t>b)</a:t>
            </a:r>
            <a:r>
              <a:rPr lang="en" sz="2400"/>
              <a:t> The largest score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628950" y="3756607"/>
            <a:ext cx="73902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students.column('Score').max()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31"/>
          <p:cNvSpPr txBox="1"/>
          <p:nvPr/>
        </p:nvSpPr>
        <p:spPr>
          <a:xfrm>
            <a:off x="628950" y="4137607"/>
            <a:ext cx="73902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max(students.column('Score'))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5204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0060-C87E-1443-192A-2CF11198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759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Built in function or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66668-A5BC-004B-7579-199E0E2FE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builtin</a:t>
            </a:r>
            <a:r>
              <a:rPr lang="en-US" dirty="0"/>
              <a:t> function is abs.</a:t>
            </a:r>
          </a:p>
          <a:p>
            <a:endParaRPr lang="en-US" dirty="0"/>
          </a:p>
          <a:p>
            <a:r>
              <a:rPr lang="en-US" dirty="0"/>
              <a:t>We can check its type using:</a:t>
            </a:r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5CD376F-68DC-F530-E8C8-86887062E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71750"/>
            <a:ext cx="7772400" cy="1293647"/>
          </a:xfrm>
          <a:prstGeom prst="rect">
            <a:avLst/>
          </a:prstGeom>
        </p:spPr>
      </p:pic>
      <p:sp>
        <p:nvSpPr>
          <p:cNvPr id="4" name="Google Shape;179;p33">
            <a:extLst>
              <a:ext uri="{FF2B5EF4-FFF2-40B4-BE49-F238E27FC236}">
                <a16:creationId xmlns:a16="http://schemas.microsoft.com/office/drawing/2014/main" id="{3D17AD09-34E3-B6B3-60B9-DD182082BE3E}"/>
              </a:ext>
            </a:extLst>
          </p:cNvPr>
          <p:cNvSpPr txBox="1"/>
          <p:nvPr/>
        </p:nvSpPr>
        <p:spPr>
          <a:xfrm>
            <a:off x="2796639" y="4061222"/>
            <a:ext cx="3550722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notebook 2.1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07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Manipulating Rows</a:t>
            </a:r>
            <a:endParaRPr sz="3200" dirty="0">
              <a:latin typeface="+mj-lt"/>
            </a:endParaRPr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(column)</a:t>
            </a:r>
            <a:r>
              <a:rPr lang="en" dirty="0"/>
              <a:t> sorts the rows in increasing order</a:t>
            </a:r>
            <a:endParaRPr dirty="0"/>
          </a:p>
          <a:p>
            <a:pPr marL="457200" lvl="0" indent="-3810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take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row_numbers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dirty="0"/>
              <a:t> keeps the numbered rows</a:t>
            </a:r>
            <a:endParaRPr dirty="0"/>
          </a:p>
          <a:p>
            <a:pPr marL="914400" lvl="1" indent="-3810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Each row has an index, starting at 0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b="1" dirty="0" smtClean="0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 dirty="0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b="1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i="1" dirty="0" smtClean="0">
                <a:latin typeface="Courier New"/>
                <a:ea typeface="Courier New"/>
                <a:cs typeface="Courier New"/>
                <a:sym typeface="Courier New"/>
              </a:rPr>
              <a:t>column, </a:t>
            </a:r>
            <a:r>
              <a:rPr lang="en" b="1" i="1" dirty="0" smtClean="0">
                <a:latin typeface="Courier New"/>
                <a:ea typeface="Courier New"/>
                <a:cs typeface="Courier New"/>
                <a:sym typeface="Courier New"/>
              </a:rPr>
              <a:t>are.condition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dirty="0"/>
              <a:t> keeps all rows for which a column's value satisfies a condition</a:t>
            </a:r>
            <a:endParaRPr dirty="0"/>
          </a:p>
          <a:p>
            <a:pPr marL="457200" lvl="0" indent="-3810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i="1" dirty="0">
                <a:latin typeface="Courier New"/>
                <a:ea typeface="Courier New"/>
                <a:cs typeface="Courier New"/>
                <a:sym typeface="Courier New"/>
              </a:rPr>
              <a:t>column,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value)</a:t>
            </a:r>
            <a:r>
              <a:rPr lang="en" dirty="0"/>
              <a:t> keeps all rows </a:t>
            </a:r>
            <a:br>
              <a:rPr lang="en" dirty="0"/>
            </a:br>
            <a:r>
              <a:rPr lang="en" dirty="0"/>
              <a:t>for which a column's value equals some particular value</a:t>
            </a:r>
            <a:endParaRPr dirty="0"/>
          </a:p>
          <a:p>
            <a:pPr marL="457200" lvl="0" indent="-355600" rtl="0">
              <a:lnSpc>
                <a:spcPct val="100000"/>
              </a:lnSpc>
              <a:spcBef>
                <a:spcPts val="480"/>
              </a:spcBef>
              <a:spcAft>
                <a:spcPts val="200"/>
              </a:spcAft>
              <a:buClr>
                <a:srgbClr val="C4820E"/>
              </a:buClr>
              <a:buSzPts val="2000"/>
              <a:buFont typeface="Courier New"/>
              <a:buChar char="●"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with_row</a:t>
            </a:r>
            <a:r>
              <a:rPr lang="en" sz="2000" b="1" dirty="0">
                <a:solidFill>
                  <a:srgbClr val="C4820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/>
              <a:t>makes a new table that has another row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039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Census Data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5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The Decennial Census</a:t>
            </a:r>
            <a:endParaRPr sz="3200" dirty="0">
              <a:latin typeface="+mj-lt"/>
            </a:endParaRPr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Every ten years, the Census Bureau counts how many people there are in the U.S.</a:t>
            </a:r>
            <a:endParaRPr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800" dirty="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 between censuses, the Bureau estimates how many people there are each year.</a:t>
            </a:r>
            <a:endParaRPr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800" dirty="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Article 1, Section 2 of the Constitution: </a:t>
            </a:r>
            <a:endParaRPr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“Representatives and direct Taxes shall be apportioned among the several States … according to their respective Numbers …”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317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Analyzing Census Data</a:t>
            </a:r>
            <a:endParaRPr sz="3200" dirty="0">
              <a:latin typeface="+mj-lt"/>
            </a:endParaRPr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590250" y="1035340"/>
            <a:ext cx="8229600" cy="10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Leads to the discovery of interesting features and trends in the population</a:t>
            </a:r>
            <a:endParaRPr dirty="0"/>
          </a:p>
        </p:txBody>
      </p:sp>
      <p:sp>
        <p:nvSpPr>
          <p:cNvPr id="164" name="Google Shape;164;p30"/>
          <p:cNvSpPr txBox="1"/>
          <p:nvPr/>
        </p:nvSpPr>
        <p:spPr>
          <a:xfrm>
            <a:off x="3882600" y="2796975"/>
            <a:ext cx="13788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647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90448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Census Table Description</a:t>
            </a:r>
            <a:endParaRPr sz="3200" dirty="0">
              <a:latin typeface="+mj-lt"/>
            </a:endParaRPr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Values have column-dependent interpretations</a:t>
            </a:r>
            <a:endParaRPr dirty="0"/>
          </a:p>
          <a:p>
            <a: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The </a:t>
            </a:r>
            <a:r>
              <a:rPr lang="en" sz="2000" dirty="0"/>
              <a:t>SEX</a:t>
            </a:r>
            <a:r>
              <a:rPr lang="en" dirty="0"/>
              <a:t> column: 1 is </a:t>
            </a:r>
            <a:r>
              <a:rPr lang="en" i="1" dirty="0"/>
              <a:t>Male</a:t>
            </a:r>
            <a:r>
              <a:rPr lang="en" dirty="0"/>
              <a:t>, 2 is </a:t>
            </a:r>
            <a:r>
              <a:rPr lang="en" i="1" dirty="0"/>
              <a:t>Female</a:t>
            </a:r>
            <a:endParaRPr i="1" dirty="0"/>
          </a:p>
          <a:p>
            <a: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The </a:t>
            </a:r>
            <a:r>
              <a:rPr lang="en" sz="2000" dirty="0"/>
              <a:t>POPESTIMATE2010</a:t>
            </a:r>
            <a:r>
              <a:rPr lang="en" dirty="0"/>
              <a:t> column: </a:t>
            </a:r>
            <a:r>
              <a:rPr lang="en" i="1" dirty="0"/>
              <a:t>7/1/2010</a:t>
            </a:r>
            <a:r>
              <a:rPr lang="en" dirty="0"/>
              <a:t> </a:t>
            </a:r>
            <a:r>
              <a:rPr lang="en" i="1" dirty="0"/>
              <a:t>estimate</a:t>
            </a:r>
            <a:endParaRPr i="1" dirty="0"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 this table, some rows are sums of other rows</a:t>
            </a:r>
            <a:endParaRPr dirty="0"/>
          </a:p>
          <a:p>
            <a: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The </a:t>
            </a:r>
            <a:r>
              <a:rPr lang="en" sz="2000" dirty="0"/>
              <a:t>SEX</a:t>
            </a:r>
            <a:r>
              <a:rPr lang="en" dirty="0"/>
              <a:t> column: 0 is </a:t>
            </a:r>
            <a:r>
              <a:rPr lang="en" i="1" dirty="0"/>
              <a:t>Total</a:t>
            </a:r>
            <a:r>
              <a:rPr lang="en" dirty="0"/>
              <a:t> (of </a:t>
            </a:r>
            <a:r>
              <a:rPr lang="en" i="1" dirty="0"/>
              <a:t>Male</a:t>
            </a:r>
            <a:r>
              <a:rPr lang="en" dirty="0"/>
              <a:t> + </a:t>
            </a:r>
            <a:r>
              <a:rPr lang="en" i="1" dirty="0"/>
              <a:t>Female</a:t>
            </a:r>
            <a:r>
              <a:rPr lang="en" dirty="0"/>
              <a:t>)</a:t>
            </a:r>
            <a:endParaRPr dirty="0"/>
          </a:p>
          <a:p>
            <a: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The </a:t>
            </a:r>
            <a:r>
              <a:rPr lang="en" sz="2000" dirty="0"/>
              <a:t>AGE</a:t>
            </a:r>
            <a:r>
              <a:rPr lang="en" dirty="0"/>
              <a:t> column: 999 is </a:t>
            </a:r>
            <a:r>
              <a:rPr lang="en" i="1" dirty="0"/>
              <a:t>Total</a:t>
            </a:r>
            <a:r>
              <a:rPr lang="en" dirty="0"/>
              <a:t> of all ages</a:t>
            </a:r>
            <a:endParaRPr dirty="0"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Numeric codes are often used for storage efficiency</a:t>
            </a:r>
            <a:endParaRPr dirty="0"/>
          </a:p>
          <a:p>
            <a:pPr marL="457200" lvl="0" indent="-381000" rtl="0">
              <a:spcBef>
                <a:spcPts val="400"/>
              </a:spcBef>
              <a:spcAft>
                <a:spcPts val="400"/>
              </a:spcAft>
              <a:buSzPts val="2400"/>
              <a:buChar char="●"/>
            </a:pPr>
            <a:r>
              <a:rPr lang="en" dirty="0"/>
              <a:t>Values in a column have the same type, but are not necessarily comparable (</a:t>
            </a:r>
            <a:r>
              <a:rPr lang="en" sz="2000" dirty="0"/>
              <a:t>AGE</a:t>
            </a:r>
            <a:r>
              <a:rPr lang="en" dirty="0"/>
              <a:t> 12 vs </a:t>
            </a:r>
            <a:r>
              <a:rPr lang="en" sz="2000" dirty="0"/>
              <a:t>AGE</a:t>
            </a:r>
            <a:r>
              <a:rPr lang="en" dirty="0"/>
              <a:t> 999)</a:t>
            </a:r>
            <a:endParaRPr dirty="0"/>
          </a:p>
        </p:txBody>
      </p:sp>
      <p:sp>
        <p:nvSpPr>
          <p:cNvPr id="171" name="Google Shape;171;p31"/>
          <p:cNvSpPr txBox="1"/>
          <p:nvPr/>
        </p:nvSpPr>
        <p:spPr>
          <a:xfrm>
            <a:off x="76200" y="4772325"/>
            <a:ext cx="8890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http://www2.census.gov/programs-surveys/popest/datasets/2010-2015/national/asrh/nc-est2015-agesex-res.pdf</a:t>
            </a: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51573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243840" y="205978"/>
            <a:ext cx="691896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Discussion Questions</a:t>
            </a:r>
            <a:endParaRPr sz="3200" dirty="0">
              <a:latin typeface="+mj-lt"/>
            </a:endParaRPr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8759100" cy="9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table </a:t>
            </a:r>
            <a:r>
              <a:rPr lang="en" b="1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nba</a:t>
            </a:r>
            <a:r>
              <a:rPr lang="en"/>
              <a:t> has columns </a:t>
            </a:r>
            <a:r>
              <a:rPr lang="en" b="1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NAME</a:t>
            </a:r>
            <a:r>
              <a:rPr lang="en"/>
              <a:t>, </a:t>
            </a:r>
            <a:r>
              <a:rPr lang="en" b="1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POSITION</a:t>
            </a:r>
            <a:r>
              <a:rPr lang="en"/>
              <a:t>, and </a:t>
            </a:r>
            <a:r>
              <a:rPr lang="en" b="1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SALARY</a:t>
            </a:r>
            <a:r>
              <a:rPr lang="en">
                <a:ea typeface="Courier New"/>
                <a:cs typeface="Courier New"/>
                <a:sym typeface="Courier New"/>
              </a:rPr>
              <a:t>.</a:t>
            </a:r>
            <a:endParaRPr b="1"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95900" y="1475332"/>
            <a:ext cx="81765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AutoNum type="alphaLcParenR"/>
            </a:pPr>
            <a:r>
              <a:rPr lang="en" sz="2400" dirty="0"/>
              <a:t>Create an array containing the names of all point guards (</a:t>
            </a:r>
            <a:r>
              <a:rPr lang="en" sz="2400" b="1" dirty="0">
                <a:ea typeface="Courier New"/>
                <a:cs typeface="Courier New"/>
                <a:sym typeface="Courier New"/>
              </a:rPr>
              <a:t>PG</a:t>
            </a:r>
            <a:r>
              <a:rPr lang="en" sz="2400" dirty="0"/>
              <a:t>) who make more than $15M/year</a:t>
            </a:r>
            <a:endParaRPr sz="2400" b="1" dirty="0">
              <a:solidFill>
                <a:srgbClr val="0000FF"/>
              </a:solidFill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495900" y="2958207"/>
            <a:ext cx="79950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4820E"/>
                </a:solidFill>
              </a:rPr>
              <a:t>b)</a:t>
            </a:r>
            <a:r>
              <a:rPr lang="en" sz="2400" dirty="0"/>
              <a:t> After evaluating these two expressions in order, what's the result of the second one?</a:t>
            </a:r>
            <a:endParaRPr sz="2400" b="1" dirty="0"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628950" y="3832800"/>
            <a:ext cx="80901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err="1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nba.with_row</a:t>
            </a:r>
            <a:r>
              <a:rPr lang="en" sz="2000" b="1" dirty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(['Samosa', 'Mascot', 100])</a:t>
            </a:r>
            <a:endParaRPr sz="2000" b="1" dirty="0">
              <a:solidFill>
                <a:srgbClr val="0000FF"/>
              </a:solidFill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err="1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nba.where</a:t>
            </a:r>
            <a:r>
              <a:rPr lang="en" sz="2000" b="1" dirty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('NAME', </a:t>
            </a:r>
            <a:r>
              <a:rPr lang="en" sz="2000" b="1" dirty="0" err="1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are.containing</a:t>
            </a:r>
            <a:r>
              <a:rPr lang="en" sz="2000" b="1" dirty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('</a:t>
            </a:r>
            <a:r>
              <a:rPr lang="en" sz="2000" b="1" dirty="0" err="1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Samo</a:t>
            </a:r>
            <a:r>
              <a:rPr lang="en" sz="2000" b="1" dirty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'))</a:t>
            </a:r>
            <a:endParaRPr sz="2000" b="1" dirty="0">
              <a:solidFill>
                <a:srgbClr val="0000FF"/>
              </a:solidFill>
              <a:ea typeface="Courier New"/>
              <a:cs typeface="Courier New"/>
              <a:sym typeface="Courier New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00FF"/>
              </a:solidFill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628950" y="2442750"/>
            <a:ext cx="826105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err="1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nba.where</a:t>
            </a:r>
            <a:r>
              <a:rPr lang="en" sz="2000" b="1" dirty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(1, 'PG').where(3, </a:t>
            </a:r>
            <a:r>
              <a:rPr lang="en" sz="2000" b="1" dirty="0" err="1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are.above</a:t>
            </a:r>
            <a:r>
              <a:rPr lang="en" sz="2000" b="1" dirty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(15)).column(0)</a:t>
            </a:r>
            <a:endParaRPr sz="2000" b="1" dirty="0">
              <a:solidFill>
                <a:srgbClr val="0000FF"/>
              </a:solidFill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9890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411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177859"/>
            <a:ext cx="7883400" cy="5661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>
                <a:latin typeface="Rockwell" panose="02060603020205020403" pitchFamily="18" charset="77"/>
              </a:rPr>
              <a:t>Ints</a:t>
            </a:r>
            <a:r>
              <a:rPr lang="en" sz="3200" dirty="0">
                <a:latin typeface="Rockwell" panose="02060603020205020403" pitchFamily="18" charset="77"/>
              </a:rPr>
              <a:t> and Floats</a:t>
            </a:r>
            <a:endParaRPr sz="3200" dirty="0">
              <a:latin typeface="Rockwell" panose="02060603020205020403" pitchFamily="18" charset="77"/>
            </a:endParaRPr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457200" y="744041"/>
            <a:ext cx="7883400" cy="3938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" sz="2200" dirty="0">
                <a:latin typeface="Rockwell" panose="02060603020205020403" pitchFamily="18" charset="77"/>
              </a:rPr>
              <a:t>Python has two real number types </a:t>
            </a:r>
          </a:p>
          <a:p>
            <a:pPr marL="800100" lvl="1" indent="-342900"/>
            <a:r>
              <a:rPr lang="en" sz="2000" b="1" dirty="0">
                <a:latin typeface="Rockwell" panose="02060603020205020403" pitchFamily="18" charset="77"/>
                <a:ea typeface="Courier New"/>
                <a:cs typeface="Courier New"/>
                <a:sym typeface="Courier New"/>
              </a:rPr>
              <a:t>int</a:t>
            </a:r>
            <a:r>
              <a:rPr lang="en" sz="2000" dirty="0">
                <a:latin typeface="Rockwell" panose="02060603020205020403" pitchFamily="18" charset="77"/>
              </a:rPr>
              <a:t>: an integer of any size</a:t>
            </a:r>
          </a:p>
          <a:p>
            <a:pPr marL="800100" lvl="1" indent="-342900"/>
            <a:r>
              <a:rPr lang="en" sz="2000" b="1" dirty="0">
                <a:latin typeface="Rockwell" panose="02060603020205020403" pitchFamily="18" charset="77"/>
                <a:ea typeface="Courier New"/>
                <a:cs typeface="Courier New"/>
                <a:sym typeface="Courier New"/>
              </a:rPr>
              <a:t>float</a:t>
            </a:r>
            <a:r>
              <a:rPr lang="en" sz="2000" b="1" dirty="0">
                <a:latin typeface="Rockwell" panose="02060603020205020403" pitchFamily="18" charset="77"/>
              </a:rPr>
              <a:t>: </a:t>
            </a:r>
            <a:r>
              <a:rPr lang="en" sz="2000" dirty="0">
                <a:latin typeface="Rockwell" panose="02060603020205020403" pitchFamily="18" charset="77"/>
              </a:rPr>
              <a:t>a number with an optional fractional part</a:t>
            </a:r>
          </a:p>
          <a:p>
            <a:pPr marL="800100" lvl="1" indent="-342900"/>
            <a:endParaRPr sz="2000" dirty="0">
              <a:latin typeface="Rockwell" panose="02060603020205020403" pitchFamily="18" charset="77"/>
            </a:endParaRPr>
          </a:p>
          <a:p>
            <a:pPr marL="342900" indent="-342900">
              <a:spcBef>
                <a:spcPts val="400"/>
              </a:spcBef>
            </a:pPr>
            <a:r>
              <a:rPr lang="en" sz="2200" dirty="0">
                <a:latin typeface="Rockwell" panose="02060603020205020403" pitchFamily="18" charset="77"/>
              </a:rPr>
              <a:t>An </a:t>
            </a:r>
            <a:r>
              <a:rPr lang="en" sz="2200" b="1" dirty="0">
                <a:latin typeface="Rockwell" panose="02060603020205020403" pitchFamily="18" charset="77"/>
                <a:ea typeface="Courier New"/>
                <a:cs typeface="Courier New"/>
                <a:sym typeface="Courier New"/>
              </a:rPr>
              <a:t>int</a:t>
            </a:r>
            <a:r>
              <a:rPr lang="en" sz="2200" dirty="0">
                <a:latin typeface="Rockwell" panose="02060603020205020403" pitchFamily="18" charset="77"/>
              </a:rPr>
              <a:t> never has a decimal point; a </a:t>
            </a:r>
            <a:r>
              <a:rPr lang="en" sz="2200" b="1" dirty="0">
                <a:latin typeface="Rockwell" panose="02060603020205020403" pitchFamily="18" charset="77"/>
              </a:rPr>
              <a:t>float</a:t>
            </a:r>
            <a:r>
              <a:rPr lang="en" sz="2200" dirty="0">
                <a:latin typeface="Rockwell" panose="02060603020205020403" pitchFamily="18" charset="77"/>
              </a:rPr>
              <a:t> always does</a:t>
            </a:r>
            <a:endParaRPr sz="2200" dirty="0">
              <a:latin typeface="Rockwell" panose="02060603020205020403" pitchFamily="18" charset="77"/>
            </a:endParaRPr>
          </a:p>
          <a:p>
            <a:pPr marL="342900" indent="-342900">
              <a:spcBef>
                <a:spcPts val="400"/>
              </a:spcBef>
            </a:pPr>
            <a:r>
              <a:rPr lang="en" sz="2200" dirty="0">
                <a:latin typeface="Rockwell" panose="02060603020205020403" pitchFamily="18" charset="77"/>
              </a:rPr>
              <a:t>A </a:t>
            </a:r>
            <a:r>
              <a:rPr lang="en" sz="2200" b="1" dirty="0">
                <a:latin typeface="Rockwell" panose="02060603020205020403" pitchFamily="18" charset="77"/>
                <a:ea typeface="Courier New"/>
                <a:cs typeface="Courier New"/>
                <a:sym typeface="Courier New"/>
              </a:rPr>
              <a:t>float</a:t>
            </a:r>
            <a:r>
              <a:rPr lang="en" sz="2200" dirty="0">
                <a:latin typeface="Rockwell" panose="02060603020205020403" pitchFamily="18" charset="77"/>
              </a:rPr>
              <a:t> might be printed using scientific notation</a:t>
            </a:r>
            <a:endParaRPr sz="2200" dirty="0">
              <a:latin typeface="Rockwell" panose="02060603020205020403" pitchFamily="18" charset="77"/>
            </a:endParaRPr>
          </a:p>
          <a:p>
            <a:pPr marL="342900" indent="-342900">
              <a:spcBef>
                <a:spcPts val="400"/>
              </a:spcBef>
            </a:pPr>
            <a:r>
              <a:rPr lang="en" sz="2200" dirty="0">
                <a:latin typeface="Rockwell" panose="02060603020205020403" pitchFamily="18" charset="77"/>
              </a:rPr>
              <a:t>Three limitations of float values:</a:t>
            </a:r>
          </a:p>
          <a:p>
            <a:pPr marL="800100" lvl="1" indent="-342900">
              <a:spcBef>
                <a:spcPts val="400"/>
              </a:spcBef>
            </a:pPr>
            <a:r>
              <a:rPr lang="en" sz="2000" dirty="0">
                <a:latin typeface="Rockwell" panose="02060603020205020403" pitchFamily="18" charset="77"/>
              </a:rPr>
              <a:t>They have limited size (but the limit is huge)</a:t>
            </a:r>
          </a:p>
          <a:p>
            <a:pPr marL="800100" lvl="1" indent="-342900">
              <a:spcBef>
                <a:spcPts val="400"/>
              </a:spcBef>
            </a:pPr>
            <a:r>
              <a:rPr lang="en" sz="2000" dirty="0">
                <a:latin typeface="Rockwell" panose="02060603020205020403" pitchFamily="18" charset="77"/>
              </a:rPr>
              <a:t>They have limited precision of 15-16 decimal places</a:t>
            </a:r>
          </a:p>
          <a:p>
            <a:pPr marL="800100" lvl="1" indent="-342900">
              <a:spcBef>
                <a:spcPts val="400"/>
              </a:spcBef>
            </a:pPr>
            <a:r>
              <a:rPr lang="en" sz="2000" dirty="0">
                <a:latin typeface="Rockwell" panose="02060603020205020403" pitchFamily="18" charset="77"/>
              </a:rPr>
              <a:t>After arithmetic, the final few decimal places can be wrong</a:t>
            </a:r>
            <a:endParaRPr sz="2000" dirty="0">
              <a:latin typeface="Rockwell" panose="02060603020205020403" pitchFamily="18" charset="77"/>
            </a:endParaRPr>
          </a:p>
        </p:txBody>
      </p:sp>
      <p:sp>
        <p:nvSpPr>
          <p:cNvPr id="2" name="Google Shape;179;p33">
            <a:extLst>
              <a:ext uri="{FF2B5EF4-FFF2-40B4-BE49-F238E27FC236}">
                <a16:creationId xmlns:a16="http://schemas.microsoft.com/office/drawing/2014/main" id="{F8319C41-DC1F-DD78-2D1B-EA8DCD4E5678}"/>
              </a:ext>
            </a:extLst>
          </p:cNvPr>
          <p:cNvSpPr txBox="1"/>
          <p:nvPr/>
        </p:nvSpPr>
        <p:spPr>
          <a:xfrm>
            <a:off x="3284319" y="4059450"/>
            <a:ext cx="3550722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notebook 2.1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665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and Strings</a:t>
            </a:r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" dirty="0"/>
              <a:t>A string value is a snippet of text of any length</a:t>
            </a:r>
          </a:p>
          <a:p>
            <a:pPr marL="800100" lvl="1" indent="-342900"/>
            <a:r>
              <a:rPr lang="en" sz="2000" dirty="0" smtClean="0">
                <a:ea typeface="Courier New"/>
                <a:cs typeface="Courier New"/>
                <a:sym typeface="Courier New"/>
              </a:rPr>
              <a:t>'a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'</a:t>
            </a:r>
          </a:p>
          <a:p>
            <a:pPr marL="800100" lvl="1" indent="-342900"/>
            <a:r>
              <a:rPr lang="en" sz="2000" dirty="0">
                <a:ea typeface="Courier New"/>
                <a:cs typeface="Courier New"/>
                <a:sym typeface="Courier New"/>
              </a:rPr>
              <a:t>'word'</a:t>
            </a:r>
          </a:p>
          <a:p>
            <a:pPr marL="800100" lvl="1" indent="-342900"/>
            <a:r>
              <a:rPr lang="en" sz="2000" dirty="0">
                <a:ea typeface="Courier New"/>
                <a:cs typeface="Courier New"/>
                <a:sym typeface="Courier New"/>
              </a:rPr>
              <a:t>"there can be 2 sentences. Here's the second!"</a:t>
            </a:r>
            <a:endParaRPr sz="2000" dirty="0"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400"/>
              </a:spcBef>
            </a:pPr>
            <a:r>
              <a:rPr lang="en" dirty="0"/>
              <a:t>Strings that contain numbers can be converted to numbers</a:t>
            </a:r>
          </a:p>
          <a:p>
            <a:pPr marL="800100" lvl="1" indent="-342900">
              <a:spcBef>
                <a:spcPts val="400"/>
              </a:spcBef>
            </a:pPr>
            <a:r>
              <a:rPr lang="en" sz="2000" dirty="0">
                <a:ea typeface="Courier New"/>
                <a:cs typeface="Courier New"/>
                <a:sym typeface="Courier New"/>
              </a:rPr>
              <a:t>int('12')</a:t>
            </a:r>
          </a:p>
          <a:p>
            <a:pPr marL="800100" lvl="1" indent="-342900">
              <a:spcBef>
                <a:spcPts val="400"/>
              </a:spcBef>
            </a:pPr>
            <a:r>
              <a:rPr lang="en" sz="2000" dirty="0">
                <a:ea typeface="Courier New"/>
                <a:cs typeface="Courier New"/>
                <a:sym typeface="Courier New"/>
              </a:rPr>
              <a:t>float('1.2')</a:t>
            </a:r>
            <a:endParaRPr sz="2000" dirty="0"/>
          </a:p>
          <a:p>
            <a:pPr marL="342900" indent="-342900">
              <a:spcBef>
                <a:spcPts val="400"/>
              </a:spcBef>
            </a:pPr>
            <a:r>
              <a:rPr lang="en" dirty="0"/>
              <a:t>Any value can be converted to a string</a:t>
            </a:r>
          </a:p>
          <a:p>
            <a:pPr marL="800100" lvl="1" indent="-342900">
              <a:spcBef>
                <a:spcPts val="400"/>
              </a:spcBef>
            </a:pPr>
            <a:r>
              <a:rPr lang="en" sz="2000" dirty="0">
                <a:ea typeface="Courier New"/>
                <a:cs typeface="Courier New"/>
                <a:sym typeface="Courier New"/>
              </a:rPr>
              <a:t>str(5)</a:t>
            </a:r>
            <a:endParaRPr sz="2000" dirty="0"/>
          </a:p>
        </p:txBody>
      </p:sp>
      <p:sp>
        <p:nvSpPr>
          <p:cNvPr id="2" name="Google Shape;179;p33">
            <a:extLst>
              <a:ext uri="{FF2B5EF4-FFF2-40B4-BE49-F238E27FC236}">
                <a16:creationId xmlns:a16="http://schemas.microsoft.com/office/drawing/2014/main" id="{BA0ADF03-C605-7C81-4C07-3B0FDBC1A28A}"/>
              </a:ext>
            </a:extLst>
          </p:cNvPr>
          <p:cNvSpPr txBox="1"/>
          <p:nvPr/>
        </p:nvSpPr>
        <p:spPr>
          <a:xfrm>
            <a:off x="3253839" y="4164708"/>
            <a:ext cx="3550722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notebook 2.1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95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0A47-AAAC-56A6-7174-929E9CC4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8064"/>
            <a:ext cx="8229600" cy="6759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of String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CC97D-B659-7A57-BD0D-33EDE78CF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01854"/>
            <a:ext cx="8229600" cy="4104345"/>
          </a:xfrm>
        </p:spPr>
        <p:txBody>
          <a:bodyPr/>
          <a:lstStyle/>
          <a:p>
            <a:r>
              <a:rPr lang="en-US" dirty="0"/>
              <a:t>upper() – turns string into upper case</a:t>
            </a:r>
          </a:p>
          <a:p>
            <a:pPr lvl="1"/>
            <a:r>
              <a:rPr lang="en" dirty="0">
                <a:ea typeface="Courier New"/>
                <a:cs typeface="Courier New"/>
                <a:sym typeface="Courier New"/>
              </a:rPr>
              <a:t>'</a:t>
            </a:r>
            <a:r>
              <a:rPr lang="en-US" dirty="0" smtClean="0"/>
              <a:t>loud</a:t>
            </a:r>
            <a:r>
              <a:rPr lang="en" dirty="0">
                <a:ea typeface="Courier New"/>
                <a:cs typeface="Courier New"/>
                <a:sym typeface="Courier New"/>
              </a:rPr>
              <a:t>'</a:t>
            </a:r>
            <a:r>
              <a:rPr lang="en-US" dirty="0" smtClean="0"/>
              <a:t>.</a:t>
            </a:r>
            <a:r>
              <a:rPr lang="en-US" dirty="0"/>
              <a:t>upper() -- LOUD</a:t>
            </a:r>
          </a:p>
          <a:p>
            <a:r>
              <a:rPr lang="en-US" dirty="0"/>
              <a:t>lower() – turns string into lower case</a:t>
            </a:r>
          </a:p>
          <a:p>
            <a:pPr lvl="1"/>
            <a:r>
              <a:rPr lang="en" dirty="0" smtClean="0">
                <a:ea typeface="Courier New"/>
                <a:cs typeface="Courier New"/>
                <a:sym typeface="Courier New"/>
              </a:rPr>
              <a:t>'</a:t>
            </a:r>
            <a:r>
              <a:rPr lang="en-US" dirty="0" smtClean="0"/>
              <a:t>LOUD</a:t>
            </a:r>
            <a:r>
              <a:rPr lang="en" dirty="0" smtClean="0">
                <a:ea typeface="Courier New"/>
                <a:cs typeface="Courier New"/>
                <a:sym typeface="Courier New"/>
              </a:rPr>
              <a:t>'</a:t>
            </a:r>
            <a:r>
              <a:rPr lang="en-US" dirty="0" smtClean="0"/>
              <a:t>.lower() -- loud</a:t>
            </a:r>
          </a:p>
          <a:p>
            <a:r>
              <a:rPr lang="en-US" dirty="0" smtClean="0"/>
              <a:t>capitalize</a:t>
            </a:r>
            <a:r>
              <a:rPr lang="en-US" dirty="0"/>
              <a:t>() – capitalizes the first letter of the string</a:t>
            </a:r>
          </a:p>
          <a:p>
            <a:pPr lvl="1"/>
            <a:r>
              <a:rPr lang="en" dirty="0">
                <a:ea typeface="Courier New"/>
                <a:cs typeface="Courier New"/>
                <a:sym typeface="Courier New"/>
              </a:rPr>
              <a:t>'</a:t>
            </a:r>
            <a:r>
              <a:rPr lang="en-US" dirty="0" smtClean="0"/>
              <a:t>loud</a:t>
            </a:r>
            <a:r>
              <a:rPr lang="en" dirty="0">
                <a:ea typeface="Courier New"/>
                <a:cs typeface="Courier New"/>
                <a:sym typeface="Courier New"/>
              </a:rPr>
              <a:t>'</a:t>
            </a:r>
            <a:r>
              <a:rPr lang="en-US" dirty="0" smtClean="0"/>
              <a:t>.</a:t>
            </a:r>
            <a:r>
              <a:rPr lang="en-US" dirty="0"/>
              <a:t>capitalize() – Loud</a:t>
            </a:r>
          </a:p>
          <a:p>
            <a:r>
              <a:rPr lang="en-US" dirty="0"/>
              <a:t>replace() – replaces a substring of the string with another string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loud'.replace</a:t>
            </a:r>
            <a:r>
              <a:rPr lang="en-US" dirty="0"/>
              <a:t>('lo', '</a:t>
            </a:r>
            <a:r>
              <a:rPr lang="en-US" dirty="0" err="1"/>
              <a:t>clo</a:t>
            </a:r>
            <a:r>
              <a:rPr lang="en-US" dirty="0"/>
              <a:t>') -- cloud</a:t>
            </a:r>
          </a:p>
        </p:txBody>
      </p:sp>
      <p:sp>
        <p:nvSpPr>
          <p:cNvPr id="4" name="Google Shape;179;p33">
            <a:extLst>
              <a:ext uri="{FF2B5EF4-FFF2-40B4-BE49-F238E27FC236}">
                <a16:creationId xmlns:a16="http://schemas.microsoft.com/office/drawing/2014/main" id="{2CCB79BD-6D0D-E9D2-6674-E58821F3E3ED}"/>
              </a:ext>
            </a:extLst>
          </p:cNvPr>
          <p:cNvSpPr txBox="1"/>
          <p:nvPr/>
        </p:nvSpPr>
        <p:spPr>
          <a:xfrm>
            <a:off x="3764100" y="4283100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</a:t>
            </a:r>
            <a:r>
              <a:rPr lang="en" sz="2400" dirty="0">
                <a:solidFill>
                  <a:srgbClr val="3B7EA1"/>
                </a:solidFill>
                <a:hlinkClick r:id="rId3"/>
              </a:rPr>
              <a:t>Demo</a:t>
            </a:r>
            <a:r>
              <a:rPr lang="en" sz="2400" dirty="0">
                <a:solidFill>
                  <a:srgbClr val="3B7EA1"/>
                </a:solidFill>
              </a:rPr>
              <a:t>)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10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 </a:t>
            </a:r>
            <a:r>
              <a:rPr lang="en" dirty="0" smtClean="0"/>
              <a:t>Questions</a:t>
            </a:r>
            <a:endParaRPr dirty="0"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Assume you have run the following statements</a:t>
            </a:r>
            <a:endParaRPr dirty="0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	x = 3</a:t>
            </a:r>
            <a:endParaRPr dirty="0"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	y = '4'</a:t>
            </a:r>
            <a:endParaRPr dirty="0"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	z = '5.6'</a:t>
            </a:r>
            <a:endParaRPr dirty="0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/>
              <a:t>What's the source of the error in each example?</a:t>
            </a:r>
            <a:endParaRPr dirty="0"/>
          </a:p>
          <a:p>
            <a:pPr marL="914400" lvl="0" indent="-381000" rtl="0">
              <a:spcBef>
                <a:spcPts val="40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dirty="0">
                <a:ea typeface="Courier New"/>
                <a:cs typeface="Courier New"/>
                <a:sym typeface="Courier New"/>
              </a:rPr>
              <a:t>x + y</a:t>
            </a:r>
            <a:endParaRPr dirty="0"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dirty="0">
                <a:ea typeface="Courier New"/>
                <a:cs typeface="Courier New"/>
                <a:sym typeface="Courier New"/>
              </a:rPr>
              <a:t>x + int(y + z)</a:t>
            </a:r>
            <a:endParaRPr dirty="0"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dirty="0">
                <a:ea typeface="Courier New"/>
                <a:cs typeface="Courier New"/>
                <a:sym typeface="Courier New"/>
              </a:rPr>
              <a:t>str(x) + int(y)</a:t>
            </a:r>
            <a:endParaRPr dirty="0"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dirty="0">
                <a:ea typeface="Courier New"/>
                <a:cs typeface="Courier New"/>
                <a:sym typeface="Courier New"/>
              </a:rPr>
              <a:t>str(x, y) + z</a:t>
            </a:r>
            <a:endParaRPr dirty="0"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265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{CAAD6CFF-4F89-BE47-82F9-00324F51979F}tf10001070</Template>
  <TotalTime>9226</TotalTime>
  <Words>1245</Words>
  <Application>Microsoft Office PowerPoint</Application>
  <PresentationFormat>On-screen Show (16:9)</PresentationFormat>
  <Paragraphs>207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Courier New</vt:lpstr>
      <vt:lpstr>Rockwell</vt:lpstr>
      <vt:lpstr>Rockwell Condensed</vt:lpstr>
      <vt:lpstr>Rockwell Extra Bold</vt:lpstr>
      <vt:lpstr>Wingdings</vt:lpstr>
      <vt:lpstr>Wood Type</vt:lpstr>
      <vt:lpstr>Module 2</vt:lpstr>
      <vt:lpstr>Data types</vt:lpstr>
      <vt:lpstr>Built in function or method</vt:lpstr>
      <vt:lpstr>Numbers</vt:lpstr>
      <vt:lpstr>Ints and Floats</vt:lpstr>
      <vt:lpstr>Strings</vt:lpstr>
      <vt:lpstr>Text and Strings</vt:lpstr>
      <vt:lpstr>Examples of String methods</vt:lpstr>
      <vt:lpstr>Discussion Questions</vt:lpstr>
      <vt:lpstr>Reminders</vt:lpstr>
      <vt:lpstr>Reminders</vt:lpstr>
      <vt:lpstr>Comparisons</vt:lpstr>
      <vt:lpstr>Booleans</vt:lpstr>
      <vt:lpstr>Comparing strings</vt:lpstr>
      <vt:lpstr>Most common python comparison operators</vt:lpstr>
      <vt:lpstr>sequences</vt:lpstr>
      <vt:lpstr>1. Arrays</vt:lpstr>
      <vt:lpstr>2. Ranges</vt:lpstr>
      <vt:lpstr>Lists</vt:lpstr>
      <vt:lpstr>Lists are Generic Sequences</vt:lpstr>
      <vt:lpstr>Tables</vt:lpstr>
      <vt:lpstr>Table Structure</vt:lpstr>
      <vt:lpstr>Ways to create a table</vt:lpstr>
      <vt:lpstr>Arrays → Tables</vt:lpstr>
      <vt:lpstr>The where method</vt:lpstr>
      <vt:lpstr>Take Rows, Select Columns</vt:lpstr>
      <vt:lpstr>Table Operations</vt:lpstr>
      <vt:lpstr>Table Methods</vt:lpstr>
      <vt:lpstr>Examples</vt:lpstr>
      <vt:lpstr>Manipulating Rows</vt:lpstr>
      <vt:lpstr>Census Data</vt:lpstr>
      <vt:lpstr>The Decennial Census</vt:lpstr>
      <vt:lpstr>Analyzing Census Data</vt:lpstr>
      <vt:lpstr>Census Table Description</vt:lpstr>
      <vt:lpstr>Discussion 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cp:lastModifiedBy>yzhang</cp:lastModifiedBy>
  <cp:revision>85</cp:revision>
  <dcterms:modified xsi:type="dcterms:W3CDTF">2023-02-15T14:19:13Z</dcterms:modified>
</cp:coreProperties>
</file>