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1" r:id="rId13"/>
    <p:sldId id="262" r:id="rId14"/>
    <p:sldId id="263" r:id="rId15"/>
    <p:sldId id="264" r:id="rId16"/>
    <p:sldId id="265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94" r:id="rId25"/>
    <p:sldId id="295" r:id="rId26"/>
    <p:sldId id="297" r:id="rId27"/>
    <p:sldId id="296" r:id="rId28"/>
    <p:sldId id="298" r:id="rId29"/>
    <p:sldId id="299" r:id="rId30"/>
    <p:sldId id="266" r:id="rId31"/>
    <p:sldId id="267" r:id="rId32"/>
    <p:sldId id="268" r:id="rId33"/>
    <p:sldId id="269" r:id="rId34"/>
    <p:sldId id="287" r:id="rId35"/>
    <p:sldId id="288" r:id="rId36"/>
    <p:sldId id="289" r:id="rId37"/>
    <p:sldId id="290" r:id="rId38"/>
    <p:sldId id="301" r:id="rId39"/>
    <p:sldId id="302" r:id="rId40"/>
    <p:sldId id="310" r:id="rId41"/>
    <p:sldId id="312" r:id="rId42"/>
    <p:sldId id="313" r:id="rId43"/>
    <p:sldId id="314" r:id="rId44"/>
    <p:sldId id="315" r:id="rId45"/>
    <p:sldId id="311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15CF91-7094-475E-8CB6-59455DADB941}">
  <a:tblStyle styleId="{EE15CF91-7094-475E-8CB6-59455DADB9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9"/>
    <p:restoredTop sz="94694"/>
  </p:normalViewPr>
  <p:slideViewPr>
    <p:cSldViewPr snapToGrid="0">
      <p:cViewPr varScale="1">
        <p:scale>
          <a:sx n="161" d="100"/>
          <a:sy n="161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7d83b95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7d83b95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092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7d83b95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7d83b95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67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7604d22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7604d22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0d41f98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0d41f98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0d41f9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0d41f98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0d41f98b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0d41f98b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d41f98b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0d41f98b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7d83b95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7d83b95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109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7d83b95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7d83b95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168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7d83b95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7d83b95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06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76d5fe53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76d5fe53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7d83b95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7d83b95e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242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430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7d83b95e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7d83b95e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44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7d83b95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7d83b95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96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1edf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1edf45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310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edf456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1edf456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992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edf456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edf456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054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1edf456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1edf456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396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1edf4567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1edf4567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238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edf4567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1edf4567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33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76d5fe5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76d5fe5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0d41f98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0d41f98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729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0d41f98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0d41f98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137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0d41f98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0d41f98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521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76d5fe5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76d5fe5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4023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0d41f98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0d41f98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240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1edf4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1edf4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2966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edf456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edf456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1729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1edf456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1edf456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1623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1edf456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1edf456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9999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76d5fe5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76d5fe5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96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76d5fe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76d5fe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ea8e41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ea8e41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9325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4719386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4719386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9169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ea8e41e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ea8e41e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6421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a8e41e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a8e41e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2731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ea8e41e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ea8e41e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6248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ea8e41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ea8e41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675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7d83b95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7d83b95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221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7d83b9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7d83b9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22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7d83b95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7d83b95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633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7d83b95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7d83b95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03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7d83b95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7d83b95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77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b="1" dirty="0">
                <a:solidFill>
                  <a:schemeClr val="accent2">
                    <a:lumMod val="50000"/>
                  </a:schemeClr>
                </a:solidFill>
              </a:rPr>
              <a:t>Fall 201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154395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7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7625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5419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37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194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pr.org/sections/goatsandsoda/2014/09/18/349341606/why-the-math-of-the-ebola-epidemic-is-so-scary" TargetMode="External"/><Relationship Id="rId4" Type="http://schemas.openxmlformats.org/officeDocument/2006/relationships/hyperlink" Target="http://cpid.iri.columbia.edu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hub.berkeley.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ensus.gov/programs-surveys/popest/datasets/2010-2015/national/asrh/nc-est2015-agesex-res.pdf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2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Ebola Epidemic, Sept. 2014</a:t>
            </a:r>
            <a:endParaRPr/>
          </a:p>
        </p:txBody>
      </p:sp>
      <p:grpSp>
        <p:nvGrpSpPr>
          <p:cNvPr id="132" name="Google Shape;132;p26"/>
          <p:cNvGrpSpPr/>
          <p:nvPr/>
        </p:nvGrpSpPr>
        <p:grpSpPr>
          <a:xfrm>
            <a:off x="3257988" y="944477"/>
            <a:ext cx="5599873" cy="4212423"/>
            <a:chOff x="3334188" y="944477"/>
            <a:chExt cx="5599873" cy="4212423"/>
          </a:xfrm>
        </p:grpSpPr>
        <p:pic>
          <p:nvPicPr>
            <p:cNvPr id="133" name="Google Shape;133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10336" y="944477"/>
              <a:ext cx="5523725" cy="372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6"/>
            <p:cNvSpPr txBox="1"/>
            <p:nvPr/>
          </p:nvSpPr>
          <p:spPr>
            <a:xfrm>
              <a:off x="3334188" y="4892300"/>
              <a:ext cx="55236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30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808080"/>
                  </a:solidFill>
                </a:rPr>
                <a:t>Source: </a:t>
              </a:r>
              <a:r>
                <a:rPr lang="en" sz="850">
                  <a:solidFill>
                    <a:srgbClr val="4774CC"/>
                  </a:solidFill>
                  <a:uFill>
                    <a:noFill/>
                  </a:uFill>
                  <a:hlinkClick r:id="rId4"/>
                </a:rPr>
                <a:t>Columbia Prediction of Infectious Diseases</a:t>
              </a:r>
              <a:r>
                <a:rPr lang="en" sz="850">
                  <a:solidFill>
                    <a:srgbClr val="808080"/>
                  </a:solidFill>
                </a:rPr>
                <a:t>, World Health Organization</a:t>
              </a:r>
              <a:endParaRPr sz="850">
                <a:solidFill>
                  <a:srgbClr val="808080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50">
                <a:solidFill>
                  <a:srgbClr val="808080"/>
                </a:solidFill>
              </a:endParaRPr>
            </a:p>
          </p:txBody>
        </p:sp>
      </p:grpSp>
      <p:sp>
        <p:nvSpPr>
          <p:cNvPr id="135" name="Google Shape;135;p26"/>
          <p:cNvSpPr txBox="1"/>
          <p:nvPr/>
        </p:nvSpPr>
        <p:spPr>
          <a:xfrm>
            <a:off x="340550" y="1858875"/>
            <a:ext cx="285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"It's spreading and growing </a:t>
            </a:r>
            <a:r>
              <a:rPr lang="en" sz="1800" i="1"/>
              <a:t>exponentially</a:t>
            </a:r>
            <a:r>
              <a:rPr lang="en" sz="1800"/>
              <a:t>," President Obama said. 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"This is a disease outbreak that is advancing in an exponential fashion," said Dr. David Nabarro, who is heading the U.N.'s effort against Ebola.</a:t>
            </a:r>
            <a:endParaRPr sz="1800"/>
          </a:p>
        </p:txBody>
      </p:sp>
      <p:sp>
        <p:nvSpPr>
          <p:cNvPr id="136" name="Google Shape;136;p26"/>
          <p:cNvSpPr txBox="1"/>
          <p:nvPr/>
        </p:nvSpPr>
        <p:spPr>
          <a:xfrm>
            <a:off x="340550" y="969325"/>
            <a:ext cx="30885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 Frightening Curve: </a:t>
            </a:r>
            <a:br>
              <a:rPr lang="en" sz="1800" b="1"/>
            </a:br>
            <a:r>
              <a:rPr lang="en" sz="1800" b="1"/>
              <a:t>How Fast Is The Ebola Outbreak Growing?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137" name="Google Shape;137;p26"/>
          <p:cNvSpPr txBox="1"/>
          <p:nvPr/>
        </p:nvSpPr>
        <p:spPr>
          <a:xfrm>
            <a:off x="340550" y="4892300"/>
            <a:ext cx="32628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850" u="sng">
                <a:solidFill>
                  <a:schemeClr val="hlink"/>
                </a:solidFill>
                <a:hlinkClick r:id="rId5"/>
              </a:rPr>
              <a:t>http://www.npr.org/sections/goatsandsoda/2014/09/18/349341606/why-the-math-of-the-ebola-epidemic-is-so-scary</a:t>
            </a:r>
            <a:endParaRPr sz="850">
              <a:solidFill>
                <a:srgbClr val="80808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0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Rate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rate of increase per unit time</a:t>
            </a:r>
            <a:endParaRPr/>
          </a:p>
          <a:p>
            <a:pPr marL="457200" lvl="0" indent="-381000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one time unit, a quantity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growing at rate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/>
              <a:t> will be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* (1 + g)</a:t>
            </a:r>
            <a:endParaRPr/>
          </a:p>
          <a:p>
            <a:pPr marL="457200" lvl="0" indent="-381000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/>
              <a:t> time units, a quantity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growing at rate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/>
              <a:t> will be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* (1 + g) ** t</a:t>
            </a:r>
            <a:endParaRPr/>
          </a:p>
          <a:p>
            <a:pPr marL="457200" lvl="0" indent="-381000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lang="en"/>
              <a:t>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"/>
              <a:t> are measurements of the same quantity taken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/>
              <a:t> time units apart, then the </a:t>
            </a:r>
            <a:r>
              <a:rPr lang="en" i="1"/>
              <a:t>growth rate</a:t>
            </a:r>
            <a:r>
              <a:rPr lang="en"/>
              <a:t> is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(after/before) ** (1/t) - 1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3764100" y="4683008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47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Statements</a:t>
            </a: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457200" y="2423500"/>
            <a:ext cx="82296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Statements don't have a value; they perform an action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assignment statement changes the meaning of the name to the left of the = symbol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400"/>
              </a:spcAft>
              <a:buSzPts val="2400"/>
              <a:buChar char="●"/>
            </a:pPr>
            <a:r>
              <a:rPr lang="en"/>
              <a:t>The name is bound to a value (not an equation)</a:t>
            </a:r>
            <a:endParaRPr/>
          </a:p>
        </p:txBody>
      </p:sp>
      <p:sp>
        <p:nvSpPr>
          <p:cNvPr id="126" name="Google Shape;126;p25"/>
          <p:cNvSpPr txBox="1"/>
          <p:nvPr/>
        </p:nvSpPr>
        <p:spPr>
          <a:xfrm>
            <a:off x="1372650" y="1127088"/>
            <a:ext cx="6398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hours_per_wk = 24*7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7" name="Google Shape;127;p25"/>
          <p:cNvGrpSpPr/>
          <p:nvPr/>
        </p:nvGrpSpPr>
        <p:grpSpPr>
          <a:xfrm>
            <a:off x="2713750" y="1180725"/>
            <a:ext cx="2339225" cy="1207625"/>
            <a:chOff x="2637550" y="1180725"/>
            <a:chExt cx="2339225" cy="1207625"/>
          </a:xfrm>
        </p:grpSpPr>
        <p:sp>
          <p:nvSpPr>
            <p:cNvPr id="128" name="Google Shape;128;p25"/>
            <p:cNvSpPr/>
            <p:nvPr/>
          </p:nvSpPr>
          <p:spPr>
            <a:xfrm>
              <a:off x="2677275" y="1180725"/>
              <a:ext cx="2299500" cy="49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2637550" y="1888550"/>
              <a:ext cx="1433100" cy="499800"/>
            </a:xfrm>
            <a:prstGeom prst="wedgeRoundRectCallout">
              <a:avLst>
                <a:gd name="adj1" fmla="val -19768"/>
                <a:gd name="adj2" fmla="val -81117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Name</a:t>
              </a:r>
              <a:endParaRPr sz="2000"/>
            </a:p>
          </p:txBody>
        </p:sp>
      </p:grpSp>
      <p:grpSp>
        <p:nvGrpSpPr>
          <p:cNvPr id="130" name="Google Shape;130;p25"/>
          <p:cNvGrpSpPr/>
          <p:nvPr/>
        </p:nvGrpSpPr>
        <p:grpSpPr>
          <a:xfrm>
            <a:off x="4232200" y="1180725"/>
            <a:ext cx="2232900" cy="1207625"/>
            <a:chOff x="4232200" y="1180725"/>
            <a:chExt cx="2232900" cy="1207625"/>
          </a:xfrm>
        </p:grpSpPr>
        <p:sp>
          <p:nvSpPr>
            <p:cNvPr id="131" name="Google Shape;131;p25"/>
            <p:cNvSpPr/>
            <p:nvPr/>
          </p:nvSpPr>
          <p:spPr>
            <a:xfrm>
              <a:off x="5486400" y="1180725"/>
              <a:ext cx="934500" cy="49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4232200" y="1888550"/>
              <a:ext cx="2232900" cy="499800"/>
            </a:xfrm>
            <a:prstGeom prst="wedgeRoundRectCallout">
              <a:avLst>
                <a:gd name="adj1" fmla="val 22977"/>
                <a:gd name="adj2" fmla="val -8552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Any expression</a:t>
              </a:r>
              <a:endParaRPr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Expressions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Call Expression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426475" y="2317025"/>
            <a:ext cx="8322300" cy="19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f ( 27)</a:t>
            </a:r>
            <a:endParaRPr sz="8000" dirty="0"/>
          </a:p>
        </p:txBody>
      </p:sp>
      <p:grpSp>
        <p:nvGrpSpPr>
          <p:cNvPr id="144" name="Google Shape;144;p27"/>
          <p:cNvGrpSpPr/>
          <p:nvPr/>
        </p:nvGrpSpPr>
        <p:grpSpPr>
          <a:xfrm>
            <a:off x="2977675" y="1068513"/>
            <a:ext cx="1391400" cy="2584235"/>
            <a:chOff x="585500" y="1116050"/>
            <a:chExt cx="1391400" cy="2584235"/>
          </a:xfrm>
        </p:grpSpPr>
        <p:sp>
          <p:nvSpPr>
            <p:cNvPr id="145" name="Google Shape;145;p27"/>
            <p:cNvSpPr/>
            <p:nvPr/>
          </p:nvSpPr>
          <p:spPr>
            <a:xfrm>
              <a:off x="646780" y="2532385"/>
              <a:ext cx="7452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585500" y="1116050"/>
              <a:ext cx="1391400" cy="12093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What function to call</a:t>
              </a:r>
              <a:endParaRPr sz="2400"/>
            </a:p>
          </p:txBody>
        </p:sp>
      </p:grpSp>
      <p:grpSp>
        <p:nvGrpSpPr>
          <p:cNvPr id="147" name="Google Shape;147;p27"/>
          <p:cNvGrpSpPr/>
          <p:nvPr/>
        </p:nvGrpSpPr>
        <p:grpSpPr>
          <a:xfrm>
            <a:off x="4295376" y="1080113"/>
            <a:ext cx="2844199" cy="2584238"/>
            <a:chOff x="4295376" y="1080113"/>
            <a:chExt cx="2844199" cy="2584238"/>
          </a:xfrm>
        </p:grpSpPr>
        <p:sp>
          <p:nvSpPr>
            <p:cNvPr id="148" name="Google Shape;148;p27"/>
            <p:cNvSpPr/>
            <p:nvPr/>
          </p:nvSpPr>
          <p:spPr>
            <a:xfrm>
              <a:off x="4597675" y="1080113"/>
              <a:ext cx="2541900" cy="1209300"/>
            </a:xfrm>
            <a:prstGeom prst="wedgeRoundRectCallout">
              <a:avLst>
                <a:gd name="adj1" fmla="val -20674"/>
                <a:gd name="adj2" fmla="val 61641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Argument to the function</a:t>
              </a:r>
              <a:endParaRPr sz="2400"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4295376" y="2496450"/>
              <a:ext cx="13269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7"/>
          <p:cNvSpPr txBox="1"/>
          <p:nvPr/>
        </p:nvSpPr>
        <p:spPr>
          <a:xfrm>
            <a:off x="401627" y="4144186"/>
            <a:ext cx="84582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"Call f on 27."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Call Expression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426475" y="2317025"/>
            <a:ext cx="8322300" cy="19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max ( 15 , 27 )</a:t>
            </a:r>
            <a:endParaRPr sz="8000"/>
          </a:p>
        </p:txBody>
      </p:sp>
      <p:grpSp>
        <p:nvGrpSpPr>
          <p:cNvPr id="157" name="Google Shape;157;p28"/>
          <p:cNvGrpSpPr/>
          <p:nvPr/>
        </p:nvGrpSpPr>
        <p:grpSpPr>
          <a:xfrm>
            <a:off x="1217478" y="1156313"/>
            <a:ext cx="2142300" cy="2584238"/>
            <a:chOff x="1217478" y="1156313"/>
            <a:chExt cx="2142300" cy="2584238"/>
          </a:xfrm>
        </p:grpSpPr>
        <p:sp>
          <p:nvSpPr>
            <p:cNvPr id="158" name="Google Shape;158;p28"/>
            <p:cNvSpPr/>
            <p:nvPr/>
          </p:nvSpPr>
          <p:spPr>
            <a:xfrm>
              <a:off x="1217478" y="2572650"/>
              <a:ext cx="21423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1611450" y="1156313"/>
              <a:ext cx="1391400" cy="12093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What function to call</a:t>
              </a:r>
              <a:endParaRPr sz="2400"/>
            </a:p>
          </p:txBody>
        </p:sp>
      </p:grpSp>
      <p:grpSp>
        <p:nvGrpSpPr>
          <p:cNvPr id="160" name="Google Shape;160;p28"/>
          <p:cNvGrpSpPr/>
          <p:nvPr/>
        </p:nvGrpSpPr>
        <p:grpSpPr>
          <a:xfrm>
            <a:off x="3359775" y="1091300"/>
            <a:ext cx="2541900" cy="2586625"/>
            <a:chOff x="3359775" y="1091300"/>
            <a:chExt cx="2541900" cy="2586625"/>
          </a:xfrm>
        </p:grpSpPr>
        <p:sp>
          <p:nvSpPr>
            <p:cNvPr id="161" name="Google Shape;161;p28"/>
            <p:cNvSpPr/>
            <p:nvPr/>
          </p:nvSpPr>
          <p:spPr>
            <a:xfrm>
              <a:off x="3359775" y="1091300"/>
              <a:ext cx="2541900" cy="1209300"/>
            </a:xfrm>
            <a:prstGeom prst="wedgeRoundRectCallout">
              <a:avLst>
                <a:gd name="adj1" fmla="val 1876"/>
                <a:gd name="adj2" fmla="val 65635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First argument</a:t>
              </a:r>
              <a:endParaRPr sz="2400"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4062831" y="2510025"/>
              <a:ext cx="13344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28"/>
          <p:cNvGrpSpPr/>
          <p:nvPr/>
        </p:nvGrpSpPr>
        <p:grpSpPr>
          <a:xfrm>
            <a:off x="5909550" y="1102475"/>
            <a:ext cx="2749950" cy="2597800"/>
            <a:chOff x="5909550" y="1102475"/>
            <a:chExt cx="2749950" cy="2597800"/>
          </a:xfrm>
        </p:grpSpPr>
        <p:sp>
          <p:nvSpPr>
            <p:cNvPr id="164" name="Google Shape;164;p28"/>
            <p:cNvSpPr/>
            <p:nvPr/>
          </p:nvSpPr>
          <p:spPr>
            <a:xfrm>
              <a:off x="6117600" y="1102475"/>
              <a:ext cx="2541900" cy="1209300"/>
            </a:xfrm>
            <a:prstGeom prst="wedgeRoundRectCallout">
              <a:avLst>
                <a:gd name="adj1" fmla="val -23204"/>
                <a:gd name="adj2" fmla="val 64711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Second argument</a:t>
              </a:r>
              <a:endParaRPr sz="2400"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5909550" y="2532375"/>
              <a:ext cx="15630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8596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0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array contains a sequence of values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elements of an array should have the same type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Arithmetic is applied to each element individually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two arrays are added, they must have the same size; corresponding elements are added in the result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column of a table is an array</a:t>
            </a: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3764100" y="3833639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6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345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Box Office Hit</a:t>
            </a: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highest grossing movie of all time is:</a:t>
            </a:r>
            <a:br>
              <a:rPr lang="en"/>
            </a:b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Avatar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Jaws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Titanic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 Wars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400"/>
              </a:spcAft>
              <a:buSzPts val="2400"/>
              <a:buChar char="●"/>
            </a:pPr>
            <a:r>
              <a:rPr lang="en"/>
              <a:t>Star Wars: The Force Awakens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8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range is an array of consecutive numbers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np.arange(end)</a:t>
            </a:r>
            <a:r>
              <a:rPr lang="en"/>
              <a:t>: </a:t>
            </a:r>
            <a:br>
              <a:rPr lang="en"/>
            </a:br>
            <a:r>
              <a:rPr lang="en"/>
              <a:t>An array of increasing integers from 0 up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np.arange(start, end)</a:t>
            </a:r>
            <a:r>
              <a:rPr lang="en"/>
              <a:t>: </a:t>
            </a:r>
            <a:br>
              <a:rPr lang="en"/>
            </a:br>
            <a:r>
              <a:rPr lang="en"/>
              <a:t>An array of increasing integers from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/>
              <a:t> up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np.arange(start, end, step)</a:t>
            </a:r>
            <a:r>
              <a:rPr lang="en"/>
              <a:t>: </a:t>
            </a:r>
            <a:br>
              <a:rPr lang="en"/>
            </a:br>
            <a:r>
              <a:rPr lang="en"/>
              <a:t>A range with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n"/>
              <a:t> between consecutive values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The range always includes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/>
              <a:t> but excludes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983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665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and Strings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string value is a snippet of text of any length</a:t>
            </a:r>
            <a:endParaRPr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'word'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"there can be 2 sentences. Here's the second!"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Strings that contain numbers can be converted to numbers</a:t>
            </a:r>
            <a:endParaRPr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int('12')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float('1.2')</a:t>
            </a:r>
            <a:endParaRPr sz="200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Any value can be converted to a string</a:t>
            </a:r>
            <a:endParaRPr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str(5)</a:t>
            </a:r>
            <a:endParaRPr sz="2000"/>
          </a:p>
        </p:txBody>
      </p:sp>
      <p:sp>
        <p:nvSpPr>
          <p:cNvPr id="179" name="Google Shape;179;p33"/>
          <p:cNvSpPr txBox="1"/>
          <p:nvPr/>
        </p:nvSpPr>
        <p:spPr>
          <a:xfrm>
            <a:off x="3764100" y="4123950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5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you have run the following statements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x 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y = '4'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z = '5.6'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What's the source of the error in each example?</a:t>
            </a:r>
            <a:endParaRPr/>
          </a:p>
          <a:p>
            <a:pPr marL="914400" lvl="0" indent="-381000" rtl="0">
              <a:spcBef>
                <a:spcPts val="4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+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+ int(y + z)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str(x) + int(y)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str(x, y) +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26551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Visualizations:</a:t>
            </a:r>
            <a:br>
              <a:rPr lang="en" dirty="0"/>
            </a:br>
            <a:r>
              <a:rPr lang="en" dirty="0"/>
              <a:t>Minard's Map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230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1390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Joseph Minard, 1781-1870</a:t>
            </a:r>
            <a:endParaRPr/>
          </a:p>
        </p:txBody>
      </p:sp>
      <p:sp>
        <p:nvSpPr>
          <p:cNvPr id="181" name="Google Shape;181;p3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2885100" cy="3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endParaRPr/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25" y="1086347"/>
            <a:ext cx="2612975" cy="32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6"/>
          <p:cNvSpPr txBox="1"/>
          <p:nvPr/>
        </p:nvSpPr>
        <p:spPr>
          <a:xfrm>
            <a:off x="3361725" y="1030350"/>
            <a:ext cx="5538300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French civil engineer who created one of the greatest graphs of all time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Visualized Napoleon's 1812 invasion of Russia, including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number of soldiers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direction of the march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latitude and longitude of each city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temperature on the return journey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Dates in November and December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45610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data</a:t>
            </a:r>
            <a:endParaRPr/>
          </a:p>
        </p:txBody>
      </p:sp>
      <p:pic>
        <p:nvPicPr>
          <p:cNvPr id="195" name="Google Shape;195;p38" descr="minard_t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850" y="986863"/>
            <a:ext cx="49911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/>
          <p:nvPr/>
        </p:nvSpPr>
        <p:spPr>
          <a:xfrm>
            <a:off x="457200" y="2343500"/>
            <a:ext cx="2904600" cy="985800"/>
          </a:xfrm>
          <a:prstGeom prst="wedgeRoundRectCallout">
            <a:avLst>
              <a:gd name="adj1" fmla="val 55855"/>
              <a:gd name="adj2" fmla="val 14621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float</a:t>
            </a:r>
            <a:r>
              <a:rPr lang="en" sz="2400"/>
              <a:t>: 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decimal number</a:t>
            </a:r>
            <a:endParaRPr sz="2400"/>
          </a:p>
        </p:txBody>
      </p:sp>
      <p:sp>
        <p:nvSpPr>
          <p:cNvPr id="197" name="Google Shape;197;p38"/>
          <p:cNvSpPr/>
          <p:nvPr/>
        </p:nvSpPr>
        <p:spPr>
          <a:xfrm>
            <a:off x="7078750" y="3692200"/>
            <a:ext cx="1456200" cy="786600"/>
          </a:xfrm>
          <a:prstGeom prst="wedgeRoundRectCallout">
            <a:avLst>
              <a:gd name="adj1" fmla="val 14218"/>
              <a:gd name="adj2" fmla="val -67821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int</a:t>
            </a:r>
            <a:r>
              <a:rPr lang="en" sz="2400"/>
              <a:t>: integer</a:t>
            </a:r>
            <a:endParaRPr sz="2400"/>
          </a:p>
        </p:txBody>
      </p:sp>
      <p:sp>
        <p:nvSpPr>
          <p:cNvPr id="198" name="Google Shape;198;p38"/>
          <p:cNvSpPr/>
          <p:nvPr/>
        </p:nvSpPr>
        <p:spPr>
          <a:xfrm>
            <a:off x="5059325" y="3692200"/>
            <a:ext cx="1379700" cy="929100"/>
          </a:xfrm>
          <a:prstGeom prst="wedgeRoundRectCallout">
            <a:avLst>
              <a:gd name="adj1" fmla="val 19885"/>
              <a:gd name="adj2" fmla="val -63153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string</a:t>
            </a:r>
            <a:r>
              <a:rPr lang="en" sz="2400"/>
              <a:t>: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text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615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1812 March</a:t>
            </a:r>
            <a:endParaRPr/>
          </a:p>
        </p:txBody>
      </p:sp>
      <p:pic>
        <p:nvPicPr>
          <p:cNvPr id="189" name="Google Shape;189;p37" descr="Modern redrawing of Napoleon 1812 Russian campaign including a table of degrees in Celsius and Fahrenheit and translated to English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8575" y="747025"/>
            <a:ext cx="9450074" cy="438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372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4733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are Generic Sequences</a:t>
            </a:r>
            <a:endParaRPr/>
          </a:p>
        </p:txBody>
      </p:sp>
      <p:sp>
        <p:nvSpPr>
          <p:cNvPr id="208" name="Google Shape;208;p4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1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list is a sequence of values (just like an array), but the values can all have different types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[2+3, 'four', Table().with_column('K', [3, 4])]</a:t>
            </a:r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4294967295"/>
          </p:nvPr>
        </p:nvSpPr>
        <p:spPr>
          <a:xfrm>
            <a:off x="0" y="3163888"/>
            <a:ext cx="8229600" cy="11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you create a table column from a list, it will be converted to an array automatically</a:t>
            </a: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0" name="Google Shape;210;p40"/>
          <p:cNvCxnSpPr/>
          <p:nvPr/>
        </p:nvCxnSpPr>
        <p:spPr>
          <a:xfrm>
            <a:off x="795550" y="2750075"/>
            <a:ext cx="530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40"/>
          <p:cNvCxnSpPr/>
          <p:nvPr/>
        </p:nvCxnSpPr>
        <p:spPr>
          <a:xfrm>
            <a:off x="7239000" y="2858100"/>
            <a:ext cx="893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40"/>
          <p:cNvCxnSpPr/>
          <p:nvPr/>
        </p:nvCxnSpPr>
        <p:spPr>
          <a:xfrm>
            <a:off x="3005450" y="2750075"/>
            <a:ext cx="5323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40"/>
          <p:cNvCxnSpPr/>
          <p:nvPr/>
        </p:nvCxnSpPr>
        <p:spPr>
          <a:xfrm>
            <a:off x="1704638" y="2750075"/>
            <a:ext cx="893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40"/>
          <p:cNvSpPr txBox="1"/>
          <p:nvPr/>
        </p:nvSpPr>
        <p:spPr>
          <a:xfrm>
            <a:off x="3807750" y="4158300"/>
            <a:ext cx="15285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9798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Structure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organize our data in tables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Table is a sequence of labeled columns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within a column should be of the same "type"</a:t>
            </a:r>
            <a:endParaRPr/>
          </a:p>
        </p:txBody>
      </p:sp>
      <p:graphicFrame>
        <p:nvGraphicFramePr>
          <p:cNvPr id="177" name="Google Shape;177;p30"/>
          <p:cNvGraphicFramePr/>
          <p:nvPr/>
        </p:nvGraphicFramePr>
        <p:xfrm>
          <a:off x="952500" y="28112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{EE15CF91-7094-475E-8CB6-59455DADB941}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Code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Area (m2)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163696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Nevada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110567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8" name="Google Shape;178;p30"/>
          <p:cNvGrpSpPr/>
          <p:nvPr/>
        </p:nvGrpSpPr>
        <p:grpSpPr>
          <a:xfrm>
            <a:off x="3391950" y="2262300"/>
            <a:ext cx="1282825" cy="860975"/>
            <a:chOff x="3391950" y="2262300"/>
            <a:chExt cx="1282825" cy="860975"/>
          </a:xfrm>
        </p:grpSpPr>
        <p:sp>
          <p:nvSpPr>
            <p:cNvPr id="179" name="Google Shape;179;p30"/>
            <p:cNvSpPr/>
            <p:nvPr/>
          </p:nvSpPr>
          <p:spPr>
            <a:xfrm>
              <a:off x="3391950" y="2894375"/>
              <a:ext cx="579600" cy="228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3481675" y="2262300"/>
              <a:ext cx="1193100" cy="458100"/>
            </a:xfrm>
            <a:prstGeom prst="wedgeRoundRectCallout">
              <a:avLst>
                <a:gd name="adj1" fmla="val -33444"/>
                <a:gd name="adj2" fmla="val 8107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Label</a:t>
              </a:r>
              <a:endParaRPr sz="1800"/>
            </a:p>
          </p:txBody>
        </p:sp>
      </p:grpSp>
      <p:grpSp>
        <p:nvGrpSpPr>
          <p:cNvPr id="181" name="Google Shape;181;p30"/>
          <p:cNvGrpSpPr/>
          <p:nvPr/>
        </p:nvGrpSpPr>
        <p:grpSpPr>
          <a:xfrm>
            <a:off x="2567275" y="3163000"/>
            <a:ext cx="3166175" cy="1514897"/>
            <a:chOff x="2567275" y="3163000"/>
            <a:chExt cx="3166175" cy="1514897"/>
          </a:xfrm>
        </p:grpSpPr>
        <p:sp>
          <p:nvSpPr>
            <p:cNvPr id="182" name="Google Shape;182;p30"/>
            <p:cNvSpPr/>
            <p:nvPr/>
          </p:nvSpPr>
          <p:spPr>
            <a:xfrm>
              <a:off x="3391950" y="3163000"/>
              <a:ext cx="2341500" cy="908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2567275" y="4219797"/>
              <a:ext cx="1193100" cy="458100"/>
            </a:xfrm>
            <a:prstGeom prst="wedgeRoundRectCallout">
              <a:avLst>
                <a:gd name="adj1" fmla="val 35142"/>
                <a:gd name="adj2" fmla="val -7964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Column</a:t>
              </a:r>
              <a:endParaRPr sz="1800"/>
            </a:p>
          </p:txBody>
        </p:sp>
      </p:grpSp>
      <p:grpSp>
        <p:nvGrpSpPr>
          <p:cNvPr id="184" name="Google Shape;184;p30"/>
          <p:cNvGrpSpPr/>
          <p:nvPr/>
        </p:nvGrpSpPr>
        <p:grpSpPr>
          <a:xfrm>
            <a:off x="893117" y="3656375"/>
            <a:ext cx="7360800" cy="869122"/>
            <a:chOff x="893117" y="3656375"/>
            <a:chExt cx="7360800" cy="869122"/>
          </a:xfrm>
        </p:grpSpPr>
        <p:sp>
          <p:nvSpPr>
            <p:cNvPr id="185" name="Google Shape;185;p30"/>
            <p:cNvSpPr/>
            <p:nvPr/>
          </p:nvSpPr>
          <p:spPr>
            <a:xfrm>
              <a:off x="893117" y="3656375"/>
              <a:ext cx="7360800" cy="265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119475" y="4067397"/>
              <a:ext cx="1193100" cy="458100"/>
            </a:xfrm>
            <a:prstGeom prst="wedgeRoundRectCallout">
              <a:avLst>
                <a:gd name="adj1" fmla="val -33444"/>
                <a:gd name="adj2" fmla="val -78897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Row</a:t>
              </a:r>
              <a:endParaRPr sz="1800"/>
            </a:p>
          </p:txBody>
        </p:sp>
      </p:grpSp>
      <p:sp>
        <p:nvSpPr>
          <p:cNvPr id="187" name="Google Shape;187;p30"/>
          <p:cNvSpPr txBox="1"/>
          <p:nvPr/>
        </p:nvSpPr>
        <p:spPr>
          <a:xfrm>
            <a:off x="3807750" y="4158300"/>
            <a:ext cx="15285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Operations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t.select(label)</a:t>
            </a:r>
            <a:r>
              <a:rPr lang="en"/>
              <a:t> - constructs a new table with just the specified columns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t.sort(label)</a:t>
            </a:r>
            <a:r>
              <a:rPr lang="en"/>
              <a:t> - constructs a new table, with rows sorted by the specified column</a:t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3807750" y="4158300"/>
            <a:ext cx="15285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where method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t.where(label, condition)</a:t>
            </a:r>
            <a:r>
              <a:rPr lang="en"/>
              <a:t> - constructs a new table with just the rows that match the condition</a:t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3807750" y="4158300"/>
            <a:ext cx="15285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5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create a table</a:t>
            </a:r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Table.read_table(filename)</a:t>
            </a:r>
            <a:r>
              <a:rPr lang="en"/>
              <a:t> - reads a table from a spreadsheet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</a:t>
            </a:r>
            <a:r>
              <a:rPr lang="en"/>
              <a:t> - an empty table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09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→ Tables</a:t>
            </a:r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Table().with_column(label, data)</a:t>
            </a:r>
            <a:r>
              <a:rPr lang="en"/>
              <a:t> - creates a table with a single column;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is an array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Table().with_columns(label1, data1, ...)</a:t>
            </a:r>
            <a:r>
              <a:rPr lang="en"/>
              <a:t> - creates a table, with an array of data for each column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638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Methods</a:t>
            </a:r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Creating and extending tables: 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Table().with_columns</a:t>
            </a:r>
            <a:r>
              <a:rPr lang="en" sz="2000"/>
              <a:t> and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Table.read_table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Finding the size: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num_rows</a:t>
            </a:r>
            <a:r>
              <a:rPr lang="en" sz="2000"/>
              <a:t> and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num_columns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Referring to columns: labels, relabeling, and indices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2000"/>
              <a:t> and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relabeled</a:t>
            </a:r>
            <a:r>
              <a:rPr lang="en" sz="2000"/>
              <a:t>; column indices start at 0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Accessing data in a column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2000"/>
              <a:t> takes a label or index and returns an array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array methods to work with data in columns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2000"/>
              <a:t>,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000"/>
              <a:t>,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2000"/>
              <a:t>,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2000"/>
              <a:t>, and so on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Creating new tables containing some of the original columns: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 b="1">
                <a:solidFill>
                  <a:srgbClr val="434343"/>
                </a:solidFill>
              </a:rPr>
              <a:t>,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12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table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/>
              <a:t> has columns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,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/>
              <a:t>, and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Write one line of code that evaluates to: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95900" y="1932532"/>
            <a:ext cx="81765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AutoNum type="alphaLcParenR"/>
            </a:pPr>
            <a:r>
              <a:rPr lang="en" sz="2400"/>
              <a:t>A table consisting of only the column labeled </a:t>
            </a: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628950" y="2377045"/>
            <a:ext cx="79104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students.select('Name')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495900" y="3339207"/>
            <a:ext cx="7995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4820E"/>
                </a:solidFill>
              </a:rPr>
              <a:t>b)</a:t>
            </a:r>
            <a:r>
              <a:rPr lang="en" sz="2400"/>
              <a:t> The largest score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628950" y="3756607"/>
            <a:ext cx="7390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students.column('Score').max()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628950" y="4137607"/>
            <a:ext cx="7390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max(students.column('Score'))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20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Rows, Select Columns</a:t>
            </a:r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5197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/>
              <a:t> method returns a table with only some columns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"/>
              <a:t> method returns a table with only some rows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Rows are numbered, starting at 0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Taking a single number returns a one-row table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Taking a list of numbers returns a table as well</a:t>
            </a:r>
            <a:endParaRPr/>
          </a:p>
        </p:txBody>
      </p:sp>
      <p:sp>
        <p:nvSpPr>
          <p:cNvPr id="227" name="Google Shape;227;p42"/>
          <p:cNvSpPr txBox="1"/>
          <p:nvPr/>
        </p:nvSpPr>
        <p:spPr>
          <a:xfrm>
            <a:off x="3807750" y="4158300"/>
            <a:ext cx="15285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where method</a:t>
            </a:r>
            <a:endParaRPr/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t.where(label, condition)</a:t>
            </a:r>
            <a:r>
              <a:rPr lang="en"/>
              <a:t> - constructs a new table with just the rows that match the condition</a:t>
            </a:r>
            <a:endParaRPr/>
          </a:p>
        </p:txBody>
      </p:sp>
      <p:sp>
        <p:nvSpPr>
          <p:cNvPr id="234" name="Google Shape;234;p43"/>
          <p:cNvSpPr txBox="1"/>
          <p:nvPr/>
        </p:nvSpPr>
        <p:spPr>
          <a:xfrm>
            <a:off x="3807750" y="4158300"/>
            <a:ext cx="15285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Python is popular both for data science &amp; </a:t>
            </a:r>
            <a:br>
              <a:rPr lang="en"/>
            </a:br>
            <a:r>
              <a:rPr lang="en"/>
              <a:t>general software development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Mastering the language fundamentals is critical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through practice, not by reading or listening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400"/>
              </a:spcAft>
              <a:buSzPts val="2400"/>
              <a:buChar char="●"/>
            </a:pPr>
            <a:r>
              <a:rPr lang="en"/>
              <a:t>Follow along: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datahub.berkeley.edu</a:t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3764100" y="3593200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Rows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(column)</a:t>
            </a:r>
            <a:r>
              <a:rPr lang="en"/>
              <a:t> sorts the rows in increasing order</a:t>
            </a:r>
            <a:endParaRPr/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(row_numbers)</a:t>
            </a:r>
            <a:r>
              <a:rPr lang="en"/>
              <a:t> keeps the numbered rows</a:t>
            </a:r>
            <a:endParaRPr/>
          </a:p>
          <a:p>
            <a:pPr marL="914400" lvl="1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row has an index, starting at 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1">
                <a:latin typeface="Courier New"/>
                <a:ea typeface="Courier New"/>
                <a:cs typeface="Courier New"/>
                <a:sym typeface="Courier New"/>
              </a:rPr>
              <a:t>column,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are.</a:t>
            </a:r>
            <a:r>
              <a:rPr lang="en" b="1" i="1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/>
              <a:t> keeps all rows for which a column's value satisfies a condition</a:t>
            </a:r>
            <a:endParaRPr/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1">
                <a:latin typeface="Courier New"/>
                <a:ea typeface="Courier New"/>
                <a:cs typeface="Courier New"/>
                <a:sym typeface="Courier New"/>
              </a:rPr>
              <a:t>column,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r>
              <a:rPr lang="en"/>
              <a:t> keeps all rows </a:t>
            </a:r>
            <a:br>
              <a:rPr lang="en"/>
            </a:br>
            <a:r>
              <a:rPr lang="en"/>
              <a:t>for which a column's value equals some particular value</a:t>
            </a:r>
            <a:endParaRPr/>
          </a:p>
          <a:p>
            <a:pPr marL="457200" lvl="0" indent="-355600" rtl="0">
              <a:lnSpc>
                <a:spcPct val="100000"/>
              </a:lnSpc>
              <a:spcBef>
                <a:spcPts val="480"/>
              </a:spcBef>
              <a:spcAft>
                <a:spcPts val="200"/>
              </a:spcAft>
              <a:buClr>
                <a:srgbClr val="C4820E"/>
              </a:buClr>
              <a:buSzPts val="2000"/>
              <a:buFont typeface="Courier New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with_row</a:t>
            </a:r>
            <a:r>
              <a:rPr lang="en" sz="2000" b="1">
                <a:solidFill>
                  <a:srgbClr val="C4820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makes a new table that has another row</a:t>
            </a: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3882600" y="4067725"/>
            <a:ext cx="13788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3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5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Decennial Census</a:t>
            </a: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ten years, the Census Bureau counts how many people there are in the U.S.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between censuses, the Bureau estimates how many people there are each year.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Article 1, Section 2 of the Constitution: 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“Representatives and direct Taxes shall be apportioned among the several States … according to their respective Numbers …”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31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Census Data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590250" y="1035340"/>
            <a:ext cx="8229600" cy="10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Leads to the discovery of interesting features and trends in the population</a:t>
            </a:r>
            <a:endParaRPr/>
          </a:p>
        </p:txBody>
      </p:sp>
      <p:sp>
        <p:nvSpPr>
          <p:cNvPr id="164" name="Google Shape;164;p30"/>
          <p:cNvSpPr txBox="1"/>
          <p:nvPr/>
        </p:nvSpPr>
        <p:spPr>
          <a:xfrm>
            <a:off x="3882600" y="2796975"/>
            <a:ext cx="13788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47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Table Description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Values have column-dependent interpretations</a:t>
            </a:r>
            <a:endParaRPr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</a:t>
            </a:r>
            <a:r>
              <a:rPr lang="en" sz="2000"/>
              <a:t>SEX</a:t>
            </a:r>
            <a:r>
              <a:rPr lang="en"/>
              <a:t> column: 1 is </a:t>
            </a:r>
            <a:r>
              <a:rPr lang="en" i="1"/>
              <a:t>Male</a:t>
            </a:r>
            <a:r>
              <a:rPr lang="en"/>
              <a:t>, 2 is </a:t>
            </a:r>
            <a:r>
              <a:rPr lang="en" i="1"/>
              <a:t>Female</a:t>
            </a:r>
            <a:endParaRPr i="1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</a:t>
            </a:r>
            <a:r>
              <a:rPr lang="en" sz="2000"/>
              <a:t>POPESTIMATE2010</a:t>
            </a:r>
            <a:r>
              <a:rPr lang="en"/>
              <a:t> column: </a:t>
            </a:r>
            <a:r>
              <a:rPr lang="en" i="1"/>
              <a:t>7/1/2010</a:t>
            </a:r>
            <a:r>
              <a:rPr lang="en"/>
              <a:t> </a:t>
            </a:r>
            <a:r>
              <a:rPr lang="en" i="1"/>
              <a:t>estimate</a:t>
            </a:r>
            <a:endParaRPr i="1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this table, some rows are sums of other rows</a:t>
            </a:r>
            <a:endParaRPr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</a:t>
            </a:r>
            <a:r>
              <a:rPr lang="en" sz="2000"/>
              <a:t>SEX</a:t>
            </a:r>
            <a:r>
              <a:rPr lang="en"/>
              <a:t> column: 0 is </a:t>
            </a:r>
            <a:r>
              <a:rPr lang="en" i="1"/>
              <a:t>Total</a:t>
            </a:r>
            <a:r>
              <a:rPr lang="en"/>
              <a:t> (of </a:t>
            </a:r>
            <a:r>
              <a:rPr lang="en" i="1"/>
              <a:t>Male</a:t>
            </a:r>
            <a:r>
              <a:rPr lang="en"/>
              <a:t> + </a:t>
            </a:r>
            <a:r>
              <a:rPr lang="en" i="1"/>
              <a:t>Female</a:t>
            </a:r>
            <a:r>
              <a:rPr lang="en"/>
              <a:t>)</a:t>
            </a:r>
            <a:endParaRPr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</a:t>
            </a:r>
            <a:r>
              <a:rPr lang="en" sz="2000"/>
              <a:t>AGE</a:t>
            </a:r>
            <a:r>
              <a:rPr lang="en"/>
              <a:t> column: 999 is </a:t>
            </a:r>
            <a:r>
              <a:rPr lang="en" i="1"/>
              <a:t>Total</a:t>
            </a:r>
            <a:r>
              <a:rPr lang="en"/>
              <a:t> of all ages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Numeric codes are often used for storage efficiency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400"/>
              </a:spcAft>
              <a:buSzPts val="2400"/>
              <a:buChar char="●"/>
            </a:pPr>
            <a:r>
              <a:rPr lang="en"/>
              <a:t>Values in a column have the same type, but are not necessarily comparable (</a:t>
            </a:r>
            <a:r>
              <a:rPr lang="en" sz="2000"/>
              <a:t>AGE</a:t>
            </a:r>
            <a:r>
              <a:rPr lang="en"/>
              <a:t> 12 vs </a:t>
            </a:r>
            <a:r>
              <a:rPr lang="en" sz="2000"/>
              <a:t>AGE</a:t>
            </a:r>
            <a:r>
              <a:rPr lang="en"/>
              <a:t> 999)</a:t>
            </a:r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76200" y="4772325"/>
            <a:ext cx="8890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http://www2.census.gov/programs-surveys/popest/datasets/2010-2015/national/asrh/nc-est2015-agesex-res.pdf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51573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Questions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7591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table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nba</a:t>
            </a:r>
            <a:r>
              <a:rPr lang="en"/>
              <a:t> has columns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,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/>
              <a:t>, and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95900" y="1475332"/>
            <a:ext cx="81765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AutoNum type="alphaLcParenR"/>
            </a:pPr>
            <a:r>
              <a:rPr lang="en" sz="2400"/>
              <a:t>Create an array containing the names of all point guards (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PG</a:t>
            </a:r>
            <a:r>
              <a:rPr lang="en" sz="2400"/>
              <a:t>) who make more than $15M/year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95900" y="2958207"/>
            <a:ext cx="7995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4820E"/>
                </a:solidFill>
              </a:rPr>
              <a:t>b)</a:t>
            </a:r>
            <a:r>
              <a:rPr lang="en" sz="2400"/>
              <a:t> After evaluating these two expressions in order, what's the result of the second one?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628950" y="3832800"/>
            <a:ext cx="80901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nba.with_row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(['Samosa', 'Mascot', 100])</a:t>
            </a: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nba.where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('NAME', 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are.containing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Samo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'))</a:t>
            </a: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628950" y="2442750"/>
            <a:ext cx="86637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nba.where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(1, 'PG').where(2, 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are.above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(15)).column(0)</a:t>
            </a: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890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600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22"/>
          <p:cNvGraphicFramePr/>
          <p:nvPr/>
        </p:nvGraphicFramePr>
        <p:xfrm>
          <a:off x="657450" y="1134750"/>
          <a:ext cx="7829100" cy="3208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100"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42857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600" b="1">
                          <a:highlight>
                            <a:srgbClr val="FFFFFF"/>
                          </a:highlight>
                        </a:rPr>
                        <a:t>Operation</a:t>
                      </a:r>
                      <a:endParaRPr sz="160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42857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600" b="1">
                          <a:highlight>
                            <a:srgbClr val="FFFFFF"/>
                          </a:highlight>
                        </a:rPr>
                        <a:t>Operator</a:t>
                      </a:r>
                      <a:endParaRPr sz="160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42857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600" b="1">
                          <a:highlight>
                            <a:srgbClr val="FFFFFF"/>
                          </a:highlight>
                        </a:rPr>
                        <a:t>Example</a:t>
                      </a:r>
                      <a:endParaRPr sz="160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42857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600" b="1">
                          <a:highlight>
                            <a:srgbClr val="FFFFFF"/>
                          </a:highlight>
                        </a:rPr>
                        <a:t>Value</a:t>
                      </a:r>
                      <a:endParaRPr sz="160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Addition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+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2 + 3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5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Subtraction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-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2 - 3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-1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Multiplication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*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2 * 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6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Division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/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7 / 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2.66667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Remainder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%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7 % 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1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Exponentiation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**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2 ** 0.5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1.41421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3764100" y="468329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5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Ints and Floats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7883400" cy="3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Python has two real number types </a:t>
            </a:r>
            <a:endParaRPr sz="2200"/>
          </a:p>
          <a:p>
            <a:pPr marL="457200" lvl="0" indent="-368300" rtl="0"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/>
              <a:t>: 		an integer of any size</a:t>
            </a:r>
            <a:endParaRPr sz="2200"/>
          </a:p>
          <a:p>
            <a:pPr marL="457200" lvl="0" indent="-368300" rtl="0"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2200" b="1"/>
              <a:t>:	</a:t>
            </a:r>
            <a:r>
              <a:rPr lang="en" sz="2200"/>
              <a:t>a number with an optional fractional part</a:t>
            </a:r>
            <a:endParaRPr sz="220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/>
              <a:t>An </a:t>
            </a: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/>
              <a:t> never has a decimal point; a </a:t>
            </a:r>
            <a:r>
              <a:rPr lang="en" sz="2200" b="1"/>
              <a:t>float</a:t>
            </a:r>
            <a:r>
              <a:rPr lang="en" sz="2200"/>
              <a:t> always does</a:t>
            </a:r>
            <a:endParaRPr sz="220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/>
              <a:t>A </a:t>
            </a: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2200"/>
              <a:t> might be printed using scientific notation</a:t>
            </a:r>
            <a:endParaRPr sz="220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/>
              <a:t>Three limitations of float values:</a:t>
            </a:r>
            <a:endParaRPr sz="2200"/>
          </a:p>
          <a:p>
            <a:pPr marL="457200" lvl="0" indent="-368300" rtl="0"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They have limited size (but the limit is huge)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They have limited precision of 15-16 decimal places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After arithmetic, the final few decimal places can be wrong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42529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Question</a:t>
            </a: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0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the results of the following expressions in order from least to greatest</a:t>
            </a:r>
            <a:endParaRPr/>
          </a:p>
          <a:p>
            <a:pPr marL="914400" lvl="0" indent="-3810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 * 10 **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 * 3 **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(10 * 3) **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 / 3 /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 / (3 / 10)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4294967295"/>
          </p:nvPr>
        </p:nvSpPr>
        <p:spPr>
          <a:xfrm>
            <a:off x="4949825" y="1749425"/>
            <a:ext cx="4194175" cy="2112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30000000000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590490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590490000000000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0.33333333333333337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33.333333333333336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902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Growth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017165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1605</TotalTime>
  <Words>1731</Words>
  <Application>Microsoft Macintosh PowerPoint</Application>
  <PresentationFormat>On-screen Show (16:9)</PresentationFormat>
  <Paragraphs>262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Courier New</vt:lpstr>
      <vt:lpstr>1_Custom</vt:lpstr>
      <vt:lpstr>Module 2</vt:lpstr>
      <vt:lpstr>Top Box Office Hit</vt:lpstr>
      <vt:lpstr>Python</vt:lpstr>
      <vt:lpstr>Programming Languages</vt:lpstr>
      <vt:lpstr>Arithmetic</vt:lpstr>
      <vt:lpstr>Arithmetic Operators</vt:lpstr>
      <vt:lpstr>Ints and Floats</vt:lpstr>
      <vt:lpstr>Arithmetic Question</vt:lpstr>
      <vt:lpstr>Exponential Growth</vt:lpstr>
      <vt:lpstr>Ebola Epidemic, Sept. 2014</vt:lpstr>
      <vt:lpstr>Growth Rate</vt:lpstr>
      <vt:lpstr>Names</vt:lpstr>
      <vt:lpstr>Assignment Statements</vt:lpstr>
      <vt:lpstr>Call Expressions</vt:lpstr>
      <vt:lpstr>Anatomy of a Call Expression</vt:lpstr>
      <vt:lpstr>Anatomy of a Call Expression</vt:lpstr>
      <vt:lpstr>Arrays</vt:lpstr>
      <vt:lpstr>Arrays</vt:lpstr>
      <vt:lpstr>Ranges</vt:lpstr>
      <vt:lpstr>Ranges</vt:lpstr>
      <vt:lpstr>Strings</vt:lpstr>
      <vt:lpstr>Text and Strings</vt:lpstr>
      <vt:lpstr>Discussion Question</vt:lpstr>
      <vt:lpstr>Visualizations: Minard's Map</vt:lpstr>
      <vt:lpstr>Charles Joseph Minard, 1781-1870</vt:lpstr>
      <vt:lpstr>Different types of data</vt:lpstr>
      <vt:lpstr>Visualization of 1812 March</vt:lpstr>
      <vt:lpstr>Lists</vt:lpstr>
      <vt:lpstr>Lists are Generic Sequences</vt:lpstr>
      <vt:lpstr>Tables</vt:lpstr>
      <vt:lpstr>Table Structure</vt:lpstr>
      <vt:lpstr>Table Operations</vt:lpstr>
      <vt:lpstr>The where method</vt:lpstr>
      <vt:lpstr>Ways to create a table</vt:lpstr>
      <vt:lpstr>Arrays → Tables</vt:lpstr>
      <vt:lpstr>Table Methods</vt:lpstr>
      <vt:lpstr>Examples</vt:lpstr>
      <vt:lpstr>Take Rows, Select Columns</vt:lpstr>
      <vt:lpstr>The where method</vt:lpstr>
      <vt:lpstr>Manipulating Rows</vt:lpstr>
      <vt:lpstr>Census Data</vt:lpstr>
      <vt:lpstr>The Decennial Census</vt:lpstr>
      <vt:lpstr>Analyzing Census Data</vt:lpstr>
      <vt:lpstr>Census Table Description</vt:lpstr>
      <vt:lpstr>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cp:lastModifiedBy>Thomas Bernardin</cp:lastModifiedBy>
  <cp:revision>4</cp:revision>
  <dcterms:modified xsi:type="dcterms:W3CDTF">2021-09-14T17:30:54Z</dcterms:modified>
</cp:coreProperties>
</file>