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2"/>
  </p:notesMasterIdLst>
  <p:sldIdLst>
    <p:sldId id="256" r:id="rId2"/>
    <p:sldId id="312" r:id="rId3"/>
    <p:sldId id="313" r:id="rId4"/>
    <p:sldId id="378" r:id="rId5"/>
    <p:sldId id="316" r:id="rId6"/>
    <p:sldId id="268" r:id="rId7"/>
    <p:sldId id="281" r:id="rId8"/>
    <p:sldId id="421" r:id="rId9"/>
    <p:sldId id="471" r:id="rId10"/>
    <p:sldId id="426" r:id="rId11"/>
    <p:sldId id="271" r:id="rId12"/>
    <p:sldId id="422" r:id="rId13"/>
    <p:sldId id="423" r:id="rId14"/>
    <p:sldId id="424" r:id="rId15"/>
    <p:sldId id="265" r:id="rId16"/>
    <p:sldId id="397" r:id="rId17"/>
    <p:sldId id="427" r:id="rId18"/>
    <p:sldId id="428" r:id="rId19"/>
    <p:sldId id="429" r:id="rId20"/>
    <p:sldId id="430" r:id="rId21"/>
    <p:sldId id="431" r:id="rId22"/>
    <p:sldId id="272" r:id="rId23"/>
    <p:sldId id="275" r:id="rId24"/>
    <p:sldId id="432" r:id="rId25"/>
    <p:sldId id="405" r:id="rId26"/>
    <p:sldId id="433" r:id="rId27"/>
    <p:sldId id="434" r:id="rId28"/>
    <p:sldId id="435" r:id="rId29"/>
    <p:sldId id="436" r:id="rId30"/>
    <p:sldId id="280" r:id="rId31"/>
    <p:sldId id="438" r:id="rId32"/>
    <p:sldId id="406" r:id="rId33"/>
    <p:sldId id="260" r:id="rId34"/>
    <p:sldId id="439" r:id="rId35"/>
    <p:sldId id="440" r:id="rId36"/>
    <p:sldId id="441" r:id="rId37"/>
    <p:sldId id="329" r:id="rId38"/>
    <p:sldId id="442" r:id="rId39"/>
    <p:sldId id="443" r:id="rId40"/>
    <p:sldId id="273" r:id="rId41"/>
    <p:sldId id="444" r:id="rId42"/>
    <p:sldId id="409" r:id="rId43"/>
    <p:sldId id="472" r:id="rId44"/>
    <p:sldId id="445" r:id="rId45"/>
    <p:sldId id="332" r:id="rId46"/>
    <p:sldId id="446" r:id="rId47"/>
    <p:sldId id="447" r:id="rId48"/>
    <p:sldId id="448" r:id="rId49"/>
    <p:sldId id="449" r:id="rId50"/>
    <p:sldId id="335" r:id="rId51"/>
    <p:sldId id="450" r:id="rId52"/>
    <p:sldId id="451" r:id="rId53"/>
    <p:sldId id="452" r:id="rId54"/>
    <p:sldId id="453" r:id="rId55"/>
    <p:sldId id="454" r:id="rId56"/>
    <p:sldId id="455" r:id="rId57"/>
    <p:sldId id="457" r:id="rId58"/>
    <p:sldId id="456" r:id="rId59"/>
    <p:sldId id="276" r:id="rId60"/>
    <p:sldId id="346" r:id="rId61"/>
    <p:sldId id="458" r:id="rId62"/>
    <p:sldId id="459" r:id="rId63"/>
    <p:sldId id="460" r:id="rId64"/>
    <p:sldId id="461" r:id="rId65"/>
    <p:sldId id="277" r:id="rId66"/>
    <p:sldId id="462" r:id="rId67"/>
    <p:sldId id="279" r:id="rId68"/>
    <p:sldId id="463" r:id="rId69"/>
    <p:sldId id="464" r:id="rId70"/>
    <p:sldId id="282" r:id="rId71"/>
    <p:sldId id="269" r:id="rId72"/>
    <p:sldId id="270" r:id="rId73"/>
    <p:sldId id="465" r:id="rId74"/>
    <p:sldId id="466" r:id="rId75"/>
    <p:sldId id="467" r:id="rId76"/>
    <p:sldId id="274" r:id="rId77"/>
    <p:sldId id="468" r:id="rId78"/>
    <p:sldId id="469" r:id="rId79"/>
    <p:sldId id="470" r:id="rId80"/>
    <p:sldId id="259" r:id="rId8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5"/>
    <p:restoredTop sz="77606"/>
  </p:normalViewPr>
  <p:slideViewPr>
    <p:cSldViewPr snapToGrid="0" snapToObjects="1">
      <p:cViewPr varScale="1">
        <p:scale>
          <a:sx n="116" d="100"/>
          <a:sy n="116" d="100"/>
        </p:scale>
        <p:origin x="13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iostat.jhsph.edu/courses/bio621/misc/Chocolate%20consumption%20cognitive%20function%20and%20nobel%20laurates%20(NEJM).pdf"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reuters.com/article/2012/10/10/us-eat-chocolate-win-the-nobel-prize-idUSBRE8991MS20121010#vFdfFkbPVlilSjsB.97" TargetMode="External"/><Relationship Id="rId4" Type="http://schemas.openxmlformats.org/officeDocument/2006/relationships/hyperlink" Target="http://blogs.scientificamerican.com/the-curious-wavefunction/chocolate-consumption-and-nobel-prizes-a-bizarre-juxtaposition-if-there-ever-was-on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2012, a </a:t>
            </a:r>
            <a:r>
              <a:rPr lang="en-US" b="0" i="0" dirty="0">
                <a:solidFill>
                  <a:srgbClr val="52ADC8"/>
                </a:solidFill>
                <a:effectLst/>
                <a:latin typeface="-apple-system"/>
                <a:hlinkClick r:id="rId3"/>
              </a:rPr>
              <a:t>paper</a:t>
            </a:r>
            <a:r>
              <a:rPr lang="en-US" b="0" i="0" dirty="0">
                <a:solidFill>
                  <a:srgbClr val="494E52"/>
                </a:solidFill>
                <a:effectLst/>
                <a:latin typeface="-apple-system"/>
              </a:rPr>
              <a:t> in the respected New England Journal of Medicine examined the </a:t>
            </a:r>
          </a:p>
          <a:p>
            <a:pPr lvl="1"/>
            <a:r>
              <a:rPr lang="en-US" b="0" i="0" dirty="0">
                <a:solidFill>
                  <a:srgbClr val="494E52"/>
                </a:solidFill>
                <a:effectLst/>
                <a:latin typeface="-apple-system"/>
              </a:rPr>
              <a:t>relation between chocolate consumption and Nobel Prizes in a group of countries.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The </a:t>
            </a:r>
            <a:r>
              <a:rPr lang="en-US" b="0" i="0" dirty="0">
                <a:solidFill>
                  <a:srgbClr val="52ADC8"/>
                </a:solidFill>
                <a:effectLst/>
                <a:latin typeface="-apple-system"/>
                <a:hlinkClick r:id="rId4"/>
              </a:rPr>
              <a:t>Scientific American</a:t>
            </a:r>
            <a:r>
              <a:rPr lang="en-US" b="0" i="0" dirty="0">
                <a:solidFill>
                  <a:srgbClr val="494E52"/>
                </a:solidFill>
                <a:effectLst/>
                <a:latin typeface="-apple-system"/>
              </a:rPr>
              <a:t> responded seriously whereas </a:t>
            </a:r>
            <a:r>
              <a:rPr lang="en-US" b="0" i="0" dirty="0">
                <a:solidFill>
                  <a:srgbClr val="52ADC8"/>
                </a:solidFill>
                <a:effectLst/>
                <a:latin typeface="-apple-system"/>
                <a:hlinkClick r:id="rId5"/>
              </a:rPr>
              <a:t>others</a:t>
            </a:r>
            <a:r>
              <a:rPr lang="en-US" b="0" i="0" dirty="0">
                <a:solidFill>
                  <a:srgbClr val="494E52"/>
                </a:solidFill>
                <a:effectLst/>
                <a:latin typeface="-apple-system"/>
              </a:rPr>
              <a:t> were more relaxed.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You are welcome to make your own decision! The following graph, provided in the paper, should motivate you to go and take a look.</a:t>
            </a:r>
          </a:p>
          <a:p>
            <a:endParaRPr lang="en-US" dirty="0"/>
          </a:p>
        </p:txBody>
      </p:sp>
    </p:spTree>
    <p:extLst>
      <p:ext uri="{BB962C8B-B14F-4D97-AF65-F5344CB8AC3E}">
        <p14:creationId xmlns:p14="http://schemas.microsoft.com/office/powerpoint/2010/main" val="264922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False</a:t>
            </a:r>
          </a:p>
          <a:p>
            <a:r>
              <a:rPr lang="en-US" dirty="0"/>
              <a:t>False – We will not be able to predict with a linear classifier, but other classifiers can be used</a:t>
            </a:r>
          </a:p>
          <a:p>
            <a:r>
              <a:rPr lang="en-US" dirty="0"/>
              <a:t>They have a negative **linear** association</a:t>
            </a:r>
          </a:p>
          <a:p>
            <a:endParaRPr lang="en-US" dirty="0"/>
          </a:p>
        </p:txBody>
      </p:sp>
    </p:spTree>
    <p:extLst>
      <p:ext uri="{BB962C8B-B14F-4D97-AF65-F5344CB8AC3E}">
        <p14:creationId xmlns:p14="http://schemas.microsoft.com/office/powerpoint/2010/main" val="418158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SU, SD of y = 1, so, the vertical connector at x=1, is r*SD y = r*1 = r</a:t>
            </a:r>
          </a:p>
          <a:p>
            <a:r>
              <a:rPr lang="en-US" b="0" i="0" dirty="0">
                <a:solidFill>
                  <a:srgbClr val="494E52"/>
                </a:solidFill>
                <a:effectLst/>
                <a:latin typeface="-apple-system"/>
              </a:rPr>
              <a:t>In regression, we use the value of one variable (which we will call </a:t>
            </a:r>
            <a:r>
              <a:rPr lang="en-US" b="0" i="0" dirty="0">
                <a:solidFill>
                  <a:srgbClr val="494E52"/>
                </a:solidFill>
                <a:effectLst/>
                <a:latin typeface="MJXc-TeX-math-I"/>
              </a:rPr>
              <a:t>x</a:t>
            </a:r>
            <a:r>
              <a:rPr lang="en-US" b="0" i="0" dirty="0">
                <a:solidFill>
                  <a:srgbClr val="494E52"/>
                </a:solidFill>
                <a:effectLst/>
                <a:latin typeface="-apple-system"/>
              </a:rPr>
              <a:t>x) to predict the value of another (which we will call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t>
            </a:r>
          </a:p>
          <a:p>
            <a:pPr lvl="1"/>
            <a:r>
              <a:rPr lang="en-US" b="0" i="0" dirty="0">
                <a:solidFill>
                  <a:srgbClr val="494E52"/>
                </a:solidFill>
                <a:effectLst/>
                <a:latin typeface="-apple-system"/>
              </a:rPr>
              <a:t>When the variables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are measured in standard units, the regression line for predicting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has slope </a:t>
            </a:r>
            <a:r>
              <a:rPr lang="en-US" b="0" i="0" dirty="0" err="1">
                <a:solidFill>
                  <a:srgbClr val="494E52"/>
                </a:solidFill>
                <a:effectLst/>
                <a:latin typeface="MJXc-TeX-math-I"/>
              </a:rPr>
              <a:t>r</a:t>
            </a:r>
            <a:r>
              <a:rPr lang="en-US" b="0" i="0" dirty="0" err="1">
                <a:solidFill>
                  <a:srgbClr val="494E52"/>
                </a:solidFill>
                <a:effectLst/>
                <a:latin typeface="-apple-system"/>
              </a:rPr>
              <a:t>r</a:t>
            </a:r>
            <a:r>
              <a:rPr lang="en-US" b="0" i="0" dirty="0">
                <a:solidFill>
                  <a:srgbClr val="494E52"/>
                </a:solidFill>
                <a:effectLst/>
                <a:latin typeface="-apple-system"/>
              </a:rPr>
              <a:t> and passes through the origin.</a:t>
            </a:r>
            <a:endParaRPr lang="en-US" dirty="0"/>
          </a:p>
          <a:p>
            <a:endParaRPr lang="en-US" dirty="0"/>
          </a:p>
          <a:p>
            <a:r>
              <a:rPr lang="en-US" dirty="0"/>
              <a:t>In original units then, vertical change = r*SD y, which is not necessarily equal to 1</a:t>
            </a:r>
          </a:p>
        </p:txBody>
      </p:sp>
    </p:spTree>
    <p:extLst>
      <p:ext uri="{BB962C8B-B14F-4D97-AF65-F5344CB8AC3E}">
        <p14:creationId xmlns:p14="http://schemas.microsoft.com/office/powerpoint/2010/main" val="188315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Slope is computed as change y/ change x = ((</a:t>
            </a:r>
            <a:r>
              <a:rPr lang="en-US" dirty="0" err="1"/>
              <a:t>average_y</a:t>
            </a:r>
            <a:r>
              <a:rPr lang="en-US" dirty="0"/>
              <a:t> + r*</a:t>
            </a:r>
            <a:r>
              <a:rPr lang="en-US" dirty="0" err="1"/>
              <a:t>sd_y</a:t>
            </a:r>
            <a:r>
              <a:rPr lang="en-US" dirty="0"/>
              <a:t>)– </a:t>
            </a:r>
            <a:r>
              <a:rPr lang="en-US" dirty="0" err="1"/>
              <a:t>average_y</a:t>
            </a:r>
            <a:r>
              <a:rPr lang="en-US" dirty="0"/>
              <a:t>)/ ((</a:t>
            </a:r>
            <a:r>
              <a:rPr lang="en-US" dirty="0" err="1"/>
              <a:t>average_x</a:t>
            </a:r>
            <a:r>
              <a:rPr lang="en-US" dirty="0"/>
              <a:t> + </a:t>
            </a:r>
            <a:r>
              <a:rPr lang="en-US" dirty="0" err="1"/>
              <a:t>sd_x</a:t>
            </a:r>
            <a:r>
              <a:rPr lang="en-US" dirty="0"/>
              <a:t>) – </a:t>
            </a:r>
            <a:r>
              <a:rPr lang="en-US" dirty="0" err="1"/>
              <a:t>average_x</a:t>
            </a:r>
            <a:r>
              <a:rPr lang="en-US" dirty="0"/>
              <a:t>) = r*</a:t>
            </a:r>
            <a:r>
              <a:rPr lang="en-US" dirty="0" err="1"/>
              <a:t>sd_y</a:t>
            </a:r>
            <a:r>
              <a:rPr lang="en-US" dirty="0"/>
              <a:t>/</a:t>
            </a:r>
            <a:r>
              <a:rPr lang="en-US" dirty="0" err="1"/>
              <a:t>sd_x</a:t>
            </a:r>
            <a:endParaRPr lang="en-US" dirty="0"/>
          </a:p>
          <a:p>
            <a:endParaRPr lang="en-US" dirty="0"/>
          </a:p>
          <a:p>
            <a:r>
              <a:rPr lang="en-US" dirty="0"/>
              <a:t>Intercept is computed as y – slope * x, point of intersection with y axis is (</a:t>
            </a:r>
            <a:r>
              <a:rPr lang="en-US" dirty="0" err="1"/>
              <a:t>average_x</a:t>
            </a:r>
            <a:r>
              <a:rPr lang="en-US" dirty="0"/>
              <a:t>, </a:t>
            </a:r>
            <a:r>
              <a:rPr lang="en-US" dirty="0" err="1"/>
              <a:t>average_y</a:t>
            </a:r>
            <a:r>
              <a:rPr lang="en-US" dirty="0"/>
              <a:t>), hence, values for x and y are </a:t>
            </a:r>
            <a:r>
              <a:rPr lang="en-US" dirty="0" err="1"/>
              <a:t>average_x</a:t>
            </a:r>
            <a:r>
              <a:rPr lang="en-US" dirty="0"/>
              <a:t>, and </a:t>
            </a:r>
            <a:r>
              <a:rPr lang="en-US" dirty="0" err="1"/>
              <a:t>average_y</a:t>
            </a:r>
            <a:r>
              <a:rPr lang="en-US" dirty="0"/>
              <a:t> </a:t>
            </a:r>
            <a:r>
              <a:rPr lang="en-US" dirty="0" err="1"/>
              <a:t>repectively</a:t>
            </a:r>
            <a:endParaRPr lang="en-US" dirty="0"/>
          </a:p>
        </p:txBody>
      </p:sp>
    </p:spTree>
    <p:extLst>
      <p:ext uri="{BB962C8B-B14F-4D97-AF65-F5344CB8AC3E}">
        <p14:creationId xmlns:p14="http://schemas.microsoft.com/office/powerpoint/2010/main" val="67753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 – no units</a:t>
            </a:r>
          </a:p>
          <a:p>
            <a:endParaRPr lang="en-US" dirty="0"/>
          </a:p>
          <a:p>
            <a:r>
              <a:rPr lang="en-US" dirty="0"/>
              <a:t>Slope – dollars per gram</a:t>
            </a:r>
          </a:p>
          <a:p>
            <a:endParaRPr lang="en-US" dirty="0"/>
          </a:p>
          <a:p>
            <a:pPr lvl="1"/>
            <a:r>
              <a:rPr lang="en-US" b="0" i="0" dirty="0">
                <a:solidFill>
                  <a:srgbClr val="494E52"/>
                </a:solidFill>
                <a:effectLst/>
                <a:latin typeface="-apple-system"/>
              </a:rPr>
              <a:t>In general, the slope of the regression line can be interpreted as the average increase in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per unit increase in </a:t>
            </a:r>
            <a:r>
              <a:rPr lang="en-US" b="0" i="0" dirty="0">
                <a:solidFill>
                  <a:srgbClr val="494E52"/>
                </a:solidFill>
                <a:effectLst/>
                <a:latin typeface="MJXc-TeX-math-I"/>
              </a:rPr>
              <a:t>x</a:t>
            </a:r>
            <a:r>
              <a:rPr lang="en-US" b="0" i="0" dirty="0">
                <a:solidFill>
                  <a:srgbClr val="494E52"/>
                </a:solidFill>
                <a:effectLst/>
                <a:latin typeface="-apple-system"/>
              </a:rPr>
              <a:t>x. Note that if the slope is negative, then for every unit increase in </a:t>
            </a:r>
            <a:r>
              <a:rPr lang="en-US" b="0" i="0" dirty="0">
                <a:solidFill>
                  <a:srgbClr val="494E52"/>
                </a:solidFill>
                <a:effectLst/>
                <a:latin typeface="MJXc-TeX-math-I"/>
              </a:rPr>
              <a:t>x</a:t>
            </a:r>
            <a:r>
              <a:rPr lang="en-US" b="0" i="0" dirty="0">
                <a:solidFill>
                  <a:srgbClr val="494E52"/>
                </a:solidFill>
                <a:effectLst/>
                <a:latin typeface="-apple-system"/>
              </a:rPr>
              <a:t>x, the average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decreases.</a:t>
            </a:r>
            <a:endParaRPr lang="en-US" dirty="0"/>
          </a:p>
          <a:p>
            <a:endParaRPr lang="en-US" dirty="0"/>
          </a:p>
          <a:p>
            <a:r>
              <a:rPr lang="en-US" dirty="0"/>
              <a:t>Intercept – dollars (dollars – dollars/gram * gram) = dollars – dollars = dollars</a:t>
            </a:r>
          </a:p>
        </p:txBody>
      </p:sp>
    </p:spTree>
    <p:extLst>
      <p:ext uri="{BB962C8B-B14F-4D97-AF65-F5344CB8AC3E}">
        <p14:creationId xmlns:p14="http://schemas.microsoft.com/office/powerpoint/2010/main" val="178915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MJXc-TeX-main-R"/>
              </a:rPr>
              <a:t>estimate of child's height = 0.64⋅midparent height + 22.64. </a:t>
            </a:r>
            <a:r>
              <a:rPr lang="en-US" b="0" i="0" dirty="0">
                <a:solidFill>
                  <a:srgbClr val="494E52"/>
                </a:solidFill>
                <a:effectLst/>
                <a:latin typeface="-apple-system"/>
              </a:rPr>
              <a:t>This is also known as the </a:t>
            </a:r>
            <a:r>
              <a:rPr lang="en-US" b="0" i="1" dirty="0">
                <a:solidFill>
                  <a:srgbClr val="494E52"/>
                </a:solidFill>
                <a:effectLst/>
                <a:latin typeface="-apple-system"/>
              </a:rPr>
              <a:t>regression equation.</a:t>
            </a:r>
            <a:r>
              <a:rPr lang="en-US" b="0" i="0" dirty="0">
                <a:solidFill>
                  <a:srgbClr val="494E52"/>
                </a:solidFill>
                <a:effectLst/>
                <a:latin typeface="-apple-system"/>
              </a:rPr>
              <a:t> The principal use of the regression equation is to predict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a:t>
            </a:r>
          </a:p>
          <a:p>
            <a:endParaRPr lang="en-US" b="0" i="0" dirty="0">
              <a:solidFill>
                <a:srgbClr val="494E52"/>
              </a:solidFill>
              <a:effectLst/>
              <a:latin typeface="-apple-system"/>
            </a:endParaRPr>
          </a:p>
          <a:p>
            <a:r>
              <a:rPr lang="en-US" b="0" i="0" dirty="0">
                <a:solidFill>
                  <a:srgbClr val="494E52"/>
                </a:solidFill>
                <a:effectLst/>
                <a:latin typeface="-apple-system"/>
              </a:rPr>
              <a:t>What is x? -- midterm</a:t>
            </a:r>
          </a:p>
          <a:p>
            <a:r>
              <a:rPr lang="en-US" b="0" i="0" dirty="0">
                <a:solidFill>
                  <a:srgbClr val="494E52"/>
                </a:solidFill>
                <a:effectLst/>
                <a:latin typeface="-apple-system"/>
              </a:rPr>
              <a:t>What is y? -- final</a:t>
            </a:r>
          </a:p>
          <a:p>
            <a:r>
              <a:rPr lang="en-US" b="0" i="0" dirty="0">
                <a:solidFill>
                  <a:srgbClr val="494E52"/>
                </a:solidFill>
                <a:effectLst/>
                <a:latin typeface="-apple-system"/>
              </a:rPr>
              <a:t>Slope = r*(</a:t>
            </a:r>
            <a:r>
              <a:rPr lang="en-US" b="0" i="0" dirty="0" err="1">
                <a:solidFill>
                  <a:srgbClr val="494E52"/>
                </a:solidFill>
                <a:effectLst/>
                <a:latin typeface="-apple-system"/>
              </a:rPr>
              <a:t>sd_y</a:t>
            </a:r>
            <a:r>
              <a:rPr lang="en-US" b="0" i="0" dirty="0">
                <a:solidFill>
                  <a:srgbClr val="494E52"/>
                </a:solidFill>
                <a:effectLst/>
                <a:latin typeface="-apple-system"/>
              </a:rPr>
              <a:t>/</a:t>
            </a:r>
            <a:r>
              <a:rPr lang="en-US" b="0" i="0" dirty="0" err="1">
                <a:solidFill>
                  <a:srgbClr val="494E52"/>
                </a:solidFill>
                <a:effectLst/>
                <a:latin typeface="-apple-system"/>
              </a:rPr>
              <a:t>sd_x</a:t>
            </a:r>
            <a:r>
              <a:rPr lang="en-US" b="0" i="0" dirty="0">
                <a:solidFill>
                  <a:srgbClr val="494E52"/>
                </a:solidFill>
                <a:effectLst/>
                <a:latin typeface="-apple-system"/>
              </a:rPr>
              <a:t>) = 0.75*(12/10) = 0.9</a:t>
            </a:r>
          </a:p>
          <a:p>
            <a:endParaRPr lang="en-US" b="0" i="0" dirty="0">
              <a:solidFill>
                <a:srgbClr val="494E52"/>
              </a:solidFill>
              <a:effectLst/>
              <a:latin typeface="-apple-system"/>
            </a:endParaRPr>
          </a:p>
          <a:p>
            <a:r>
              <a:rPr lang="en-US" b="0" i="0" dirty="0">
                <a:solidFill>
                  <a:srgbClr val="494E52"/>
                </a:solidFill>
                <a:effectLst/>
                <a:latin typeface="-apple-system"/>
              </a:rPr>
              <a:t>Intercept = </a:t>
            </a:r>
            <a:r>
              <a:rPr lang="en-US" b="0" i="0" dirty="0" err="1">
                <a:solidFill>
                  <a:srgbClr val="494E52"/>
                </a:solidFill>
                <a:effectLst/>
                <a:latin typeface="-apple-system"/>
              </a:rPr>
              <a:t>average_y</a:t>
            </a:r>
            <a:r>
              <a:rPr lang="en-US" b="0" i="0" dirty="0">
                <a:solidFill>
                  <a:srgbClr val="494E52"/>
                </a:solidFill>
                <a:effectLst/>
                <a:latin typeface="-apple-system"/>
              </a:rPr>
              <a:t> – slope*</a:t>
            </a:r>
            <a:r>
              <a:rPr lang="en-US" b="0" i="0" dirty="0" err="1">
                <a:solidFill>
                  <a:srgbClr val="494E52"/>
                </a:solidFill>
                <a:effectLst/>
                <a:latin typeface="-apple-system"/>
              </a:rPr>
              <a:t>average_x</a:t>
            </a:r>
            <a:r>
              <a:rPr lang="en-US" b="0" i="0" dirty="0">
                <a:solidFill>
                  <a:srgbClr val="494E52"/>
                </a:solidFill>
                <a:effectLst/>
                <a:latin typeface="-apple-system"/>
              </a:rPr>
              <a:t> = 50 – (0.9*70) = 50 – 63 = -13</a:t>
            </a:r>
          </a:p>
          <a:p>
            <a:endParaRPr lang="en-US" b="0" i="0" dirty="0">
              <a:solidFill>
                <a:srgbClr val="494E52"/>
              </a:solidFill>
              <a:effectLst/>
              <a:latin typeface="-apple-system"/>
            </a:endParaRPr>
          </a:p>
          <a:p>
            <a:r>
              <a:rPr lang="en-US" b="0" i="0" dirty="0">
                <a:solidFill>
                  <a:srgbClr val="494E52"/>
                </a:solidFill>
                <a:effectLst/>
                <a:latin typeface="-apple-system"/>
              </a:rPr>
              <a:t>Student got a 90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90 +-13 = 81 – 13 = 68</a:t>
            </a:r>
          </a:p>
          <a:p>
            <a:r>
              <a:rPr lang="en-US" b="0" i="0" dirty="0">
                <a:solidFill>
                  <a:srgbClr val="494E52"/>
                </a:solidFill>
                <a:effectLst/>
                <a:latin typeface="-apple-system"/>
              </a:rPr>
              <a:t>Student got a 60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60 +-13 = 54 – 13 = 41</a:t>
            </a:r>
            <a:endParaRPr lang="en-US" dirty="0"/>
          </a:p>
        </p:txBody>
      </p:sp>
    </p:spTree>
    <p:extLst>
      <p:ext uri="{BB962C8B-B14F-4D97-AF65-F5344CB8AC3E}">
        <p14:creationId xmlns:p14="http://schemas.microsoft.com/office/powerpoint/2010/main" val="330638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Linear regression is </a:t>
            </a:r>
          </a:p>
        </p:txBody>
      </p:sp>
    </p:spTree>
    <p:extLst>
      <p:ext uri="{BB962C8B-B14F-4D97-AF65-F5344CB8AC3E}">
        <p14:creationId xmlns:p14="http://schemas.microsoft.com/office/powerpoint/2010/main" val="82767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Corresponding to each point on the scatter plot, there is an error of prediction calculated as the actual value minus the predicted value. It is the vertical distance between the point and the line, with a negative sign if the point is below the line.</a:t>
            </a:r>
          </a:p>
          <a:p>
            <a:endParaRPr lang="en-US" b="0" i="0" dirty="0">
              <a:solidFill>
                <a:srgbClr val="494E52"/>
              </a:solidFill>
              <a:effectLst/>
              <a:latin typeface="-apple-system"/>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What we need is one overall measure of the rough size of the errors. As we did before, we will eliminate the +s, and –s by squaring the values, then taking the square root to get back to the original units</a:t>
            </a:r>
          </a:p>
          <a:p>
            <a:endParaRPr lang="en-US" b="0" i="0" dirty="0">
              <a:solidFill>
                <a:srgbClr val="494E52"/>
              </a:solidFill>
              <a:effectLst/>
              <a:latin typeface="-apple-system"/>
            </a:endParaRPr>
          </a:p>
          <a:p>
            <a:r>
              <a:rPr lang="en-US" b="0" i="0" dirty="0">
                <a:solidFill>
                  <a:srgbClr val="494E52"/>
                </a:solidFill>
                <a:effectLst/>
                <a:latin typeface="-apple-system"/>
              </a:rPr>
              <a:t>The errors change depending on the line of estimation used.</a:t>
            </a:r>
          </a:p>
          <a:p>
            <a:endParaRPr lang="en-US" b="0" i="0" dirty="0">
              <a:solidFill>
                <a:srgbClr val="494E52"/>
              </a:solidFill>
              <a:effectLst/>
              <a:latin typeface="-apple-system"/>
            </a:endParaRPr>
          </a:p>
        </p:txBody>
      </p:sp>
    </p:spTree>
    <p:extLst>
      <p:ext uri="{BB962C8B-B14F-4D97-AF65-F5344CB8AC3E}">
        <p14:creationId xmlns:p14="http://schemas.microsoft.com/office/powerpoint/2010/main" val="1860421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Our observations so far can be summarized as follows.</a:t>
            </a:r>
          </a:p>
          <a:p>
            <a:pPr lvl="1" algn="l">
              <a:buFont typeface="Arial" panose="020B0604020202020204" pitchFamily="34" charset="0"/>
              <a:buChar char="•"/>
            </a:pPr>
            <a:r>
              <a:rPr lang="en-US" b="0" i="0" dirty="0">
                <a:solidFill>
                  <a:srgbClr val="494E52"/>
                </a:solidFill>
                <a:effectLst/>
                <a:latin typeface="-apple-system"/>
              </a:rPr>
              <a:t>To get estimates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you can use any line you want.</a:t>
            </a:r>
          </a:p>
          <a:p>
            <a:pPr lvl="1" algn="l">
              <a:buFont typeface="Arial" panose="020B0604020202020204" pitchFamily="34" charset="0"/>
              <a:buChar char="•"/>
            </a:pPr>
            <a:r>
              <a:rPr lang="en-US" b="0" i="0" dirty="0">
                <a:solidFill>
                  <a:srgbClr val="494E52"/>
                </a:solidFill>
                <a:effectLst/>
                <a:latin typeface="-apple-system"/>
              </a:rPr>
              <a:t>Every line has a root mean squared error of estimation.</a:t>
            </a:r>
          </a:p>
          <a:p>
            <a:pPr lvl="1" algn="l">
              <a:buFont typeface="Arial" panose="020B0604020202020204" pitchFamily="34" charset="0"/>
              <a:buChar char="•"/>
            </a:pPr>
            <a:r>
              <a:rPr lang="en-US" b="0" i="0" dirty="0">
                <a:solidFill>
                  <a:srgbClr val="494E52"/>
                </a:solidFill>
                <a:effectLst/>
                <a:latin typeface="-apple-system"/>
              </a:rPr>
              <a:t>"Better" lines have smaller errors.</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Is there a "best" line? That is, is there a line that minimizes the root mean squared error among all lines? Yes, the least square line, AKA, the regression line</a:t>
            </a:r>
          </a:p>
          <a:p>
            <a:pPr algn="l"/>
            <a:endParaRPr lang="en-US" b="0" i="0" dirty="0">
              <a:solidFill>
                <a:srgbClr val="494E52"/>
              </a:solidFill>
              <a:effectLst/>
              <a:latin typeface="-apple-system"/>
            </a:endParaRPr>
          </a:p>
          <a:p>
            <a:pPr algn="l"/>
            <a:endParaRPr lang="en-US" b="0" i="0" dirty="0">
              <a:solidFill>
                <a:srgbClr val="494E52"/>
              </a:solidFill>
              <a:effectLst/>
              <a:latin typeface="-apple-system"/>
            </a:endParaRPr>
          </a:p>
          <a:p>
            <a:pPr algn="l"/>
            <a:r>
              <a:rPr lang="en-US" b="0" i="0" dirty="0">
                <a:solidFill>
                  <a:srgbClr val="494E52"/>
                </a:solidFill>
                <a:effectLst/>
                <a:latin typeface="-apple-system"/>
              </a:rPr>
              <a:t>By a remarkable fact of mathematics, no other line can beat the low error rate of the regression line.</a:t>
            </a:r>
          </a:p>
          <a:p>
            <a:pPr lvl="1" algn="l">
              <a:buFont typeface="Arial" panose="020B0604020202020204" pitchFamily="34" charset="0"/>
              <a:buChar char="•"/>
            </a:pPr>
            <a:r>
              <a:rPr lang="en-US" b="1" i="0" dirty="0">
                <a:solidFill>
                  <a:srgbClr val="494E52"/>
                </a:solidFill>
                <a:effectLst/>
                <a:latin typeface="-apple-system"/>
              </a:rPr>
              <a:t>The regression line is the unique straight line that minimizes the mean squared error of estimation among all straight lines.</a:t>
            </a:r>
            <a:endParaRPr lang="en-US" b="0" i="0" dirty="0">
              <a:solidFill>
                <a:srgbClr val="494E52"/>
              </a:solidFill>
              <a:effectLst/>
              <a:latin typeface="-apple-system"/>
            </a:endParaRPr>
          </a:p>
          <a:p>
            <a:r>
              <a:rPr lang="en-US" dirty="0"/>
              <a:t/>
            </a:r>
            <a:br>
              <a:rPr lang="en-US" dirty="0"/>
            </a:br>
            <a:endParaRPr lang="en-US" dirty="0"/>
          </a:p>
        </p:txBody>
      </p:sp>
    </p:spTree>
    <p:extLst>
      <p:ext uri="{BB962C8B-B14F-4D97-AF65-F5344CB8AC3E}">
        <p14:creationId xmlns:p14="http://schemas.microsoft.com/office/powerpoint/2010/main" val="202725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note that a line that minimizes the root mean squared error is also a line that minimizes the squared error. </a:t>
            </a:r>
          </a:p>
          <a:p>
            <a:pPr lvl="1"/>
            <a:r>
              <a:rPr lang="en-US" b="0" i="0" dirty="0">
                <a:solidFill>
                  <a:srgbClr val="494E52"/>
                </a:solidFill>
                <a:effectLst/>
                <a:latin typeface="-apple-system"/>
              </a:rPr>
              <a:t>The square root makes no difference to the minimization. </a:t>
            </a:r>
          </a:p>
          <a:p>
            <a:pPr lvl="1"/>
            <a:r>
              <a:rPr lang="en-US" b="0" i="0" dirty="0">
                <a:solidFill>
                  <a:srgbClr val="494E52"/>
                </a:solidFill>
                <a:effectLst/>
                <a:latin typeface="-apple-system"/>
              </a:rPr>
              <a:t>So we will save ourselves a step of computation and just minimize the mean squared error (</a:t>
            </a:r>
            <a:r>
              <a:rPr lang="en-US" b="0" i="0" dirty="0" err="1">
                <a:solidFill>
                  <a:srgbClr val="494E52"/>
                </a:solidFill>
                <a:effectLst/>
                <a:latin typeface="-apple-system"/>
              </a:rPr>
              <a:t>mse</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If we use the line </a:t>
            </a:r>
            <a:r>
              <a:rPr lang="en-US" b="0" i="0" dirty="0">
                <a:solidFill>
                  <a:srgbClr val="494E52"/>
                </a:solidFill>
                <a:effectLst/>
                <a:latin typeface="MJXc-TeX-main-R"/>
              </a:rPr>
              <a:t>prediction = </a:t>
            </a:r>
            <a:r>
              <a:rPr lang="en-US" b="0" i="0" dirty="0" err="1">
                <a:solidFill>
                  <a:srgbClr val="494E52"/>
                </a:solidFill>
                <a:effectLst/>
                <a:latin typeface="MJXc-TeX-math-I"/>
              </a:rPr>
              <a:t>ax</a:t>
            </a:r>
            <a:r>
              <a:rPr lang="en-US" b="0" i="0" dirty="0" err="1">
                <a:solidFill>
                  <a:srgbClr val="494E52"/>
                </a:solidFill>
                <a:effectLst/>
                <a:latin typeface="MJXc-TeX-main-R"/>
              </a:rPr>
              <a:t>+</a:t>
            </a:r>
            <a:r>
              <a:rPr lang="en-US" b="0" i="0" dirty="0" err="1">
                <a:solidFill>
                  <a:srgbClr val="494E52"/>
                </a:solidFill>
                <a:effectLst/>
                <a:latin typeface="MJXc-TeX-math-I"/>
              </a:rPr>
              <a:t>b</a:t>
            </a:r>
            <a:r>
              <a:rPr lang="en-US" b="0" i="0" dirty="0">
                <a:solidFill>
                  <a:srgbClr val="494E52"/>
                </a:solidFill>
                <a:effectLst/>
                <a:latin typeface="MJXc-TeX-math-I"/>
              </a:rPr>
              <a:t> </a:t>
            </a:r>
            <a:r>
              <a:rPr lang="en-US" b="0" i="0" dirty="0">
                <a:solidFill>
                  <a:srgbClr val="494E52"/>
                </a:solidFill>
                <a:effectLst/>
                <a:latin typeface="-apple-system"/>
              </a:rPr>
              <a:t>will have an </a:t>
            </a:r>
            <a:r>
              <a:rPr lang="en-US" b="0" i="0" dirty="0" err="1">
                <a:solidFill>
                  <a:srgbClr val="494E52"/>
                </a:solidFill>
                <a:effectLst/>
                <a:latin typeface="-apple-system"/>
              </a:rPr>
              <a:t>mse</a:t>
            </a:r>
            <a:r>
              <a:rPr lang="en-US" b="0" i="0" dirty="0">
                <a:solidFill>
                  <a:srgbClr val="494E52"/>
                </a:solidFill>
                <a:effectLst/>
                <a:latin typeface="-apple-system"/>
              </a:rPr>
              <a:t> that depends on the slope </a:t>
            </a:r>
            <a:r>
              <a:rPr lang="en-US" b="0" i="0" dirty="0">
                <a:solidFill>
                  <a:srgbClr val="494E52"/>
                </a:solidFill>
                <a:effectLst/>
                <a:latin typeface="MJXc-TeX-math-I"/>
              </a:rPr>
              <a:t>a</a:t>
            </a:r>
            <a:r>
              <a:rPr lang="en-US" b="0" i="0" dirty="0">
                <a:solidFill>
                  <a:srgbClr val="494E52"/>
                </a:solidFill>
                <a:effectLst/>
                <a:latin typeface="-apple-system"/>
              </a:rPr>
              <a:t>a and the intercept </a:t>
            </a:r>
            <a:r>
              <a:rPr lang="en-US" b="0" i="0" dirty="0">
                <a:solidFill>
                  <a:srgbClr val="494E52"/>
                </a:solidFill>
                <a:effectLst/>
                <a:latin typeface="MJXc-TeX-math-I"/>
              </a:rPr>
              <a:t>b</a:t>
            </a:r>
            <a:r>
              <a:rPr lang="en-US" b="0" i="0" dirty="0">
                <a:solidFill>
                  <a:srgbClr val="494E52"/>
                </a:solidFill>
                <a:effectLst/>
                <a:latin typeface="-apple-system"/>
              </a:rPr>
              <a:t>b. </a:t>
            </a:r>
          </a:p>
          <a:p>
            <a:pPr lvl="1"/>
            <a:r>
              <a:rPr lang="en-US" b="0" i="0" dirty="0">
                <a:solidFill>
                  <a:srgbClr val="494E52"/>
                </a:solidFill>
                <a:effectLst/>
                <a:latin typeface="-apple-system"/>
              </a:rPr>
              <a:t>The function </a:t>
            </a:r>
            <a:r>
              <a:rPr lang="en-US" dirty="0" err="1"/>
              <a:t>lw_mse</a:t>
            </a:r>
            <a:r>
              <a:rPr lang="en-US" b="0" i="0" dirty="0">
                <a:solidFill>
                  <a:srgbClr val="494E52"/>
                </a:solidFill>
                <a:effectLst/>
                <a:latin typeface="-apple-system"/>
              </a:rPr>
              <a:t> takes the slope and intercept as its arguments and returns the corresponding </a:t>
            </a:r>
            <a:r>
              <a:rPr lang="en-US" b="0" i="0" dirty="0" err="1">
                <a:solidFill>
                  <a:srgbClr val="494E52"/>
                </a:solidFill>
                <a:effectLst/>
                <a:latin typeface="-apple-system"/>
              </a:rPr>
              <a:t>mse</a:t>
            </a:r>
            <a:r>
              <a:rPr lang="en-US" b="0" i="0" dirty="0">
                <a:solidFill>
                  <a:srgbClr val="494E52"/>
                </a:solidFill>
                <a:effectLst/>
                <a:latin typeface="-apple-system"/>
              </a:rPr>
              <a:t>.</a:t>
            </a:r>
          </a:p>
          <a:p>
            <a:pPr lvl="1"/>
            <a:endParaRPr lang="en-US" b="0" i="0" dirty="0">
              <a:solidFill>
                <a:srgbClr val="494E52"/>
              </a:solidFill>
              <a:effectLst/>
              <a:latin typeface="-apple-system"/>
            </a:endParaRPr>
          </a:p>
          <a:p>
            <a:pPr algn="l"/>
            <a:r>
              <a:rPr lang="en-US" b="0" i="0" dirty="0">
                <a:solidFill>
                  <a:srgbClr val="494E52"/>
                </a:solidFill>
                <a:effectLst/>
                <a:latin typeface="-apple-system"/>
              </a:rPr>
              <a:t>If we experiment with different values, we can find a low-error slope and intercept through trial and error, but that would take a while. </a:t>
            </a:r>
          </a:p>
          <a:p>
            <a:pPr lvl="1" algn="l"/>
            <a:r>
              <a:rPr lang="en-US" b="0" i="0" dirty="0">
                <a:solidFill>
                  <a:srgbClr val="494E52"/>
                </a:solidFill>
                <a:effectLst/>
                <a:latin typeface="-apple-system"/>
              </a:rPr>
              <a:t>Fortunately, there is a Python function that does all the trial and error for us.</a:t>
            </a:r>
          </a:p>
          <a:p>
            <a:pPr lvl="1" algn="l"/>
            <a:endParaRPr lang="en-US" b="0" i="0" dirty="0">
              <a:solidFill>
                <a:srgbClr val="494E52"/>
              </a:solidFill>
              <a:effectLst/>
              <a:latin typeface="-apple-system"/>
            </a:endParaRPr>
          </a:p>
          <a:p>
            <a:pPr algn="l"/>
            <a:r>
              <a:rPr lang="en-US" b="0" i="0" dirty="0">
                <a:solidFill>
                  <a:srgbClr val="494E52"/>
                </a:solidFill>
                <a:effectLst/>
                <a:latin typeface="-apple-system"/>
              </a:rPr>
              <a:t>The minimize function can be used to find the arguments of a function for which the function returns its minimum value. </a:t>
            </a:r>
          </a:p>
          <a:p>
            <a:pPr lvl="1" algn="l"/>
            <a:r>
              <a:rPr lang="en-US" b="0" i="0" dirty="0">
                <a:solidFill>
                  <a:srgbClr val="494E52"/>
                </a:solidFill>
                <a:effectLst/>
                <a:latin typeface="-apple-system"/>
              </a:rPr>
              <a:t>Python uses a similar trial-and-error approach, following the changes that lead to incrementally lower output values.</a:t>
            </a:r>
          </a:p>
          <a:p>
            <a:pPr lvl="0"/>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72355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by reviewing minimize. Use the demo in notebook 9.3, Non-linear regression for the review</a:t>
            </a:r>
          </a:p>
        </p:txBody>
      </p:sp>
    </p:spTree>
    <p:extLst>
      <p:ext uri="{BB962C8B-B14F-4D97-AF65-F5344CB8AC3E}">
        <p14:creationId xmlns:p14="http://schemas.microsoft.com/office/powerpoint/2010/main" val="26085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know when we have a good fit for the data? How do we know if the regression line fits the data well?</a:t>
            </a:r>
          </a:p>
          <a:p>
            <a:endParaRPr lang="en-US" dirty="0"/>
          </a:p>
          <a:p>
            <a:r>
              <a:rPr lang="en-US" dirty="0"/>
              <a:t>We run diagnostics</a:t>
            </a:r>
          </a:p>
        </p:txBody>
      </p:sp>
    </p:spTree>
    <p:extLst>
      <p:ext uri="{BB962C8B-B14F-4D97-AF65-F5344CB8AC3E}">
        <p14:creationId xmlns:p14="http://schemas.microsoft.com/office/powerpoint/2010/main" val="401153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Suppose a data scientist has decided to use linear regression to estimate values of a response variable (y) based on a predictor (x). </a:t>
            </a:r>
          </a:p>
          <a:p>
            <a:pPr lvl="1"/>
            <a:r>
              <a:rPr lang="en-US" b="0" i="0" dirty="0">
                <a:solidFill>
                  <a:srgbClr val="494E52"/>
                </a:solidFill>
                <a:effectLst/>
                <a:latin typeface="-apple-system"/>
              </a:rPr>
              <a:t>To see how well this method of estimation performs, the data scientist must examine how far off the estimates are from the actual values. </a:t>
            </a:r>
          </a:p>
          <a:p>
            <a:pPr lvl="1"/>
            <a:r>
              <a:rPr lang="en-US" b="0" i="0" dirty="0">
                <a:solidFill>
                  <a:srgbClr val="494E52"/>
                </a:solidFill>
                <a:effectLst/>
                <a:latin typeface="-apple-system"/>
              </a:rPr>
              <a:t>These differences are called </a:t>
            </a:r>
            <a:r>
              <a:rPr lang="en-US" b="0" i="1" dirty="0">
                <a:solidFill>
                  <a:srgbClr val="494E52"/>
                </a:solidFill>
                <a:effectLst/>
                <a:latin typeface="-apple-system"/>
              </a:rPr>
              <a:t>residuals</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In the last demo, we asked whether the quadratic predictor was “better” than the linear one. </a:t>
            </a:r>
          </a:p>
          <a:p>
            <a:pPr lvl="1"/>
            <a:r>
              <a:rPr lang="en-US" b="0" i="0" dirty="0">
                <a:solidFill>
                  <a:srgbClr val="494E52"/>
                </a:solidFill>
                <a:effectLst/>
                <a:latin typeface="-apple-system"/>
              </a:rPr>
              <a:t>Computing and visualizing residuals is one way we can use to answer this</a:t>
            </a:r>
            <a:endParaRPr lang="en-US" dirty="0"/>
          </a:p>
        </p:txBody>
      </p:sp>
    </p:spTree>
    <p:extLst>
      <p:ext uri="{BB962C8B-B14F-4D97-AF65-F5344CB8AC3E}">
        <p14:creationId xmlns:p14="http://schemas.microsoft.com/office/powerpoint/2010/main" val="206853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so far seen how to visually “diagnose” the regression line. </a:t>
            </a:r>
          </a:p>
          <a:p>
            <a:endParaRPr lang="en-US" dirty="0"/>
          </a:p>
          <a:p>
            <a:r>
              <a:rPr lang="en-US" dirty="0"/>
              <a:t>Now, let’s look at how to numerically do so. While we will not proof mathematically these properties, we will compute them in our datasets to convince ourselves that they are true</a:t>
            </a:r>
          </a:p>
        </p:txBody>
      </p:sp>
    </p:spTree>
    <p:extLst>
      <p:ext uri="{BB962C8B-B14F-4D97-AF65-F5344CB8AC3E}">
        <p14:creationId xmlns:p14="http://schemas.microsoft.com/office/powerpoint/2010/main" val="138731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we will not mathematically proof this, however, we will compute it for our datasets and see that it’s true</a:t>
            </a:r>
          </a:p>
          <a:p>
            <a:endParaRPr lang="en-US" dirty="0"/>
          </a:p>
          <a:p>
            <a:r>
              <a:rPr lang="en-US" dirty="0"/>
              <a:t>The proof is outside the scope of this class, but encourage you to take a statistics class if this is something you find interesting and would want to pursue further</a:t>
            </a:r>
          </a:p>
        </p:txBody>
      </p:sp>
    </p:spTree>
    <p:extLst>
      <p:ext uri="{BB962C8B-B14F-4D97-AF65-F5344CB8AC3E}">
        <p14:creationId xmlns:p14="http://schemas.microsoft.com/office/powerpoint/2010/main" val="334429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362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how to obtain the second equation</a:t>
            </a:r>
          </a:p>
          <a:p>
            <a:endParaRPr lang="en-US" dirty="0"/>
          </a:p>
          <a:p>
            <a:r>
              <a:rPr lang="en-US" dirty="0"/>
              <a:t>The first </a:t>
            </a:r>
            <a:r>
              <a:rPr lang="en-US" dirty="0" err="1"/>
              <a:t>eqn</a:t>
            </a:r>
            <a:r>
              <a:rPr lang="en-US" dirty="0"/>
              <a:t> can be rewritten as : (var(y)-var(fitted values)/var(y) = var(y)/var(y) – var(fitted values)/var(y) = 1 – r^2</a:t>
            </a:r>
          </a:p>
        </p:txBody>
      </p:sp>
    </p:spTree>
    <p:extLst>
      <p:ext uri="{BB962C8B-B14F-4D97-AF65-F5344CB8AC3E}">
        <p14:creationId xmlns:p14="http://schemas.microsoft.com/office/powerpoint/2010/main" val="243524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square root of both sides, then move SD of y to the right to get the second </a:t>
            </a:r>
            <a:r>
              <a:rPr lang="en-US" dirty="0" err="1"/>
              <a:t>eqn</a:t>
            </a:r>
            <a:endParaRPr lang="en-US" dirty="0"/>
          </a:p>
        </p:txBody>
      </p:sp>
    </p:spTree>
    <p:extLst>
      <p:ext uri="{BB962C8B-B14F-4D97-AF65-F5344CB8AC3E}">
        <p14:creationId xmlns:p14="http://schemas.microsoft.com/office/powerpoint/2010/main" val="50167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Second </a:t>
            </a:r>
            <a:r>
              <a:rPr lang="en-US" dirty="0" err="1"/>
              <a:t>eqn</a:t>
            </a:r>
            <a:r>
              <a:rPr lang="en-US" dirty="0"/>
              <a:t> derived from the </a:t>
            </a:r>
            <a:r>
              <a:rPr lang="en-US" dirty="0" err="1"/>
              <a:t>eqn</a:t>
            </a:r>
            <a:r>
              <a:rPr lang="en-US" dirty="0"/>
              <a:t> in slide 55.</a:t>
            </a:r>
          </a:p>
          <a:p>
            <a:endParaRPr lang="en-US" dirty="0"/>
          </a:p>
          <a:p>
            <a:r>
              <a:rPr lang="en-US" dirty="0"/>
              <a:t>Var(predictions, AKA, </a:t>
            </a:r>
            <a:r>
              <a:rPr lang="en-US" dirty="0" err="1"/>
              <a:t>fitted_values</a:t>
            </a:r>
            <a:r>
              <a:rPr lang="en-US" dirty="0"/>
              <a:t>)/var(y) = r^2</a:t>
            </a:r>
          </a:p>
          <a:p>
            <a:endParaRPr lang="en-US" dirty="0"/>
          </a:p>
          <a:p>
            <a:r>
              <a:rPr lang="en-US" dirty="0"/>
              <a:t>Taking sqrt on both sides provides SD(predictions)/SD(y) = |r|</a:t>
            </a:r>
          </a:p>
          <a:p>
            <a:r>
              <a:rPr lang="en-US" dirty="0"/>
              <a:t>Hence, SD(predictions) = |r| * SD(y)</a:t>
            </a:r>
          </a:p>
        </p:txBody>
      </p:sp>
    </p:spTree>
    <p:extLst>
      <p:ext uri="{BB962C8B-B14F-4D97-AF65-F5344CB8AC3E}">
        <p14:creationId xmlns:p14="http://schemas.microsoft.com/office/powerpoint/2010/main" val="11326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we saw in Section 7.1, Galton studied how physical characteristics are passed down from one generation to the next.</a:t>
            </a:r>
          </a:p>
          <a:p>
            <a:endParaRPr lang="en-US" b="0" i="0" dirty="0">
              <a:solidFill>
                <a:srgbClr val="494E52"/>
              </a:solidFill>
              <a:effectLst/>
              <a:latin typeface="-apple-system"/>
            </a:endParaRPr>
          </a:p>
          <a:p>
            <a:r>
              <a:rPr lang="en-US" b="0" i="0" dirty="0">
                <a:solidFill>
                  <a:srgbClr val="494E52"/>
                </a:solidFill>
                <a:effectLst/>
                <a:latin typeface="-apple-system"/>
              </a:rPr>
              <a:t>The primary reason for collecting the data was to be able to predict the adult height of a child born to parents similar to those in the dataset.</a:t>
            </a:r>
          </a:p>
          <a:p>
            <a:endParaRPr lang="en-US" b="0" i="0" dirty="0">
              <a:solidFill>
                <a:srgbClr val="494E52"/>
              </a:solidFill>
              <a:effectLst/>
              <a:latin typeface="-apple-system"/>
            </a:endParaRPr>
          </a:p>
          <a:p>
            <a:r>
              <a:rPr lang="en-US" b="0" i="0" dirty="0">
                <a:solidFill>
                  <a:srgbClr val="494E52"/>
                </a:solidFill>
                <a:effectLst/>
                <a:latin typeface="-apple-system"/>
              </a:rPr>
              <a:t>Our approach was to base the prediction on all the points that correspond to a </a:t>
            </a:r>
            <a:r>
              <a:rPr lang="en-US" b="0" i="0" dirty="0" err="1">
                <a:solidFill>
                  <a:srgbClr val="494E52"/>
                </a:solidFill>
                <a:effectLst/>
                <a:latin typeface="-apple-system"/>
              </a:rPr>
              <a:t>midparent</a:t>
            </a:r>
            <a:r>
              <a:rPr lang="en-US" b="0" i="0" dirty="0">
                <a:solidFill>
                  <a:srgbClr val="494E52"/>
                </a:solidFill>
                <a:effectLst/>
                <a:latin typeface="-apple-system"/>
              </a:rPr>
              <a:t> height of around the </a:t>
            </a:r>
            <a:r>
              <a:rPr lang="en-US" b="0" i="0" dirty="0" err="1">
                <a:solidFill>
                  <a:srgbClr val="494E52"/>
                </a:solidFill>
                <a:effectLst/>
                <a:latin typeface="-apple-system"/>
              </a:rPr>
              <a:t>midparent</a:t>
            </a:r>
            <a:r>
              <a:rPr lang="en-US" b="0" i="0" dirty="0">
                <a:solidFill>
                  <a:srgbClr val="494E52"/>
                </a:solidFill>
                <a:effectLst/>
                <a:latin typeface="-apple-system"/>
              </a:rPr>
              <a:t> height of the new person</a:t>
            </a:r>
          </a:p>
          <a:p>
            <a:endParaRPr lang="en-US" b="0" i="0" dirty="0">
              <a:solidFill>
                <a:srgbClr val="494E52"/>
              </a:solidFill>
              <a:effectLst/>
              <a:latin typeface="-apple-system"/>
            </a:endParaRPr>
          </a:p>
          <a:p>
            <a:r>
              <a:rPr lang="en-US" b="0" i="0" dirty="0">
                <a:solidFill>
                  <a:srgbClr val="494E52"/>
                </a:solidFill>
                <a:effectLst/>
                <a:latin typeface="-apple-system"/>
              </a:rPr>
              <a:t>To do this, we wrote a function called </a:t>
            </a:r>
            <a:r>
              <a:rPr lang="en-US" dirty="0" err="1"/>
              <a:t>predict_child</a:t>
            </a:r>
            <a:r>
              <a:rPr lang="en-US" b="0" i="0" dirty="0">
                <a:solidFill>
                  <a:srgbClr val="494E52"/>
                </a:solidFill>
                <a:effectLst/>
                <a:latin typeface="-apple-system"/>
              </a:rPr>
              <a:t> which takes a </a:t>
            </a:r>
            <a:r>
              <a:rPr lang="en-US" b="0" i="0" dirty="0" err="1">
                <a:solidFill>
                  <a:srgbClr val="494E52"/>
                </a:solidFill>
                <a:effectLst/>
                <a:latin typeface="-apple-system"/>
              </a:rPr>
              <a:t>midparent</a:t>
            </a:r>
            <a:r>
              <a:rPr lang="en-US" b="0" i="0" dirty="0">
                <a:solidFill>
                  <a:srgbClr val="494E52"/>
                </a:solidFill>
                <a:effectLst/>
                <a:latin typeface="-apple-system"/>
              </a:rPr>
              <a:t> height as its argument and returns the average height of all the children who had </a:t>
            </a:r>
            <a:r>
              <a:rPr lang="en-US" b="0" i="0" dirty="0" err="1">
                <a:solidFill>
                  <a:srgbClr val="494E52"/>
                </a:solidFill>
                <a:effectLst/>
                <a:latin typeface="-apple-system"/>
              </a:rPr>
              <a:t>midparent</a:t>
            </a:r>
            <a:r>
              <a:rPr lang="en-US" b="0" i="0" dirty="0">
                <a:solidFill>
                  <a:srgbClr val="494E52"/>
                </a:solidFill>
                <a:effectLst/>
                <a:latin typeface="-apple-system"/>
              </a:rPr>
              <a:t> heights within half an inch of the argument.</a:t>
            </a:r>
          </a:p>
          <a:p>
            <a:endParaRPr lang="en-US" b="0" i="0" dirty="0">
              <a:solidFill>
                <a:srgbClr val="494E52"/>
              </a:solidFill>
              <a:effectLst/>
              <a:latin typeface="-apple-system"/>
            </a:endParaRPr>
          </a:p>
          <a:p>
            <a:r>
              <a:rPr lang="en-US" b="0" i="0" dirty="0">
                <a:solidFill>
                  <a:srgbClr val="494E52"/>
                </a:solidFill>
                <a:effectLst/>
                <a:latin typeface="-apple-system"/>
              </a:rPr>
              <a:t>The prediction at a given </a:t>
            </a:r>
            <a:r>
              <a:rPr lang="en-US" b="0" i="0" dirty="0" err="1">
                <a:solidFill>
                  <a:srgbClr val="494E52"/>
                </a:solidFill>
                <a:effectLst/>
                <a:latin typeface="-apple-system"/>
              </a:rPr>
              <a:t>midparent</a:t>
            </a:r>
            <a:r>
              <a:rPr lang="en-US" b="0" i="0" dirty="0">
                <a:solidFill>
                  <a:srgbClr val="494E52"/>
                </a:solidFill>
                <a:effectLst/>
                <a:latin typeface="-apple-system"/>
              </a:rPr>
              <a:t> height lies roughly at the center of the vertical strip of points at the given height. This method of prediction is called </a:t>
            </a:r>
            <a:r>
              <a:rPr lang="en-US" b="0" i="1" dirty="0">
                <a:solidFill>
                  <a:srgbClr val="494E52"/>
                </a:solidFill>
                <a:effectLst/>
                <a:latin typeface="-apple-system"/>
              </a:rPr>
              <a:t>regression</a:t>
            </a:r>
            <a:endParaRPr lang="en-US" dirty="0"/>
          </a:p>
        </p:txBody>
      </p:sp>
    </p:spTree>
    <p:extLst>
      <p:ext uri="{BB962C8B-B14F-4D97-AF65-F5344CB8AC3E}">
        <p14:creationId xmlns:p14="http://schemas.microsoft.com/office/powerpoint/2010/main" val="394288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Models based on the regression line say that the underlying relation between two variables is perfectly linear; </a:t>
            </a:r>
          </a:p>
          <a:p>
            <a:pPr lvl="1"/>
            <a:r>
              <a:rPr lang="en-US" b="0" i="0" dirty="0">
                <a:solidFill>
                  <a:srgbClr val="494E52"/>
                </a:solidFill>
                <a:effectLst/>
                <a:latin typeface="-apple-system"/>
              </a:rPr>
              <a:t>this straight line is the </a:t>
            </a:r>
            <a:r>
              <a:rPr lang="en-US" b="0" i="1" dirty="0">
                <a:solidFill>
                  <a:srgbClr val="494E52"/>
                </a:solidFill>
                <a:effectLst/>
                <a:latin typeface="-apple-system"/>
              </a:rPr>
              <a:t>signal</a:t>
            </a:r>
            <a:r>
              <a:rPr lang="en-US" b="0" i="0" dirty="0">
                <a:solidFill>
                  <a:srgbClr val="494E52"/>
                </a:solidFill>
                <a:effectLst/>
                <a:latin typeface="-apple-system"/>
              </a:rPr>
              <a:t> that we would like to identify. </a:t>
            </a:r>
          </a:p>
          <a:p>
            <a:pPr lvl="1"/>
            <a:r>
              <a:rPr lang="en-US" b="0" i="0" dirty="0">
                <a:solidFill>
                  <a:srgbClr val="494E52"/>
                </a:solidFill>
                <a:effectLst/>
                <a:latin typeface="-apple-system"/>
              </a:rPr>
              <a:t>However, we are not able to see the line clearly. </a:t>
            </a:r>
          </a:p>
          <a:p>
            <a:pPr lvl="1"/>
            <a:r>
              <a:rPr lang="en-US" b="0" i="0" dirty="0">
                <a:solidFill>
                  <a:srgbClr val="494E52"/>
                </a:solidFill>
                <a:effectLst/>
                <a:latin typeface="-apple-system"/>
              </a:rPr>
              <a:t>What we see are points that are scattered around the line.</a:t>
            </a:r>
          </a:p>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endParaRPr lang="en-US" dirty="0"/>
          </a:p>
        </p:txBody>
      </p:sp>
    </p:spTree>
    <p:extLst>
      <p:ext uri="{BB962C8B-B14F-4D97-AF65-F5344CB8AC3E}">
        <p14:creationId xmlns:p14="http://schemas.microsoft.com/office/powerpoint/2010/main" val="3658005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lgn="l">
              <a:buFont typeface="Arial" panose="020B0604020202020204" pitchFamily="34" charset="0"/>
              <a:buChar char="•"/>
            </a:pPr>
            <a:endParaRPr lang="en-US" b="0" i="0" dirty="0">
              <a:solidFill>
                <a:srgbClr val="494E52"/>
              </a:solidFill>
              <a:effectLst/>
              <a:latin typeface="-apple-system"/>
            </a:endParaRPr>
          </a:p>
          <a:p>
            <a:pPr lvl="0" algn="l">
              <a:buFont typeface="Arial" panose="020B0604020202020204" pitchFamily="34" charset="0"/>
              <a:buChar char="•"/>
            </a:pPr>
            <a:r>
              <a:rPr lang="en-US" b="0" i="0" dirty="0">
                <a:solidFill>
                  <a:srgbClr val="494E52"/>
                </a:solidFill>
                <a:effectLst/>
                <a:latin typeface="-apple-system"/>
              </a:rPr>
              <a:t>Based on this scatter plot, how should we estimate the true line? </a:t>
            </a:r>
          </a:p>
          <a:p>
            <a:pPr lvl="1" algn="l">
              <a:buFont typeface="Arial" panose="020B0604020202020204" pitchFamily="34" charset="0"/>
              <a:buChar char="•"/>
            </a:pPr>
            <a:r>
              <a:rPr lang="en-US" b="0" i="0" dirty="0">
                <a:solidFill>
                  <a:srgbClr val="494E52"/>
                </a:solidFill>
                <a:effectLst/>
                <a:latin typeface="-apple-system"/>
              </a:rPr>
              <a:t>The best line that we can put through a scatter plot is the regression line. </a:t>
            </a:r>
          </a:p>
          <a:p>
            <a:pPr lvl="1" algn="l">
              <a:buFont typeface="Arial" panose="020B0604020202020204" pitchFamily="34" charset="0"/>
              <a:buChar char="•"/>
            </a:pPr>
            <a:r>
              <a:rPr lang="en-US" b="0" i="0" dirty="0">
                <a:solidFill>
                  <a:srgbClr val="494E52"/>
                </a:solidFill>
                <a:effectLst/>
                <a:latin typeface="-apple-system"/>
              </a:rPr>
              <a:t>So the regression line is a natural estimate of the true line.</a:t>
            </a:r>
          </a:p>
          <a:p>
            <a:endParaRPr lang="en-US" dirty="0"/>
          </a:p>
        </p:txBody>
      </p:sp>
    </p:spTree>
    <p:extLst>
      <p:ext uri="{BB962C8B-B14F-4D97-AF65-F5344CB8AC3E}">
        <p14:creationId xmlns:p14="http://schemas.microsoft.com/office/powerpoint/2010/main" val="118394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One of the primary uses of regression is to make predictions for a new individual who was not part of our original sample but is similar to the sampled individuals. </a:t>
            </a:r>
          </a:p>
          <a:p>
            <a:pPr lvl="1" algn="l"/>
            <a:r>
              <a:rPr lang="en-US" b="0" i="0" dirty="0">
                <a:solidFill>
                  <a:srgbClr val="494E52"/>
                </a:solidFill>
                <a:effectLst/>
                <a:latin typeface="-apple-system"/>
              </a:rPr>
              <a:t>In the language of the model, we want to estimate </a:t>
            </a:r>
            <a:r>
              <a:rPr lang="en-US" b="0" i="0" dirty="0">
                <a:solidFill>
                  <a:srgbClr val="494E52"/>
                </a:solidFill>
                <a:effectLst/>
                <a:latin typeface="MJXc-TeX-math-I"/>
              </a:rPr>
              <a:t>y</a:t>
            </a:r>
            <a:r>
              <a:rPr lang="en-US" b="0" i="0" dirty="0">
                <a:solidFill>
                  <a:srgbClr val="494E52"/>
                </a:solidFill>
                <a:effectLst/>
                <a:latin typeface="-apple-system"/>
              </a:rPr>
              <a:t> for a new value of </a:t>
            </a:r>
            <a:r>
              <a:rPr lang="en-US" b="0" i="0" dirty="0">
                <a:solidFill>
                  <a:srgbClr val="494E52"/>
                </a:solidFill>
                <a:effectLst/>
                <a:latin typeface="MJXc-TeX-math-I"/>
              </a:rPr>
              <a:t>x</a:t>
            </a:r>
            <a:r>
              <a:rPr lang="en-US" b="0" i="0" dirty="0">
                <a:solidFill>
                  <a:srgbClr val="494E52"/>
                </a:solidFill>
                <a:effectLst/>
                <a:latin typeface="-apple-system"/>
              </a:rPr>
              <a:t>x.</a:t>
            </a:r>
          </a:p>
          <a:p>
            <a:pPr algn="l"/>
            <a:r>
              <a:rPr lang="en-US" b="0" i="0" dirty="0">
                <a:solidFill>
                  <a:srgbClr val="494E52"/>
                </a:solidFill>
                <a:effectLst/>
                <a:latin typeface="-apple-system"/>
              </a:rPr>
              <a:t>Our estimate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 </a:t>
            </a:r>
          </a:p>
          <a:p>
            <a:pPr lvl="1" algn="l"/>
            <a:r>
              <a:rPr lang="en-US" b="0" i="0" dirty="0">
                <a:solidFill>
                  <a:srgbClr val="494E52"/>
                </a:solidFill>
                <a:effectLst/>
                <a:latin typeface="-apple-system"/>
              </a:rPr>
              <a:t>Of course, we don't know the true line. </a:t>
            </a:r>
          </a:p>
          <a:p>
            <a:pPr lvl="1" algn="l"/>
            <a:r>
              <a:rPr lang="en-US" b="0" i="0" dirty="0">
                <a:solidFill>
                  <a:srgbClr val="494E52"/>
                </a:solidFill>
                <a:effectLst/>
                <a:latin typeface="-apple-system"/>
              </a:rPr>
              <a:t>What we have as a substitute is the regression line through our sample of points.</a:t>
            </a:r>
          </a:p>
          <a:p>
            <a:pPr algn="l"/>
            <a:r>
              <a:rPr lang="en-US" b="0" i="0" dirty="0">
                <a:solidFill>
                  <a:srgbClr val="494E52"/>
                </a:solidFill>
                <a:effectLst/>
                <a:latin typeface="-apple-system"/>
              </a:rPr>
              <a:t>The </a:t>
            </a:r>
            <a:r>
              <a:rPr lang="en-US" b="1" i="0" dirty="0">
                <a:solidFill>
                  <a:srgbClr val="494E52"/>
                </a:solidFill>
                <a:effectLst/>
                <a:latin typeface="-apple-system"/>
              </a:rPr>
              <a:t>fitted value</a:t>
            </a:r>
            <a:r>
              <a:rPr lang="en-US" b="0" i="0" dirty="0">
                <a:solidFill>
                  <a:srgbClr val="494E52"/>
                </a:solidFill>
                <a:effectLst/>
                <a:latin typeface="-apple-system"/>
              </a:rPr>
              <a:t> at a given value of x is the regression estimate of y based on that value of x. </a:t>
            </a:r>
          </a:p>
          <a:p>
            <a:pPr lvl="1" algn="l"/>
            <a:r>
              <a:rPr lang="en-US" b="0" i="0" dirty="0">
                <a:solidFill>
                  <a:srgbClr val="494E52"/>
                </a:solidFill>
                <a:effectLst/>
                <a:latin typeface="-apple-system"/>
              </a:rPr>
              <a:t>In other words, the fitted value at a given value </a:t>
            </a:r>
            <a:r>
              <a:rPr lang="en-US" b="0" i="0">
                <a:solidFill>
                  <a:srgbClr val="494E52"/>
                </a:solidFill>
                <a:effectLst/>
                <a:latin typeface="-apple-system"/>
              </a:rPr>
              <a:t>of x </a:t>
            </a:r>
            <a:r>
              <a:rPr lang="en-US" b="0" i="0" dirty="0">
                <a:solidFill>
                  <a:srgbClr val="494E52"/>
                </a:solidFill>
                <a:effectLst/>
                <a:latin typeface="-apple-system"/>
              </a:rPr>
              <a:t>is the height of the regression line at </a:t>
            </a:r>
            <a:r>
              <a:rPr lang="en-US" b="0" i="0">
                <a:solidFill>
                  <a:srgbClr val="494E52"/>
                </a:solidFill>
                <a:effectLst/>
                <a:latin typeface="-apple-system"/>
              </a:rPr>
              <a:t>that x</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2558863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18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Is our regression line/i.e., model, a good fit for the data? </a:t>
            </a:r>
          </a:p>
          <a:p>
            <a:r>
              <a:rPr lang="en-US" b="0" i="0" dirty="0">
                <a:solidFill>
                  <a:srgbClr val="494E52"/>
                </a:solidFill>
                <a:effectLst/>
                <a:latin typeface="-apple-system"/>
              </a:rPr>
              <a:t>We make certain assumptions when we use a linear regression for inference. Before doing that, it’s worth checking is our model is a good estimator of the true line?</a:t>
            </a:r>
          </a:p>
          <a:p>
            <a:endParaRPr lang="en-US" b="0" i="0" dirty="0">
              <a:solidFill>
                <a:srgbClr val="494E52"/>
              </a:solidFill>
              <a:effectLst/>
              <a:latin typeface="-apple-system"/>
            </a:endParaRPr>
          </a:p>
          <a:p>
            <a:r>
              <a:rPr lang="en-US" b="0" i="0" dirty="0">
                <a:solidFill>
                  <a:srgbClr val="494E52"/>
                </a:solidFill>
                <a:effectLst/>
                <a:latin typeface="-apple-system"/>
              </a:rPr>
              <a:t>Our simulations showed that if the regression model holds and the sample size is large, then the regression line is likely to be close to the true line. </a:t>
            </a:r>
          </a:p>
          <a:p>
            <a:pPr lvl="1"/>
            <a:r>
              <a:rPr lang="en-US" b="0" i="0" dirty="0">
                <a:solidFill>
                  <a:srgbClr val="494E52"/>
                </a:solidFill>
                <a:effectLst/>
                <a:latin typeface="-apple-system"/>
              </a:rPr>
              <a:t>This allows us to estimate the slope of the true line.</a:t>
            </a:r>
          </a:p>
          <a:p>
            <a:pPr lvl="0"/>
            <a:endParaRPr lang="en-US" b="0" i="0" dirty="0">
              <a:solidFill>
                <a:srgbClr val="494E52"/>
              </a:solidFill>
              <a:effectLst/>
              <a:latin typeface="-apple-system"/>
            </a:endParaRPr>
          </a:p>
          <a:p>
            <a:pPr lvl="0"/>
            <a:r>
              <a:rPr lang="en-US" b="0" i="0" dirty="0">
                <a:solidFill>
                  <a:srgbClr val="494E52"/>
                </a:solidFill>
                <a:effectLst/>
                <a:latin typeface="-apple-system"/>
              </a:rPr>
              <a:t>We’ll repeat the process we followed for obtaining the CI of a prediction</a:t>
            </a:r>
          </a:p>
          <a:p>
            <a:pPr lvl="0"/>
            <a:endParaRPr lang="en-US" dirty="0"/>
          </a:p>
        </p:txBody>
      </p:sp>
    </p:spTree>
    <p:extLst>
      <p:ext uri="{BB962C8B-B14F-4D97-AF65-F5344CB8AC3E}">
        <p14:creationId xmlns:p14="http://schemas.microsoft.com/office/powerpoint/2010/main" val="2919660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Suppose we believe that our data follow the regression model, and we fit the regression line to estimate the true line. </a:t>
            </a:r>
          </a:p>
          <a:p>
            <a:pPr lvl="1" algn="l"/>
            <a:r>
              <a:rPr lang="en-US" b="0" i="0" dirty="0">
                <a:solidFill>
                  <a:srgbClr val="494E52"/>
                </a:solidFill>
                <a:effectLst/>
                <a:latin typeface="-apple-system"/>
              </a:rPr>
              <a:t>If the regression line isn't perfectly flat, as is almost invariably the case, we will be observing some linear association in the scatter plot.</a:t>
            </a:r>
          </a:p>
          <a:p>
            <a:pPr lvl="0" algn="l"/>
            <a:r>
              <a:rPr lang="en-US" b="0" i="0" dirty="0">
                <a:solidFill>
                  <a:srgbClr val="494E52"/>
                </a:solidFill>
                <a:effectLst/>
                <a:latin typeface="-apple-system"/>
              </a:rPr>
              <a:t>But what if that observation is spurious? In other words, what if the true line was flat – that is, there was no linear relation between the two variables – and the association that we observed was just due to randomness in generating the points that form our sample?</a:t>
            </a:r>
          </a:p>
          <a:p>
            <a:endParaRPr lang="en-US" b="0" i="0" dirty="0">
              <a:solidFill>
                <a:srgbClr val="494E52"/>
              </a:solidFill>
              <a:effectLst/>
              <a:latin typeface="-apple-system"/>
            </a:endParaRPr>
          </a:p>
          <a:p>
            <a:r>
              <a:rPr lang="en-US" b="0" i="0" dirty="0">
                <a:solidFill>
                  <a:srgbClr val="494E52"/>
                </a:solidFill>
                <a:effectLst/>
                <a:latin typeface="-apple-system"/>
              </a:rPr>
              <a:t>In the demo, we will go through a simulation that illustrates why this question arises. </a:t>
            </a:r>
          </a:p>
          <a:p>
            <a:pPr lvl="1"/>
            <a:r>
              <a:rPr lang="en-US" b="0" i="0" dirty="0">
                <a:solidFill>
                  <a:srgbClr val="494E52"/>
                </a:solidFill>
                <a:effectLst/>
                <a:latin typeface="-apple-system"/>
              </a:rPr>
              <a:t>We will call the function </a:t>
            </a:r>
            <a:r>
              <a:rPr lang="en-US" dirty="0" err="1"/>
              <a:t>draw_and_compare</a:t>
            </a:r>
            <a:r>
              <a:rPr lang="en-US" b="0" i="0" dirty="0">
                <a:solidFill>
                  <a:srgbClr val="494E52"/>
                </a:solidFill>
                <a:effectLst/>
                <a:latin typeface="-apple-system"/>
              </a:rPr>
              <a:t>, </a:t>
            </a:r>
          </a:p>
          <a:p>
            <a:pPr lvl="1"/>
            <a:r>
              <a:rPr lang="en-US" b="0" i="0" dirty="0">
                <a:solidFill>
                  <a:srgbClr val="494E52"/>
                </a:solidFill>
                <a:effectLst/>
                <a:latin typeface="-apple-system"/>
              </a:rPr>
              <a:t>this time requiring the true line to have slope 0. </a:t>
            </a:r>
          </a:p>
          <a:p>
            <a:pPr lvl="0"/>
            <a:r>
              <a:rPr lang="en-US" b="0" i="0" dirty="0">
                <a:solidFill>
                  <a:srgbClr val="494E52"/>
                </a:solidFill>
                <a:effectLst/>
                <a:latin typeface="-apple-system"/>
              </a:rPr>
              <a:t>Our goal is to see whether our regression line shows a slope that is not 0.</a:t>
            </a:r>
            <a:endParaRPr lang="en-US" dirty="0"/>
          </a:p>
        </p:txBody>
      </p:sp>
    </p:spTree>
    <p:extLst>
      <p:ext uri="{BB962C8B-B14F-4D97-AF65-F5344CB8AC3E}">
        <p14:creationId xmlns:p14="http://schemas.microsoft.com/office/powerpoint/2010/main" val="1681091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decide whether or not the slope that we are seeing is real, we would like to test the following hypotheses:</a:t>
            </a:r>
          </a:p>
          <a:p>
            <a:pPr lvl="1" algn="l"/>
            <a:r>
              <a:rPr lang="en-US" b="1" i="0" dirty="0">
                <a:solidFill>
                  <a:srgbClr val="494E52"/>
                </a:solidFill>
                <a:effectLst/>
                <a:latin typeface="-apple-system"/>
              </a:rPr>
              <a:t>Null Hypothesis.</a:t>
            </a:r>
            <a:r>
              <a:rPr lang="en-US" b="0" i="0" dirty="0">
                <a:solidFill>
                  <a:srgbClr val="494E52"/>
                </a:solidFill>
                <a:effectLst/>
                <a:latin typeface="-apple-system"/>
              </a:rPr>
              <a:t> The slope of the true line is 0.</a:t>
            </a:r>
          </a:p>
          <a:p>
            <a:pPr lvl="1" algn="l"/>
            <a:r>
              <a:rPr lang="en-US" b="1" i="0" dirty="0">
                <a:solidFill>
                  <a:srgbClr val="494E52"/>
                </a:solidFill>
                <a:effectLst/>
                <a:latin typeface="-apple-system"/>
              </a:rPr>
              <a:t>Alternative Hypothesis.</a:t>
            </a:r>
            <a:r>
              <a:rPr lang="en-US" b="0" i="0" dirty="0">
                <a:solidFill>
                  <a:srgbClr val="494E52"/>
                </a:solidFill>
                <a:effectLst/>
                <a:latin typeface="-apple-system"/>
              </a:rPr>
              <a:t> The slope of the true line is not 0.</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We are well positioned to do this. Since we can construct a 95% confidence interval for the true slope, all we have to do is see whether the interval contains 0.</a:t>
            </a:r>
          </a:p>
          <a:p>
            <a:pPr algn="l"/>
            <a:r>
              <a:rPr lang="en-US" b="0" i="0" dirty="0">
                <a:solidFill>
                  <a:srgbClr val="494E52"/>
                </a:solidFill>
                <a:effectLst/>
                <a:latin typeface="-apple-system"/>
              </a:rPr>
              <a:t>If it doesn't, then we can reject the null hypothesis (with the 5% cutoff for the P-value).</a:t>
            </a:r>
          </a:p>
          <a:p>
            <a:pPr algn="l"/>
            <a:r>
              <a:rPr lang="en-US" b="0" i="0" dirty="0">
                <a:solidFill>
                  <a:srgbClr val="494E52"/>
                </a:solidFill>
                <a:effectLst/>
                <a:latin typeface="-apple-system"/>
              </a:rPr>
              <a:t>If the confidence interval for the true slope does contain 0, then we don't have enough evidence to reject the null hypothesis. Perhaps the slope that we are seeing is spurious.</a:t>
            </a:r>
          </a:p>
          <a:p>
            <a:endParaRPr lang="en-US" dirty="0"/>
          </a:p>
        </p:txBody>
      </p:sp>
    </p:spTree>
    <p:extLst>
      <p:ext uri="{BB962C8B-B14F-4D97-AF65-F5344CB8AC3E}">
        <p14:creationId xmlns:p14="http://schemas.microsoft.com/office/powerpoint/2010/main" val="1786212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stuff on multiple regression before </a:t>
            </a:r>
            <a:r>
              <a:rPr lang="en-US"/>
              <a:t>this slide</a:t>
            </a:r>
          </a:p>
          <a:p>
            <a:r>
              <a:rPr lang="en-US" dirty="0"/>
              <a:t>Move to slides for module 10</a:t>
            </a:r>
          </a:p>
        </p:txBody>
      </p:sp>
    </p:spTree>
    <p:extLst>
      <p:ext uri="{BB962C8B-B14F-4D97-AF65-F5344CB8AC3E}">
        <p14:creationId xmlns:p14="http://schemas.microsoft.com/office/powerpoint/2010/main" val="1640248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222"/>
                </a:solidFill>
                <a:effectLst/>
                <a:latin typeface="Harding"/>
              </a:rPr>
              <a:t>Association is a very general relationship: one variable provides information about another. </a:t>
            </a:r>
          </a:p>
          <a:p>
            <a:endParaRPr lang="en-US" b="0" i="0" dirty="0">
              <a:solidFill>
                <a:srgbClr val="222222"/>
              </a:solidFill>
              <a:effectLst/>
              <a:latin typeface="Harding"/>
            </a:endParaRPr>
          </a:p>
          <a:p>
            <a:r>
              <a:rPr lang="en-US" b="0" i="0" dirty="0">
                <a:solidFill>
                  <a:srgbClr val="222222"/>
                </a:solidFill>
                <a:effectLst/>
                <a:latin typeface="Harding"/>
              </a:rPr>
              <a:t>Correlation is more specific: two variables are correlated when they display an increasing or decreasing trend. Correlation AKA linear association?</a:t>
            </a:r>
          </a:p>
          <a:p>
            <a:endParaRPr lang="en-US" b="0" i="0" dirty="0">
              <a:solidFill>
                <a:srgbClr val="222222"/>
              </a:solidFill>
              <a:effectLst/>
              <a:latin typeface="Harding"/>
            </a:endParaRPr>
          </a:p>
          <a:p>
            <a:r>
              <a:rPr lang="en-US" b="0" i="0" dirty="0">
                <a:solidFill>
                  <a:srgbClr val="222222"/>
                </a:solidFill>
                <a:effectLst/>
                <a:latin typeface="Harding"/>
              </a:rPr>
              <a:t>See example here: https://</a:t>
            </a:r>
            <a:r>
              <a:rPr lang="en-US" b="0" i="0" dirty="0" err="1">
                <a:solidFill>
                  <a:srgbClr val="222222"/>
                </a:solidFill>
                <a:effectLst/>
                <a:latin typeface="Harding"/>
              </a:rPr>
              <a:t>www.nature.com</a:t>
            </a:r>
            <a:r>
              <a:rPr lang="en-US" b="0" i="0" dirty="0">
                <a:solidFill>
                  <a:srgbClr val="222222"/>
                </a:solidFill>
                <a:effectLst/>
                <a:latin typeface="Harding"/>
              </a:rPr>
              <a:t>/articles/nmeth.3587#:~:text=Association%20is%20a%20very%20general,an%20increasing%20or%20decreasing%20trend.</a:t>
            </a:r>
          </a:p>
          <a:p>
            <a:endParaRPr lang="en-US" b="0" i="0" dirty="0">
              <a:solidFill>
                <a:srgbClr val="222222"/>
              </a:solidFill>
              <a:effectLst/>
              <a:latin typeface="Harding"/>
            </a:endParaRPr>
          </a:p>
          <a:p>
            <a:r>
              <a:rPr lang="en-US" b="0" i="0" dirty="0">
                <a:solidFill>
                  <a:srgbClr val="494E52"/>
                </a:solidFill>
                <a:effectLst/>
                <a:latin typeface="-apple-system"/>
              </a:rPr>
              <a:t>The table </a:t>
            </a:r>
            <a:r>
              <a:rPr lang="en-US" dirty="0"/>
              <a:t>hybrid</a:t>
            </a:r>
            <a:r>
              <a:rPr lang="en-US" b="0" i="0" dirty="0">
                <a:solidFill>
                  <a:srgbClr val="494E52"/>
                </a:solidFill>
                <a:effectLst/>
                <a:latin typeface="-apple-system"/>
              </a:rPr>
              <a:t> contains data on hybrid passenger cars sold in the United States from 1997 to 2013. </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We will now define a measure that uses standard units to quantify the kinds of association that we have seen.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a:t>
            </a:r>
            <a:r>
              <a:rPr lang="en-US" b="0" i="1" dirty="0">
                <a:solidFill>
                  <a:srgbClr val="494E52"/>
                </a:solidFill>
                <a:effectLst/>
                <a:latin typeface="-apple-system"/>
              </a:rPr>
              <a:t>correlation coefficient</a:t>
            </a:r>
            <a:r>
              <a:rPr lang="en-US" b="0" i="0" dirty="0">
                <a:solidFill>
                  <a:srgbClr val="494E52"/>
                </a:solidFill>
                <a:effectLst/>
                <a:latin typeface="-apple-system"/>
              </a:rPr>
              <a:t> measures the strength of the linear relationship between two variables. </a:t>
            </a:r>
          </a:p>
          <a:p>
            <a:pPr algn="l"/>
            <a:r>
              <a:rPr lang="en-US" b="0" i="0" dirty="0">
                <a:solidFill>
                  <a:srgbClr val="494E52"/>
                </a:solidFill>
                <a:effectLst/>
                <a:latin typeface="-apple-system"/>
              </a:rPr>
              <a:t>Graphically, it measures how clustered the scatter diagram is around a straight line.</a:t>
            </a:r>
            <a:br>
              <a:rPr lang="en-US" b="0" i="0" dirty="0">
                <a:solidFill>
                  <a:srgbClr val="494E52"/>
                </a:solidFill>
                <a:effectLst/>
                <a:latin typeface="-apple-system"/>
              </a:rPr>
            </a:br>
            <a:endParaRPr lang="en-US" b="0" i="0" dirty="0">
              <a:solidFill>
                <a:srgbClr val="494E52"/>
              </a:solidFill>
              <a:effectLst/>
              <a:latin typeface="-apple-system"/>
            </a:endParaRPr>
          </a:p>
          <a:p>
            <a:pPr algn="l"/>
            <a:r>
              <a:rPr lang="en-US" b="0" i="0" dirty="0">
                <a:solidFill>
                  <a:srgbClr val="494E52"/>
                </a:solidFill>
                <a:effectLst/>
                <a:latin typeface="-apple-system"/>
              </a:rPr>
              <a:t>The term </a:t>
            </a:r>
            <a:r>
              <a:rPr lang="en-US" b="0" i="1" dirty="0">
                <a:solidFill>
                  <a:srgbClr val="494E52"/>
                </a:solidFill>
                <a:effectLst/>
                <a:latin typeface="-apple-system"/>
              </a:rPr>
              <a:t>correlation coefficient</a:t>
            </a:r>
            <a:r>
              <a:rPr lang="en-US" b="0" i="0" dirty="0">
                <a:solidFill>
                  <a:srgbClr val="494E52"/>
                </a:solidFill>
                <a:effectLst/>
                <a:latin typeface="-apple-system"/>
              </a:rPr>
              <a:t> isn't easy to say, so it is usually shortened to </a:t>
            </a:r>
            <a:r>
              <a:rPr lang="en-US" b="0" i="1" dirty="0">
                <a:solidFill>
                  <a:srgbClr val="494E52"/>
                </a:solidFill>
                <a:effectLst/>
                <a:latin typeface="-apple-system"/>
              </a:rPr>
              <a:t>correlation</a:t>
            </a:r>
            <a:r>
              <a:rPr lang="en-US" b="0" i="0" dirty="0">
                <a:solidFill>
                  <a:srgbClr val="494E52"/>
                </a:solidFill>
                <a:effectLst/>
                <a:latin typeface="-apple-system"/>
              </a:rPr>
              <a:t> and denoted by </a:t>
            </a:r>
            <a:r>
              <a:rPr lang="en-US" b="0" i="0" dirty="0">
                <a:solidFill>
                  <a:srgbClr val="494E52"/>
                </a:solidFill>
                <a:effectLst/>
                <a:latin typeface="MJXc-TeX-math-I"/>
              </a:rPr>
              <a:t>r</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formula for r is not apparent from our observations so far. </a:t>
            </a:r>
          </a:p>
          <a:p>
            <a:r>
              <a:rPr lang="en-US" b="0" i="0" dirty="0">
                <a:solidFill>
                  <a:srgbClr val="494E52"/>
                </a:solidFill>
                <a:effectLst/>
                <a:latin typeface="-apple-system"/>
              </a:rPr>
              <a:t>It has a </a:t>
            </a:r>
            <a:r>
              <a:rPr lang="en-US" b="1" i="0" dirty="0">
                <a:solidFill>
                  <a:srgbClr val="494E52"/>
                </a:solidFill>
                <a:effectLst/>
                <a:latin typeface="-apple-system"/>
              </a:rPr>
              <a:t>mathematical basis that is outside the scope of this class</a:t>
            </a:r>
            <a:r>
              <a:rPr lang="en-US" b="0" i="0" dirty="0">
                <a:solidFill>
                  <a:srgbClr val="494E52"/>
                </a:solidFill>
                <a:effectLst/>
                <a:latin typeface="-apple-system"/>
              </a:rPr>
              <a:t>. </a:t>
            </a:r>
          </a:p>
          <a:p>
            <a:endParaRPr lang="en-US" b="0" i="0" dirty="0">
              <a:solidFill>
                <a:srgbClr val="494E52"/>
              </a:solidFill>
              <a:effectLst/>
              <a:latin typeface="-apple-system"/>
            </a:endParaRPr>
          </a:p>
          <a:p>
            <a:r>
              <a:rPr lang="en-US" b="0" i="0" dirty="0">
                <a:solidFill>
                  <a:srgbClr val="494E52"/>
                </a:solidFill>
                <a:effectLst/>
                <a:latin typeface="-apple-system"/>
              </a:rPr>
              <a:t>However, as you will see, the calculation is straightforward and helps us understand several of the properties of r.</a:t>
            </a:r>
            <a:endParaRPr lang="en-US" dirty="0"/>
          </a:p>
        </p:txBody>
      </p:sp>
    </p:spTree>
    <p:extLst>
      <p:ext uri="{BB962C8B-B14F-4D97-AF65-F5344CB8AC3E}">
        <p14:creationId xmlns:p14="http://schemas.microsoft.com/office/powerpoint/2010/main" val="318070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calculation of r showed us that:</a:t>
            </a:r>
          </a:p>
          <a:p>
            <a:endParaRPr lang="en-US" dirty="0"/>
          </a:p>
        </p:txBody>
      </p:sp>
    </p:spTree>
    <p:extLst>
      <p:ext uri="{BB962C8B-B14F-4D97-AF65-F5344CB8AC3E}">
        <p14:creationId xmlns:p14="http://schemas.microsoft.com/office/powerpoint/2010/main" val="132305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Correlation is a simple and powerful concept, but it is sometimes misused. </a:t>
            </a:r>
          </a:p>
          <a:p>
            <a:r>
              <a:rPr lang="en-US" b="0" i="0" dirty="0">
                <a:solidFill>
                  <a:srgbClr val="494E52"/>
                </a:solidFill>
                <a:effectLst/>
                <a:latin typeface="-apple-system"/>
              </a:rPr>
              <a:t>Before using </a:t>
            </a:r>
            <a:r>
              <a:rPr lang="en-US" b="0" i="0" dirty="0">
                <a:solidFill>
                  <a:srgbClr val="494E52"/>
                </a:solidFill>
                <a:effectLst/>
                <a:latin typeface="MJXc-TeX-math-I"/>
              </a:rPr>
              <a:t>r</a:t>
            </a:r>
            <a:r>
              <a:rPr lang="en-US" b="0" i="0" dirty="0">
                <a:solidFill>
                  <a:srgbClr val="494E52"/>
                </a:solidFill>
                <a:effectLst/>
                <a:latin typeface="-apple-system"/>
              </a:rPr>
              <a:t>, it is important to be aware of what correlation does and does not measure.</a:t>
            </a:r>
          </a:p>
          <a:p>
            <a:endParaRPr lang="en-US" b="0" i="0" dirty="0">
              <a:solidFill>
                <a:srgbClr val="494E52"/>
              </a:solidFill>
              <a:effectLst/>
              <a:latin typeface="-apple-system"/>
            </a:endParaRPr>
          </a:p>
          <a:p>
            <a:r>
              <a:rPr lang="en-US" b="0" i="0" dirty="0">
                <a:solidFill>
                  <a:srgbClr val="494E52"/>
                </a:solidFill>
                <a:effectLst/>
                <a:latin typeface="-apple-system"/>
              </a:rPr>
              <a:t>1) Correlation only measures association. Correlation does not imply causation. You have to ensure there are no other confounders</a:t>
            </a:r>
          </a:p>
          <a:p>
            <a:pPr lvl="1"/>
            <a:r>
              <a:rPr lang="en-US" b="0" i="0" dirty="0">
                <a:solidFill>
                  <a:srgbClr val="494E52"/>
                </a:solidFill>
                <a:effectLst/>
                <a:latin typeface="-apple-system"/>
              </a:rPr>
              <a:t>Ex. The chocolate study. Eating chocolate was associated with better heart health</a:t>
            </a:r>
          </a:p>
          <a:p>
            <a:pPr lvl="1"/>
            <a:r>
              <a:rPr lang="en-US" b="0" i="0" dirty="0">
                <a:solidFill>
                  <a:srgbClr val="494E52"/>
                </a:solidFill>
                <a:effectLst/>
                <a:latin typeface="-apple-system"/>
              </a:rPr>
              <a:t>Possible confounders, access to health care, age of the participants, social economic status (access to quality healthcare)</a:t>
            </a:r>
          </a:p>
          <a:p>
            <a:pPr lvl="0"/>
            <a:r>
              <a:rPr lang="en-US" b="0" i="0" dirty="0">
                <a:solidFill>
                  <a:srgbClr val="494E52"/>
                </a:solidFill>
                <a:effectLst/>
                <a:latin typeface="-apple-system"/>
              </a:rPr>
              <a:t>2) Correlation measures only one kind of association – linear</a:t>
            </a:r>
          </a:p>
          <a:p>
            <a:pPr lvl="1"/>
            <a:r>
              <a:rPr lang="en-US" b="0" i="0" dirty="0">
                <a:solidFill>
                  <a:srgbClr val="494E52"/>
                </a:solidFill>
                <a:effectLst/>
                <a:latin typeface="-apple-system"/>
              </a:rPr>
              <a:t>Variables that have strong non-linear association might have very low correlation.</a:t>
            </a:r>
          </a:p>
          <a:p>
            <a:pPr lvl="0"/>
            <a:endParaRPr lang="en-US" dirty="0"/>
          </a:p>
        </p:txBody>
      </p:sp>
    </p:spTree>
    <p:extLst>
      <p:ext uri="{BB962C8B-B14F-4D97-AF65-F5344CB8AC3E}">
        <p14:creationId xmlns:p14="http://schemas.microsoft.com/office/powerpoint/2010/main" val="174942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5200500" y="1537353"/>
            <a:ext cx="3791099" cy="3225264"/>
          </a:xfrm>
          <a:prstGeom prst="rect">
            <a:avLst/>
          </a:prstGeom>
        </p:spPr>
      </p:pic>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26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4/24/2023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4/24/2023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4/24/2023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 id="2147483816" r:id="rId14"/>
  </p:sldLayoutIdLst>
  <p:hf sldNum="0" hdr="0" ftr="0" dt="0"/>
  <p:txStyles>
    <p:titleStyle>
      <a:lvl1pPr algn="l" defTabSz="685800" rtl="0" eaLnBrk="1" latinLnBrk="0" hangingPunct="1">
        <a:lnSpc>
          <a:spcPct val="90000"/>
        </a:lnSpc>
        <a:spcBef>
          <a:spcPct val="0"/>
        </a:spcBef>
        <a:buNone/>
        <a:defRPr sz="405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umass-data-science.github.io/190fwebsite/textbook/15/1/correlation/#:~:text=tongue%2Din%2Dcheek%3F-,%C2%B6,-In%202012%2C%20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ionalgeographic.com/animals/mammals/facts/dugong" TargetMode="External"/><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9</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Prediction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24128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Recap - </a:t>
            </a:r>
            <a:r>
              <a:rPr spc="-10" dirty="0">
                <a:solidFill>
                  <a:schemeClr val="tx1"/>
                </a:solidFill>
              </a:rPr>
              <a:t>The</a:t>
            </a:r>
            <a:r>
              <a:rPr spc="-35" dirty="0">
                <a:solidFill>
                  <a:schemeClr val="tx1"/>
                </a:solidFill>
              </a:rPr>
              <a:t> </a:t>
            </a:r>
            <a:r>
              <a:rPr spc="-5" dirty="0">
                <a:solidFill>
                  <a:schemeClr val="tx1"/>
                </a:solidFill>
              </a:rPr>
              <a:t>Correlation</a:t>
            </a:r>
            <a:r>
              <a:rPr spc="-30" dirty="0">
                <a:solidFill>
                  <a:schemeClr val="tx1"/>
                </a:solidFill>
              </a:rPr>
              <a:t> </a:t>
            </a:r>
            <a:r>
              <a:rPr spc="-5" dirty="0">
                <a:solidFill>
                  <a:schemeClr val="tx1"/>
                </a:solidFill>
              </a:rPr>
              <a:t>Coefficient</a:t>
            </a:r>
            <a:endParaRPr i="1" dirty="0">
              <a:solidFill>
                <a:schemeClr val="tx1"/>
              </a:solidFill>
              <a:latin typeface="Arial"/>
              <a:cs typeface="Arial"/>
            </a:endParaRPr>
          </a:p>
        </p:txBody>
      </p:sp>
      <p:sp>
        <p:nvSpPr>
          <p:cNvPr id="3" name="object 3"/>
          <p:cNvSpPr txBox="1"/>
          <p:nvPr/>
        </p:nvSpPr>
        <p:spPr>
          <a:xfrm>
            <a:off x="574724" y="1018483"/>
            <a:ext cx="8375312" cy="234166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dirty="0">
                <a:cs typeface="Arial MT"/>
              </a:rPr>
              <a:t>Measures</a:t>
            </a:r>
            <a:r>
              <a:rPr sz="2400" spc="-30" dirty="0">
                <a:cs typeface="Arial MT"/>
              </a:rPr>
              <a:t> </a:t>
            </a:r>
            <a:r>
              <a:rPr sz="2400" b="1" i="1" spc="-5" dirty="0">
                <a:cs typeface="Arial"/>
              </a:rPr>
              <a:t>linear</a:t>
            </a:r>
            <a:r>
              <a:rPr sz="2400" b="1" i="1" spc="-25" dirty="0">
                <a:cs typeface="Arial"/>
              </a:rPr>
              <a:t> </a:t>
            </a:r>
            <a:r>
              <a:rPr sz="2400" spc="-5" dirty="0">
                <a:cs typeface="Arial MT"/>
              </a:rPr>
              <a:t>association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424815" indent="-412750">
              <a:lnSpc>
                <a:spcPts val="2850"/>
              </a:lnSpc>
              <a:buClr>
                <a:srgbClr val="C4820D"/>
              </a:buClr>
              <a:buChar char="●"/>
              <a:tabLst>
                <a:tab pos="424815" algn="l"/>
                <a:tab pos="425450" algn="l"/>
              </a:tabLst>
            </a:pPr>
            <a:r>
              <a:rPr sz="2400" dirty="0">
                <a:cs typeface="Arial MT"/>
              </a:rPr>
              <a:t>-1</a:t>
            </a:r>
            <a:r>
              <a:rPr sz="2400" spc="-25" dirty="0">
                <a:cs typeface="Arial MT"/>
              </a:rPr>
              <a:t> </a:t>
            </a:r>
            <a:r>
              <a:rPr sz="2400" dirty="0">
                <a:cs typeface="Arial MT"/>
              </a:rPr>
              <a:t>≤</a:t>
            </a:r>
            <a:r>
              <a:rPr sz="2400" spc="-20" dirty="0">
                <a:cs typeface="Arial MT"/>
              </a:rPr>
              <a:t> </a:t>
            </a:r>
            <a:r>
              <a:rPr sz="2400" i="1" dirty="0">
                <a:cs typeface="Arial"/>
              </a:rPr>
              <a:t>r</a:t>
            </a:r>
            <a:r>
              <a:rPr sz="2400" i="1" spc="-25" dirty="0">
                <a:cs typeface="Arial"/>
              </a:rPr>
              <a:t> </a:t>
            </a:r>
            <a:r>
              <a:rPr sz="2400" dirty="0">
                <a:cs typeface="Arial MT"/>
              </a:rPr>
              <a:t>≤</a:t>
            </a:r>
            <a:r>
              <a:rPr sz="2400" spc="-30" dirty="0">
                <a:cs typeface="Arial MT"/>
              </a:rPr>
              <a:t> </a:t>
            </a:r>
            <a:r>
              <a:rPr sz="2400" dirty="0">
                <a:cs typeface="Arial MT"/>
              </a:rPr>
              <a:t>1</a:t>
            </a:r>
          </a:p>
          <a:p>
            <a:pPr marL="882015" lvl="1" indent="-412750">
              <a:lnSpc>
                <a:spcPts val="2865"/>
              </a:lnSpc>
              <a:buClr>
                <a:srgbClr val="C4820D"/>
              </a:buClr>
              <a:buFont typeface="Arial MT"/>
              <a:buChar char="○"/>
              <a:tabLst>
                <a:tab pos="882015" algn="l"/>
                <a:tab pos="882650" algn="l"/>
                <a:tab pos="1414145" algn="l"/>
              </a:tabLst>
            </a:pPr>
            <a:r>
              <a:rPr sz="2400" i="1" dirty="0">
                <a:cs typeface="Arial"/>
              </a:rPr>
              <a:t>r</a:t>
            </a:r>
            <a:r>
              <a:rPr sz="2400" i="1" spc="-5" dirty="0">
                <a:cs typeface="Arial"/>
              </a:rPr>
              <a:t> </a:t>
            </a:r>
            <a:r>
              <a:rPr sz="2400" dirty="0">
                <a:cs typeface="Arial MT"/>
              </a:rPr>
              <a:t>=	</a:t>
            </a:r>
            <a:r>
              <a:rPr sz="2400" spc="-5"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5"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up</a:t>
            </a:r>
            <a:endParaRPr sz="2400" dirty="0">
              <a:cs typeface="Arial MT"/>
            </a:endParaRPr>
          </a:p>
          <a:p>
            <a:pPr marL="882015" lvl="1" indent="-412750">
              <a:lnSpc>
                <a:spcPct val="100000"/>
              </a:lnSpc>
              <a:spcBef>
                <a:spcPts val="420"/>
              </a:spcBef>
              <a:buClr>
                <a:srgbClr val="C4820D"/>
              </a:buClr>
              <a:buFont typeface="Arial MT"/>
              <a:buChar char="○"/>
              <a:tabLst>
                <a:tab pos="882015" algn="l"/>
                <a:tab pos="882650" algn="l"/>
              </a:tabLst>
            </a:pPr>
            <a:r>
              <a:rPr sz="2400" i="1" dirty="0">
                <a:cs typeface="Arial"/>
              </a:rPr>
              <a:t>r</a:t>
            </a:r>
            <a:r>
              <a:rPr sz="2400" i="1" spc="-15" dirty="0">
                <a:cs typeface="Arial"/>
              </a:rPr>
              <a:t> </a:t>
            </a:r>
            <a:r>
              <a:rPr sz="2400" dirty="0">
                <a:cs typeface="Arial MT"/>
              </a:rPr>
              <a:t>=</a:t>
            </a:r>
            <a:r>
              <a:rPr sz="2400" spc="-20" dirty="0">
                <a:cs typeface="Arial MT"/>
              </a:rPr>
              <a:t> </a:t>
            </a:r>
            <a:r>
              <a:rPr sz="2400"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0"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down</a:t>
            </a:r>
            <a:endParaRPr sz="2400" dirty="0">
              <a:cs typeface="Arial MT"/>
            </a:endParaRPr>
          </a:p>
          <a:p>
            <a:pPr marL="424815" indent="-412750">
              <a:lnSpc>
                <a:spcPct val="100000"/>
              </a:lnSpc>
              <a:spcBef>
                <a:spcPts val="420"/>
              </a:spcBef>
              <a:buClr>
                <a:srgbClr val="C4820D"/>
              </a:buClr>
              <a:buFont typeface="Arial MT"/>
              <a:buChar char="●"/>
              <a:tabLst>
                <a:tab pos="424815" algn="l"/>
                <a:tab pos="425450" algn="l"/>
              </a:tabLst>
            </a:pPr>
            <a:r>
              <a:rPr sz="2400" i="1" dirty="0">
                <a:cs typeface="Arial"/>
              </a:rPr>
              <a:t>r</a:t>
            </a:r>
            <a:r>
              <a:rPr sz="2400" i="1" spc="-20" dirty="0">
                <a:cs typeface="Arial"/>
              </a:rPr>
              <a:t> </a:t>
            </a:r>
            <a:r>
              <a:rPr sz="2400" dirty="0">
                <a:cs typeface="Arial MT"/>
              </a:rPr>
              <a:t>=</a:t>
            </a:r>
            <a:r>
              <a:rPr sz="2400" spc="-20" dirty="0">
                <a:cs typeface="Arial MT"/>
              </a:rPr>
              <a:t> </a:t>
            </a:r>
            <a:r>
              <a:rPr sz="2400" spc="-5" dirty="0">
                <a:cs typeface="Arial MT"/>
              </a:rPr>
              <a:t>0:</a:t>
            </a:r>
            <a:r>
              <a:rPr sz="2400" spc="-15" dirty="0">
                <a:cs typeface="Arial MT"/>
              </a:rPr>
              <a:t> </a:t>
            </a:r>
            <a:r>
              <a:rPr sz="2400" spc="-5" dirty="0">
                <a:cs typeface="Arial MT"/>
              </a:rPr>
              <a:t>No</a:t>
            </a:r>
            <a:r>
              <a:rPr sz="2400" spc="-15" dirty="0">
                <a:cs typeface="Arial MT"/>
              </a:rPr>
              <a:t> </a:t>
            </a:r>
            <a:r>
              <a:rPr sz="2400" spc="-5" dirty="0">
                <a:cs typeface="Arial MT"/>
              </a:rPr>
              <a:t>linear</a:t>
            </a:r>
            <a:r>
              <a:rPr sz="2400" spc="-20" dirty="0">
                <a:cs typeface="Arial MT"/>
              </a:rPr>
              <a:t> </a:t>
            </a:r>
            <a:r>
              <a:rPr sz="2400" spc="-5" dirty="0">
                <a:cs typeface="Arial MT"/>
              </a:rPr>
              <a:t>association;</a:t>
            </a:r>
            <a:r>
              <a:rPr sz="2400" spc="20" dirty="0">
                <a:cs typeface="Arial MT"/>
              </a:rPr>
              <a:t> </a:t>
            </a:r>
            <a:r>
              <a:rPr sz="2400" i="1" spc="-5" dirty="0">
                <a:cs typeface="Arial"/>
              </a:rPr>
              <a:t>uncorrelated</a:t>
            </a:r>
            <a:endParaRPr sz="2400" dirty="0">
              <a:cs typeface="Arial"/>
            </a:endParaRPr>
          </a:p>
        </p:txBody>
      </p:sp>
      <p:pic>
        <p:nvPicPr>
          <p:cNvPr id="4" name="object 4"/>
          <p:cNvPicPr/>
          <p:nvPr/>
        </p:nvPicPr>
        <p:blipFill>
          <a:blip r:embed="rId2" cstate="print"/>
          <a:stretch>
            <a:fillRect/>
          </a:stretch>
        </p:blipFill>
        <p:spPr>
          <a:xfrm>
            <a:off x="1883383" y="3479895"/>
            <a:ext cx="1265039" cy="1114673"/>
          </a:xfrm>
          <a:prstGeom prst="rect">
            <a:avLst/>
          </a:prstGeom>
        </p:spPr>
      </p:pic>
      <p:pic>
        <p:nvPicPr>
          <p:cNvPr id="5" name="object 5"/>
          <p:cNvPicPr/>
          <p:nvPr/>
        </p:nvPicPr>
        <p:blipFill>
          <a:blip r:embed="rId3" cstate="print"/>
          <a:stretch>
            <a:fillRect/>
          </a:stretch>
        </p:blipFill>
        <p:spPr>
          <a:xfrm>
            <a:off x="3264625" y="3479895"/>
            <a:ext cx="1265038" cy="1114673"/>
          </a:xfrm>
          <a:prstGeom prst="rect">
            <a:avLst/>
          </a:prstGeom>
        </p:spPr>
      </p:pic>
      <p:pic>
        <p:nvPicPr>
          <p:cNvPr id="6" name="object 6"/>
          <p:cNvPicPr/>
          <p:nvPr/>
        </p:nvPicPr>
        <p:blipFill>
          <a:blip r:embed="rId4" cstate="print"/>
          <a:stretch>
            <a:fillRect/>
          </a:stretch>
        </p:blipFill>
        <p:spPr>
          <a:xfrm>
            <a:off x="6027109" y="3479895"/>
            <a:ext cx="1267719" cy="1114673"/>
          </a:xfrm>
          <a:prstGeom prst="rect">
            <a:avLst/>
          </a:prstGeom>
        </p:spPr>
      </p:pic>
      <p:pic>
        <p:nvPicPr>
          <p:cNvPr id="7" name="object 7"/>
          <p:cNvPicPr/>
          <p:nvPr/>
        </p:nvPicPr>
        <p:blipFill>
          <a:blip r:embed="rId5" cstate="print"/>
          <a:stretch>
            <a:fillRect/>
          </a:stretch>
        </p:blipFill>
        <p:spPr>
          <a:xfrm>
            <a:off x="502141" y="3479895"/>
            <a:ext cx="1265039" cy="1114673"/>
          </a:xfrm>
          <a:prstGeom prst="rect">
            <a:avLst/>
          </a:prstGeom>
        </p:spPr>
      </p:pic>
      <p:pic>
        <p:nvPicPr>
          <p:cNvPr id="8" name="object 8"/>
          <p:cNvPicPr/>
          <p:nvPr/>
        </p:nvPicPr>
        <p:blipFill>
          <a:blip r:embed="rId6" cstate="print"/>
          <a:stretch>
            <a:fillRect/>
          </a:stretch>
        </p:blipFill>
        <p:spPr>
          <a:xfrm>
            <a:off x="7408350" y="3479895"/>
            <a:ext cx="1265038" cy="1114673"/>
          </a:xfrm>
          <a:prstGeom prst="rect">
            <a:avLst/>
          </a:prstGeom>
        </p:spPr>
      </p:pic>
      <p:pic>
        <p:nvPicPr>
          <p:cNvPr id="9" name="object 9"/>
          <p:cNvPicPr/>
          <p:nvPr/>
        </p:nvPicPr>
        <p:blipFill>
          <a:blip r:embed="rId7" cstate="print"/>
          <a:stretch>
            <a:fillRect/>
          </a:stretch>
        </p:blipFill>
        <p:spPr>
          <a:xfrm>
            <a:off x="4645867" y="3479895"/>
            <a:ext cx="1265038" cy="1114673"/>
          </a:xfrm>
          <a:prstGeom prst="rect">
            <a:avLst/>
          </a:prstGeom>
        </p:spPr>
      </p:pic>
      <p:sp>
        <p:nvSpPr>
          <p:cNvPr id="10" name="object 10"/>
          <p:cNvSpPr txBox="1"/>
          <p:nvPr/>
        </p:nvSpPr>
        <p:spPr>
          <a:xfrm>
            <a:off x="955352" y="4311963"/>
            <a:ext cx="38608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a:t>
            </a:r>
            <a:endParaRPr sz="1400">
              <a:latin typeface="Arial MT"/>
              <a:cs typeface="Arial MT"/>
            </a:endParaRPr>
          </a:p>
        </p:txBody>
      </p:sp>
      <p:sp>
        <p:nvSpPr>
          <p:cNvPr id="11" name="object 11"/>
          <p:cNvSpPr txBox="1"/>
          <p:nvPr/>
        </p:nvSpPr>
        <p:spPr>
          <a:xfrm>
            <a:off x="227760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0.2</a:t>
            </a:r>
            <a:endParaRPr sz="1400">
              <a:latin typeface="Arial MT"/>
              <a:cs typeface="Arial MT"/>
            </a:endParaRPr>
          </a:p>
        </p:txBody>
      </p:sp>
      <p:sp>
        <p:nvSpPr>
          <p:cNvPr id="12" name="object 12"/>
          <p:cNvSpPr txBox="1"/>
          <p:nvPr/>
        </p:nvSpPr>
        <p:spPr>
          <a:xfrm>
            <a:off x="365625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0.5</a:t>
            </a:r>
            <a:endParaRPr sz="1400">
              <a:latin typeface="Arial MT"/>
              <a:cs typeface="Arial MT"/>
            </a:endParaRPr>
          </a:p>
        </p:txBody>
      </p:sp>
      <p:sp>
        <p:nvSpPr>
          <p:cNvPr id="13" name="object 13"/>
          <p:cNvSpPr txBox="1"/>
          <p:nvPr/>
        </p:nvSpPr>
        <p:spPr>
          <a:xfrm>
            <a:off x="5043777"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0.8</a:t>
            </a:r>
            <a:endParaRPr sz="1400">
              <a:latin typeface="Arial MT"/>
              <a:cs typeface="Arial MT"/>
            </a:endParaRPr>
          </a:p>
        </p:txBody>
      </p:sp>
      <p:sp>
        <p:nvSpPr>
          <p:cNvPr id="14" name="object 14"/>
          <p:cNvSpPr txBox="1"/>
          <p:nvPr/>
        </p:nvSpPr>
        <p:spPr>
          <a:xfrm>
            <a:off x="6364188" y="4311963"/>
            <a:ext cx="6330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0.99</a:t>
            </a:r>
            <a:endParaRPr sz="1400">
              <a:latin typeface="Arial MT"/>
              <a:cs typeface="Arial MT"/>
            </a:endParaRPr>
          </a:p>
        </p:txBody>
      </p:sp>
      <p:sp>
        <p:nvSpPr>
          <p:cNvPr id="15" name="object 15"/>
          <p:cNvSpPr txBox="1"/>
          <p:nvPr/>
        </p:nvSpPr>
        <p:spPr>
          <a:xfrm>
            <a:off x="7771514" y="4311963"/>
            <a:ext cx="5930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-0.5</a:t>
            </a:r>
            <a:endParaRPr sz="1400">
              <a:latin typeface="Arial MT"/>
              <a:cs typeface="Arial MT"/>
            </a:endParaRPr>
          </a:p>
        </p:txBody>
      </p:sp>
      <p:sp>
        <p:nvSpPr>
          <p:cNvPr id="16" name="TextBox 15">
            <a:extLst>
              <a:ext uri="{FF2B5EF4-FFF2-40B4-BE49-F238E27FC236}">
                <a16:creationId xmlns:a16="http://schemas.microsoft.com/office/drawing/2014/main" id="{12BB9D87-5704-A47C-D030-36FBC7F65040}"/>
              </a:ext>
            </a:extLst>
          </p:cNvPr>
          <p:cNvSpPr txBox="1"/>
          <p:nvPr/>
        </p:nvSpPr>
        <p:spPr>
          <a:xfrm>
            <a:off x="7634880" y="62820"/>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Care</a:t>
            </a:r>
            <a:r>
              <a:rPr lang="en-US" spc="-50" dirty="0"/>
              <a:t> </a:t>
            </a:r>
            <a:r>
              <a:rPr lang="en-US" spc="-5" dirty="0"/>
              <a:t>in</a:t>
            </a:r>
            <a:r>
              <a:rPr lang="en-US" spc="-55" dirty="0"/>
              <a:t> </a:t>
            </a:r>
            <a:r>
              <a:rPr lang="en-US" spc="-5" dirty="0"/>
              <a:t>Interpretation</a:t>
            </a:r>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658235" cy="636072"/>
          </a:xfrm>
          <a:prstGeom prst="rect">
            <a:avLst/>
          </a:prstGeom>
        </p:spPr>
        <p:txBody>
          <a:bodyPr vert="horz" wrap="square" lIns="0" tIns="12700" rIns="0" bIns="0" rtlCol="0">
            <a:spAutoFit/>
          </a:bodyPr>
          <a:lstStyle/>
          <a:p>
            <a:pPr marL="12700">
              <a:lnSpc>
                <a:spcPct val="100000"/>
              </a:lnSpc>
              <a:spcBef>
                <a:spcPts val="100"/>
              </a:spcBef>
            </a:pPr>
            <a:r>
              <a:rPr spc="-35" dirty="0">
                <a:solidFill>
                  <a:schemeClr val="tx1"/>
                </a:solidFill>
              </a:rPr>
              <a:t>Watch</a:t>
            </a:r>
            <a:r>
              <a:rPr spc="-25" dirty="0">
                <a:solidFill>
                  <a:schemeClr val="tx1"/>
                </a:solidFill>
              </a:rPr>
              <a:t> </a:t>
            </a:r>
            <a:r>
              <a:rPr spc="-10" dirty="0">
                <a:solidFill>
                  <a:schemeClr val="tx1"/>
                </a:solidFill>
              </a:rPr>
              <a:t>Out</a:t>
            </a:r>
            <a:r>
              <a:rPr spc="-30" dirty="0">
                <a:solidFill>
                  <a:schemeClr val="tx1"/>
                </a:solidFill>
              </a:rPr>
              <a:t> </a:t>
            </a:r>
            <a:r>
              <a:rPr spc="-10" dirty="0">
                <a:solidFill>
                  <a:schemeClr val="tx1"/>
                </a:solidFill>
              </a:rPr>
              <a:t>For</a:t>
            </a:r>
            <a:r>
              <a:rPr spc="-30" dirty="0">
                <a:solidFill>
                  <a:schemeClr val="tx1"/>
                </a:solidFill>
              </a:rPr>
              <a:t> </a:t>
            </a:r>
            <a:r>
              <a:rPr spc="-5" dirty="0">
                <a:solidFill>
                  <a:schemeClr val="tx1"/>
                </a:solidFill>
              </a:rPr>
              <a:t>...</a:t>
            </a:r>
          </a:p>
        </p:txBody>
      </p:sp>
      <p:sp>
        <p:nvSpPr>
          <p:cNvPr id="3" name="object 3"/>
          <p:cNvSpPr txBox="1"/>
          <p:nvPr/>
        </p:nvSpPr>
        <p:spPr>
          <a:xfrm>
            <a:off x="574724" y="1032383"/>
            <a:ext cx="7465690" cy="224875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False</a:t>
            </a:r>
            <a:r>
              <a:rPr sz="2400" spc="-40" dirty="0">
                <a:cs typeface="Arial MT"/>
              </a:rPr>
              <a:t> </a:t>
            </a:r>
            <a:r>
              <a:rPr sz="2400" dirty="0">
                <a:cs typeface="Arial MT"/>
              </a:rPr>
              <a:t>conclusions</a:t>
            </a:r>
            <a:r>
              <a:rPr sz="2400" spc="-35" dirty="0">
                <a:cs typeface="Arial MT"/>
              </a:rPr>
              <a:t> </a:t>
            </a:r>
            <a:r>
              <a:rPr sz="2400" spc="-5" dirty="0">
                <a:cs typeface="Arial MT"/>
              </a:rPr>
              <a:t>of</a:t>
            </a:r>
            <a:r>
              <a:rPr sz="2400" spc="-30" dirty="0">
                <a:cs typeface="Arial MT"/>
              </a:rPr>
              <a:t> </a:t>
            </a:r>
            <a:r>
              <a:rPr sz="2400" dirty="0">
                <a:cs typeface="Arial MT"/>
              </a:rPr>
              <a:t>causation</a:t>
            </a:r>
            <a:endParaRPr lang="en-US" sz="2400" dirty="0">
              <a:cs typeface="Arial MT"/>
            </a:endParaRPr>
          </a:p>
          <a:p>
            <a:pPr marL="882015" lvl="1" indent="-412750">
              <a:lnSpc>
                <a:spcPts val="2865"/>
              </a:lnSpc>
              <a:spcBef>
                <a:spcPts val="100"/>
              </a:spcBef>
              <a:buClr>
                <a:srgbClr val="C4820D"/>
              </a:buClr>
              <a:buChar char="●"/>
              <a:tabLst>
                <a:tab pos="424815" algn="l"/>
                <a:tab pos="425450" algn="l"/>
              </a:tabLst>
            </a:pPr>
            <a:r>
              <a:rPr lang="en-US" sz="2000" dirty="0">
                <a:cs typeface="Arial MT"/>
              </a:rPr>
              <a:t>Association is NOT causation</a:t>
            </a:r>
          </a:p>
          <a:p>
            <a:pPr marL="882015" lvl="1" indent="-412750">
              <a:lnSpc>
                <a:spcPts val="2865"/>
              </a:lnSpc>
              <a:spcBef>
                <a:spcPts val="100"/>
              </a:spcBef>
              <a:buClr>
                <a:srgbClr val="C4820D"/>
              </a:buClr>
              <a:buChar char="●"/>
              <a:tabLst>
                <a:tab pos="424815" algn="l"/>
                <a:tab pos="425450" algn="l"/>
              </a:tabLst>
            </a:pPr>
            <a:r>
              <a:rPr lang="en-US" sz="2000" dirty="0">
                <a:cs typeface="Arial MT"/>
              </a:rPr>
              <a:t>Correlation is NOT causation</a:t>
            </a:r>
            <a:endParaRPr sz="2000" dirty="0">
              <a:cs typeface="Arial MT"/>
            </a:endParaRPr>
          </a:p>
          <a:p>
            <a:pPr marL="424815" indent="-412750">
              <a:lnSpc>
                <a:spcPts val="2850"/>
              </a:lnSpc>
              <a:buClr>
                <a:srgbClr val="C4820D"/>
              </a:buClr>
              <a:buChar char="●"/>
              <a:tabLst>
                <a:tab pos="424815" algn="l"/>
                <a:tab pos="425450" algn="l"/>
              </a:tabLst>
            </a:pPr>
            <a:r>
              <a:rPr sz="2400" spc="-5" dirty="0">
                <a:cs typeface="Arial MT"/>
              </a:rPr>
              <a:t>Nonlinearity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Outliers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Ecological</a:t>
            </a:r>
            <a:r>
              <a:rPr sz="2400" spc="-55" dirty="0">
                <a:cs typeface="Arial MT"/>
              </a:rPr>
              <a:t> </a:t>
            </a:r>
            <a:r>
              <a:rPr sz="2400" spc="-5" dirty="0">
                <a:cs typeface="Arial MT"/>
              </a:rPr>
              <a:t>Correlations</a:t>
            </a:r>
            <a:endParaRPr sz="2400" dirty="0">
              <a:cs typeface="Arial MT"/>
            </a:endParaRPr>
          </a:p>
        </p:txBody>
      </p:sp>
      <p:sp>
        <p:nvSpPr>
          <p:cNvPr id="4" name="object 4"/>
          <p:cNvSpPr txBox="1"/>
          <p:nvPr/>
        </p:nvSpPr>
        <p:spPr>
          <a:xfrm>
            <a:off x="2387600" y="3544295"/>
            <a:ext cx="4439920"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Nonlinearity, Outliers, and Ecological Correlations</a:t>
            </a:r>
            <a:r>
              <a:rPr dirty="0">
                <a:solidFill>
                  <a:srgbClr val="3B7EA1"/>
                </a:solidFill>
                <a:cs typeface="Arial MT"/>
              </a:rPr>
              <a:t>)</a:t>
            </a:r>
            <a:endParaRPr dirty="0">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211287"/>
            <a:ext cx="8229600" cy="1537335"/>
            <a:chOff x="457200" y="3211287"/>
            <a:chExt cx="8229600" cy="1537335"/>
          </a:xfrm>
        </p:grpSpPr>
        <p:pic>
          <p:nvPicPr>
            <p:cNvPr id="3" name="object 3"/>
            <p:cNvPicPr/>
            <p:nvPr/>
          </p:nvPicPr>
          <p:blipFill>
            <a:blip r:embed="rId2" cstate="print"/>
            <a:stretch>
              <a:fillRect/>
            </a:stretch>
          </p:blipFill>
          <p:spPr>
            <a:xfrm>
              <a:off x="5310225" y="3211287"/>
              <a:ext cx="3010949" cy="1527072"/>
            </a:xfrm>
            <a:prstGeom prst="rect">
              <a:avLst/>
            </a:prstGeom>
          </p:spPr>
        </p:pic>
        <p:pic>
          <p:nvPicPr>
            <p:cNvPr id="4" name="object 4"/>
            <p:cNvPicPr/>
            <p:nvPr/>
          </p:nvPicPr>
          <p:blipFill>
            <a:blip r:embed="rId3" cstate="print"/>
            <a:stretch>
              <a:fillRect/>
            </a:stretch>
          </p:blipFill>
          <p:spPr>
            <a:xfrm>
              <a:off x="1148972" y="3211302"/>
              <a:ext cx="3010949" cy="1527073"/>
            </a:xfrm>
            <a:prstGeom prst="rect">
              <a:avLst/>
            </a:prstGeom>
          </p:spPr>
        </p:pic>
      </p:grpSp>
      <p:sp>
        <p:nvSpPr>
          <p:cNvPr id="5" name="object 5"/>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6" name="object 6"/>
          <p:cNvSpPr txBox="1"/>
          <p:nvPr/>
        </p:nvSpPr>
        <p:spPr>
          <a:xfrm>
            <a:off x="530225" y="1032383"/>
            <a:ext cx="779094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For</a:t>
            </a:r>
            <a:r>
              <a:rPr sz="2400" spc="-20" dirty="0">
                <a:cs typeface="Arial MT"/>
              </a:rPr>
              <a:t> </a:t>
            </a:r>
            <a:r>
              <a:rPr sz="2400" spc="-5" dirty="0">
                <a:cs typeface="Arial MT"/>
              </a:rPr>
              <a:t>each</a:t>
            </a:r>
            <a:r>
              <a:rPr sz="2400" spc="-10" dirty="0">
                <a:cs typeface="Arial MT"/>
              </a:rPr>
              <a:t> </a:t>
            </a:r>
            <a:r>
              <a:rPr sz="2400" spc="-30" dirty="0">
                <a:cs typeface="Arial MT"/>
              </a:rPr>
              <a:t>pair,</a:t>
            </a:r>
            <a:r>
              <a:rPr sz="2400" spc="-15" dirty="0">
                <a:cs typeface="Arial MT"/>
              </a:rPr>
              <a:t> </a:t>
            </a:r>
            <a:r>
              <a:rPr sz="2400" spc="-5" dirty="0">
                <a:cs typeface="Arial MT"/>
              </a:rPr>
              <a:t>which</a:t>
            </a:r>
            <a:r>
              <a:rPr sz="2400" spc="-10" dirty="0">
                <a:cs typeface="Arial MT"/>
              </a:rPr>
              <a:t> </a:t>
            </a:r>
            <a:r>
              <a:rPr sz="2400" spc="-5" dirty="0">
                <a:cs typeface="Arial MT"/>
              </a:rPr>
              <a:t>one</a:t>
            </a:r>
            <a:r>
              <a:rPr sz="2400" spc="-10" dirty="0">
                <a:cs typeface="Arial MT"/>
              </a:rPr>
              <a:t> </a:t>
            </a:r>
            <a:r>
              <a:rPr sz="2400" spc="-5" dirty="0">
                <a:cs typeface="Arial MT"/>
              </a:rPr>
              <a:t>will</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spc="-5" dirty="0">
                <a:cs typeface="Arial MT"/>
              </a:rPr>
              <a:t>higher</a:t>
            </a:r>
            <a:r>
              <a:rPr sz="2400" spc="-10" dirty="0">
                <a:cs typeface="Arial MT"/>
              </a:rPr>
              <a:t> </a:t>
            </a:r>
            <a:r>
              <a:rPr sz="2400" dirty="0">
                <a:cs typeface="Arial MT"/>
              </a:rPr>
              <a:t>value</a:t>
            </a:r>
            <a:r>
              <a:rPr sz="2400" spc="-10" dirty="0">
                <a:cs typeface="Arial MT"/>
              </a:rPr>
              <a:t> </a:t>
            </a:r>
            <a:r>
              <a:rPr sz="2400" spc="-5" dirty="0">
                <a:cs typeface="Arial MT"/>
              </a:rPr>
              <a:t>of</a:t>
            </a:r>
            <a:r>
              <a:rPr sz="2400" spc="-10" dirty="0">
                <a:cs typeface="Arial MT"/>
              </a:rPr>
              <a:t> </a:t>
            </a:r>
            <a:r>
              <a:rPr sz="2400" dirty="0">
                <a:cs typeface="Arial MT"/>
              </a:rPr>
              <a:t>r?</a:t>
            </a:r>
          </a:p>
        </p:txBody>
      </p:sp>
      <p:pic>
        <p:nvPicPr>
          <p:cNvPr id="7" name="object 7"/>
          <p:cNvPicPr/>
          <p:nvPr/>
        </p:nvPicPr>
        <p:blipFill>
          <a:blip r:embed="rId4" cstate="print"/>
          <a:stretch>
            <a:fillRect/>
          </a:stretch>
        </p:blipFill>
        <p:spPr>
          <a:xfrm>
            <a:off x="5310225" y="1613912"/>
            <a:ext cx="3010949" cy="1527072"/>
          </a:xfrm>
          <a:prstGeom prst="rect">
            <a:avLst/>
          </a:prstGeom>
        </p:spPr>
      </p:pic>
      <p:pic>
        <p:nvPicPr>
          <p:cNvPr id="8" name="object 8"/>
          <p:cNvPicPr/>
          <p:nvPr/>
        </p:nvPicPr>
        <p:blipFill>
          <a:blip r:embed="rId5" cstate="print"/>
          <a:stretch>
            <a:fillRect/>
          </a:stretch>
        </p:blipFill>
        <p:spPr>
          <a:xfrm>
            <a:off x="1148984" y="1613894"/>
            <a:ext cx="3010949" cy="1527073"/>
          </a:xfrm>
          <a:prstGeom prst="rect">
            <a:avLst/>
          </a:prstGeom>
        </p:spPr>
      </p:pic>
      <p:sp>
        <p:nvSpPr>
          <p:cNvPr id="9" name="object 9"/>
          <p:cNvSpPr txBox="1"/>
          <p:nvPr/>
        </p:nvSpPr>
        <p:spPr>
          <a:xfrm>
            <a:off x="804650" y="2248280"/>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a:t>
            </a:r>
            <a:endParaRPr sz="1800">
              <a:latin typeface="Arial MT"/>
              <a:cs typeface="Arial MT"/>
            </a:endParaRPr>
          </a:p>
        </p:txBody>
      </p:sp>
      <p:sp>
        <p:nvSpPr>
          <p:cNvPr id="10" name="object 10"/>
          <p:cNvSpPr txBox="1"/>
          <p:nvPr/>
        </p:nvSpPr>
        <p:spPr>
          <a:xfrm>
            <a:off x="4973975" y="2248280"/>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c)</a:t>
            </a:r>
            <a:endParaRPr sz="1800">
              <a:latin typeface="Arial MT"/>
              <a:cs typeface="Arial MT"/>
            </a:endParaRPr>
          </a:p>
        </p:txBody>
      </p:sp>
      <p:sp>
        <p:nvSpPr>
          <p:cNvPr id="11" name="object 11"/>
          <p:cNvSpPr txBox="1"/>
          <p:nvPr/>
        </p:nvSpPr>
        <p:spPr>
          <a:xfrm>
            <a:off x="827000"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b)</a:t>
            </a:r>
            <a:endParaRPr sz="1800">
              <a:latin typeface="Arial MT"/>
              <a:cs typeface="Arial MT"/>
            </a:endParaRPr>
          </a:p>
        </p:txBody>
      </p:sp>
      <p:sp>
        <p:nvSpPr>
          <p:cNvPr id="12" name="object 12"/>
          <p:cNvSpPr txBox="1"/>
          <p:nvPr/>
        </p:nvSpPr>
        <p:spPr>
          <a:xfrm>
            <a:off x="4973975"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d)</a:t>
            </a:r>
            <a:endParaRPr sz="1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60401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Chocolate</a:t>
            </a:r>
            <a:r>
              <a:rPr spc="-35"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Nobel</a:t>
            </a:r>
            <a:r>
              <a:rPr spc="-35" dirty="0">
                <a:solidFill>
                  <a:schemeClr val="tx1"/>
                </a:solidFill>
              </a:rPr>
              <a:t> </a:t>
            </a:r>
            <a:r>
              <a:rPr spc="-5" dirty="0">
                <a:solidFill>
                  <a:schemeClr val="tx1"/>
                </a:solidFill>
              </a:rPr>
              <a:t>Prizes</a:t>
            </a:r>
          </a:p>
        </p:txBody>
      </p:sp>
      <p:pic>
        <p:nvPicPr>
          <p:cNvPr id="5" name="object 5"/>
          <p:cNvPicPr/>
          <p:nvPr/>
        </p:nvPicPr>
        <p:blipFill>
          <a:blip r:embed="rId3" cstate="print"/>
          <a:stretch>
            <a:fillRect/>
          </a:stretch>
        </p:blipFill>
        <p:spPr>
          <a:xfrm>
            <a:off x="578069" y="1001808"/>
            <a:ext cx="5129050" cy="3601716"/>
          </a:xfrm>
          <a:prstGeom prst="rect">
            <a:avLst/>
          </a:prstGeom>
        </p:spPr>
      </p:pic>
      <p:sp>
        <p:nvSpPr>
          <p:cNvPr id="6" name="TextBox 5">
            <a:extLst>
              <a:ext uri="{FF2B5EF4-FFF2-40B4-BE49-F238E27FC236}">
                <a16:creationId xmlns:a16="http://schemas.microsoft.com/office/drawing/2014/main" id="{3FEE89D4-7BCE-1A1F-4808-A78EB252CC46}"/>
              </a:ext>
            </a:extLst>
          </p:cNvPr>
          <p:cNvSpPr txBox="1"/>
          <p:nvPr/>
        </p:nvSpPr>
        <p:spPr>
          <a:xfrm>
            <a:off x="6190595" y="2980183"/>
            <a:ext cx="2375336" cy="646331"/>
          </a:xfrm>
          <a:prstGeom prst="rect">
            <a:avLst/>
          </a:prstGeom>
          <a:noFill/>
        </p:spPr>
        <p:txBody>
          <a:bodyPr wrap="square" rtlCol="0">
            <a:spAutoFit/>
          </a:bodyPr>
          <a:lstStyle/>
          <a:p>
            <a:r>
              <a:rPr lang="en-US" dirty="0">
                <a:hlinkClick r:id="rId4"/>
              </a:rPr>
              <a:t>Reference in course text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91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04626" y="836168"/>
            <a:ext cx="7837805" cy="3418885"/>
          </a:xfrm>
          <a:prstGeom prst="rect">
            <a:avLst/>
          </a:prstGeom>
        </p:spPr>
        <p:txBody>
          <a:bodyPr vert="horz" wrap="square" lIns="0" tIns="208915" rIns="0" bIns="0" rtlCol="0">
            <a:spAutoFit/>
          </a:bodyPr>
          <a:lstStyle/>
          <a:p>
            <a:pPr marL="38100">
              <a:lnSpc>
                <a:spcPct val="100000"/>
              </a:lnSpc>
              <a:spcBef>
                <a:spcPts val="1645"/>
              </a:spcBef>
            </a:pPr>
            <a:r>
              <a:rPr sz="2400" spc="-25" dirty="0">
                <a:cs typeface="Arial MT"/>
              </a:rPr>
              <a:t>True</a:t>
            </a:r>
            <a:r>
              <a:rPr sz="2400" spc="-35" dirty="0">
                <a:cs typeface="Arial MT"/>
              </a:rPr>
              <a:t> </a:t>
            </a:r>
            <a:r>
              <a:rPr sz="2400" spc="-5" dirty="0">
                <a:cs typeface="Arial MT"/>
              </a:rPr>
              <a:t>or</a:t>
            </a:r>
            <a:r>
              <a:rPr sz="2400" spc="-35" dirty="0">
                <a:cs typeface="Arial MT"/>
              </a:rPr>
              <a:t> </a:t>
            </a:r>
            <a:r>
              <a:rPr sz="2400" spc="-5" dirty="0">
                <a:cs typeface="Arial MT"/>
              </a:rPr>
              <a:t>False?</a:t>
            </a:r>
            <a:endParaRPr sz="2400" dirty="0">
              <a:cs typeface="Arial MT"/>
            </a:endParaRPr>
          </a:p>
          <a:p>
            <a:pPr marL="495300" marR="5080" indent="-483234">
              <a:lnSpc>
                <a:spcPts val="2850"/>
              </a:lnSpc>
              <a:spcBef>
                <a:spcPts val="166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spc="-5" dirty="0">
                <a:cs typeface="Arial MT"/>
              </a:rPr>
              <a:t>1,</a:t>
            </a:r>
            <a:r>
              <a:rPr sz="2400" spc="-10" dirty="0">
                <a:cs typeface="Arial MT"/>
              </a:rPr>
              <a:t> </a:t>
            </a:r>
            <a:r>
              <a:rPr sz="2400" spc="-5" dirty="0">
                <a:cs typeface="Arial MT"/>
              </a:rPr>
              <a:t>then</a:t>
            </a:r>
            <a:r>
              <a:rPr sz="2400" spc="-15" dirty="0">
                <a:cs typeface="Arial MT"/>
              </a:rPr>
              <a:t> </a:t>
            </a:r>
            <a:r>
              <a:rPr sz="2400" spc="-5" dirty="0">
                <a:cs typeface="Arial MT"/>
              </a:rPr>
              <a:t>one</a:t>
            </a:r>
            <a:r>
              <a:rPr sz="2400" spc="-10" dirty="0">
                <a:cs typeface="Arial MT"/>
              </a:rPr>
              <a:t> </a:t>
            </a:r>
            <a:r>
              <a:rPr sz="2400" dirty="0">
                <a:cs typeface="Arial MT"/>
              </a:rPr>
              <a:t>must</a:t>
            </a:r>
            <a:r>
              <a:rPr sz="2400" spc="-10" dirty="0">
                <a:cs typeface="Arial MT"/>
              </a:rPr>
              <a:t> </a:t>
            </a:r>
            <a:r>
              <a:rPr sz="2400" dirty="0">
                <a:cs typeface="Arial MT"/>
              </a:rPr>
              <a:t>cause </a:t>
            </a:r>
            <a:r>
              <a:rPr sz="2400" spc="-655" dirty="0">
                <a:cs typeface="Arial MT"/>
              </a:rPr>
              <a:t> </a:t>
            </a:r>
            <a:r>
              <a:rPr sz="2400" spc="-5" dirty="0">
                <a:cs typeface="Arial MT"/>
              </a:rPr>
              <a:t>the</a:t>
            </a:r>
            <a:r>
              <a:rPr sz="2400" spc="-15" dirty="0">
                <a:cs typeface="Arial MT"/>
              </a:rPr>
              <a:t> </a:t>
            </a:r>
            <a:r>
              <a:rPr sz="2400" spc="-30" dirty="0">
                <a:cs typeface="Arial MT"/>
              </a:rPr>
              <a:t>other.</a:t>
            </a:r>
            <a:endParaRPr sz="2400" dirty="0">
              <a:cs typeface="Arial MT"/>
            </a:endParaRPr>
          </a:p>
          <a:p>
            <a:pPr marL="495300" marR="91440"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is</a:t>
            </a:r>
            <a:r>
              <a:rPr sz="2400" spc="-10" dirty="0">
                <a:cs typeface="Arial MT"/>
              </a:rPr>
              <a:t> </a:t>
            </a:r>
            <a:r>
              <a:rPr sz="2400" dirty="0">
                <a:cs typeface="Arial MT"/>
              </a:rPr>
              <a:t>close</a:t>
            </a:r>
            <a:r>
              <a:rPr sz="2400" spc="-10" dirty="0">
                <a:cs typeface="Arial MT"/>
              </a:rPr>
              <a:t> </a:t>
            </a:r>
            <a:r>
              <a:rPr sz="2400" spc="-5" dirty="0">
                <a:cs typeface="Arial MT"/>
              </a:rPr>
              <a:t>to</a:t>
            </a:r>
            <a:r>
              <a:rPr sz="2400" spc="-15" dirty="0">
                <a:cs typeface="Arial MT"/>
              </a:rPr>
              <a:t> </a:t>
            </a:r>
            <a:r>
              <a:rPr sz="2400" spc="-5" dirty="0">
                <a:cs typeface="Arial MT"/>
              </a:rPr>
              <a:t>0,</a:t>
            </a:r>
            <a:r>
              <a:rPr sz="2400" spc="-10" dirty="0">
                <a:cs typeface="Arial MT"/>
              </a:rPr>
              <a:t> </a:t>
            </a:r>
            <a:r>
              <a:rPr sz="2400" spc="-5" dirty="0">
                <a:cs typeface="Arial MT"/>
              </a:rPr>
              <a:t>then</a:t>
            </a:r>
            <a:r>
              <a:rPr sz="2400" spc="-15" dirty="0">
                <a:cs typeface="Arial MT"/>
              </a:rPr>
              <a:t> </a:t>
            </a:r>
            <a:r>
              <a:rPr sz="2400" dirty="0">
                <a:cs typeface="Arial MT"/>
              </a:rPr>
              <a:t>knowing </a:t>
            </a:r>
            <a:r>
              <a:rPr sz="2400" spc="-655" dirty="0">
                <a:cs typeface="Arial MT"/>
              </a:rPr>
              <a:t> </a:t>
            </a:r>
            <a:r>
              <a:rPr sz="2400" spc="-5" dirty="0">
                <a:cs typeface="Arial MT"/>
              </a:rPr>
              <a:t>one</a:t>
            </a:r>
            <a:r>
              <a:rPr sz="2400" spc="-10" dirty="0">
                <a:cs typeface="Arial MT"/>
              </a:rPr>
              <a:t> </a:t>
            </a:r>
            <a:r>
              <a:rPr sz="2400" spc="-5" dirty="0">
                <a:cs typeface="Arial MT"/>
              </a:rPr>
              <a:t>will never help</a:t>
            </a:r>
            <a:r>
              <a:rPr sz="2400" spc="-10" dirty="0">
                <a:cs typeface="Arial MT"/>
              </a:rPr>
              <a:t> </a:t>
            </a:r>
            <a:r>
              <a:rPr sz="2400" spc="-5" dirty="0">
                <a:cs typeface="Arial MT"/>
              </a:rPr>
              <a:t>us predict the</a:t>
            </a:r>
            <a:r>
              <a:rPr sz="2400" spc="-10" dirty="0">
                <a:cs typeface="Arial MT"/>
              </a:rPr>
              <a:t> </a:t>
            </a:r>
            <a:r>
              <a:rPr sz="2400" spc="-30" dirty="0">
                <a:cs typeface="Arial MT"/>
              </a:rPr>
              <a:t>other.</a:t>
            </a:r>
            <a:endParaRPr sz="2400" dirty="0">
              <a:cs typeface="Arial MT"/>
            </a:endParaRPr>
          </a:p>
          <a:p>
            <a:pPr marL="495300" marR="226695"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-0.8,</a:t>
            </a:r>
            <a:r>
              <a:rPr sz="2400" spc="-10" dirty="0">
                <a:cs typeface="Arial MT"/>
              </a:rPr>
              <a:t> </a:t>
            </a:r>
            <a:r>
              <a:rPr sz="2400" spc="-5" dirty="0">
                <a:cs typeface="Arial MT"/>
              </a:rPr>
              <a:t>then</a:t>
            </a:r>
            <a:r>
              <a:rPr sz="2400" spc="-15" dirty="0">
                <a:cs typeface="Arial MT"/>
              </a:rPr>
              <a:t> </a:t>
            </a:r>
            <a:r>
              <a:rPr sz="2400" spc="-5" dirty="0">
                <a:cs typeface="Arial MT"/>
              </a:rPr>
              <a:t>they</a:t>
            </a:r>
            <a:r>
              <a:rPr sz="2400" spc="-15" dirty="0">
                <a:cs typeface="Arial MT"/>
              </a:rPr>
              <a:t> </a:t>
            </a:r>
            <a:r>
              <a:rPr sz="2400" spc="-5" dirty="0">
                <a:cs typeface="Arial MT"/>
              </a:rPr>
              <a:t>have</a:t>
            </a:r>
            <a:r>
              <a:rPr sz="2400" spc="-10" dirty="0">
                <a:cs typeface="Arial MT"/>
              </a:rPr>
              <a:t> </a:t>
            </a:r>
            <a:r>
              <a:rPr sz="2400" dirty="0">
                <a:cs typeface="Arial MT"/>
              </a:rPr>
              <a:t>a </a:t>
            </a:r>
            <a:r>
              <a:rPr sz="2400" spc="-655" dirty="0">
                <a:cs typeface="Arial MT"/>
              </a:rPr>
              <a:t> </a:t>
            </a:r>
            <a:r>
              <a:rPr sz="2400" spc="-5" dirty="0">
                <a:cs typeface="Arial MT"/>
              </a:rPr>
              <a:t>negative</a:t>
            </a:r>
            <a:r>
              <a:rPr sz="2400" spc="-10" dirty="0">
                <a:cs typeface="Arial MT"/>
              </a:rPr>
              <a:t> </a:t>
            </a:r>
            <a:r>
              <a:rPr sz="2400" spc="-5" dirty="0">
                <a:cs typeface="Arial MT"/>
              </a:rPr>
              <a:t>association.</a:t>
            </a:r>
            <a:endParaRPr sz="2400" dirty="0">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Prediction</a:t>
            </a:r>
            <a:endParaRPr spc="-5" dirty="0"/>
          </a:p>
        </p:txBody>
      </p:sp>
    </p:spTree>
    <p:extLst>
      <p:ext uri="{BB962C8B-B14F-4D97-AF65-F5344CB8AC3E}">
        <p14:creationId xmlns:p14="http://schemas.microsoft.com/office/powerpoint/2010/main" val="71223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034274"/>
            <a:ext cx="4013101" cy="3683115"/>
          </a:xfrm>
          <a:prstGeom prst="rect">
            <a:avLst/>
          </a:prstGeom>
        </p:spPr>
      </p:pic>
      <p:sp>
        <p:nvSpPr>
          <p:cNvPr id="3" name="object 3"/>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
        <p:nvSpPr>
          <p:cNvPr id="4" name="object 4"/>
          <p:cNvSpPr txBox="1"/>
          <p:nvPr/>
        </p:nvSpPr>
        <p:spPr>
          <a:xfrm>
            <a:off x="4473999" y="1095107"/>
            <a:ext cx="4351020" cy="321562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Oval</a:t>
            </a:r>
            <a:r>
              <a:rPr sz="2400" spc="-55" dirty="0">
                <a:cs typeface="Arial MT"/>
              </a:rPr>
              <a:t> </a:t>
            </a:r>
            <a:r>
              <a:rPr sz="2400" dirty="0">
                <a:cs typeface="Arial MT"/>
              </a:rPr>
              <a:t>shaped</a:t>
            </a:r>
          </a:p>
          <a:p>
            <a:pPr>
              <a:lnSpc>
                <a:spcPct val="100000"/>
              </a:lnSpc>
              <a:spcBef>
                <a:spcPts val="40"/>
              </a:spcBef>
              <a:buClr>
                <a:srgbClr val="C4820D"/>
              </a:buClr>
              <a:buFont typeface="Arial MT"/>
              <a:buChar char="●"/>
            </a:pPr>
            <a:endParaRPr sz="3200" dirty="0">
              <a:cs typeface="Arial MT"/>
            </a:endParaRPr>
          </a:p>
          <a:p>
            <a:pPr marL="424815" indent="-412750">
              <a:lnSpc>
                <a:spcPct val="100000"/>
              </a:lnSpc>
              <a:buClr>
                <a:srgbClr val="C4820D"/>
              </a:buClr>
              <a:buChar char="●"/>
              <a:tabLst>
                <a:tab pos="424815" algn="l"/>
                <a:tab pos="425450" algn="l"/>
              </a:tabLst>
            </a:pPr>
            <a:r>
              <a:rPr sz="2400" dirty="0">
                <a:cs typeface="Arial MT"/>
              </a:rPr>
              <a:t>Moderate</a:t>
            </a:r>
            <a:r>
              <a:rPr sz="2400" spc="-50" dirty="0">
                <a:cs typeface="Arial MT"/>
              </a:rPr>
              <a:t> </a:t>
            </a:r>
            <a:r>
              <a:rPr sz="2400" spc="-5" dirty="0">
                <a:cs typeface="Arial MT"/>
              </a:rPr>
              <a:t>positive</a:t>
            </a:r>
            <a:r>
              <a:rPr sz="2400" spc="-50" dirty="0">
                <a:cs typeface="Arial MT"/>
              </a:rPr>
              <a:t> </a:t>
            </a:r>
            <a:r>
              <a:rPr sz="2400" dirty="0">
                <a:cs typeface="Arial MT"/>
              </a:rPr>
              <a:t>correlation</a:t>
            </a:r>
          </a:p>
          <a:p>
            <a:pPr>
              <a:lnSpc>
                <a:spcPct val="100000"/>
              </a:lnSpc>
              <a:spcBef>
                <a:spcPts val="45"/>
              </a:spcBef>
              <a:buClr>
                <a:srgbClr val="C4820D"/>
              </a:buClr>
              <a:buFont typeface="Arial MT"/>
              <a:buChar char="●"/>
            </a:pPr>
            <a:endParaRPr sz="3300" dirty="0">
              <a:cs typeface="Arial MT"/>
            </a:endParaRPr>
          </a:p>
          <a:p>
            <a:pPr marL="424815" marR="548005" indent="-412750">
              <a:lnSpc>
                <a:spcPts val="2850"/>
              </a:lnSpc>
              <a:buClr>
                <a:srgbClr val="C4820D"/>
              </a:buClr>
              <a:buChar char="●"/>
              <a:tabLst>
                <a:tab pos="424815" algn="l"/>
                <a:tab pos="425450" algn="l"/>
              </a:tabLst>
            </a:pPr>
            <a:r>
              <a:rPr sz="2400" spc="-5" dirty="0">
                <a:cs typeface="Arial MT"/>
              </a:rPr>
              <a:t>How</a:t>
            </a:r>
            <a:r>
              <a:rPr sz="2400" spc="-30" dirty="0">
                <a:cs typeface="Arial MT"/>
              </a:rPr>
              <a:t> </a:t>
            </a:r>
            <a:r>
              <a:rPr sz="2400" dirty="0">
                <a:cs typeface="Arial MT"/>
              </a:rPr>
              <a:t>can</a:t>
            </a:r>
            <a:r>
              <a:rPr sz="2400" spc="-25" dirty="0">
                <a:cs typeface="Arial MT"/>
              </a:rPr>
              <a:t> </a:t>
            </a:r>
            <a:r>
              <a:rPr sz="2400" spc="-5" dirty="0">
                <a:cs typeface="Arial MT"/>
              </a:rPr>
              <a:t>we</a:t>
            </a:r>
            <a:r>
              <a:rPr sz="2400" spc="-25" dirty="0">
                <a:cs typeface="Arial MT"/>
              </a:rPr>
              <a:t> </a:t>
            </a:r>
            <a:r>
              <a:rPr sz="2400" spc="-5" dirty="0">
                <a:cs typeface="Arial MT"/>
              </a:rPr>
              <a:t>predict</a:t>
            </a:r>
            <a:r>
              <a:rPr sz="2400" spc="-25" dirty="0">
                <a:cs typeface="Arial MT"/>
              </a:rPr>
              <a:t> </a:t>
            </a:r>
            <a:r>
              <a:rPr sz="2400" dirty="0">
                <a:cs typeface="Arial MT"/>
              </a:rPr>
              <a:t>child </a:t>
            </a:r>
            <a:r>
              <a:rPr sz="2400" spc="-650" dirty="0">
                <a:cs typeface="Arial MT"/>
              </a:rPr>
              <a:t> </a:t>
            </a:r>
            <a:r>
              <a:rPr sz="2400" spc="-5" dirty="0">
                <a:cs typeface="Arial MT"/>
              </a:rPr>
              <a:t>height from </a:t>
            </a:r>
            <a:r>
              <a:rPr sz="2400" dirty="0">
                <a:cs typeface="Arial MT"/>
              </a:rPr>
              <a:t>mid-parent </a:t>
            </a:r>
            <a:r>
              <a:rPr sz="2400" spc="5" dirty="0">
                <a:cs typeface="Arial MT"/>
              </a:rPr>
              <a:t> </a:t>
            </a:r>
            <a:r>
              <a:rPr sz="2400" spc="-5" dirty="0">
                <a:cs typeface="Arial MT"/>
              </a:rPr>
              <a:t>height?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304800" y="1034274"/>
            <a:ext cx="8382000" cy="3714115"/>
            <a:chOff x="304800" y="1034274"/>
            <a:chExt cx="8382000" cy="3714115"/>
          </a:xfrm>
        </p:grpSpPr>
        <p:sp>
          <p:nvSpPr>
            <p:cNvPr id="4" name="object 4"/>
            <p:cNvSpPr/>
            <p:nvPr/>
          </p:nvSpPr>
          <p:spPr>
            <a:xfrm>
              <a:off x="457199"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 y="1034274"/>
              <a:ext cx="4013101" cy="3683115"/>
            </a:xfrm>
            <a:prstGeom prst="rect">
              <a:avLst/>
            </a:prstGeom>
          </p:spPr>
        </p:pic>
      </p:grpSp>
      <p:sp>
        <p:nvSpPr>
          <p:cNvPr id="6" name="object 6"/>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457200" y="1034275"/>
            <a:ext cx="8229600" cy="3715385"/>
            <a:chOff x="457200" y="1034275"/>
            <a:chExt cx="8229600" cy="3715385"/>
          </a:xfrm>
        </p:grpSpPr>
        <p:sp>
          <p:nvSpPr>
            <p:cNvPr id="4" name="object 4"/>
            <p:cNvSpPr/>
            <p:nvPr/>
          </p:nvSpPr>
          <p:spPr>
            <a:xfrm>
              <a:off x="457200"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57200" y="1034275"/>
              <a:ext cx="5308975" cy="3715049"/>
            </a:xfrm>
            <a:prstGeom prst="rect">
              <a:avLst/>
            </a:prstGeom>
          </p:spPr>
        </p:pic>
      </p:grpSp>
      <p:sp>
        <p:nvSpPr>
          <p:cNvPr id="6" name="object 6"/>
          <p:cNvSpPr txBox="1">
            <a:spLocks noGrp="1"/>
          </p:cNvSpPr>
          <p:nvPr>
            <p:ph type="title"/>
          </p:nvPr>
        </p:nvSpPr>
        <p:spPr>
          <a:xfrm>
            <a:off x="530225" y="212715"/>
            <a:ext cx="3632835" cy="574040"/>
          </a:xfrm>
          <a:prstGeom prst="rect">
            <a:avLst/>
          </a:prstGeom>
        </p:spPr>
        <p:txBody>
          <a:bodyPr vert="horz" wrap="square" lIns="0" tIns="12700" rIns="0" bIns="0" rtlCol="0">
            <a:spAutoFit/>
          </a:bodyPr>
          <a:lstStyle/>
          <a:p>
            <a:pPr marL="12700">
              <a:lnSpc>
                <a:spcPct val="100000"/>
              </a:lnSpc>
              <a:spcBef>
                <a:spcPts val="100"/>
              </a:spcBef>
            </a:pPr>
            <a:r>
              <a:rPr spc="-10" dirty="0"/>
              <a:t>Galton's</a:t>
            </a:r>
            <a:r>
              <a:rPr spc="-90" dirty="0"/>
              <a:t> </a:t>
            </a:r>
            <a:r>
              <a:rPr spc="-5" dirty="0"/>
              <a:t>Heights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dirty="0"/>
              <a:t>Prediction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496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Nearest</a:t>
            </a:r>
            <a:r>
              <a:rPr spc="-50" dirty="0">
                <a:solidFill>
                  <a:schemeClr val="tx1"/>
                </a:solidFill>
              </a:rPr>
              <a:t> </a:t>
            </a:r>
            <a:r>
              <a:rPr spc="-5" dirty="0">
                <a:solidFill>
                  <a:schemeClr val="tx1"/>
                </a:solidFill>
              </a:rPr>
              <a:t>Neighbor</a:t>
            </a:r>
            <a:r>
              <a:rPr spc="-45" dirty="0">
                <a:solidFill>
                  <a:schemeClr val="tx1"/>
                </a:solidFill>
              </a:rPr>
              <a:t> </a:t>
            </a:r>
            <a:r>
              <a:rPr spc="-5" dirty="0">
                <a:solidFill>
                  <a:schemeClr val="tx1"/>
                </a:solidFill>
              </a:rPr>
              <a:t>Regression</a:t>
            </a:r>
          </a:p>
        </p:txBody>
      </p:sp>
      <p:sp>
        <p:nvSpPr>
          <p:cNvPr id="3" name="object 3"/>
          <p:cNvSpPr txBox="1"/>
          <p:nvPr/>
        </p:nvSpPr>
        <p:spPr>
          <a:xfrm>
            <a:off x="530224" y="979043"/>
            <a:ext cx="8251825" cy="3908762"/>
          </a:xfrm>
          <a:prstGeom prst="rect">
            <a:avLst/>
          </a:prstGeom>
        </p:spPr>
        <p:txBody>
          <a:bodyPr vert="horz" wrap="square" lIns="0" tIns="66040" rIns="0" bIns="0" rtlCol="0">
            <a:spAutoFit/>
          </a:bodyPr>
          <a:lstStyle/>
          <a:p>
            <a:pPr marL="355600" indent="-342900">
              <a:lnSpc>
                <a:spcPct val="100000"/>
              </a:lnSpc>
              <a:spcBef>
                <a:spcPts val="520"/>
              </a:spcBef>
              <a:buFont typeface="Arial" panose="020B0604020202020204" pitchFamily="34" charset="0"/>
              <a:buChar char="•"/>
            </a:pPr>
            <a:r>
              <a:rPr sz="2400" dirty="0">
                <a:cs typeface="Arial MT"/>
              </a:rPr>
              <a:t>A</a:t>
            </a:r>
            <a:r>
              <a:rPr sz="2400" spc="-160" dirty="0">
                <a:cs typeface="Arial MT"/>
              </a:rPr>
              <a:t> </a:t>
            </a:r>
            <a:r>
              <a:rPr sz="2400" dirty="0">
                <a:cs typeface="Arial MT"/>
              </a:rPr>
              <a:t>method</a:t>
            </a:r>
            <a:r>
              <a:rPr sz="2400" spc="-30" dirty="0">
                <a:cs typeface="Arial MT"/>
              </a:rPr>
              <a:t> </a:t>
            </a:r>
            <a:r>
              <a:rPr sz="2400" spc="-5" dirty="0">
                <a:cs typeface="Arial MT"/>
              </a:rPr>
              <a:t>for</a:t>
            </a:r>
            <a:r>
              <a:rPr sz="2400" spc="-35" dirty="0">
                <a:cs typeface="Arial MT"/>
              </a:rPr>
              <a:t> </a:t>
            </a:r>
            <a:r>
              <a:rPr sz="2400" spc="-5" dirty="0">
                <a:cs typeface="Arial MT"/>
              </a:rPr>
              <a:t>prediction:</a:t>
            </a:r>
            <a:endParaRPr sz="2400" dirty="0">
              <a:cs typeface="Arial MT"/>
            </a:endParaRPr>
          </a:p>
          <a:p>
            <a:pPr marL="927100" lvl="1" indent="-412750">
              <a:lnSpc>
                <a:spcPts val="2865"/>
              </a:lnSpc>
              <a:spcBef>
                <a:spcPts val="420"/>
              </a:spcBef>
              <a:buClr>
                <a:srgbClr val="C4820D"/>
              </a:buClr>
              <a:buChar char="●"/>
              <a:tabLst>
                <a:tab pos="469265" algn="l"/>
                <a:tab pos="469900" algn="l"/>
              </a:tabLst>
            </a:pPr>
            <a:r>
              <a:rPr sz="2000" spc="-5" dirty="0">
                <a:cs typeface="Arial MT"/>
              </a:rPr>
              <a:t>Group</a:t>
            </a:r>
            <a:r>
              <a:rPr sz="2000" spc="-25" dirty="0">
                <a:cs typeface="Arial MT"/>
              </a:rPr>
              <a:t> </a:t>
            </a:r>
            <a:r>
              <a:rPr sz="2000" spc="-5" dirty="0">
                <a:cs typeface="Arial MT"/>
              </a:rPr>
              <a:t>each</a:t>
            </a:r>
            <a:r>
              <a:rPr sz="2000" spc="-15" dirty="0">
                <a:cs typeface="Arial MT"/>
              </a:rPr>
              <a:t> </a:t>
            </a:r>
            <a:r>
              <a:rPr sz="2000" dirty="0">
                <a:cs typeface="Arial MT"/>
              </a:rPr>
              <a:t>x</a:t>
            </a:r>
            <a:r>
              <a:rPr sz="2000" spc="-15" dirty="0">
                <a:cs typeface="Arial MT"/>
              </a:rPr>
              <a:t> </a:t>
            </a:r>
            <a:r>
              <a:rPr sz="2000" spc="-5" dirty="0">
                <a:cs typeface="Arial MT"/>
              </a:rPr>
              <a:t>with</a:t>
            </a:r>
            <a:r>
              <a:rPr sz="2000" spc="-15" dirty="0">
                <a:cs typeface="Arial MT"/>
              </a:rPr>
              <a:t> </a:t>
            </a:r>
            <a:r>
              <a:rPr sz="2000" dirty="0">
                <a:cs typeface="Arial MT"/>
              </a:rPr>
              <a:t>similar</a:t>
            </a:r>
            <a:r>
              <a:rPr sz="2000" spc="-15" dirty="0">
                <a:cs typeface="Arial MT"/>
              </a:rPr>
              <a:t> </a:t>
            </a:r>
            <a:r>
              <a:rPr sz="2000" dirty="0">
                <a:cs typeface="Arial MT"/>
              </a:rPr>
              <a:t>(nearby)</a:t>
            </a:r>
            <a:r>
              <a:rPr sz="2000" spc="-15" dirty="0">
                <a:cs typeface="Arial MT"/>
              </a:rPr>
              <a:t> </a:t>
            </a:r>
            <a:r>
              <a:rPr sz="2000" dirty="0">
                <a:cs typeface="Arial MT"/>
              </a:rPr>
              <a:t>x</a:t>
            </a:r>
            <a:r>
              <a:rPr sz="2000" spc="-15" dirty="0">
                <a:cs typeface="Arial MT"/>
              </a:rPr>
              <a:t> </a:t>
            </a:r>
            <a:r>
              <a:rPr sz="2000" dirty="0">
                <a:cs typeface="Arial MT"/>
              </a:rPr>
              <a:t>values</a:t>
            </a:r>
          </a:p>
          <a:p>
            <a:pPr marL="927100" lvl="1" indent="-412750">
              <a:lnSpc>
                <a:spcPts val="2865"/>
              </a:lnSpc>
              <a:buClr>
                <a:srgbClr val="C4820D"/>
              </a:buClr>
              <a:buChar char="●"/>
              <a:tabLst>
                <a:tab pos="469265" algn="l"/>
                <a:tab pos="469900" algn="l"/>
              </a:tabLst>
            </a:pPr>
            <a:r>
              <a:rPr sz="2000" spc="-10" dirty="0">
                <a:cs typeface="Arial MT"/>
              </a:rPr>
              <a:t>Average</a:t>
            </a:r>
            <a:r>
              <a:rPr sz="2000" spc="-15" dirty="0">
                <a:cs typeface="Arial MT"/>
              </a:rPr>
              <a:t> </a:t>
            </a:r>
            <a:r>
              <a:rPr sz="2000" spc="-5" dirty="0">
                <a:cs typeface="Arial MT"/>
              </a:rPr>
              <a:t>the</a:t>
            </a:r>
            <a:r>
              <a:rPr sz="2000" spc="-20" dirty="0">
                <a:cs typeface="Arial MT"/>
              </a:rPr>
              <a:t> </a:t>
            </a:r>
            <a:r>
              <a:rPr sz="2000" dirty="0">
                <a:cs typeface="Arial MT"/>
              </a:rPr>
              <a:t>corresponding</a:t>
            </a:r>
            <a:r>
              <a:rPr sz="2000" spc="-10" dirty="0">
                <a:cs typeface="Arial MT"/>
              </a:rPr>
              <a:t> </a:t>
            </a:r>
            <a:r>
              <a:rPr sz="2000" dirty="0">
                <a:cs typeface="Arial MT"/>
              </a:rPr>
              <a:t>y</a:t>
            </a:r>
            <a:r>
              <a:rPr sz="2000" spc="-15" dirty="0">
                <a:cs typeface="Arial MT"/>
              </a:rPr>
              <a:t> </a:t>
            </a:r>
            <a:r>
              <a:rPr sz="2000" dirty="0">
                <a:cs typeface="Arial MT"/>
              </a:rPr>
              <a:t>values</a:t>
            </a:r>
            <a:r>
              <a:rPr sz="2000" spc="-10" dirty="0">
                <a:cs typeface="Arial MT"/>
              </a:rPr>
              <a:t> </a:t>
            </a:r>
            <a:r>
              <a:rPr sz="2000" spc="-5" dirty="0">
                <a:cs typeface="Arial MT"/>
              </a:rPr>
              <a:t>for</a:t>
            </a:r>
            <a:r>
              <a:rPr sz="2000" spc="-20" dirty="0">
                <a:cs typeface="Arial MT"/>
              </a:rPr>
              <a:t> </a:t>
            </a:r>
            <a:r>
              <a:rPr sz="2000" spc="-5" dirty="0">
                <a:cs typeface="Arial MT"/>
              </a:rPr>
              <a:t>each</a:t>
            </a:r>
            <a:r>
              <a:rPr sz="2000" spc="-15" dirty="0">
                <a:cs typeface="Arial MT"/>
              </a:rPr>
              <a:t> </a:t>
            </a:r>
            <a:r>
              <a:rPr sz="2000" spc="-5" dirty="0">
                <a:cs typeface="Arial MT"/>
              </a:rPr>
              <a:t>group</a:t>
            </a:r>
            <a:endParaRPr sz="2000" dirty="0">
              <a:cs typeface="Arial MT"/>
            </a:endParaRPr>
          </a:p>
          <a:p>
            <a:pPr marL="355600" marR="429259" indent="-342900">
              <a:lnSpc>
                <a:spcPct val="100000"/>
              </a:lnSpc>
              <a:spcBef>
                <a:spcPts val="1220"/>
              </a:spcBef>
              <a:buFont typeface="Arial" panose="020B0604020202020204" pitchFamily="34" charset="0"/>
              <a:buChar char="•"/>
            </a:pPr>
            <a:r>
              <a:rPr sz="2400" spc="-5" dirty="0">
                <a:cs typeface="Arial MT"/>
              </a:rPr>
              <a:t>For each </a:t>
            </a:r>
            <a:r>
              <a:rPr sz="2400" dirty="0">
                <a:cs typeface="Arial MT"/>
              </a:rPr>
              <a:t>x value, </a:t>
            </a:r>
            <a:r>
              <a:rPr sz="2400" spc="-5" dirty="0">
                <a:cs typeface="Arial MT"/>
              </a:rPr>
              <a:t>the prediction is the average of the </a:t>
            </a:r>
            <a:r>
              <a:rPr sz="2400" dirty="0">
                <a:cs typeface="Arial MT"/>
              </a:rPr>
              <a:t>y </a:t>
            </a:r>
            <a:r>
              <a:rPr sz="2400" spc="-655" dirty="0">
                <a:cs typeface="Arial MT"/>
              </a:rPr>
              <a:t> </a:t>
            </a:r>
            <a:r>
              <a:rPr sz="2400" dirty="0">
                <a:cs typeface="Arial MT"/>
              </a:rPr>
              <a:t>values</a:t>
            </a:r>
            <a:r>
              <a:rPr sz="2400" spc="-10" dirty="0">
                <a:cs typeface="Arial MT"/>
              </a:rPr>
              <a:t> </a:t>
            </a:r>
            <a:r>
              <a:rPr sz="2400" spc="-5" dirty="0">
                <a:cs typeface="Arial MT"/>
              </a:rPr>
              <a:t>in its</a:t>
            </a:r>
            <a:r>
              <a:rPr sz="2400" spc="-10" dirty="0">
                <a:cs typeface="Arial MT"/>
              </a:rPr>
              <a:t> </a:t>
            </a:r>
            <a:r>
              <a:rPr sz="2400" spc="-5" dirty="0">
                <a:cs typeface="Arial MT"/>
              </a:rPr>
              <a:t>nearby group.</a:t>
            </a:r>
            <a:endParaRPr sz="2400" dirty="0">
              <a:cs typeface="Arial MT"/>
            </a:endParaRPr>
          </a:p>
          <a:p>
            <a:pPr marL="355600" indent="-342900">
              <a:lnSpc>
                <a:spcPct val="100000"/>
              </a:lnSpc>
              <a:spcBef>
                <a:spcPts val="1215"/>
              </a:spcBef>
              <a:buFont typeface="Arial" panose="020B0604020202020204" pitchFamily="34" charset="0"/>
              <a:buChar char="•"/>
            </a:pPr>
            <a:r>
              <a:rPr sz="2400" spc="-5" dirty="0">
                <a:cs typeface="Arial MT"/>
              </a:rPr>
              <a:t>The</a:t>
            </a:r>
            <a:r>
              <a:rPr sz="2400" spc="-20" dirty="0">
                <a:cs typeface="Arial MT"/>
              </a:rPr>
              <a:t> </a:t>
            </a:r>
            <a:r>
              <a:rPr sz="2400" spc="-5" dirty="0">
                <a:cs typeface="Arial MT"/>
              </a:rPr>
              <a:t>graph</a:t>
            </a:r>
            <a:r>
              <a:rPr sz="2400" spc="-10" dirty="0">
                <a:cs typeface="Arial MT"/>
              </a:rPr>
              <a:t> </a:t>
            </a:r>
            <a:r>
              <a:rPr sz="2400" spc="-5" dirty="0">
                <a:cs typeface="Arial MT"/>
              </a:rPr>
              <a:t>of</a:t>
            </a:r>
            <a:r>
              <a:rPr sz="2400" spc="-10" dirty="0">
                <a:cs typeface="Arial MT"/>
              </a:rPr>
              <a:t> </a:t>
            </a:r>
            <a:r>
              <a:rPr sz="2400" spc="-5" dirty="0">
                <a:cs typeface="Arial MT"/>
              </a:rPr>
              <a:t>these</a:t>
            </a:r>
            <a:r>
              <a:rPr sz="2400" spc="-20" dirty="0">
                <a:cs typeface="Arial MT"/>
              </a:rPr>
              <a:t> </a:t>
            </a:r>
            <a:r>
              <a:rPr sz="2400" spc="-5" dirty="0">
                <a:cs typeface="Arial MT"/>
              </a:rPr>
              <a:t>predictions</a:t>
            </a:r>
            <a:r>
              <a:rPr sz="2400" spc="-10" dirty="0">
                <a:cs typeface="Arial MT"/>
              </a:rPr>
              <a:t> </a:t>
            </a:r>
            <a:r>
              <a:rPr sz="2400" spc="-5" dirty="0">
                <a:cs typeface="Arial MT"/>
              </a:rPr>
              <a:t>is</a:t>
            </a:r>
            <a:r>
              <a:rPr sz="2400" spc="-10" dirty="0">
                <a:cs typeface="Arial MT"/>
              </a:rPr>
              <a:t> </a:t>
            </a:r>
            <a:r>
              <a:rPr sz="2400" spc="-5" dirty="0">
                <a:cs typeface="Arial MT"/>
              </a:rPr>
              <a:t>the</a:t>
            </a:r>
            <a:r>
              <a:rPr sz="2400" spc="-15" dirty="0">
                <a:cs typeface="Arial MT"/>
              </a:rPr>
              <a:t> </a:t>
            </a:r>
            <a:r>
              <a:rPr sz="2400" dirty="0">
                <a:cs typeface="Arial MT"/>
              </a:rPr>
              <a:t>“graph</a:t>
            </a:r>
            <a:r>
              <a:rPr sz="2400" spc="-15" dirty="0">
                <a:cs typeface="Arial MT"/>
              </a:rPr>
              <a:t> </a:t>
            </a:r>
            <a:r>
              <a:rPr sz="2400" spc="-5" dirty="0">
                <a:cs typeface="Arial MT"/>
              </a:rPr>
              <a:t>of</a:t>
            </a:r>
            <a:r>
              <a:rPr sz="2400" spc="-10" dirty="0">
                <a:cs typeface="Arial MT"/>
              </a:rPr>
              <a:t> </a:t>
            </a:r>
            <a:r>
              <a:rPr sz="2400" spc="-5" dirty="0">
                <a:cs typeface="Arial MT"/>
              </a:rPr>
              <a:t>averages”.</a:t>
            </a:r>
            <a:endParaRPr sz="2400" dirty="0">
              <a:cs typeface="Arial MT"/>
            </a:endParaRPr>
          </a:p>
          <a:p>
            <a:pPr marL="355600" marR="73025" indent="-342900">
              <a:lnSpc>
                <a:spcPct val="100000"/>
              </a:lnSpc>
              <a:spcBef>
                <a:spcPts val="1170"/>
              </a:spcBef>
              <a:buFont typeface="Arial" panose="020B0604020202020204" pitchFamily="34" charset="0"/>
              <a:buChar char="•"/>
            </a:pPr>
            <a:r>
              <a:rPr sz="2400" spc="-5" dirty="0">
                <a:cs typeface="Arial MT"/>
              </a:rPr>
              <a:t>If the association between </a:t>
            </a:r>
            <a:r>
              <a:rPr sz="2400" dirty="0">
                <a:cs typeface="Arial MT"/>
              </a:rPr>
              <a:t>x </a:t>
            </a:r>
            <a:r>
              <a:rPr sz="2400" spc="-5" dirty="0">
                <a:cs typeface="Arial MT"/>
              </a:rPr>
              <a:t>and </a:t>
            </a:r>
            <a:r>
              <a:rPr sz="2400" dirty="0">
                <a:cs typeface="Arial MT"/>
              </a:rPr>
              <a:t>y </a:t>
            </a:r>
            <a:r>
              <a:rPr sz="2400" spc="-5" dirty="0">
                <a:cs typeface="Arial MT"/>
              </a:rPr>
              <a:t>is </a:t>
            </a:r>
            <a:r>
              <a:rPr sz="2400" spc="-25" dirty="0">
                <a:cs typeface="Arial MT"/>
              </a:rPr>
              <a:t>linear, </a:t>
            </a:r>
            <a:r>
              <a:rPr sz="2400" spc="-5" dirty="0">
                <a:cs typeface="Arial MT"/>
              </a:rPr>
              <a:t>then points in </a:t>
            </a:r>
            <a:r>
              <a:rPr sz="2400" spc="-655" dirty="0">
                <a:cs typeface="Arial MT"/>
              </a:rPr>
              <a:t> </a:t>
            </a:r>
            <a:r>
              <a:rPr sz="2400" spc="-5" dirty="0">
                <a:cs typeface="Arial MT"/>
              </a:rPr>
              <a:t>the</a:t>
            </a:r>
            <a:r>
              <a:rPr sz="2400" spc="-15" dirty="0">
                <a:cs typeface="Arial MT"/>
              </a:rPr>
              <a:t> </a:t>
            </a:r>
            <a:r>
              <a:rPr sz="2400" spc="-5" dirty="0">
                <a:cs typeface="Arial MT"/>
              </a:rPr>
              <a:t>graph of</a:t>
            </a:r>
            <a:r>
              <a:rPr sz="2400" spc="-10" dirty="0">
                <a:cs typeface="Arial MT"/>
              </a:rPr>
              <a:t> </a:t>
            </a:r>
            <a:r>
              <a:rPr sz="2400" spc="-5" dirty="0">
                <a:cs typeface="Arial MT"/>
              </a:rPr>
              <a:t>averages tend</a:t>
            </a:r>
            <a:r>
              <a:rPr sz="2400" spc="-10" dirty="0">
                <a:cs typeface="Arial MT"/>
              </a:rPr>
              <a:t> </a:t>
            </a:r>
            <a:r>
              <a:rPr sz="2400" spc="-5" dirty="0">
                <a:cs typeface="Arial MT"/>
              </a:rPr>
              <a:t>to</a:t>
            </a:r>
            <a:r>
              <a:rPr sz="2400" spc="-15" dirty="0">
                <a:cs typeface="Arial MT"/>
              </a:rPr>
              <a:t> </a:t>
            </a:r>
            <a:r>
              <a:rPr sz="2400" spc="-5" dirty="0">
                <a:cs typeface="Arial MT"/>
              </a:rPr>
              <a:t>fall</a:t>
            </a:r>
            <a:r>
              <a:rPr sz="2400" spc="-10" dirty="0">
                <a:cs typeface="Arial MT"/>
              </a:rPr>
              <a:t> </a:t>
            </a:r>
            <a:r>
              <a:rPr sz="2400" spc="-5" dirty="0">
                <a:cs typeface="Arial MT"/>
              </a:rPr>
              <a:t>on </a:t>
            </a:r>
            <a:r>
              <a:rPr sz="2400" dirty="0">
                <a:cs typeface="Arial MT"/>
              </a:rPr>
              <a:t>a</a:t>
            </a:r>
            <a:r>
              <a:rPr sz="2400" spc="-10" dirty="0">
                <a:cs typeface="Arial MT"/>
              </a:rPr>
              <a:t> </a:t>
            </a:r>
            <a:r>
              <a:rPr sz="2400" spc="-5" dirty="0">
                <a:cs typeface="Arial MT"/>
              </a:rPr>
              <a:t>line.</a:t>
            </a:r>
            <a:endParaRPr sz="2400" dirty="0">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25856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Where is the prediction line?</a:t>
            </a:r>
          </a:p>
        </p:txBody>
      </p:sp>
      <p:sp>
        <p:nvSpPr>
          <p:cNvPr id="3" name="object 3"/>
          <p:cNvSpPr txBox="1"/>
          <p:nvPr/>
        </p:nvSpPr>
        <p:spPr>
          <a:xfrm>
            <a:off x="6371125" y="3439596"/>
            <a:ext cx="1066800" cy="391160"/>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r</a:t>
            </a:r>
            <a:r>
              <a:rPr sz="2400" spc="-55" dirty="0">
                <a:cs typeface="Arial MT"/>
              </a:rPr>
              <a:t> </a:t>
            </a:r>
            <a:r>
              <a:rPr sz="2400" dirty="0">
                <a:cs typeface="Arial MT"/>
              </a:rPr>
              <a:t>=</a:t>
            </a:r>
            <a:r>
              <a:rPr sz="2400" spc="-55" dirty="0">
                <a:cs typeface="Arial MT"/>
              </a:rPr>
              <a:t> </a:t>
            </a:r>
            <a:r>
              <a:rPr sz="2400" spc="-5" dirty="0">
                <a:cs typeface="Arial MT"/>
              </a:rPr>
              <a:t>0.99</a:t>
            </a:r>
            <a:endParaRPr sz="2400" dirty="0">
              <a:cs typeface="Arial MT"/>
            </a:endParaRPr>
          </a:p>
        </p:txBody>
      </p:sp>
      <p:pic>
        <p:nvPicPr>
          <p:cNvPr id="4" name="object 4"/>
          <p:cNvPicPr/>
          <p:nvPr/>
        </p:nvPicPr>
        <p:blipFill>
          <a:blip r:embed="rId2" cstate="print"/>
          <a:stretch>
            <a:fillRect/>
          </a:stretch>
        </p:blipFill>
        <p:spPr>
          <a:xfrm>
            <a:off x="530225" y="1189593"/>
            <a:ext cx="4146550" cy="30299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585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Where</a:t>
            </a:r>
            <a:r>
              <a:rPr spc="-30" dirty="0">
                <a:solidFill>
                  <a:schemeClr val="tx1"/>
                </a:solidFill>
              </a:rPr>
              <a:t> </a:t>
            </a:r>
            <a:r>
              <a:rPr spc="-5" dirty="0">
                <a:solidFill>
                  <a:schemeClr val="tx1"/>
                </a:solidFill>
              </a:rPr>
              <a:t>is</a:t>
            </a:r>
            <a:r>
              <a:rPr spc="-3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prediction</a:t>
            </a:r>
            <a:r>
              <a:rPr spc="-30" dirty="0">
                <a:solidFill>
                  <a:schemeClr val="tx1"/>
                </a:solidFill>
              </a:rPr>
              <a:t> </a:t>
            </a:r>
            <a:r>
              <a:rPr spc="-5" dirty="0">
                <a:solidFill>
                  <a:schemeClr val="tx1"/>
                </a:solidFill>
              </a:rPr>
              <a:t>line?</a:t>
            </a:r>
          </a:p>
        </p:txBody>
      </p:sp>
      <p:pic>
        <p:nvPicPr>
          <p:cNvPr id="4" name="object 4"/>
          <p:cNvPicPr/>
          <p:nvPr/>
        </p:nvPicPr>
        <p:blipFill>
          <a:blip r:embed="rId2" cstate="print"/>
          <a:stretch>
            <a:fillRect/>
          </a:stretch>
        </p:blipFill>
        <p:spPr>
          <a:xfrm>
            <a:off x="530224" y="895350"/>
            <a:ext cx="4041776" cy="3162299"/>
          </a:xfrm>
          <a:prstGeom prst="rect">
            <a:avLst/>
          </a:prstGeom>
        </p:spPr>
      </p:pic>
      <p:sp>
        <p:nvSpPr>
          <p:cNvPr id="5" name="TextBox 4">
            <a:extLst>
              <a:ext uri="{FF2B5EF4-FFF2-40B4-BE49-F238E27FC236}">
                <a16:creationId xmlns:a16="http://schemas.microsoft.com/office/drawing/2014/main" id="{01C2B86E-A3CF-FC46-E0E0-B26AECDCD7D1}"/>
              </a:ext>
            </a:extLst>
          </p:cNvPr>
          <p:cNvSpPr txBox="1"/>
          <p:nvPr/>
        </p:nvSpPr>
        <p:spPr>
          <a:xfrm>
            <a:off x="2682240" y="4315470"/>
            <a:ext cx="3354416" cy="923330"/>
          </a:xfrm>
          <a:prstGeom prst="rect">
            <a:avLst/>
          </a:prstGeom>
          <a:noFill/>
        </p:spPr>
        <p:txBody>
          <a:bodyPr wrap="square" rtlCol="0">
            <a:spAutoFit/>
          </a:bodyPr>
          <a:lstStyle/>
          <a:p>
            <a:pPr algn="ctr"/>
            <a:r>
              <a:rPr lang="en-US" sz="1800" dirty="0">
                <a:solidFill>
                  <a:srgbClr val="3B7EA1"/>
                </a:solidFill>
                <a:cs typeface="Arial MT"/>
              </a:rPr>
              <a:t>(Demo – Notebook 9.2, </a:t>
            </a:r>
          </a:p>
          <a:p>
            <a:pPr algn="ctr"/>
            <a:r>
              <a:rPr lang="en-US" sz="1800" dirty="0">
                <a:solidFill>
                  <a:srgbClr val="3B7EA1"/>
                </a:solidFill>
                <a:cs typeface="Arial MT"/>
              </a:rPr>
              <a:t>Prediction lines)</a:t>
            </a:r>
            <a:endParaRPr lang="en-US" sz="1800" dirty="0">
              <a:cs typeface="Arial MT"/>
            </a:endParaRPr>
          </a:p>
          <a:p>
            <a:pPr algn="ctr"/>
            <a:endParaRPr lang="en-US" dirty="0"/>
          </a:p>
        </p:txBody>
      </p:sp>
      <p:sp>
        <p:nvSpPr>
          <p:cNvPr id="6" name="TextBox 5">
            <a:extLst>
              <a:ext uri="{FF2B5EF4-FFF2-40B4-BE49-F238E27FC236}">
                <a16:creationId xmlns:a16="http://schemas.microsoft.com/office/drawing/2014/main" id="{D9716148-69B9-9A77-4FA7-EE55E1ABE179}"/>
              </a:ext>
            </a:extLst>
          </p:cNvPr>
          <p:cNvSpPr txBox="1"/>
          <p:nvPr/>
        </p:nvSpPr>
        <p:spPr>
          <a:xfrm>
            <a:off x="6036656" y="3228975"/>
            <a:ext cx="941283" cy="461665"/>
          </a:xfrm>
          <a:prstGeom prst="rect">
            <a:avLst/>
          </a:prstGeom>
          <a:noFill/>
        </p:spPr>
        <p:txBody>
          <a:bodyPr wrap="none" rtlCol="0">
            <a:spAutoFit/>
          </a:bodyPr>
          <a:lstStyle/>
          <a:p>
            <a:r>
              <a:rPr lang="en-US" sz="2400" dirty="0"/>
              <a:t>r=0.0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21" y="181699"/>
            <a:ext cx="42069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Linear</a:t>
            </a:r>
            <a:r>
              <a:rPr spc="-90" dirty="0">
                <a:solidFill>
                  <a:schemeClr val="tx1"/>
                </a:solidFill>
              </a:rPr>
              <a:t> </a:t>
            </a:r>
            <a:r>
              <a:rPr spc="-5" dirty="0">
                <a:solidFill>
                  <a:schemeClr val="tx1"/>
                </a:solidFill>
              </a:rPr>
              <a:t>Regression</a:t>
            </a:r>
          </a:p>
        </p:txBody>
      </p:sp>
      <p:sp>
        <p:nvSpPr>
          <p:cNvPr id="3" name="object 3"/>
          <p:cNvSpPr txBox="1"/>
          <p:nvPr/>
        </p:nvSpPr>
        <p:spPr>
          <a:xfrm>
            <a:off x="332021" y="978857"/>
            <a:ext cx="8686799" cy="2126223"/>
          </a:xfrm>
          <a:prstGeom prst="rect">
            <a:avLst/>
          </a:prstGeom>
        </p:spPr>
        <p:txBody>
          <a:bodyPr vert="horz" wrap="square" lIns="0" tIns="66040" rIns="0" bIns="0" rtlCol="0">
            <a:spAutoFit/>
          </a:bodyPr>
          <a:lstStyle/>
          <a:p>
            <a:pPr marL="12700">
              <a:lnSpc>
                <a:spcPct val="100000"/>
              </a:lnSpc>
              <a:spcBef>
                <a:spcPts val="520"/>
              </a:spcBef>
            </a:pPr>
            <a:r>
              <a:rPr sz="2400" dirty="0">
                <a:cs typeface="Arial MT"/>
              </a:rPr>
              <a:t>A</a:t>
            </a:r>
            <a:r>
              <a:rPr sz="2400" spc="-155" dirty="0">
                <a:cs typeface="Arial MT"/>
              </a:rPr>
              <a:t> </a:t>
            </a:r>
            <a:r>
              <a:rPr sz="2400" dirty="0">
                <a:cs typeface="Arial MT"/>
              </a:rPr>
              <a:t>statement</a:t>
            </a:r>
            <a:r>
              <a:rPr sz="2400" spc="-15" dirty="0">
                <a:cs typeface="Arial MT"/>
              </a:rPr>
              <a:t> </a:t>
            </a:r>
            <a:r>
              <a:rPr sz="2400" spc="-5" dirty="0">
                <a:cs typeface="Arial MT"/>
              </a:rPr>
              <a:t>about</a:t>
            </a:r>
            <a:r>
              <a:rPr sz="2400" spc="-20" dirty="0">
                <a:cs typeface="Arial MT"/>
              </a:rPr>
              <a:t> </a:t>
            </a:r>
            <a:r>
              <a:rPr sz="2400" dirty="0">
                <a:cs typeface="Arial MT"/>
              </a:rPr>
              <a:t>x</a:t>
            </a:r>
            <a:r>
              <a:rPr sz="2400" spc="-15" dirty="0">
                <a:cs typeface="Arial MT"/>
              </a:rPr>
              <a:t> </a:t>
            </a:r>
            <a:r>
              <a:rPr sz="2400" spc="-5" dirty="0">
                <a:cs typeface="Arial MT"/>
              </a:rPr>
              <a:t>and</a:t>
            </a:r>
            <a:r>
              <a:rPr sz="2400" spc="-20" dirty="0">
                <a:cs typeface="Arial MT"/>
              </a:rPr>
              <a:t> </a:t>
            </a:r>
            <a:r>
              <a:rPr sz="2400" dirty="0">
                <a:cs typeface="Arial MT"/>
              </a:rPr>
              <a:t>y</a:t>
            </a:r>
            <a:r>
              <a:rPr sz="2400" spc="-15" dirty="0">
                <a:cs typeface="Arial MT"/>
              </a:rPr>
              <a:t> </a:t>
            </a:r>
            <a:r>
              <a:rPr sz="2400" spc="-5" dirty="0">
                <a:cs typeface="Arial MT"/>
              </a:rPr>
              <a:t>pairs</a:t>
            </a:r>
            <a:endParaRPr sz="2400" dirty="0">
              <a:cs typeface="Arial MT"/>
            </a:endParaRPr>
          </a:p>
          <a:p>
            <a:pPr marL="469900" indent="-412750">
              <a:lnSpc>
                <a:spcPts val="2865"/>
              </a:lnSpc>
              <a:spcBef>
                <a:spcPts val="420"/>
              </a:spcBef>
              <a:buClr>
                <a:srgbClr val="C4820D"/>
              </a:buClr>
              <a:buChar char="●"/>
              <a:tabLst>
                <a:tab pos="469265" algn="l"/>
                <a:tab pos="469900" algn="l"/>
              </a:tabLst>
            </a:pPr>
            <a:r>
              <a:rPr sz="2400" dirty="0">
                <a:cs typeface="Arial MT"/>
              </a:rPr>
              <a:t>Measured</a:t>
            </a:r>
            <a:r>
              <a:rPr sz="2400" spc="-30" dirty="0">
                <a:cs typeface="Arial MT"/>
              </a:rPr>
              <a:t> </a:t>
            </a:r>
            <a:r>
              <a:rPr sz="2400" spc="-5" dirty="0">
                <a:cs typeface="Arial MT"/>
              </a:rPr>
              <a:t>in</a:t>
            </a:r>
            <a:r>
              <a:rPr sz="2400" spc="-25" dirty="0">
                <a:cs typeface="Arial MT"/>
              </a:rPr>
              <a:t> </a:t>
            </a:r>
            <a:r>
              <a:rPr sz="2400" i="1" dirty="0">
                <a:cs typeface="Arial"/>
              </a:rPr>
              <a:t>standard</a:t>
            </a:r>
            <a:r>
              <a:rPr sz="2400" i="1" spc="-25" dirty="0">
                <a:cs typeface="Arial"/>
              </a:rPr>
              <a:t> </a:t>
            </a:r>
            <a:r>
              <a:rPr sz="2400" i="1" spc="-5" dirty="0">
                <a:cs typeface="Arial"/>
              </a:rPr>
              <a:t>units</a:t>
            </a:r>
            <a:endParaRPr sz="2400" dirty="0">
              <a:cs typeface="Arial"/>
            </a:endParaRPr>
          </a:p>
          <a:p>
            <a:pPr marL="469900" indent="-412750">
              <a:lnSpc>
                <a:spcPts val="2850"/>
              </a:lnSpc>
              <a:buClr>
                <a:srgbClr val="C4820D"/>
              </a:buClr>
              <a:buChar char="●"/>
              <a:tabLst>
                <a:tab pos="469265" algn="l"/>
                <a:tab pos="469900" algn="l"/>
              </a:tabLst>
            </a:pPr>
            <a:r>
              <a:rPr sz="2400" spc="-5" dirty="0">
                <a:cs typeface="Arial MT"/>
              </a:rPr>
              <a:t>Describing</a:t>
            </a:r>
            <a:r>
              <a:rPr sz="2400" spc="-15"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5" dirty="0">
                <a:cs typeface="Arial MT"/>
              </a:rPr>
              <a:t> </a:t>
            </a:r>
            <a:r>
              <a:rPr sz="2400" dirty="0">
                <a:cs typeface="Arial MT"/>
              </a:rPr>
              <a:t>x</a:t>
            </a:r>
            <a:r>
              <a:rPr sz="2400" spc="-10" dirty="0">
                <a:cs typeface="Arial MT"/>
              </a:rPr>
              <a:t> </a:t>
            </a:r>
            <a:r>
              <a:rPr sz="2400" spc="-5" dirty="0">
                <a:cs typeface="Arial MT"/>
              </a:rPr>
              <a:t>from</a:t>
            </a:r>
            <a:r>
              <a:rPr sz="2400" spc="-15" dirty="0">
                <a:cs typeface="Arial MT"/>
              </a:rPr>
              <a:t> </a:t>
            </a:r>
            <a:r>
              <a:rPr sz="2400" dirty="0">
                <a:cs typeface="Arial MT"/>
              </a:rPr>
              <a:t>0</a:t>
            </a:r>
            <a:r>
              <a:rPr sz="2400" spc="-10" dirty="0">
                <a:cs typeface="Arial MT"/>
              </a:rPr>
              <a:t> </a:t>
            </a:r>
            <a:r>
              <a:rPr sz="2400" dirty="0">
                <a:cs typeface="Arial MT"/>
              </a:rPr>
              <a:t>(the</a:t>
            </a:r>
            <a:r>
              <a:rPr sz="2400" spc="-15"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x's)</a:t>
            </a:r>
          </a:p>
          <a:p>
            <a:pPr marL="469900" indent="-412750">
              <a:lnSpc>
                <a:spcPts val="2865"/>
              </a:lnSpc>
              <a:buClr>
                <a:srgbClr val="C4820D"/>
              </a:buClr>
              <a:buChar char="●"/>
              <a:tabLst>
                <a:tab pos="469265" algn="l"/>
                <a:tab pos="469900" algn="l"/>
              </a:tabLst>
            </a:pPr>
            <a:r>
              <a:rPr sz="2400" spc="-5" dirty="0">
                <a:cs typeface="Arial MT"/>
              </a:rPr>
              <a:t>And</a:t>
            </a:r>
            <a:r>
              <a:rPr sz="2400" spc="-20"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0" dirty="0">
                <a:cs typeface="Arial MT"/>
              </a:rPr>
              <a:t> </a:t>
            </a:r>
            <a:r>
              <a:rPr sz="2400" dirty="0">
                <a:cs typeface="Arial MT"/>
              </a:rPr>
              <a:t>y</a:t>
            </a:r>
            <a:r>
              <a:rPr sz="2400" spc="-10" dirty="0">
                <a:cs typeface="Arial MT"/>
              </a:rPr>
              <a:t> </a:t>
            </a:r>
            <a:r>
              <a:rPr sz="2400" spc="-5" dirty="0">
                <a:cs typeface="Arial MT"/>
              </a:rPr>
              <a:t>from</a:t>
            </a:r>
            <a:r>
              <a:rPr sz="2400" spc="-15" dirty="0">
                <a:cs typeface="Arial MT"/>
              </a:rPr>
              <a:t> </a:t>
            </a:r>
            <a:r>
              <a:rPr sz="2400" dirty="0">
                <a:cs typeface="Arial MT"/>
              </a:rPr>
              <a:t>0</a:t>
            </a:r>
            <a:r>
              <a:rPr sz="2400" spc="-15" dirty="0">
                <a:cs typeface="Arial MT"/>
              </a:rPr>
              <a:t> </a:t>
            </a:r>
            <a:r>
              <a:rPr sz="2400" dirty="0">
                <a:cs typeface="Arial MT"/>
              </a:rPr>
              <a:t>(the</a:t>
            </a:r>
            <a:r>
              <a:rPr sz="2400" spc="-10"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y's)</a:t>
            </a:r>
          </a:p>
          <a:p>
            <a:pPr marL="12700">
              <a:lnSpc>
                <a:spcPct val="100000"/>
              </a:lnSpc>
              <a:spcBef>
                <a:spcPts val="1220"/>
              </a:spcBef>
            </a:pPr>
            <a:r>
              <a:rPr sz="2400" i="1" spc="-5" dirty="0">
                <a:cs typeface="Arial"/>
              </a:rPr>
              <a:t>On</a:t>
            </a:r>
            <a:r>
              <a:rPr sz="2400" i="1" spc="-15" dirty="0">
                <a:cs typeface="Arial"/>
              </a:rPr>
              <a:t> </a:t>
            </a:r>
            <a:r>
              <a:rPr sz="2400" i="1" spc="-5" dirty="0">
                <a:cs typeface="Arial"/>
              </a:rPr>
              <a:t>average</a:t>
            </a:r>
            <a:r>
              <a:rPr sz="2400" spc="-5" dirty="0">
                <a:cs typeface="Arial MT"/>
              </a:rPr>
              <a:t>,</a:t>
            </a:r>
            <a:r>
              <a:rPr sz="2400" spc="-15" dirty="0">
                <a:cs typeface="Arial MT"/>
              </a:rPr>
              <a:t> </a:t>
            </a:r>
            <a:r>
              <a:rPr sz="2400" dirty="0">
                <a:cs typeface="Arial MT"/>
              </a:rPr>
              <a:t>y</a:t>
            </a:r>
            <a:r>
              <a:rPr sz="2400" spc="-10" dirty="0">
                <a:cs typeface="Arial MT"/>
              </a:rPr>
              <a:t> </a:t>
            </a:r>
            <a:r>
              <a:rPr sz="2400" spc="-5" dirty="0">
                <a:cs typeface="Arial MT"/>
              </a:rPr>
              <a:t>deviates from</a:t>
            </a:r>
            <a:r>
              <a:rPr sz="2400" spc="-15" dirty="0">
                <a:cs typeface="Arial MT"/>
              </a:rPr>
              <a:t> </a:t>
            </a:r>
            <a:r>
              <a:rPr sz="2400" dirty="0">
                <a:cs typeface="Arial MT"/>
              </a:rPr>
              <a:t>0</a:t>
            </a:r>
            <a:r>
              <a:rPr sz="2400" spc="-10" dirty="0">
                <a:cs typeface="Arial MT"/>
              </a:rPr>
              <a:t> </a:t>
            </a:r>
            <a:r>
              <a:rPr sz="2400" spc="-5" dirty="0">
                <a:cs typeface="Arial MT"/>
              </a:rPr>
              <a:t>less</a:t>
            </a:r>
            <a:r>
              <a:rPr sz="2400" spc="-10" dirty="0">
                <a:cs typeface="Arial MT"/>
              </a:rPr>
              <a:t> </a:t>
            </a:r>
            <a:r>
              <a:rPr sz="2400" spc="-5" dirty="0">
                <a:cs typeface="Arial MT"/>
              </a:rPr>
              <a:t>than</a:t>
            </a:r>
            <a:r>
              <a:rPr sz="2400" spc="-10" dirty="0">
                <a:cs typeface="Arial MT"/>
              </a:rPr>
              <a:t> </a:t>
            </a:r>
            <a:r>
              <a:rPr sz="2400" dirty="0">
                <a:cs typeface="Arial MT"/>
              </a:rPr>
              <a:t>x</a:t>
            </a:r>
            <a:r>
              <a:rPr sz="2400" spc="-10" dirty="0">
                <a:cs typeface="Arial MT"/>
              </a:rPr>
              <a:t> </a:t>
            </a:r>
            <a:r>
              <a:rPr sz="2400" spc="-5" dirty="0">
                <a:cs typeface="Arial MT"/>
              </a:rPr>
              <a:t>deviates</a:t>
            </a:r>
            <a:r>
              <a:rPr sz="2400" spc="-10" dirty="0">
                <a:cs typeface="Arial MT"/>
              </a:rPr>
              <a:t> </a:t>
            </a:r>
            <a:r>
              <a:rPr sz="2400" spc="-5" dirty="0">
                <a:cs typeface="Arial MT"/>
              </a:rPr>
              <a:t>from</a:t>
            </a:r>
            <a:r>
              <a:rPr sz="2400" spc="-15" dirty="0">
                <a:cs typeface="Arial MT"/>
              </a:rPr>
              <a:t> </a:t>
            </a:r>
            <a:r>
              <a:rPr sz="2400" dirty="0">
                <a:cs typeface="Arial MT"/>
              </a:rPr>
              <a:t>0</a:t>
            </a:r>
          </a:p>
        </p:txBody>
      </p:sp>
      <p:pic>
        <p:nvPicPr>
          <p:cNvPr id="4" name="object 4"/>
          <p:cNvPicPr/>
          <p:nvPr/>
        </p:nvPicPr>
        <p:blipFill>
          <a:blip r:embed="rId2" cstate="print"/>
          <a:stretch>
            <a:fillRect/>
          </a:stretch>
        </p:blipFill>
        <p:spPr>
          <a:xfrm>
            <a:off x="1980176" y="3303950"/>
            <a:ext cx="5183650" cy="675899"/>
          </a:xfrm>
          <a:prstGeom prst="rect">
            <a:avLst/>
          </a:prstGeom>
        </p:spPr>
      </p:pic>
      <p:sp>
        <p:nvSpPr>
          <p:cNvPr id="5" name="object 5"/>
          <p:cNvSpPr txBox="1"/>
          <p:nvPr/>
        </p:nvSpPr>
        <p:spPr>
          <a:xfrm>
            <a:off x="520699" y="4338712"/>
            <a:ext cx="74326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Not</a:t>
            </a:r>
            <a:r>
              <a:rPr sz="2400" spc="-15" dirty="0">
                <a:cs typeface="Arial MT"/>
              </a:rPr>
              <a:t> </a:t>
            </a:r>
            <a:r>
              <a:rPr sz="2400" spc="-5" dirty="0">
                <a:cs typeface="Arial MT"/>
              </a:rPr>
              <a:t>true</a:t>
            </a:r>
            <a:r>
              <a:rPr sz="2400" spc="-15" dirty="0">
                <a:cs typeface="Arial MT"/>
              </a:rPr>
              <a:t> </a:t>
            </a:r>
            <a:r>
              <a:rPr sz="2400" spc="-5" dirty="0">
                <a:cs typeface="Arial MT"/>
              </a:rPr>
              <a:t>for</a:t>
            </a:r>
            <a:r>
              <a:rPr sz="2400" spc="-20" dirty="0">
                <a:cs typeface="Arial MT"/>
              </a:rPr>
              <a:t> </a:t>
            </a:r>
            <a:r>
              <a:rPr sz="2400" spc="-5" dirty="0">
                <a:cs typeface="Arial MT"/>
              </a:rPr>
              <a:t>all</a:t>
            </a:r>
            <a:r>
              <a:rPr sz="2400" spc="-10" dirty="0">
                <a:cs typeface="Arial MT"/>
              </a:rPr>
              <a:t> </a:t>
            </a:r>
            <a:r>
              <a:rPr sz="2400" spc="-5" dirty="0">
                <a:cs typeface="Arial MT"/>
              </a:rPr>
              <a:t>points</a:t>
            </a:r>
            <a:r>
              <a:rPr sz="2400" spc="-15" dirty="0">
                <a:cs typeface="Arial MT"/>
              </a:rPr>
              <a:t> </a:t>
            </a:r>
            <a:r>
              <a:rPr sz="2400" dirty="0">
                <a:cs typeface="Arial MT"/>
              </a:rPr>
              <a:t>—</a:t>
            </a:r>
            <a:r>
              <a:rPr sz="2400" spc="-10" dirty="0">
                <a:cs typeface="Arial MT"/>
              </a:rPr>
              <a:t> </a:t>
            </a:r>
            <a:r>
              <a:rPr sz="2400" dirty="0">
                <a:cs typeface="Arial MT"/>
              </a:rPr>
              <a:t>a</a:t>
            </a:r>
            <a:r>
              <a:rPr sz="2400" spc="-15" dirty="0">
                <a:cs typeface="Arial MT"/>
              </a:rPr>
              <a:t> </a:t>
            </a:r>
            <a:r>
              <a:rPr sz="2400" dirty="0">
                <a:cs typeface="Arial MT"/>
              </a:rPr>
              <a:t>statement</a:t>
            </a:r>
            <a:r>
              <a:rPr sz="2400" spc="-10" dirty="0">
                <a:cs typeface="Arial MT"/>
              </a:rPr>
              <a:t> </a:t>
            </a:r>
            <a:r>
              <a:rPr sz="2400" spc="-5" dirty="0">
                <a:cs typeface="Arial MT"/>
              </a:rPr>
              <a:t>about</a:t>
            </a:r>
            <a:r>
              <a:rPr sz="2400" spc="-15" dirty="0">
                <a:cs typeface="Arial MT"/>
              </a:rPr>
              <a:t> </a:t>
            </a:r>
            <a:r>
              <a:rPr sz="2400" spc="-5" dirty="0">
                <a:cs typeface="Arial MT"/>
              </a:rPr>
              <a:t>averages</a:t>
            </a:r>
            <a:endParaRPr sz="2400" dirty="0">
              <a:cs typeface="Arial MT"/>
            </a:endParaRPr>
          </a:p>
        </p:txBody>
      </p:sp>
      <p:grpSp>
        <p:nvGrpSpPr>
          <p:cNvPr id="6" name="object 6"/>
          <p:cNvGrpSpPr/>
          <p:nvPr/>
        </p:nvGrpSpPr>
        <p:grpSpPr>
          <a:xfrm>
            <a:off x="169387" y="3194999"/>
            <a:ext cx="7051040" cy="1110615"/>
            <a:chOff x="169387" y="3194999"/>
            <a:chExt cx="7051040" cy="1110615"/>
          </a:xfrm>
        </p:grpSpPr>
        <p:sp>
          <p:nvSpPr>
            <p:cNvPr id="7" name="object 7"/>
            <p:cNvSpPr/>
            <p:nvPr/>
          </p:nvSpPr>
          <p:spPr>
            <a:xfrm>
              <a:off x="1973800" y="3204524"/>
              <a:ext cx="5236845" cy="1091565"/>
            </a:xfrm>
            <a:custGeom>
              <a:avLst/>
              <a:gdLst/>
              <a:ahLst/>
              <a:cxnLst/>
              <a:rect l="l" t="t" r="r" b="b"/>
              <a:pathLst>
                <a:path w="5236845" h="1091564">
                  <a:moveTo>
                    <a:pt x="0" y="181903"/>
                  </a:moveTo>
                  <a:lnTo>
                    <a:pt x="6497" y="133546"/>
                  </a:lnTo>
                  <a:lnTo>
                    <a:pt x="24835" y="90093"/>
                  </a:lnTo>
                  <a:lnTo>
                    <a:pt x="53278" y="53278"/>
                  </a:lnTo>
                  <a:lnTo>
                    <a:pt x="90093" y="24835"/>
                  </a:lnTo>
                  <a:lnTo>
                    <a:pt x="133546" y="6497"/>
                  </a:lnTo>
                  <a:lnTo>
                    <a:pt x="181903" y="0"/>
                  </a:lnTo>
                  <a:lnTo>
                    <a:pt x="5054595" y="0"/>
                  </a:lnTo>
                  <a:lnTo>
                    <a:pt x="5124207" y="13846"/>
                  </a:lnTo>
                  <a:lnTo>
                    <a:pt x="5183221" y="53278"/>
                  </a:lnTo>
                  <a:lnTo>
                    <a:pt x="5222653" y="112292"/>
                  </a:lnTo>
                  <a:lnTo>
                    <a:pt x="5236499" y="181903"/>
                  </a:lnTo>
                  <a:lnTo>
                    <a:pt x="5236499" y="909496"/>
                  </a:lnTo>
                  <a:lnTo>
                    <a:pt x="5230002" y="957853"/>
                  </a:lnTo>
                  <a:lnTo>
                    <a:pt x="5211664" y="1001306"/>
                  </a:lnTo>
                  <a:lnTo>
                    <a:pt x="5183221" y="1038121"/>
                  </a:lnTo>
                  <a:lnTo>
                    <a:pt x="5146406" y="1066564"/>
                  </a:lnTo>
                  <a:lnTo>
                    <a:pt x="5102953" y="1084902"/>
                  </a:lnTo>
                  <a:lnTo>
                    <a:pt x="5054595" y="1091399"/>
                  </a:lnTo>
                  <a:lnTo>
                    <a:pt x="181903" y="1091399"/>
                  </a:lnTo>
                  <a:lnTo>
                    <a:pt x="133546" y="1084902"/>
                  </a:lnTo>
                  <a:lnTo>
                    <a:pt x="90093" y="1066564"/>
                  </a:lnTo>
                  <a:lnTo>
                    <a:pt x="53278" y="1038121"/>
                  </a:lnTo>
                  <a:lnTo>
                    <a:pt x="24835" y="1001306"/>
                  </a:lnTo>
                  <a:lnTo>
                    <a:pt x="6497" y="957853"/>
                  </a:lnTo>
                  <a:lnTo>
                    <a:pt x="0" y="909496"/>
                  </a:lnTo>
                  <a:lnTo>
                    <a:pt x="0" y="181903"/>
                  </a:lnTo>
                  <a:close/>
                </a:path>
              </a:pathLst>
            </a:custGeom>
            <a:ln w="19049">
              <a:solidFill>
                <a:srgbClr val="3B7EA1"/>
              </a:solidFill>
            </a:ln>
          </p:spPr>
          <p:txBody>
            <a:bodyPr wrap="square" lIns="0" tIns="0" rIns="0" bIns="0" rtlCol="0"/>
            <a:lstStyle/>
            <a:p>
              <a:endParaRPr/>
            </a:p>
          </p:txBody>
        </p:sp>
        <p:sp>
          <p:nvSpPr>
            <p:cNvPr id="8" name="object 8"/>
            <p:cNvSpPr/>
            <p:nvPr/>
          </p:nvSpPr>
          <p:spPr>
            <a:xfrm>
              <a:off x="174150" y="3338781"/>
              <a:ext cx="1750060" cy="824865"/>
            </a:xfrm>
            <a:custGeom>
              <a:avLst/>
              <a:gdLst/>
              <a:ahLst/>
              <a:cxnLst/>
              <a:rect l="l" t="t" r="r" b="b"/>
              <a:pathLst>
                <a:path w="1750060" h="824864">
                  <a:moveTo>
                    <a:pt x="1487999" y="824399"/>
                  </a:moveTo>
                  <a:lnTo>
                    <a:pt x="137399" y="824399"/>
                  </a:lnTo>
                  <a:lnTo>
                    <a:pt x="93970" y="817395"/>
                  </a:lnTo>
                  <a:lnTo>
                    <a:pt x="56253" y="797889"/>
                  </a:lnTo>
                  <a:lnTo>
                    <a:pt x="26510" y="768146"/>
                  </a:lnTo>
                  <a:lnTo>
                    <a:pt x="7004" y="730428"/>
                  </a:lnTo>
                  <a:lnTo>
                    <a:pt x="0" y="686999"/>
                  </a:lnTo>
                  <a:lnTo>
                    <a:pt x="0" y="137399"/>
                  </a:lnTo>
                  <a:lnTo>
                    <a:pt x="7004" y="93970"/>
                  </a:lnTo>
                  <a:lnTo>
                    <a:pt x="26510" y="56253"/>
                  </a:lnTo>
                  <a:lnTo>
                    <a:pt x="56253" y="26510"/>
                  </a:lnTo>
                  <a:lnTo>
                    <a:pt x="93970" y="7004"/>
                  </a:lnTo>
                  <a:lnTo>
                    <a:pt x="137399" y="0"/>
                  </a:lnTo>
                  <a:lnTo>
                    <a:pt x="1487999" y="0"/>
                  </a:lnTo>
                  <a:lnTo>
                    <a:pt x="1540580" y="10458"/>
                  </a:lnTo>
                  <a:lnTo>
                    <a:pt x="1585156" y="40243"/>
                  </a:lnTo>
                  <a:lnTo>
                    <a:pt x="1614941" y="8481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close/>
                </a:path>
              </a:pathLst>
            </a:custGeom>
            <a:solidFill>
              <a:srgbClr val="C9DAF7"/>
            </a:solidFill>
          </p:spPr>
          <p:txBody>
            <a:bodyPr wrap="square" lIns="0" tIns="0" rIns="0" bIns="0" rtlCol="0"/>
            <a:lstStyle/>
            <a:p>
              <a:endParaRPr/>
            </a:p>
          </p:txBody>
        </p:sp>
        <p:sp>
          <p:nvSpPr>
            <p:cNvPr id="9" name="object 9"/>
            <p:cNvSpPr/>
            <p:nvPr/>
          </p:nvSpPr>
          <p:spPr>
            <a:xfrm>
              <a:off x="174150" y="3338781"/>
              <a:ext cx="1750060" cy="824865"/>
            </a:xfrm>
            <a:custGeom>
              <a:avLst/>
              <a:gdLst/>
              <a:ahLst/>
              <a:cxnLst/>
              <a:rect l="l" t="t" r="r" b="b"/>
              <a:pathLst>
                <a:path w="1750060" h="824864">
                  <a:moveTo>
                    <a:pt x="0" y="137399"/>
                  </a:moveTo>
                  <a:lnTo>
                    <a:pt x="7004" y="93970"/>
                  </a:lnTo>
                  <a:lnTo>
                    <a:pt x="26510" y="56253"/>
                  </a:lnTo>
                  <a:lnTo>
                    <a:pt x="56253" y="26510"/>
                  </a:lnTo>
                  <a:lnTo>
                    <a:pt x="93970" y="7004"/>
                  </a:lnTo>
                  <a:lnTo>
                    <a:pt x="137399" y="0"/>
                  </a:lnTo>
                  <a:lnTo>
                    <a:pt x="948149" y="0"/>
                  </a:lnTo>
                  <a:lnTo>
                    <a:pt x="1354499" y="0"/>
                  </a:lnTo>
                  <a:lnTo>
                    <a:pt x="1487999" y="0"/>
                  </a:lnTo>
                  <a:lnTo>
                    <a:pt x="1514930" y="2664"/>
                  </a:lnTo>
                  <a:lnTo>
                    <a:pt x="1564229" y="23084"/>
                  </a:lnTo>
                  <a:lnTo>
                    <a:pt x="1602315" y="61170"/>
                  </a:lnTo>
                  <a:lnTo>
                    <a:pt x="1622735" y="11046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lnTo>
                    <a:pt x="1354499" y="824399"/>
                  </a:lnTo>
                  <a:lnTo>
                    <a:pt x="948149" y="824399"/>
                  </a:lnTo>
                  <a:lnTo>
                    <a:pt x="137399" y="824399"/>
                  </a:lnTo>
                  <a:lnTo>
                    <a:pt x="93970" y="817395"/>
                  </a:lnTo>
                  <a:lnTo>
                    <a:pt x="56253" y="797889"/>
                  </a:lnTo>
                  <a:lnTo>
                    <a:pt x="26510" y="768146"/>
                  </a:lnTo>
                  <a:lnTo>
                    <a:pt x="7004" y="730428"/>
                  </a:lnTo>
                  <a:lnTo>
                    <a:pt x="0" y="686999"/>
                  </a:lnTo>
                  <a:lnTo>
                    <a:pt x="0" y="343499"/>
                  </a:lnTo>
                  <a:lnTo>
                    <a:pt x="0" y="137399"/>
                  </a:lnTo>
                  <a:close/>
                </a:path>
              </a:pathLst>
            </a:custGeom>
            <a:ln w="9524">
              <a:solidFill>
                <a:srgbClr val="3368FC"/>
              </a:solidFill>
            </a:ln>
          </p:spPr>
          <p:txBody>
            <a:bodyPr wrap="square" lIns="0" tIns="0" rIns="0" bIns="0" rtlCol="0"/>
            <a:lstStyle/>
            <a:p>
              <a:endParaRPr/>
            </a:p>
          </p:txBody>
        </p:sp>
      </p:grpSp>
      <p:sp>
        <p:nvSpPr>
          <p:cNvPr id="10" name="object 10"/>
          <p:cNvSpPr txBox="1"/>
          <p:nvPr/>
        </p:nvSpPr>
        <p:spPr>
          <a:xfrm>
            <a:off x="332021" y="3423322"/>
            <a:ext cx="1309370" cy="635000"/>
          </a:xfrm>
          <a:prstGeom prst="rect">
            <a:avLst/>
          </a:prstGeom>
        </p:spPr>
        <p:txBody>
          <a:bodyPr vert="horz" wrap="square" lIns="0" tIns="12700" rIns="0" bIns="0" rtlCol="0">
            <a:spAutoFit/>
          </a:bodyPr>
          <a:lstStyle/>
          <a:p>
            <a:pPr marL="414655" marR="5080" indent="-402590">
              <a:lnSpc>
                <a:spcPct val="100000"/>
              </a:lnSpc>
              <a:spcBef>
                <a:spcPts val="100"/>
              </a:spcBef>
            </a:pPr>
            <a:r>
              <a:rPr sz="2000" spc="-5" dirty="0">
                <a:latin typeface="Arial MT"/>
                <a:cs typeface="Arial MT"/>
              </a:rPr>
              <a:t>Regression  Line</a:t>
            </a:r>
            <a:endParaRPr sz="2000">
              <a:latin typeface="Arial MT"/>
              <a:cs typeface="Arial MT"/>
            </a:endParaRPr>
          </a:p>
        </p:txBody>
      </p:sp>
      <p:grpSp>
        <p:nvGrpSpPr>
          <p:cNvPr id="11" name="object 11"/>
          <p:cNvGrpSpPr/>
          <p:nvPr/>
        </p:nvGrpSpPr>
        <p:grpSpPr>
          <a:xfrm>
            <a:off x="4144597" y="3743970"/>
            <a:ext cx="1635125" cy="452755"/>
            <a:chOff x="4144597" y="3743970"/>
            <a:chExt cx="1635125" cy="452755"/>
          </a:xfrm>
        </p:grpSpPr>
        <p:sp>
          <p:nvSpPr>
            <p:cNvPr id="12" name="object 12"/>
            <p:cNvSpPr/>
            <p:nvPr/>
          </p:nvSpPr>
          <p:spPr>
            <a:xfrm>
              <a:off x="4149360" y="3748733"/>
              <a:ext cx="1625600" cy="443230"/>
            </a:xfrm>
            <a:custGeom>
              <a:avLst/>
              <a:gdLst/>
              <a:ahLst/>
              <a:cxnLst/>
              <a:rect l="l" t="t" r="r" b="b"/>
              <a:pathLst>
                <a:path w="1625600" h="443229">
                  <a:moveTo>
                    <a:pt x="677249" y="79170"/>
                  </a:moveTo>
                  <a:lnTo>
                    <a:pt x="270899" y="79170"/>
                  </a:lnTo>
                  <a:lnTo>
                    <a:pt x="469496" y="0"/>
                  </a:lnTo>
                  <a:lnTo>
                    <a:pt x="677249" y="79170"/>
                  </a:lnTo>
                  <a:close/>
                </a:path>
                <a:path w="1625600" h="443229">
                  <a:moveTo>
                    <a:pt x="1564799" y="442770"/>
                  </a:moveTo>
                  <a:lnTo>
                    <a:pt x="60599" y="442770"/>
                  </a:lnTo>
                  <a:lnTo>
                    <a:pt x="37011" y="438008"/>
                  </a:lnTo>
                  <a:lnTo>
                    <a:pt x="17749" y="425020"/>
                  </a:lnTo>
                  <a:lnTo>
                    <a:pt x="4762" y="405758"/>
                  </a:lnTo>
                  <a:lnTo>
                    <a:pt x="0" y="382170"/>
                  </a:lnTo>
                  <a:lnTo>
                    <a:pt x="0" y="139770"/>
                  </a:lnTo>
                  <a:lnTo>
                    <a:pt x="4762" y="116181"/>
                  </a:lnTo>
                  <a:lnTo>
                    <a:pt x="17749" y="96919"/>
                  </a:lnTo>
                  <a:lnTo>
                    <a:pt x="37011" y="83932"/>
                  </a:lnTo>
                  <a:lnTo>
                    <a:pt x="60599" y="79170"/>
                  </a:lnTo>
                  <a:lnTo>
                    <a:pt x="1564799" y="79170"/>
                  </a:lnTo>
                  <a:lnTo>
                    <a:pt x="1607650" y="96919"/>
                  </a:lnTo>
                  <a:lnTo>
                    <a:pt x="1625399" y="139770"/>
                  </a:lnTo>
                  <a:lnTo>
                    <a:pt x="1625399" y="382170"/>
                  </a:lnTo>
                  <a:lnTo>
                    <a:pt x="1620637" y="405758"/>
                  </a:lnTo>
                  <a:lnTo>
                    <a:pt x="1607650" y="425020"/>
                  </a:lnTo>
                  <a:lnTo>
                    <a:pt x="1588388" y="438008"/>
                  </a:lnTo>
                  <a:lnTo>
                    <a:pt x="1564799" y="442770"/>
                  </a:lnTo>
                  <a:close/>
                </a:path>
              </a:pathLst>
            </a:custGeom>
            <a:solidFill>
              <a:srgbClr val="C9DAF7"/>
            </a:solidFill>
          </p:spPr>
          <p:txBody>
            <a:bodyPr wrap="square" lIns="0" tIns="0" rIns="0" bIns="0" rtlCol="0"/>
            <a:lstStyle/>
            <a:p>
              <a:endParaRPr/>
            </a:p>
          </p:txBody>
        </p:sp>
        <p:sp>
          <p:nvSpPr>
            <p:cNvPr id="13" name="object 13"/>
            <p:cNvSpPr/>
            <p:nvPr/>
          </p:nvSpPr>
          <p:spPr>
            <a:xfrm>
              <a:off x="4149360" y="3748733"/>
              <a:ext cx="1625600" cy="443230"/>
            </a:xfrm>
            <a:custGeom>
              <a:avLst/>
              <a:gdLst/>
              <a:ahLst/>
              <a:cxnLst/>
              <a:rect l="l" t="t" r="r" b="b"/>
              <a:pathLst>
                <a:path w="1625600" h="443229">
                  <a:moveTo>
                    <a:pt x="0" y="139770"/>
                  </a:moveTo>
                  <a:lnTo>
                    <a:pt x="4762" y="116181"/>
                  </a:lnTo>
                  <a:lnTo>
                    <a:pt x="17749" y="96919"/>
                  </a:lnTo>
                  <a:lnTo>
                    <a:pt x="37011" y="83932"/>
                  </a:lnTo>
                  <a:lnTo>
                    <a:pt x="60599" y="79170"/>
                  </a:lnTo>
                  <a:lnTo>
                    <a:pt x="270899" y="79170"/>
                  </a:lnTo>
                  <a:lnTo>
                    <a:pt x="469496" y="0"/>
                  </a:lnTo>
                  <a:lnTo>
                    <a:pt x="677249" y="79170"/>
                  </a:lnTo>
                  <a:lnTo>
                    <a:pt x="1564799" y="79170"/>
                  </a:lnTo>
                  <a:lnTo>
                    <a:pt x="1576677" y="80345"/>
                  </a:lnTo>
                  <a:lnTo>
                    <a:pt x="1615218" y="106149"/>
                  </a:lnTo>
                  <a:lnTo>
                    <a:pt x="1625399" y="139770"/>
                  </a:lnTo>
                  <a:lnTo>
                    <a:pt x="1625399" y="230670"/>
                  </a:lnTo>
                  <a:lnTo>
                    <a:pt x="1625399" y="382170"/>
                  </a:lnTo>
                  <a:lnTo>
                    <a:pt x="1620637" y="405758"/>
                  </a:lnTo>
                  <a:lnTo>
                    <a:pt x="1607650" y="425020"/>
                  </a:lnTo>
                  <a:lnTo>
                    <a:pt x="1588388" y="438008"/>
                  </a:lnTo>
                  <a:lnTo>
                    <a:pt x="1564799" y="442770"/>
                  </a:lnTo>
                  <a:lnTo>
                    <a:pt x="677249" y="442770"/>
                  </a:lnTo>
                  <a:lnTo>
                    <a:pt x="270899" y="442770"/>
                  </a:lnTo>
                  <a:lnTo>
                    <a:pt x="60599" y="442770"/>
                  </a:lnTo>
                  <a:lnTo>
                    <a:pt x="37011" y="438008"/>
                  </a:lnTo>
                  <a:lnTo>
                    <a:pt x="17749" y="425020"/>
                  </a:lnTo>
                  <a:lnTo>
                    <a:pt x="4762" y="405758"/>
                  </a:lnTo>
                  <a:lnTo>
                    <a:pt x="0" y="382170"/>
                  </a:lnTo>
                  <a:lnTo>
                    <a:pt x="0" y="230670"/>
                  </a:lnTo>
                  <a:lnTo>
                    <a:pt x="0" y="139770"/>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4328431" y="3834443"/>
            <a:ext cx="126746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MT"/>
                <a:cs typeface="Arial MT"/>
              </a:rPr>
              <a:t>Correlation</a:t>
            </a:r>
            <a:endParaRPr sz="20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Slope</a:t>
            </a:r>
            <a:r>
              <a:rPr lang="en-US" spc="-60" dirty="0"/>
              <a:t> </a:t>
            </a:r>
            <a:r>
              <a:rPr lang="en-US" dirty="0"/>
              <a:t>&amp;</a:t>
            </a:r>
            <a:r>
              <a:rPr lang="en-US" spc="-45" dirty="0"/>
              <a:t> </a:t>
            </a:r>
            <a:r>
              <a:rPr lang="en-US" spc="-5" dirty="0"/>
              <a:t>Intercept</a:t>
            </a:r>
            <a:endParaRPr spc="-5" dirty="0"/>
          </a:p>
        </p:txBody>
      </p:sp>
    </p:spTree>
    <p:extLst>
      <p:ext uri="{BB962C8B-B14F-4D97-AF65-F5344CB8AC3E}">
        <p14:creationId xmlns:p14="http://schemas.microsoft.com/office/powerpoint/2010/main" val="3347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6612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80687" y="1721186"/>
            <a:ext cx="8782620" cy="1538069"/>
            <a:chOff x="174150" y="1683649"/>
            <a:chExt cx="8782620" cy="1538069"/>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dirty="0"/>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a:t>
            </a:r>
            <a:r>
              <a:rPr lang="en-US" sz="2000" spc="-5" dirty="0">
                <a:latin typeface="Arial MT"/>
                <a:cs typeface="Arial MT"/>
              </a:rPr>
              <a:t>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5788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Line</a:t>
            </a:r>
          </a:p>
        </p:txBody>
      </p:sp>
      <p:sp>
        <p:nvSpPr>
          <p:cNvPr id="3" name="object 3"/>
          <p:cNvSpPr txBox="1"/>
          <p:nvPr/>
        </p:nvSpPr>
        <p:spPr>
          <a:xfrm>
            <a:off x="652100" y="951932"/>
            <a:ext cx="203644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Standard</a:t>
            </a:r>
            <a:r>
              <a:rPr sz="2400" spc="-90" dirty="0">
                <a:cs typeface="Arial MT"/>
              </a:rPr>
              <a:t> </a:t>
            </a:r>
            <a:r>
              <a:rPr sz="2400" spc="-5" dirty="0">
                <a:cs typeface="Arial MT"/>
              </a:rPr>
              <a:t>Units</a:t>
            </a:r>
            <a:endParaRPr sz="2400" dirty="0">
              <a:cs typeface="Arial MT"/>
            </a:endParaRPr>
          </a:p>
        </p:txBody>
      </p:sp>
      <p:pic>
        <p:nvPicPr>
          <p:cNvPr id="4" name="object 4"/>
          <p:cNvPicPr/>
          <p:nvPr/>
        </p:nvPicPr>
        <p:blipFill>
          <a:blip r:embed="rId3" cstate="print"/>
          <a:stretch>
            <a:fillRect/>
          </a:stretch>
        </p:blipFill>
        <p:spPr>
          <a:xfrm>
            <a:off x="776112" y="1307525"/>
            <a:ext cx="3324224" cy="3352799"/>
          </a:xfrm>
          <a:prstGeom prst="rect">
            <a:avLst/>
          </a:prstGeom>
        </p:spPr>
      </p:pic>
      <p:sp>
        <p:nvSpPr>
          <p:cNvPr id="5" name="object 5"/>
          <p:cNvSpPr txBox="1"/>
          <p:nvPr/>
        </p:nvSpPr>
        <p:spPr>
          <a:xfrm>
            <a:off x="1617225" y="2533883"/>
            <a:ext cx="736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(0,</a:t>
            </a:r>
            <a:r>
              <a:rPr sz="2400" b="1" spc="-95" dirty="0">
                <a:latin typeface="Arial"/>
                <a:cs typeface="Arial"/>
              </a:rPr>
              <a:t> </a:t>
            </a:r>
            <a:r>
              <a:rPr sz="2400" b="1" spc="-5" dirty="0">
                <a:latin typeface="Arial"/>
                <a:cs typeface="Arial"/>
              </a:rPr>
              <a:t>0)</a:t>
            </a:r>
            <a:endParaRPr sz="2400">
              <a:latin typeface="Arial"/>
              <a:cs typeface="Arial"/>
            </a:endParaRPr>
          </a:p>
        </p:txBody>
      </p:sp>
      <p:sp>
        <p:nvSpPr>
          <p:cNvPr id="6" name="object 6"/>
          <p:cNvSpPr/>
          <p:nvPr/>
        </p:nvSpPr>
        <p:spPr>
          <a:xfrm>
            <a:off x="2461449" y="2972315"/>
            <a:ext cx="755015" cy="0"/>
          </a:xfrm>
          <a:custGeom>
            <a:avLst/>
            <a:gdLst/>
            <a:ahLst/>
            <a:cxnLst/>
            <a:rect l="l" t="t" r="r" b="b"/>
            <a:pathLst>
              <a:path w="755014">
                <a:moveTo>
                  <a:pt x="0" y="0"/>
                </a:moveTo>
                <a:lnTo>
                  <a:pt x="754799" y="0"/>
                </a:lnTo>
              </a:path>
            </a:pathLst>
          </a:custGeom>
          <a:ln w="38099">
            <a:solidFill>
              <a:srgbClr val="3368FC"/>
            </a:solidFill>
          </a:ln>
        </p:spPr>
        <p:txBody>
          <a:bodyPr wrap="square" lIns="0" tIns="0" rIns="0" bIns="0" rtlCol="0"/>
          <a:lstStyle/>
          <a:p>
            <a:endParaRPr/>
          </a:p>
        </p:txBody>
      </p:sp>
      <p:sp>
        <p:nvSpPr>
          <p:cNvPr id="7" name="object 7"/>
          <p:cNvSpPr txBox="1"/>
          <p:nvPr/>
        </p:nvSpPr>
        <p:spPr>
          <a:xfrm>
            <a:off x="2720360" y="2979472"/>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1</a:t>
            </a:r>
            <a:endParaRPr sz="2400">
              <a:latin typeface="Arial"/>
              <a:cs typeface="Arial"/>
            </a:endParaRPr>
          </a:p>
        </p:txBody>
      </p:sp>
      <p:grpSp>
        <p:nvGrpSpPr>
          <p:cNvPr id="8" name="object 8"/>
          <p:cNvGrpSpPr/>
          <p:nvPr/>
        </p:nvGrpSpPr>
        <p:grpSpPr>
          <a:xfrm>
            <a:off x="1333674" y="2017324"/>
            <a:ext cx="2349500" cy="1587500"/>
            <a:chOff x="1333674" y="2017324"/>
            <a:chExt cx="2349500" cy="1587500"/>
          </a:xfrm>
        </p:grpSpPr>
        <p:sp>
          <p:nvSpPr>
            <p:cNvPr id="9" name="object 9"/>
            <p:cNvSpPr/>
            <p:nvPr/>
          </p:nvSpPr>
          <p:spPr>
            <a:xfrm>
              <a:off x="32162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705274" y="2017324"/>
              <a:ext cx="139199" cy="139199"/>
            </a:xfrm>
            <a:prstGeom prst="rect">
              <a:avLst/>
            </a:prstGeom>
          </p:spPr>
        </p:pic>
        <p:pic>
          <p:nvPicPr>
            <p:cNvPr id="11" name="object 11"/>
            <p:cNvPicPr/>
            <p:nvPr/>
          </p:nvPicPr>
          <p:blipFill>
            <a:blip r:embed="rId4" cstate="print"/>
            <a:stretch>
              <a:fillRect/>
            </a:stretch>
          </p:blipFill>
          <p:spPr>
            <a:xfrm>
              <a:off x="3543474" y="2931724"/>
              <a:ext cx="139199" cy="139199"/>
            </a:xfrm>
            <a:prstGeom prst="rect">
              <a:avLst/>
            </a:prstGeom>
          </p:spPr>
        </p:pic>
        <p:pic>
          <p:nvPicPr>
            <p:cNvPr id="12" name="object 12"/>
            <p:cNvPicPr/>
            <p:nvPr/>
          </p:nvPicPr>
          <p:blipFill>
            <a:blip r:embed="rId4" cstate="print"/>
            <a:stretch>
              <a:fillRect/>
            </a:stretch>
          </p:blipFill>
          <p:spPr>
            <a:xfrm>
              <a:off x="3238674" y="3236524"/>
              <a:ext cx="139199" cy="139199"/>
            </a:xfrm>
            <a:prstGeom prst="rect">
              <a:avLst/>
            </a:prstGeom>
          </p:spPr>
        </p:pic>
        <p:pic>
          <p:nvPicPr>
            <p:cNvPr id="13" name="object 13"/>
            <p:cNvPicPr/>
            <p:nvPr/>
          </p:nvPicPr>
          <p:blipFill>
            <a:blip r:embed="rId5" cstate="print"/>
            <a:stretch>
              <a:fillRect/>
            </a:stretch>
          </p:blipFill>
          <p:spPr>
            <a:xfrm>
              <a:off x="2248074" y="3312724"/>
              <a:ext cx="291599" cy="291599"/>
            </a:xfrm>
            <a:prstGeom prst="rect">
              <a:avLst/>
            </a:prstGeom>
          </p:spPr>
        </p:pic>
        <p:pic>
          <p:nvPicPr>
            <p:cNvPr id="14" name="object 14"/>
            <p:cNvPicPr/>
            <p:nvPr/>
          </p:nvPicPr>
          <p:blipFill>
            <a:blip r:embed="rId4" cstate="print"/>
            <a:stretch>
              <a:fillRect/>
            </a:stretch>
          </p:blipFill>
          <p:spPr>
            <a:xfrm>
              <a:off x="1486074" y="2931724"/>
              <a:ext cx="139199" cy="139199"/>
            </a:xfrm>
            <a:prstGeom prst="rect">
              <a:avLst/>
            </a:prstGeom>
          </p:spPr>
        </p:pic>
        <p:pic>
          <p:nvPicPr>
            <p:cNvPr id="15" name="object 15"/>
            <p:cNvPicPr/>
            <p:nvPr/>
          </p:nvPicPr>
          <p:blipFill>
            <a:blip r:embed="rId4" cstate="print"/>
            <a:stretch>
              <a:fillRect/>
            </a:stretch>
          </p:blipFill>
          <p:spPr>
            <a:xfrm>
              <a:off x="1333674" y="3388924"/>
              <a:ext cx="139199" cy="139199"/>
            </a:xfrm>
            <a:prstGeom prst="rect">
              <a:avLst/>
            </a:prstGeom>
          </p:spPr>
        </p:pic>
        <p:pic>
          <p:nvPicPr>
            <p:cNvPr id="16" name="object 16"/>
            <p:cNvPicPr/>
            <p:nvPr/>
          </p:nvPicPr>
          <p:blipFill>
            <a:blip r:embed="rId4" cstate="print"/>
            <a:stretch>
              <a:fillRect/>
            </a:stretch>
          </p:blipFill>
          <p:spPr>
            <a:xfrm>
              <a:off x="2476674" y="2626924"/>
              <a:ext cx="139199" cy="139199"/>
            </a:xfrm>
            <a:prstGeom prst="rect">
              <a:avLst/>
            </a:prstGeom>
          </p:spPr>
        </p:pic>
      </p:grpSp>
      <p:sp>
        <p:nvSpPr>
          <p:cNvPr id="17" name="object 17"/>
          <p:cNvSpPr txBox="1"/>
          <p:nvPr/>
        </p:nvSpPr>
        <p:spPr>
          <a:xfrm>
            <a:off x="3279210" y="2522272"/>
            <a:ext cx="1441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endParaRPr sz="2400">
              <a:latin typeface="Arial"/>
              <a:cs typeface="Arial"/>
            </a:endParaRPr>
          </a:p>
        </p:txBody>
      </p:sp>
      <p:sp>
        <p:nvSpPr>
          <p:cNvPr id="18" name="object 18"/>
          <p:cNvSpPr txBox="1"/>
          <p:nvPr/>
        </p:nvSpPr>
        <p:spPr>
          <a:xfrm>
            <a:off x="4919300" y="951932"/>
            <a:ext cx="2281600"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Original</a:t>
            </a:r>
            <a:r>
              <a:rPr sz="2400" spc="-90" dirty="0">
                <a:cs typeface="Arial MT"/>
              </a:rPr>
              <a:t> </a:t>
            </a:r>
            <a:r>
              <a:rPr sz="2400" spc="-5" dirty="0">
                <a:cs typeface="Arial MT"/>
              </a:rPr>
              <a:t>Units</a:t>
            </a:r>
            <a:endParaRPr sz="2400" dirty="0">
              <a:cs typeface="Arial MT"/>
            </a:endParaRPr>
          </a:p>
        </p:txBody>
      </p:sp>
      <p:pic>
        <p:nvPicPr>
          <p:cNvPr id="19" name="object 19"/>
          <p:cNvPicPr/>
          <p:nvPr/>
        </p:nvPicPr>
        <p:blipFill>
          <a:blip r:embed="rId6" cstate="print"/>
          <a:stretch>
            <a:fillRect/>
          </a:stretch>
        </p:blipFill>
        <p:spPr>
          <a:xfrm>
            <a:off x="4951112" y="1340850"/>
            <a:ext cx="3267074" cy="3286124"/>
          </a:xfrm>
          <a:prstGeom prst="rect">
            <a:avLst/>
          </a:prstGeom>
        </p:spPr>
      </p:pic>
      <p:sp>
        <p:nvSpPr>
          <p:cNvPr id="20" name="object 20"/>
          <p:cNvSpPr txBox="1"/>
          <p:nvPr/>
        </p:nvSpPr>
        <p:spPr>
          <a:xfrm>
            <a:off x="5161385" y="2265946"/>
            <a:ext cx="1384935" cy="635000"/>
          </a:xfrm>
          <a:prstGeom prst="rect">
            <a:avLst/>
          </a:prstGeom>
        </p:spPr>
        <p:txBody>
          <a:bodyPr vert="horz" wrap="square" lIns="0" tIns="12700" rIns="0" bIns="0" rtlCol="0">
            <a:spAutoFit/>
          </a:bodyPr>
          <a:lstStyle/>
          <a:p>
            <a:pPr marL="73660" marR="5080" indent="-60960">
              <a:lnSpc>
                <a:spcPct val="100000"/>
              </a:lnSpc>
              <a:spcBef>
                <a:spcPts val="100"/>
              </a:spcBef>
            </a:pPr>
            <a:r>
              <a:rPr sz="2000" b="1" spc="-15" dirty="0">
                <a:latin typeface="Arial"/>
                <a:cs typeface="Arial"/>
              </a:rPr>
              <a:t>(Average</a:t>
            </a:r>
            <a:r>
              <a:rPr sz="2000" b="1" spc="-80" dirty="0">
                <a:latin typeface="Arial"/>
                <a:cs typeface="Arial"/>
              </a:rPr>
              <a:t> </a:t>
            </a:r>
            <a:r>
              <a:rPr sz="2000" b="1" spc="-5" dirty="0">
                <a:latin typeface="Arial"/>
                <a:cs typeface="Arial"/>
              </a:rPr>
              <a:t>x, </a:t>
            </a:r>
            <a:r>
              <a:rPr sz="2000" b="1" spc="-540" dirty="0">
                <a:latin typeface="Arial"/>
                <a:cs typeface="Arial"/>
              </a:rPr>
              <a:t> </a:t>
            </a:r>
            <a:r>
              <a:rPr sz="2000" b="1" spc="-15" dirty="0">
                <a:latin typeface="Arial"/>
                <a:cs typeface="Arial"/>
              </a:rPr>
              <a:t>Average</a:t>
            </a:r>
            <a:r>
              <a:rPr sz="2000" b="1" spc="-85" dirty="0">
                <a:latin typeface="Arial"/>
                <a:cs typeface="Arial"/>
              </a:rPr>
              <a:t> </a:t>
            </a:r>
            <a:r>
              <a:rPr sz="2000" b="1" spc="-5" dirty="0">
                <a:latin typeface="Arial"/>
                <a:cs typeface="Arial"/>
              </a:rPr>
              <a:t>y)</a:t>
            </a:r>
            <a:endParaRPr sz="2000">
              <a:latin typeface="Arial"/>
              <a:cs typeface="Arial"/>
            </a:endParaRPr>
          </a:p>
        </p:txBody>
      </p:sp>
      <p:sp>
        <p:nvSpPr>
          <p:cNvPr id="21" name="object 21"/>
          <p:cNvSpPr/>
          <p:nvPr/>
        </p:nvSpPr>
        <p:spPr>
          <a:xfrm>
            <a:off x="6576249" y="2972315"/>
            <a:ext cx="755015" cy="0"/>
          </a:xfrm>
          <a:custGeom>
            <a:avLst/>
            <a:gdLst/>
            <a:ahLst/>
            <a:cxnLst/>
            <a:rect l="l" t="t" r="r" b="b"/>
            <a:pathLst>
              <a:path w="755015">
                <a:moveTo>
                  <a:pt x="0" y="0"/>
                </a:moveTo>
                <a:lnTo>
                  <a:pt x="754799" y="0"/>
                </a:lnTo>
              </a:path>
            </a:pathLst>
          </a:custGeom>
          <a:ln w="38099">
            <a:solidFill>
              <a:srgbClr val="3368FC"/>
            </a:solidFill>
          </a:ln>
        </p:spPr>
        <p:txBody>
          <a:bodyPr wrap="square" lIns="0" tIns="0" rIns="0" bIns="0" rtlCol="0"/>
          <a:lstStyle/>
          <a:p>
            <a:endParaRPr/>
          </a:p>
        </p:txBody>
      </p:sp>
      <p:sp>
        <p:nvSpPr>
          <p:cNvPr id="22" name="object 22"/>
          <p:cNvSpPr txBox="1"/>
          <p:nvPr/>
        </p:nvSpPr>
        <p:spPr>
          <a:xfrm>
            <a:off x="6581111" y="2979472"/>
            <a:ext cx="7016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SD</a:t>
            </a:r>
            <a:r>
              <a:rPr sz="2400" b="1" spc="-95" dirty="0">
                <a:latin typeface="Arial"/>
                <a:cs typeface="Arial"/>
              </a:rPr>
              <a:t> </a:t>
            </a:r>
            <a:r>
              <a:rPr sz="2400" b="1" dirty="0">
                <a:latin typeface="Arial"/>
                <a:cs typeface="Arial"/>
              </a:rPr>
              <a:t>x</a:t>
            </a:r>
            <a:endParaRPr sz="2400">
              <a:latin typeface="Arial"/>
              <a:cs typeface="Arial"/>
            </a:endParaRPr>
          </a:p>
        </p:txBody>
      </p:sp>
      <p:sp>
        <p:nvSpPr>
          <p:cNvPr id="23" name="object 23"/>
          <p:cNvSpPr/>
          <p:nvPr/>
        </p:nvSpPr>
        <p:spPr>
          <a:xfrm>
            <a:off x="73310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sp>
        <p:nvSpPr>
          <p:cNvPr id="24" name="object 24"/>
          <p:cNvSpPr txBox="1"/>
          <p:nvPr/>
        </p:nvSpPr>
        <p:spPr>
          <a:xfrm>
            <a:off x="7430974" y="2522283"/>
            <a:ext cx="11080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r>
              <a:rPr sz="2400" b="1" spc="-35" dirty="0">
                <a:latin typeface="Arial"/>
                <a:cs typeface="Arial"/>
              </a:rPr>
              <a:t> </a:t>
            </a:r>
            <a:r>
              <a:rPr sz="2400" b="1" dirty="0">
                <a:latin typeface="Arial"/>
                <a:cs typeface="Arial"/>
              </a:rPr>
              <a:t>*</a:t>
            </a:r>
            <a:r>
              <a:rPr sz="2400" b="1" spc="-40" dirty="0">
                <a:latin typeface="Arial"/>
                <a:cs typeface="Arial"/>
              </a:rPr>
              <a:t> </a:t>
            </a:r>
            <a:r>
              <a:rPr sz="2400" b="1" spc="-5" dirty="0">
                <a:latin typeface="Arial"/>
                <a:cs typeface="Arial"/>
              </a:rPr>
              <a:t>SD</a:t>
            </a:r>
            <a:r>
              <a:rPr sz="2400" b="1" spc="-35" dirty="0">
                <a:latin typeface="Arial"/>
                <a:cs typeface="Arial"/>
              </a:rPr>
              <a:t> </a:t>
            </a:r>
            <a:r>
              <a:rPr sz="2400" b="1" dirty="0">
                <a:latin typeface="Arial"/>
                <a:cs typeface="Arial"/>
              </a:rPr>
              <a:t>y</a:t>
            </a:r>
            <a:endParaRPr sz="2400">
              <a:latin typeface="Arial"/>
              <a:cs typeface="Arial"/>
            </a:endParaRPr>
          </a:p>
        </p:txBody>
      </p:sp>
      <p:grpSp>
        <p:nvGrpSpPr>
          <p:cNvPr id="25" name="object 25"/>
          <p:cNvGrpSpPr/>
          <p:nvPr/>
        </p:nvGrpSpPr>
        <p:grpSpPr>
          <a:xfrm>
            <a:off x="5524674" y="2017324"/>
            <a:ext cx="2273300" cy="1587500"/>
            <a:chOff x="5524674" y="2017324"/>
            <a:chExt cx="2273300" cy="1587500"/>
          </a:xfrm>
        </p:grpSpPr>
        <p:pic>
          <p:nvPicPr>
            <p:cNvPr id="26" name="object 26"/>
            <p:cNvPicPr/>
            <p:nvPr/>
          </p:nvPicPr>
          <p:blipFill>
            <a:blip r:embed="rId4" cstate="print"/>
            <a:stretch>
              <a:fillRect/>
            </a:stretch>
          </p:blipFill>
          <p:spPr>
            <a:xfrm>
              <a:off x="6820074" y="2017324"/>
              <a:ext cx="139199" cy="139199"/>
            </a:xfrm>
            <a:prstGeom prst="rect">
              <a:avLst/>
            </a:prstGeom>
          </p:spPr>
        </p:pic>
        <p:pic>
          <p:nvPicPr>
            <p:cNvPr id="27" name="object 27"/>
            <p:cNvPicPr/>
            <p:nvPr/>
          </p:nvPicPr>
          <p:blipFill>
            <a:blip r:embed="rId4" cstate="print"/>
            <a:stretch>
              <a:fillRect/>
            </a:stretch>
          </p:blipFill>
          <p:spPr>
            <a:xfrm>
              <a:off x="7353474" y="3236524"/>
              <a:ext cx="139199" cy="139199"/>
            </a:xfrm>
            <a:prstGeom prst="rect">
              <a:avLst/>
            </a:prstGeom>
          </p:spPr>
        </p:pic>
        <p:pic>
          <p:nvPicPr>
            <p:cNvPr id="28" name="object 28"/>
            <p:cNvPicPr/>
            <p:nvPr/>
          </p:nvPicPr>
          <p:blipFill>
            <a:blip r:embed="rId4" cstate="print"/>
            <a:stretch>
              <a:fillRect/>
            </a:stretch>
          </p:blipFill>
          <p:spPr>
            <a:xfrm>
              <a:off x="7658274" y="2931724"/>
              <a:ext cx="139199" cy="139199"/>
            </a:xfrm>
            <a:prstGeom prst="rect">
              <a:avLst/>
            </a:prstGeom>
          </p:spPr>
        </p:pic>
        <p:pic>
          <p:nvPicPr>
            <p:cNvPr id="29" name="object 29"/>
            <p:cNvPicPr/>
            <p:nvPr/>
          </p:nvPicPr>
          <p:blipFill>
            <a:blip r:embed="rId5" cstate="print"/>
            <a:stretch>
              <a:fillRect/>
            </a:stretch>
          </p:blipFill>
          <p:spPr>
            <a:xfrm>
              <a:off x="6362874" y="3312724"/>
              <a:ext cx="291599" cy="291599"/>
            </a:xfrm>
            <a:prstGeom prst="rect">
              <a:avLst/>
            </a:prstGeom>
          </p:spPr>
        </p:pic>
        <p:pic>
          <p:nvPicPr>
            <p:cNvPr id="30" name="object 30"/>
            <p:cNvPicPr/>
            <p:nvPr/>
          </p:nvPicPr>
          <p:blipFill>
            <a:blip r:embed="rId4" cstate="print"/>
            <a:stretch>
              <a:fillRect/>
            </a:stretch>
          </p:blipFill>
          <p:spPr>
            <a:xfrm>
              <a:off x="5600874" y="2931724"/>
              <a:ext cx="139199" cy="139199"/>
            </a:xfrm>
            <a:prstGeom prst="rect">
              <a:avLst/>
            </a:prstGeom>
          </p:spPr>
        </p:pic>
        <p:pic>
          <p:nvPicPr>
            <p:cNvPr id="31" name="object 31"/>
            <p:cNvPicPr/>
            <p:nvPr/>
          </p:nvPicPr>
          <p:blipFill>
            <a:blip r:embed="rId4" cstate="print"/>
            <a:stretch>
              <a:fillRect/>
            </a:stretch>
          </p:blipFill>
          <p:spPr>
            <a:xfrm>
              <a:off x="6591474" y="2626924"/>
              <a:ext cx="139199" cy="139199"/>
            </a:xfrm>
            <a:prstGeom prst="rect">
              <a:avLst/>
            </a:prstGeom>
          </p:spPr>
        </p:pic>
        <p:pic>
          <p:nvPicPr>
            <p:cNvPr id="32" name="object 32"/>
            <p:cNvPicPr/>
            <p:nvPr/>
          </p:nvPicPr>
          <p:blipFill>
            <a:blip r:embed="rId4" cstate="print"/>
            <a:stretch>
              <a:fillRect/>
            </a:stretch>
          </p:blipFill>
          <p:spPr>
            <a:xfrm>
              <a:off x="5524674" y="3388924"/>
              <a:ext cx="139199" cy="139199"/>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5894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Slope</a:t>
            </a:r>
            <a:r>
              <a:rPr spc="-55" dirty="0">
                <a:solidFill>
                  <a:schemeClr val="tx1"/>
                </a:solidFill>
              </a:rPr>
              <a:t> </a:t>
            </a:r>
            <a:r>
              <a:rPr spc="-5" dirty="0">
                <a:solidFill>
                  <a:schemeClr val="tx1"/>
                </a:solidFill>
              </a:rPr>
              <a:t>and</a:t>
            </a:r>
            <a:r>
              <a:rPr spc="-45" dirty="0">
                <a:solidFill>
                  <a:schemeClr val="tx1"/>
                </a:solidFill>
              </a:rPr>
              <a:t> </a:t>
            </a:r>
            <a:r>
              <a:rPr spc="-5" dirty="0">
                <a:solidFill>
                  <a:schemeClr val="tx1"/>
                </a:solidFill>
              </a:rPr>
              <a:t>Intercept</a:t>
            </a:r>
          </a:p>
        </p:txBody>
      </p:sp>
      <p:pic>
        <p:nvPicPr>
          <p:cNvPr id="3" name="object 3"/>
          <p:cNvPicPr/>
          <p:nvPr/>
        </p:nvPicPr>
        <p:blipFill>
          <a:blip r:embed="rId3" cstate="print"/>
          <a:stretch>
            <a:fillRect/>
          </a:stretch>
        </p:blipFill>
        <p:spPr>
          <a:xfrm>
            <a:off x="687626" y="2471618"/>
            <a:ext cx="8034844" cy="1186958"/>
          </a:xfrm>
          <a:prstGeom prst="rect">
            <a:avLst/>
          </a:prstGeom>
        </p:spPr>
      </p:pic>
      <p:sp>
        <p:nvSpPr>
          <p:cNvPr id="4" name="object 4"/>
          <p:cNvSpPr txBox="1"/>
          <p:nvPr/>
        </p:nvSpPr>
        <p:spPr>
          <a:xfrm>
            <a:off x="2052925" y="1519282"/>
            <a:ext cx="5557549" cy="382156"/>
          </a:xfrm>
          <a:prstGeom prst="rect">
            <a:avLst/>
          </a:prstGeom>
        </p:spPr>
        <p:txBody>
          <a:bodyPr vert="horz" wrap="square" lIns="0" tIns="12700" rIns="0" bIns="0" rtlCol="0">
            <a:spAutoFit/>
          </a:bodyPr>
          <a:lstStyle/>
          <a:p>
            <a:pPr marL="12700">
              <a:lnSpc>
                <a:spcPct val="100000"/>
              </a:lnSpc>
              <a:spcBef>
                <a:spcPts val="100"/>
              </a:spcBef>
              <a:tabLst>
                <a:tab pos="1908810" algn="l"/>
                <a:tab pos="2255520" algn="l"/>
                <a:tab pos="3594735" algn="l"/>
                <a:tab pos="3940810" algn="l"/>
              </a:tabLst>
            </a:pPr>
            <a:r>
              <a:rPr sz="2400" spc="-5" dirty="0">
                <a:cs typeface="Arial MT"/>
              </a:rPr>
              <a:t>estimat</a:t>
            </a:r>
            <a:r>
              <a:rPr sz="2400" dirty="0">
                <a:cs typeface="Arial MT"/>
              </a:rPr>
              <a:t>e</a:t>
            </a:r>
            <a:r>
              <a:rPr sz="2400" spc="-5" dirty="0">
                <a:cs typeface="Arial MT"/>
              </a:rPr>
              <a:t> o</a:t>
            </a:r>
            <a:r>
              <a:rPr sz="2400" dirty="0">
                <a:cs typeface="Arial MT"/>
              </a:rPr>
              <a:t>f</a:t>
            </a:r>
            <a:r>
              <a:rPr sz="2400" spc="5" dirty="0">
                <a:cs typeface="Arial MT"/>
              </a:rPr>
              <a:t> </a:t>
            </a:r>
            <a:r>
              <a:rPr sz="2400" i="1" dirty="0">
                <a:cs typeface="Arial"/>
              </a:rPr>
              <a:t>y	</a:t>
            </a:r>
            <a:r>
              <a:rPr sz="2400" dirty="0">
                <a:cs typeface="Arial MT"/>
              </a:rPr>
              <a:t>=	slope</a:t>
            </a:r>
            <a:r>
              <a:rPr sz="2400" spc="-5" dirty="0">
                <a:cs typeface="Arial MT"/>
              </a:rPr>
              <a:t> </a:t>
            </a:r>
            <a:r>
              <a:rPr sz="2400" dirty="0">
                <a:cs typeface="Arial MT"/>
              </a:rPr>
              <a:t>*</a:t>
            </a:r>
            <a:r>
              <a:rPr sz="2400" spc="10" dirty="0">
                <a:cs typeface="Arial MT"/>
              </a:rPr>
              <a:t> </a:t>
            </a:r>
            <a:r>
              <a:rPr sz="2400" i="1" dirty="0">
                <a:cs typeface="Arial"/>
              </a:rPr>
              <a:t>x	</a:t>
            </a:r>
            <a:r>
              <a:rPr sz="2400" dirty="0">
                <a:cs typeface="Arial MT"/>
              </a:rPr>
              <a:t>+	</a:t>
            </a:r>
            <a:r>
              <a:rPr sz="2400" spc="-5" dirty="0">
                <a:cs typeface="Arial MT"/>
              </a:rPr>
              <a:t>intercept</a:t>
            </a:r>
            <a:endParaRPr sz="2400" dirty="0">
              <a:cs typeface="Arial MT"/>
            </a:endParaRPr>
          </a:p>
        </p:txBody>
      </p:sp>
      <p:sp>
        <p:nvSpPr>
          <p:cNvPr id="5" name="object 5"/>
          <p:cNvSpPr txBox="1"/>
          <p:nvPr/>
        </p:nvSpPr>
        <p:spPr>
          <a:xfrm>
            <a:off x="2722880" y="3944420"/>
            <a:ext cx="3820160"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9.2, </a:t>
            </a:r>
          </a:p>
          <a:p>
            <a:pPr marL="12700">
              <a:lnSpc>
                <a:spcPct val="100000"/>
              </a:lnSpc>
              <a:spcBef>
                <a:spcPts val="100"/>
              </a:spcBef>
            </a:pPr>
            <a:r>
              <a:rPr lang="en-US" dirty="0">
                <a:solidFill>
                  <a:srgbClr val="3B7EA1"/>
                </a:solidFill>
                <a:cs typeface="Arial MT"/>
              </a:rPr>
              <a:t>Linear regression: defining the line</a:t>
            </a:r>
            <a:r>
              <a:rPr dirty="0">
                <a:solidFill>
                  <a:srgbClr val="3B7EA1"/>
                </a:solidFill>
                <a:cs typeface="Arial MT"/>
              </a:rPr>
              <a:t>)</a:t>
            </a:r>
            <a:endParaRPr dirty="0">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30225" y="1032383"/>
            <a:ext cx="8051800" cy="3275256"/>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Suppose we use linear </a:t>
            </a:r>
            <a:r>
              <a:rPr sz="2400" dirty="0">
                <a:cs typeface="Arial MT"/>
              </a:rPr>
              <a:t>regression </a:t>
            </a:r>
            <a:r>
              <a:rPr sz="2400" spc="-5" dirty="0">
                <a:cs typeface="Arial MT"/>
              </a:rPr>
              <a:t>to predict </a:t>
            </a:r>
            <a:r>
              <a:rPr sz="2400" dirty="0">
                <a:cs typeface="Arial MT"/>
              </a:rPr>
              <a:t>candy </a:t>
            </a:r>
            <a:r>
              <a:rPr sz="2400" spc="-5" dirty="0">
                <a:cs typeface="Arial MT"/>
              </a:rPr>
              <a:t>prices </a:t>
            </a:r>
            <a:r>
              <a:rPr sz="2400" spc="-655" dirty="0">
                <a:cs typeface="Arial MT"/>
              </a:rPr>
              <a:t> </a:t>
            </a:r>
            <a:r>
              <a:rPr sz="2400" dirty="0">
                <a:cs typeface="Arial MT"/>
              </a:rPr>
              <a:t>(in </a:t>
            </a:r>
            <a:r>
              <a:rPr sz="2400" spc="-5" dirty="0">
                <a:cs typeface="Arial MT"/>
              </a:rPr>
              <a:t>dollars) from </a:t>
            </a:r>
            <a:r>
              <a:rPr sz="2400" dirty="0">
                <a:cs typeface="Arial MT"/>
              </a:rPr>
              <a:t>sugar content (in </a:t>
            </a:r>
            <a:r>
              <a:rPr sz="2400" spc="-5" dirty="0">
                <a:cs typeface="Arial MT"/>
              </a:rPr>
              <a:t>grams). What are the </a:t>
            </a:r>
            <a:r>
              <a:rPr sz="2400" dirty="0">
                <a:cs typeface="Arial MT"/>
              </a:rPr>
              <a:t> </a:t>
            </a:r>
            <a:r>
              <a:rPr sz="2400" spc="-5" dirty="0">
                <a:cs typeface="Arial MT"/>
              </a:rPr>
              <a:t>units</a:t>
            </a:r>
            <a:r>
              <a:rPr sz="2400" spc="-10" dirty="0">
                <a:cs typeface="Arial MT"/>
              </a:rPr>
              <a:t> </a:t>
            </a:r>
            <a:r>
              <a:rPr sz="2400" spc="-5" dirty="0">
                <a:cs typeface="Arial MT"/>
              </a:rPr>
              <a:t>of each of</a:t>
            </a:r>
            <a:r>
              <a:rPr sz="2400" spc="-10" dirty="0">
                <a:cs typeface="Arial MT"/>
              </a:rPr>
              <a:t> </a:t>
            </a:r>
            <a:r>
              <a:rPr sz="2400" spc="-5" dirty="0">
                <a:cs typeface="Arial MT"/>
              </a:rPr>
              <a:t>the</a:t>
            </a:r>
            <a:r>
              <a:rPr sz="2400" spc="-10" dirty="0">
                <a:cs typeface="Arial MT"/>
              </a:rPr>
              <a:t> </a:t>
            </a:r>
            <a:r>
              <a:rPr sz="2400" spc="-5" dirty="0">
                <a:cs typeface="Arial MT"/>
              </a:rPr>
              <a:t>following?</a:t>
            </a:r>
            <a:endParaRPr sz="2400" dirty="0">
              <a:cs typeface="Arial MT"/>
            </a:endParaRPr>
          </a:p>
          <a:p>
            <a:pPr marL="469900" indent="-412750">
              <a:lnSpc>
                <a:spcPct val="100000"/>
              </a:lnSpc>
              <a:spcBef>
                <a:spcPts val="330"/>
              </a:spcBef>
              <a:buClr>
                <a:srgbClr val="C4820D"/>
              </a:buClr>
              <a:buChar char="●"/>
              <a:tabLst>
                <a:tab pos="469265" algn="l"/>
                <a:tab pos="469900" algn="l"/>
              </a:tabLst>
            </a:pPr>
            <a:r>
              <a:rPr sz="2400" dirty="0">
                <a:cs typeface="Arial MT"/>
              </a:rPr>
              <a:t>r</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dirty="0">
                <a:cs typeface="Arial MT"/>
              </a:rPr>
              <a:t>slope</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spc="-5" dirty="0">
                <a:cs typeface="Arial MT"/>
              </a:rPr>
              <a:t>intercept</a:t>
            </a:r>
            <a:endParaRPr sz="2400" dirty="0">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3255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Guessing</a:t>
            </a:r>
            <a:r>
              <a:rPr lang="en-US" spc="-50" dirty="0">
                <a:solidFill>
                  <a:schemeClr val="tx1"/>
                </a:solidFill>
              </a:rPr>
              <a:t> </a:t>
            </a:r>
            <a:r>
              <a:rPr lang="en-US" spc="-5" dirty="0">
                <a:solidFill>
                  <a:schemeClr val="tx1"/>
                </a:solidFill>
              </a:rPr>
              <a:t>the</a:t>
            </a:r>
            <a:r>
              <a:rPr lang="en-US" spc="-45" dirty="0">
                <a:solidFill>
                  <a:schemeClr val="tx1"/>
                </a:solidFill>
              </a:rPr>
              <a:t> </a:t>
            </a:r>
            <a:r>
              <a:rPr lang="en-US" spc="-5" dirty="0">
                <a:solidFill>
                  <a:schemeClr val="tx1"/>
                </a:solidFill>
              </a:rPr>
              <a:t>Future</a:t>
            </a:r>
            <a:endParaRPr dirty="0">
              <a:solidFill>
                <a:schemeClr val="tx1"/>
              </a:solidFill>
            </a:endParaRPr>
          </a:p>
        </p:txBody>
      </p:sp>
      <p:sp>
        <p:nvSpPr>
          <p:cNvPr id="3" name="object 3"/>
          <p:cNvSpPr txBox="1"/>
          <p:nvPr/>
        </p:nvSpPr>
        <p:spPr>
          <a:xfrm>
            <a:off x="419101" y="981075"/>
            <a:ext cx="8410574" cy="34727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spc="-5" dirty="0">
                <a:cs typeface="Arial MT"/>
              </a:rPr>
              <a:t>incomplete</a:t>
            </a:r>
            <a:r>
              <a:rPr lang="en-US" sz="2400" spc="-25" dirty="0">
                <a:cs typeface="Arial MT"/>
              </a:rPr>
              <a:t> </a:t>
            </a:r>
            <a:r>
              <a:rPr lang="en-US" sz="2400" spc="-5" dirty="0">
                <a:cs typeface="Arial MT"/>
              </a:rPr>
              <a:t>information</a:t>
            </a:r>
            <a:endParaRPr lang="en-US" sz="2400" dirty="0">
              <a:cs typeface="Arial MT"/>
            </a:endParaRPr>
          </a:p>
          <a:p>
            <a:pPr>
              <a:lnSpc>
                <a:spcPct val="100000"/>
              </a:lnSpc>
              <a:spcBef>
                <a:spcPts val="40"/>
              </a:spcBef>
              <a:buClr>
                <a:srgbClr val="C4820D"/>
              </a:buClr>
              <a:buFont typeface="Arial MT"/>
              <a:buChar char="●"/>
            </a:pPr>
            <a:endParaRPr lang="en-US" sz="3200" dirty="0">
              <a:cs typeface="Arial MT"/>
            </a:endParaRPr>
          </a:p>
          <a:p>
            <a:pPr marL="424815" indent="-412750">
              <a:lnSpc>
                <a:spcPts val="2865"/>
              </a:lnSpc>
              <a:buClr>
                <a:srgbClr val="C4820D"/>
              </a:buClr>
              <a:buChar char="●"/>
              <a:tabLst>
                <a:tab pos="424815" algn="l"/>
                <a:tab pos="425450" algn="l"/>
              </a:tabLst>
            </a:pPr>
            <a:r>
              <a:rPr lang="en-US" sz="2400" spc="-5" dirty="0">
                <a:cs typeface="Arial MT"/>
              </a:rPr>
              <a:t>One</a:t>
            </a:r>
            <a:r>
              <a:rPr lang="en-US" sz="2400" spc="-30" dirty="0">
                <a:cs typeface="Arial MT"/>
              </a:rPr>
              <a:t> </a:t>
            </a:r>
            <a:r>
              <a:rPr lang="en-US" sz="2400" spc="-5" dirty="0">
                <a:cs typeface="Arial MT"/>
              </a:rPr>
              <a:t>way</a:t>
            </a:r>
            <a:r>
              <a:rPr lang="en-US" sz="2400" spc="-20" dirty="0">
                <a:cs typeface="Arial MT"/>
              </a:rPr>
              <a:t> </a:t>
            </a:r>
            <a:r>
              <a:rPr lang="en-US" sz="2400" spc="-5" dirty="0">
                <a:cs typeface="Arial MT"/>
              </a:rPr>
              <a:t>of</a:t>
            </a:r>
            <a:r>
              <a:rPr lang="en-US" sz="2400" spc="-20" dirty="0">
                <a:cs typeface="Arial MT"/>
              </a:rPr>
              <a:t> </a:t>
            </a:r>
            <a:r>
              <a:rPr lang="en-US" sz="2400" dirty="0">
                <a:cs typeface="Arial MT"/>
              </a:rPr>
              <a:t>making</a:t>
            </a:r>
            <a:r>
              <a:rPr lang="en-US" sz="2400" spc="-25" dirty="0">
                <a:cs typeface="Arial MT"/>
              </a:rPr>
              <a:t> </a:t>
            </a:r>
            <a:r>
              <a:rPr lang="en-US" sz="2400" spc="-5" dirty="0">
                <a:cs typeface="Arial MT"/>
              </a:rPr>
              <a:t>predictions:</a:t>
            </a:r>
            <a:endParaRPr lang="en-US" sz="2400" dirty="0">
              <a:cs typeface="Arial MT"/>
            </a:endParaRPr>
          </a:p>
          <a:p>
            <a:pPr marL="882015" lvl="1" indent="-412750">
              <a:lnSpc>
                <a:spcPts val="2850"/>
              </a:lnSpc>
              <a:buClr>
                <a:srgbClr val="C4820D"/>
              </a:buClr>
              <a:buChar char="○"/>
              <a:tabLst>
                <a:tab pos="882015" algn="l"/>
                <a:tab pos="882650" algn="l"/>
              </a:tabLst>
            </a:pPr>
            <a:r>
              <a:rPr lang="en-US" sz="2400" spc="-135" dirty="0">
                <a:cs typeface="Arial MT"/>
              </a:rPr>
              <a:t>To</a:t>
            </a:r>
            <a:r>
              <a:rPr lang="en-US" sz="2400" spc="-20" dirty="0">
                <a:cs typeface="Arial MT"/>
              </a:rPr>
              <a:t> </a:t>
            </a:r>
            <a:r>
              <a:rPr lang="en-US" sz="2400" spc="-5" dirty="0">
                <a:cs typeface="Arial MT"/>
              </a:rPr>
              <a:t>predict</a:t>
            </a:r>
            <a:r>
              <a:rPr lang="en-US" sz="2400" spc="-15" dirty="0">
                <a:cs typeface="Arial MT"/>
              </a:rPr>
              <a:t> </a:t>
            </a:r>
            <a:r>
              <a:rPr lang="en-US" sz="2400" spc="-5" dirty="0">
                <a:cs typeface="Arial MT"/>
              </a:rPr>
              <a:t>an</a:t>
            </a:r>
            <a:r>
              <a:rPr lang="en-US" sz="2400" spc="-15" dirty="0">
                <a:cs typeface="Arial MT"/>
              </a:rPr>
              <a:t> </a:t>
            </a:r>
            <a:r>
              <a:rPr lang="en-US" sz="2400" spc="-5" dirty="0">
                <a:cs typeface="Arial MT"/>
              </a:rPr>
              <a:t>outcome</a:t>
            </a:r>
            <a:r>
              <a:rPr lang="en-US" sz="2400" spc="-15" dirty="0">
                <a:cs typeface="Arial MT"/>
              </a:rPr>
              <a:t> </a:t>
            </a:r>
            <a:r>
              <a:rPr lang="en-US" sz="2400" spc="-5" dirty="0">
                <a:cs typeface="Arial MT"/>
              </a:rPr>
              <a:t>for</a:t>
            </a:r>
            <a:r>
              <a:rPr lang="en-US" sz="2400" spc="-20" dirty="0">
                <a:cs typeface="Arial MT"/>
              </a:rPr>
              <a:t> </a:t>
            </a:r>
            <a:r>
              <a:rPr lang="en-US" sz="2400" spc="-5" dirty="0">
                <a:cs typeface="Arial MT"/>
              </a:rPr>
              <a:t>an</a:t>
            </a:r>
            <a:r>
              <a:rPr lang="en-US" sz="2400" spc="-15"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find</a:t>
            </a:r>
            <a:r>
              <a:rPr lang="en-US" sz="2400" spc="-20" dirty="0">
                <a:cs typeface="Arial MT"/>
              </a:rPr>
              <a:t> </a:t>
            </a:r>
            <a:r>
              <a:rPr lang="en-US" sz="2400" spc="-5" dirty="0">
                <a:cs typeface="Arial MT"/>
              </a:rPr>
              <a:t>others</a:t>
            </a:r>
            <a:r>
              <a:rPr lang="en-US" sz="2400" spc="-15" dirty="0">
                <a:cs typeface="Arial MT"/>
              </a:rPr>
              <a:t> </a:t>
            </a:r>
            <a:r>
              <a:rPr lang="en-US" sz="2400" spc="-5" dirty="0">
                <a:cs typeface="Arial MT"/>
              </a:rPr>
              <a:t>who</a:t>
            </a:r>
            <a:r>
              <a:rPr lang="en-US" sz="2400" spc="-15" dirty="0">
                <a:cs typeface="Arial MT"/>
              </a:rPr>
              <a:t> </a:t>
            </a:r>
            <a:r>
              <a:rPr lang="en-US" sz="2400" spc="-5" dirty="0">
                <a:cs typeface="Arial MT"/>
              </a:rPr>
              <a:t>are</a:t>
            </a:r>
            <a:r>
              <a:rPr lang="en-US" sz="2400" spc="-15" dirty="0">
                <a:cs typeface="Arial MT"/>
              </a:rPr>
              <a:t> </a:t>
            </a:r>
            <a:r>
              <a:rPr lang="en-US" sz="2400" spc="-5" dirty="0">
                <a:cs typeface="Arial MT"/>
              </a:rPr>
              <a:t>like</a:t>
            </a:r>
            <a:r>
              <a:rPr lang="en-US" sz="2400" spc="-15" dirty="0">
                <a:cs typeface="Arial MT"/>
              </a:rPr>
              <a:t> </a:t>
            </a:r>
            <a:r>
              <a:rPr lang="en-US" sz="2400" spc="-5" dirty="0">
                <a:cs typeface="Arial MT"/>
              </a:rPr>
              <a:t>that</a:t>
            </a:r>
            <a:r>
              <a:rPr lang="en-US" sz="2400" spc="-20"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and</a:t>
            </a:r>
            <a:r>
              <a:rPr lang="en-US" sz="2400" spc="-20" dirty="0">
                <a:cs typeface="Arial MT"/>
              </a:rPr>
              <a:t> </a:t>
            </a:r>
            <a:r>
              <a:rPr lang="en-US" sz="2400" spc="-5" dirty="0">
                <a:cs typeface="Arial MT"/>
              </a:rPr>
              <a:t>whose</a:t>
            </a:r>
            <a:r>
              <a:rPr lang="en-US" sz="2400" spc="-20" dirty="0">
                <a:cs typeface="Arial MT"/>
              </a:rPr>
              <a:t> </a:t>
            </a:r>
            <a:r>
              <a:rPr lang="en-US" sz="2400" spc="-5" dirty="0">
                <a:cs typeface="Arial MT"/>
              </a:rPr>
              <a:t>outcomes</a:t>
            </a:r>
            <a:r>
              <a:rPr lang="en-US" sz="2400" spc="-20" dirty="0">
                <a:cs typeface="Arial MT"/>
              </a:rPr>
              <a:t> </a:t>
            </a:r>
            <a:r>
              <a:rPr lang="en-US" sz="2400" dirty="0">
                <a:cs typeface="Arial MT"/>
              </a:rPr>
              <a:t>you</a:t>
            </a:r>
            <a:r>
              <a:rPr lang="en-US" sz="2400" spc="-15" dirty="0">
                <a:cs typeface="Arial MT"/>
              </a:rPr>
              <a:t> </a:t>
            </a:r>
            <a:r>
              <a:rPr lang="en-US" sz="2400" spc="-30" dirty="0">
                <a:cs typeface="Arial MT"/>
              </a:rPr>
              <a:t>know.</a:t>
            </a:r>
            <a:endParaRPr lang="en-US" sz="2400" dirty="0">
              <a:cs typeface="Arial MT"/>
            </a:endParaRPr>
          </a:p>
          <a:p>
            <a:pPr marL="882015" lvl="1" indent="-412750">
              <a:lnSpc>
                <a:spcPts val="2865"/>
              </a:lnSpc>
              <a:buClr>
                <a:srgbClr val="C4820D"/>
              </a:buClr>
              <a:buChar char="○"/>
              <a:tabLst>
                <a:tab pos="882015" algn="l"/>
                <a:tab pos="882650" algn="l"/>
              </a:tabLst>
            </a:pPr>
            <a:r>
              <a:rPr lang="en-US" sz="2400" spc="-5" dirty="0">
                <a:cs typeface="Arial MT"/>
              </a:rPr>
              <a:t>Use</a:t>
            </a:r>
            <a:r>
              <a:rPr lang="en-US" sz="2400" spc="-15" dirty="0">
                <a:cs typeface="Arial MT"/>
              </a:rPr>
              <a:t> </a:t>
            </a:r>
            <a:r>
              <a:rPr lang="en-US" sz="2400" spc="-5" dirty="0">
                <a:cs typeface="Arial MT"/>
              </a:rPr>
              <a:t>those</a:t>
            </a:r>
            <a:r>
              <a:rPr lang="en-US" sz="2400" spc="-20" dirty="0">
                <a:cs typeface="Arial MT"/>
              </a:rPr>
              <a:t> </a:t>
            </a:r>
            <a:r>
              <a:rPr lang="en-US" sz="2400" spc="-5" dirty="0">
                <a:cs typeface="Arial MT"/>
              </a:rPr>
              <a:t>outcomes</a:t>
            </a:r>
            <a:r>
              <a:rPr lang="en-US" sz="2400" spc="-10" dirty="0">
                <a:cs typeface="Arial MT"/>
              </a:rPr>
              <a:t> </a:t>
            </a:r>
            <a:r>
              <a:rPr lang="en-US" sz="2400" spc="-5" dirty="0">
                <a:cs typeface="Arial MT"/>
              </a:rPr>
              <a:t>as</a:t>
            </a:r>
            <a:r>
              <a:rPr lang="en-US" sz="2400" spc="-15" dirty="0">
                <a:cs typeface="Arial MT"/>
              </a:rPr>
              <a:t> </a:t>
            </a:r>
            <a:r>
              <a:rPr lang="en-US" sz="2400" spc="-5" dirty="0">
                <a:cs typeface="Arial MT"/>
              </a:rPr>
              <a:t>the</a:t>
            </a:r>
            <a:r>
              <a:rPr lang="en-US" sz="2400" spc="-15" dirty="0">
                <a:cs typeface="Arial MT"/>
              </a:rPr>
              <a:t> </a:t>
            </a:r>
            <a:r>
              <a:rPr lang="en-US" sz="2400" spc="-5" dirty="0">
                <a:cs typeface="Arial MT"/>
              </a:rPr>
              <a:t>basis</a:t>
            </a:r>
            <a:r>
              <a:rPr lang="en-US" sz="2400" spc="-15" dirty="0">
                <a:cs typeface="Arial MT"/>
              </a:rPr>
              <a:t> </a:t>
            </a:r>
            <a:r>
              <a:rPr lang="en-US" sz="2400" spc="-5" dirty="0">
                <a:cs typeface="Arial MT"/>
              </a:rPr>
              <a:t>of</a:t>
            </a:r>
            <a:r>
              <a:rPr lang="en-US" sz="2400" spc="-10" dirty="0">
                <a:cs typeface="Arial MT"/>
              </a:rPr>
              <a:t> </a:t>
            </a:r>
            <a:r>
              <a:rPr lang="en-US" sz="2400" dirty="0">
                <a:cs typeface="Arial MT"/>
              </a:rPr>
              <a:t>your</a:t>
            </a:r>
            <a:r>
              <a:rPr lang="en-US" sz="2400" spc="-15" dirty="0">
                <a:cs typeface="Arial MT"/>
              </a:rPr>
              <a:t> </a:t>
            </a:r>
            <a:r>
              <a:rPr lang="en-US" sz="2400" spc="-5" dirty="0">
                <a:cs typeface="Arial MT"/>
              </a:rPr>
              <a:t>prediction.</a:t>
            </a:r>
            <a:endParaRPr lang="en-US" sz="2400" dirty="0">
              <a:cs typeface="Arial MT"/>
            </a:endParaRPr>
          </a:p>
          <a:p>
            <a:pPr>
              <a:lnSpc>
                <a:spcPct val="100000"/>
              </a:lnSpc>
              <a:spcBef>
                <a:spcPts val="40"/>
              </a:spcBef>
            </a:pPr>
            <a:endParaRPr lang="en-US" sz="3000" dirty="0">
              <a:cs typeface="Arial MT"/>
            </a:endParaRPr>
          </a:p>
          <a:p>
            <a:pPr marR="541020" algn="ctr">
              <a:lnSpc>
                <a:spcPct val="100000"/>
              </a:lnSpc>
            </a:pPr>
            <a:r>
              <a:rPr lang="en-US" dirty="0">
                <a:solidFill>
                  <a:srgbClr val="3B7EA1"/>
                </a:solidFill>
                <a:cs typeface="Arial MT"/>
              </a:rPr>
              <a:t>(Demo – Notebook 9.1, Prediction)</a:t>
            </a:r>
            <a:endParaRPr lang="en-US"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1" y="1009650"/>
            <a:ext cx="8401050" cy="2812950"/>
          </a:xfrm>
          <a:prstGeom prst="rect">
            <a:avLst/>
          </a:prstGeom>
        </p:spPr>
        <p:txBody>
          <a:bodyPr vert="horz" wrap="square" lIns="0" tIns="24765" rIns="0" bIns="0" rtlCol="0">
            <a:spAutoFit/>
          </a:bodyPr>
          <a:lstStyle/>
          <a:p>
            <a:pPr marL="355600" marR="5080" indent="-342900">
              <a:lnSpc>
                <a:spcPts val="2630"/>
              </a:lnSpc>
              <a:spcBef>
                <a:spcPts val="195"/>
              </a:spcBef>
              <a:buFont typeface="Arial" panose="020B0604020202020204" pitchFamily="34" charset="0"/>
              <a:buChar char="•"/>
            </a:pPr>
            <a:r>
              <a:rPr sz="2200" dirty="0">
                <a:cs typeface="Arial MT"/>
              </a:rPr>
              <a:t>A</a:t>
            </a:r>
            <a:r>
              <a:rPr sz="2200" spc="-135" dirty="0">
                <a:cs typeface="Arial MT"/>
              </a:rPr>
              <a:t> </a:t>
            </a:r>
            <a:r>
              <a:rPr sz="2200" dirty="0">
                <a:cs typeface="Arial MT"/>
              </a:rPr>
              <a:t>course</a:t>
            </a:r>
            <a:r>
              <a:rPr sz="2200" spc="-10" dirty="0">
                <a:cs typeface="Arial MT"/>
              </a:rPr>
              <a:t> </a:t>
            </a:r>
            <a:r>
              <a:rPr sz="2200" spc="-5" dirty="0">
                <a:cs typeface="Arial MT"/>
              </a:rPr>
              <a:t>has</a:t>
            </a:r>
            <a:r>
              <a:rPr sz="2200" spc="-15" dirty="0">
                <a:cs typeface="Arial MT"/>
              </a:rPr>
              <a:t> </a:t>
            </a:r>
            <a:r>
              <a:rPr sz="2200" dirty="0">
                <a:cs typeface="Arial MT"/>
              </a:rPr>
              <a:t>a</a:t>
            </a:r>
            <a:r>
              <a:rPr sz="2200" spc="-10" dirty="0">
                <a:cs typeface="Arial MT"/>
              </a:rPr>
              <a:t> </a:t>
            </a:r>
            <a:r>
              <a:rPr sz="2200" dirty="0">
                <a:cs typeface="Arial MT"/>
              </a:rPr>
              <a:t>midterm</a:t>
            </a:r>
            <a:r>
              <a:rPr sz="2200" spc="-10" dirty="0">
                <a:cs typeface="Arial MT"/>
              </a:rPr>
              <a:t> </a:t>
            </a:r>
            <a:r>
              <a:rPr sz="2200" spc="-5" dirty="0">
                <a:cs typeface="Arial MT"/>
              </a:rPr>
              <a:t>(</a:t>
            </a:r>
            <a:r>
              <a:rPr sz="2200" spc="-5" dirty="0">
                <a:solidFill>
                  <a:srgbClr val="00B0F0"/>
                </a:solidFill>
                <a:cs typeface="Arial MT"/>
              </a:rPr>
              <a:t>average</a:t>
            </a:r>
            <a:r>
              <a:rPr sz="2200" spc="-15" dirty="0">
                <a:solidFill>
                  <a:srgbClr val="00B0F0"/>
                </a:solidFill>
                <a:cs typeface="Arial MT"/>
              </a:rPr>
              <a:t> </a:t>
            </a:r>
            <a:r>
              <a:rPr sz="2200" spc="-5" dirty="0">
                <a:solidFill>
                  <a:srgbClr val="00B0F0"/>
                </a:solidFill>
                <a:cs typeface="Arial MT"/>
              </a:rPr>
              <a:t>70;</a:t>
            </a:r>
            <a:r>
              <a:rPr sz="2200" spc="-10" dirty="0">
                <a:solidFill>
                  <a:srgbClr val="00B0F0"/>
                </a:solidFill>
                <a:cs typeface="Arial MT"/>
              </a:rPr>
              <a:t> </a:t>
            </a:r>
            <a:r>
              <a:rPr sz="2200" dirty="0">
                <a:solidFill>
                  <a:srgbClr val="00B0F0"/>
                </a:solidFill>
                <a:cs typeface="Arial MT"/>
              </a:rPr>
              <a:t>standard</a:t>
            </a:r>
            <a:r>
              <a:rPr sz="2200" spc="-15" dirty="0">
                <a:solidFill>
                  <a:srgbClr val="00B0F0"/>
                </a:solidFill>
                <a:cs typeface="Arial MT"/>
              </a:rPr>
              <a:t> </a:t>
            </a:r>
            <a:r>
              <a:rPr sz="2200" spc="-5" dirty="0">
                <a:solidFill>
                  <a:srgbClr val="00B0F0"/>
                </a:solidFill>
                <a:cs typeface="Arial MT"/>
              </a:rPr>
              <a:t>deviation</a:t>
            </a:r>
            <a:r>
              <a:rPr sz="2200" spc="-10" dirty="0">
                <a:solidFill>
                  <a:srgbClr val="00B0F0"/>
                </a:solidFill>
                <a:cs typeface="Arial MT"/>
              </a:rPr>
              <a:t> </a:t>
            </a:r>
            <a:r>
              <a:rPr sz="2200" dirty="0">
                <a:solidFill>
                  <a:srgbClr val="00B0F0"/>
                </a:solidFill>
                <a:cs typeface="Arial MT"/>
              </a:rPr>
              <a:t>10</a:t>
            </a:r>
            <a:r>
              <a:rPr sz="2200" dirty="0">
                <a:cs typeface="Arial MT"/>
              </a:rPr>
              <a:t>)</a:t>
            </a:r>
            <a:r>
              <a:rPr sz="2200" dirty="0">
                <a:solidFill>
                  <a:srgbClr val="3B3B3B"/>
                </a:solidFill>
                <a:cs typeface="Arial MT"/>
              </a:rPr>
              <a:t> </a:t>
            </a:r>
            <a:r>
              <a:rPr sz="2200" spc="-595" dirty="0">
                <a:solidFill>
                  <a:srgbClr val="3B3B3B"/>
                </a:solidFill>
                <a:cs typeface="Arial MT"/>
              </a:rPr>
              <a:t> </a:t>
            </a:r>
            <a:r>
              <a:rPr sz="2200" spc="-5" dirty="0">
                <a:cs typeface="Arial MT"/>
              </a:rPr>
              <a:t>and</a:t>
            </a:r>
            <a:r>
              <a:rPr sz="2200" spc="-10" dirty="0">
                <a:cs typeface="Arial MT"/>
              </a:rPr>
              <a:t> </a:t>
            </a:r>
            <a:r>
              <a:rPr sz="2200" dirty="0">
                <a:cs typeface="Arial MT"/>
              </a:rPr>
              <a:t>a</a:t>
            </a:r>
            <a:r>
              <a:rPr sz="2200" spc="-10" dirty="0">
                <a:cs typeface="Arial MT"/>
              </a:rPr>
              <a:t> </a:t>
            </a:r>
            <a:r>
              <a:rPr sz="2200" dirty="0">
                <a:cs typeface="Arial MT"/>
              </a:rPr>
              <a:t>really</a:t>
            </a:r>
            <a:r>
              <a:rPr sz="2200" spc="-5" dirty="0">
                <a:cs typeface="Arial MT"/>
              </a:rPr>
              <a:t> hard</a:t>
            </a:r>
            <a:r>
              <a:rPr sz="2200" spc="-10" dirty="0">
                <a:cs typeface="Arial MT"/>
              </a:rPr>
              <a:t> </a:t>
            </a:r>
            <a:r>
              <a:rPr sz="2200" spc="-5" dirty="0">
                <a:cs typeface="Arial MT"/>
              </a:rPr>
              <a:t>final</a:t>
            </a:r>
            <a:r>
              <a:rPr sz="2200" spc="-10" dirty="0">
                <a:cs typeface="Arial MT"/>
              </a:rPr>
              <a:t> </a:t>
            </a:r>
            <a:r>
              <a:rPr sz="2200" spc="-5" dirty="0">
                <a:cs typeface="Arial MT"/>
              </a:rPr>
              <a:t>(</a:t>
            </a:r>
            <a:r>
              <a:rPr sz="2200" spc="-5" dirty="0">
                <a:solidFill>
                  <a:srgbClr val="00B0F0"/>
                </a:solidFill>
                <a:cs typeface="Arial MT"/>
              </a:rPr>
              <a:t>average</a:t>
            </a:r>
            <a:r>
              <a:rPr sz="2200" spc="-10" dirty="0">
                <a:solidFill>
                  <a:srgbClr val="00B0F0"/>
                </a:solidFill>
                <a:cs typeface="Arial MT"/>
              </a:rPr>
              <a:t> </a:t>
            </a:r>
            <a:r>
              <a:rPr sz="2200" spc="-5" dirty="0">
                <a:solidFill>
                  <a:srgbClr val="00B0F0"/>
                </a:solidFill>
                <a:cs typeface="Arial MT"/>
              </a:rPr>
              <a:t>50; </a:t>
            </a:r>
            <a:r>
              <a:rPr sz="2200" dirty="0">
                <a:solidFill>
                  <a:srgbClr val="00B0F0"/>
                </a:solidFill>
                <a:cs typeface="Arial MT"/>
              </a:rPr>
              <a:t>standard</a:t>
            </a:r>
            <a:r>
              <a:rPr sz="2200" spc="-10" dirty="0">
                <a:solidFill>
                  <a:srgbClr val="00B0F0"/>
                </a:solidFill>
                <a:cs typeface="Arial MT"/>
              </a:rPr>
              <a:t> </a:t>
            </a:r>
            <a:r>
              <a:rPr sz="2200" spc="-5" dirty="0">
                <a:solidFill>
                  <a:srgbClr val="00B0F0"/>
                </a:solidFill>
                <a:cs typeface="Arial MT"/>
              </a:rPr>
              <a:t>deviation </a:t>
            </a:r>
            <a:r>
              <a:rPr sz="2200" dirty="0">
                <a:solidFill>
                  <a:srgbClr val="00B0F0"/>
                </a:solidFill>
                <a:cs typeface="Arial MT"/>
              </a:rPr>
              <a:t>12</a:t>
            </a:r>
            <a:r>
              <a:rPr sz="2200" dirty="0">
                <a:cs typeface="Arial MT"/>
              </a:rPr>
              <a:t>)</a:t>
            </a:r>
          </a:p>
          <a:p>
            <a:pPr marL="355600" marR="184785" indent="-342900">
              <a:lnSpc>
                <a:spcPts val="2630"/>
              </a:lnSpc>
              <a:spcBef>
                <a:spcPts val="1190"/>
              </a:spcBef>
              <a:buFont typeface="Arial" panose="020B0604020202020204" pitchFamily="34" charset="0"/>
              <a:buChar char="•"/>
            </a:pPr>
            <a:r>
              <a:rPr sz="2200" spc="-5" dirty="0">
                <a:cs typeface="Arial MT"/>
              </a:rPr>
              <a:t>If</a:t>
            </a:r>
            <a:r>
              <a:rPr sz="2200" spc="-20" dirty="0">
                <a:cs typeface="Arial MT"/>
              </a:rPr>
              <a:t> </a:t>
            </a:r>
            <a:r>
              <a:rPr sz="2200" spc="-5" dirty="0">
                <a:cs typeface="Arial MT"/>
              </a:rPr>
              <a:t>the</a:t>
            </a:r>
            <a:r>
              <a:rPr sz="2200" spc="-20" dirty="0">
                <a:cs typeface="Arial MT"/>
              </a:rPr>
              <a:t> </a:t>
            </a:r>
            <a:r>
              <a:rPr sz="2200" dirty="0">
                <a:cs typeface="Arial MT"/>
              </a:rPr>
              <a:t>scatter</a:t>
            </a:r>
            <a:r>
              <a:rPr sz="2200" spc="-15" dirty="0">
                <a:cs typeface="Arial MT"/>
              </a:rPr>
              <a:t> </a:t>
            </a:r>
            <a:r>
              <a:rPr sz="2200" spc="-5" dirty="0">
                <a:cs typeface="Arial MT"/>
              </a:rPr>
              <a:t>diagram</a:t>
            </a:r>
            <a:r>
              <a:rPr sz="2200" spc="-10" dirty="0">
                <a:cs typeface="Arial MT"/>
              </a:rPr>
              <a:t> </a:t>
            </a:r>
            <a:r>
              <a:rPr sz="2200" dirty="0">
                <a:cs typeface="Arial MT"/>
              </a:rPr>
              <a:t>comparing</a:t>
            </a:r>
            <a:r>
              <a:rPr sz="2200" spc="-15" dirty="0">
                <a:cs typeface="Arial MT"/>
              </a:rPr>
              <a:t> </a:t>
            </a:r>
            <a:r>
              <a:rPr sz="2200" dirty="0">
                <a:cs typeface="Arial MT"/>
              </a:rPr>
              <a:t>midterm</a:t>
            </a:r>
            <a:r>
              <a:rPr sz="2200" spc="-15" dirty="0">
                <a:cs typeface="Arial MT"/>
              </a:rPr>
              <a:t> </a:t>
            </a:r>
            <a:r>
              <a:rPr sz="2200" dirty="0">
                <a:cs typeface="Arial MT"/>
              </a:rPr>
              <a:t>&amp;</a:t>
            </a:r>
            <a:r>
              <a:rPr sz="2200" spc="-20" dirty="0">
                <a:cs typeface="Arial MT"/>
              </a:rPr>
              <a:t> </a:t>
            </a:r>
            <a:r>
              <a:rPr sz="2200" spc="-5" dirty="0">
                <a:cs typeface="Arial MT"/>
              </a:rPr>
              <a:t>final</a:t>
            </a:r>
            <a:r>
              <a:rPr sz="2200" spc="-15" dirty="0">
                <a:cs typeface="Arial MT"/>
              </a:rPr>
              <a:t> </a:t>
            </a:r>
            <a:r>
              <a:rPr sz="2200" dirty="0">
                <a:cs typeface="Arial MT"/>
              </a:rPr>
              <a:t>scores</a:t>
            </a:r>
            <a:r>
              <a:rPr sz="2200" spc="-15" dirty="0">
                <a:cs typeface="Arial MT"/>
              </a:rPr>
              <a:t> </a:t>
            </a:r>
            <a:r>
              <a:rPr sz="2200" spc="-5" dirty="0">
                <a:cs typeface="Arial MT"/>
              </a:rPr>
              <a:t>for </a:t>
            </a:r>
            <a:r>
              <a:rPr sz="2200" spc="-595" dirty="0">
                <a:cs typeface="Arial MT"/>
              </a:rPr>
              <a:t> </a:t>
            </a:r>
            <a:r>
              <a:rPr sz="2200" dirty="0">
                <a:cs typeface="Arial MT"/>
              </a:rPr>
              <a:t>students</a:t>
            </a:r>
            <a:r>
              <a:rPr sz="2200" spc="-15" dirty="0">
                <a:cs typeface="Arial MT"/>
              </a:rPr>
              <a:t> </a:t>
            </a:r>
            <a:r>
              <a:rPr sz="2200" spc="-5" dirty="0">
                <a:cs typeface="Arial MT"/>
              </a:rPr>
              <a:t>has</a:t>
            </a:r>
            <a:r>
              <a:rPr sz="2200" spc="-10" dirty="0">
                <a:cs typeface="Arial MT"/>
              </a:rPr>
              <a:t> </a:t>
            </a:r>
            <a:r>
              <a:rPr sz="2200" spc="-5" dirty="0">
                <a:cs typeface="Arial MT"/>
              </a:rPr>
              <a:t>an</a:t>
            </a:r>
            <a:r>
              <a:rPr sz="2200" spc="-10" dirty="0">
                <a:cs typeface="Arial MT"/>
              </a:rPr>
              <a:t> </a:t>
            </a:r>
            <a:r>
              <a:rPr sz="2200" spc="-5" dirty="0">
                <a:cs typeface="Arial MT"/>
              </a:rPr>
              <a:t>oval</a:t>
            </a:r>
            <a:r>
              <a:rPr sz="2200" spc="-10" dirty="0">
                <a:cs typeface="Arial MT"/>
              </a:rPr>
              <a:t> </a:t>
            </a:r>
            <a:r>
              <a:rPr sz="2200" dirty="0">
                <a:cs typeface="Arial MT"/>
              </a:rPr>
              <a:t>shape</a:t>
            </a:r>
            <a:r>
              <a:rPr sz="2200" spc="-10" dirty="0">
                <a:cs typeface="Arial MT"/>
              </a:rPr>
              <a:t> </a:t>
            </a:r>
            <a:r>
              <a:rPr sz="2200" spc="-5" dirty="0">
                <a:cs typeface="Arial MT"/>
              </a:rPr>
              <a:t>with</a:t>
            </a:r>
            <a:r>
              <a:rPr sz="2200" spc="5" dirty="0">
                <a:solidFill>
                  <a:srgbClr val="3B3B3B"/>
                </a:solidFill>
                <a:cs typeface="Arial MT"/>
              </a:rPr>
              <a:t> </a:t>
            </a:r>
            <a:r>
              <a:rPr sz="2200" dirty="0">
                <a:solidFill>
                  <a:srgbClr val="00B0F0"/>
                </a:solidFill>
                <a:cs typeface="Arial MT"/>
              </a:rPr>
              <a:t>correlation</a:t>
            </a:r>
            <a:r>
              <a:rPr sz="2200" spc="-10" dirty="0">
                <a:solidFill>
                  <a:srgbClr val="00B0F0"/>
                </a:solidFill>
                <a:cs typeface="Arial MT"/>
              </a:rPr>
              <a:t> </a:t>
            </a:r>
            <a:r>
              <a:rPr sz="2200" spc="-5" dirty="0">
                <a:solidFill>
                  <a:srgbClr val="00B0F0"/>
                </a:solidFill>
                <a:cs typeface="Arial MT"/>
              </a:rPr>
              <a:t>0.75</a:t>
            </a:r>
            <a:r>
              <a:rPr sz="2200" spc="-5" dirty="0">
                <a:solidFill>
                  <a:srgbClr val="3B3B3B"/>
                </a:solidFill>
                <a:cs typeface="Arial MT"/>
              </a:rPr>
              <a:t>,</a:t>
            </a:r>
            <a:r>
              <a:rPr sz="2200" spc="-15" dirty="0">
                <a:solidFill>
                  <a:srgbClr val="3B3B3B"/>
                </a:solidFill>
                <a:cs typeface="Arial MT"/>
              </a:rPr>
              <a:t> </a:t>
            </a:r>
            <a:r>
              <a:rPr sz="2200" spc="-5" dirty="0">
                <a:cs typeface="Arial MT"/>
              </a:rPr>
              <a:t>then...</a:t>
            </a:r>
            <a:endParaRPr sz="2200" dirty="0">
              <a:cs typeface="Arial MT"/>
            </a:endParaRPr>
          </a:p>
          <a:p>
            <a:pPr marL="355600" marR="464820" indent="-342900">
              <a:lnSpc>
                <a:spcPts val="2630"/>
              </a:lnSpc>
              <a:spcBef>
                <a:spcPts val="1190"/>
              </a:spcBef>
              <a:buFont typeface="Arial" panose="020B0604020202020204" pitchFamily="34" charset="0"/>
              <a:buChar char="•"/>
            </a:pPr>
            <a:r>
              <a:rPr sz="2200" spc="-5" dirty="0">
                <a:cs typeface="Arial MT"/>
              </a:rPr>
              <a:t>What do </a:t>
            </a:r>
            <a:r>
              <a:rPr sz="2200" dirty="0">
                <a:cs typeface="Arial MT"/>
              </a:rPr>
              <a:t>you </a:t>
            </a:r>
            <a:r>
              <a:rPr sz="2200" spc="-5" dirty="0">
                <a:cs typeface="Arial MT"/>
              </a:rPr>
              <a:t>expect the average final </a:t>
            </a:r>
            <a:r>
              <a:rPr sz="2200" dirty="0">
                <a:cs typeface="Arial MT"/>
              </a:rPr>
              <a:t>score </a:t>
            </a:r>
            <a:r>
              <a:rPr sz="2200" spc="-5" dirty="0">
                <a:cs typeface="Arial MT"/>
              </a:rPr>
              <a:t>would be for </a:t>
            </a:r>
            <a:r>
              <a:rPr sz="2200" spc="-600" dirty="0">
                <a:cs typeface="Arial MT"/>
              </a:rPr>
              <a:t> </a:t>
            </a:r>
            <a:r>
              <a:rPr sz="2200" dirty="0">
                <a:cs typeface="Arial MT"/>
              </a:rPr>
              <a:t>students</a:t>
            </a:r>
            <a:r>
              <a:rPr sz="2200" spc="-10" dirty="0">
                <a:cs typeface="Arial MT"/>
              </a:rPr>
              <a:t> </a:t>
            </a:r>
            <a:r>
              <a:rPr sz="2200" spc="-5" dirty="0">
                <a:cs typeface="Arial MT"/>
              </a:rPr>
              <a:t>who </a:t>
            </a:r>
            <a:r>
              <a:rPr sz="2200" dirty="0">
                <a:cs typeface="Arial MT"/>
              </a:rPr>
              <a:t>scored</a:t>
            </a:r>
            <a:r>
              <a:rPr sz="2200" spc="-5" dirty="0">
                <a:solidFill>
                  <a:srgbClr val="3B3B3B"/>
                </a:solidFill>
                <a:cs typeface="Arial MT"/>
              </a:rPr>
              <a:t> </a:t>
            </a:r>
            <a:r>
              <a:rPr sz="2200" spc="-5" dirty="0">
                <a:solidFill>
                  <a:srgbClr val="00B0F0"/>
                </a:solidFill>
                <a:cs typeface="Arial MT"/>
              </a:rPr>
              <a:t>90 on</a:t>
            </a:r>
            <a:r>
              <a:rPr sz="2200" spc="-10" dirty="0">
                <a:solidFill>
                  <a:srgbClr val="00B0F0"/>
                </a:solidFill>
                <a:cs typeface="Arial MT"/>
              </a:rPr>
              <a:t> </a:t>
            </a:r>
            <a:r>
              <a:rPr sz="2200" spc="-5" dirty="0">
                <a:solidFill>
                  <a:srgbClr val="00B0F0"/>
                </a:solidFill>
                <a:cs typeface="Arial MT"/>
              </a:rPr>
              <a:t>the</a:t>
            </a:r>
            <a:r>
              <a:rPr sz="2200" spc="-10" dirty="0">
                <a:solidFill>
                  <a:srgbClr val="00B0F0"/>
                </a:solidFill>
                <a:cs typeface="Arial MT"/>
              </a:rPr>
              <a:t> </a:t>
            </a:r>
            <a:r>
              <a:rPr sz="2200" dirty="0">
                <a:solidFill>
                  <a:srgbClr val="00B0F0"/>
                </a:solidFill>
                <a:cs typeface="Arial MT"/>
              </a:rPr>
              <a:t>midterm</a:t>
            </a:r>
            <a:r>
              <a:rPr sz="2200" dirty="0">
                <a:cs typeface="Arial MT"/>
              </a:rPr>
              <a:t>?</a:t>
            </a:r>
          </a:p>
          <a:p>
            <a:pPr marL="355600" indent="-342900">
              <a:lnSpc>
                <a:spcPct val="100000"/>
              </a:lnSpc>
              <a:spcBef>
                <a:spcPts val="1095"/>
              </a:spcBef>
              <a:buFont typeface="Arial" panose="020B0604020202020204" pitchFamily="34" charset="0"/>
              <a:buChar char="•"/>
            </a:pPr>
            <a:r>
              <a:rPr sz="2200" spc="-5" dirty="0">
                <a:cs typeface="Arial MT"/>
              </a:rPr>
              <a:t>How</a:t>
            </a:r>
            <a:r>
              <a:rPr sz="2200" spc="-15" dirty="0">
                <a:cs typeface="Arial MT"/>
              </a:rPr>
              <a:t> </a:t>
            </a:r>
            <a:r>
              <a:rPr sz="2200" spc="-5" dirty="0">
                <a:cs typeface="Arial MT"/>
              </a:rPr>
              <a:t>about</a:t>
            </a:r>
            <a:r>
              <a:rPr sz="2200" spc="-10" dirty="0">
                <a:solidFill>
                  <a:srgbClr val="3B3B3B"/>
                </a:solidFill>
                <a:cs typeface="Arial MT"/>
              </a:rPr>
              <a:t> </a:t>
            </a:r>
            <a:r>
              <a:rPr sz="2200" spc="-5" dirty="0">
                <a:solidFill>
                  <a:srgbClr val="00B0F0"/>
                </a:solidFill>
                <a:cs typeface="Arial MT"/>
              </a:rPr>
              <a:t>60</a:t>
            </a:r>
            <a:r>
              <a:rPr sz="2200" spc="-15" dirty="0">
                <a:solidFill>
                  <a:srgbClr val="00B0F0"/>
                </a:solidFill>
                <a:cs typeface="Arial MT"/>
              </a:rPr>
              <a:t> </a:t>
            </a:r>
            <a:r>
              <a:rPr sz="2200" spc="-5" dirty="0">
                <a:solidFill>
                  <a:srgbClr val="00B0F0"/>
                </a:solidFill>
                <a:cs typeface="Arial MT"/>
              </a:rPr>
              <a:t>on</a:t>
            </a:r>
            <a:r>
              <a:rPr sz="2200" spc="-15" dirty="0">
                <a:solidFill>
                  <a:srgbClr val="00B0F0"/>
                </a:solidFill>
                <a:cs typeface="Arial MT"/>
              </a:rPr>
              <a:t> </a:t>
            </a:r>
            <a:r>
              <a:rPr sz="2200" spc="-5" dirty="0">
                <a:solidFill>
                  <a:srgbClr val="00B0F0"/>
                </a:solidFill>
                <a:cs typeface="Arial MT"/>
              </a:rPr>
              <a:t>the</a:t>
            </a:r>
            <a:r>
              <a:rPr sz="2200" spc="-20" dirty="0">
                <a:solidFill>
                  <a:srgbClr val="00B0F0"/>
                </a:solidFill>
                <a:cs typeface="Arial MT"/>
              </a:rPr>
              <a:t> </a:t>
            </a:r>
            <a:r>
              <a:rPr sz="2200" dirty="0">
                <a:solidFill>
                  <a:srgbClr val="00B0F0"/>
                </a:solidFill>
                <a:cs typeface="Arial MT"/>
              </a:rPr>
              <a:t>midterm</a:t>
            </a:r>
            <a:r>
              <a:rPr sz="2200" dirty="0">
                <a:cs typeface="Arial MT"/>
              </a:rPr>
              <a:t>?</a:t>
            </a: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461074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 Recap</a:t>
            </a:r>
            <a:endParaRPr spc="-5" dirty="0"/>
          </a:p>
        </p:txBody>
      </p:sp>
    </p:spTree>
    <p:extLst>
      <p:ext uri="{BB962C8B-B14F-4D97-AF65-F5344CB8AC3E}">
        <p14:creationId xmlns:p14="http://schemas.microsoft.com/office/powerpoint/2010/main" val="198703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411797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Prediction</a:t>
            </a:r>
            <a:r>
              <a:rPr lang="en-US" spc="-5" dirty="0">
                <a:solidFill>
                  <a:schemeClr val="tx1"/>
                </a:solidFill>
              </a:rPr>
              <a:t> </a:t>
            </a:r>
            <a:r>
              <a:rPr lang="en-US" spc="-5" dirty="0" err="1">
                <a:solidFill>
                  <a:schemeClr val="tx1"/>
                </a:solidFill>
              </a:rPr>
              <a:t>TAsk</a:t>
            </a:r>
            <a:endParaRPr spc="-5" dirty="0">
              <a:solidFill>
                <a:schemeClr val="tx1"/>
              </a:solidFill>
            </a:endParaRPr>
          </a:p>
        </p:txBody>
      </p:sp>
      <p:sp>
        <p:nvSpPr>
          <p:cNvPr id="3" name="object 3"/>
          <p:cNvSpPr txBox="1"/>
          <p:nvPr/>
        </p:nvSpPr>
        <p:spPr>
          <a:xfrm>
            <a:off x="530224" y="1032383"/>
            <a:ext cx="8080375" cy="3388107"/>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5" dirty="0">
                <a:cs typeface="Arial MT"/>
              </a:rPr>
              <a:t>Examples:</a:t>
            </a:r>
            <a:endParaRPr sz="2400" dirty="0">
              <a:cs typeface="Arial MT"/>
            </a:endParaRPr>
          </a:p>
          <a:p>
            <a:pPr marL="469900" indent="-412750">
              <a:lnSpc>
                <a:spcPct val="100000"/>
              </a:lnSpc>
              <a:spcBef>
                <a:spcPts val="420"/>
              </a:spcBef>
              <a:buClr>
                <a:srgbClr val="C4820D"/>
              </a:buClr>
              <a:buChar char="●"/>
              <a:tabLst>
                <a:tab pos="469265" algn="l"/>
                <a:tab pos="469900" algn="l"/>
              </a:tabLst>
            </a:pPr>
            <a:r>
              <a:rPr sz="2400" spc="-5" dirty="0">
                <a:cs typeface="Arial MT"/>
              </a:rPr>
              <a:t>Predict</a:t>
            </a:r>
            <a:r>
              <a:rPr sz="2400" spc="-20" dirty="0">
                <a:cs typeface="Arial MT"/>
              </a:rPr>
              <a:t> </a:t>
            </a:r>
            <a:r>
              <a:rPr sz="2400" dirty="0">
                <a:cs typeface="Arial MT"/>
              </a:rPr>
              <a:t>#</a:t>
            </a:r>
            <a:r>
              <a:rPr sz="2400" spc="25" dirty="0">
                <a:cs typeface="Arial MT"/>
              </a:rPr>
              <a:t> </a:t>
            </a:r>
            <a:r>
              <a:rPr sz="2400" i="1" spc="-5" dirty="0">
                <a:cs typeface="Arial"/>
              </a:rPr>
              <a:t>hospital</a:t>
            </a:r>
            <a:r>
              <a:rPr sz="2400" i="1" spc="-15" dirty="0">
                <a:cs typeface="Arial"/>
              </a:rPr>
              <a:t> </a:t>
            </a:r>
            <a:r>
              <a:rPr sz="2400" i="1" spc="-5" dirty="0">
                <a:cs typeface="Arial"/>
              </a:rPr>
              <a:t>beds</a:t>
            </a:r>
            <a:r>
              <a:rPr sz="2400" i="1" spc="-15" dirty="0">
                <a:cs typeface="Arial"/>
              </a:rPr>
              <a:t> </a:t>
            </a:r>
            <a:r>
              <a:rPr sz="2400" i="1" spc="-5" dirty="0">
                <a:cs typeface="Arial"/>
              </a:rPr>
              <a:t>available</a:t>
            </a:r>
            <a:r>
              <a:rPr sz="2400" i="1" spc="5" dirty="0">
                <a:cs typeface="Arial"/>
              </a:rPr>
              <a:t> </a:t>
            </a:r>
            <a:r>
              <a:rPr sz="2400" spc="-5" dirty="0">
                <a:cs typeface="Arial MT"/>
              </a:rPr>
              <a:t>using</a:t>
            </a:r>
            <a:r>
              <a:rPr sz="2400" spc="-10" dirty="0">
                <a:cs typeface="Arial MT"/>
              </a:rPr>
              <a:t> </a:t>
            </a:r>
            <a:r>
              <a:rPr sz="2400" i="1" spc="-5" dirty="0">
                <a:cs typeface="Arial"/>
              </a:rPr>
              <a:t>air</a:t>
            </a:r>
            <a:r>
              <a:rPr sz="2400" i="1" spc="-15" dirty="0">
                <a:cs typeface="Arial"/>
              </a:rPr>
              <a:t> </a:t>
            </a:r>
            <a:r>
              <a:rPr sz="2400" i="1" spc="-5" dirty="0">
                <a:cs typeface="Arial"/>
              </a:rPr>
              <a:t>pollution</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0" dirty="0">
                <a:cs typeface="Arial MT"/>
              </a:rPr>
              <a:t> </a:t>
            </a:r>
            <a:r>
              <a:rPr sz="2400" i="1" spc="-5" dirty="0">
                <a:cs typeface="Arial"/>
              </a:rPr>
              <a:t>house</a:t>
            </a:r>
            <a:r>
              <a:rPr sz="2400" i="1" spc="-15" dirty="0">
                <a:cs typeface="Arial"/>
              </a:rPr>
              <a:t> </a:t>
            </a:r>
            <a:r>
              <a:rPr sz="2400" i="1" spc="-5" dirty="0">
                <a:cs typeface="Arial"/>
              </a:rPr>
              <a:t>prices</a:t>
            </a:r>
            <a:r>
              <a:rPr sz="2400" i="1" spc="-10" dirty="0">
                <a:cs typeface="Arial"/>
              </a:rPr>
              <a:t> </a:t>
            </a:r>
            <a:r>
              <a:rPr sz="2400" spc="-5" dirty="0">
                <a:cs typeface="Arial MT"/>
              </a:rPr>
              <a:t>using</a:t>
            </a:r>
            <a:r>
              <a:rPr sz="2400" spc="-10" dirty="0">
                <a:cs typeface="Arial MT"/>
              </a:rPr>
              <a:t> </a:t>
            </a:r>
            <a:r>
              <a:rPr sz="2400" i="1" spc="-5" dirty="0">
                <a:cs typeface="Arial"/>
              </a:rPr>
              <a:t>house</a:t>
            </a:r>
            <a:r>
              <a:rPr sz="2400" i="1" spc="-20" dirty="0">
                <a:cs typeface="Arial"/>
              </a:rPr>
              <a:t> </a:t>
            </a:r>
            <a:r>
              <a:rPr sz="2400" i="1" dirty="0">
                <a:cs typeface="Arial"/>
              </a:rPr>
              <a:t>size</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5" dirty="0">
                <a:cs typeface="Arial MT"/>
              </a:rPr>
              <a:t> </a:t>
            </a:r>
            <a:r>
              <a:rPr sz="2400" i="1" dirty="0">
                <a:cs typeface="Arial"/>
              </a:rPr>
              <a:t>#</a:t>
            </a:r>
            <a:r>
              <a:rPr sz="2400" i="1" spc="-15" dirty="0">
                <a:cs typeface="Arial"/>
              </a:rPr>
              <a:t> </a:t>
            </a:r>
            <a:r>
              <a:rPr sz="2400" i="1" spc="-5" dirty="0">
                <a:cs typeface="Arial"/>
              </a:rPr>
              <a:t>app</a:t>
            </a:r>
            <a:r>
              <a:rPr sz="2400" i="1" spc="-15" dirty="0">
                <a:cs typeface="Arial"/>
              </a:rPr>
              <a:t> </a:t>
            </a:r>
            <a:r>
              <a:rPr sz="2400" i="1" spc="-5" dirty="0">
                <a:cs typeface="Arial"/>
              </a:rPr>
              <a:t>users </a:t>
            </a:r>
            <a:r>
              <a:rPr sz="2400" spc="-5" dirty="0">
                <a:cs typeface="Arial MT"/>
              </a:rPr>
              <a:t>using</a:t>
            </a:r>
            <a:r>
              <a:rPr sz="2400" spc="-10" dirty="0">
                <a:cs typeface="Arial MT"/>
              </a:rPr>
              <a:t> </a:t>
            </a:r>
            <a:r>
              <a:rPr sz="2400" i="1" dirty="0">
                <a:cs typeface="Arial"/>
              </a:rPr>
              <a:t>#</a:t>
            </a:r>
            <a:r>
              <a:rPr sz="2400" i="1" spc="-10" dirty="0">
                <a:cs typeface="Arial"/>
              </a:rPr>
              <a:t> </a:t>
            </a:r>
            <a:r>
              <a:rPr sz="2400" i="1" spc="-5" dirty="0">
                <a:cs typeface="Arial"/>
              </a:rPr>
              <a:t>app</a:t>
            </a:r>
            <a:r>
              <a:rPr sz="2400" i="1" spc="-15" dirty="0">
                <a:cs typeface="Arial"/>
              </a:rPr>
              <a:t> </a:t>
            </a:r>
            <a:r>
              <a:rPr sz="2400" i="1" spc="-5" dirty="0">
                <a:cs typeface="Arial"/>
              </a:rPr>
              <a:t>downloads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427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Estimate</a:t>
            </a:r>
          </a:p>
        </p:txBody>
      </p:sp>
      <p:sp>
        <p:nvSpPr>
          <p:cNvPr id="3" name="object 3"/>
          <p:cNvSpPr txBox="1"/>
          <p:nvPr/>
        </p:nvSpPr>
        <p:spPr>
          <a:xfrm>
            <a:off x="530225" y="1032383"/>
            <a:ext cx="8061325" cy="3133615"/>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135" dirty="0">
                <a:cs typeface="Arial MT"/>
              </a:rPr>
              <a:t>To</a:t>
            </a:r>
            <a:r>
              <a:rPr sz="2400" spc="-20" dirty="0">
                <a:cs typeface="Arial MT"/>
              </a:rPr>
              <a:t> </a:t>
            </a:r>
            <a:r>
              <a:rPr sz="2400" spc="-5" dirty="0">
                <a:cs typeface="Arial MT"/>
              </a:rPr>
              <a:t>find</a:t>
            </a:r>
            <a:r>
              <a:rPr sz="2400" spc="-20" dirty="0">
                <a:cs typeface="Arial MT"/>
              </a:rPr>
              <a:t>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30" dirty="0">
                <a:cs typeface="Arial MT"/>
              </a:rPr>
              <a:t> </a:t>
            </a:r>
            <a:r>
              <a:rPr sz="2400" i="1" dirty="0">
                <a:cs typeface="Arial"/>
              </a:rPr>
              <a:t>y</a:t>
            </a:r>
            <a:r>
              <a:rPr sz="2400" dirty="0">
                <a:cs typeface="Arial MT"/>
              </a:rPr>
              <a:t>:</a:t>
            </a:r>
          </a:p>
          <a:p>
            <a:pPr marL="469900" indent="-412750">
              <a:lnSpc>
                <a:spcPts val="2865"/>
              </a:lnSpc>
              <a:spcBef>
                <a:spcPts val="420"/>
              </a:spcBef>
              <a:buClr>
                <a:srgbClr val="C4820D"/>
              </a:buClr>
              <a:buChar char="●"/>
              <a:tabLst>
                <a:tab pos="469265" algn="l"/>
                <a:tab pos="469900" algn="l"/>
              </a:tabLst>
            </a:pPr>
            <a:r>
              <a:rPr sz="2400" spc="-5" dirty="0">
                <a:cs typeface="Arial MT"/>
              </a:rPr>
              <a:t>Convert</a:t>
            </a:r>
            <a:r>
              <a:rPr sz="2400" spc="-20" dirty="0">
                <a:cs typeface="Arial MT"/>
              </a:rPr>
              <a:t> </a:t>
            </a:r>
            <a:r>
              <a:rPr sz="2400" spc="-5" dirty="0">
                <a:cs typeface="Arial MT"/>
              </a:rPr>
              <a:t>the</a:t>
            </a:r>
            <a:r>
              <a:rPr sz="2400" spc="-20" dirty="0">
                <a:cs typeface="Arial MT"/>
              </a:rPr>
              <a:t> </a:t>
            </a:r>
            <a:r>
              <a:rPr sz="2400" spc="-5" dirty="0">
                <a:cs typeface="Arial MT"/>
              </a:rPr>
              <a:t>given</a:t>
            </a:r>
            <a:r>
              <a:rPr sz="2400" spc="10" dirty="0">
                <a:cs typeface="Arial MT"/>
              </a:rPr>
              <a:t> </a:t>
            </a:r>
            <a:r>
              <a:rPr sz="2400" i="1" dirty="0">
                <a:cs typeface="Arial"/>
              </a:rPr>
              <a:t>x</a:t>
            </a:r>
            <a:r>
              <a:rPr sz="2400" i="1" spc="-15" dirty="0">
                <a:cs typeface="Arial"/>
              </a:rPr>
              <a:t> </a:t>
            </a:r>
            <a:r>
              <a:rPr sz="2400" spc="-5" dirty="0">
                <a:cs typeface="Arial MT"/>
              </a:rPr>
              <a:t>to</a:t>
            </a:r>
            <a:r>
              <a:rPr sz="2400" spc="-25" dirty="0">
                <a:cs typeface="Arial MT"/>
              </a:rPr>
              <a:t> </a:t>
            </a:r>
            <a:r>
              <a:rPr sz="2400" dirty="0">
                <a:cs typeface="Arial MT"/>
              </a:rPr>
              <a:t>standard</a:t>
            </a:r>
            <a:r>
              <a:rPr sz="2400" spc="-15" dirty="0">
                <a:cs typeface="Arial MT"/>
              </a:rPr>
              <a:t> </a:t>
            </a:r>
            <a:r>
              <a:rPr sz="2400" spc="-5" dirty="0">
                <a:cs typeface="Arial MT"/>
              </a:rPr>
              <a:t>units</a:t>
            </a:r>
            <a:endParaRPr sz="2400" dirty="0">
              <a:cs typeface="Arial MT"/>
            </a:endParaRPr>
          </a:p>
          <a:p>
            <a:pPr marL="469900" indent="-412750">
              <a:lnSpc>
                <a:spcPts val="2850"/>
              </a:lnSpc>
              <a:buClr>
                <a:srgbClr val="C4820D"/>
              </a:buClr>
              <a:buChar char="●"/>
              <a:tabLst>
                <a:tab pos="469265" algn="l"/>
                <a:tab pos="469900" algn="l"/>
              </a:tabLst>
            </a:pPr>
            <a:r>
              <a:rPr sz="2400" dirty="0">
                <a:cs typeface="Arial MT"/>
              </a:rPr>
              <a:t>Multiply</a:t>
            </a:r>
            <a:r>
              <a:rPr sz="2400" spc="-35" dirty="0">
                <a:cs typeface="Arial MT"/>
              </a:rPr>
              <a:t> </a:t>
            </a:r>
            <a:r>
              <a:rPr sz="2400" spc="-5" dirty="0">
                <a:cs typeface="Arial MT"/>
              </a:rPr>
              <a:t>by</a:t>
            </a:r>
            <a:r>
              <a:rPr sz="2400" spc="-30" dirty="0">
                <a:cs typeface="Arial MT"/>
              </a:rPr>
              <a:t> </a:t>
            </a:r>
            <a:r>
              <a:rPr sz="2400" i="1" dirty="0">
                <a:cs typeface="Arial"/>
              </a:rPr>
              <a:t>r</a:t>
            </a:r>
            <a:endParaRPr sz="2400" dirty="0">
              <a:cs typeface="Arial"/>
            </a:endParaRPr>
          </a:p>
          <a:p>
            <a:pPr marL="469900" indent="-412750">
              <a:lnSpc>
                <a:spcPts val="2850"/>
              </a:lnSpc>
              <a:buClr>
                <a:srgbClr val="C4820D"/>
              </a:buClr>
              <a:buChar char="●"/>
              <a:tabLst>
                <a:tab pos="469265" algn="l"/>
                <a:tab pos="469900" algn="l"/>
              </a:tabLst>
            </a:pPr>
            <a:r>
              <a:rPr sz="2400" spc="-15" dirty="0">
                <a:cs typeface="Arial MT"/>
              </a:rPr>
              <a:t>That’s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25" dirty="0">
                <a:cs typeface="Arial MT"/>
              </a:rPr>
              <a:t> </a:t>
            </a:r>
            <a:r>
              <a:rPr sz="2400" i="1" dirty="0">
                <a:cs typeface="Arial"/>
              </a:rPr>
              <a:t>y</a:t>
            </a:r>
            <a:r>
              <a:rPr sz="2400" dirty="0">
                <a:cs typeface="Arial MT"/>
              </a:rPr>
              <a:t>,</a:t>
            </a:r>
            <a:r>
              <a:rPr sz="2400" spc="-15" dirty="0">
                <a:cs typeface="Arial MT"/>
              </a:rPr>
              <a:t> </a:t>
            </a:r>
            <a:r>
              <a:rPr sz="2400" spc="-5" dirty="0">
                <a:cs typeface="Arial MT"/>
              </a:rPr>
              <a:t>but:</a:t>
            </a:r>
            <a:endParaRPr sz="2400" dirty="0">
              <a:cs typeface="Arial MT"/>
            </a:endParaRPr>
          </a:p>
          <a:p>
            <a:pPr marL="927100" lvl="1" indent="-412750">
              <a:lnSpc>
                <a:spcPts val="2850"/>
              </a:lnSpc>
              <a:buClr>
                <a:srgbClr val="C4820D"/>
              </a:buClr>
              <a:buChar char="○"/>
              <a:tabLst>
                <a:tab pos="926465" algn="l"/>
                <a:tab pos="927100" algn="l"/>
              </a:tabLst>
            </a:pPr>
            <a:r>
              <a:rPr sz="2400" spc="-15" dirty="0">
                <a:cs typeface="Arial MT"/>
              </a:rPr>
              <a:t>It’s</a:t>
            </a:r>
            <a:r>
              <a:rPr sz="2400" spc="-30" dirty="0">
                <a:cs typeface="Arial MT"/>
              </a:rPr>
              <a:t> </a:t>
            </a:r>
            <a:r>
              <a:rPr sz="2400" spc="-5" dirty="0">
                <a:cs typeface="Arial MT"/>
              </a:rPr>
              <a:t>in</a:t>
            </a:r>
            <a:r>
              <a:rPr sz="2400" spc="-30"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927100" lvl="1" indent="-412750">
              <a:lnSpc>
                <a:spcPts val="2865"/>
              </a:lnSpc>
              <a:buClr>
                <a:srgbClr val="C4820D"/>
              </a:buClr>
              <a:buChar char="○"/>
              <a:tabLst>
                <a:tab pos="926465" algn="l"/>
                <a:tab pos="927100" algn="l"/>
              </a:tabLst>
            </a:pPr>
            <a:r>
              <a:rPr sz="2400" spc="-5" dirty="0">
                <a:cs typeface="Arial MT"/>
              </a:rPr>
              <a:t>So</a:t>
            </a:r>
            <a:r>
              <a:rPr sz="2400" spc="-20" dirty="0">
                <a:cs typeface="Arial MT"/>
              </a:rPr>
              <a:t> </a:t>
            </a:r>
            <a:r>
              <a:rPr sz="2400" dirty="0">
                <a:cs typeface="Arial MT"/>
              </a:rPr>
              <a:t>convert</a:t>
            </a:r>
            <a:r>
              <a:rPr sz="2400" spc="-10" dirty="0">
                <a:cs typeface="Arial MT"/>
              </a:rPr>
              <a:t> </a:t>
            </a:r>
            <a:r>
              <a:rPr sz="2400" spc="-5" dirty="0">
                <a:cs typeface="Arial MT"/>
              </a:rPr>
              <a:t>it</a:t>
            </a:r>
            <a:r>
              <a:rPr sz="2400" spc="-10" dirty="0">
                <a:cs typeface="Arial MT"/>
              </a:rPr>
              <a:t> </a:t>
            </a:r>
            <a:r>
              <a:rPr sz="2400" spc="-5" dirty="0">
                <a:cs typeface="Arial MT"/>
              </a:rPr>
              <a:t>back</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5" dirty="0">
                <a:cs typeface="Arial MT"/>
              </a:rPr>
              <a:t>original</a:t>
            </a:r>
            <a:r>
              <a:rPr sz="2400" spc="-10" dirty="0">
                <a:cs typeface="Arial MT"/>
              </a:rPr>
              <a:t> </a:t>
            </a:r>
            <a:r>
              <a:rPr sz="2400" spc="-5" dirty="0">
                <a:cs typeface="Arial MT"/>
              </a:rPr>
              <a:t>units</a:t>
            </a:r>
            <a:r>
              <a:rPr sz="2400" spc="-15" dirty="0">
                <a:cs typeface="Arial MT"/>
              </a:rPr>
              <a:t> </a:t>
            </a:r>
            <a:r>
              <a:rPr sz="2400" spc="-5" dirty="0">
                <a:cs typeface="Arial MT"/>
              </a:rPr>
              <a:t>of</a:t>
            </a:r>
            <a:r>
              <a:rPr sz="2400" spc="55" dirty="0">
                <a:cs typeface="Arial MT"/>
              </a:rPr>
              <a:t> </a:t>
            </a:r>
            <a:r>
              <a:rPr sz="2400" i="1" dirty="0">
                <a:cs typeface="Arial"/>
              </a:rPr>
              <a:t>y</a:t>
            </a:r>
            <a:endParaRPr sz="2400" dirty="0">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64625" y="1674124"/>
            <a:ext cx="8801100" cy="1551940"/>
            <a:chOff x="164625" y="1674124"/>
            <a:chExt cx="880110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250675" y="1674124"/>
            <a:ext cx="8595360" cy="1551940"/>
            <a:chOff x="250675" y="1674124"/>
            <a:chExt cx="859536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5196299" y="1683649"/>
              <a:ext cx="1569720" cy="381000"/>
            </a:xfrm>
            <a:custGeom>
              <a:avLst/>
              <a:gdLst/>
              <a:ahLst/>
              <a:cxnLst/>
              <a:rect l="l" t="t" r="r" b="b"/>
              <a:pathLst>
                <a:path w="1569720" h="381000">
                  <a:moveTo>
                    <a:pt x="0" y="63451"/>
                  </a:moveTo>
                  <a:lnTo>
                    <a:pt x="4986" y="38753"/>
                  </a:lnTo>
                  <a:lnTo>
                    <a:pt x="18584" y="18584"/>
                  </a:lnTo>
                  <a:lnTo>
                    <a:pt x="38753" y="4986"/>
                  </a:lnTo>
                  <a:lnTo>
                    <a:pt x="63451" y="0"/>
                  </a:lnTo>
                  <a:lnTo>
                    <a:pt x="1505848" y="0"/>
                  </a:lnTo>
                  <a:lnTo>
                    <a:pt x="1550715" y="18584"/>
                  </a:lnTo>
                  <a:lnTo>
                    <a:pt x="1569299" y="63451"/>
                  </a:lnTo>
                  <a:lnTo>
                    <a:pt x="1569299" y="317248"/>
                  </a:lnTo>
                  <a:lnTo>
                    <a:pt x="1564313" y="341946"/>
                  </a:lnTo>
                  <a:lnTo>
                    <a:pt x="1550715" y="362115"/>
                  </a:lnTo>
                  <a:lnTo>
                    <a:pt x="1530546" y="375713"/>
                  </a:lnTo>
                  <a:lnTo>
                    <a:pt x="1505848" y="380699"/>
                  </a:lnTo>
                  <a:lnTo>
                    <a:pt x="63451" y="380699"/>
                  </a:lnTo>
                  <a:lnTo>
                    <a:pt x="38753" y="375713"/>
                  </a:lnTo>
                  <a:lnTo>
                    <a:pt x="18584" y="362115"/>
                  </a:lnTo>
                  <a:lnTo>
                    <a:pt x="4986" y="341946"/>
                  </a:lnTo>
                  <a:lnTo>
                    <a:pt x="0" y="317248"/>
                  </a:lnTo>
                  <a:lnTo>
                    <a:pt x="0" y="63451"/>
                  </a:lnTo>
                  <a:close/>
                </a:path>
              </a:pathLst>
            </a:custGeom>
            <a:ln w="19049">
              <a:solidFill>
                <a:srgbClr val="FF8608"/>
              </a:solidFill>
            </a:ln>
          </p:spPr>
          <p:txBody>
            <a:bodyPr wrap="square" lIns="0" tIns="0" rIns="0" bIns="0" rtlCol="0"/>
            <a:lstStyle/>
            <a:p>
              <a:endParaRPr/>
            </a:p>
          </p:txBody>
        </p:sp>
        <p:sp>
          <p:nvSpPr>
            <p:cNvPr id="7" name="object 7"/>
            <p:cNvSpPr/>
            <p:nvPr/>
          </p:nvSpPr>
          <p:spPr>
            <a:xfrm>
              <a:off x="5705849" y="2133724"/>
              <a:ext cx="2741295" cy="1087755"/>
            </a:xfrm>
            <a:custGeom>
              <a:avLst/>
              <a:gdLst/>
              <a:ahLst/>
              <a:cxnLst/>
              <a:rect l="l" t="t" r="r" b="b"/>
              <a:pathLst>
                <a:path w="2741295" h="1087755">
                  <a:moveTo>
                    <a:pt x="1141999" y="592475"/>
                  </a:moveTo>
                  <a:lnTo>
                    <a:pt x="456799" y="592475"/>
                  </a:lnTo>
                  <a:lnTo>
                    <a:pt x="339722" y="0"/>
                  </a:lnTo>
                  <a:lnTo>
                    <a:pt x="1141999" y="592475"/>
                  </a:lnTo>
                  <a:close/>
                </a:path>
                <a:path w="2741295" h="1087755">
                  <a:moveTo>
                    <a:pt x="26582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2658299" y="592475"/>
                  </a:lnTo>
                  <a:lnTo>
                    <a:pt x="2704071" y="606336"/>
                  </a:lnTo>
                  <a:lnTo>
                    <a:pt x="2734519" y="643404"/>
                  </a:lnTo>
                  <a:lnTo>
                    <a:pt x="2740799" y="674975"/>
                  </a:lnTo>
                  <a:lnTo>
                    <a:pt x="2740799" y="1004975"/>
                  </a:lnTo>
                  <a:lnTo>
                    <a:pt x="2734316" y="1037088"/>
                  </a:lnTo>
                  <a:lnTo>
                    <a:pt x="2716636" y="1063311"/>
                  </a:lnTo>
                  <a:lnTo>
                    <a:pt x="2690412" y="1080992"/>
                  </a:lnTo>
                  <a:lnTo>
                    <a:pt x="2658299" y="1087475"/>
                  </a:lnTo>
                  <a:close/>
                </a:path>
              </a:pathLst>
            </a:custGeom>
            <a:solidFill>
              <a:srgbClr val="FCE4CD"/>
            </a:solidFill>
          </p:spPr>
          <p:txBody>
            <a:bodyPr wrap="square" lIns="0" tIns="0" rIns="0" bIns="0" rtlCol="0"/>
            <a:lstStyle/>
            <a:p>
              <a:endParaRPr/>
            </a:p>
          </p:txBody>
        </p:sp>
        <p:sp>
          <p:nvSpPr>
            <p:cNvPr id="8" name="object 8"/>
            <p:cNvSpPr/>
            <p:nvPr/>
          </p:nvSpPr>
          <p:spPr>
            <a:xfrm>
              <a:off x="5705850" y="2133724"/>
              <a:ext cx="2741295" cy="1087755"/>
            </a:xfrm>
            <a:custGeom>
              <a:avLst/>
              <a:gdLst/>
              <a:ahLst/>
              <a:cxnLst/>
              <a:rect l="l" t="t" r="r" b="b"/>
              <a:pathLst>
                <a:path w="2741295" h="1087755">
                  <a:moveTo>
                    <a:pt x="0" y="674975"/>
                  </a:moveTo>
                  <a:lnTo>
                    <a:pt x="6483" y="642862"/>
                  </a:lnTo>
                  <a:lnTo>
                    <a:pt x="24163" y="616639"/>
                  </a:lnTo>
                  <a:lnTo>
                    <a:pt x="50387" y="598958"/>
                  </a:lnTo>
                  <a:lnTo>
                    <a:pt x="82499" y="592475"/>
                  </a:lnTo>
                  <a:lnTo>
                    <a:pt x="456799" y="592475"/>
                  </a:lnTo>
                  <a:lnTo>
                    <a:pt x="339722" y="0"/>
                  </a:lnTo>
                  <a:lnTo>
                    <a:pt x="1141999" y="592475"/>
                  </a:lnTo>
                  <a:lnTo>
                    <a:pt x="2658299" y="592475"/>
                  </a:lnTo>
                  <a:lnTo>
                    <a:pt x="2674470" y="594075"/>
                  </a:lnTo>
                  <a:lnTo>
                    <a:pt x="2716635" y="616639"/>
                  </a:lnTo>
                  <a:lnTo>
                    <a:pt x="2739200" y="658805"/>
                  </a:lnTo>
                  <a:lnTo>
                    <a:pt x="2740799" y="674975"/>
                  </a:lnTo>
                  <a:lnTo>
                    <a:pt x="2740799" y="798725"/>
                  </a:lnTo>
                  <a:lnTo>
                    <a:pt x="2740799" y="1004975"/>
                  </a:lnTo>
                  <a:lnTo>
                    <a:pt x="2734316" y="1037088"/>
                  </a:lnTo>
                  <a:lnTo>
                    <a:pt x="2716636" y="1063311"/>
                  </a:lnTo>
                  <a:lnTo>
                    <a:pt x="2690412" y="1080992"/>
                  </a:lnTo>
                  <a:lnTo>
                    <a:pt x="2658299" y="1087475"/>
                  </a:lnTo>
                  <a:lnTo>
                    <a:pt x="1141999" y="1087475"/>
                  </a:lnTo>
                  <a:lnTo>
                    <a:pt x="45679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sp>
          <p:nvSpPr>
            <p:cNvPr id="9" name="object 9"/>
            <p:cNvSpPr/>
            <p:nvPr/>
          </p:nvSpPr>
          <p:spPr>
            <a:xfrm>
              <a:off x="260200" y="1726074"/>
              <a:ext cx="1819275" cy="338455"/>
            </a:xfrm>
            <a:custGeom>
              <a:avLst/>
              <a:gdLst/>
              <a:ahLst/>
              <a:cxnLst/>
              <a:rect l="l" t="t" r="r" b="b"/>
              <a:pathLst>
                <a:path w="1819275" h="338455">
                  <a:moveTo>
                    <a:pt x="0" y="56401"/>
                  </a:moveTo>
                  <a:lnTo>
                    <a:pt x="4432" y="34447"/>
                  </a:lnTo>
                  <a:lnTo>
                    <a:pt x="16519" y="16519"/>
                  </a:lnTo>
                  <a:lnTo>
                    <a:pt x="34447" y="4432"/>
                  </a:lnTo>
                  <a:lnTo>
                    <a:pt x="56401" y="0"/>
                  </a:lnTo>
                  <a:lnTo>
                    <a:pt x="1762498" y="0"/>
                  </a:lnTo>
                  <a:lnTo>
                    <a:pt x="1802380" y="16519"/>
                  </a:lnTo>
                  <a:lnTo>
                    <a:pt x="1818899" y="56401"/>
                  </a:lnTo>
                  <a:lnTo>
                    <a:pt x="1818899" y="281998"/>
                  </a:lnTo>
                  <a:lnTo>
                    <a:pt x="1814467" y="303952"/>
                  </a:lnTo>
                  <a:lnTo>
                    <a:pt x="1802380" y="321880"/>
                  </a:lnTo>
                  <a:lnTo>
                    <a:pt x="1784452" y="333967"/>
                  </a:lnTo>
                  <a:lnTo>
                    <a:pt x="1762498" y="338399"/>
                  </a:lnTo>
                  <a:lnTo>
                    <a:pt x="56401" y="338399"/>
                  </a:lnTo>
                  <a:lnTo>
                    <a:pt x="34447" y="333967"/>
                  </a:lnTo>
                  <a:lnTo>
                    <a:pt x="16519" y="321880"/>
                  </a:lnTo>
                  <a:lnTo>
                    <a:pt x="4432" y="303952"/>
                  </a:lnTo>
                  <a:lnTo>
                    <a:pt x="0" y="281998"/>
                  </a:lnTo>
                  <a:lnTo>
                    <a:pt x="0" y="56401"/>
                  </a:lnTo>
                  <a:close/>
                </a:path>
              </a:pathLst>
            </a:custGeom>
            <a:ln w="19049">
              <a:solidFill>
                <a:srgbClr val="FF8608"/>
              </a:solidFill>
            </a:ln>
          </p:spPr>
          <p:txBody>
            <a:bodyPr wrap="square" lIns="0" tIns="0" rIns="0" bIns="0" rtlCol="0"/>
            <a:lstStyle/>
            <a:p>
              <a:endParaRPr/>
            </a:p>
          </p:txBody>
        </p:sp>
        <p:sp>
          <p:nvSpPr>
            <p:cNvPr id="10" name="object 10"/>
            <p:cNvSpPr/>
            <p:nvPr/>
          </p:nvSpPr>
          <p:spPr>
            <a:xfrm>
              <a:off x="298450" y="2133724"/>
              <a:ext cx="3510279" cy="1087755"/>
            </a:xfrm>
            <a:custGeom>
              <a:avLst/>
              <a:gdLst/>
              <a:ahLst/>
              <a:cxnLst/>
              <a:rect l="l" t="t" r="r" b="b"/>
              <a:pathLst>
                <a:path w="3510279" h="1087755">
                  <a:moveTo>
                    <a:pt x="1462374" y="592475"/>
                  </a:moveTo>
                  <a:lnTo>
                    <a:pt x="584949" y="592475"/>
                  </a:lnTo>
                  <a:lnTo>
                    <a:pt x="551584" y="0"/>
                  </a:lnTo>
                  <a:lnTo>
                    <a:pt x="1462374" y="592475"/>
                  </a:lnTo>
                  <a:close/>
                </a:path>
                <a:path w="3510279" h="1087755">
                  <a:moveTo>
                    <a:pt x="34271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3427199" y="592475"/>
                  </a:lnTo>
                  <a:lnTo>
                    <a:pt x="3472970" y="606336"/>
                  </a:lnTo>
                  <a:lnTo>
                    <a:pt x="3503420" y="643404"/>
                  </a:lnTo>
                  <a:lnTo>
                    <a:pt x="3509699" y="674975"/>
                  </a:lnTo>
                  <a:lnTo>
                    <a:pt x="3509699" y="1004975"/>
                  </a:lnTo>
                  <a:lnTo>
                    <a:pt x="3503216" y="1037088"/>
                  </a:lnTo>
                  <a:lnTo>
                    <a:pt x="3485536" y="1063311"/>
                  </a:lnTo>
                  <a:lnTo>
                    <a:pt x="3459312" y="1080992"/>
                  </a:lnTo>
                  <a:lnTo>
                    <a:pt x="3427199" y="1087475"/>
                  </a:lnTo>
                  <a:close/>
                </a:path>
              </a:pathLst>
            </a:custGeom>
            <a:solidFill>
              <a:srgbClr val="FCE4CD"/>
            </a:solidFill>
          </p:spPr>
          <p:txBody>
            <a:bodyPr wrap="square" lIns="0" tIns="0" rIns="0" bIns="0" rtlCol="0"/>
            <a:lstStyle/>
            <a:p>
              <a:endParaRPr/>
            </a:p>
          </p:txBody>
        </p:sp>
        <p:sp>
          <p:nvSpPr>
            <p:cNvPr id="11" name="object 11"/>
            <p:cNvSpPr/>
            <p:nvPr/>
          </p:nvSpPr>
          <p:spPr>
            <a:xfrm>
              <a:off x="298450" y="2133724"/>
              <a:ext cx="3510279" cy="1087755"/>
            </a:xfrm>
            <a:custGeom>
              <a:avLst/>
              <a:gdLst/>
              <a:ahLst/>
              <a:cxnLst/>
              <a:rect l="l" t="t" r="r" b="b"/>
              <a:pathLst>
                <a:path w="3510279" h="1087755">
                  <a:moveTo>
                    <a:pt x="0" y="674975"/>
                  </a:moveTo>
                  <a:lnTo>
                    <a:pt x="6483" y="642862"/>
                  </a:lnTo>
                  <a:lnTo>
                    <a:pt x="24163" y="616639"/>
                  </a:lnTo>
                  <a:lnTo>
                    <a:pt x="50387" y="598958"/>
                  </a:lnTo>
                  <a:lnTo>
                    <a:pt x="82499" y="592475"/>
                  </a:lnTo>
                  <a:lnTo>
                    <a:pt x="584949" y="592475"/>
                  </a:lnTo>
                  <a:lnTo>
                    <a:pt x="551584" y="0"/>
                  </a:lnTo>
                  <a:lnTo>
                    <a:pt x="1462374" y="592475"/>
                  </a:lnTo>
                  <a:lnTo>
                    <a:pt x="3427199" y="592475"/>
                  </a:lnTo>
                  <a:lnTo>
                    <a:pt x="3443370" y="594075"/>
                  </a:lnTo>
                  <a:lnTo>
                    <a:pt x="3485536" y="616639"/>
                  </a:lnTo>
                  <a:lnTo>
                    <a:pt x="3508100" y="658805"/>
                  </a:lnTo>
                  <a:lnTo>
                    <a:pt x="3509699" y="674975"/>
                  </a:lnTo>
                  <a:lnTo>
                    <a:pt x="3509699" y="798725"/>
                  </a:lnTo>
                  <a:lnTo>
                    <a:pt x="3509699" y="1004975"/>
                  </a:lnTo>
                  <a:lnTo>
                    <a:pt x="3503216" y="1037088"/>
                  </a:lnTo>
                  <a:lnTo>
                    <a:pt x="3485536" y="1063311"/>
                  </a:lnTo>
                  <a:lnTo>
                    <a:pt x="3459312" y="1080992"/>
                  </a:lnTo>
                  <a:lnTo>
                    <a:pt x="3427199" y="1087475"/>
                  </a:lnTo>
                  <a:lnTo>
                    <a:pt x="1462374" y="1087475"/>
                  </a:lnTo>
                  <a:lnTo>
                    <a:pt x="58494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grpSp>
      <p:sp>
        <p:nvSpPr>
          <p:cNvPr id="12" name="object 12"/>
          <p:cNvSpPr txBox="1"/>
          <p:nvPr/>
        </p:nvSpPr>
        <p:spPr>
          <a:xfrm>
            <a:off x="530225" y="2798440"/>
            <a:ext cx="7511415" cy="1151597"/>
          </a:xfrm>
          <a:prstGeom prst="rect">
            <a:avLst/>
          </a:prstGeom>
        </p:spPr>
        <p:txBody>
          <a:bodyPr vert="horz" wrap="square" lIns="0" tIns="12700" rIns="0" bIns="0" rtlCol="0">
            <a:spAutoFit/>
          </a:bodyPr>
          <a:lstStyle/>
          <a:p>
            <a:pPr marL="753745">
              <a:lnSpc>
                <a:spcPct val="100000"/>
              </a:lnSpc>
              <a:spcBef>
                <a:spcPts val="100"/>
              </a:spcBef>
              <a:tabLst>
                <a:tab pos="5593080" algn="l"/>
              </a:tabLst>
            </a:pPr>
            <a:r>
              <a:rPr sz="2000" spc="-5" dirty="0">
                <a:latin typeface="Arial MT"/>
                <a:cs typeface="Arial MT"/>
              </a:rPr>
              <a:t>what we</a:t>
            </a:r>
            <a:r>
              <a:rPr sz="2000" dirty="0">
                <a:latin typeface="Arial MT"/>
                <a:cs typeface="Arial MT"/>
              </a:rPr>
              <a:t> </a:t>
            </a:r>
            <a:r>
              <a:rPr sz="2000" spc="-5" dirty="0">
                <a:latin typeface="Arial MT"/>
                <a:cs typeface="Arial MT"/>
              </a:rPr>
              <a:t>want	what</a:t>
            </a:r>
            <a:r>
              <a:rPr sz="2000" spc="-45" dirty="0">
                <a:latin typeface="Arial MT"/>
                <a:cs typeface="Arial MT"/>
              </a:rPr>
              <a:t> </a:t>
            </a:r>
            <a:r>
              <a:rPr sz="2000" spc="-5" dirty="0">
                <a:latin typeface="Arial MT"/>
                <a:cs typeface="Arial MT"/>
              </a:rPr>
              <a:t>we</a:t>
            </a:r>
            <a:r>
              <a:rPr sz="2000" spc="-45" dirty="0">
                <a:latin typeface="Arial MT"/>
                <a:cs typeface="Arial MT"/>
              </a:rPr>
              <a:t> </a:t>
            </a:r>
            <a:r>
              <a:rPr sz="2000" spc="-5" dirty="0">
                <a:latin typeface="Arial MT"/>
                <a:cs typeface="Arial MT"/>
              </a:rPr>
              <a:t>observe</a:t>
            </a:r>
            <a:endParaRPr sz="2000" dirty="0">
              <a:latin typeface="Arial MT"/>
              <a:cs typeface="Arial MT"/>
            </a:endParaRPr>
          </a:p>
          <a:p>
            <a:pPr>
              <a:lnSpc>
                <a:spcPct val="100000"/>
              </a:lnSpc>
              <a:spcBef>
                <a:spcPts val="40"/>
              </a:spcBef>
            </a:pPr>
            <a:endParaRPr sz="3000" dirty="0">
              <a:latin typeface="Arial MT"/>
              <a:cs typeface="Arial MT"/>
            </a:endParaRPr>
          </a:p>
          <a:p>
            <a:pPr marL="1270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Least</a:t>
            </a:r>
            <a:r>
              <a:rPr lang="en-US" spc="-90" dirty="0"/>
              <a:t> </a:t>
            </a:r>
            <a:r>
              <a:rPr lang="en-US" spc="-5" dirty="0"/>
              <a:t>Squares</a:t>
            </a:r>
            <a:endParaRPr spc="-1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 y="173942"/>
            <a:ext cx="5784850" cy="636072"/>
          </a:xfrm>
          <a:prstGeom prst="rect">
            <a:avLst/>
          </a:prstGeom>
        </p:spPr>
        <p:txBody>
          <a:bodyPr vert="horz" wrap="square" lIns="0" tIns="12700" rIns="0" bIns="0" rtlCol="0">
            <a:spAutoFit/>
          </a:bodyPr>
          <a:lstStyle/>
          <a:p>
            <a:pPr marL="12700">
              <a:lnSpc>
                <a:spcPct val="100000"/>
              </a:lnSpc>
              <a:spcBef>
                <a:spcPts val="100"/>
              </a:spcBef>
            </a:pPr>
            <a:r>
              <a:rPr sz="4050" spc="-5" dirty="0">
                <a:solidFill>
                  <a:schemeClr val="tx1"/>
                </a:solidFill>
                <a:latin typeface="+mj-lt"/>
                <a:cs typeface="+mj-cs"/>
              </a:rPr>
              <a:t>Discussion Question</a:t>
            </a:r>
          </a:p>
        </p:txBody>
      </p:sp>
      <p:sp>
        <p:nvSpPr>
          <p:cNvPr id="3" name="object 3"/>
          <p:cNvSpPr txBox="1"/>
          <p:nvPr/>
        </p:nvSpPr>
        <p:spPr>
          <a:xfrm>
            <a:off x="358775" y="990332"/>
            <a:ext cx="4748714" cy="3741409"/>
          </a:xfrm>
          <a:prstGeom prst="rect">
            <a:avLst/>
          </a:prstGeom>
        </p:spPr>
        <p:txBody>
          <a:bodyPr vert="horz" wrap="square" lIns="0" tIns="27940" rIns="0" bIns="0" rtlCol="0">
            <a:spAutoFit/>
          </a:bodyPr>
          <a:lstStyle/>
          <a:p>
            <a:pPr marL="12700" marR="36830">
              <a:lnSpc>
                <a:spcPts val="2850"/>
              </a:lnSpc>
              <a:spcBef>
                <a:spcPts val="220"/>
              </a:spcBef>
            </a:pPr>
            <a:r>
              <a:rPr sz="2400" spc="-5" dirty="0">
                <a:cs typeface="Arial MT"/>
              </a:rPr>
              <a:t>Based</a:t>
            </a:r>
            <a:r>
              <a:rPr sz="2400" spc="-25" dirty="0">
                <a:cs typeface="Arial MT"/>
              </a:rPr>
              <a:t> </a:t>
            </a:r>
            <a:r>
              <a:rPr sz="2400" spc="-5" dirty="0">
                <a:cs typeface="Arial MT"/>
              </a:rPr>
              <a:t>only</a:t>
            </a:r>
            <a:r>
              <a:rPr sz="2400" spc="-20" dirty="0">
                <a:cs typeface="Arial MT"/>
              </a:rPr>
              <a:t> </a:t>
            </a:r>
            <a:r>
              <a:rPr sz="2400" spc="-5" dirty="0">
                <a:cs typeface="Arial MT"/>
              </a:rPr>
              <a:t>on</a:t>
            </a:r>
            <a:r>
              <a:rPr sz="2400" spc="-20" dirty="0">
                <a:cs typeface="Arial MT"/>
              </a:rPr>
              <a:t> </a:t>
            </a:r>
            <a:r>
              <a:rPr sz="2400" spc="-5" dirty="0">
                <a:cs typeface="Arial MT"/>
              </a:rPr>
              <a:t>the</a:t>
            </a:r>
            <a:r>
              <a:rPr sz="2400" spc="-25" dirty="0">
                <a:cs typeface="Arial MT"/>
              </a:rPr>
              <a:t> </a:t>
            </a:r>
            <a:r>
              <a:rPr sz="2400" spc="-5" dirty="0">
                <a:cs typeface="Arial MT"/>
              </a:rPr>
              <a:t>graph,</a:t>
            </a:r>
            <a:r>
              <a:rPr sz="2400" spc="-20" dirty="0">
                <a:cs typeface="Arial MT"/>
              </a:rPr>
              <a:t> </a:t>
            </a:r>
            <a:r>
              <a:rPr sz="2400" spc="-5" dirty="0">
                <a:cs typeface="Arial MT"/>
              </a:rPr>
              <a:t>which </a:t>
            </a:r>
            <a:r>
              <a:rPr sz="2400" spc="-650" dirty="0">
                <a:cs typeface="Arial MT"/>
              </a:rPr>
              <a:t> </a:t>
            </a:r>
            <a:r>
              <a:rPr sz="2400" dirty="0">
                <a:cs typeface="Arial MT"/>
              </a:rPr>
              <a:t>must</a:t>
            </a:r>
            <a:r>
              <a:rPr sz="2400" spc="-15" dirty="0">
                <a:cs typeface="Arial MT"/>
              </a:rPr>
              <a:t> </a:t>
            </a:r>
            <a:r>
              <a:rPr sz="2400" spc="-5" dirty="0">
                <a:cs typeface="Arial MT"/>
              </a:rPr>
              <a:t>be</a:t>
            </a:r>
            <a:r>
              <a:rPr sz="2400" spc="-10" dirty="0">
                <a:cs typeface="Arial MT"/>
              </a:rPr>
              <a:t> </a:t>
            </a:r>
            <a:r>
              <a:rPr sz="2400" spc="-5" dirty="0">
                <a:cs typeface="Arial MT"/>
              </a:rPr>
              <a:t>true?</a:t>
            </a:r>
            <a:r>
              <a:rPr sz="2400" spc="-15" dirty="0">
                <a:cs typeface="Arial MT"/>
              </a:rPr>
              <a:t> </a:t>
            </a:r>
            <a:r>
              <a:rPr sz="2400" spc="-5" dirty="0">
                <a:cs typeface="Arial MT"/>
              </a:rPr>
              <a:t>Explain.</a:t>
            </a:r>
            <a:endParaRPr sz="2400" dirty="0">
              <a:cs typeface="Arial MT"/>
            </a:endParaRPr>
          </a:p>
          <a:p>
            <a:pPr marL="469900" marR="5080" indent="-419734">
              <a:lnSpc>
                <a:spcPct val="114599"/>
              </a:lnSpc>
              <a:spcBef>
                <a:spcPts val="635"/>
              </a:spcBef>
              <a:buClr>
                <a:srgbClr val="C4820D"/>
              </a:buClr>
              <a:buAutoNum type="arabicPeriod"/>
              <a:tabLst>
                <a:tab pos="469265" algn="l"/>
                <a:tab pos="469900" algn="l"/>
              </a:tabLst>
            </a:pPr>
            <a:r>
              <a:rPr sz="1800" spc="-5" dirty="0">
                <a:cs typeface="Arial MT"/>
              </a:rPr>
              <a:t>Going</a:t>
            </a:r>
            <a:r>
              <a:rPr sz="1800" spc="-20" dirty="0">
                <a:cs typeface="Arial MT"/>
              </a:rPr>
              <a:t> </a:t>
            </a:r>
            <a:r>
              <a:rPr sz="1800" spc="-5" dirty="0">
                <a:cs typeface="Arial MT"/>
              </a:rPr>
              <a:t>to</a:t>
            </a:r>
            <a:r>
              <a:rPr sz="1800" spc="-20" dirty="0">
                <a:cs typeface="Arial MT"/>
              </a:rPr>
              <a:t> </a:t>
            </a:r>
            <a:r>
              <a:rPr sz="1800" dirty="0">
                <a:cs typeface="Arial MT"/>
              </a:rPr>
              <a:t>college</a:t>
            </a:r>
            <a:r>
              <a:rPr sz="1800" spc="-15" dirty="0">
                <a:cs typeface="Arial MT"/>
              </a:rPr>
              <a:t> </a:t>
            </a:r>
            <a:r>
              <a:rPr sz="1800" dirty="0">
                <a:cs typeface="Arial MT"/>
              </a:rPr>
              <a:t>causes</a:t>
            </a:r>
            <a:r>
              <a:rPr sz="1800" spc="-20" dirty="0">
                <a:cs typeface="Arial MT"/>
              </a:rPr>
              <a:t> </a:t>
            </a:r>
            <a:r>
              <a:rPr sz="1800" spc="-5" dirty="0">
                <a:cs typeface="Arial MT"/>
              </a:rPr>
              <a:t>people</a:t>
            </a:r>
            <a:r>
              <a:rPr sz="1800" spc="-15" dirty="0">
                <a:cs typeface="Arial MT"/>
              </a:rPr>
              <a:t> </a:t>
            </a:r>
            <a:r>
              <a:rPr sz="1800" spc="-5" dirty="0">
                <a:cs typeface="Arial MT"/>
              </a:rPr>
              <a:t>to</a:t>
            </a:r>
            <a:r>
              <a:rPr sz="1800" spc="-20" dirty="0">
                <a:cs typeface="Arial MT"/>
              </a:rPr>
              <a:t> </a:t>
            </a:r>
            <a:r>
              <a:rPr sz="1800" spc="-5" dirty="0">
                <a:cs typeface="Arial MT"/>
              </a:rPr>
              <a:t>get </a:t>
            </a:r>
            <a:r>
              <a:rPr sz="1800" spc="-484" dirty="0">
                <a:cs typeface="Arial MT"/>
              </a:rPr>
              <a:t> </a:t>
            </a:r>
            <a:r>
              <a:rPr sz="1800" spc="-5" dirty="0">
                <a:cs typeface="Arial MT"/>
              </a:rPr>
              <a:t>higher</a:t>
            </a:r>
            <a:r>
              <a:rPr sz="1800" spc="-10" dirty="0">
                <a:cs typeface="Arial MT"/>
              </a:rPr>
              <a:t> </a:t>
            </a:r>
            <a:r>
              <a:rPr sz="1800" spc="-5" dirty="0">
                <a:cs typeface="Arial MT"/>
              </a:rPr>
              <a:t>incomes.</a:t>
            </a:r>
            <a:endParaRPr sz="1800" dirty="0">
              <a:cs typeface="Arial MT"/>
            </a:endParaRPr>
          </a:p>
          <a:p>
            <a:pPr marL="469900" marR="346075" indent="-419734">
              <a:lnSpc>
                <a:spcPct val="114599"/>
              </a:lnSpc>
              <a:spcBef>
                <a:spcPts val="375"/>
              </a:spcBef>
              <a:buClr>
                <a:srgbClr val="C4820D"/>
              </a:buClr>
              <a:buAutoNum type="arabicPeriod"/>
              <a:tabLst>
                <a:tab pos="469265" algn="l"/>
                <a:tab pos="469900" algn="l"/>
              </a:tabLst>
            </a:pPr>
            <a:r>
              <a:rPr sz="1800" spc="-5" dirty="0">
                <a:cs typeface="Arial MT"/>
              </a:rPr>
              <a:t>For any district, having </a:t>
            </a:r>
            <a:r>
              <a:rPr sz="1800" dirty="0">
                <a:cs typeface="Arial MT"/>
              </a:rPr>
              <a:t>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live</a:t>
            </a:r>
            <a:r>
              <a:rPr sz="1800" spc="-35" dirty="0">
                <a:cs typeface="Arial MT"/>
              </a:rPr>
              <a:t> </a:t>
            </a:r>
            <a:r>
              <a:rPr sz="1800" spc="-5" dirty="0">
                <a:cs typeface="Arial MT"/>
              </a:rPr>
              <a:t>there </a:t>
            </a:r>
            <a:r>
              <a:rPr sz="1800" spc="-484" dirty="0">
                <a:cs typeface="Arial MT"/>
              </a:rPr>
              <a:t> </a:t>
            </a:r>
            <a:r>
              <a:rPr sz="1800" dirty="0">
                <a:cs typeface="Arial MT"/>
              </a:rPr>
              <a:t>causes</a:t>
            </a:r>
            <a:r>
              <a:rPr sz="1800" spc="-20" dirty="0">
                <a:cs typeface="Arial MT"/>
              </a:rPr>
              <a:t> </a:t>
            </a:r>
            <a:r>
              <a:rPr sz="1800" dirty="0">
                <a:cs typeface="Arial MT"/>
              </a:rPr>
              <a:t>median</a:t>
            </a:r>
            <a:r>
              <a:rPr sz="1800" spc="-15" dirty="0">
                <a:cs typeface="Arial MT"/>
              </a:rPr>
              <a:t> </a:t>
            </a:r>
            <a:r>
              <a:rPr sz="1800" spc="-5" dirty="0">
                <a:cs typeface="Arial MT"/>
              </a:rPr>
              <a:t>incomes</a:t>
            </a:r>
            <a:r>
              <a:rPr sz="1800" spc="-15" dirty="0">
                <a:cs typeface="Arial MT"/>
              </a:rPr>
              <a:t> </a:t>
            </a:r>
            <a:r>
              <a:rPr sz="1800" spc="-5" dirty="0">
                <a:cs typeface="Arial MT"/>
              </a:rPr>
              <a:t>to</a:t>
            </a:r>
            <a:r>
              <a:rPr sz="1800" spc="-15" dirty="0">
                <a:cs typeface="Arial MT"/>
              </a:rPr>
              <a:t> </a:t>
            </a:r>
            <a:r>
              <a:rPr sz="1800" dirty="0">
                <a:cs typeface="Arial MT"/>
              </a:rPr>
              <a:t>rise.</a:t>
            </a:r>
          </a:p>
          <a:p>
            <a:pPr marL="469900" marR="459105" indent="-419734">
              <a:lnSpc>
                <a:spcPct val="114599"/>
              </a:lnSpc>
              <a:buClr>
                <a:srgbClr val="C4820D"/>
              </a:buClr>
              <a:buAutoNum type="arabicPeriod"/>
              <a:tabLst>
                <a:tab pos="469265" algn="l"/>
                <a:tab pos="469900" algn="l"/>
              </a:tabLst>
            </a:pPr>
            <a:r>
              <a:rPr sz="1800" spc="-5" dirty="0">
                <a:cs typeface="Arial MT"/>
              </a:rPr>
              <a:t>For any district, having </a:t>
            </a:r>
            <a:r>
              <a:rPr sz="1800" dirty="0">
                <a:cs typeface="Arial MT"/>
              </a:rPr>
              <a:t>a </a:t>
            </a:r>
            <a:r>
              <a:rPr sz="1800" spc="-5" dirty="0">
                <a:cs typeface="Arial MT"/>
              </a:rPr>
              <a:t>higher </a:t>
            </a:r>
            <a:r>
              <a:rPr sz="1800" dirty="0">
                <a:cs typeface="Arial MT"/>
              </a:rPr>
              <a:t> median </a:t>
            </a:r>
            <a:r>
              <a:rPr sz="1800" spc="-5" dirty="0">
                <a:cs typeface="Arial MT"/>
              </a:rPr>
              <a:t>income </a:t>
            </a:r>
            <a:r>
              <a:rPr sz="1800" dirty="0">
                <a:cs typeface="Arial MT"/>
              </a:rPr>
              <a:t>causes 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to</a:t>
            </a:r>
            <a:r>
              <a:rPr sz="1800" spc="-35" dirty="0">
                <a:cs typeface="Arial MT"/>
              </a:rPr>
              <a:t> </a:t>
            </a:r>
            <a:r>
              <a:rPr sz="1800" dirty="0">
                <a:cs typeface="Arial MT"/>
              </a:rPr>
              <a:t>move </a:t>
            </a:r>
            <a:r>
              <a:rPr sz="1800" spc="-484" dirty="0">
                <a:cs typeface="Arial MT"/>
              </a:rPr>
              <a:t> </a:t>
            </a:r>
            <a:r>
              <a:rPr sz="1800" spc="-5" dirty="0">
                <a:cs typeface="Arial MT"/>
              </a:rPr>
              <a:t>there.</a:t>
            </a:r>
            <a:endParaRPr sz="1800" dirty="0">
              <a:cs typeface="Arial MT"/>
            </a:endParaRPr>
          </a:p>
        </p:txBody>
      </p:sp>
      <p:sp>
        <p:nvSpPr>
          <p:cNvPr id="4" name="object 4"/>
          <p:cNvSpPr txBox="1"/>
          <p:nvPr/>
        </p:nvSpPr>
        <p:spPr>
          <a:xfrm>
            <a:off x="5297989" y="867273"/>
            <a:ext cx="3741235" cy="694055"/>
          </a:xfrm>
          <a:prstGeom prst="rect">
            <a:avLst/>
          </a:prstGeom>
        </p:spPr>
        <p:txBody>
          <a:bodyPr vert="horz" wrap="square" lIns="0" tIns="24765" rIns="0" bIns="0" rtlCol="0">
            <a:spAutoFit/>
          </a:bodyPr>
          <a:lstStyle/>
          <a:p>
            <a:pPr marL="1487170" marR="5080" indent="-1475105">
              <a:lnSpc>
                <a:spcPts val="2630"/>
              </a:lnSpc>
              <a:spcBef>
                <a:spcPts val="195"/>
              </a:spcBef>
            </a:pPr>
            <a:r>
              <a:rPr sz="2200" spc="-5" dirty="0">
                <a:cs typeface="Arial MT"/>
              </a:rPr>
              <a:t>US</a:t>
            </a:r>
            <a:r>
              <a:rPr sz="2200" dirty="0">
                <a:cs typeface="Arial MT"/>
              </a:rPr>
              <a:t>A</a:t>
            </a:r>
            <a:r>
              <a:rPr sz="2200" spc="-125" dirty="0">
                <a:cs typeface="Arial MT"/>
              </a:rPr>
              <a:t> </a:t>
            </a:r>
            <a:r>
              <a:rPr sz="2200" spc="-5" dirty="0">
                <a:cs typeface="Arial MT"/>
              </a:rPr>
              <a:t>Congressiona</a:t>
            </a:r>
            <a:r>
              <a:rPr sz="2200" dirty="0">
                <a:cs typeface="Arial MT"/>
              </a:rPr>
              <a:t>l</a:t>
            </a:r>
            <a:r>
              <a:rPr sz="2200" spc="-5" dirty="0">
                <a:cs typeface="Arial MT"/>
              </a:rPr>
              <a:t> Districts,  2016</a:t>
            </a:r>
            <a:endParaRPr sz="2200" dirty="0">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300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Error</a:t>
            </a:r>
            <a:r>
              <a:rPr spc="-60" dirty="0">
                <a:solidFill>
                  <a:schemeClr val="tx1"/>
                </a:solidFill>
              </a:rPr>
              <a:t> </a:t>
            </a:r>
            <a:r>
              <a:rPr spc="-5" dirty="0">
                <a:solidFill>
                  <a:schemeClr val="tx1"/>
                </a:solidFill>
              </a:rPr>
              <a:t>in</a:t>
            </a:r>
            <a:r>
              <a:rPr spc="-50" dirty="0">
                <a:solidFill>
                  <a:schemeClr val="tx1"/>
                </a:solidFill>
              </a:rPr>
              <a:t> </a:t>
            </a:r>
            <a:r>
              <a:rPr spc="-5" dirty="0">
                <a:solidFill>
                  <a:schemeClr val="tx1"/>
                </a:solidFill>
              </a:rPr>
              <a:t>Estimation</a:t>
            </a:r>
          </a:p>
        </p:txBody>
      </p:sp>
      <p:sp>
        <p:nvSpPr>
          <p:cNvPr id="3" name="object 3"/>
          <p:cNvSpPr txBox="1"/>
          <p:nvPr/>
        </p:nvSpPr>
        <p:spPr>
          <a:xfrm>
            <a:off x="574724" y="1032383"/>
            <a:ext cx="8416876" cy="36471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error</a:t>
            </a:r>
            <a:r>
              <a:rPr sz="2400" b="1" spc="-20"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actual</a:t>
            </a:r>
            <a:r>
              <a:rPr sz="2400" b="1" spc="-20" dirty="0">
                <a:solidFill>
                  <a:srgbClr val="0000FF"/>
                </a:solidFill>
                <a:cs typeface="Arial"/>
              </a:rPr>
              <a:t> </a:t>
            </a:r>
            <a:r>
              <a:rPr sz="2400" b="1" spc="-5" dirty="0">
                <a:solidFill>
                  <a:srgbClr val="0000FF"/>
                </a:solidFill>
                <a:cs typeface="Arial"/>
              </a:rPr>
              <a:t>value</a:t>
            </a:r>
            <a:r>
              <a:rPr sz="2400" b="1" spc="-15"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estimate</a:t>
            </a:r>
            <a:endParaRPr sz="2400" dirty="0">
              <a:cs typeface="Arial"/>
            </a:endParaRPr>
          </a:p>
          <a:p>
            <a:pPr marL="424815" indent="-412750">
              <a:lnSpc>
                <a:spcPct val="100000"/>
              </a:lnSpc>
              <a:spcBef>
                <a:spcPts val="1995"/>
              </a:spcBef>
              <a:buClr>
                <a:srgbClr val="C4820D"/>
              </a:buClr>
              <a:buChar char="●"/>
              <a:tabLst>
                <a:tab pos="424815" algn="l"/>
                <a:tab pos="425450" algn="l"/>
              </a:tabLst>
            </a:pPr>
            <a:r>
              <a:rPr sz="2400" spc="-35" dirty="0">
                <a:cs typeface="Arial MT"/>
              </a:rPr>
              <a:t>Typically,</a:t>
            </a:r>
            <a:r>
              <a:rPr sz="2400" spc="-20" dirty="0">
                <a:cs typeface="Arial MT"/>
              </a:rPr>
              <a:t> </a:t>
            </a:r>
            <a:r>
              <a:rPr sz="2400" dirty="0">
                <a:cs typeface="Arial MT"/>
              </a:rPr>
              <a:t>some</a:t>
            </a:r>
            <a:r>
              <a:rPr sz="2400" spc="-10" dirty="0">
                <a:cs typeface="Arial MT"/>
              </a:rPr>
              <a:t> </a:t>
            </a:r>
            <a:r>
              <a:rPr sz="2400" spc="-5" dirty="0">
                <a:cs typeface="Arial MT"/>
              </a:rPr>
              <a:t>errors</a:t>
            </a:r>
            <a:r>
              <a:rPr sz="2400" spc="-10" dirty="0">
                <a:cs typeface="Arial MT"/>
              </a:rPr>
              <a:t> </a:t>
            </a:r>
            <a:r>
              <a:rPr sz="2400" spc="-5" dirty="0">
                <a:cs typeface="Arial MT"/>
              </a:rPr>
              <a:t>are</a:t>
            </a:r>
            <a:r>
              <a:rPr sz="2400" spc="-10" dirty="0">
                <a:cs typeface="Arial MT"/>
              </a:rPr>
              <a:t> </a:t>
            </a:r>
            <a:r>
              <a:rPr sz="2400" spc="-5" dirty="0">
                <a:cs typeface="Arial MT"/>
              </a:rPr>
              <a:t>positive</a:t>
            </a:r>
            <a:r>
              <a:rPr sz="2400" spc="-15" dirty="0">
                <a:cs typeface="Arial MT"/>
              </a:rPr>
              <a:t> </a:t>
            </a:r>
            <a:r>
              <a:rPr sz="2400" spc="-5" dirty="0">
                <a:cs typeface="Arial MT"/>
              </a:rPr>
              <a:t>and</a:t>
            </a:r>
            <a:r>
              <a:rPr sz="2400" spc="-10" dirty="0">
                <a:cs typeface="Arial MT"/>
              </a:rPr>
              <a:t> </a:t>
            </a:r>
            <a:r>
              <a:rPr sz="2400" dirty="0">
                <a:cs typeface="Arial MT"/>
              </a:rPr>
              <a:t>some</a:t>
            </a:r>
            <a:r>
              <a:rPr sz="2400" spc="-10" dirty="0">
                <a:cs typeface="Arial MT"/>
              </a:rPr>
              <a:t> </a:t>
            </a:r>
            <a:r>
              <a:rPr sz="2400" spc="-5" dirty="0">
                <a:cs typeface="Arial MT"/>
              </a:rPr>
              <a:t>negative</a:t>
            </a:r>
            <a:endParaRPr sz="2400" dirty="0">
              <a:cs typeface="Arial MT"/>
            </a:endParaRPr>
          </a:p>
          <a:p>
            <a:pPr marL="424815" indent="-412750">
              <a:lnSpc>
                <a:spcPts val="2865"/>
              </a:lnSpc>
              <a:spcBef>
                <a:spcPts val="1995"/>
              </a:spcBef>
              <a:buClr>
                <a:srgbClr val="C4820D"/>
              </a:buClr>
              <a:buChar char="●"/>
              <a:tabLst>
                <a:tab pos="424815" algn="l"/>
                <a:tab pos="425450" algn="l"/>
              </a:tabLst>
            </a:pPr>
            <a:r>
              <a:rPr sz="2400" spc="-135" dirty="0">
                <a:cs typeface="Arial MT"/>
              </a:rPr>
              <a:t>To</a:t>
            </a:r>
            <a:r>
              <a:rPr sz="2400" spc="-20" dirty="0">
                <a:cs typeface="Arial MT"/>
              </a:rPr>
              <a:t> </a:t>
            </a:r>
            <a:r>
              <a:rPr sz="2400" dirty="0">
                <a:cs typeface="Arial MT"/>
              </a:rPr>
              <a:t>measure</a:t>
            </a:r>
            <a:r>
              <a:rPr sz="2400" spc="-15" dirty="0">
                <a:cs typeface="Arial MT"/>
              </a:rPr>
              <a:t> </a:t>
            </a:r>
            <a:r>
              <a:rPr sz="2400" spc="-5" dirty="0">
                <a:cs typeface="Arial MT"/>
              </a:rPr>
              <a:t>the</a:t>
            </a:r>
            <a:r>
              <a:rPr sz="2400" spc="-20" dirty="0">
                <a:cs typeface="Arial MT"/>
              </a:rPr>
              <a:t> </a:t>
            </a:r>
            <a:r>
              <a:rPr sz="2400" dirty="0">
                <a:cs typeface="Arial MT"/>
              </a:rPr>
              <a:t>rough</a:t>
            </a:r>
            <a:r>
              <a:rPr sz="2400" spc="-15" dirty="0">
                <a:cs typeface="Arial MT"/>
              </a:rPr>
              <a:t> </a:t>
            </a:r>
            <a:r>
              <a:rPr sz="2400" dirty="0">
                <a:cs typeface="Arial MT"/>
              </a:rPr>
              <a:t>size</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spc="-5" dirty="0">
                <a:cs typeface="Arial MT"/>
              </a:rPr>
              <a:t>errors</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0000FF"/>
                </a:solidFill>
                <a:cs typeface="Arial"/>
              </a:rPr>
              <a:t>square</a:t>
            </a:r>
            <a:r>
              <a:rPr sz="2400" b="1" spc="-15" dirty="0">
                <a:solidFill>
                  <a:srgbClr val="0000FF"/>
                </a:solidFill>
                <a:cs typeface="Arial"/>
              </a:rPr>
              <a:t> </a:t>
            </a:r>
            <a:r>
              <a:rPr sz="2400" spc="-5" dirty="0">
                <a:cs typeface="Arial MT"/>
              </a:rPr>
              <a:t>the</a:t>
            </a:r>
            <a:r>
              <a:rPr sz="2400" spc="-10" dirty="0">
                <a:cs typeface="Arial MT"/>
              </a:rPr>
              <a:t> </a:t>
            </a:r>
            <a:r>
              <a:rPr sz="2400" b="1" spc="-5" dirty="0">
                <a:solidFill>
                  <a:srgbClr val="0000FF"/>
                </a:solidFill>
                <a:cs typeface="Arial"/>
              </a:rPr>
              <a:t>errors</a:t>
            </a:r>
            <a:r>
              <a:rPr sz="2400" b="1" spc="-15" dirty="0">
                <a:solidFill>
                  <a:srgbClr val="0000FF"/>
                </a:solidFill>
                <a:cs typeface="Arial"/>
              </a:rPr>
              <a:t> </a:t>
            </a:r>
            <a:r>
              <a:rPr sz="2400" spc="-5" dirty="0">
                <a:cs typeface="Arial MT"/>
              </a:rPr>
              <a:t>to</a:t>
            </a:r>
            <a:r>
              <a:rPr sz="2400" spc="-20" dirty="0">
                <a:cs typeface="Arial MT"/>
              </a:rPr>
              <a:t> </a:t>
            </a:r>
            <a:r>
              <a:rPr sz="2400" spc="-5" dirty="0">
                <a:cs typeface="Arial MT"/>
              </a:rPr>
              <a:t>eliminate</a:t>
            </a:r>
            <a:r>
              <a:rPr sz="2400" spc="-20" dirty="0">
                <a:cs typeface="Arial MT"/>
              </a:rPr>
              <a:t> </a:t>
            </a:r>
            <a:r>
              <a:rPr sz="2400" dirty="0">
                <a:cs typeface="Arial MT"/>
              </a:rPr>
              <a:t>cancellation</a:t>
            </a:r>
          </a:p>
          <a:p>
            <a:pPr marL="882015" lvl="1" indent="-412750">
              <a:lnSpc>
                <a:spcPts val="2850"/>
              </a:lnSpc>
              <a:buClr>
                <a:srgbClr val="C4820D"/>
              </a:buClr>
              <a:buChar char="○"/>
              <a:tabLst>
                <a:tab pos="882015" algn="l"/>
                <a:tab pos="882650" algn="l"/>
              </a:tabLst>
            </a:pPr>
            <a:r>
              <a:rPr sz="2400" spc="-5" dirty="0">
                <a:cs typeface="Arial MT"/>
              </a:rPr>
              <a:t>take</a:t>
            </a:r>
            <a:r>
              <a:rPr sz="2400" spc="-25" dirty="0">
                <a:cs typeface="Arial MT"/>
              </a:rPr>
              <a:t> </a:t>
            </a:r>
            <a:r>
              <a:rPr sz="2400" spc="-5" dirty="0">
                <a:cs typeface="Arial MT"/>
              </a:rPr>
              <a:t>the</a:t>
            </a:r>
            <a:r>
              <a:rPr sz="2400" spc="15" dirty="0">
                <a:cs typeface="Arial MT"/>
              </a:rPr>
              <a:t> </a:t>
            </a:r>
            <a:r>
              <a:rPr sz="2400" b="1" spc="-5" dirty="0">
                <a:solidFill>
                  <a:srgbClr val="0000FF"/>
                </a:solidFill>
                <a:cs typeface="Arial"/>
              </a:rPr>
              <a:t>mean</a:t>
            </a:r>
            <a:r>
              <a:rPr sz="2400" b="1" spc="-15" dirty="0">
                <a:solidFill>
                  <a:srgbClr val="0000FF"/>
                </a:solidFill>
                <a:cs typeface="Arial"/>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squared</a:t>
            </a:r>
            <a:r>
              <a:rPr sz="2400" spc="-15" dirty="0">
                <a:cs typeface="Arial MT"/>
              </a:rPr>
              <a:t> </a:t>
            </a:r>
            <a:r>
              <a:rPr sz="2400" spc="-5" dirty="0">
                <a:cs typeface="Arial MT"/>
              </a:rPr>
              <a:t>errors</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take</a:t>
            </a:r>
            <a:r>
              <a:rPr sz="2400" spc="-20" dirty="0">
                <a:cs typeface="Arial MT"/>
              </a:rPr>
              <a:t> </a:t>
            </a:r>
            <a:r>
              <a:rPr sz="2400" spc="-5" dirty="0">
                <a:cs typeface="Arial MT"/>
              </a:rPr>
              <a:t>the</a:t>
            </a:r>
            <a:r>
              <a:rPr sz="2400" spc="-20" dirty="0">
                <a:cs typeface="Arial MT"/>
              </a:rPr>
              <a:t> </a:t>
            </a:r>
            <a:r>
              <a:rPr sz="2400" dirty="0">
                <a:cs typeface="Arial MT"/>
              </a:rPr>
              <a:t>square</a:t>
            </a:r>
            <a:r>
              <a:rPr sz="2400" spc="20" dirty="0">
                <a:solidFill>
                  <a:srgbClr val="3B3B3B"/>
                </a:solidFill>
                <a:cs typeface="Arial MT"/>
              </a:rPr>
              <a:t> </a:t>
            </a:r>
            <a:r>
              <a:rPr sz="2400" b="1" spc="-5" dirty="0">
                <a:solidFill>
                  <a:srgbClr val="0000FF"/>
                </a:solidFill>
                <a:cs typeface="Arial"/>
              </a:rPr>
              <a:t>root</a:t>
            </a:r>
            <a:r>
              <a:rPr sz="2400" b="1" spc="-10" dirty="0">
                <a:solidFill>
                  <a:srgbClr val="0000FF"/>
                </a:solidFill>
                <a:cs typeface="Arial"/>
              </a:rPr>
              <a:t> </a:t>
            </a:r>
            <a:r>
              <a:rPr sz="2400" spc="-5" dirty="0">
                <a:cs typeface="Arial MT"/>
              </a:rPr>
              <a:t>to</a:t>
            </a:r>
            <a:r>
              <a:rPr sz="2400" spc="-20" dirty="0">
                <a:cs typeface="Arial MT"/>
              </a:rPr>
              <a:t> </a:t>
            </a:r>
            <a:r>
              <a:rPr sz="2400" spc="-5" dirty="0">
                <a:cs typeface="Arial MT"/>
              </a:rPr>
              <a:t>fix</a:t>
            </a:r>
            <a:r>
              <a:rPr sz="2400" spc="-20" dirty="0">
                <a:cs typeface="Arial MT"/>
              </a:rPr>
              <a:t> </a:t>
            </a:r>
            <a:r>
              <a:rPr sz="2400" spc="-5" dirty="0">
                <a:cs typeface="Arial MT"/>
              </a:rPr>
              <a:t>the</a:t>
            </a:r>
            <a:r>
              <a:rPr sz="2400" spc="-15" dirty="0">
                <a:cs typeface="Arial MT"/>
              </a:rPr>
              <a:t> </a:t>
            </a:r>
            <a:r>
              <a:rPr sz="2400" spc="-5" dirty="0">
                <a:cs typeface="Arial MT"/>
              </a:rPr>
              <a:t>units</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0000FF"/>
                </a:solidFill>
                <a:cs typeface="Arial"/>
              </a:rPr>
              <a:t>root</a:t>
            </a:r>
            <a:r>
              <a:rPr sz="2400" b="1" spc="-25" dirty="0">
                <a:solidFill>
                  <a:srgbClr val="0000FF"/>
                </a:solidFill>
                <a:cs typeface="Arial"/>
              </a:rPr>
              <a:t> </a:t>
            </a:r>
            <a:r>
              <a:rPr sz="2400" b="1" spc="-5" dirty="0">
                <a:solidFill>
                  <a:srgbClr val="0000FF"/>
                </a:solidFill>
                <a:cs typeface="Arial"/>
              </a:rPr>
              <a:t>mean</a:t>
            </a:r>
            <a:r>
              <a:rPr sz="2400" b="1" spc="-20" dirty="0">
                <a:solidFill>
                  <a:srgbClr val="0000FF"/>
                </a:solidFill>
                <a:cs typeface="Arial"/>
              </a:rPr>
              <a:t> </a:t>
            </a:r>
            <a:r>
              <a:rPr sz="2400" b="1" spc="-5" dirty="0">
                <a:solidFill>
                  <a:srgbClr val="0000FF"/>
                </a:solidFill>
                <a:cs typeface="Arial"/>
              </a:rPr>
              <a:t>square</a:t>
            </a:r>
            <a:r>
              <a:rPr sz="2400" b="1" spc="-20" dirty="0">
                <a:solidFill>
                  <a:srgbClr val="0000FF"/>
                </a:solidFill>
                <a:cs typeface="Arial"/>
              </a:rPr>
              <a:t> </a:t>
            </a:r>
            <a:r>
              <a:rPr sz="2400" b="1" spc="-5" dirty="0">
                <a:solidFill>
                  <a:srgbClr val="0000FF"/>
                </a:solidFill>
                <a:cs typeface="Arial"/>
              </a:rPr>
              <a:t>error</a:t>
            </a:r>
            <a:r>
              <a:rPr sz="2400" b="1" dirty="0">
                <a:solidFill>
                  <a:srgbClr val="0000FF"/>
                </a:solidFill>
                <a:cs typeface="Arial"/>
              </a:rPr>
              <a:t> </a:t>
            </a:r>
            <a:r>
              <a:rPr sz="2400" dirty="0">
                <a:cs typeface="Arial MT"/>
              </a:rPr>
              <a:t>(rmse)</a:t>
            </a:r>
          </a:p>
          <a:p>
            <a:pPr marL="259715" algn="ctr">
              <a:lnSpc>
                <a:spcPct val="100000"/>
              </a:lnSpc>
              <a:spcBef>
                <a:spcPts val="1210"/>
              </a:spcBef>
            </a:pPr>
            <a:r>
              <a:rPr dirty="0">
                <a:solidFill>
                  <a:srgbClr val="3B7EA1"/>
                </a:solidFill>
                <a:cs typeface="Arial MT"/>
              </a:rPr>
              <a:t>(Demo</a:t>
            </a:r>
            <a:r>
              <a:rPr lang="en-US" dirty="0">
                <a:solidFill>
                  <a:srgbClr val="3B7EA1"/>
                </a:solidFill>
                <a:cs typeface="Arial MT"/>
              </a:rPr>
              <a:t> – Notebook 9.3, Regression line vs other lines</a:t>
            </a:r>
            <a:r>
              <a:rPr dirty="0">
                <a:solidFill>
                  <a:srgbClr val="3B7EA1"/>
                </a:solidFill>
                <a:cs typeface="Arial MT"/>
              </a:rPr>
              <a:t>)</a:t>
            </a:r>
            <a:endParaRPr dirty="0">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Association </a:t>
            </a:r>
            <a:endParaRPr spc="-5" dirty="0"/>
          </a:p>
        </p:txBody>
      </p:sp>
    </p:spTree>
    <p:extLst>
      <p:ext uri="{BB962C8B-B14F-4D97-AF65-F5344CB8AC3E}">
        <p14:creationId xmlns:p14="http://schemas.microsoft.com/office/powerpoint/2010/main" val="345911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0560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Least</a:t>
            </a:r>
            <a:r>
              <a:rPr spc="-50" dirty="0">
                <a:solidFill>
                  <a:schemeClr val="tx1"/>
                </a:solidFill>
              </a:rPr>
              <a:t> </a:t>
            </a:r>
            <a:r>
              <a:rPr spc="-10" dirty="0">
                <a:solidFill>
                  <a:schemeClr val="tx1"/>
                </a:solidFill>
              </a:rPr>
              <a:t>Squares</a:t>
            </a:r>
            <a:r>
              <a:rPr spc="-50" dirty="0">
                <a:solidFill>
                  <a:schemeClr val="tx1"/>
                </a:solidFill>
              </a:rPr>
              <a:t> </a:t>
            </a:r>
            <a:r>
              <a:rPr spc="-5" dirty="0">
                <a:solidFill>
                  <a:schemeClr val="tx1"/>
                </a:solidFill>
              </a:rPr>
              <a:t>Line</a:t>
            </a:r>
          </a:p>
        </p:txBody>
      </p:sp>
      <p:sp>
        <p:nvSpPr>
          <p:cNvPr id="3" name="object 3"/>
          <p:cNvSpPr txBox="1">
            <a:spLocks noGrp="1"/>
          </p:cNvSpPr>
          <p:nvPr>
            <p:ph type="body" idx="1"/>
          </p:nvPr>
        </p:nvSpPr>
        <p:spPr>
          <a:xfrm>
            <a:off x="530225" y="1009650"/>
            <a:ext cx="8232775" cy="2385268"/>
          </a:xfrm>
          <a:prstGeom prst="rect">
            <a:avLst/>
          </a:prstGeom>
        </p:spPr>
        <p:txBody>
          <a:bodyPr vert="horz" wrap="square" lIns="0" tIns="27940" rIns="0" bIns="0" rtlCol="0">
            <a:spAutoFit/>
          </a:bodyPr>
          <a:lstStyle/>
          <a:p>
            <a:pPr marL="424815" marR="63500" indent="-412750">
              <a:lnSpc>
                <a:spcPts val="2850"/>
              </a:lnSpc>
              <a:spcBef>
                <a:spcPts val="220"/>
              </a:spcBef>
              <a:buClr>
                <a:srgbClr val="C4820D"/>
              </a:buClr>
              <a:buChar char="●"/>
              <a:tabLst>
                <a:tab pos="424815" algn="l"/>
                <a:tab pos="425450" algn="l"/>
              </a:tabLst>
            </a:pPr>
            <a:r>
              <a:rPr sz="2400" dirty="0"/>
              <a:t>Minimizes</a:t>
            </a:r>
            <a:r>
              <a:rPr sz="2400" spc="-20" dirty="0"/>
              <a:t> </a:t>
            </a:r>
            <a:r>
              <a:rPr sz="2400" spc="-5" dirty="0"/>
              <a:t>the</a:t>
            </a:r>
            <a:r>
              <a:rPr sz="2400" spc="-25" dirty="0"/>
              <a:t> </a:t>
            </a:r>
            <a:r>
              <a:rPr sz="2400" dirty="0"/>
              <a:t>root</a:t>
            </a:r>
            <a:r>
              <a:rPr sz="2400" spc="-15" dirty="0"/>
              <a:t> </a:t>
            </a:r>
            <a:r>
              <a:rPr sz="2400" dirty="0"/>
              <a:t>mean</a:t>
            </a:r>
            <a:r>
              <a:rPr sz="2400" spc="-20" dirty="0"/>
              <a:t> </a:t>
            </a:r>
            <a:r>
              <a:rPr sz="2400" dirty="0"/>
              <a:t>squared</a:t>
            </a:r>
            <a:r>
              <a:rPr sz="2400" spc="-15" dirty="0"/>
              <a:t> </a:t>
            </a:r>
            <a:r>
              <a:rPr sz="2400" spc="-5" dirty="0"/>
              <a:t>error</a:t>
            </a:r>
            <a:r>
              <a:rPr sz="2400" spc="-20" dirty="0"/>
              <a:t> </a:t>
            </a:r>
            <a:r>
              <a:rPr sz="2400" dirty="0"/>
              <a:t>(rmse)</a:t>
            </a:r>
            <a:r>
              <a:rPr sz="2400" spc="-15" dirty="0"/>
              <a:t> </a:t>
            </a:r>
            <a:r>
              <a:rPr sz="2400" spc="-5" dirty="0"/>
              <a:t>among </a:t>
            </a:r>
            <a:r>
              <a:rPr sz="2400" spc="-655" dirty="0"/>
              <a:t> </a:t>
            </a:r>
            <a:r>
              <a:rPr sz="2400" spc="-5" dirty="0"/>
              <a:t>all</a:t>
            </a:r>
            <a:r>
              <a:rPr sz="2400" spc="-10" dirty="0"/>
              <a:t> </a:t>
            </a:r>
            <a:r>
              <a:rPr sz="2400" spc="-5" dirty="0"/>
              <a:t>lines</a:t>
            </a:r>
          </a:p>
          <a:p>
            <a:pPr marL="424815" marR="5080" indent="-412750">
              <a:lnSpc>
                <a:spcPts val="2850"/>
              </a:lnSpc>
              <a:spcBef>
                <a:spcPts val="2025"/>
              </a:spcBef>
              <a:buClr>
                <a:srgbClr val="C4820D"/>
              </a:buClr>
              <a:buChar char="●"/>
              <a:tabLst>
                <a:tab pos="424815" algn="l"/>
                <a:tab pos="425450" algn="l"/>
              </a:tabLst>
            </a:pPr>
            <a:r>
              <a:rPr sz="2400" spc="-20" dirty="0"/>
              <a:t>Equivalently,</a:t>
            </a:r>
            <a:r>
              <a:rPr sz="2400" spc="-25" dirty="0"/>
              <a:t> </a:t>
            </a:r>
            <a:r>
              <a:rPr sz="2400" dirty="0"/>
              <a:t>minimizes</a:t>
            </a:r>
            <a:r>
              <a:rPr sz="2400" spc="-15" dirty="0"/>
              <a:t> </a:t>
            </a:r>
            <a:r>
              <a:rPr sz="2400" spc="-5" dirty="0"/>
              <a:t>the</a:t>
            </a:r>
            <a:r>
              <a:rPr sz="2400" spc="-20" dirty="0"/>
              <a:t> </a:t>
            </a:r>
            <a:r>
              <a:rPr sz="2400" dirty="0"/>
              <a:t>mean</a:t>
            </a:r>
            <a:r>
              <a:rPr sz="2400" spc="-15" dirty="0"/>
              <a:t> </a:t>
            </a:r>
            <a:r>
              <a:rPr sz="2400" dirty="0"/>
              <a:t>squared</a:t>
            </a:r>
            <a:r>
              <a:rPr sz="2400" spc="-15" dirty="0"/>
              <a:t> </a:t>
            </a:r>
            <a:r>
              <a:rPr sz="2400" spc="-5" dirty="0"/>
              <a:t>error</a:t>
            </a:r>
            <a:r>
              <a:rPr sz="2400" spc="-15" dirty="0"/>
              <a:t> </a:t>
            </a:r>
            <a:r>
              <a:rPr sz="2400" dirty="0"/>
              <a:t>(mse) </a:t>
            </a:r>
            <a:r>
              <a:rPr sz="2400" spc="-655" dirty="0"/>
              <a:t> </a:t>
            </a:r>
            <a:r>
              <a:rPr sz="2400" spc="-5" dirty="0"/>
              <a:t>among</a:t>
            </a:r>
            <a:r>
              <a:rPr sz="2400" spc="-10" dirty="0"/>
              <a:t> </a:t>
            </a:r>
            <a:r>
              <a:rPr sz="2400" spc="-5" dirty="0"/>
              <a:t>all lines</a:t>
            </a:r>
          </a:p>
          <a:p>
            <a:pPr marL="424815" indent="-412750">
              <a:lnSpc>
                <a:spcPct val="100000"/>
              </a:lnSpc>
              <a:spcBef>
                <a:spcPts val="1905"/>
              </a:spcBef>
              <a:buClr>
                <a:srgbClr val="C4820D"/>
              </a:buClr>
              <a:buChar char="●"/>
              <a:tabLst>
                <a:tab pos="424815" algn="l"/>
                <a:tab pos="425450" algn="l"/>
              </a:tabLst>
            </a:pPr>
            <a:r>
              <a:rPr sz="2400" spc="-5" dirty="0"/>
              <a:t>Names:</a:t>
            </a:r>
          </a:p>
        </p:txBody>
      </p:sp>
      <p:sp>
        <p:nvSpPr>
          <p:cNvPr id="4" name="object 4"/>
          <p:cNvSpPr txBox="1"/>
          <p:nvPr/>
        </p:nvSpPr>
        <p:spPr>
          <a:xfrm>
            <a:off x="1031924" y="3394918"/>
            <a:ext cx="2910840" cy="111506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000" dirty="0">
                <a:cs typeface="Arial MT"/>
              </a:rPr>
              <a:t>“Best</a:t>
            </a:r>
            <a:r>
              <a:rPr sz="2000" spc="-35" dirty="0">
                <a:cs typeface="Arial MT"/>
              </a:rPr>
              <a:t> </a:t>
            </a:r>
            <a:r>
              <a:rPr sz="2000" spc="-5" dirty="0">
                <a:cs typeface="Arial MT"/>
              </a:rPr>
              <a:t>fit”</a:t>
            </a:r>
            <a:r>
              <a:rPr sz="2000" spc="-40" dirty="0">
                <a:cs typeface="Arial MT"/>
              </a:rPr>
              <a:t> </a:t>
            </a:r>
            <a:r>
              <a:rPr sz="2000" spc="-5" dirty="0">
                <a:cs typeface="Arial MT"/>
              </a:rPr>
              <a:t>line</a:t>
            </a:r>
            <a:endParaRPr sz="2000" dirty="0">
              <a:cs typeface="Arial MT"/>
            </a:endParaRPr>
          </a:p>
          <a:p>
            <a:pPr marL="424815" indent="-412750">
              <a:lnSpc>
                <a:spcPts val="2850"/>
              </a:lnSpc>
              <a:buClr>
                <a:srgbClr val="C4820D"/>
              </a:buClr>
              <a:buChar char="○"/>
              <a:tabLst>
                <a:tab pos="424815" algn="l"/>
                <a:tab pos="425450" algn="l"/>
              </a:tabLst>
            </a:pPr>
            <a:r>
              <a:rPr sz="2000" spc="-5" dirty="0">
                <a:cs typeface="Arial MT"/>
              </a:rPr>
              <a:t>Least</a:t>
            </a:r>
            <a:r>
              <a:rPr sz="2000" spc="-55" dirty="0">
                <a:cs typeface="Arial MT"/>
              </a:rPr>
              <a:t> </a:t>
            </a:r>
            <a:r>
              <a:rPr sz="2000" dirty="0">
                <a:cs typeface="Arial MT"/>
              </a:rPr>
              <a:t>squares</a:t>
            </a:r>
            <a:r>
              <a:rPr sz="2000" spc="-50" dirty="0">
                <a:cs typeface="Arial MT"/>
              </a:rPr>
              <a:t> </a:t>
            </a:r>
            <a:r>
              <a:rPr sz="2000" spc="-5" dirty="0">
                <a:cs typeface="Arial MT"/>
              </a:rPr>
              <a:t>line</a:t>
            </a:r>
            <a:endParaRPr sz="2000" dirty="0">
              <a:cs typeface="Arial MT"/>
            </a:endParaRPr>
          </a:p>
          <a:p>
            <a:pPr marL="424815" indent="-412750">
              <a:lnSpc>
                <a:spcPts val="2865"/>
              </a:lnSpc>
              <a:buClr>
                <a:srgbClr val="C4820D"/>
              </a:buClr>
              <a:buChar char="○"/>
              <a:tabLst>
                <a:tab pos="424815" algn="l"/>
                <a:tab pos="425450" algn="l"/>
              </a:tabLst>
            </a:pPr>
            <a:r>
              <a:rPr sz="2000" spc="-5" dirty="0">
                <a:cs typeface="Arial MT"/>
              </a:rPr>
              <a:t>Regression</a:t>
            </a:r>
            <a:r>
              <a:rPr sz="2000" spc="-100" dirty="0">
                <a:cs typeface="Arial MT"/>
              </a:rPr>
              <a:t> </a:t>
            </a:r>
            <a:r>
              <a:rPr sz="2000" spc="-5" dirty="0">
                <a:cs typeface="Arial MT"/>
              </a:rPr>
              <a:t>line</a:t>
            </a:r>
            <a:endParaRPr sz="2000" dirty="0">
              <a:cs typeface="Arial MT"/>
            </a:endParaRPr>
          </a:p>
        </p:txBody>
      </p:sp>
      <p:sp>
        <p:nvSpPr>
          <p:cNvPr id="5" name="object 5"/>
          <p:cNvSpPr txBox="1"/>
          <p:nvPr/>
        </p:nvSpPr>
        <p:spPr>
          <a:xfrm>
            <a:off x="5831864" y="3813591"/>
            <a:ext cx="2661896"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9.3, Root Mean Square Error</a:t>
            </a:r>
            <a:r>
              <a:rPr dirty="0">
                <a:solidFill>
                  <a:srgbClr val="3B7EA1"/>
                </a:solidFill>
                <a:cs typeface="Arial MT"/>
              </a:rPr>
              <a:t>)</a:t>
            </a:r>
            <a:endParaRPr dirty="0">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181699"/>
            <a:ext cx="52654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Numerical</a:t>
            </a:r>
            <a:r>
              <a:rPr spc="-90" dirty="0">
                <a:solidFill>
                  <a:schemeClr val="tx1"/>
                </a:solidFill>
              </a:rPr>
              <a:t> </a:t>
            </a:r>
            <a:r>
              <a:rPr spc="-5" dirty="0">
                <a:solidFill>
                  <a:schemeClr val="tx1"/>
                </a:solidFill>
              </a:rPr>
              <a:t>Optimization</a:t>
            </a:r>
          </a:p>
        </p:txBody>
      </p:sp>
      <p:sp>
        <p:nvSpPr>
          <p:cNvPr id="3" name="object 3"/>
          <p:cNvSpPr txBox="1"/>
          <p:nvPr/>
        </p:nvSpPr>
        <p:spPr>
          <a:xfrm>
            <a:off x="390525" y="1032383"/>
            <a:ext cx="8410575" cy="3541995"/>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Numerical</a:t>
            </a:r>
            <a:r>
              <a:rPr sz="2400" spc="-20" dirty="0">
                <a:cs typeface="Arial MT"/>
              </a:rPr>
              <a:t> </a:t>
            </a:r>
            <a:r>
              <a:rPr sz="2400" dirty="0">
                <a:cs typeface="Arial MT"/>
              </a:rPr>
              <a:t>minimization</a:t>
            </a:r>
            <a:r>
              <a:rPr sz="2400" spc="-15" dirty="0">
                <a:cs typeface="Arial MT"/>
              </a:rPr>
              <a:t> </a:t>
            </a:r>
            <a:r>
              <a:rPr sz="2400" spc="-5" dirty="0">
                <a:cs typeface="Arial MT"/>
              </a:rPr>
              <a:t>is</a:t>
            </a:r>
            <a:r>
              <a:rPr sz="2400" spc="-20" dirty="0">
                <a:cs typeface="Arial MT"/>
              </a:rPr>
              <a:t> </a:t>
            </a:r>
            <a:r>
              <a:rPr sz="2400" spc="-5" dirty="0">
                <a:cs typeface="Arial MT"/>
              </a:rPr>
              <a:t>approximate</a:t>
            </a:r>
            <a:r>
              <a:rPr sz="2400" spc="-15" dirty="0">
                <a:cs typeface="Arial MT"/>
              </a:rPr>
              <a:t> </a:t>
            </a:r>
            <a:r>
              <a:rPr sz="2400" spc="-5" dirty="0">
                <a:cs typeface="Arial MT"/>
              </a:rPr>
              <a:t>but</a:t>
            </a:r>
            <a:r>
              <a:rPr sz="2400" spc="-20" dirty="0">
                <a:cs typeface="Arial MT"/>
              </a:rPr>
              <a:t> </a:t>
            </a:r>
            <a:r>
              <a:rPr sz="2400" spc="-10" dirty="0">
                <a:cs typeface="Arial MT"/>
              </a:rPr>
              <a:t>effective</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Lots</a:t>
            </a:r>
            <a:r>
              <a:rPr sz="2400" spc="-20" dirty="0">
                <a:cs typeface="Arial MT"/>
              </a:rPr>
              <a:t> </a:t>
            </a:r>
            <a:r>
              <a:rPr sz="2400" spc="-5" dirty="0">
                <a:cs typeface="Arial MT"/>
              </a:rPr>
              <a:t>of</a:t>
            </a:r>
            <a:r>
              <a:rPr sz="2400" spc="-15" dirty="0">
                <a:cs typeface="Arial MT"/>
              </a:rPr>
              <a:t> </a:t>
            </a:r>
            <a:r>
              <a:rPr sz="2400" dirty="0">
                <a:cs typeface="Arial MT"/>
              </a:rPr>
              <a:t>machine</a:t>
            </a:r>
            <a:r>
              <a:rPr sz="2400" spc="-15" dirty="0">
                <a:cs typeface="Arial MT"/>
              </a:rPr>
              <a:t> </a:t>
            </a:r>
            <a:r>
              <a:rPr sz="2400" spc="-5" dirty="0">
                <a:cs typeface="Arial MT"/>
              </a:rPr>
              <a:t>learning</a:t>
            </a:r>
            <a:r>
              <a:rPr sz="2400" spc="-15" dirty="0">
                <a:cs typeface="Arial MT"/>
              </a:rPr>
              <a:t> </a:t>
            </a:r>
            <a:r>
              <a:rPr sz="2400" spc="-5" dirty="0">
                <a:cs typeface="Arial MT"/>
              </a:rPr>
              <a:t>uses</a:t>
            </a:r>
            <a:r>
              <a:rPr sz="2400" spc="-15" dirty="0">
                <a:cs typeface="Arial MT"/>
              </a:rPr>
              <a:t> </a:t>
            </a:r>
            <a:r>
              <a:rPr sz="2400" spc="-5" dirty="0">
                <a:cs typeface="Arial MT"/>
              </a:rPr>
              <a:t>numerical</a:t>
            </a:r>
            <a:r>
              <a:rPr sz="2400" spc="-15" dirty="0">
                <a:cs typeface="Arial MT"/>
              </a:rPr>
              <a:t> </a:t>
            </a:r>
            <a:r>
              <a:rPr sz="2400" dirty="0">
                <a:cs typeface="Arial MT"/>
              </a:rPr>
              <a:t>minimization</a:t>
            </a:r>
          </a:p>
          <a:p>
            <a:pPr marL="424815" marR="5080" indent="-412750">
              <a:lnSpc>
                <a:spcPts val="2850"/>
              </a:lnSpc>
              <a:spcBef>
                <a:spcPts val="105"/>
              </a:spcBef>
              <a:buClr>
                <a:srgbClr val="C4820D"/>
              </a:buClr>
              <a:buChar char="●"/>
              <a:tabLst>
                <a:tab pos="424815" algn="l"/>
                <a:tab pos="425450"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spc="-5" dirty="0">
                <a:cs typeface="Arial MT"/>
              </a:rPr>
              <a:t>function</a:t>
            </a:r>
            <a:r>
              <a:rPr sz="2400" spc="50" dirty="0">
                <a:cs typeface="Arial MT"/>
              </a:rPr>
              <a:t> </a:t>
            </a:r>
            <a:r>
              <a:rPr sz="2400" b="1" spc="-5" dirty="0">
                <a:solidFill>
                  <a:srgbClr val="0000FF"/>
                </a:solidFill>
                <a:cs typeface="Courier New"/>
              </a:rPr>
              <a:t>mse(a,</a:t>
            </a:r>
            <a:r>
              <a:rPr sz="2400" b="1" spc="-15" dirty="0">
                <a:solidFill>
                  <a:srgbClr val="0000FF"/>
                </a:solidFill>
                <a:cs typeface="Courier New"/>
              </a:rPr>
              <a:t> </a:t>
            </a:r>
            <a:r>
              <a:rPr sz="2400" b="1" spc="-5" dirty="0">
                <a:solidFill>
                  <a:srgbClr val="0000FF"/>
                </a:solidFill>
                <a:cs typeface="Courier New"/>
              </a:rPr>
              <a:t>b)</a:t>
            </a:r>
            <a:r>
              <a:rPr lang="en-US" sz="2400" b="1" spc="-5" dirty="0">
                <a:solidFill>
                  <a:srgbClr val="0000FF"/>
                </a:solidFill>
                <a:cs typeface="Courier New"/>
              </a:rPr>
              <a:t> </a:t>
            </a:r>
            <a:r>
              <a:rPr sz="2400" spc="-5" dirty="0">
                <a:cs typeface="Arial MT"/>
              </a:rPr>
              <a:t>returns the</a:t>
            </a:r>
            <a:r>
              <a:rPr sz="2400" spc="-15" dirty="0">
                <a:cs typeface="Arial MT"/>
              </a:rPr>
              <a:t> </a:t>
            </a:r>
            <a:r>
              <a:rPr sz="2400" dirty="0">
                <a:cs typeface="Arial MT"/>
              </a:rPr>
              <a:t>mse</a:t>
            </a:r>
            <a:r>
              <a:rPr sz="2400" spc="-10" dirty="0">
                <a:cs typeface="Arial MT"/>
              </a:rPr>
              <a:t> </a:t>
            </a:r>
            <a:r>
              <a:rPr sz="2400" spc="-5" dirty="0">
                <a:cs typeface="Arial MT"/>
              </a:rPr>
              <a:t>of estimation </a:t>
            </a:r>
            <a:r>
              <a:rPr sz="2400" spc="-655" dirty="0">
                <a:cs typeface="Arial MT"/>
              </a:rPr>
              <a:t> </a:t>
            </a:r>
            <a:r>
              <a:rPr sz="2400" spc="-5" dirty="0">
                <a:cs typeface="Arial MT"/>
              </a:rPr>
              <a:t>using</a:t>
            </a:r>
            <a:r>
              <a:rPr sz="2400" spc="-10" dirty="0">
                <a:cs typeface="Arial MT"/>
              </a:rPr>
              <a:t> </a:t>
            </a:r>
            <a:r>
              <a:rPr sz="2400" spc="-5" dirty="0">
                <a:cs typeface="Arial MT"/>
              </a:rPr>
              <a:t>the</a:t>
            </a:r>
            <a:r>
              <a:rPr sz="2400" spc="-10" dirty="0">
                <a:cs typeface="Arial MT"/>
              </a:rPr>
              <a:t> </a:t>
            </a:r>
            <a:r>
              <a:rPr sz="2400" spc="-5" dirty="0">
                <a:cs typeface="Arial MT"/>
              </a:rPr>
              <a:t>line</a:t>
            </a:r>
            <a:r>
              <a:rPr sz="2400" spc="-10" dirty="0">
                <a:cs typeface="Arial MT"/>
              </a:rPr>
              <a:t> </a:t>
            </a:r>
            <a:r>
              <a:rPr sz="2400" dirty="0">
                <a:cs typeface="Arial MT"/>
              </a:rPr>
              <a:t>“estimate</a:t>
            </a:r>
            <a:r>
              <a:rPr sz="2400" spc="-5" dirty="0">
                <a:cs typeface="Arial MT"/>
              </a:rPr>
              <a:t> </a:t>
            </a:r>
            <a:r>
              <a:rPr sz="2400" dirty="0">
                <a:cs typeface="Arial MT"/>
              </a:rPr>
              <a:t>=</a:t>
            </a:r>
            <a:r>
              <a:rPr sz="2400" spc="-10" dirty="0">
                <a:cs typeface="Arial MT"/>
              </a:rPr>
              <a:t> </a:t>
            </a:r>
            <a:r>
              <a:rPr sz="2400" spc="15" dirty="0">
                <a:cs typeface="Arial MT"/>
              </a:rPr>
              <a:t>a</a:t>
            </a:r>
            <a:r>
              <a:rPr sz="2400" i="1" spc="15" dirty="0">
                <a:cs typeface="Arial"/>
              </a:rPr>
              <a:t>x</a:t>
            </a:r>
            <a:r>
              <a:rPr sz="2400" i="1" spc="-10" dirty="0">
                <a:cs typeface="Arial"/>
              </a:rPr>
              <a:t> </a:t>
            </a:r>
            <a:r>
              <a:rPr sz="2400" dirty="0">
                <a:cs typeface="Arial MT"/>
              </a:rPr>
              <a:t>+</a:t>
            </a:r>
            <a:r>
              <a:rPr sz="2400" spc="-10" dirty="0">
                <a:cs typeface="Arial MT"/>
              </a:rPr>
              <a:t> </a:t>
            </a:r>
            <a:r>
              <a:rPr sz="2400" spc="-5" dirty="0">
                <a:cs typeface="Arial MT"/>
              </a:rPr>
              <a:t>b”,</a:t>
            </a:r>
            <a:endParaRPr sz="2400" dirty="0">
              <a:cs typeface="Arial MT"/>
            </a:endParaRPr>
          </a:p>
          <a:p>
            <a:pPr marL="882015" lvl="1" indent="-412750">
              <a:lnSpc>
                <a:spcPts val="2745"/>
              </a:lnSpc>
              <a:buClr>
                <a:srgbClr val="C4820D"/>
              </a:buClr>
              <a:buChar char="○"/>
              <a:tabLst>
                <a:tab pos="882015" algn="l"/>
                <a:tab pos="882650" algn="l"/>
              </a:tabLst>
            </a:pPr>
            <a:r>
              <a:rPr sz="2000" spc="-5" dirty="0">
                <a:cs typeface="Arial MT"/>
              </a:rPr>
              <a:t>then</a:t>
            </a:r>
            <a:r>
              <a:rPr sz="2000" dirty="0">
                <a:solidFill>
                  <a:srgbClr val="3B3B3B"/>
                </a:solidFill>
                <a:cs typeface="Arial MT"/>
              </a:rPr>
              <a:t> </a:t>
            </a:r>
            <a:r>
              <a:rPr sz="2000" b="1" spc="-5" dirty="0">
                <a:solidFill>
                  <a:srgbClr val="0000FF"/>
                </a:solidFill>
                <a:cs typeface="Courier New"/>
              </a:rPr>
              <a:t>minimize(</a:t>
            </a:r>
            <a:r>
              <a:rPr sz="2000" b="1" spc="-5" dirty="0" err="1">
                <a:solidFill>
                  <a:srgbClr val="0000FF"/>
                </a:solidFill>
                <a:cs typeface="Courier New"/>
              </a:rPr>
              <a:t>mse</a:t>
            </a:r>
            <a:r>
              <a:rPr sz="2000" b="1" spc="-5" dirty="0">
                <a:solidFill>
                  <a:srgbClr val="0000FF"/>
                </a:solidFill>
                <a:cs typeface="Courier New"/>
              </a:rPr>
              <a:t>)</a:t>
            </a:r>
            <a:r>
              <a:rPr lang="en-US" sz="2000" b="1" spc="-5" dirty="0">
                <a:solidFill>
                  <a:srgbClr val="0000FF"/>
                </a:solidFill>
                <a:cs typeface="Courier New"/>
              </a:rPr>
              <a:t> </a:t>
            </a:r>
            <a:r>
              <a:rPr sz="2000" spc="-5" dirty="0">
                <a:cs typeface="Arial MT"/>
              </a:rPr>
              <a:t>returns</a:t>
            </a:r>
            <a:r>
              <a:rPr sz="2000" spc="-10" dirty="0">
                <a:cs typeface="Arial MT"/>
              </a:rPr>
              <a:t> </a:t>
            </a:r>
            <a:r>
              <a:rPr sz="2000" spc="-5" dirty="0">
                <a:cs typeface="Arial MT"/>
              </a:rPr>
              <a:t>array</a:t>
            </a:r>
            <a:r>
              <a:rPr sz="2000" dirty="0">
                <a:cs typeface="Arial MT"/>
              </a:rPr>
              <a:t> </a:t>
            </a:r>
            <a:r>
              <a:rPr sz="2000" spc="-5" dirty="0">
                <a:solidFill>
                  <a:srgbClr val="0000FF"/>
                </a:solidFill>
                <a:cs typeface="Arial MT"/>
              </a:rPr>
              <a:t>[a</a:t>
            </a:r>
            <a:r>
              <a:rPr sz="2000" spc="-5" dirty="0">
                <a:solidFill>
                  <a:srgbClr val="0000FF"/>
                </a:solidFill>
                <a:cs typeface="MS PGothic"/>
              </a:rPr>
              <a:t>₀</a:t>
            </a:r>
            <a:r>
              <a:rPr sz="2000" spc="-5" dirty="0">
                <a:solidFill>
                  <a:srgbClr val="0000FF"/>
                </a:solidFill>
                <a:cs typeface="Arial MT"/>
              </a:rPr>
              <a:t>,</a:t>
            </a:r>
            <a:r>
              <a:rPr sz="2000" spc="-15" dirty="0">
                <a:solidFill>
                  <a:srgbClr val="0000FF"/>
                </a:solidFill>
                <a:cs typeface="Arial MT"/>
              </a:rPr>
              <a:t> </a:t>
            </a:r>
            <a:r>
              <a:rPr sz="2000" dirty="0">
                <a:solidFill>
                  <a:srgbClr val="0000FF"/>
                </a:solidFill>
                <a:cs typeface="Arial MT"/>
              </a:rPr>
              <a:t>b</a:t>
            </a:r>
            <a:r>
              <a:rPr sz="2000" dirty="0">
                <a:solidFill>
                  <a:srgbClr val="0000FF"/>
                </a:solidFill>
                <a:cs typeface="MS PGothic"/>
              </a:rPr>
              <a:t>₀</a:t>
            </a:r>
            <a:r>
              <a:rPr sz="2000" dirty="0">
                <a:solidFill>
                  <a:srgbClr val="0000FF"/>
                </a:solidFill>
                <a:cs typeface="Arial MT"/>
              </a:rPr>
              <a:t>]</a:t>
            </a:r>
            <a:endParaRPr sz="2000" dirty="0">
              <a:cs typeface="Arial MT"/>
            </a:endParaRPr>
          </a:p>
          <a:p>
            <a:pPr marL="882015" marR="146050" lvl="1" indent="-412750">
              <a:lnSpc>
                <a:spcPts val="2850"/>
              </a:lnSpc>
              <a:spcBef>
                <a:spcPts val="105"/>
              </a:spcBef>
              <a:buClr>
                <a:srgbClr val="C4820D"/>
              </a:buClr>
              <a:buFont typeface="Arial MT"/>
              <a:buChar char="○"/>
              <a:tabLst>
                <a:tab pos="967105" algn="l"/>
                <a:tab pos="967740" algn="l"/>
              </a:tabLst>
            </a:pPr>
            <a:r>
              <a:rPr sz="2000" dirty="0">
                <a:solidFill>
                  <a:srgbClr val="0000FF"/>
                </a:solidFill>
                <a:cs typeface="Arial MT"/>
              </a:rPr>
              <a:t>a</a:t>
            </a:r>
            <a:r>
              <a:rPr sz="2000" dirty="0">
                <a:solidFill>
                  <a:srgbClr val="0000FF"/>
                </a:solidFill>
                <a:cs typeface="MS PGothic"/>
              </a:rPr>
              <a:t>₀ </a:t>
            </a:r>
            <a:r>
              <a:rPr sz="2000" spc="-5" dirty="0">
                <a:cs typeface="Arial MT"/>
              </a:rPr>
              <a:t>is the </a:t>
            </a:r>
            <a:r>
              <a:rPr sz="2000" dirty="0">
                <a:cs typeface="Arial MT"/>
              </a:rPr>
              <a:t>slope </a:t>
            </a:r>
            <a:r>
              <a:rPr sz="2000" spc="-5" dirty="0">
                <a:cs typeface="Arial MT"/>
              </a:rPr>
              <a:t>and </a:t>
            </a:r>
            <a:r>
              <a:rPr sz="2000" dirty="0">
                <a:solidFill>
                  <a:srgbClr val="0000FF"/>
                </a:solidFill>
                <a:cs typeface="Arial MT"/>
              </a:rPr>
              <a:t>b</a:t>
            </a:r>
            <a:r>
              <a:rPr sz="2000" dirty="0">
                <a:solidFill>
                  <a:srgbClr val="0000FF"/>
                </a:solidFill>
                <a:cs typeface="MS PGothic"/>
              </a:rPr>
              <a:t>₀ </a:t>
            </a:r>
            <a:r>
              <a:rPr sz="2000" spc="-5" dirty="0">
                <a:cs typeface="Arial MT"/>
              </a:rPr>
              <a:t>the intercept of the line that </a:t>
            </a:r>
            <a:r>
              <a:rPr sz="2000" dirty="0">
                <a:cs typeface="Arial MT"/>
              </a:rPr>
              <a:t> </a:t>
            </a:r>
            <a:r>
              <a:rPr sz="2000" i="1" dirty="0">
                <a:cs typeface="Arial"/>
              </a:rPr>
              <a:t>minimizes </a:t>
            </a:r>
            <a:r>
              <a:rPr sz="2000" spc="-5" dirty="0">
                <a:cs typeface="Arial MT"/>
              </a:rPr>
              <a:t>the </a:t>
            </a:r>
            <a:r>
              <a:rPr sz="2000" dirty="0">
                <a:cs typeface="Arial MT"/>
              </a:rPr>
              <a:t>mse </a:t>
            </a:r>
            <a:r>
              <a:rPr sz="2000" spc="-5" dirty="0">
                <a:cs typeface="Arial MT"/>
              </a:rPr>
              <a:t>among lines with arbitrary </a:t>
            </a:r>
            <a:r>
              <a:rPr sz="2000" dirty="0">
                <a:cs typeface="Arial MT"/>
              </a:rPr>
              <a:t>slope </a:t>
            </a:r>
            <a:r>
              <a:rPr sz="2000" spc="-655" dirty="0">
                <a:cs typeface="Arial MT"/>
              </a:rPr>
              <a:t> </a:t>
            </a:r>
            <a:r>
              <a:rPr sz="2000" dirty="0">
                <a:solidFill>
                  <a:srgbClr val="0000FF"/>
                </a:solidFill>
                <a:cs typeface="Arial MT"/>
              </a:rPr>
              <a:t>a</a:t>
            </a:r>
            <a:r>
              <a:rPr sz="2000" spc="-15" dirty="0">
                <a:solidFill>
                  <a:srgbClr val="0000FF"/>
                </a:solidFill>
                <a:cs typeface="Arial MT"/>
              </a:rPr>
              <a:t> </a:t>
            </a:r>
            <a:r>
              <a:rPr sz="2000" spc="-5" dirty="0">
                <a:cs typeface="Arial MT"/>
              </a:rPr>
              <a:t>and</a:t>
            </a:r>
            <a:r>
              <a:rPr sz="2000" spc="-10" dirty="0">
                <a:cs typeface="Arial MT"/>
              </a:rPr>
              <a:t> </a:t>
            </a:r>
            <a:r>
              <a:rPr sz="2000" spc="-5" dirty="0">
                <a:cs typeface="Arial MT"/>
              </a:rPr>
              <a:t>arbitrary</a:t>
            </a:r>
            <a:r>
              <a:rPr sz="2000" spc="-10" dirty="0">
                <a:cs typeface="Arial MT"/>
              </a:rPr>
              <a:t> </a:t>
            </a:r>
            <a:r>
              <a:rPr sz="2000" spc="-5" dirty="0">
                <a:cs typeface="Arial MT"/>
              </a:rPr>
              <a:t>intercept</a:t>
            </a:r>
            <a:r>
              <a:rPr sz="2000" spc="10" dirty="0">
                <a:cs typeface="Arial MT"/>
              </a:rPr>
              <a:t> </a:t>
            </a:r>
            <a:r>
              <a:rPr sz="2000" dirty="0">
                <a:solidFill>
                  <a:srgbClr val="0000FF"/>
                </a:solidFill>
                <a:cs typeface="Arial MT"/>
              </a:rPr>
              <a:t>b</a:t>
            </a:r>
            <a:r>
              <a:rPr sz="2000" spc="-10" dirty="0">
                <a:solidFill>
                  <a:srgbClr val="0000FF"/>
                </a:solidFill>
                <a:cs typeface="Arial MT"/>
              </a:rPr>
              <a:t> </a:t>
            </a:r>
            <a:r>
              <a:rPr sz="2000" dirty="0">
                <a:cs typeface="Arial MT"/>
              </a:rPr>
              <a:t>(that</a:t>
            </a:r>
            <a:r>
              <a:rPr sz="2000" spc="-10" dirty="0">
                <a:cs typeface="Arial MT"/>
              </a:rPr>
              <a:t> </a:t>
            </a:r>
            <a:r>
              <a:rPr sz="2000" spc="-5" dirty="0">
                <a:cs typeface="Arial MT"/>
              </a:rPr>
              <a:t>is,</a:t>
            </a:r>
            <a:r>
              <a:rPr sz="2000" spc="-15" dirty="0">
                <a:cs typeface="Arial MT"/>
              </a:rPr>
              <a:t> </a:t>
            </a:r>
            <a:r>
              <a:rPr sz="2000" spc="-5" dirty="0">
                <a:cs typeface="Arial MT"/>
              </a:rPr>
              <a:t>among</a:t>
            </a:r>
            <a:r>
              <a:rPr sz="2000" spc="-10" dirty="0">
                <a:cs typeface="Arial MT"/>
              </a:rPr>
              <a:t> </a:t>
            </a:r>
            <a:r>
              <a:rPr sz="2000" spc="-5" dirty="0">
                <a:cs typeface="Arial MT"/>
              </a:rPr>
              <a:t>all</a:t>
            </a:r>
            <a:r>
              <a:rPr sz="2000" spc="-10" dirty="0">
                <a:cs typeface="Arial MT"/>
              </a:rPr>
              <a:t> </a:t>
            </a:r>
            <a:r>
              <a:rPr sz="2000" spc="-5" dirty="0">
                <a:cs typeface="Arial MT"/>
              </a:rPr>
              <a:t>lines)</a:t>
            </a:r>
            <a:endParaRPr sz="2000" dirty="0">
              <a:cs typeface="Arial MT"/>
            </a:endParaRPr>
          </a:p>
          <a:p>
            <a:pPr marR="5715" algn="ctr">
              <a:lnSpc>
                <a:spcPct val="100000"/>
              </a:lnSpc>
            </a:pPr>
            <a:endParaRPr lang="en-US" dirty="0">
              <a:solidFill>
                <a:srgbClr val="3B7EA1"/>
              </a:solidFill>
              <a:cs typeface="Arial MT"/>
            </a:endParaRPr>
          </a:p>
          <a:p>
            <a:pPr marR="5715" algn="ctr">
              <a:lnSpc>
                <a:spcPct val="100000"/>
              </a:lnSpc>
            </a:pPr>
            <a:r>
              <a:rPr dirty="0">
                <a:solidFill>
                  <a:srgbClr val="3B7EA1"/>
                </a:solidFill>
                <a:cs typeface="Arial MT"/>
              </a:rPr>
              <a:t>(Demo</a:t>
            </a:r>
            <a:r>
              <a:rPr lang="en-US" dirty="0">
                <a:solidFill>
                  <a:srgbClr val="3B7EA1"/>
                </a:solidFill>
                <a:cs typeface="Arial MT"/>
              </a:rPr>
              <a:t> – Notebook 9.3, Numerical Optimization &amp; Minimizing RMSE</a:t>
            </a:r>
            <a:r>
              <a:rPr dirty="0">
                <a:solidFill>
                  <a:srgbClr val="3B7EA1"/>
                </a:solidFill>
                <a:cs typeface="Arial MT"/>
              </a:rPr>
              <a:t>)</a:t>
            </a:r>
            <a:endParaRPr dirty="0">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Errors</a:t>
            </a:r>
            <a:r>
              <a:rPr lang="en-US" spc="-55" dirty="0"/>
              <a:t> </a:t>
            </a:r>
            <a:r>
              <a:rPr lang="en-US" spc="-5" dirty="0"/>
              <a:t>and</a:t>
            </a:r>
            <a:r>
              <a:rPr lang="en-US" spc="-45" dirty="0"/>
              <a:t> </a:t>
            </a:r>
            <a:r>
              <a:rPr lang="en-US" spc="-5" dirty="0"/>
              <a:t>Residuals</a:t>
            </a:r>
            <a:endParaRPr spc="-10" dirty="0"/>
          </a:p>
        </p:txBody>
      </p:sp>
    </p:spTree>
    <p:extLst>
      <p:ext uri="{BB962C8B-B14F-4D97-AF65-F5344CB8AC3E}">
        <p14:creationId xmlns:p14="http://schemas.microsoft.com/office/powerpoint/2010/main" val="2192589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105588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8503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Residuals</a:t>
            </a:r>
          </a:p>
        </p:txBody>
      </p:sp>
      <p:sp>
        <p:nvSpPr>
          <p:cNvPr id="3" name="object 3"/>
          <p:cNvSpPr txBox="1"/>
          <p:nvPr/>
        </p:nvSpPr>
        <p:spPr>
          <a:xfrm>
            <a:off x="393749" y="904280"/>
            <a:ext cx="8569276" cy="405752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Error</a:t>
            </a:r>
            <a:r>
              <a:rPr sz="2400" spc="-35" dirty="0">
                <a:cs typeface="Arial MT"/>
              </a:rPr>
              <a:t> </a:t>
            </a:r>
            <a:r>
              <a:rPr sz="2400" spc="-5" dirty="0">
                <a:cs typeface="Arial MT"/>
              </a:rPr>
              <a:t>in</a:t>
            </a:r>
            <a:r>
              <a:rPr sz="2400" spc="-25" dirty="0">
                <a:cs typeface="Arial MT"/>
              </a:rPr>
              <a:t> </a:t>
            </a:r>
            <a:r>
              <a:rPr sz="2400" dirty="0">
                <a:cs typeface="Arial MT"/>
              </a:rPr>
              <a:t>regression</a:t>
            </a:r>
            <a:r>
              <a:rPr sz="2400" spc="-25" dirty="0">
                <a:cs typeface="Arial MT"/>
              </a:rPr>
              <a:t> </a:t>
            </a:r>
            <a:r>
              <a:rPr sz="2400" spc="-5" dirty="0">
                <a:cs typeface="Arial MT"/>
              </a:rPr>
              <a:t>estimate</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spc="-5" dirty="0">
                <a:cs typeface="Arial MT"/>
              </a:rPr>
              <a:t>One</a:t>
            </a:r>
            <a:r>
              <a:rPr sz="2400" spc="-20" dirty="0">
                <a:cs typeface="Arial MT"/>
              </a:rPr>
              <a:t> </a:t>
            </a:r>
            <a:r>
              <a:rPr sz="2400" dirty="0">
                <a:cs typeface="Arial MT"/>
              </a:rPr>
              <a:t>residual</a:t>
            </a:r>
            <a:r>
              <a:rPr sz="2400" spc="-15" dirty="0">
                <a:cs typeface="Arial MT"/>
              </a:rPr>
              <a:t> </a:t>
            </a:r>
            <a:r>
              <a:rPr sz="2400" dirty="0">
                <a:cs typeface="Arial MT"/>
              </a:rPr>
              <a:t>corresponding</a:t>
            </a:r>
            <a:r>
              <a:rPr sz="2400" spc="-15" dirty="0">
                <a:cs typeface="Arial MT"/>
              </a:rPr>
              <a:t> </a:t>
            </a:r>
            <a:r>
              <a:rPr sz="2400" spc="-5" dirty="0">
                <a:cs typeface="Arial MT"/>
              </a:rPr>
              <a:t>to</a:t>
            </a:r>
            <a:r>
              <a:rPr sz="2400" spc="-20" dirty="0">
                <a:cs typeface="Arial MT"/>
              </a:rPr>
              <a:t> </a:t>
            </a:r>
            <a:r>
              <a:rPr sz="2400" spc="-5" dirty="0">
                <a:cs typeface="Arial MT"/>
              </a:rPr>
              <a:t>each</a:t>
            </a:r>
            <a:r>
              <a:rPr sz="2400" spc="-15" dirty="0">
                <a:cs typeface="Arial MT"/>
              </a:rPr>
              <a:t> </a:t>
            </a:r>
            <a:r>
              <a:rPr sz="2400" spc="-5" dirty="0">
                <a:cs typeface="Arial MT"/>
              </a:rPr>
              <a:t>point</a:t>
            </a:r>
            <a:r>
              <a:rPr sz="2400" spc="-10" dirty="0">
                <a:cs typeface="Arial MT"/>
              </a:rPr>
              <a:t> </a:t>
            </a:r>
            <a:r>
              <a:rPr sz="2400" spc="10" dirty="0">
                <a:cs typeface="Arial MT"/>
              </a:rPr>
              <a:t>(</a:t>
            </a:r>
            <a:r>
              <a:rPr sz="2400" i="1" spc="10" dirty="0">
                <a:cs typeface="Arial"/>
              </a:rPr>
              <a:t>x</a:t>
            </a:r>
            <a:r>
              <a:rPr sz="2400" spc="10" dirty="0">
                <a:cs typeface="Arial MT"/>
              </a:rPr>
              <a:t>,</a:t>
            </a:r>
            <a:r>
              <a:rPr sz="2400" spc="-10" dirty="0">
                <a:cs typeface="Arial MT"/>
              </a:rPr>
              <a:t> </a:t>
            </a:r>
            <a:r>
              <a:rPr sz="2400" i="1" dirty="0">
                <a:cs typeface="Arial"/>
              </a:rPr>
              <a:t>y</a:t>
            </a:r>
            <a:r>
              <a:rPr sz="2400" dirty="0">
                <a:solidFill>
                  <a:srgbClr val="3B3B3B"/>
                </a:solidFill>
                <a:cs typeface="Arial MT"/>
              </a:rPr>
              <a:t>)</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b="1" spc="-5" dirty="0">
                <a:solidFill>
                  <a:srgbClr val="0000FF"/>
                </a:solidFill>
                <a:cs typeface="Arial"/>
              </a:rPr>
              <a:t>residual</a:t>
            </a:r>
            <a:endParaRPr sz="2400" dirty="0">
              <a:cs typeface="Arial"/>
            </a:endParaRPr>
          </a:p>
          <a:p>
            <a:pPr marL="474345">
              <a:lnSpc>
                <a:spcPct val="100000"/>
              </a:lnSpc>
              <a:spcBef>
                <a:spcPts val="420"/>
              </a:spcBef>
            </a:pPr>
            <a:r>
              <a:rPr sz="2400" b="1" dirty="0">
                <a:solidFill>
                  <a:srgbClr val="0000FF"/>
                </a:solidFill>
                <a:cs typeface="Arial"/>
              </a:rPr>
              <a:t>=</a:t>
            </a:r>
            <a:r>
              <a:rPr sz="2400" b="1" spc="-20" dirty="0">
                <a:solidFill>
                  <a:srgbClr val="0000FF"/>
                </a:solidFill>
                <a:cs typeface="Arial"/>
              </a:rPr>
              <a:t> </a:t>
            </a:r>
            <a:r>
              <a:rPr sz="2400" b="1" spc="-5" dirty="0">
                <a:solidFill>
                  <a:srgbClr val="0000FF"/>
                </a:solidFill>
                <a:cs typeface="Arial"/>
              </a:rPr>
              <a:t>observed</a:t>
            </a:r>
            <a:r>
              <a:rPr sz="2400" b="1" spc="35" dirty="0">
                <a:solidFill>
                  <a:srgbClr val="0000FF"/>
                </a:solidFill>
                <a:cs typeface="Arial"/>
              </a:rPr>
              <a:t> </a:t>
            </a:r>
            <a:r>
              <a:rPr sz="2400" b="1" i="1" dirty="0">
                <a:solidFill>
                  <a:srgbClr val="0000FF"/>
                </a:solidFill>
                <a:cs typeface="Arial"/>
              </a:rPr>
              <a:t>y</a:t>
            </a:r>
            <a:r>
              <a:rPr sz="2400" b="1" i="1" spc="-15" dirty="0">
                <a:solidFill>
                  <a:srgbClr val="0000FF"/>
                </a:solidFill>
                <a:cs typeface="Arial"/>
              </a:rPr>
              <a:t> </a:t>
            </a:r>
            <a:r>
              <a:rPr sz="2400" b="1" dirty="0">
                <a:solidFill>
                  <a:srgbClr val="0000FF"/>
                </a:solidFill>
                <a:cs typeface="Arial"/>
              </a:rPr>
              <a:t>-</a:t>
            </a:r>
            <a:r>
              <a:rPr sz="2400" b="1" spc="-15" dirty="0">
                <a:solidFill>
                  <a:srgbClr val="0000FF"/>
                </a:solidFill>
                <a:cs typeface="Arial"/>
              </a:rPr>
              <a:t> </a:t>
            </a:r>
            <a:r>
              <a:rPr sz="2400" b="1" spc="-5" dirty="0">
                <a:solidFill>
                  <a:srgbClr val="0000FF"/>
                </a:solidFill>
                <a:cs typeface="Arial"/>
              </a:rPr>
              <a:t>regression</a:t>
            </a:r>
            <a:r>
              <a:rPr sz="2400" b="1" spc="-15" dirty="0">
                <a:solidFill>
                  <a:srgbClr val="0000FF"/>
                </a:solidFill>
                <a:cs typeface="Arial"/>
              </a:rPr>
              <a:t> </a:t>
            </a:r>
            <a:r>
              <a:rPr sz="2400" b="1" spc="-5" dirty="0">
                <a:solidFill>
                  <a:srgbClr val="0000FF"/>
                </a:solidFill>
                <a:cs typeface="Arial"/>
              </a:rPr>
              <a:t>estimate</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i="1" dirty="0">
                <a:solidFill>
                  <a:srgbClr val="0000FF"/>
                </a:solidFill>
                <a:cs typeface="Arial"/>
              </a:rPr>
              <a:t>y</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spc="-5" dirty="0">
                <a:cs typeface="Arial MT"/>
              </a:rPr>
              <a:t>observed</a:t>
            </a:r>
            <a:r>
              <a:rPr sz="2400" spc="-10" dirty="0">
                <a:cs typeface="Arial MT"/>
              </a:rPr>
              <a:t> </a:t>
            </a:r>
            <a:r>
              <a:rPr sz="2400" dirty="0">
                <a:cs typeface="Arial MT"/>
              </a:rPr>
              <a:t>y</a:t>
            </a:r>
            <a:r>
              <a:rPr sz="2400" spc="-15" dirty="0">
                <a:cs typeface="Arial MT"/>
              </a:rPr>
              <a:t> </a:t>
            </a:r>
            <a:r>
              <a:rPr sz="2400" dirty="0">
                <a:cs typeface="Arial MT"/>
              </a:rPr>
              <a:t>-</a:t>
            </a:r>
            <a:r>
              <a:rPr sz="2400" spc="-10" dirty="0">
                <a:cs typeface="Arial MT"/>
              </a:rPr>
              <a:t> </a:t>
            </a:r>
            <a:r>
              <a:rPr sz="2400" spc="-5" dirty="0">
                <a:cs typeface="Arial MT"/>
              </a:rPr>
              <a:t>height</a:t>
            </a:r>
            <a:r>
              <a:rPr sz="2400" spc="-15" dirty="0">
                <a:cs typeface="Arial MT"/>
              </a:rPr>
              <a:t> </a:t>
            </a:r>
            <a:r>
              <a:rPr sz="2400" spc="-5" dirty="0">
                <a:cs typeface="Arial MT"/>
              </a:rPr>
              <a:t>of</a:t>
            </a:r>
            <a:r>
              <a:rPr sz="2400" spc="-1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at</a:t>
            </a:r>
            <a:r>
              <a:rPr sz="2400" spc="35" dirty="0">
                <a:cs typeface="Arial MT"/>
              </a:rPr>
              <a:t> </a:t>
            </a:r>
            <a:r>
              <a:rPr sz="2400" i="1" dirty="0">
                <a:cs typeface="Arial"/>
              </a:rPr>
              <a:t>x</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dirty="0">
                <a:cs typeface="Arial MT"/>
              </a:rPr>
              <a:t>vertical</a:t>
            </a:r>
            <a:r>
              <a:rPr sz="2400" spc="-10" dirty="0">
                <a:cs typeface="Arial MT"/>
              </a:rPr>
              <a:t> </a:t>
            </a:r>
            <a:r>
              <a:rPr sz="2400" spc="-5" dirty="0">
                <a:cs typeface="Arial MT"/>
              </a:rPr>
              <a:t>distance</a:t>
            </a:r>
            <a:r>
              <a:rPr sz="2400" spc="-15" dirty="0">
                <a:cs typeface="Arial MT"/>
              </a:rPr>
              <a:t> </a:t>
            </a:r>
            <a:r>
              <a:rPr sz="2400" spc="-5" dirty="0">
                <a:cs typeface="Arial MT"/>
              </a:rPr>
              <a:t>between</a:t>
            </a:r>
            <a:r>
              <a:rPr sz="2400" spc="-10" dirty="0">
                <a:cs typeface="Arial MT"/>
              </a:rPr>
              <a:t> </a:t>
            </a:r>
            <a:r>
              <a:rPr sz="2400" spc="-5" dirty="0">
                <a:cs typeface="Arial MT"/>
              </a:rPr>
              <a:t>the</a:t>
            </a:r>
            <a:r>
              <a:rPr sz="2400" spc="-15" dirty="0">
                <a:cs typeface="Arial MT"/>
              </a:rPr>
              <a:t> </a:t>
            </a:r>
            <a:r>
              <a:rPr sz="2400" spc="-5" dirty="0">
                <a:cs typeface="Arial MT"/>
              </a:rPr>
              <a:t>point</a:t>
            </a:r>
            <a:r>
              <a:rPr sz="2400" spc="-15" dirty="0">
                <a:cs typeface="Arial MT"/>
              </a:rPr>
              <a:t> </a:t>
            </a:r>
            <a:r>
              <a:rPr sz="2400" spc="-5" dirty="0">
                <a:cs typeface="Arial MT"/>
              </a:rPr>
              <a:t>and</a:t>
            </a:r>
            <a:r>
              <a:rPr sz="2400" spc="-10" dirty="0">
                <a:cs typeface="Arial MT"/>
              </a:rPr>
              <a:t> </a:t>
            </a:r>
            <a:r>
              <a:rPr sz="2400" spc="-5" dirty="0">
                <a:cs typeface="Arial MT"/>
              </a:rPr>
              <a:t>the</a:t>
            </a:r>
            <a:r>
              <a:rPr sz="2400" spc="-20" dirty="0">
                <a:cs typeface="Arial MT"/>
              </a:rPr>
              <a:t> </a:t>
            </a:r>
            <a:r>
              <a:rPr sz="2400" spc="-5" dirty="0">
                <a:cs typeface="Arial MT"/>
              </a:rPr>
              <a:t>best</a:t>
            </a:r>
            <a:r>
              <a:rPr sz="2400" spc="-10" dirty="0">
                <a:cs typeface="Arial MT"/>
              </a:rPr>
              <a:t> </a:t>
            </a:r>
            <a:r>
              <a:rPr sz="2400" spc="-5" dirty="0">
                <a:cs typeface="Arial MT"/>
              </a:rPr>
              <a:t>line</a:t>
            </a:r>
            <a:endParaRPr lang="en-US" sz="2400" spc="-5" dirty="0">
              <a:cs typeface="Arial MT"/>
            </a:endParaRPr>
          </a:p>
          <a:p>
            <a:pPr marL="424815" indent="-412750">
              <a:lnSpc>
                <a:spcPts val="2865"/>
              </a:lnSpc>
              <a:buClr>
                <a:srgbClr val="C4820D"/>
              </a:buClr>
              <a:buChar char="●"/>
              <a:tabLst>
                <a:tab pos="424815" algn="l"/>
                <a:tab pos="425450" algn="l"/>
              </a:tabLst>
            </a:pPr>
            <a:r>
              <a:rPr lang="en-US" sz="2400" spc="-5" dirty="0">
                <a:cs typeface="Arial MT"/>
              </a:rPr>
              <a:t>In</a:t>
            </a:r>
            <a:r>
              <a:rPr lang="en-US" sz="2400" spc="-40" dirty="0">
                <a:cs typeface="Arial MT"/>
              </a:rPr>
              <a:t> </a:t>
            </a:r>
            <a:r>
              <a:rPr lang="en-US" sz="2400" spc="-5" dirty="0">
                <a:cs typeface="Arial MT"/>
              </a:rPr>
              <a:t>other</a:t>
            </a:r>
            <a:r>
              <a:rPr lang="en-US" sz="2400" spc="-35" dirty="0">
                <a:cs typeface="Arial MT"/>
              </a:rPr>
              <a:t> </a:t>
            </a:r>
            <a:r>
              <a:rPr lang="en-US" sz="2400" spc="-5" dirty="0">
                <a:cs typeface="Arial MT"/>
              </a:rPr>
              <a:t>words:</a:t>
            </a:r>
            <a:endParaRPr lang="en-US" sz="2400" dirty="0">
              <a:cs typeface="Arial MT"/>
            </a:endParaRPr>
          </a:p>
          <a:p>
            <a:pPr marL="882015" lvl="1" indent="-412750">
              <a:lnSpc>
                <a:spcPts val="2865"/>
              </a:lnSpc>
              <a:buClr>
                <a:srgbClr val="C4820D"/>
              </a:buClr>
              <a:buFont typeface="Arial MT"/>
              <a:buChar char="○"/>
              <a:tabLst>
                <a:tab pos="882015" algn="l"/>
                <a:tab pos="882650" algn="l"/>
              </a:tabLst>
            </a:pPr>
            <a:r>
              <a:rPr lang="en-US" sz="2400" b="1" spc="-5" dirty="0">
                <a:cs typeface="Arial"/>
              </a:rPr>
              <a:t>observed</a:t>
            </a:r>
            <a:r>
              <a:rPr lang="en-US" sz="2400" b="1" spc="-25" dirty="0">
                <a:cs typeface="Arial"/>
              </a:rPr>
              <a:t> </a:t>
            </a:r>
            <a:r>
              <a:rPr lang="en-US" sz="2400" b="1" dirty="0">
                <a:cs typeface="Arial"/>
              </a:rPr>
              <a:t>y</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regression</a:t>
            </a:r>
            <a:r>
              <a:rPr lang="en-US" sz="2400" b="1" spc="-15" dirty="0">
                <a:cs typeface="Arial"/>
              </a:rPr>
              <a:t> </a:t>
            </a:r>
            <a:r>
              <a:rPr lang="en-US" sz="2400" b="1" spc="-5" dirty="0">
                <a:cs typeface="Arial"/>
              </a:rPr>
              <a:t>estimate</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residual</a:t>
            </a:r>
            <a:endParaRPr sz="2400" dirty="0">
              <a:cs typeface="Arial MT"/>
            </a:endParaRPr>
          </a:p>
          <a:p>
            <a:pPr marL="3425825">
              <a:lnSpc>
                <a:spcPct val="100000"/>
              </a:lnSpc>
              <a:spcBef>
                <a:spcPts val="1140"/>
              </a:spcBef>
            </a:pPr>
            <a:r>
              <a:rPr dirty="0">
                <a:solidFill>
                  <a:srgbClr val="3B7EA1"/>
                </a:solidFill>
                <a:cs typeface="Arial MT"/>
              </a:rPr>
              <a:t>(Demo</a:t>
            </a:r>
            <a:r>
              <a:rPr lang="en-US" dirty="0">
                <a:solidFill>
                  <a:srgbClr val="3B7EA1"/>
                </a:solidFill>
                <a:cs typeface="Arial MT"/>
              </a:rPr>
              <a:t> – Notebook 9.4, Residuals</a:t>
            </a:r>
            <a:r>
              <a:rPr dirty="0">
                <a:solidFill>
                  <a:srgbClr val="3B7EA1"/>
                </a:solidFill>
                <a:cs typeface="Arial MT"/>
              </a:rPr>
              <a:t>)</a:t>
            </a:r>
            <a:endParaRPr dirty="0">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spc="-5" dirty="0"/>
              <a:t>Diagnostics</a:t>
            </a:r>
            <a:endParaRPr spc="-1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157979"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Example: Dugongs</a:t>
            </a:r>
          </a:p>
        </p:txBody>
      </p:sp>
      <p:sp>
        <p:nvSpPr>
          <p:cNvPr id="3" name="object 3"/>
          <p:cNvSpPr txBox="1"/>
          <p:nvPr/>
        </p:nvSpPr>
        <p:spPr>
          <a:xfrm>
            <a:off x="3454400" y="4793015"/>
            <a:ext cx="373888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 Dugongs</a:t>
            </a:r>
            <a:r>
              <a:rPr dirty="0">
                <a:solidFill>
                  <a:srgbClr val="3B7EA1"/>
                </a:solidFill>
                <a:cs typeface="Arial MT"/>
              </a:rPr>
              <a:t>)</a:t>
            </a:r>
            <a:endParaRPr dirty="0">
              <a:cs typeface="Arial MT"/>
            </a:endParaRPr>
          </a:p>
        </p:txBody>
      </p:sp>
      <p:pic>
        <p:nvPicPr>
          <p:cNvPr id="2050" name="Picture 2" descr="Dugong | National Geographic">
            <a:extLst>
              <a:ext uri="{FF2B5EF4-FFF2-40B4-BE49-F238E27FC236}">
                <a16:creationId xmlns:a16="http://schemas.microsoft.com/office/drawing/2014/main" id="{D35845CD-131C-62EB-381F-D4B56896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985605"/>
            <a:ext cx="6525490" cy="3670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AA8B4-3F9A-1894-A617-612E2DE29700}"/>
              </a:ext>
            </a:extLst>
          </p:cNvPr>
          <p:cNvSpPr txBox="1"/>
          <p:nvPr/>
        </p:nvSpPr>
        <p:spPr>
          <a:xfrm>
            <a:off x="7343775" y="2762250"/>
            <a:ext cx="1619249" cy="1200329"/>
          </a:xfrm>
          <a:prstGeom prst="rect">
            <a:avLst/>
          </a:prstGeom>
          <a:noFill/>
        </p:spPr>
        <p:txBody>
          <a:bodyPr wrap="square" rtlCol="0">
            <a:spAutoFit/>
          </a:bodyPr>
          <a:lstStyle/>
          <a:p>
            <a:r>
              <a:rPr lang="en-US" dirty="0"/>
              <a:t>Image Source: </a:t>
            </a:r>
            <a:r>
              <a:rPr lang="en-US" dirty="0">
                <a:hlinkClick r:id="rId3"/>
              </a:rPr>
              <a:t>National Geographic</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9184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90" dirty="0">
                <a:solidFill>
                  <a:schemeClr val="tx1"/>
                </a:solidFill>
              </a:rPr>
              <a:t> </a:t>
            </a:r>
            <a:r>
              <a:rPr spc="-5" dirty="0">
                <a:solidFill>
                  <a:schemeClr val="tx1"/>
                </a:solidFill>
              </a:rPr>
              <a:t>Plot</a:t>
            </a:r>
          </a:p>
        </p:txBody>
      </p:sp>
      <p:sp>
        <p:nvSpPr>
          <p:cNvPr id="3" name="object 3"/>
          <p:cNvSpPr txBox="1"/>
          <p:nvPr/>
        </p:nvSpPr>
        <p:spPr>
          <a:xfrm>
            <a:off x="530225" y="883793"/>
            <a:ext cx="8289925" cy="3360535"/>
          </a:xfrm>
          <a:prstGeom prst="rect">
            <a:avLst/>
          </a:prstGeom>
        </p:spPr>
        <p:txBody>
          <a:bodyPr vert="horz" wrap="square" lIns="0" tIns="161290" rIns="0" bIns="0" rtlCol="0">
            <a:spAutoFit/>
          </a:bodyPr>
          <a:lstStyle/>
          <a:p>
            <a:pPr marL="12700">
              <a:lnSpc>
                <a:spcPct val="100000"/>
              </a:lnSpc>
              <a:spcBef>
                <a:spcPts val="1270"/>
              </a:spcBef>
            </a:pPr>
            <a:r>
              <a:rPr sz="2400" dirty="0">
                <a:cs typeface="Arial MT"/>
              </a:rPr>
              <a:t>A</a:t>
            </a:r>
            <a:r>
              <a:rPr sz="2400" spc="-155" dirty="0">
                <a:cs typeface="Arial MT"/>
              </a:rPr>
              <a:t> </a:t>
            </a:r>
            <a:r>
              <a:rPr sz="2400" dirty="0">
                <a:cs typeface="Arial MT"/>
              </a:rPr>
              <a:t>scatter</a:t>
            </a:r>
            <a:r>
              <a:rPr sz="2400" spc="-25" dirty="0">
                <a:cs typeface="Arial MT"/>
              </a:rPr>
              <a:t> </a:t>
            </a:r>
            <a:r>
              <a:rPr sz="2400" spc="-5" dirty="0">
                <a:cs typeface="Arial MT"/>
              </a:rPr>
              <a:t>diagram</a:t>
            </a:r>
            <a:r>
              <a:rPr sz="2400" spc="-25" dirty="0">
                <a:cs typeface="Arial MT"/>
              </a:rPr>
              <a:t> </a:t>
            </a:r>
            <a:r>
              <a:rPr sz="2400" spc="-5" dirty="0">
                <a:cs typeface="Arial MT"/>
              </a:rPr>
              <a:t>of</a:t>
            </a:r>
            <a:r>
              <a:rPr sz="2400" spc="-20" dirty="0">
                <a:cs typeface="Arial MT"/>
              </a:rPr>
              <a:t> </a:t>
            </a:r>
            <a:r>
              <a:rPr sz="2400" dirty="0">
                <a:cs typeface="Arial MT"/>
              </a:rPr>
              <a:t>residuals</a:t>
            </a:r>
          </a:p>
          <a:p>
            <a:pPr marL="469900" indent="-412750">
              <a:lnSpc>
                <a:spcPct val="100000"/>
              </a:lnSpc>
              <a:spcBef>
                <a:spcPts val="1170"/>
              </a:spcBef>
              <a:buClr>
                <a:srgbClr val="C4820D"/>
              </a:buClr>
              <a:buChar char="●"/>
              <a:tabLst>
                <a:tab pos="469265" algn="l"/>
                <a:tab pos="469900" algn="l"/>
              </a:tabLst>
            </a:pPr>
            <a:r>
              <a:rPr sz="2400" spc="-5" dirty="0">
                <a:cs typeface="Arial MT"/>
              </a:rPr>
              <a:t>Should</a:t>
            </a:r>
            <a:r>
              <a:rPr sz="2400" spc="-20" dirty="0">
                <a:cs typeface="Arial MT"/>
              </a:rPr>
              <a:t> </a:t>
            </a:r>
            <a:r>
              <a:rPr sz="2400" spc="-5" dirty="0">
                <a:cs typeface="Arial MT"/>
              </a:rPr>
              <a:t>look</a:t>
            </a:r>
            <a:r>
              <a:rPr sz="2400" spc="-10" dirty="0">
                <a:cs typeface="Arial MT"/>
              </a:rPr>
              <a:t> </a:t>
            </a:r>
            <a:r>
              <a:rPr sz="2400" spc="-5" dirty="0">
                <a:cs typeface="Arial MT"/>
              </a:rPr>
              <a:t>like</a:t>
            </a:r>
            <a:r>
              <a:rPr sz="2400" spc="-15" dirty="0">
                <a:cs typeface="Arial MT"/>
              </a:rPr>
              <a:t> </a:t>
            </a:r>
            <a:r>
              <a:rPr sz="2400" spc="-5" dirty="0">
                <a:cs typeface="Arial MT"/>
              </a:rPr>
              <a:t>an</a:t>
            </a:r>
            <a:r>
              <a:rPr sz="2400" spc="-10" dirty="0">
                <a:cs typeface="Arial MT"/>
              </a:rPr>
              <a:t> </a:t>
            </a:r>
            <a:r>
              <a:rPr sz="2400" spc="-5" dirty="0">
                <a:cs typeface="Arial MT"/>
              </a:rPr>
              <a:t>unassociated</a:t>
            </a:r>
            <a:r>
              <a:rPr sz="2400" spc="-15" dirty="0">
                <a:cs typeface="Arial MT"/>
              </a:rPr>
              <a:t> </a:t>
            </a:r>
            <a:r>
              <a:rPr sz="2400" spc="-5" dirty="0">
                <a:cs typeface="Arial MT"/>
              </a:rPr>
              <a:t>blob</a:t>
            </a:r>
            <a:r>
              <a:rPr sz="2400" spc="-10" dirty="0">
                <a:cs typeface="Arial MT"/>
              </a:rPr>
              <a:t> </a:t>
            </a:r>
            <a:r>
              <a:rPr sz="2400" spc="-5" dirty="0">
                <a:cs typeface="Arial MT"/>
              </a:rPr>
              <a:t>for</a:t>
            </a:r>
            <a:r>
              <a:rPr sz="2400" spc="-20" dirty="0">
                <a:cs typeface="Arial MT"/>
              </a:rPr>
              <a:t> </a:t>
            </a:r>
            <a:r>
              <a:rPr sz="2400" spc="-5" dirty="0">
                <a:cs typeface="Arial MT"/>
              </a:rPr>
              <a:t>linear</a:t>
            </a:r>
            <a:r>
              <a:rPr sz="2400" spc="-10"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But</a:t>
            </a:r>
            <a:r>
              <a:rPr sz="2400" spc="-25" dirty="0">
                <a:cs typeface="Arial MT"/>
              </a:rPr>
              <a:t> </a:t>
            </a:r>
            <a:r>
              <a:rPr sz="2400" spc="-5" dirty="0">
                <a:cs typeface="Arial MT"/>
              </a:rPr>
              <a:t>will</a:t>
            </a:r>
            <a:r>
              <a:rPr sz="2400" spc="-15" dirty="0">
                <a:cs typeface="Arial MT"/>
              </a:rPr>
              <a:t> </a:t>
            </a:r>
            <a:r>
              <a:rPr sz="2400" dirty="0">
                <a:cs typeface="Arial MT"/>
              </a:rPr>
              <a:t>show</a:t>
            </a:r>
            <a:r>
              <a:rPr sz="2400" spc="-15" dirty="0">
                <a:cs typeface="Arial MT"/>
              </a:rPr>
              <a:t> </a:t>
            </a:r>
            <a:r>
              <a:rPr sz="2400" spc="-5" dirty="0">
                <a:cs typeface="Arial MT"/>
              </a:rPr>
              <a:t>patterns</a:t>
            </a:r>
            <a:r>
              <a:rPr sz="2400" spc="-15" dirty="0">
                <a:cs typeface="Arial MT"/>
              </a:rPr>
              <a:t> </a:t>
            </a:r>
            <a:r>
              <a:rPr sz="2400" spc="-5" dirty="0">
                <a:cs typeface="Arial MT"/>
              </a:rPr>
              <a:t>for</a:t>
            </a:r>
            <a:r>
              <a:rPr sz="2400" spc="-20" dirty="0">
                <a:cs typeface="Arial MT"/>
              </a:rPr>
              <a:t> </a:t>
            </a:r>
            <a:r>
              <a:rPr sz="2400" spc="-5" dirty="0">
                <a:cs typeface="Arial MT"/>
              </a:rPr>
              <a:t>non-linear</a:t>
            </a:r>
            <a:r>
              <a:rPr sz="2400" spc="-15"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Used</a:t>
            </a:r>
            <a:r>
              <a:rPr sz="2400" spc="-15" dirty="0">
                <a:cs typeface="Arial MT"/>
              </a:rPr>
              <a:t> </a:t>
            </a:r>
            <a:r>
              <a:rPr sz="2400" spc="-5" dirty="0">
                <a:cs typeface="Arial MT"/>
              </a:rPr>
              <a:t>to</a:t>
            </a:r>
            <a:r>
              <a:rPr sz="2400" spc="-20" dirty="0">
                <a:cs typeface="Arial MT"/>
              </a:rPr>
              <a:t> </a:t>
            </a:r>
            <a:r>
              <a:rPr sz="2400" dirty="0">
                <a:cs typeface="Arial MT"/>
              </a:rPr>
              <a:t>check</a:t>
            </a:r>
            <a:r>
              <a:rPr sz="2400" spc="-15" dirty="0">
                <a:cs typeface="Arial MT"/>
              </a:rPr>
              <a:t> </a:t>
            </a:r>
            <a:r>
              <a:rPr sz="2400" spc="-5" dirty="0">
                <a:cs typeface="Arial MT"/>
              </a:rPr>
              <a:t>whether</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10" dirty="0">
                <a:cs typeface="Arial MT"/>
              </a:rPr>
              <a:t> </a:t>
            </a:r>
            <a:r>
              <a:rPr sz="2400" spc="-5" dirty="0">
                <a:cs typeface="Arial MT"/>
              </a:rPr>
              <a:t>is</a:t>
            </a:r>
            <a:r>
              <a:rPr sz="2400" spc="-15" dirty="0">
                <a:cs typeface="Arial MT"/>
              </a:rPr>
              <a:t> </a:t>
            </a:r>
            <a:r>
              <a:rPr sz="2400" spc="-5" dirty="0">
                <a:cs typeface="Arial MT"/>
              </a:rPr>
              <a:t>appropriate</a:t>
            </a:r>
            <a:endParaRPr sz="2400" dirty="0">
              <a:cs typeface="Arial MT"/>
            </a:endParaRPr>
          </a:p>
          <a:p>
            <a:pPr marL="469900" marR="257810" indent="-412750">
              <a:lnSpc>
                <a:spcPts val="2850"/>
              </a:lnSpc>
              <a:spcBef>
                <a:spcPts val="1290"/>
              </a:spcBef>
              <a:buClr>
                <a:srgbClr val="C4820D"/>
              </a:buClr>
              <a:buChar char="●"/>
              <a:tabLst>
                <a:tab pos="469265" algn="l"/>
                <a:tab pos="469900" algn="l"/>
              </a:tabLst>
            </a:pPr>
            <a:r>
              <a:rPr sz="2400" spc="-5" dirty="0">
                <a:cs typeface="Arial MT"/>
              </a:rPr>
              <a:t>Look</a:t>
            </a:r>
            <a:r>
              <a:rPr sz="2400" spc="-15" dirty="0">
                <a:cs typeface="Arial MT"/>
              </a:rPr>
              <a:t> </a:t>
            </a:r>
            <a:r>
              <a:rPr sz="2400" spc="-5" dirty="0">
                <a:cs typeface="Arial MT"/>
              </a:rPr>
              <a:t>for</a:t>
            </a:r>
            <a:r>
              <a:rPr sz="2400" spc="-20" dirty="0">
                <a:cs typeface="Arial MT"/>
              </a:rPr>
              <a:t> </a:t>
            </a:r>
            <a:r>
              <a:rPr sz="2400" dirty="0">
                <a:cs typeface="Arial MT"/>
              </a:rPr>
              <a:t>curves,</a:t>
            </a:r>
            <a:r>
              <a:rPr sz="2400" spc="-15" dirty="0">
                <a:cs typeface="Arial MT"/>
              </a:rPr>
              <a:t> </a:t>
            </a:r>
            <a:r>
              <a:rPr sz="2400" spc="-5" dirty="0">
                <a:cs typeface="Arial MT"/>
              </a:rPr>
              <a:t>trends,</a:t>
            </a:r>
            <a:r>
              <a:rPr sz="2400" spc="-20" dirty="0">
                <a:cs typeface="Arial MT"/>
              </a:rPr>
              <a:t> </a:t>
            </a:r>
            <a:r>
              <a:rPr sz="2400" dirty="0">
                <a:cs typeface="Arial MT"/>
              </a:rPr>
              <a:t>changes</a:t>
            </a:r>
            <a:r>
              <a:rPr sz="2400" spc="-15" dirty="0">
                <a:cs typeface="Arial MT"/>
              </a:rPr>
              <a:t> </a:t>
            </a:r>
            <a:r>
              <a:rPr sz="2400" spc="-5" dirty="0">
                <a:cs typeface="Arial MT"/>
              </a:rPr>
              <a:t>in</a:t>
            </a:r>
            <a:r>
              <a:rPr sz="2400" spc="-15" dirty="0">
                <a:cs typeface="Arial MT"/>
              </a:rPr>
              <a:t> </a:t>
            </a:r>
            <a:r>
              <a:rPr sz="2400" dirty="0">
                <a:cs typeface="Arial MT"/>
              </a:rPr>
              <a:t>spread,</a:t>
            </a:r>
            <a:r>
              <a:rPr sz="2400" spc="-10" dirty="0">
                <a:cs typeface="Arial MT"/>
              </a:rPr>
              <a:t> </a:t>
            </a:r>
            <a:r>
              <a:rPr sz="2400" spc="-5" dirty="0">
                <a:cs typeface="Arial MT"/>
              </a:rPr>
              <a:t>outliers,</a:t>
            </a:r>
            <a:r>
              <a:rPr sz="2400" spc="-15" dirty="0">
                <a:cs typeface="Arial MT"/>
              </a:rPr>
              <a:t> </a:t>
            </a:r>
            <a:r>
              <a:rPr sz="2400" spc="-5" dirty="0">
                <a:cs typeface="Arial MT"/>
              </a:rPr>
              <a:t>or </a:t>
            </a:r>
            <a:r>
              <a:rPr sz="2400" spc="-655" dirty="0">
                <a:cs typeface="Arial MT"/>
              </a:rPr>
              <a:t> </a:t>
            </a:r>
            <a:r>
              <a:rPr sz="2400" spc="-5" dirty="0">
                <a:cs typeface="Arial MT"/>
              </a:rPr>
              <a:t>any</a:t>
            </a:r>
            <a:r>
              <a:rPr sz="2400" spc="-10" dirty="0">
                <a:cs typeface="Arial MT"/>
              </a:rPr>
              <a:t> </a:t>
            </a:r>
            <a:r>
              <a:rPr sz="2400" spc="-5" dirty="0">
                <a:cs typeface="Arial MT"/>
              </a:rPr>
              <a:t>other patterns</a:t>
            </a:r>
            <a:endParaRPr sz="2400" dirty="0">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505076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Properties</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residuals</a:t>
            </a:r>
          </a:p>
        </p:txBody>
      </p:sp>
      <p:sp>
        <p:nvSpPr>
          <p:cNvPr id="3" name="object 3"/>
          <p:cNvSpPr txBox="1"/>
          <p:nvPr/>
        </p:nvSpPr>
        <p:spPr>
          <a:xfrm>
            <a:off x="396240" y="817771"/>
            <a:ext cx="8636000" cy="411458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Residuals</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20" dirty="0">
                <a:cs typeface="Arial MT"/>
              </a:rPr>
              <a:t> </a:t>
            </a:r>
            <a:r>
              <a:rPr sz="2400" b="1" spc="-5" dirty="0">
                <a:solidFill>
                  <a:srgbClr val="3368FC"/>
                </a:solidFill>
                <a:cs typeface="Arial"/>
              </a:rPr>
              <a:t>always</a:t>
            </a:r>
            <a:r>
              <a:rPr sz="2400" b="1" spc="-15" dirty="0">
                <a:solidFill>
                  <a:srgbClr val="3368FC"/>
                </a:solidFill>
                <a:cs typeface="Arial"/>
              </a:rPr>
              <a:t> </a:t>
            </a:r>
            <a:r>
              <a:rPr sz="2400" spc="-5" dirty="0">
                <a:cs typeface="Arial MT"/>
              </a:rPr>
              <a:t>have</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45" dirty="0">
                <a:solidFill>
                  <a:srgbClr val="3B7EA1"/>
                </a:solidFill>
                <a:cs typeface="Arial"/>
              </a:rPr>
              <a:t> </a:t>
            </a:r>
            <a:r>
              <a:rPr sz="2400" dirty="0">
                <a:cs typeface="Arial MT"/>
              </a:rPr>
              <a:t>mean</a:t>
            </a:r>
          </a:p>
          <a:p>
            <a:pPr marL="1339215" lvl="2" indent="-412750">
              <a:lnSpc>
                <a:spcPts val="2850"/>
              </a:lnSpc>
              <a:buClr>
                <a:srgbClr val="C4820D"/>
              </a:buClr>
              <a:buChar char="■"/>
              <a:tabLst>
                <a:tab pos="1339215" algn="l"/>
                <a:tab pos="1339850" algn="l"/>
              </a:tabLst>
            </a:pPr>
            <a:r>
              <a:rPr sz="2400" dirty="0">
                <a:solidFill>
                  <a:srgbClr val="3B3B3B"/>
                </a:solidFill>
                <a:cs typeface="Arial MT"/>
              </a:rPr>
              <a:t>(</a:t>
            </a:r>
            <a:r>
              <a:rPr sz="2400" dirty="0">
                <a:cs typeface="Arial MT"/>
              </a:rPr>
              <a:t>so</a:t>
            </a:r>
            <a:r>
              <a:rPr sz="2400" spc="-10" dirty="0">
                <a:solidFill>
                  <a:srgbClr val="3B3B3B"/>
                </a:solidFill>
                <a:cs typeface="Arial MT"/>
              </a:rPr>
              <a:t> </a:t>
            </a:r>
            <a:r>
              <a:rPr sz="2400" b="1" spc="-5" dirty="0">
                <a:solidFill>
                  <a:srgbClr val="3B7EA1"/>
                </a:solidFill>
                <a:cs typeface="Arial"/>
              </a:rPr>
              <a:t>rmse</a:t>
            </a:r>
            <a:r>
              <a:rPr sz="2400" b="1" spc="-10" dirty="0">
                <a:solidFill>
                  <a:srgbClr val="3B7EA1"/>
                </a:solidFill>
                <a:cs typeface="Arial"/>
              </a:rPr>
              <a:t> </a:t>
            </a:r>
            <a:r>
              <a:rPr sz="2400" b="1" dirty="0">
                <a:solidFill>
                  <a:srgbClr val="3B7EA1"/>
                </a:solidFill>
                <a:cs typeface="Arial"/>
              </a:rPr>
              <a:t>=</a:t>
            </a:r>
            <a:r>
              <a:rPr sz="2400" b="1" spc="-15" dirty="0">
                <a:solidFill>
                  <a:srgbClr val="3B7EA1"/>
                </a:solidFill>
                <a:cs typeface="Arial"/>
              </a:rPr>
              <a:t> </a:t>
            </a:r>
            <a:r>
              <a:rPr sz="2400" b="1" spc="-5" dirty="0">
                <a:solidFill>
                  <a:srgbClr val="3B7EA1"/>
                </a:solidFill>
                <a:cs typeface="Arial"/>
              </a:rPr>
              <a:t>SD</a:t>
            </a:r>
            <a:r>
              <a:rPr sz="2400" b="1" spc="-20" dirty="0">
                <a:solidFill>
                  <a:srgbClr val="3B7EA1"/>
                </a:solidFill>
                <a:cs typeface="Arial"/>
              </a:rPr>
              <a:t> </a:t>
            </a:r>
            <a:r>
              <a:rPr sz="2400" b="1" spc="-5" dirty="0">
                <a:solidFill>
                  <a:srgbClr val="3B7EA1"/>
                </a:solidFill>
                <a:cs typeface="Arial"/>
              </a:rPr>
              <a:t>of</a:t>
            </a:r>
            <a:r>
              <a:rPr sz="2400" b="1" spc="-15" dirty="0">
                <a:solidFill>
                  <a:srgbClr val="3B7EA1"/>
                </a:solidFill>
                <a:cs typeface="Arial"/>
              </a:rPr>
              <a:t> </a:t>
            </a:r>
            <a:r>
              <a:rPr sz="2400" b="1" spc="-5" dirty="0">
                <a:solidFill>
                  <a:srgbClr val="3B7EA1"/>
                </a:solidFill>
                <a:cs typeface="Arial"/>
              </a:rPr>
              <a:t>residuals</a:t>
            </a:r>
            <a:r>
              <a:rPr sz="2400" spc="-5" dirty="0">
                <a:solidFill>
                  <a:srgbClr val="3B3B3B"/>
                </a:solidFill>
                <a:cs typeface="Arial MT"/>
              </a:rPr>
              <a:t>)</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25" dirty="0">
                <a:solidFill>
                  <a:srgbClr val="3B7EA1"/>
                </a:solidFill>
                <a:cs typeface="Arial"/>
              </a:rPr>
              <a:t> </a:t>
            </a:r>
            <a:r>
              <a:rPr sz="2400" dirty="0">
                <a:cs typeface="Arial MT"/>
              </a:rPr>
              <a:t>correlation</a:t>
            </a:r>
            <a:r>
              <a:rPr sz="2400" spc="-25" dirty="0">
                <a:cs typeface="Arial MT"/>
              </a:rPr>
              <a:t> </a:t>
            </a:r>
            <a:r>
              <a:rPr sz="2400" spc="-5" dirty="0">
                <a:cs typeface="Arial MT"/>
              </a:rPr>
              <a:t>with</a:t>
            </a:r>
            <a:r>
              <a:rPr sz="2400" spc="-25" dirty="0">
                <a:cs typeface="Arial MT"/>
              </a:rPr>
              <a:t> </a:t>
            </a:r>
            <a:r>
              <a:rPr sz="2400" dirty="0">
                <a:cs typeface="Arial MT"/>
              </a:rPr>
              <a:t>x</a:t>
            </a:r>
            <a:r>
              <a:rPr lang="en-US" sz="2400" dirty="0">
                <a:cs typeface="Arial MT"/>
              </a:rPr>
              <a:t> (i.e., the predictor variable)</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3B7EA1"/>
                </a:solidFill>
                <a:cs typeface="Arial"/>
              </a:rPr>
              <a:t>Zero</a:t>
            </a:r>
            <a:r>
              <a:rPr sz="2400" b="1" spc="-15" dirty="0">
                <a:solidFill>
                  <a:srgbClr val="3B7EA1"/>
                </a:solidFill>
                <a:cs typeface="Arial"/>
              </a:rPr>
              <a:t> </a:t>
            </a:r>
            <a:r>
              <a:rPr sz="2400" dirty="0">
                <a:cs typeface="Arial MT"/>
              </a:rPr>
              <a:t>correlation</a:t>
            </a:r>
            <a:r>
              <a:rPr sz="2400" spc="-20" dirty="0">
                <a:cs typeface="Arial MT"/>
              </a:rPr>
              <a:t> </a:t>
            </a:r>
            <a:r>
              <a:rPr sz="2400" spc="-5" dirty="0">
                <a:cs typeface="Arial MT"/>
              </a:rPr>
              <a:t>with</a:t>
            </a:r>
            <a:r>
              <a:rPr sz="2400" spc="-15" dirty="0">
                <a:cs typeface="Arial MT"/>
              </a:rPr>
              <a:t> </a:t>
            </a:r>
            <a:r>
              <a:rPr sz="2400" spc="-5" dirty="0">
                <a:cs typeface="Arial MT"/>
              </a:rPr>
              <a:t>the</a:t>
            </a:r>
            <a:r>
              <a:rPr sz="2400" spc="-25" dirty="0">
                <a:cs typeface="Arial MT"/>
              </a:rPr>
              <a:t> </a:t>
            </a:r>
            <a:r>
              <a:rPr sz="2400" spc="-5" dirty="0">
                <a:cs typeface="Arial MT"/>
              </a:rPr>
              <a:t>fitted</a:t>
            </a:r>
            <a:r>
              <a:rPr sz="2400" spc="-20" dirty="0">
                <a:cs typeface="Arial MT"/>
              </a:rPr>
              <a:t> </a:t>
            </a:r>
            <a:r>
              <a:rPr sz="2400" dirty="0">
                <a:cs typeface="Arial MT"/>
              </a:rPr>
              <a:t>values</a:t>
            </a:r>
            <a:r>
              <a:rPr lang="en-US" sz="2400" dirty="0">
                <a:cs typeface="Arial MT"/>
              </a:rPr>
              <a:t> (i.e., the estimates of the response variable)</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These</a:t>
            </a:r>
            <a:r>
              <a:rPr sz="2400" spc="-15" dirty="0">
                <a:cs typeface="Arial MT"/>
              </a:rPr>
              <a:t> </a:t>
            </a:r>
            <a:r>
              <a:rPr sz="2400" spc="-5" dirty="0">
                <a:cs typeface="Arial MT"/>
              </a:rPr>
              <a:t>are</a:t>
            </a:r>
            <a:r>
              <a:rPr sz="2400" spc="-10" dirty="0">
                <a:cs typeface="Arial MT"/>
              </a:rPr>
              <a:t> </a:t>
            </a:r>
            <a:r>
              <a:rPr sz="2400" spc="-5" dirty="0">
                <a:cs typeface="Arial MT"/>
              </a:rPr>
              <a:t>all</a:t>
            </a:r>
            <a:r>
              <a:rPr sz="2400" spc="-10" dirty="0">
                <a:cs typeface="Arial MT"/>
              </a:rPr>
              <a:t> </a:t>
            </a:r>
            <a:r>
              <a:rPr sz="2400" spc="-5" dirty="0">
                <a:cs typeface="Arial MT"/>
              </a:rPr>
              <a:t>true</a:t>
            </a:r>
            <a:r>
              <a:rPr sz="2400" spc="35" dirty="0">
                <a:cs typeface="Arial MT"/>
              </a:rPr>
              <a:t> </a:t>
            </a:r>
            <a:r>
              <a:rPr sz="2400" b="1" spc="-5" dirty="0">
                <a:solidFill>
                  <a:srgbClr val="3368FC"/>
                </a:solidFill>
                <a:cs typeface="Arial"/>
              </a:rPr>
              <a:t>no</a:t>
            </a:r>
            <a:r>
              <a:rPr sz="2400" b="1" spc="-15" dirty="0">
                <a:solidFill>
                  <a:srgbClr val="3368FC"/>
                </a:solidFill>
                <a:cs typeface="Arial"/>
              </a:rPr>
              <a:t> </a:t>
            </a:r>
            <a:r>
              <a:rPr sz="2400" b="1" spc="-5" dirty="0">
                <a:solidFill>
                  <a:srgbClr val="3368FC"/>
                </a:solidFill>
                <a:cs typeface="Arial"/>
              </a:rPr>
              <a:t>matter</a:t>
            </a:r>
            <a:r>
              <a:rPr sz="2400" b="1" spc="-10" dirty="0">
                <a:solidFill>
                  <a:srgbClr val="3368FC"/>
                </a:solidFill>
                <a:cs typeface="Arial"/>
              </a:rPr>
              <a:t> </a:t>
            </a:r>
            <a:r>
              <a:rPr sz="2400" b="1" spc="-5" dirty="0">
                <a:solidFill>
                  <a:srgbClr val="3368FC"/>
                </a:solidFill>
                <a:cs typeface="Arial"/>
              </a:rPr>
              <a:t>what</a:t>
            </a:r>
            <a:r>
              <a:rPr sz="2400" b="1" spc="-15" dirty="0">
                <a:solidFill>
                  <a:srgbClr val="3368FC"/>
                </a:solidFill>
                <a:cs typeface="Arial"/>
              </a:rPr>
              <a:t> </a:t>
            </a:r>
            <a:r>
              <a:rPr sz="2400" b="1" dirty="0">
                <a:solidFill>
                  <a:srgbClr val="3368FC"/>
                </a:solidFill>
                <a:cs typeface="Arial"/>
              </a:rPr>
              <a:t>the</a:t>
            </a:r>
            <a:r>
              <a:rPr sz="2400" b="1" spc="-10" dirty="0">
                <a:solidFill>
                  <a:srgbClr val="3368FC"/>
                </a:solidFill>
                <a:cs typeface="Arial"/>
              </a:rPr>
              <a:t> </a:t>
            </a:r>
            <a:r>
              <a:rPr sz="2400" b="1" spc="-5" dirty="0">
                <a:solidFill>
                  <a:srgbClr val="3368FC"/>
                </a:solidFill>
                <a:cs typeface="Arial"/>
              </a:rPr>
              <a:t>data</a:t>
            </a:r>
            <a:r>
              <a:rPr sz="2400" b="1" spc="-15" dirty="0">
                <a:solidFill>
                  <a:srgbClr val="3368FC"/>
                </a:solidFill>
                <a:cs typeface="Arial"/>
              </a:rPr>
              <a:t> </a:t>
            </a:r>
            <a:r>
              <a:rPr sz="2400" b="1" spc="-5" dirty="0">
                <a:solidFill>
                  <a:srgbClr val="3368FC"/>
                </a:solidFill>
                <a:cs typeface="Arial"/>
              </a:rPr>
              <a:t>look</a:t>
            </a:r>
            <a:r>
              <a:rPr sz="2400" b="1" spc="-15" dirty="0">
                <a:solidFill>
                  <a:srgbClr val="3368FC"/>
                </a:solidFill>
                <a:cs typeface="Arial"/>
              </a:rPr>
              <a:t> </a:t>
            </a:r>
            <a:r>
              <a:rPr sz="2400" b="1" spc="-5" dirty="0">
                <a:solidFill>
                  <a:srgbClr val="3368FC"/>
                </a:solidFill>
                <a:cs typeface="Arial"/>
              </a:rPr>
              <a:t>like</a:t>
            </a:r>
            <a:endParaRPr sz="2400" dirty="0">
              <a:cs typeface="Arial"/>
            </a:endParaRPr>
          </a:p>
          <a:p>
            <a:pPr marL="882015" lvl="1" indent="-412750">
              <a:lnSpc>
                <a:spcPts val="2690"/>
              </a:lnSpc>
              <a:buClr>
                <a:srgbClr val="C4820D"/>
              </a:buClr>
              <a:buChar char="○"/>
              <a:tabLst>
                <a:tab pos="882015" algn="l"/>
                <a:tab pos="882650" algn="l"/>
              </a:tabLst>
            </a:pPr>
            <a:r>
              <a:rPr sz="2400" dirty="0">
                <a:cs typeface="Arial MT"/>
              </a:rPr>
              <a:t>Just</a:t>
            </a:r>
            <a:r>
              <a:rPr sz="2400" spc="-15" dirty="0">
                <a:cs typeface="Arial MT"/>
              </a:rPr>
              <a:t> </a:t>
            </a:r>
            <a:r>
              <a:rPr sz="2400" spc="-5" dirty="0">
                <a:cs typeface="Arial MT"/>
              </a:rPr>
              <a:t>like</a:t>
            </a:r>
            <a:r>
              <a:rPr sz="2400" spc="-15" dirty="0">
                <a:cs typeface="Arial MT"/>
              </a:rPr>
              <a:t> </a:t>
            </a:r>
            <a:r>
              <a:rPr sz="2400" spc="-5" dirty="0">
                <a:cs typeface="Arial MT"/>
              </a:rPr>
              <a:t>deviations</a:t>
            </a:r>
            <a:r>
              <a:rPr sz="2400" spc="-15" dirty="0">
                <a:cs typeface="Arial MT"/>
              </a:rPr>
              <a:t> </a:t>
            </a:r>
            <a:r>
              <a:rPr sz="2400" spc="-5" dirty="0">
                <a:cs typeface="Arial MT"/>
              </a:rPr>
              <a:t>from</a:t>
            </a:r>
            <a:r>
              <a:rPr sz="2400" spc="-20" dirty="0">
                <a:cs typeface="Arial MT"/>
              </a:rPr>
              <a:t> </a:t>
            </a:r>
            <a:r>
              <a:rPr sz="2400" dirty="0">
                <a:cs typeface="Arial MT"/>
              </a:rPr>
              <a:t>mean</a:t>
            </a:r>
            <a:r>
              <a:rPr sz="2400" spc="-10" dirty="0">
                <a:cs typeface="Arial MT"/>
              </a:rPr>
              <a:t> </a:t>
            </a:r>
            <a:r>
              <a:rPr sz="2400" spc="-5" dirty="0">
                <a:cs typeface="Arial MT"/>
              </a:rPr>
              <a:t>are</a:t>
            </a:r>
            <a:r>
              <a:rPr sz="2400" spc="-15" dirty="0">
                <a:cs typeface="Arial MT"/>
              </a:rPr>
              <a:t> </a:t>
            </a:r>
            <a:r>
              <a:rPr sz="2400" dirty="0">
                <a:cs typeface="Arial MT"/>
              </a:rPr>
              <a:t>zero</a:t>
            </a:r>
            <a:r>
              <a:rPr sz="2400" spc="-15" dirty="0">
                <a:cs typeface="Arial MT"/>
              </a:rPr>
              <a:t> </a:t>
            </a:r>
            <a:r>
              <a:rPr sz="2400" spc="-5" dirty="0">
                <a:cs typeface="Arial MT"/>
              </a:rPr>
              <a:t>on</a:t>
            </a:r>
            <a:r>
              <a:rPr sz="2400" spc="-15" dirty="0">
                <a:cs typeface="Arial MT"/>
              </a:rPr>
              <a:t> </a:t>
            </a:r>
            <a:r>
              <a:rPr sz="2400" spc="-5" dirty="0">
                <a:cs typeface="Arial MT"/>
              </a:rPr>
              <a:t>average</a:t>
            </a:r>
            <a:endParaRPr lang="en-US" sz="2400" spc="-5" dirty="0">
              <a:cs typeface="Arial MT"/>
            </a:endParaRPr>
          </a:p>
          <a:p>
            <a:pPr marL="882015" lvl="1" indent="-412750">
              <a:lnSpc>
                <a:spcPts val="2690"/>
              </a:lnSpc>
              <a:buClr>
                <a:srgbClr val="C4820D"/>
              </a:buClr>
              <a:buChar char="○"/>
              <a:tabLst>
                <a:tab pos="882015" algn="l"/>
                <a:tab pos="882650" algn="l"/>
              </a:tabLst>
            </a:pPr>
            <a:endParaRPr lang="en-US" sz="2400" spc="-5" dirty="0">
              <a:cs typeface="Arial MT"/>
            </a:endParaRPr>
          </a:p>
          <a:p>
            <a:pPr marL="469265" lvl="1" algn="ctr">
              <a:lnSpc>
                <a:spcPts val="269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9.4, Average of Residuals &amp; Residual Plots Show No Trend</a:t>
            </a:r>
            <a:r>
              <a:rPr dirty="0">
                <a:solidFill>
                  <a:srgbClr val="3B7EA1"/>
                </a:solidFill>
                <a:cs typeface="Arial MT"/>
              </a:rPr>
              <a:t>)</a:t>
            </a:r>
            <a:endParaRPr dirty="0">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822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5" y="1032383"/>
            <a:ext cx="8375650" cy="333617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How</a:t>
            </a:r>
            <a:r>
              <a:rPr sz="2400" spc="-20" dirty="0">
                <a:cs typeface="Arial MT"/>
              </a:rPr>
              <a:t> </a:t>
            </a:r>
            <a:r>
              <a:rPr sz="2400" spc="-5" dirty="0">
                <a:cs typeface="Arial MT"/>
              </a:rPr>
              <a:t>would</a:t>
            </a:r>
            <a:r>
              <a:rPr sz="2400" spc="-15" dirty="0">
                <a:cs typeface="Arial MT"/>
              </a:rPr>
              <a:t> </a:t>
            </a:r>
            <a:r>
              <a:rPr sz="2400" spc="-5" dirty="0">
                <a:cs typeface="Arial MT"/>
              </a:rPr>
              <a:t>we</a:t>
            </a:r>
            <a:r>
              <a:rPr sz="2400" spc="-15" dirty="0">
                <a:cs typeface="Arial MT"/>
              </a:rPr>
              <a:t> </a:t>
            </a:r>
            <a:r>
              <a:rPr sz="2400" spc="-5" dirty="0">
                <a:cs typeface="Arial MT"/>
              </a:rPr>
              <a:t>adjust</a:t>
            </a:r>
            <a:r>
              <a:rPr sz="2400" spc="-15" dirty="0">
                <a:cs typeface="Arial MT"/>
              </a:rPr>
              <a:t> </a:t>
            </a:r>
            <a:r>
              <a:rPr sz="2400" spc="-5" dirty="0">
                <a:cs typeface="Arial MT"/>
              </a:rPr>
              <a:t>our</a:t>
            </a:r>
            <a:r>
              <a:rPr sz="2400" spc="-15" dirty="0">
                <a:cs typeface="Arial MT"/>
              </a:rPr>
              <a:t> </a:t>
            </a:r>
            <a:r>
              <a:rPr sz="2400" dirty="0">
                <a:cs typeface="Arial MT"/>
              </a:rPr>
              <a:t>regression</a:t>
            </a:r>
            <a:r>
              <a:rPr sz="2400" spc="-15" dirty="0">
                <a:cs typeface="Arial MT"/>
              </a:rPr>
              <a:t> </a:t>
            </a:r>
            <a:r>
              <a:rPr sz="2400" spc="-5" dirty="0">
                <a:cs typeface="Arial MT"/>
              </a:rPr>
              <a:t>line…</a:t>
            </a:r>
            <a:endParaRPr sz="2400" dirty="0">
              <a:cs typeface="Arial MT"/>
            </a:endParaRPr>
          </a:p>
          <a:p>
            <a:pPr>
              <a:lnSpc>
                <a:spcPct val="100000"/>
              </a:lnSpc>
              <a:spcBef>
                <a:spcPts val="40"/>
              </a:spcBef>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20" dirty="0">
                <a:cs typeface="Arial MT"/>
              </a:rPr>
              <a:t> </a:t>
            </a:r>
            <a:r>
              <a:rPr sz="2400" spc="-5" dirty="0">
                <a:cs typeface="Arial MT"/>
              </a:rPr>
              <a:t>the</a:t>
            </a:r>
            <a:r>
              <a:rPr sz="2400" spc="-25" dirty="0">
                <a:cs typeface="Arial MT"/>
              </a:rPr>
              <a:t> </a:t>
            </a:r>
            <a:r>
              <a:rPr sz="2400" spc="-5" dirty="0">
                <a:cs typeface="Arial MT"/>
              </a:rPr>
              <a:t>average</a:t>
            </a:r>
            <a:r>
              <a:rPr sz="2400" spc="-15" dirty="0">
                <a:cs typeface="Arial MT"/>
              </a:rPr>
              <a:t> </a:t>
            </a:r>
            <a:r>
              <a:rPr sz="2400" dirty="0">
                <a:cs typeface="Arial MT"/>
              </a:rPr>
              <a:t>residual</a:t>
            </a:r>
            <a:r>
              <a:rPr sz="2400" spc="-20" dirty="0">
                <a:cs typeface="Arial MT"/>
              </a:rPr>
              <a:t> </a:t>
            </a:r>
            <a:r>
              <a:rPr sz="2400" spc="-5" dirty="0">
                <a:cs typeface="Arial MT"/>
              </a:rPr>
              <a:t>were</a:t>
            </a:r>
            <a:r>
              <a:rPr sz="2400" spc="-15" dirty="0">
                <a:cs typeface="Arial MT"/>
              </a:rPr>
              <a:t> </a:t>
            </a:r>
            <a:r>
              <a:rPr sz="2400" spc="-5" dirty="0">
                <a:cs typeface="Arial MT"/>
              </a:rPr>
              <a:t>10?</a:t>
            </a:r>
            <a:endParaRPr sz="2400" dirty="0">
              <a:cs typeface="Arial MT"/>
            </a:endParaRP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15" dirty="0">
                <a:cs typeface="Arial MT"/>
              </a:rPr>
              <a:t> </a:t>
            </a:r>
            <a:r>
              <a:rPr sz="2400" spc="-5" dirty="0">
                <a:cs typeface="Arial MT"/>
              </a:rPr>
              <a:t>the</a:t>
            </a:r>
            <a:r>
              <a:rPr sz="2400" spc="-20" dirty="0">
                <a:cs typeface="Arial MT"/>
              </a:rPr>
              <a:t> </a:t>
            </a:r>
            <a:r>
              <a:rPr sz="2400" dirty="0">
                <a:cs typeface="Arial MT"/>
              </a:rPr>
              <a:t>residuals</a:t>
            </a:r>
            <a:r>
              <a:rPr sz="2400" spc="-15" dirty="0">
                <a:cs typeface="Arial MT"/>
              </a:rPr>
              <a:t> </a:t>
            </a:r>
            <a:r>
              <a:rPr sz="2400" spc="-5" dirty="0">
                <a:cs typeface="Arial MT"/>
              </a:rPr>
              <a:t>were</a:t>
            </a:r>
            <a:r>
              <a:rPr sz="2400" spc="-15" dirty="0">
                <a:cs typeface="Arial MT"/>
              </a:rPr>
              <a:t> </a:t>
            </a:r>
            <a:r>
              <a:rPr sz="2400" spc="-5" dirty="0">
                <a:cs typeface="Arial MT"/>
              </a:rPr>
              <a:t>positively</a:t>
            </a:r>
            <a:r>
              <a:rPr sz="2400" spc="-15" dirty="0">
                <a:cs typeface="Arial MT"/>
              </a:rPr>
              <a:t> </a:t>
            </a:r>
            <a:r>
              <a:rPr sz="2400" dirty="0">
                <a:cs typeface="Arial MT"/>
              </a:rPr>
              <a:t>correlated</a:t>
            </a:r>
            <a:r>
              <a:rPr sz="2400" spc="-10" dirty="0">
                <a:cs typeface="Arial MT"/>
              </a:rPr>
              <a:t> </a:t>
            </a:r>
            <a:r>
              <a:rPr sz="2400" spc="-5" dirty="0">
                <a:cs typeface="Arial MT"/>
              </a:rPr>
              <a:t>with</a:t>
            </a:r>
            <a:r>
              <a:rPr sz="2400" spc="-15" dirty="0">
                <a:cs typeface="Arial MT"/>
              </a:rPr>
              <a:t> </a:t>
            </a:r>
            <a:r>
              <a:rPr sz="2400" dirty="0">
                <a:cs typeface="Arial MT"/>
              </a:rPr>
              <a:t>x?</a:t>
            </a:r>
          </a:p>
          <a:p>
            <a:pPr>
              <a:lnSpc>
                <a:spcPct val="100000"/>
              </a:lnSpc>
              <a:spcBef>
                <a:spcPts val="45"/>
              </a:spcBef>
              <a:buClr>
                <a:srgbClr val="C4820D"/>
              </a:buClr>
              <a:buFont typeface="Arial MT"/>
              <a:buChar char="●"/>
            </a:pPr>
            <a:endParaRPr sz="3300" dirty="0">
              <a:cs typeface="Arial MT"/>
            </a:endParaRPr>
          </a:p>
          <a:p>
            <a:pPr marL="469900" marR="5080" indent="-412750">
              <a:lnSpc>
                <a:spcPts val="2850"/>
              </a:lnSpc>
              <a:buClr>
                <a:srgbClr val="C4820D"/>
              </a:buClr>
              <a:buChar char="●"/>
              <a:tabLst>
                <a:tab pos="469265" algn="l"/>
                <a:tab pos="469900" algn="l"/>
              </a:tabLst>
            </a:pPr>
            <a:r>
              <a:rPr sz="2400" spc="-5" dirty="0">
                <a:cs typeface="Arial MT"/>
              </a:rPr>
              <a:t>if the </a:t>
            </a:r>
            <a:r>
              <a:rPr sz="2400" dirty="0">
                <a:cs typeface="Arial MT"/>
              </a:rPr>
              <a:t>residuals </a:t>
            </a:r>
            <a:r>
              <a:rPr sz="2400" spc="-5" dirty="0">
                <a:cs typeface="Arial MT"/>
              </a:rPr>
              <a:t>were above </a:t>
            </a:r>
            <a:r>
              <a:rPr sz="2400" dirty="0">
                <a:cs typeface="Arial MT"/>
              </a:rPr>
              <a:t>0 </a:t>
            </a:r>
            <a:r>
              <a:rPr sz="2400" spc="-5" dirty="0">
                <a:cs typeface="Arial MT"/>
              </a:rPr>
              <a:t>in the </a:t>
            </a:r>
            <a:r>
              <a:rPr sz="2400" dirty="0">
                <a:cs typeface="Arial MT"/>
              </a:rPr>
              <a:t>middle </a:t>
            </a:r>
            <a:r>
              <a:rPr sz="2400" spc="-5" dirty="0">
                <a:cs typeface="Arial MT"/>
              </a:rPr>
              <a:t>and below </a:t>
            </a:r>
            <a:r>
              <a:rPr sz="2400" dirty="0">
                <a:cs typeface="Arial MT"/>
              </a:rPr>
              <a:t>0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spc="-5" dirty="0">
                <a:cs typeface="Arial MT"/>
              </a:rPr>
              <a:t>left and</a:t>
            </a:r>
            <a:r>
              <a:rPr sz="2400" spc="-10" dirty="0">
                <a:cs typeface="Arial MT"/>
              </a:rPr>
              <a:t> </a:t>
            </a:r>
            <a:r>
              <a:rPr sz="2400" dirty="0">
                <a:cs typeface="Arial MT"/>
              </a:rPr>
              <a:t>right?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95" dirty="0">
                <a:solidFill>
                  <a:schemeClr val="tx1"/>
                </a:solidFill>
              </a:rPr>
              <a:t>Two</a:t>
            </a:r>
            <a:r>
              <a:rPr lang="en-US" spc="-40" dirty="0">
                <a:solidFill>
                  <a:schemeClr val="tx1"/>
                </a:solidFill>
              </a:rPr>
              <a:t> </a:t>
            </a:r>
            <a:r>
              <a:rPr lang="en-US" spc="-5" dirty="0">
                <a:solidFill>
                  <a:schemeClr val="tx1"/>
                </a:solidFill>
              </a:rPr>
              <a:t>Numerical</a:t>
            </a:r>
            <a:r>
              <a:rPr lang="en-US" spc="-35" dirty="0">
                <a:solidFill>
                  <a:schemeClr val="tx1"/>
                </a:solidFill>
              </a:rPr>
              <a:t> </a:t>
            </a:r>
            <a:r>
              <a:rPr lang="en-US" spc="-30" dirty="0">
                <a:solidFill>
                  <a:schemeClr val="tx1"/>
                </a:solidFill>
              </a:rPr>
              <a:t>Variables</a:t>
            </a:r>
            <a:endParaRPr spc="-5" dirty="0">
              <a:solidFill>
                <a:schemeClr val="tx1"/>
              </a:solidFill>
            </a:endParaRPr>
          </a:p>
        </p:txBody>
      </p:sp>
      <p:sp>
        <p:nvSpPr>
          <p:cNvPr id="3" name="object 3"/>
          <p:cNvSpPr txBox="1"/>
          <p:nvPr/>
        </p:nvSpPr>
        <p:spPr>
          <a:xfrm>
            <a:off x="530224" y="997803"/>
            <a:ext cx="7771964" cy="306237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lang="en-US" sz="2400" spc="-20" dirty="0">
                <a:cs typeface="Arial MT"/>
              </a:rPr>
              <a:t>Trend</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Positive</a:t>
            </a:r>
            <a:r>
              <a:rPr lang="en-US" sz="2200" spc="-55" dirty="0">
                <a:cs typeface="Arial MT"/>
              </a:rPr>
              <a:t> </a:t>
            </a:r>
            <a:r>
              <a:rPr lang="en-US" sz="2200" spc="-5" dirty="0">
                <a:cs typeface="Arial MT"/>
              </a:rPr>
              <a:t>association</a:t>
            </a:r>
            <a:endParaRPr lang="en-US" sz="22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Negative</a:t>
            </a:r>
            <a:r>
              <a:rPr lang="en-US" sz="2200" spc="-50" dirty="0">
                <a:cs typeface="Arial MT"/>
              </a:rPr>
              <a:t> </a:t>
            </a:r>
            <a:r>
              <a:rPr lang="en-US" sz="2200" spc="-5" dirty="0">
                <a:cs typeface="Arial MT"/>
              </a:rPr>
              <a:t>association</a:t>
            </a:r>
            <a:endParaRPr lang="en-US" sz="2200" dirty="0">
              <a:cs typeface="Arial MT"/>
            </a:endParaRPr>
          </a:p>
          <a:p>
            <a:pPr marL="424815" indent="-412750">
              <a:lnSpc>
                <a:spcPts val="2850"/>
              </a:lnSpc>
              <a:buClr>
                <a:srgbClr val="C4820D"/>
              </a:buClr>
              <a:buChar char="●"/>
              <a:tabLst>
                <a:tab pos="424815" algn="l"/>
                <a:tab pos="425450" algn="l"/>
              </a:tabLst>
            </a:pPr>
            <a:r>
              <a:rPr lang="en-US" sz="2400" spc="-5" dirty="0">
                <a:cs typeface="Arial MT"/>
              </a:rPr>
              <a:t>Pattern</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Any</a:t>
            </a:r>
            <a:r>
              <a:rPr lang="en-US" sz="2200" spc="-30" dirty="0">
                <a:cs typeface="Arial MT"/>
              </a:rPr>
              <a:t> </a:t>
            </a:r>
            <a:r>
              <a:rPr lang="en-US" sz="2200" spc="-5" dirty="0">
                <a:cs typeface="Arial MT"/>
              </a:rPr>
              <a:t>discernible</a:t>
            </a:r>
            <a:r>
              <a:rPr lang="en-US" sz="2200" spc="-20" dirty="0">
                <a:cs typeface="Arial MT"/>
              </a:rPr>
              <a:t> </a:t>
            </a:r>
            <a:r>
              <a:rPr lang="en-US" sz="2200" dirty="0">
                <a:cs typeface="Arial MT"/>
              </a:rPr>
              <a:t>“shape”</a:t>
            </a:r>
            <a:r>
              <a:rPr lang="en-US" sz="2200" spc="-20" dirty="0">
                <a:cs typeface="Arial MT"/>
              </a:rPr>
              <a:t> </a:t>
            </a:r>
            <a:r>
              <a:rPr lang="en-US" sz="2200" spc="-5" dirty="0">
                <a:cs typeface="Arial MT"/>
              </a:rPr>
              <a:t>in</a:t>
            </a:r>
            <a:r>
              <a:rPr lang="en-US" sz="2200" spc="-20" dirty="0">
                <a:cs typeface="Arial MT"/>
              </a:rPr>
              <a:t> </a:t>
            </a:r>
            <a:r>
              <a:rPr lang="en-US" sz="2200" spc="-5" dirty="0">
                <a:cs typeface="Arial MT"/>
              </a:rPr>
              <a:t>the</a:t>
            </a:r>
            <a:r>
              <a:rPr lang="en-US" sz="2200" spc="-25" dirty="0">
                <a:cs typeface="Arial MT"/>
              </a:rPr>
              <a:t> </a:t>
            </a:r>
            <a:r>
              <a:rPr lang="en-US" sz="2200" dirty="0">
                <a:cs typeface="Arial MT"/>
              </a:rPr>
              <a:t>scatter?</a:t>
            </a:r>
          </a:p>
          <a:p>
            <a:pPr marL="1339215" lvl="2" indent="-412750">
              <a:lnSpc>
                <a:spcPts val="2850"/>
              </a:lnSpc>
              <a:buClr>
                <a:srgbClr val="C4820D"/>
              </a:buClr>
              <a:buChar char="○"/>
              <a:tabLst>
                <a:tab pos="882015" algn="l"/>
                <a:tab pos="882650" algn="l"/>
              </a:tabLst>
            </a:pPr>
            <a:r>
              <a:rPr lang="en-US" sz="2200" spc="-5" dirty="0">
                <a:cs typeface="Arial MT"/>
              </a:rPr>
              <a:t>Linear</a:t>
            </a:r>
            <a:endParaRPr lang="en-US" sz="2200" dirty="0">
              <a:cs typeface="Arial MT"/>
            </a:endParaRPr>
          </a:p>
          <a:p>
            <a:pPr marL="1339215" lvl="2" indent="-412750">
              <a:lnSpc>
                <a:spcPts val="2865"/>
              </a:lnSpc>
              <a:buClr>
                <a:srgbClr val="C4820D"/>
              </a:buClr>
              <a:buChar char="○"/>
              <a:tabLst>
                <a:tab pos="882015" algn="l"/>
                <a:tab pos="882650" algn="l"/>
              </a:tabLst>
            </a:pPr>
            <a:r>
              <a:rPr lang="en-US" sz="2200" spc="-5" dirty="0">
                <a:cs typeface="Arial MT"/>
              </a:rPr>
              <a:t>Non-linear</a:t>
            </a:r>
          </a:p>
          <a:p>
            <a:pPr marL="12700">
              <a:spcBef>
                <a:spcPts val="595"/>
              </a:spcBef>
              <a:tabLst>
                <a:tab pos="2350135" algn="l"/>
              </a:tabLst>
            </a:pPr>
            <a:r>
              <a:rPr lang="en-US" sz="2400" b="1" spc="-10" dirty="0">
                <a:cs typeface="Arial"/>
              </a:rPr>
              <a:t>Visualize,</a:t>
            </a:r>
            <a:r>
              <a:rPr lang="en-US" sz="2400" b="1" spc="-55" dirty="0">
                <a:cs typeface="Arial"/>
              </a:rPr>
              <a:t> </a:t>
            </a:r>
            <a:r>
              <a:rPr lang="en-US" sz="2400" b="1" dirty="0">
                <a:cs typeface="Arial"/>
              </a:rPr>
              <a:t>then</a:t>
            </a:r>
            <a:r>
              <a:rPr lang="en-US" sz="2400" b="1" spc="-45" dirty="0">
                <a:cs typeface="Arial"/>
              </a:rPr>
              <a:t> </a:t>
            </a:r>
            <a:r>
              <a:rPr lang="en-US" sz="2400" b="1" spc="-5" dirty="0">
                <a:cs typeface="Arial"/>
              </a:rPr>
              <a:t>quantify</a:t>
            </a:r>
            <a:endParaRPr lang="en-US" sz="2400" dirty="0">
              <a:cs typeface="Arial"/>
            </a:endParaRPr>
          </a:p>
        </p:txBody>
      </p:sp>
      <p:sp>
        <p:nvSpPr>
          <p:cNvPr id="4" name="object 5">
            <a:extLst>
              <a:ext uri="{FF2B5EF4-FFF2-40B4-BE49-F238E27FC236}">
                <a16:creationId xmlns:a16="http://schemas.microsoft.com/office/drawing/2014/main" id="{E79612B8-9CE6-08F4-DBF9-2E1F396FCAB2}"/>
              </a:ext>
            </a:extLst>
          </p:cNvPr>
          <p:cNvSpPr txBox="1"/>
          <p:nvPr/>
        </p:nvSpPr>
        <p:spPr>
          <a:xfrm>
            <a:off x="2621280" y="4311332"/>
            <a:ext cx="390144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Association</a:t>
            </a:r>
            <a:r>
              <a:rPr dirty="0">
                <a:solidFill>
                  <a:srgbClr val="3B7EA1"/>
                </a:solidFill>
                <a:cs typeface="Arial MT"/>
              </a:rPr>
              <a:t>)</a:t>
            </a:r>
            <a:endParaRPr dirty="0">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a:t>
            </a:r>
            <a:r>
              <a:rPr lang="en-US" spc="-170" dirty="0"/>
              <a:t> </a:t>
            </a:r>
            <a:r>
              <a:rPr lang="en-US" spc="-5" dirty="0"/>
              <a:t>Measure</a:t>
            </a:r>
            <a:r>
              <a:rPr lang="en-US" spc="-35" dirty="0"/>
              <a:t> </a:t>
            </a:r>
            <a:r>
              <a:rPr lang="en-US" spc="-5" dirty="0"/>
              <a:t>of</a:t>
            </a:r>
            <a:r>
              <a:rPr lang="en-US" spc="-40" dirty="0"/>
              <a:t> </a:t>
            </a:r>
            <a:r>
              <a:rPr lang="en-US" spc="-5" dirty="0"/>
              <a:t>Clustering</a:t>
            </a:r>
            <a:endParaRPr spc="-1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747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Correlation,</a:t>
            </a:r>
            <a:r>
              <a:rPr spc="-90" dirty="0">
                <a:solidFill>
                  <a:schemeClr val="tx1"/>
                </a:solidFill>
              </a:rPr>
              <a:t> </a:t>
            </a:r>
            <a:r>
              <a:rPr spc="-5" dirty="0">
                <a:solidFill>
                  <a:schemeClr val="tx1"/>
                </a:solidFill>
              </a:rPr>
              <a:t>Revisited</a:t>
            </a:r>
          </a:p>
        </p:txBody>
      </p:sp>
      <p:sp>
        <p:nvSpPr>
          <p:cNvPr id="3" name="object 3"/>
          <p:cNvSpPr txBox="1"/>
          <p:nvPr/>
        </p:nvSpPr>
        <p:spPr>
          <a:xfrm>
            <a:off x="574724" y="1032383"/>
            <a:ext cx="7914005" cy="1626086"/>
          </a:xfrm>
          <a:prstGeom prst="rect">
            <a:avLst/>
          </a:prstGeom>
        </p:spPr>
        <p:txBody>
          <a:bodyPr vert="horz" wrap="square" lIns="0" tIns="27940" rIns="0" bIns="0" rtlCol="0">
            <a:spAutoFit/>
          </a:bodyPr>
          <a:lstStyle/>
          <a:p>
            <a:pPr marL="424815" marR="5080" indent="-412750">
              <a:lnSpc>
                <a:spcPts val="2850"/>
              </a:lnSpc>
              <a:spcBef>
                <a:spcPts val="220"/>
              </a:spcBef>
              <a:buClr>
                <a:srgbClr val="C4820D"/>
              </a:buClr>
              <a:buChar char="●"/>
              <a:tabLst>
                <a:tab pos="424815" algn="l"/>
                <a:tab pos="425450" algn="l"/>
              </a:tabLst>
            </a:pPr>
            <a:r>
              <a:rPr sz="2400" dirty="0">
                <a:cs typeface="Arial MT"/>
              </a:rPr>
              <a:t>“The</a:t>
            </a:r>
            <a:r>
              <a:rPr sz="2400" spc="-15" dirty="0">
                <a:cs typeface="Arial MT"/>
              </a:rPr>
              <a:t> </a:t>
            </a:r>
            <a:r>
              <a:rPr sz="2400" dirty="0">
                <a:cs typeface="Arial MT"/>
              </a:rPr>
              <a:t>correlation</a:t>
            </a:r>
            <a:r>
              <a:rPr sz="2400" spc="-15" dirty="0">
                <a:cs typeface="Arial MT"/>
              </a:rPr>
              <a:t> </a:t>
            </a:r>
            <a:r>
              <a:rPr sz="2400" spc="-10" dirty="0">
                <a:cs typeface="Arial MT"/>
              </a:rPr>
              <a:t>coefficient</a:t>
            </a:r>
            <a:r>
              <a:rPr sz="2400" spc="-20" dirty="0">
                <a:cs typeface="Arial MT"/>
              </a:rPr>
              <a:t> </a:t>
            </a:r>
            <a:r>
              <a:rPr sz="2400" dirty="0">
                <a:cs typeface="Arial MT"/>
              </a:rPr>
              <a:t>measures</a:t>
            </a:r>
            <a:r>
              <a:rPr sz="2400" spc="-15" dirty="0">
                <a:cs typeface="Arial MT"/>
              </a:rPr>
              <a:t> </a:t>
            </a:r>
            <a:r>
              <a:rPr sz="2400" spc="-5" dirty="0">
                <a:cs typeface="Arial MT"/>
              </a:rPr>
              <a:t>how</a:t>
            </a:r>
            <a:r>
              <a:rPr sz="2400" spc="-15" dirty="0">
                <a:cs typeface="Arial MT"/>
              </a:rPr>
              <a:t> </a:t>
            </a:r>
            <a:r>
              <a:rPr sz="2400" dirty="0">
                <a:cs typeface="Arial MT"/>
              </a:rPr>
              <a:t>clustered</a:t>
            </a:r>
            <a:r>
              <a:rPr sz="2400" spc="-15" dirty="0">
                <a:cs typeface="Arial MT"/>
              </a:rPr>
              <a:t> </a:t>
            </a:r>
            <a:r>
              <a:rPr sz="2400" spc="-5" dirty="0">
                <a:cs typeface="Arial MT"/>
              </a:rPr>
              <a:t>the </a:t>
            </a:r>
            <a:r>
              <a:rPr sz="2400" spc="-655" dirty="0">
                <a:cs typeface="Arial MT"/>
              </a:rPr>
              <a:t> </a:t>
            </a:r>
            <a:r>
              <a:rPr sz="2400" spc="-5" dirty="0">
                <a:cs typeface="Arial MT"/>
              </a:rPr>
              <a:t>points</a:t>
            </a:r>
            <a:r>
              <a:rPr sz="2400" spc="-10" dirty="0">
                <a:cs typeface="Arial MT"/>
              </a:rPr>
              <a:t> </a:t>
            </a:r>
            <a:r>
              <a:rPr sz="2400" spc="-5" dirty="0">
                <a:cs typeface="Arial MT"/>
              </a:rPr>
              <a:t>are about</a:t>
            </a:r>
            <a:r>
              <a:rPr sz="2400" spc="-10" dirty="0">
                <a:cs typeface="Arial MT"/>
              </a:rPr>
              <a:t> </a:t>
            </a:r>
            <a:r>
              <a:rPr sz="2400" dirty="0">
                <a:cs typeface="Arial MT"/>
              </a:rPr>
              <a:t>a</a:t>
            </a:r>
            <a:r>
              <a:rPr sz="2400" spc="-5" dirty="0">
                <a:cs typeface="Arial MT"/>
              </a:rPr>
              <a:t> </a:t>
            </a:r>
            <a:r>
              <a:rPr sz="2400" dirty="0">
                <a:cs typeface="Arial MT"/>
              </a:rPr>
              <a:t>straight</a:t>
            </a:r>
            <a:r>
              <a:rPr sz="2400" spc="-5" dirty="0">
                <a:cs typeface="Arial MT"/>
              </a:rPr>
              <a:t> line.”</a:t>
            </a:r>
            <a:endParaRPr sz="2400" dirty="0">
              <a:cs typeface="Arial MT"/>
            </a:endParaRPr>
          </a:p>
          <a:p>
            <a:pPr>
              <a:lnSpc>
                <a:spcPct val="100000"/>
              </a:lnSpc>
              <a:spcBef>
                <a:spcPts val="5"/>
              </a:spcBef>
              <a:buClr>
                <a:srgbClr val="C4820D"/>
              </a:buClr>
              <a:buFont typeface="Arial MT"/>
              <a:buChar char="●"/>
            </a:pPr>
            <a:endParaRPr sz="3150" dirty="0">
              <a:cs typeface="Arial MT"/>
            </a:endParaRPr>
          </a:p>
          <a:p>
            <a:pPr marL="424815" indent="-412750">
              <a:lnSpc>
                <a:spcPct val="100000"/>
              </a:lnSpc>
              <a:buClr>
                <a:srgbClr val="C4820D"/>
              </a:buClr>
              <a:buChar char="●"/>
              <a:tabLst>
                <a:tab pos="424815" algn="l"/>
                <a:tab pos="425450" algn="l"/>
              </a:tabLst>
            </a:pPr>
            <a:r>
              <a:rPr sz="2400" spc="-25" dirty="0">
                <a:cs typeface="Arial MT"/>
              </a:rPr>
              <a:t>We</a:t>
            </a:r>
            <a:r>
              <a:rPr sz="2400" spc="-20" dirty="0">
                <a:cs typeface="Arial MT"/>
              </a:rPr>
              <a:t> </a:t>
            </a:r>
            <a:r>
              <a:rPr sz="2400" dirty="0">
                <a:cs typeface="Arial MT"/>
              </a:rPr>
              <a:t>can</a:t>
            </a:r>
            <a:r>
              <a:rPr sz="2400" spc="-20" dirty="0">
                <a:cs typeface="Arial MT"/>
              </a:rPr>
              <a:t> </a:t>
            </a:r>
            <a:r>
              <a:rPr sz="2400" spc="-5" dirty="0">
                <a:cs typeface="Arial MT"/>
              </a:rPr>
              <a:t>now</a:t>
            </a:r>
            <a:r>
              <a:rPr sz="2400" spc="-20" dirty="0">
                <a:cs typeface="Arial MT"/>
              </a:rPr>
              <a:t> </a:t>
            </a:r>
            <a:r>
              <a:rPr sz="2400" spc="-5" dirty="0">
                <a:cs typeface="Arial MT"/>
              </a:rPr>
              <a:t>quantify</a:t>
            </a:r>
            <a:r>
              <a:rPr sz="2400" spc="-15" dirty="0">
                <a:cs typeface="Arial MT"/>
              </a:rPr>
              <a:t> </a:t>
            </a:r>
            <a:r>
              <a:rPr sz="2400" spc="-5" dirty="0">
                <a:cs typeface="Arial MT"/>
              </a:rPr>
              <a:t>this</a:t>
            </a:r>
            <a:r>
              <a:rPr sz="2400" spc="-25" dirty="0">
                <a:cs typeface="Arial MT"/>
              </a:rPr>
              <a:t> </a:t>
            </a:r>
            <a:r>
              <a:rPr sz="2400" dirty="0">
                <a:cs typeface="Arial MT"/>
              </a:rPr>
              <a:t>statement.</a:t>
            </a:r>
          </a:p>
        </p:txBody>
      </p:sp>
      <p:sp>
        <p:nvSpPr>
          <p:cNvPr id="4" name="object 4"/>
          <p:cNvSpPr txBox="1"/>
          <p:nvPr/>
        </p:nvSpPr>
        <p:spPr>
          <a:xfrm>
            <a:off x="3640475" y="3516233"/>
            <a:ext cx="3288645" cy="856645"/>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a:t>
            </a:r>
          </a:p>
          <a:p>
            <a:pPr marL="12700">
              <a:lnSpc>
                <a:spcPct val="100000"/>
              </a:lnSpc>
              <a:spcBef>
                <a:spcPts val="100"/>
              </a:spcBef>
            </a:pPr>
            <a:r>
              <a:rPr lang="en-US" dirty="0">
                <a:solidFill>
                  <a:srgbClr val="3B7EA1"/>
                </a:solidFill>
                <a:cs typeface="Arial MT"/>
              </a:rPr>
              <a:t>Correlation as a Measure of Clustering</a:t>
            </a:r>
            <a:r>
              <a:rPr dirty="0">
                <a:solidFill>
                  <a:srgbClr val="3B7EA1"/>
                </a:solidFill>
                <a:cs typeface="Arial MT"/>
              </a:rPr>
              <a:t>)</a:t>
            </a:r>
            <a:endParaRPr dirty="0">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5671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SD</a:t>
            </a:r>
            <a:r>
              <a:rPr spc="-45" dirty="0">
                <a:solidFill>
                  <a:schemeClr val="tx1"/>
                </a:solidFill>
              </a:rPr>
              <a:t>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a:spLocks noGrp="1"/>
          </p:cNvSpPr>
          <p:nvPr>
            <p:ph type="body" idx="1"/>
          </p:nvPr>
        </p:nvSpPr>
        <p:spPr>
          <a:xfrm>
            <a:off x="530225" y="942975"/>
            <a:ext cx="7815961" cy="237808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Lst>
            </a:pPr>
            <a:r>
              <a:rPr lang="en-US" sz="2400" spc="-5" dirty="0"/>
              <a:t> </a:t>
            </a:r>
            <a:r>
              <a:rPr sz="2400" spc="-5" dirty="0"/>
              <a:t>SD</a:t>
            </a:r>
            <a:r>
              <a:rPr sz="2400" spc="-35" dirty="0"/>
              <a:t> </a:t>
            </a:r>
            <a:r>
              <a:rPr sz="2400" spc="-5" dirty="0"/>
              <a:t>of</a:t>
            </a:r>
            <a:r>
              <a:rPr sz="2400" spc="-25" dirty="0"/>
              <a:t> </a:t>
            </a:r>
            <a:r>
              <a:rPr sz="2400" spc="-5" dirty="0"/>
              <a:t>fitted</a:t>
            </a:r>
            <a:r>
              <a:rPr sz="2400" spc="-30" dirty="0"/>
              <a:t> </a:t>
            </a:r>
            <a:r>
              <a:rPr sz="2400" dirty="0"/>
              <a:t>values</a:t>
            </a:r>
          </a:p>
          <a:p>
            <a:pPr marL="305435" marR="5080" indent="0">
              <a:lnSpc>
                <a:spcPct val="114599"/>
              </a:lnSpc>
              <a:buNone/>
              <a:tabLst>
                <a:tab pos="3221355" algn="l"/>
                <a:tab pos="3400425" algn="l"/>
                <a:tab pos="3831590" algn="l"/>
              </a:tabLst>
            </a:pPr>
            <a:r>
              <a:rPr u="heavy" dirty="0">
                <a:uFill>
                  <a:solidFill>
                    <a:srgbClr val="3A3A3A"/>
                  </a:solidFill>
                </a:uFill>
                <a:latin typeface="Times New Roman"/>
                <a:cs typeface="Times New Roman"/>
              </a:rPr>
              <a:t> 		</a:t>
            </a:r>
            <a:r>
              <a:rPr dirty="0">
                <a:latin typeface="Times New Roman"/>
                <a:cs typeface="Times New Roman"/>
              </a:rPr>
              <a:t>	</a:t>
            </a:r>
            <a:r>
              <a:rPr sz="2400" dirty="0"/>
              <a:t>=	</a:t>
            </a:r>
            <a:r>
              <a:rPr sz="2400" spc="25" dirty="0"/>
              <a:t>|</a:t>
            </a:r>
            <a:r>
              <a:rPr sz="2400" i="1" dirty="0">
                <a:cs typeface="Arial"/>
              </a:rPr>
              <a:t>r</a:t>
            </a:r>
            <a:r>
              <a:rPr sz="2400" dirty="0"/>
              <a:t>|</a:t>
            </a:r>
            <a:r>
              <a:rPr dirty="0"/>
              <a:t>  </a:t>
            </a:r>
            <a:endParaRPr lang="en-US" dirty="0"/>
          </a:p>
          <a:p>
            <a:pPr marL="305435" marR="5080" indent="0">
              <a:lnSpc>
                <a:spcPct val="114599"/>
              </a:lnSpc>
              <a:buNone/>
              <a:tabLst>
                <a:tab pos="3221355" algn="l"/>
                <a:tab pos="3400425" algn="l"/>
                <a:tab pos="3831590" algn="l"/>
              </a:tabLst>
            </a:pPr>
            <a:r>
              <a:rPr lang="en-US" sz="2400" spc="-5" dirty="0"/>
              <a:t>    </a:t>
            </a:r>
            <a:r>
              <a:rPr sz="2400" spc="-5" dirty="0"/>
              <a:t>SD</a:t>
            </a:r>
            <a:r>
              <a:rPr sz="2400" spc="-15" dirty="0"/>
              <a:t> </a:t>
            </a:r>
            <a:r>
              <a:rPr sz="2400" spc="-5" dirty="0"/>
              <a:t>of</a:t>
            </a:r>
            <a:r>
              <a:rPr sz="2400" spc="35" dirty="0"/>
              <a:t> </a:t>
            </a:r>
            <a:r>
              <a:rPr sz="2400" i="1" dirty="0">
                <a:cs typeface="Arial"/>
              </a:rPr>
              <a:t>y</a:t>
            </a:r>
          </a:p>
          <a:p>
            <a:pPr>
              <a:lnSpc>
                <a:spcPct val="100000"/>
              </a:lnSpc>
              <a:spcBef>
                <a:spcPts val="35"/>
              </a:spcBef>
            </a:pPr>
            <a:endParaRPr sz="3200" dirty="0">
              <a:latin typeface="Arial"/>
              <a:cs typeface="Arial"/>
            </a:endParaRPr>
          </a:p>
          <a:p>
            <a:pPr marL="424815" indent="-412750">
              <a:lnSpc>
                <a:spcPct val="100000"/>
              </a:lnSpc>
              <a:spcBef>
                <a:spcPts val="5"/>
              </a:spcBef>
              <a:buClr>
                <a:srgbClr val="C4820D"/>
              </a:buClr>
              <a:buChar char="●"/>
              <a:tabLst>
                <a:tab pos="424815" algn="l"/>
                <a:tab pos="425450" algn="l"/>
                <a:tab pos="3146425" algn="l"/>
              </a:tabLst>
            </a:pPr>
            <a:r>
              <a:rPr sz="2400" spc="-5" dirty="0"/>
              <a:t>SD</a:t>
            </a:r>
            <a:r>
              <a:rPr sz="2400" spc="-10" dirty="0"/>
              <a:t> </a:t>
            </a:r>
            <a:r>
              <a:rPr sz="2400" spc="-5" dirty="0"/>
              <a:t>of</a:t>
            </a:r>
            <a:r>
              <a:rPr sz="2400" dirty="0"/>
              <a:t> </a:t>
            </a:r>
            <a:r>
              <a:rPr sz="2400" spc="-5" dirty="0"/>
              <a:t>fitted</a:t>
            </a:r>
            <a:r>
              <a:rPr sz="2400" spc="-10" dirty="0"/>
              <a:t> </a:t>
            </a:r>
            <a:r>
              <a:rPr sz="2400" dirty="0"/>
              <a:t>values	=</a:t>
            </a:r>
          </a:p>
        </p:txBody>
      </p:sp>
      <p:sp>
        <p:nvSpPr>
          <p:cNvPr id="4" name="object 4"/>
          <p:cNvSpPr txBox="1"/>
          <p:nvPr/>
        </p:nvSpPr>
        <p:spPr>
          <a:xfrm>
            <a:off x="4233678" y="2861183"/>
            <a:ext cx="2052821" cy="382156"/>
          </a:xfrm>
          <a:prstGeom prst="rect">
            <a:avLst/>
          </a:prstGeom>
        </p:spPr>
        <p:txBody>
          <a:bodyPr vert="horz" wrap="square" lIns="0" tIns="12700" rIns="0" bIns="0" rtlCol="0">
            <a:spAutoFit/>
          </a:bodyPr>
          <a:lstStyle/>
          <a:p>
            <a:pPr marL="12700">
              <a:lnSpc>
                <a:spcPct val="100000"/>
              </a:lnSpc>
              <a:spcBef>
                <a:spcPts val="100"/>
              </a:spcBef>
            </a:pPr>
            <a:r>
              <a:rPr sz="2400" spc="15" dirty="0">
                <a:cs typeface="Arial MT"/>
              </a:rPr>
              <a:t>|</a:t>
            </a:r>
            <a:r>
              <a:rPr sz="2400" i="1" spc="15" dirty="0">
                <a:cs typeface="Arial"/>
              </a:rPr>
              <a:t>r</a:t>
            </a:r>
            <a:r>
              <a:rPr sz="2400" spc="15" dirty="0">
                <a:cs typeface="Arial MT"/>
              </a:rPr>
              <a:t>|</a:t>
            </a:r>
            <a:r>
              <a:rPr sz="2400" spc="-35" dirty="0">
                <a:cs typeface="Arial MT"/>
              </a:rPr>
              <a:t> </a:t>
            </a:r>
            <a:r>
              <a:rPr sz="2400" dirty="0">
                <a:cs typeface="Arial MT"/>
              </a:rPr>
              <a:t>*</a:t>
            </a:r>
            <a:r>
              <a:rPr sz="2400" spc="-25" dirty="0">
                <a:cs typeface="Arial MT"/>
              </a:rPr>
              <a:t> </a:t>
            </a:r>
            <a:r>
              <a:rPr sz="2400" dirty="0">
                <a:cs typeface="Arial MT"/>
              </a:rPr>
              <a:t>(SD</a:t>
            </a:r>
            <a:r>
              <a:rPr sz="2400" spc="-25" dirty="0">
                <a:cs typeface="Arial MT"/>
              </a:rPr>
              <a:t> </a:t>
            </a:r>
            <a:r>
              <a:rPr sz="2400" spc="-5" dirty="0">
                <a:cs typeface="Arial MT"/>
              </a:rPr>
              <a:t>of</a:t>
            </a:r>
            <a:r>
              <a:rPr sz="2400" spc="-10" dirty="0">
                <a:cs typeface="Arial MT"/>
              </a:rPr>
              <a:t> </a:t>
            </a:r>
            <a:r>
              <a:rPr sz="2400" i="1" dirty="0">
                <a:cs typeface="Arial"/>
              </a:rPr>
              <a:t>y</a:t>
            </a:r>
            <a:r>
              <a:rPr sz="2400" dirty="0">
                <a:cs typeface="Arial MT"/>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03215" cy="636072"/>
          </a:xfrm>
          <a:prstGeom prst="rect">
            <a:avLst/>
          </a:prstGeom>
        </p:spPr>
        <p:txBody>
          <a:bodyPr vert="horz" wrap="square" lIns="0" tIns="12700" rIns="0" bIns="0" rtlCol="0">
            <a:spAutoFit/>
          </a:bodyPr>
          <a:lstStyle/>
          <a:p>
            <a:pPr marL="12700">
              <a:lnSpc>
                <a:spcPct val="100000"/>
              </a:lnSpc>
              <a:spcBef>
                <a:spcPts val="100"/>
              </a:spcBef>
            </a:pPr>
            <a:r>
              <a:rPr spc="-30" dirty="0">
                <a:solidFill>
                  <a:schemeClr val="tx1"/>
                </a:solidFill>
              </a:rPr>
              <a:t>Variance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p:nvPr/>
        </p:nvSpPr>
        <p:spPr>
          <a:xfrm>
            <a:off x="574724" y="979043"/>
            <a:ext cx="7540576" cy="295234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 pos="1773555" algn="l"/>
                <a:tab pos="2119630" algn="l"/>
              </a:tabLst>
            </a:pPr>
            <a:r>
              <a:rPr sz="2400" spc="-30" dirty="0">
                <a:cs typeface="Arial MT"/>
              </a:rPr>
              <a:t>Variance	</a:t>
            </a:r>
            <a:r>
              <a:rPr sz="2400" dirty="0">
                <a:cs typeface="Arial MT"/>
              </a:rPr>
              <a:t>=	</a:t>
            </a:r>
            <a:r>
              <a:rPr sz="2400" spc="-5" dirty="0">
                <a:cs typeface="Arial MT"/>
              </a:rPr>
              <a:t>Square</a:t>
            </a:r>
            <a:r>
              <a:rPr sz="2400" spc="-35" dirty="0">
                <a:cs typeface="Arial MT"/>
              </a:rPr>
              <a:t> </a:t>
            </a:r>
            <a:r>
              <a:rPr sz="2400" spc="-5" dirty="0">
                <a:cs typeface="Arial MT"/>
              </a:rPr>
              <a:t>of</a:t>
            </a:r>
            <a:r>
              <a:rPr sz="2400" spc="-25" dirty="0">
                <a:cs typeface="Arial MT"/>
              </a:rPr>
              <a:t> </a:t>
            </a:r>
            <a:r>
              <a:rPr sz="2400" spc="-5" dirty="0">
                <a:cs typeface="Arial MT"/>
              </a:rPr>
              <a:t>the</a:t>
            </a:r>
            <a:r>
              <a:rPr sz="2400" spc="-30" dirty="0">
                <a:cs typeface="Arial MT"/>
              </a:rPr>
              <a:t> </a:t>
            </a:r>
            <a:r>
              <a:rPr sz="2400" spc="-5" dirty="0">
                <a:cs typeface="Arial MT"/>
              </a:rPr>
              <a:t>SD</a:t>
            </a:r>
            <a:endParaRPr sz="2400" dirty="0">
              <a:cs typeface="Arial MT"/>
            </a:endParaRPr>
          </a:p>
          <a:p>
            <a:pPr marL="1825625">
              <a:lnSpc>
                <a:spcPct val="100000"/>
              </a:lnSpc>
              <a:spcBef>
                <a:spcPts val="420"/>
              </a:spcBef>
            </a:pPr>
            <a:r>
              <a:rPr sz="2400" dirty="0">
                <a:cs typeface="Arial MT"/>
              </a:rPr>
              <a:t>=</a:t>
            </a:r>
            <a:r>
              <a:rPr sz="2400" spc="-25" dirty="0">
                <a:cs typeface="Arial MT"/>
              </a:rPr>
              <a:t> </a:t>
            </a:r>
            <a:r>
              <a:rPr sz="2400" dirty="0">
                <a:cs typeface="Arial MT"/>
              </a:rPr>
              <a:t>Mean</a:t>
            </a:r>
            <a:r>
              <a:rPr sz="2400" spc="-20" dirty="0">
                <a:cs typeface="Arial MT"/>
              </a:rPr>
              <a:t> </a:t>
            </a:r>
            <a:r>
              <a:rPr sz="2400" spc="-5" dirty="0">
                <a:cs typeface="Arial MT"/>
              </a:rPr>
              <a:t>Square</a:t>
            </a:r>
            <a:r>
              <a:rPr sz="2400" spc="-25" dirty="0">
                <a:cs typeface="Arial MT"/>
              </a:rPr>
              <a:t> </a:t>
            </a:r>
            <a:r>
              <a:rPr sz="2400" spc="-5" dirty="0">
                <a:cs typeface="Arial MT"/>
              </a:rPr>
              <a:t>of</a:t>
            </a:r>
            <a:r>
              <a:rPr sz="2400" spc="-15" dirty="0">
                <a:cs typeface="Arial MT"/>
              </a:rPr>
              <a:t> </a:t>
            </a:r>
            <a:r>
              <a:rPr sz="2400" spc="-5" dirty="0">
                <a:cs typeface="Arial MT"/>
              </a:rPr>
              <a:t>the</a:t>
            </a:r>
            <a:r>
              <a:rPr sz="2400" spc="-25" dirty="0">
                <a:cs typeface="Arial MT"/>
              </a:rPr>
              <a:t> </a:t>
            </a:r>
            <a:r>
              <a:rPr sz="2400" spc="-5" dirty="0">
                <a:cs typeface="Arial MT"/>
              </a:rPr>
              <a:t>Deviations</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30" dirty="0">
                <a:cs typeface="Arial MT"/>
              </a:rPr>
              <a:t>Variance</a:t>
            </a:r>
            <a:r>
              <a:rPr sz="2400" spc="-15" dirty="0">
                <a:cs typeface="Arial MT"/>
              </a:rPr>
              <a:t> </a:t>
            </a:r>
            <a:r>
              <a:rPr sz="2400" spc="-5" dirty="0">
                <a:cs typeface="Arial MT"/>
              </a:rPr>
              <a:t>has</a:t>
            </a:r>
            <a:r>
              <a:rPr sz="2400" spc="-10" dirty="0">
                <a:cs typeface="Arial MT"/>
              </a:rPr>
              <a:t> </a:t>
            </a:r>
            <a:r>
              <a:rPr sz="2400" spc="-5" dirty="0">
                <a:cs typeface="Arial MT"/>
              </a:rPr>
              <a:t>weird</a:t>
            </a:r>
            <a:r>
              <a:rPr sz="2400" spc="-10" dirty="0">
                <a:cs typeface="Arial MT"/>
              </a:rPr>
              <a:t> </a:t>
            </a:r>
            <a:r>
              <a:rPr sz="2400" spc="-5" dirty="0">
                <a:cs typeface="Arial MT"/>
              </a:rPr>
              <a:t>units,</a:t>
            </a:r>
            <a:r>
              <a:rPr sz="2400" spc="-10" dirty="0">
                <a:cs typeface="Arial MT"/>
              </a:rPr>
              <a:t> </a:t>
            </a:r>
            <a:r>
              <a:rPr sz="2400" spc="-5" dirty="0">
                <a:cs typeface="Arial MT"/>
              </a:rPr>
              <a:t>but</a:t>
            </a:r>
            <a:r>
              <a:rPr sz="2400" spc="-15" dirty="0">
                <a:cs typeface="Arial MT"/>
              </a:rPr>
              <a:t> </a:t>
            </a:r>
            <a:r>
              <a:rPr sz="2400" spc="-5" dirty="0">
                <a:cs typeface="Arial MT"/>
              </a:rPr>
              <a:t>good</a:t>
            </a:r>
            <a:r>
              <a:rPr sz="2400" spc="-10" dirty="0">
                <a:cs typeface="Arial MT"/>
              </a:rPr>
              <a:t> </a:t>
            </a:r>
            <a:r>
              <a:rPr sz="2400" dirty="0">
                <a:cs typeface="Arial MT"/>
              </a:rPr>
              <a:t>math</a:t>
            </a:r>
            <a:r>
              <a:rPr sz="2400" spc="-10" dirty="0">
                <a:cs typeface="Arial MT"/>
              </a:rPr>
              <a:t> </a:t>
            </a:r>
            <a:r>
              <a:rPr sz="2400" spc="-5" dirty="0">
                <a:cs typeface="Arial MT"/>
              </a:rPr>
              <a:t>properties</a:t>
            </a:r>
            <a:endParaRPr sz="2400" dirty="0">
              <a:cs typeface="Arial MT"/>
            </a:endParaRPr>
          </a:p>
          <a:p>
            <a:pPr>
              <a:lnSpc>
                <a:spcPct val="100000"/>
              </a:lnSpc>
              <a:spcBef>
                <a:spcPts val="40"/>
              </a:spcBef>
              <a:buClr>
                <a:srgbClr val="C4820D"/>
              </a:buClr>
              <a:buFont typeface="Arial MT"/>
              <a:buChar char="●"/>
            </a:pPr>
            <a:endParaRPr sz="3200" dirty="0">
              <a:latin typeface="Arial MT"/>
              <a:cs typeface="Arial MT"/>
            </a:endParaRPr>
          </a:p>
          <a:p>
            <a:pPr marL="424815" indent="-412750">
              <a:lnSpc>
                <a:spcPct val="100000"/>
              </a:lnSpc>
              <a:buClr>
                <a:srgbClr val="C4820D"/>
              </a:buClr>
              <a:buChar char="●"/>
              <a:tabLst>
                <a:tab pos="424815" algn="l"/>
                <a:tab pos="425450" algn="l"/>
              </a:tabLst>
            </a:pPr>
            <a:r>
              <a:rPr sz="2400" spc="-30" dirty="0">
                <a:cs typeface="Arial MT"/>
              </a:rPr>
              <a:t>Variance</a:t>
            </a:r>
            <a:r>
              <a:rPr sz="2400" spc="-20" dirty="0">
                <a:cs typeface="Arial MT"/>
              </a:rPr>
              <a:t> </a:t>
            </a:r>
            <a:r>
              <a:rPr sz="2400" spc="-5" dirty="0">
                <a:cs typeface="Arial MT"/>
              </a:rPr>
              <a:t>of</a:t>
            </a:r>
            <a:r>
              <a:rPr sz="2400" spc="-20" dirty="0">
                <a:cs typeface="Arial MT"/>
              </a:rPr>
              <a:t> </a:t>
            </a:r>
            <a:r>
              <a:rPr sz="2400" spc="-5" dirty="0">
                <a:cs typeface="Arial MT"/>
              </a:rPr>
              <a:t>fitted</a:t>
            </a:r>
            <a:r>
              <a:rPr sz="2400" spc="-25" dirty="0">
                <a:cs typeface="Arial MT"/>
              </a:rPr>
              <a:t> </a:t>
            </a:r>
            <a:r>
              <a:rPr sz="2400" dirty="0">
                <a:cs typeface="Arial MT"/>
              </a:rPr>
              <a:t>values</a:t>
            </a:r>
          </a:p>
          <a:p>
            <a:pPr marL="1065530" marR="2735580" indent="-675640">
              <a:lnSpc>
                <a:spcPct val="114599"/>
              </a:lnSpc>
              <a:tabLst>
                <a:tab pos="3813175" algn="l"/>
                <a:tab pos="3992879" algn="l"/>
                <a:tab pos="4342130" algn="l"/>
              </a:tabLst>
            </a:pPr>
            <a:r>
              <a:rPr sz="2400" u="heavy" dirty="0">
                <a:uFill>
                  <a:solidFill>
                    <a:srgbClr val="3A3A3A"/>
                  </a:solidFill>
                </a:uFill>
                <a:latin typeface="Times New Roman"/>
                <a:cs typeface="Times New Roman"/>
              </a:rPr>
              <a:t> 		</a:t>
            </a:r>
            <a:r>
              <a:rPr sz="2400" dirty="0">
                <a:latin typeface="Times New Roman"/>
                <a:cs typeface="Times New Roman"/>
              </a:rPr>
              <a:t>	</a:t>
            </a:r>
            <a:r>
              <a:rPr sz="2400" dirty="0">
                <a:cs typeface="Arial MT"/>
              </a:rPr>
              <a:t>=	</a:t>
            </a:r>
            <a:r>
              <a:rPr sz="2400" i="1" dirty="0">
                <a:cs typeface="Arial"/>
              </a:rPr>
              <a:t>r</a:t>
            </a:r>
            <a:r>
              <a:rPr sz="2400" dirty="0">
                <a:cs typeface="Arial MT"/>
              </a:rPr>
              <a:t>² </a:t>
            </a:r>
            <a:r>
              <a:rPr sz="2400" dirty="0">
                <a:solidFill>
                  <a:srgbClr val="3B3B3B"/>
                </a:solidFill>
                <a:cs typeface="Arial MT"/>
              </a:rPr>
              <a:t> </a:t>
            </a:r>
            <a:r>
              <a:rPr sz="2400" spc="-30" dirty="0">
                <a:cs typeface="Arial MT"/>
              </a:rPr>
              <a:t>Variance</a:t>
            </a:r>
            <a:r>
              <a:rPr sz="2400" spc="-10" dirty="0">
                <a:cs typeface="Arial MT"/>
              </a:rPr>
              <a:t> </a:t>
            </a:r>
            <a:r>
              <a:rPr sz="2400" spc="-5" dirty="0">
                <a:cs typeface="Arial MT"/>
              </a:rPr>
              <a:t>of</a:t>
            </a:r>
            <a:r>
              <a:rPr sz="2400" spc="30" dirty="0">
                <a:cs typeface="Arial MT"/>
              </a:rPr>
              <a:t> </a:t>
            </a:r>
            <a:r>
              <a:rPr sz="2400" i="1" dirty="0">
                <a:cs typeface="Arial"/>
              </a:rPr>
              <a:t>y</a:t>
            </a:r>
            <a:endParaRPr sz="2400" dirty="0">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p:nvPr/>
        </p:nvSpPr>
        <p:spPr>
          <a:xfrm>
            <a:off x="1608674" y="2456575"/>
            <a:ext cx="6051550" cy="408940"/>
          </a:xfrm>
          <a:custGeom>
            <a:avLst/>
            <a:gdLst/>
            <a:ahLst/>
            <a:cxnLst/>
            <a:rect l="l" t="t" r="r" b="b"/>
            <a:pathLst>
              <a:path w="6051550" h="408939">
                <a:moveTo>
                  <a:pt x="0" y="0"/>
                </a:moveTo>
                <a:lnTo>
                  <a:pt x="6051299" y="408599"/>
                </a:lnTo>
              </a:path>
              <a:path w="6051550" h="408939">
                <a:moveTo>
                  <a:pt x="0" y="361949"/>
                </a:moveTo>
                <a:lnTo>
                  <a:pt x="6045899" y="37049"/>
                </a:lnTo>
              </a:path>
            </a:pathLst>
          </a:custGeom>
          <a:ln w="19049">
            <a:solidFill>
              <a:srgbClr val="F40017"/>
            </a:solidFill>
          </a:ln>
        </p:spPr>
        <p:txBody>
          <a:bodyPr wrap="square" lIns="0" tIns="0" rIns="0" bIns="0" rtlCol="0"/>
          <a:lstStyle/>
          <a:p>
            <a:endParaRPr/>
          </a:p>
        </p:txBody>
      </p:sp>
      <p:sp>
        <p:nvSpPr>
          <p:cNvPr id="4" name="object 4"/>
          <p:cNvSpPr txBox="1"/>
          <p:nvPr/>
        </p:nvSpPr>
        <p:spPr>
          <a:xfrm>
            <a:off x="530225" y="889368"/>
            <a:ext cx="8070850" cy="3524042"/>
          </a:xfrm>
          <a:prstGeom prst="rect">
            <a:avLst/>
          </a:prstGeom>
        </p:spPr>
        <p:txBody>
          <a:bodyPr vert="horz" wrap="square" lIns="0" tIns="66040" rIns="0" bIns="0" rtlCol="0">
            <a:spAutoFit/>
          </a:bodyPr>
          <a:lstStyle/>
          <a:p>
            <a:pPr marL="12700">
              <a:lnSpc>
                <a:spcPct val="100000"/>
              </a:lnSpc>
              <a:spcBef>
                <a:spcPts val="520"/>
              </a:spcBef>
            </a:pPr>
            <a:r>
              <a:rPr sz="2400" spc="-5" dirty="0">
                <a:cs typeface="Arial MT"/>
              </a:rPr>
              <a:t>By</a:t>
            </a:r>
            <a:r>
              <a:rPr sz="2400" spc="-55" dirty="0">
                <a:cs typeface="Arial MT"/>
              </a:rPr>
              <a:t> </a:t>
            </a:r>
            <a:r>
              <a:rPr sz="2400" spc="-5" dirty="0">
                <a:cs typeface="Arial MT"/>
              </a:rPr>
              <a:t>definition,</a:t>
            </a:r>
            <a:endParaRPr sz="2400" dirty="0">
              <a:cs typeface="Arial MT"/>
            </a:endParaRPr>
          </a:p>
          <a:p>
            <a:pPr marL="1023619" algn="ctr">
              <a:lnSpc>
                <a:spcPct val="100000"/>
              </a:lnSpc>
              <a:spcBef>
                <a:spcPts val="420"/>
              </a:spcBef>
            </a:pPr>
            <a:r>
              <a:rPr sz="2400" b="1" i="1" dirty="0">
                <a:solidFill>
                  <a:srgbClr val="3B7EA1"/>
                </a:solidFill>
                <a:cs typeface="Arial"/>
              </a:rPr>
              <a:t>y</a:t>
            </a:r>
            <a:r>
              <a:rPr sz="2400" b="1" i="1" spc="-2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dirty="0">
                <a:solidFill>
                  <a:srgbClr val="3B7EA1"/>
                </a:solidFill>
                <a:cs typeface="Arial"/>
              </a:rPr>
              <a:t>fitted</a:t>
            </a:r>
            <a:r>
              <a:rPr sz="2400" b="1" spc="-20" dirty="0">
                <a:solidFill>
                  <a:srgbClr val="3B7EA1"/>
                </a:solidFill>
                <a:cs typeface="Arial"/>
              </a:rPr>
              <a:t> </a:t>
            </a:r>
            <a:r>
              <a:rPr sz="2400" b="1" spc="-5" dirty="0">
                <a:solidFill>
                  <a:srgbClr val="3B7EA1"/>
                </a:solidFill>
                <a:cs typeface="Arial"/>
              </a:rPr>
              <a:t>values</a:t>
            </a:r>
            <a:r>
              <a:rPr sz="2400" b="1" spc="-20"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residuals</a:t>
            </a:r>
            <a:endParaRPr sz="2400" dirty="0">
              <a:cs typeface="Arial"/>
            </a:endParaRPr>
          </a:p>
          <a:p>
            <a:pPr marL="12700">
              <a:lnSpc>
                <a:spcPct val="100000"/>
              </a:lnSpc>
              <a:spcBef>
                <a:spcPts val="2295"/>
              </a:spcBef>
            </a:pPr>
            <a:r>
              <a:rPr sz="2400" spc="-40" dirty="0">
                <a:cs typeface="Arial MT"/>
              </a:rPr>
              <a:t>Tempting</a:t>
            </a:r>
            <a:r>
              <a:rPr sz="2400" spc="-15" dirty="0">
                <a:cs typeface="Arial MT"/>
              </a:rPr>
              <a:t> </a:t>
            </a:r>
            <a:r>
              <a:rPr sz="2400" spc="-5" dirty="0">
                <a:cs typeface="Arial MT"/>
              </a:rPr>
              <a:t>(</a:t>
            </a:r>
            <a:r>
              <a:rPr sz="2400" spc="-5" dirty="0">
                <a:solidFill>
                  <a:srgbClr val="F40017"/>
                </a:solidFill>
                <a:cs typeface="Arial MT"/>
              </a:rPr>
              <a:t>but</a:t>
            </a:r>
            <a:r>
              <a:rPr sz="2400" spc="-10" dirty="0">
                <a:solidFill>
                  <a:srgbClr val="F40017"/>
                </a:solidFill>
                <a:cs typeface="Arial MT"/>
              </a:rPr>
              <a:t> </a:t>
            </a:r>
            <a:r>
              <a:rPr sz="2400" spc="-5" dirty="0">
                <a:solidFill>
                  <a:srgbClr val="F40017"/>
                </a:solidFill>
                <a:cs typeface="Arial MT"/>
              </a:rPr>
              <a:t>wrong</a:t>
            </a:r>
            <a:r>
              <a:rPr sz="2400" spc="-5" dirty="0">
                <a:cs typeface="Arial MT"/>
              </a:rPr>
              <a:t>)</a:t>
            </a:r>
            <a:r>
              <a:rPr sz="2400" spc="-10" dirty="0">
                <a:cs typeface="Arial MT"/>
              </a:rPr>
              <a:t> </a:t>
            </a:r>
            <a:r>
              <a:rPr sz="2400" spc="-5" dirty="0">
                <a:cs typeface="Arial MT"/>
              </a:rPr>
              <a:t>to</a:t>
            </a:r>
            <a:r>
              <a:rPr sz="2400" spc="-20" dirty="0">
                <a:cs typeface="Arial MT"/>
              </a:rPr>
              <a:t> </a:t>
            </a:r>
            <a:r>
              <a:rPr sz="2400" spc="-5" dirty="0">
                <a:cs typeface="Arial MT"/>
              </a:rPr>
              <a:t>think</a:t>
            </a:r>
            <a:r>
              <a:rPr sz="2400" spc="-15" dirty="0">
                <a:cs typeface="Arial MT"/>
              </a:rPr>
              <a:t> </a:t>
            </a:r>
            <a:r>
              <a:rPr sz="2400" spc="-5" dirty="0">
                <a:cs typeface="Arial MT"/>
              </a:rPr>
              <a:t>that:</a:t>
            </a:r>
            <a:endParaRPr sz="2400" dirty="0">
              <a:cs typeface="Arial MT"/>
            </a:endParaRPr>
          </a:p>
          <a:p>
            <a:pPr marL="1014094" algn="ctr">
              <a:lnSpc>
                <a:spcPct val="100000"/>
              </a:lnSpc>
              <a:spcBef>
                <a:spcPts val="420"/>
              </a:spcBef>
            </a:pPr>
            <a:r>
              <a:rPr sz="2400" b="1" spc="-5" dirty="0">
                <a:solidFill>
                  <a:srgbClr val="3B7EA1"/>
                </a:solidFill>
                <a:cs typeface="Arial"/>
              </a:rPr>
              <a:t>SD(</a:t>
            </a:r>
            <a:r>
              <a:rPr sz="2400" b="1" i="1" spc="-5" dirty="0">
                <a:solidFill>
                  <a:srgbClr val="3B7EA1"/>
                </a:solidFill>
                <a:cs typeface="Arial"/>
              </a:rPr>
              <a:t>y</a:t>
            </a:r>
            <a:r>
              <a:rPr sz="2400" b="1" spc="-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5" dirty="0">
                <a:solidFill>
                  <a:srgbClr val="3B7EA1"/>
                </a:solidFill>
                <a:cs typeface="Arial"/>
              </a:rPr>
              <a:t>SD(fitted</a:t>
            </a:r>
            <a:r>
              <a:rPr sz="2400" b="1" spc="-2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SD(residuals)</a:t>
            </a:r>
            <a:endParaRPr sz="2400" dirty="0">
              <a:cs typeface="Arial"/>
            </a:endParaRPr>
          </a:p>
          <a:p>
            <a:pPr marL="12700">
              <a:lnSpc>
                <a:spcPct val="100000"/>
              </a:lnSpc>
              <a:spcBef>
                <a:spcPts val="960"/>
              </a:spcBef>
            </a:pPr>
            <a:r>
              <a:rPr sz="2400" spc="-5" dirty="0">
                <a:cs typeface="Arial MT"/>
              </a:rPr>
              <a:t>But</a:t>
            </a:r>
            <a:r>
              <a:rPr sz="2400" spc="-30" dirty="0">
                <a:cs typeface="Arial MT"/>
              </a:rPr>
              <a:t> </a:t>
            </a:r>
            <a:r>
              <a:rPr sz="2400" spc="-5" dirty="0">
                <a:cs typeface="Arial MT"/>
              </a:rPr>
              <a:t>it</a:t>
            </a:r>
            <a:r>
              <a:rPr sz="2400" dirty="0">
                <a:cs typeface="Arial MT"/>
              </a:rPr>
              <a:t> </a:t>
            </a:r>
            <a:r>
              <a:rPr sz="2400" b="1" spc="-5" dirty="0">
                <a:solidFill>
                  <a:srgbClr val="3368FC"/>
                </a:solidFill>
                <a:cs typeface="Arial"/>
              </a:rPr>
              <a:t>is</a:t>
            </a:r>
            <a:r>
              <a:rPr sz="2400" b="1" spc="-15" dirty="0">
                <a:solidFill>
                  <a:srgbClr val="3368FC"/>
                </a:solidFill>
                <a:cs typeface="Arial"/>
              </a:rPr>
              <a:t> </a:t>
            </a:r>
            <a:r>
              <a:rPr sz="2400" spc="-5" dirty="0">
                <a:cs typeface="Arial MT"/>
              </a:rPr>
              <a:t>true</a:t>
            </a:r>
            <a:r>
              <a:rPr sz="2400" spc="-25" dirty="0">
                <a:cs typeface="Arial MT"/>
              </a:rPr>
              <a:t> </a:t>
            </a:r>
            <a:r>
              <a:rPr sz="2400" spc="-5" dirty="0">
                <a:cs typeface="Arial MT"/>
              </a:rPr>
              <a:t>that:</a:t>
            </a:r>
            <a:endParaRPr sz="2400" dirty="0">
              <a:cs typeface="Arial MT"/>
            </a:endParaRPr>
          </a:p>
          <a:p>
            <a:pPr marL="1021715" algn="ctr">
              <a:lnSpc>
                <a:spcPct val="100000"/>
              </a:lnSpc>
              <a:spcBef>
                <a:spcPts val="42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marL="12700">
              <a:lnSpc>
                <a:spcPct val="100000"/>
              </a:lnSpc>
              <a:spcBef>
                <a:spcPts val="2295"/>
              </a:spcBef>
            </a:pPr>
            <a:r>
              <a:rPr sz="2400" dirty="0">
                <a:cs typeface="Arial MT"/>
              </a:rPr>
              <a:t>(a</a:t>
            </a:r>
            <a:r>
              <a:rPr sz="2400" spc="-20" dirty="0">
                <a:cs typeface="Arial MT"/>
              </a:rPr>
              <a:t> </a:t>
            </a:r>
            <a:r>
              <a:rPr sz="2400" dirty="0">
                <a:cs typeface="Arial MT"/>
              </a:rPr>
              <a:t>result</a:t>
            </a:r>
            <a:r>
              <a:rPr sz="2400" spc="-20" dirty="0">
                <a:cs typeface="Arial MT"/>
              </a:rPr>
              <a:t> </a:t>
            </a:r>
            <a:r>
              <a:rPr sz="2400" spc="-5" dirty="0">
                <a:cs typeface="Arial MT"/>
              </a:rPr>
              <a:t>of</a:t>
            </a:r>
            <a:r>
              <a:rPr sz="2400" spc="-15" dirty="0">
                <a:cs typeface="Arial MT"/>
              </a:rPr>
              <a:t> </a:t>
            </a:r>
            <a:r>
              <a:rPr sz="2400" spc="-5" dirty="0">
                <a:cs typeface="Arial MT"/>
              </a:rPr>
              <a:t>the</a:t>
            </a:r>
            <a:r>
              <a:rPr sz="2400" dirty="0">
                <a:cs typeface="Arial MT"/>
              </a:rPr>
              <a:t> </a:t>
            </a:r>
            <a:r>
              <a:rPr sz="2400" b="1" spc="-5" dirty="0">
                <a:solidFill>
                  <a:srgbClr val="3B7EA1"/>
                </a:solidFill>
                <a:cs typeface="Arial"/>
              </a:rPr>
              <a:t>Pythagorean</a:t>
            </a:r>
            <a:r>
              <a:rPr sz="2400" b="1" spc="-20" dirty="0">
                <a:solidFill>
                  <a:srgbClr val="3B7EA1"/>
                </a:solidFill>
                <a:cs typeface="Arial"/>
              </a:rPr>
              <a:t> </a:t>
            </a:r>
            <a:r>
              <a:rPr sz="2400" b="1" spc="5" dirty="0">
                <a:solidFill>
                  <a:srgbClr val="3B7EA1"/>
                </a:solidFill>
                <a:cs typeface="Arial"/>
              </a:rPr>
              <a:t>theorem!</a:t>
            </a:r>
            <a:r>
              <a:rPr sz="2400" spc="5" dirty="0">
                <a:cs typeface="Arial MT"/>
              </a:rPr>
              <a:t>)</a:t>
            </a:r>
            <a:endParaRPr sz="2400" dirty="0">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txBox="1"/>
          <p:nvPr/>
        </p:nvSpPr>
        <p:spPr>
          <a:xfrm>
            <a:off x="574724" y="942707"/>
            <a:ext cx="8207326" cy="3788217"/>
          </a:xfrm>
          <a:prstGeom prst="rect">
            <a:avLst/>
          </a:prstGeom>
        </p:spPr>
        <p:txBody>
          <a:bodyPr vert="horz" wrap="square" lIns="0" tIns="12700" rIns="0" bIns="0" rtlCol="0">
            <a:spAutoFit/>
          </a:bodyPr>
          <a:lstStyle/>
          <a:p>
            <a:pPr marL="1218565">
              <a:lnSpc>
                <a:spcPct val="100000"/>
              </a:lnSpc>
              <a:spcBef>
                <a:spcPts val="10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a:lnSpc>
                <a:spcPct val="100000"/>
              </a:lnSpc>
              <a:spcBef>
                <a:spcPts val="40"/>
              </a:spcBef>
            </a:pPr>
            <a:endParaRPr sz="3200" dirty="0">
              <a:cs typeface="Arial"/>
            </a:endParaRPr>
          </a:p>
          <a:p>
            <a:pPr marL="424815" indent="-412750">
              <a:lnSpc>
                <a:spcPct val="100000"/>
              </a:lnSpc>
              <a:buClr>
                <a:srgbClr val="C4820D"/>
              </a:buClr>
              <a:buChar char="●"/>
              <a:tabLst>
                <a:tab pos="424815" algn="l"/>
                <a:tab pos="425450" algn="l"/>
              </a:tabLst>
            </a:pPr>
            <a:r>
              <a:rPr sz="2400" spc="-30" dirty="0">
                <a:solidFill>
                  <a:srgbClr val="3B3B3B"/>
                </a:solidFill>
                <a:cs typeface="Arial MT"/>
              </a:rPr>
              <a:t>Variance</a:t>
            </a:r>
            <a:r>
              <a:rPr sz="2400" spc="-20" dirty="0">
                <a:solidFill>
                  <a:srgbClr val="3B3B3B"/>
                </a:solidFill>
                <a:cs typeface="Arial MT"/>
              </a:rPr>
              <a:t> </a:t>
            </a:r>
            <a:r>
              <a:rPr sz="2400" spc="-5" dirty="0">
                <a:solidFill>
                  <a:srgbClr val="3B3B3B"/>
                </a:solidFill>
                <a:cs typeface="Arial MT"/>
              </a:rPr>
              <a:t>of</a:t>
            </a:r>
            <a:r>
              <a:rPr sz="2400" spc="-20" dirty="0">
                <a:solidFill>
                  <a:srgbClr val="3B3B3B"/>
                </a:solidFill>
                <a:cs typeface="Arial MT"/>
              </a:rPr>
              <a:t> </a:t>
            </a:r>
            <a:r>
              <a:rPr sz="2400" spc="-5" dirty="0">
                <a:solidFill>
                  <a:srgbClr val="3B3B3B"/>
                </a:solidFill>
                <a:cs typeface="Arial MT"/>
              </a:rPr>
              <a:t>fitted</a:t>
            </a:r>
            <a:r>
              <a:rPr sz="2400" spc="-25" dirty="0">
                <a:solidFill>
                  <a:srgbClr val="3B3B3B"/>
                </a:solidFill>
                <a:cs typeface="Arial MT"/>
              </a:rPr>
              <a:t> </a:t>
            </a:r>
            <a:r>
              <a:rPr sz="2400" dirty="0">
                <a:solidFill>
                  <a:srgbClr val="3B3B3B"/>
                </a:solidFill>
                <a:cs typeface="Arial MT"/>
              </a:rPr>
              <a:t>values</a:t>
            </a:r>
            <a:endParaRPr sz="2400" dirty="0">
              <a:cs typeface="Arial MT"/>
            </a:endParaRP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a:p>
            <a:pPr>
              <a:lnSpc>
                <a:spcPct val="100000"/>
              </a:lnSpc>
              <a:spcBef>
                <a:spcPts val="40"/>
              </a:spcBef>
            </a:pPr>
            <a:endParaRPr sz="3200" dirty="0">
              <a:cs typeface="Arial"/>
            </a:endParaRPr>
          </a:p>
          <a:p>
            <a:pPr marL="593725" indent="-581660">
              <a:lnSpc>
                <a:spcPct val="100000"/>
              </a:lnSpc>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dirty="0">
                <a:solidFill>
                  <a:srgbClr val="3B7EA1"/>
                </a:solidFill>
                <a:cs typeface="Arial"/>
              </a:rPr>
              <a:t>1</a:t>
            </a:r>
            <a:r>
              <a:rPr sz="2400" b="1" spc="-40" dirty="0">
                <a:solidFill>
                  <a:srgbClr val="3B7EA1"/>
                </a:solidFill>
                <a:cs typeface="Arial"/>
              </a:rPr>
              <a:t> </a:t>
            </a:r>
            <a:r>
              <a:rPr sz="2400" b="1" dirty="0">
                <a:solidFill>
                  <a:srgbClr val="3B7EA1"/>
                </a:solidFill>
                <a:cs typeface="Arial"/>
              </a:rPr>
              <a:t>-</a:t>
            </a:r>
            <a:r>
              <a:rPr sz="2400" b="1" spc="-30" dirty="0">
                <a:solidFill>
                  <a:srgbClr val="3B7EA1"/>
                </a:solidFill>
                <a:cs typeface="Arial"/>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74724" y="1033398"/>
            <a:ext cx="5387926" cy="2057400"/>
          </a:xfrm>
          <a:prstGeom prst="rect">
            <a:avLst/>
          </a:prstGeom>
        </p:spPr>
        <p:txBody>
          <a:bodyPr vert="horz" wrap="square" lIns="0" tIns="12700" rIns="0" bIns="0" rtlCol="0">
            <a:spAutoFit/>
          </a:bodyPr>
          <a:lstStyle/>
          <a:p>
            <a:pPr marL="424815" indent="-397510">
              <a:lnSpc>
                <a:spcPct val="100000"/>
              </a:lnSpc>
              <a:spcBef>
                <a:spcPts val="100"/>
              </a:spcBef>
              <a:buClr>
                <a:srgbClr val="C4820D"/>
              </a:buClr>
              <a:buChar char="●"/>
              <a:tabLst>
                <a:tab pos="424815" algn="l"/>
                <a:tab pos="425450"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15"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a:p>
            <a:pPr>
              <a:lnSpc>
                <a:spcPct val="100000"/>
              </a:lnSpc>
              <a:spcBef>
                <a:spcPts val="20"/>
              </a:spcBef>
              <a:buChar char="●"/>
            </a:pPr>
            <a:endParaRPr sz="3350" dirty="0">
              <a:cs typeface="Arial MT"/>
            </a:endParaRPr>
          </a:p>
          <a:p>
            <a:pPr marL="593725" indent="-581660">
              <a:lnSpc>
                <a:spcPct val="100000"/>
              </a:lnSpc>
              <a:spcBef>
                <a:spcPts val="5"/>
              </a:spcBef>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1065530" marR="5080" indent="-675640">
              <a:lnSpc>
                <a:spcPct val="114599"/>
              </a:lnSpc>
              <a:tabLst>
                <a:tab pos="3813175" algn="l"/>
                <a:tab pos="3992879" algn="l"/>
                <a:tab pos="4338955" algn="l"/>
              </a:tabLst>
            </a:pPr>
            <a:r>
              <a:rPr sz="2400" u="heavy" dirty="0">
                <a:uFill>
                  <a:solidFill>
                    <a:srgbClr val="3A3A3A"/>
                  </a:solidFill>
                </a:uFill>
                <a:cs typeface="Times New Roman"/>
              </a:rPr>
              <a:t> 		</a:t>
            </a:r>
            <a:r>
              <a:rPr sz="2400" dirty="0">
                <a:cs typeface="Times New Roman"/>
              </a:rPr>
              <a:t>	</a:t>
            </a:r>
            <a:r>
              <a:rPr sz="2400" dirty="0">
                <a:cs typeface="Arial MT"/>
              </a:rPr>
              <a:t>=	1</a:t>
            </a:r>
            <a:r>
              <a:rPr sz="2400" spc="-55" dirty="0">
                <a:cs typeface="Arial MT"/>
              </a:rPr>
              <a:t> </a:t>
            </a:r>
            <a:r>
              <a:rPr sz="2400" dirty="0">
                <a:cs typeface="Arial MT"/>
              </a:rPr>
              <a:t>-</a:t>
            </a:r>
            <a:r>
              <a:rPr sz="2400" spc="-25" dirty="0">
                <a:cs typeface="Arial MT"/>
              </a:rPr>
              <a:t> </a:t>
            </a:r>
            <a:r>
              <a:rPr sz="2400" i="1" dirty="0">
                <a:cs typeface="Arial"/>
              </a:rPr>
              <a:t>r</a:t>
            </a:r>
            <a:r>
              <a:rPr sz="2400" dirty="0">
                <a:cs typeface="Arial MT"/>
              </a:rPr>
              <a:t>² </a:t>
            </a:r>
            <a:r>
              <a:rPr sz="2400" spc="-655" dirty="0">
                <a:cs typeface="Arial MT"/>
              </a:rPr>
              <a:t> </a:t>
            </a:r>
            <a:r>
              <a:rPr sz="2400" spc="-30" dirty="0">
                <a:cs typeface="Arial MT"/>
              </a:rPr>
              <a:t>Variance</a:t>
            </a:r>
            <a:r>
              <a:rPr sz="2400" spc="-10" dirty="0">
                <a:cs typeface="Arial MT"/>
              </a:rPr>
              <a:t> </a:t>
            </a:r>
            <a:r>
              <a:rPr sz="2400" spc="-5" dirty="0">
                <a:cs typeface="Arial MT"/>
              </a:rPr>
              <a:t>of</a:t>
            </a:r>
            <a:r>
              <a:rPr sz="2400" spc="35" dirty="0">
                <a:cs typeface="Arial MT"/>
              </a:rPr>
              <a:t> </a:t>
            </a:r>
            <a:r>
              <a:rPr sz="2400" i="1" dirty="0">
                <a:cs typeface="Arial"/>
              </a:rPr>
              <a:t>y</a:t>
            </a:r>
            <a:endParaRPr sz="2400" dirty="0">
              <a:cs typeface="Arial"/>
            </a:endParaRPr>
          </a:p>
        </p:txBody>
      </p:sp>
      <p:sp>
        <p:nvSpPr>
          <p:cNvPr id="4" name="object 4"/>
          <p:cNvSpPr txBox="1"/>
          <p:nvPr/>
        </p:nvSpPr>
        <p:spPr>
          <a:xfrm>
            <a:off x="590096" y="3490848"/>
            <a:ext cx="2317115" cy="360680"/>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SD</a:t>
            </a:r>
            <a:r>
              <a:rPr sz="2200" spc="-55" dirty="0">
                <a:cs typeface="Arial MT"/>
              </a:rPr>
              <a:t> </a:t>
            </a:r>
            <a:r>
              <a:rPr sz="2200" spc="-5" dirty="0">
                <a:cs typeface="Arial MT"/>
              </a:rPr>
              <a:t>of</a:t>
            </a:r>
            <a:r>
              <a:rPr sz="2200" spc="-30" dirty="0">
                <a:cs typeface="Arial MT"/>
              </a:rPr>
              <a:t> </a:t>
            </a:r>
            <a:r>
              <a:rPr sz="2200" dirty="0">
                <a:cs typeface="Arial MT"/>
              </a:rPr>
              <a:t>residuals</a:t>
            </a:r>
          </a:p>
        </p:txBody>
      </p:sp>
      <p:sp>
        <p:nvSpPr>
          <p:cNvPr id="5" name="object 5"/>
          <p:cNvSpPr txBox="1"/>
          <p:nvPr/>
        </p:nvSpPr>
        <p:spPr>
          <a:xfrm>
            <a:off x="2821940" y="3313560"/>
            <a:ext cx="2910840" cy="537968"/>
          </a:xfrm>
          <a:prstGeom prst="rect">
            <a:avLst/>
          </a:prstGeom>
        </p:spPr>
        <p:txBody>
          <a:bodyPr vert="horz" wrap="square" lIns="0" tIns="197485" rIns="0" bIns="0" rtlCol="0">
            <a:spAutoFit/>
          </a:bodyPr>
          <a:lstStyle/>
          <a:p>
            <a:pPr marL="467995">
              <a:lnSpc>
                <a:spcPct val="100000"/>
              </a:lnSpc>
              <a:spcBef>
                <a:spcPts val="1555"/>
              </a:spcBef>
              <a:tabLst>
                <a:tab pos="785495" algn="l"/>
                <a:tab pos="1874520" algn="l"/>
              </a:tabLst>
            </a:pPr>
            <a:r>
              <a:rPr sz="2200" dirty="0">
                <a:cs typeface="Arial MT"/>
              </a:rPr>
              <a:t>=	</a:t>
            </a:r>
            <a:r>
              <a:rPr sz="2200" spc="-5" dirty="0">
                <a:cs typeface="Arial MT"/>
              </a:rPr>
              <a:t>√</a:t>
            </a:r>
            <a:r>
              <a:rPr lang="en-US" sz="2200" spc="-5" dirty="0">
                <a:cs typeface="Arial MT"/>
              </a:rPr>
              <a:t>(</a:t>
            </a:r>
            <a:r>
              <a:rPr lang="en-US" sz="2200" i="1" spc="-5" dirty="0">
                <a:cs typeface="Arial MT"/>
              </a:rPr>
              <a:t>1-r</a:t>
            </a:r>
            <a:r>
              <a:rPr lang="en-US" sz="2200" i="1" spc="-5" baseline="30000" dirty="0">
                <a:cs typeface="Arial MT"/>
              </a:rPr>
              <a:t>2</a:t>
            </a:r>
            <a:r>
              <a:rPr lang="en-US" sz="2200" spc="-5" dirty="0">
                <a:cs typeface="Arial MT"/>
              </a:rPr>
              <a:t>) </a:t>
            </a:r>
            <a:r>
              <a:rPr sz="2200" strike="noStrike" spc="-5" dirty="0">
                <a:cs typeface="Arial MT"/>
              </a:rPr>
              <a:t>SD</a:t>
            </a:r>
            <a:r>
              <a:rPr sz="2200" strike="noStrike" spc="-50" dirty="0">
                <a:cs typeface="Arial MT"/>
              </a:rPr>
              <a:t> </a:t>
            </a:r>
            <a:r>
              <a:rPr sz="2200" strike="noStrike" spc="-5" dirty="0">
                <a:cs typeface="Arial MT"/>
              </a:rPr>
              <a:t>of</a:t>
            </a:r>
            <a:r>
              <a:rPr sz="2200" strike="noStrike" spc="-30" dirty="0">
                <a:cs typeface="Arial MT"/>
              </a:rPr>
              <a:t> </a:t>
            </a:r>
            <a:r>
              <a:rPr sz="2200" i="1" strike="noStrike" dirty="0">
                <a:cs typeface="Arial"/>
              </a:rPr>
              <a:t>y</a:t>
            </a:r>
            <a:endParaRPr sz="2200" dirty="0">
              <a:cs typeface="Arial"/>
            </a:endParaRPr>
          </a:p>
        </p:txBody>
      </p:sp>
      <p:sp>
        <p:nvSpPr>
          <p:cNvPr id="6" name="TextBox 5">
            <a:extLst>
              <a:ext uri="{FF2B5EF4-FFF2-40B4-BE49-F238E27FC236}">
                <a16:creationId xmlns:a16="http://schemas.microsoft.com/office/drawing/2014/main" id="{F3BEE11D-31AF-848A-DCB4-F3A13B5B9C5C}"/>
              </a:ext>
            </a:extLst>
          </p:cNvPr>
          <p:cNvSpPr txBox="1"/>
          <p:nvPr/>
        </p:nvSpPr>
        <p:spPr>
          <a:xfrm>
            <a:off x="3135630" y="4038471"/>
            <a:ext cx="3102610" cy="923330"/>
          </a:xfrm>
          <a:prstGeom prst="rect">
            <a:avLst/>
          </a:prstGeom>
          <a:noFill/>
        </p:spPr>
        <p:txBody>
          <a:bodyPr wrap="square" rtlCol="0">
            <a:spAutoFit/>
          </a:bodyPr>
          <a:lstStyle/>
          <a:p>
            <a:r>
              <a:rPr lang="en-US" sz="1800" dirty="0">
                <a:solidFill>
                  <a:srgbClr val="3B7EA1"/>
                </a:solidFill>
                <a:cs typeface="Arial MT"/>
              </a:rPr>
              <a:t>(Demo</a:t>
            </a:r>
            <a:r>
              <a:rPr lang="en-US" sz="1800" dirty="0">
                <a:solidFill>
                  <a:srgbClr val="3B7EA1"/>
                </a:solidFill>
                <a:latin typeface="+mn-lt"/>
                <a:cs typeface="Arial MT"/>
              </a:rPr>
              <a:t> – Notebook 9.4, SD of the Residuals</a:t>
            </a:r>
            <a:r>
              <a:rPr lang="en-US" sz="1800" dirty="0">
                <a:solidFill>
                  <a:srgbClr val="3B7EA1"/>
                </a:solidFill>
                <a:cs typeface="Arial MT"/>
              </a:rPr>
              <a:t>)</a:t>
            </a:r>
            <a:endParaRPr lang="en-US" sz="1800" dirty="0">
              <a:cs typeface="Arial MT"/>
            </a:endParaRPr>
          </a:p>
          <a:p>
            <a:endParaRPr lang="en-US" dirty="0"/>
          </a:p>
        </p:txBody>
      </p:sp>
      <p:cxnSp>
        <p:nvCxnSpPr>
          <p:cNvPr id="8" name="Straight Connector 7">
            <a:extLst>
              <a:ext uri="{FF2B5EF4-FFF2-40B4-BE49-F238E27FC236}">
                <a16:creationId xmlns:a16="http://schemas.microsoft.com/office/drawing/2014/main" id="{ACED6EEB-4B8C-CBA0-3351-75941D6CBBCE}"/>
              </a:ext>
            </a:extLst>
          </p:cNvPr>
          <p:cNvCxnSpPr/>
          <p:nvPr/>
        </p:nvCxnSpPr>
        <p:spPr>
          <a:xfrm>
            <a:off x="3759871" y="3514596"/>
            <a:ext cx="714375"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90095" y="1033398"/>
            <a:ext cx="5667829" cy="351378"/>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20"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p:txBody>
      </p:sp>
      <p:graphicFrame>
        <p:nvGraphicFramePr>
          <p:cNvPr id="4" name="object 4"/>
          <p:cNvGraphicFramePr>
            <a:graphicFrameLocks noGrp="1"/>
          </p:cNvGraphicFramePr>
          <p:nvPr>
            <p:extLst>
              <p:ext uri="{D42A27DB-BD31-4B8C-83A1-F6EECF244321}">
                <p14:modId xmlns:p14="http://schemas.microsoft.com/office/powerpoint/2010/main" val="1230319457"/>
              </p:ext>
            </p:extLst>
          </p:nvPr>
        </p:nvGraphicFramePr>
        <p:xfrm>
          <a:off x="555675" y="1600404"/>
          <a:ext cx="5667829" cy="3073196"/>
        </p:xfrm>
        <a:graphic>
          <a:graphicData uri="http://schemas.openxmlformats.org/drawingml/2006/table">
            <a:tbl>
              <a:tblPr firstRow="1" bandRow="1">
                <a:tableStyleId>{2D5ABB26-0587-4C30-8999-92F81FD0307C}</a:tableStyleId>
              </a:tblPr>
              <a:tblGrid>
                <a:gridCol w="2893410">
                  <a:extLst>
                    <a:ext uri="{9D8B030D-6E8A-4147-A177-3AD203B41FA5}">
                      <a16:colId xmlns:a16="http://schemas.microsoft.com/office/drawing/2014/main" val="20000"/>
                    </a:ext>
                  </a:extLst>
                </a:gridCol>
                <a:gridCol w="383645">
                  <a:extLst>
                    <a:ext uri="{9D8B030D-6E8A-4147-A177-3AD203B41FA5}">
                      <a16:colId xmlns:a16="http://schemas.microsoft.com/office/drawing/2014/main" val="20001"/>
                    </a:ext>
                  </a:extLst>
                </a:gridCol>
                <a:gridCol w="2390774">
                  <a:extLst>
                    <a:ext uri="{9D8B030D-6E8A-4147-A177-3AD203B41FA5}">
                      <a16:colId xmlns:a16="http://schemas.microsoft.com/office/drawing/2014/main" val="20002"/>
                    </a:ext>
                  </a:extLst>
                </a:gridCol>
              </a:tblGrid>
              <a:tr h="735015">
                <a:tc>
                  <a:txBody>
                    <a:bodyPr/>
                    <a:lstStyle/>
                    <a:p>
                      <a:pPr marL="443865" indent="-397510">
                        <a:lnSpc>
                          <a:spcPts val="2425"/>
                        </a:lnSpc>
                        <a:buClr>
                          <a:srgbClr val="C4820D"/>
                        </a:buClr>
                        <a:buChar char="●"/>
                        <a:tabLst>
                          <a:tab pos="443865" algn="l"/>
                          <a:tab pos="444500" algn="l"/>
                        </a:tabLst>
                      </a:pPr>
                      <a:r>
                        <a:rPr sz="2200" spc="-5" dirty="0">
                          <a:solidFill>
                            <a:schemeClr val="tx1"/>
                          </a:solidFill>
                          <a:latin typeface="+mn-lt"/>
                          <a:cs typeface="Arial MT"/>
                        </a:rPr>
                        <a:t>SD</a:t>
                      </a:r>
                      <a:r>
                        <a:rPr sz="2200" spc="-40" dirty="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dirty="0">
                          <a:solidFill>
                            <a:schemeClr val="tx1"/>
                          </a:solidFill>
                          <a:latin typeface="+mn-lt"/>
                          <a:cs typeface="Arial MT"/>
                        </a:rPr>
                        <a:t>residuals</a:t>
                      </a:r>
                    </a:p>
                  </a:txBody>
                  <a:tcPr marL="0" marR="0" marT="0" marB="0"/>
                </a:tc>
                <a:tc>
                  <a:txBody>
                    <a:bodyPr/>
                    <a:lstStyle/>
                    <a:p>
                      <a:pPr marL="38735" algn="ctr">
                        <a:lnSpc>
                          <a:spcPts val="2425"/>
                        </a:lnSpc>
                      </a:pPr>
                      <a:r>
                        <a:rPr sz="2200" dirty="0">
                          <a:solidFill>
                            <a:schemeClr val="tx1"/>
                          </a:solidFill>
                          <a:latin typeface="+mn-lt"/>
                          <a:cs typeface="Arial MT"/>
                        </a:rPr>
                        <a:t>=</a:t>
                      </a:r>
                    </a:p>
                  </a:txBody>
                  <a:tcPr marL="0" marR="0" marT="0" marB="0"/>
                </a:tc>
                <a:tc>
                  <a:txBody>
                    <a:bodyPr/>
                    <a:lstStyle/>
                    <a:p>
                      <a:pPr marL="76835">
                        <a:lnSpc>
                          <a:spcPts val="2425"/>
                        </a:lnSpc>
                      </a:pPr>
                      <a:r>
                        <a:rPr sz="2200" spc="-5" dirty="0">
                          <a:solidFill>
                            <a:schemeClr val="tx1"/>
                          </a:solidFill>
                          <a:latin typeface="+mn-lt"/>
                          <a:cs typeface="Arial MT"/>
                        </a:rPr>
                        <a:t>√(1</a:t>
                      </a:r>
                      <a:r>
                        <a:rPr sz="2200" spc="-25" dirty="0">
                          <a:solidFill>
                            <a:schemeClr val="tx1"/>
                          </a:solidFill>
                          <a:latin typeface="+mn-lt"/>
                          <a:cs typeface="Arial MT"/>
                        </a:rPr>
                        <a:t> </a:t>
                      </a:r>
                      <a:r>
                        <a:rPr sz="2200" dirty="0">
                          <a:solidFill>
                            <a:schemeClr val="tx1"/>
                          </a:solidFill>
                          <a:latin typeface="+mn-lt"/>
                          <a:cs typeface="Arial MT"/>
                        </a:rPr>
                        <a:t>-</a:t>
                      </a:r>
                      <a:r>
                        <a:rPr sz="2200" spc="15" dirty="0">
                          <a:solidFill>
                            <a:schemeClr val="tx1"/>
                          </a:solidFill>
                          <a:latin typeface="+mn-lt"/>
                          <a:cs typeface="Arial MT"/>
                        </a:rPr>
                        <a:t> </a:t>
                      </a:r>
                      <a:r>
                        <a:rPr sz="2200" i="1" spc="-5" dirty="0">
                          <a:solidFill>
                            <a:schemeClr val="tx1"/>
                          </a:solidFill>
                          <a:latin typeface="+mn-lt"/>
                          <a:cs typeface="Arial"/>
                        </a:rPr>
                        <a:t>r²</a:t>
                      </a:r>
                      <a:r>
                        <a:rPr sz="2200" spc="-5" dirty="0">
                          <a:solidFill>
                            <a:schemeClr val="tx1"/>
                          </a:solidFill>
                          <a:latin typeface="+mn-lt"/>
                          <a:cs typeface="Arial MT"/>
                        </a:rPr>
                        <a:t>)</a:t>
                      </a:r>
                      <a:r>
                        <a:rPr sz="2200" spc="-15" dirty="0">
                          <a:solidFill>
                            <a:schemeClr val="tx1"/>
                          </a:solidFill>
                          <a:latin typeface="+mn-lt"/>
                          <a:cs typeface="Arial MT"/>
                        </a:rPr>
                        <a:t> </a:t>
                      </a:r>
                      <a:r>
                        <a:rPr sz="2200" dirty="0">
                          <a:solidFill>
                            <a:schemeClr val="tx1"/>
                          </a:solidFill>
                          <a:latin typeface="+mn-lt"/>
                          <a:cs typeface="Arial MT"/>
                        </a:rPr>
                        <a:t>*</a:t>
                      </a:r>
                      <a:r>
                        <a:rPr sz="2200" spc="-20" dirty="0">
                          <a:solidFill>
                            <a:schemeClr val="tx1"/>
                          </a:solidFill>
                          <a:latin typeface="+mn-lt"/>
                          <a:cs typeface="Arial MT"/>
                        </a:rPr>
                        <a:t> </a:t>
                      </a:r>
                      <a:r>
                        <a:rPr sz="2200" spc="-5" dirty="0">
                          <a:solidFill>
                            <a:schemeClr val="tx1"/>
                          </a:solidFill>
                          <a:latin typeface="+mn-lt"/>
                          <a:cs typeface="Arial MT"/>
                        </a:rPr>
                        <a:t>SD</a:t>
                      </a:r>
                      <a:r>
                        <a:rPr sz="2200" spc="-20" dirty="0">
                          <a:solidFill>
                            <a:schemeClr val="tx1"/>
                          </a:solidFill>
                          <a:latin typeface="+mn-lt"/>
                          <a:cs typeface="Arial MT"/>
                        </a:rPr>
                        <a:t> </a:t>
                      </a:r>
                      <a:r>
                        <a:rPr sz="2200" spc="-5" dirty="0">
                          <a:solidFill>
                            <a:schemeClr val="tx1"/>
                          </a:solidFill>
                          <a:latin typeface="+mn-lt"/>
                          <a:cs typeface="Arial MT"/>
                        </a:rPr>
                        <a:t>of</a:t>
                      </a:r>
                      <a:r>
                        <a:rPr sz="2200" dirty="0">
                          <a:solidFill>
                            <a:schemeClr val="tx1"/>
                          </a:solidFill>
                          <a:latin typeface="+mn-lt"/>
                          <a:cs typeface="Arial MT"/>
                        </a:rPr>
                        <a:t> </a:t>
                      </a:r>
                      <a:r>
                        <a:rPr sz="2200" i="1" dirty="0">
                          <a:solidFill>
                            <a:schemeClr val="tx1"/>
                          </a:solidFill>
                          <a:latin typeface="+mn-lt"/>
                          <a:cs typeface="Arial"/>
                        </a:rPr>
                        <a:t>y</a:t>
                      </a:r>
                      <a:endParaRPr sz="2200" dirty="0">
                        <a:solidFill>
                          <a:schemeClr val="tx1"/>
                        </a:solidFill>
                        <a:latin typeface="+mn-lt"/>
                        <a:cs typeface="Arial"/>
                      </a:endParaRPr>
                    </a:p>
                  </a:txBody>
                  <a:tcPr marL="0" marR="0" marT="0" marB="0">
                    <a:lnT w="19050">
                      <a:solidFill>
                        <a:srgbClr val="000000"/>
                      </a:solidFill>
                      <a:prstDash val="solid"/>
                    </a:lnT>
                  </a:tcPr>
                </a:tc>
                <a:extLst>
                  <a:ext uri="{0D108BD9-81ED-4DB2-BD59-A6C34878D82A}">
                    <a16:rowId xmlns:a16="http://schemas.microsoft.com/office/drawing/2014/main" val="10000"/>
                  </a:ext>
                </a:extLst>
              </a:tr>
              <a:tr h="2338181">
                <a:tc>
                  <a:txBody>
                    <a:bodyPr/>
                    <a:lstStyle/>
                    <a:p>
                      <a:pPr>
                        <a:lnSpc>
                          <a:spcPct val="100000"/>
                        </a:lnSpc>
                        <a:spcBef>
                          <a:spcPts val="50"/>
                        </a:spcBef>
                      </a:pPr>
                      <a:endParaRPr sz="2650" dirty="0">
                        <a:latin typeface="+mn-lt"/>
                        <a:cs typeface="Times New Roman"/>
                      </a:endParaRPr>
                    </a:p>
                    <a:p>
                      <a:pPr marL="443865" indent="-412750">
                        <a:lnSpc>
                          <a:spcPct val="100000"/>
                        </a:lnSpc>
                        <a:buClr>
                          <a:srgbClr val="C4820D"/>
                        </a:buClr>
                        <a:buSzPct val="109090"/>
                        <a:buChar char="●"/>
                        <a:tabLst>
                          <a:tab pos="443865" algn="l"/>
                          <a:tab pos="444500" algn="l"/>
                        </a:tabLst>
                      </a:pPr>
                      <a:r>
                        <a:rPr sz="2200" spc="-5" dirty="0">
                          <a:solidFill>
                            <a:schemeClr val="tx1"/>
                          </a:solidFill>
                          <a:latin typeface="+mn-lt"/>
                          <a:cs typeface="Arial MT"/>
                        </a:rPr>
                        <a:t>SD</a:t>
                      </a:r>
                      <a:r>
                        <a:rPr sz="2200" spc="-40" dirty="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spc="-5" dirty="0">
                          <a:latin typeface="+mn-lt"/>
                          <a:cs typeface="Arial MT"/>
                        </a:rPr>
                        <a:t>predictions</a:t>
                      </a:r>
                      <a:endParaRPr sz="2200" dirty="0">
                        <a:latin typeface="+mn-lt"/>
                        <a:cs typeface="Arial MT"/>
                      </a:endParaRPr>
                    </a:p>
                  </a:txBody>
                  <a:tcPr marL="0" marR="0" marT="6350" marB="0"/>
                </a:tc>
                <a:tc>
                  <a:txBody>
                    <a:bodyPr/>
                    <a:lstStyle/>
                    <a:p>
                      <a:pPr>
                        <a:lnSpc>
                          <a:spcPct val="100000"/>
                        </a:lnSpc>
                        <a:spcBef>
                          <a:spcPts val="50"/>
                        </a:spcBef>
                      </a:pPr>
                      <a:endParaRPr sz="2650" dirty="0">
                        <a:latin typeface="+mn-lt"/>
                        <a:cs typeface="Times New Roman"/>
                      </a:endParaRPr>
                    </a:p>
                    <a:p>
                      <a:pPr marL="38735" algn="ctr">
                        <a:lnSpc>
                          <a:spcPct val="100000"/>
                        </a:lnSpc>
                      </a:pPr>
                      <a:r>
                        <a:rPr sz="2200" dirty="0">
                          <a:latin typeface="+mn-lt"/>
                          <a:cs typeface="Arial MT"/>
                        </a:rPr>
                        <a:t>=</a:t>
                      </a:r>
                    </a:p>
                  </a:txBody>
                  <a:tcPr marL="0" marR="0" marT="6350" marB="0"/>
                </a:tc>
                <a:tc>
                  <a:txBody>
                    <a:bodyPr/>
                    <a:lstStyle/>
                    <a:p>
                      <a:pPr>
                        <a:lnSpc>
                          <a:spcPct val="100000"/>
                        </a:lnSpc>
                        <a:spcBef>
                          <a:spcPts val="50"/>
                        </a:spcBef>
                      </a:pPr>
                      <a:endParaRPr sz="2650" dirty="0">
                        <a:latin typeface="+mn-lt"/>
                        <a:cs typeface="Times New Roman"/>
                      </a:endParaRPr>
                    </a:p>
                    <a:p>
                      <a:pPr marL="76835">
                        <a:lnSpc>
                          <a:spcPct val="100000"/>
                        </a:lnSpc>
                      </a:pPr>
                      <a:r>
                        <a:rPr sz="2200" spc="-5" dirty="0">
                          <a:latin typeface="+mn-lt"/>
                          <a:cs typeface="Arial MT"/>
                        </a:rPr>
                        <a:t>|r|</a:t>
                      </a:r>
                      <a:r>
                        <a:rPr sz="2200" spc="-35" dirty="0">
                          <a:latin typeface="+mn-lt"/>
                          <a:cs typeface="Arial MT"/>
                        </a:rPr>
                        <a:t> </a:t>
                      </a:r>
                      <a:r>
                        <a:rPr sz="2200" dirty="0">
                          <a:latin typeface="+mn-lt"/>
                          <a:cs typeface="Arial MT"/>
                        </a:rPr>
                        <a:t>*</a:t>
                      </a:r>
                      <a:r>
                        <a:rPr sz="2200" spc="-25" dirty="0">
                          <a:latin typeface="+mn-lt"/>
                          <a:cs typeface="Arial MT"/>
                        </a:rPr>
                        <a:t> </a:t>
                      </a:r>
                      <a:r>
                        <a:rPr sz="2200" spc="-5" dirty="0">
                          <a:latin typeface="+mn-lt"/>
                          <a:cs typeface="Arial MT"/>
                        </a:rPr>
                        <a:t>SD</a:t>
                      </a:r>
                      <a:r>
                        <a:rPr sz="2200" spc="-30" dirty="0">
                          <a:latin typeface="+mn-lt"/>
                          <a:cs typeface="Arial MT"/>
                        </a:rPr>
                        <a:t> </a:t>
                      </a:r>
                      <a:r>
                        <a:rPr sz="2200" spc="-5" dirty="0">
                          <a:latin typeface="+mn-lt"/>
                          <a:cs typeface="Arial MT"/>
                        </a:rPr>
                        <a:t>of</a:t>
                      </a:r>
                      <a:r>
                        <a:rPr sz="2200" spc="-25" dirty="0">
                          <a:latin typeface="+mn-lt"/>
                          <a:cs typeface="Arial MT"/>
                        </a:rPr>
                        <a:t> </a:t>
                      </a:r>
                      <a:r>
                        <a:rPr sz="2200" dirty="0">
                          <a:latin typeface="+mn-lt"/>
                          <a:cs typeface="Arial MT"/>
                        </a:rPr>
                        <a:t>y</a:t>
                      </a:r>
                      <a:endParaRPr lang="en-US" sz="2200" dirty="0">
                        <a:latin typeface="+mn-lt"/>
                        <a:cs typeface="Arial MT"/>
                      </a:endParaRPr>
                    </a:p>
                    <a:p>
                      <a:pPr>
                        <a:lnSpc>
                          <a:spcPct val="100000"/>
                        </a:lnSpc>
                        <a:spcBef>
                          <a:spcPts val="10"/>
                        </a:spcBef>
                      </a:pPr>
                      <a:endParaRPr lang="en-US" sz="2900" dirty="0">
                        <a:latin typeface="+mn-lt"/>
                        <a:cs typeface="Times New Roman"/>
                      </a:endParaRPr>
                    </a:p>
                    <a:p>
                      <a:pPr marL="464820">
                        <a:lnSpc>
                          <a:spcPts val="2810"/>
                        </a:lnSpc>
                      </a:pPr>
                      <a:r>
                        <a:rPr lang="en-US" sz="1800" dirty="0">
                          <a:solidFill>
                            <a:srgbClr val="3B7EA1"/>
                          </a:solidFill>
                          <a:latin typeface="+mn-lt"/>
                          <a:cs typeface="Arial MT"/>
                        </a:rPr>
                        <a:t>(Demo – Notebook 9.4, SD of the Residuals)</a:t>
                      </a:r>
                      <a:endParaRPr lang="en-US" sz="1800" dirty="0">
                        <a:latin typeface="+mn-lt"/>
                        <a:cs typeface="Arial MT"/>
                      </a:endParaRPr>
                    </a:p>
                  </a:txBody>
                  <a:tcPr marL="0" marR="0" marT="6350" marB="0"/>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4608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4" y="1451483"/>
            <a:ext cx="1031875"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4864735" cy="8636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a:lnSpc>
                <a:spcPct val="100000"/>
              </a:lnSpc>
              <a:spcBef>
                <a:spcPts val="420"/>
              </a:spcBef>
              <a:tabLst>
                <a:tab pos="4766945" algn="l"/>
              </a:tabLst>
            </a:pPr>
            <a:r>
              <a:rPr sz="2400" spc="-5" dirty="0">
                <a:cs typeface="Arial MT"/>
              </a:rPr>
              <a:t>Th</a:t>
            </a:r>
            <a:r>
              <a:rPr sz="2400" dirty="0">
                <a:cs typeface="Arial MT"/>
              </a:rPr>
              <a:t>e</a:t>
            </a:r>
            <a:r>
              <a:rPr sz="2400" spc="-10" dirty="0">
                <a:cs typeface="Arial MT"/>
              </a:rPr>
              <a:t> </a:t>
            </a:r>
            <a:r>
              <a:rPr sz="2400" spc="-5" dirty="0">
                <a:cs typeface="Arial MT"/>
              </a:rPr>
              <a:t>S</a:t>
            </a:r>
            <a:r>
              <a:rPr sz="2400" dirty="0">
                <a:cs typeface="Arial MT"/>
              </a:rPr>
              <a:t>D</a:t>
            </a:r>
            <a:r>
              <a:rPr sz="2400" spc="-10" dirty="0">
                <a:cs typeface="Arial MT"/>
              </a:rPr>
              <a:t> </a:t>
            </a:r>
            <a:r>
              <a:rPr sz="2400" spc="-5" dirty="0">
                <a:cs typeface="Arial MT"/>
              </a:rPr>
              <a:t>o</a:t>
            </a:r>
            <a:r>
              <a:rPr sz="2400" dirty="0">
                <a:cs typeface="Arial MT"/>
              </a:rPr>
              <a:t>f</a:t>
            </a:r>
            <a:r>
              <a:rPr sz="2400" spc="-5" dirty="0">
                <a:cs typeface="Arial MT"/>
              </a:rPr>
              <a:t> th</a:t>
            </a:r>
            <a:r>
              <a:rPr sz="2400" dirty="0">
                <a:cs typeface="Arial MT"/>
              </a:rPr>
              <a:t>e</a:t>
            </a:r>
            <a:r>
              <a:rPr sz="2400" spc="-10" dirty="0">
                <a:cs typeface="Arial MT"/>
              </a:rPr>
              <a:t> </a:t>
            </a:r>
            <a:r>
              <a:rPr sz="2400" dirty="0">
                <a:cs typeface="Arial MT"/>
              </a:rPr>
              <a:t>residuals</a:t>
            </a:r>
            <a:r>
              <a:rPr sz="2400" spc="-5" dirty="0">
                <a:cs typeface="Arial MT"/>
              </a:rPr>
              <a:t> i</a:t>
            </a:r>
            <a:r>
              <a:rPr sz="2400" dirty="0">
                <a:cs typeface="Arial MT"/>
              </a:rPr>
              <a:t>s</a:t>
            </a:r>
            <a:r>
              <a:rPr sz="2400" spc="-5" dirty="0">
                <a:cs typeface="Arial MT"/>
              </a:rPr>
              <a:t> </a:t>
            </a:r>
            <a:r>
              <a:rPr sz="2400" u="heavy" dirty="0">
                <a:uFill>
                  <a:solidFill>
                    <a:srgbClr val="3A3A3A"/>
                  </a:solidFill>
                </a:uFill>
                <a:cs typeface="Times New Roman"/>
              </a:rPr>
              <a:t> 	</a:t>
            </a:r>
            <a:r>
              <a:rPr sz="2400" spc="-5" dirty="0">
                <a:cs typeface="Arial MT"/>
              </a:rPr>
              <a:t>.</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5751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5" y="1451483"/>
            <a:ext cx="96520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7996555" cy="19749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marR="5080">
              <a:lnSpc>
                <a:spcPts val="2850"/>
              </a:lnSpc>
              <a:spcBef>
                <a:spcPts val="540"/>
              </a:spcBef>
            </a:pPr>
            <a:r>
              <a:rPr sz="2400" spc="-5" dirty="0">
                <a:cs typeface="Arial MT"/>
              </a:rPr>
              <a:t>For at least 75% of the </a:t>
            </a:r>
            <a:r>
              <a:rPr sz="2400" dirty="0">
                <a:cs typeface="Arial MT"/>
              </a:rPr>
              <a:t>students, </a:t>
            </a:r>
            <a:r>
              <a:rPr sz="2400" spc="-5" dirty="0">
                <a:cs typeface="Arial MT"/>
              </a:rPr>
              <a:t>the </a:t>
            </a:r>
            <a:r>
              <a:rPr sz="2400" dirty="0">
                <a:cs typeface="Arial MT"/>
              </a:rPr>
              <a:t>regression </a:t>
            </a:r>
            <a:r>
              <a:rPr sz="2400" spc="-5" dirty="0">
                <a:cs typeface="Arial MT"/>
              </a:rPr>
              <a:t>estimate of </a:t>
            </a:r>
            <a:r>
              <a:rPr sz="2400" spc="-655" dirty="0">
                <a:cs typeface="Arial MT"/>
              </a:rPr>
              <a:t> </a:t>
            </a:r>
            <a:r>
              <a:rPr sz="2400" spc="-5" dirty="0">
                <a:cs typeface="Arial MT"/>
              </a:rPr>
              <a:t>final</a:t>
            </a:r>
            <a:r>
              <a:rPr sz="2400" spc="-20" dirty="0">
                <a:cs typeface="Arial MT"/>
              </a:rPr>
              <a:t> </a:t>
            </a:r>
            <a:r>
              <a:rPr sz="2400" dirty="0">
                <a:cs typeface="Arial MT"/>
              </a:rPr>
              <a:t>score</a:t>
            </a:r>
            <a:r>
              <a:rPr sz="2400" spc="-10" dirty="0">
                <a:cs typeface="Arial MT"/>
              </a:rPr>
              <a:t> </a:t>
            </a:r>
            <a:r>
              <a:rPr sz="2400" spc="-5" dirty="0">
                <a:cs typeface="Arial MT"/>
              </a:rPr>
              <a:t>based</a:t>
            </a:r>
            <a:r>
              <a:rPr sz="2400" spc="-10" dirty="0">
                <a:cs typeface="Arial MT"/>
              </a:rPr>
              <a:t> </a:t>
            </a:r>
            <a:r>
              <a:rPr sz="2400" spc="-5" dirty="0">
                <a:cs typeface="Arial MT"/>
              </a:rPr>
              <a:t>on</a:t>
            </a:r>
            <a:r>
              <a:rPr sz="2400" spc="-10" dirty="0">
                <a:cs typeface="Arial MT"/>
              </a:rPr>
              <a:t> </a:t>
            </a:r>
            <a:r>
              <a:rPr sz="2400" dirty="0">
                <a:cs typeface="Arial MT"/>
              </a:rPr>
              <a:t>midterm</a:t>
            </a:r>
            <a:r>
              <a:rPr sz="2400" spc="-15" dirty="0">
                <a:cs typeface="Arial MT"/>
              </a:rPr>
              <a:t> </a:t>
            </a:r>
            <a:r>
              <a:rPr sz="2400" dirty="0">
                <a:cs typeface="Arial MT"/>
              </a:rPr>
              <a:t>score</a:t>
            </a:r>
            <a:r>
              <a:rPr sz="2400" spc="-10" dirty="0">
                <a:cs typeface="Arial MT"/>
              </a:rPr>
              <a:t> </a:t>
            </a:r>
            <a:r>
              <a:rPr sz="2400" spc="-5" dirty="0">
                <a:cs typeface="Arial MT"/>
              </a:rPr>
              <a:t>will</a:t>
            </a:r>
            <a:r>
              <a:rPr sz="2400" spc="-10" dirty="0">
                <a:cs typeface="Arial MT"/>
              </a:rPr>
              <a:t> </a:t>
            </a:r>
            <a:r>
              <a:rPr sz="2400" spc="-5" dirty="0">
                <a:cs typeface="Arial MT"/>
              </a:rPr>
              <a:t>be</a:t>
            </a:r>
            <a:r>
              <a:rPr sz="2400" spc="-15" dirty="0">
                <a:cs typeface="Arial MT"/>
              </a:rPr>
              <a:t> </a:t>
            </a:r>
            <a:r>
              <a:rPr sz="2400" dirty="0">
                <a:cs typeface="Arial MT"/>
              </a:rPr>
              <a:t>correct</a:t>
            </a:r>
            <a:r>
              <a:rPr sz="2400" spc="-10" dirty="0">
                <a:cs typeface="Arial MT"/>
              </a:rPr>
              <a:t> </a:t>
            </a:r>
            <a:r>
              <a:rPr sz="2400" spc="-5" dirty="0">
                <a:cs typeface="Arial MT"/>
              </a:rPr>
              <a:t>to</a:t>
            </a:r>
            <a:r>
              <a:rPr sz="2400" spc="-15" dirty="0">
                <a:cs typeface="Arial MT"/>
              </a:rPr>
              <a:t> </a:t>
            </a:r>
            <a:r>
              <a:rPr sz="2400" spc="-5" dirty="0">
                <a:cs typeface="Arial MT"/>
              </a:rPr>
              <a:t>within</a:t>
            </a:r>
            <a:endParaRPr sz="2400" dirty="0">
              <a:cs typeface="Arial MT"/>
            </a:endParaRPr>
          </a:p>
          <a:p>
            <a:pPr marL="12700">
              <a:lnSpc>
                <a:spcPts val="2760"/>
              </a:lnSpc>
              <a:tabLst>
                <a:tab pos="1950085" algn="l"/>
              </a:tabLst>
            </a:pPr>
            <a:r>
              <a:rPr sz="2400" u="heavy" dirty="0">
                <a:uFill>
                  <a:solidFill>
                    <a:srgbClr val="3A3A3A"/>
                  </a:solidFill>
                </a:uFill>
                <a:cs typeface="Times New Roman"/>
              </a:rPr>
              <a:t> 	</a:t>
            </a:r>
            <a:r>
              <a:rPr sz="2400" spc="-5" dirty="0">
                <a:cs typeface="Arial MT"/>
              </a:rPr>
              <a:t>points.</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Correlation</a:t>
            </a:r>
            <a:r>
              <a:rPr lang="en-US" spc="-85" dirty="0"/>
              <a:t> </a:t>
            </a:r>
            <a:r>
              <a:rPr lang="en-US" spc="-5" dirty="0"/>
              <a:t>Coefficient</a:t>
            </a:r>
            <a:endParaRPr spc="-5"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dirty="0"/>
              <a:t>Model</a:t>
            </a:r>
            <a:endParaRPr spc="-4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56527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60" dirty="0">
                <a:solidFill>
                  <a:schemeClr val="tx1"/>
                </a:solidFill>
              </a:rPr>
              <a:t> </a:t>
            </a:r>
            <a:r>
              <a:rPr dirty="0">
                <a:solidFill>
                  <a:schemeClr val="tx1"/>
                </a:solidFill>
              </a:rPr>
              <a:t>“Model”:</a:t>
            </a:r>
            <a:r>
              <a:rPr spc="-30" dirty="0">
                <a:solidFill>
                  <a:schemeClr val="tx1"/>
                </a:solidFill>
              </a:rPr>
              <a:t> </a:t>
            </a:r>
            <a:r>
              <a:rPr spc="-10" dirty="0">
                <a:solidFill>
                  <a:schemeClr val="tx1"/>
                </a:solidFill>
              </a:rPr>
              <a:t>Signal</a:t>
            </a:r>
            <a:r>
              <a:rPr spc="-35" dirty="0">
                <a:solidFill>
                  <a:schemeClr val="tx1"/>
                </a:solidFill>
              </a:rPr>
              <a:t> </a:t>
            </a:r>
            <a:r>
              <a:rPr dirty="0">
                <a:solidFill>
                  <a:schemeClr val="tx1"/>
                </a:solidFill>
              </a:rPr>
              <a:t>+</a:t>
            </a:r>
            <a:r>
              <a:rPr spc="-40" dirty="0">
                <a:solidFill>
                  <a:schemeClr val="tx1"/>
                </a:solidFill>
              </a:rPr>
              <a:t> </a:t>
            </a:r>
            <a:r>
              <a:rPr spc="-5" dirty="0">
                <a:solidFill>
                  <a:schemeClr val="tx1"/>
                </a:solidFill>
              </a:rPr>
              <a:t>Noise</a:t>
            </a:r>
          </a:p>
        </p:txBody>
      </p:sp>
      <p:grpSp>
        <p:nvGrpSpPr>
          <p:cNvPr id="3" name="object 3"/>
          <p:cNvGrpSpPr/>
          <p:nvPr/>
        </p:nvGrpSpPr>
        <p:grpSpPr>
          <a:xfrm>
            <a:off x="452437" y="1211562"/>
            <a:ext cx="6911340" cy="3161030"/>
            <a:chOff x="452437" y="1211562"/>
            <a:chExt cx="6911340" cy="3161030"/>
          </a:xfrm>
        </p:grpSpPr>
        <p:sp>
          <p:nvSpPr>
            <p:cNvPr id="4" name="object 4"/>
            <p:cNvSpPr/>
            <p:nvPr/>
          </p:nvSpPr>
          <p:spPr>
            <a:xfrm>
              <a:off x="1794749" y="1473674"/>
              <a:ext cx="5554980" cy="2884805"/>
            </a:xfrm>
            <a:custGeom>
              <a:avLst/>
              <a:gdLst/>
              <a:ahLst/>
              <a:cxnLst/>
              <a:rect l="l" t="t" r="r" b="b"/>
              <a:pathLst>
                <a:path w="5554980" h="2884804">
                  <a:moveTo>
                    <a:pt x="0" y="2884199"/>
                  </a:moveTo>
                  <a:lnTo>
                    <a:pt x="5554499" y="0"/>
                  </a:lnTo>
                </a:path>
              </a:pathLst>
            </a:custGeom>
            <a:ln w="28574">
              <a:solidFill>
                <a:srgbClr val="6AA84F"/>
              </a:solidFill>
            </a:ln>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6" name="object 6"/>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7" name="object 7"/>
            <p:cNvSpPr/>
            <p:nvPr/>
          </p:nvSpPr>
          <p:spPr>
            <a:xfrm>
              <a:off x="6827799"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799"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9" name="object 9"/>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0" name="object 10"/>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1" name="object 11"/>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2" name="object 12"/>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3" name="object 13"/>
            <p:cNvSpPr/>
            <p:nvPr/>
          </p:nvSpPr>
          <p:spPr>
            <a:xfrm>
              <a:off x="2777250" y="1738275"/>
              <a:ext cx="2475230" cy="2091055"/>
            </a:xfrm>
            <a:custGeom>
              <a:avLst/>
              <a:gdLst/>
              <a:ahLst/>
              <a:cxnLst/>
              <a:rect l="l" t="t" r="r" b="b"/>
              <a:pathLst>
                <a:path w="2475229" h="2091054">
                  <a:moveTo>
                    <a:pt x="0" y="831224"/>
                  </a:moveTo>
                  <a:lnTo>
                    <a:pt x="18899" y="2090624"/>
                  </a:lnTo>
                </a:path>
                <a:path w="2475229" h="2091054">
                  <a:moveTo>
                    <a:pt x="1702849" y="2067949"/>
                  </a:moveTo>
                  <a:lnTo>
                    <a:pt x="1706449" y="1246849"/>
                  </a:lnTo>
                </a:path>
                <a:path w="2475229" h="2091054">
                  <a:moveTo>
                    <a:pt x="2459799" y="0"/>
                  </a:moveTo>
                  <a:lnTo>
                    <a:pt x="2474799" y="830999"/>
                  </a:lnTo>
                </a:path>
              </a:pathLst>
            </a:custGeom>
            <a:ln w="19049">
              <a:solidFill>
                <a:srgbClr val="F40017"/>
              </a:solidFill>
            </a:ln>
          </p:spPr>
          <p:txBody>
            <a:bodyPr wrap="square" lIns="0" tIns="0" rIns="0" bIns="0" rtlCol="0"/>
            <a:lstStyle/>
            <a:p>
              <a:endParaRPr/>
            </a:p>
          </p:txBody>
        </p:sp>
        <p:sp>
          <p:nvSpPr>
            <p:cNvPr id="14" name="object 14"/>
            <p:cNvSpPr/>
            <p:nvPr/>
          </p:nvSpPr>
          <p:spPr>
            <a:xfrm>
              <a:off x="6947499" y="1662549"/>
              <a:ext cx="5715" cy="203200"/>
            </a:xfrm>
            <a:custGeom>
              <a:avLst/>
              <a:gdLst/>
              <a:ahLst/>
              <a:cxnLst/>
              <a:rect l="l" t="t" r="r" b="b"/>
              <a:pathLst>
                <a:path w="5715" h="203200">
                  <a:moveTo>
                    <a:pt x="2549" y="-9524"/>
                  </a:moveTo>
                  <a:lnTo>
                    <a:pt x="2549" y="212324"/>
                  </a:lnTo>
                </a:path>
              </a:pathLst>
            </a:custGeom>
            <a:ln w="24149">
              <a:solidFill>
                <a:srgbClr val="F40017"/>
              </a:solidFill>
            </a:ln>
          </p:spPr>
          <p:txBody>
            <a:bodyPr wrap="square" lIns="0" tIns="0" rIns="0" bIns="0" rtlCol="0"/>
            <a:lstStyle/>
            <a:p>
              <a:endParaRPr/>
            </a:p>
          </p:txBody>
        </p:sp>
        <p:sp>
          <p:nvSpPr>
            <p:cNvPr id="15" name="object 15"/>
            <p:cNvSpPr/>
            <p:nvPr/>
          </p:nvSpPr>
          <p:spPr>
            <a:xfrm>
              <a:off x="457199" y="1216324"/>
              <a:ext cx="2292350" cy="2590165"/>
            </a:xfrm>
            <a:custGeom>
              <a:avLst/>
              <a:gdLst/>
              <a:ahLst/>
              <a:cxnLst/>
              <a:rect l="l" t="t" r="r" b="b"/>
              <a:pathLst>
                <a:path w="2292350" h="2590165">
                  <a:moveTo>
                    <a:pt x="1717249" y="2589899"/>
                  </a:move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343449"/>
                  </a:ln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close/>
                </a:path>
              </a:pathLst>
            </a:custGeom>
            <a:solidFill>
              <a:srgbClr val="CEE1F3"/>
            </a:solidFill>
          </p:spPr>
          <p:txBody>
            <a:bodyPr wrap="square" lIns="0" tIns="0" rIns="0" bIns="0" rtlCol="0"/>
            <a:lstStyle/>
            <a:p>
              <a:endParaRPr/>
            </a:p>
          </p:txBody>
        </p:sp>
        <p:sp>
          <p:nvSpPr>
            <p:cNvPr id="16" name="object 16"/>
            <p:cNvSpPr/>
            <p:nvPr/>
          </p:nvSpPr>
          <p:spPr>
            <a:xfrm>
              <a:off x="457200" y="1216324"/>
              <a:ext cx="2292350" cy="2590165"/>
            </a:xfrm>
            <a:custGeom>
              <a:avLst/>
              <a:gdLst/>
              <a:ahLst/>
              <a:cxnLst/>
              <a:rect l="l" t="t" r="r" b="b"/>
              <a:pathLst>
                <a:path w="2292350" h="2590165">
                  <a:moveTo>
                    <a:pt x="0" y="343449"/>
                  </a:move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202074"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lnTo>
                    <a:pt x="1202074" y="2589899"/>
                  </a:ln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2158249"/>
                  </a:lnTo>
                  <a:lnTo>
                    <a:pt x="0" y="1510774"/>
                  </a:lnTo>
                  <a:lnTo>
                    <a:pt x="0" y="343449"/>
                  </a:lnTo>
                  <a:close/>
                </a:path>
              </a:pathLst>
            </a:custGeom>
            <a:ln w="9524">
              <a:solidFill>
                <a:srgbClr val="3368FC"/>
              </a:solidFill>
            </a:ln>
          </p:spPr>
          <p:txBody>
            <a:bodyPr wrap="square" lIns="0" tIns="0" rIns="0" bIns="0" rtlCol="0"/>
            <a:lstStyle/>
            <a:p>
              <a:endParaRPr/>
            </a:p>
          </p:txBody>
        </p:sp>
      </p:grpSp>
      <p:sp>
        <p:nvSpPr>
          <p:cNvPr id="17" name="object 17"/>
          <p:cNvSpPr txBox="1"/>
          <p:nvPr/>
        </p:nvSpPr>
        <p:spPr>
          <a:xfrm>
            <a:off x="630818" y="1400533"/>
            <a:ext cx="1817030" cy="2238433"/>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Distance </a:t>
            </a:r>
            <a:r>
              <a:rPr sz="2400" dirty="0">
                <a:cs typeface="Arial MT"/>
              </a:rPr>
              <a:t> </a:t>
            </a:r>
            <a:r>
              <a:rPr sz="2400" spc="-5" dirty="0">
                <a:cs typeface="Arial MT"/>
              </a:rPr>
              <a:t>drawn at </a:t>
            </a:r>
            <a:r>
              <a:rPr sz="2400" dirty="0">
                <a:cs typeface="Arial MT"/>
              </a:rPr>
              <a:t> random </a:t>
            </a:r>
            <a:r>
              <a:rPr sz="2400" spc="5" dirty="0">
                <a:cs typeface="Arial MT"/>
              </a:rPr>
              <a:t> </a:t>
            </a:r>
            <a:r>
              <a:rPr sz="2400" spc="-5" dirty="0">
                <a:cs typeface="Arial MT"/>
              </a:rPr>
              <a:t>from </a:t>
            </a:r>
            <a:r>
              <a:rPr sz="2400" dirty="0">
                <a:cs typeface="Arial MT"/>
              </a:rPr>
              <a:t> </a:t>
            </a:r>
            <a:r>
              <a:rPr sz="2400" spc="-5" dirty="0">
                <a:cs typeface="Arial MT"/>
              </a:rPr>
              <a:t>distribution </a:t>
            </a:r>
            <a:r>
              <a:rPr sz="2400" dirty="0">
                <a:cs typeface="Arial MT"/>
              </a:rPr>
              <a:t> </a:t>
            </a:r>
            <a:r>
              <a:rPr sz="2400" spc="-5" dirty="0">
                <a:cs typeface="Arial MT"/>
              </a:rPr>
              <a:t>with</a:t>
            </a:r>
            <a:r>
              <a:rPr sz="2400" spc="-55" dirty="0">
                <a:cs typeface="Arial MT"/>
              </a:rPr>
              <a:t> </a:t>
            </a:r>
            <a:r>
              <a:rPr sz="2400" dirty="0">
                <a:cs typeface="Arial MT"/>
              </a:rPr>
              <a:t>mean</a:t>
            </a:r>
            <a:r>
              <a:rPr sz="2400" spc="-50" dirty="0">
                <a:cs typeface="Arial MT"/>
              </a:rPr>
              <a:t> </a:t>
            </a:r>
            <a:r>
              <a:rPr sz="2400" dirty="0">
                <a:cs typeface="Arial MT"/>
              </a:rPr>
              <a:t>0</a:t>
            </a:r>
          </a:p>
        </p:txBody>
      </p:sp>
      <p:grpSp>
        <p:nvGrpSpPr>
          <p:cNvPr id="18" name="object 18"/>
          <p:cNvGrpSpPr/>
          <p:nvPr/>
        </p:nvGrpSpPr>
        <p:grpSpPr>
          <a:xfrm>
            <a:off x="4601047" y="2866812"/>
            <a:ext cx="3410585" cy="1800225"/>
            <a:chOff x="4601047" y="2866812"/>
            <a:chExt cx="3410585" cy="1800225"/>
          </a:xfrm>
        </p:grpSpPr>
        <p:sp>
          <p:nvSpPr>
            <p:cNvPr id="19" name="object 19"/>
            <p:cNvSpPr/>
            <p:nvPr/>
          </p:nvSpPr>
          <p:spPr>
            <a:xfrm>
              <a:off x="4605809" y="2871574"/>
              <a:ext cx="3401060" cy="1790700"/>
            </a:xfrm>
            <a:custGeom>
              <a:avLst/>
              <a:gdLst/>
              <a:ahLst/>
              <a:cxnLst/>
              <a:rect l="l" t="t" r="r" b="b"/>
              <a:pathLst>
                <a:path w="3401059" h="1790700">
                  <a:moveTo>
                    <a:pt x="3102340" y="1790399"/>
                  </a:move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close/>
                </a:path>
              </a:pathLst>
            </a:custGeom>
            <a:solidFill>
              <a:srgbClr val="CEE1F3"/>
            </a:solidFill>
          </p:spPr>
          <p:txBody>
            <a:bodyPr wrap="square" lIns="0" tIns="0" rIns="0" bIns="0" rtlCol="0"/>
            <a:lstStyle/>
            <a:p>
              <a:endParaRPr/>
            </a:p>
          </p:txBody>
        </p:sp>
        <p:sp>
          <p:nvSpPr>
            <p:cNvPr id="20" name="object 20"/>
            <p:cNvSpPr/>
            <p:nvPr/>
          </p:nvSpPr>
          <p:spPr>
            <a:xfrm>
              <a:off x="4605809" y="2871574"/>
              <a:ext cx="3401060" cy="1790700"/>
            </a:xfrm>
            <a:custGeom>
              <a:avLst/>
              <a:gdLst/>
              <a:ahLst/>
              <a:cxnLst/>
              <a:rect l="l" t="t" r="r" b="b"/>
              <a:pathLst>
                <a:path w="3401059" h="1790700">
                  <a:moveTo>
                    <a:pt x="416640" y="298399"/>
                  </a:move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913990" y="0"/>
                  </a:lnTo>
                  <a:lnTo>
                    <a:pt x="1660015"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7459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lnTo>
                    <a:pt x="1660015" y="1790399"/>
                  </a:lnTo>
                  <a:lnTo>
                    <a:pt x="913990" y="1790399"/>
                  </a:ln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close/>
                </a:path>
              </a:pathLst>
            </a:custGeom>
            <a:ln w="9524">
              <a:solidFill>
                <a:srgbClr val="3368FC"/>
              </a:solidFill>
            </a:ln>
          </p:spPr>
          <p:txBody>
            <a:bodyPr wrap="square" lIns="0" tIns="0" rIns="0" bIns="0" rtlCol="0"/>
            <a:lstStyle/>
            <a:p>
              <a:endParaRPr/>
            </a:p>
          </p:txBody>
        </p:sp>
      </p:grpSp>
      <p:sp>
        <p:nvSpPr>
          <p:cNvPr id="21" name="object 21"/>
          <p:cNvSpPr txBox="1"/>
          <p:nvPr/>
        </p:nvSpPr>
        <p:spPr>
          <a:xfrm>
            <a:off x="5182873" y="2837008"/>
            <a:ext cx="2614295" cy="186653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Another distance </a:t>
            </a:r>
            <a:r>
              <a:rPr sz="2400" dirty="0">
                <a:cs typeface="Arial MT"/>
              </a:rPr>
              <a:t> </a:t>
            </a:r>
            <a:r>
              <a:rPr sz="2400" spc="-5" dirty="0">
                <a:cs typeface="Arial MT"/>
              </a:rPr>
              <a:t>drawn </a:t>
            </a:r>
            <a:r>
              <a:rPr sz="2400" dirty="0">
                <a:cs typeface="Arial MT"/>
              </a:rPr>
              <a:t> </a:t>
            </a:r>
            <a:r>
              <a:rPr sz="2400" spc="-5" dirty="0">
                <a:cs typeface="Arial MT"/>
              </a:rPr>
              <a:t>independently</a:t>
            </a:r>
            <a:r>
              <a:rPr sz="2400" spc="-95" dirty="0">
                <a:cs typeface="Arial MT"/>
              </a:rPr>
              <a:t> </a:t>
            </a:r>
            <a:r>
              <a:rPr sz="2400" spc="-5" dirty="0">
                <a:cs typeface="Arial MT"/>
              </a:rPr>
              <a:t>from </a:t>
            </a:r>
            <a:r>
              <a:rPr sz="2400" spc="-650" dirty="0">
                <a:cs typeface="Arial MT"/>
              </a:rPr>
              <a:t> </a:t>
            </a:r>
            <a:r>
              <a:rPr sz="2400" spc="-5" dirty="0">
                <a:cs typeface="Arial MT"/>
              </a:rPr>
              <a:t>the </a:t>
            </a:r>
            <a:r>
              <a:rPr sz="2400" dirty="0">
                <a:cs typeface="Arial MT"/>
              </a:rPr>
              <a:t>same </a:t>
            </a:r>
            <a:r>
              <a:rPr sz="2400" spc="5" dirty="0">
                <a:cs typeface="Arial MT"/>
              </a:rPr>
              <a:t> </a:t>
            </a:r>
            <a:r>
              <a:rPr sz="2400" spc="-5" dirty="0">
                <a:cs typeface="Arial MT"/>
              </a:rPr>
              <a:t>distribution</a:t>
            </a:r>
            <a:endParaRPr sz="2400" dirty="0">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326890" cy="636072"/>
          </a:xfrm>
          <a:prstGeom prst="rect">
            <a:avLst/>
          </a:prstGeom>
        </p:spPr>
        <p:txBody>
          <a:bodyPr vert="horz" wrap="square" lIns="0" tIns="12700" rIns="0" bIns="0" rtlCol="0">
            <a:spAutoFit/>
          </a:bodyPr>
          <a:lstStyle/>
          <a:p>
            <a:pPr marL="12700">
              <a:lnSpc>
                <a:spcPct val="100000"/>
              </a:lnSpc>
              <a:spcBef>
                <a:spcPts val="100"/>
              </a:spcBef>
            </a:pPr>
            <a:r>
              <a:rPr sz="4050" cap="all" dirty="0">
                <a:latin typeface="+mj-lt"/>
                <a:ea typeface="+mj-ea"/>
                <a:cs typeface="+mj-cs"/>
              </a:rPr>
              <a:t>What We Get to See</a:t>
            </a:r>
          </a:p>
        </p:txBody>
      </p:sp>
      <p:grpSp>
        <p:nvGrpSpPr>
          <p:cNvPr id="3" name="object 3"/>
          <p:cNvGrpSpPr/>
          <p:nvPr/>
        </p:nvGrpSpPr>
        <p:grpSpPr>
          <a:xfrm>
            <a:off x="2652787" y="2300137"/>
            <a:ext cx="248920" cy="274320"/>
            <a:chOff x="2652787" y="2300137"/>
            <a:chExt cx="248920" cy="274320"/>
          </a:xfrm>
        </p:grpSpPr>
        <p:sp>
          <p:nvSpPr>
            <p:cNvPr id="4" name="object 4"/>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6" name="object 6"/>
          <p:cNvGrpSpPr/>
          <p:nvPr/>
        </p:nvGrpSpPr>
        <p:grpSpPr>
          <a:xfrm>
            <a:off x="6823037" y="1860587"/>
            <a:ext cx="248920" cy="274320"/>
            <a:chOff x="6823037" y="1860587"/>
            <a:chExt cx="248920" cy="274320"/>
          </a:xfrm>
        </p:grpSpPr>
        <p:sp>
          <p:nvSpPr>
            <p:cNvPr id="7" name="object 7"/>
            <p:cNvSpPr/>
            <p:nvPr/>
          </p:nvSpPr>
          <p:spPr>
            <a:xfrm>
              <a:off x="6827800"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800"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9" name="object 9"/>
          <p:cNvGrpSpPr/>
          <p:nvPr/>
        </p:nvGrpSpPr>
        <p:grpSpPr>
          <a:xfrm>
            <a:off x="4355637" y="3801462"/>
            <a:ext cx="248920" cy="274320"/>
            <a:chOff x="4355637" y="3801462"/>
            <a:chExt cx="248920" cy="274320"/>
          </a:xfrm>
        </p:grpSpPr>
        <p:sp>
          <p:nvSpPr>
            <p:cNvPr id="10" name="object 10"/>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1" name="object 11"/>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12" name="object 12"/>
          <p:cNvGrpSpPr/>
          <p:nvPr/>
        </p:nvGrpSpPr>
        <p:grpSpPr>
          <a:xfrm>
            <a:off x="5112587" y="1468912"/>
            <a:ext cx="248920" cy="274320"/>
            <a:chOff x="5112587" y="1468912"/>
            <a:chExt cx="248920" cy="274320"/>
          </a:xfrm>
        </p:grpSpPr>
        <p:sp>
          <p:nvSpPr>
            <p:cNvPr id="13" name="object 13"/>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4" name="object 14"/>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sp>
        <p:nvSpPr>
          <p:cNvPr id="15" name="object 15"/>
          <p:cNvSpPr txBox="1"/>
          <p:nvPr/>
        </p:nvSpPr>
        <p:spPr>
          <a:xfrm>
            <a:off x="5959366" y="4166808"/>
            <a:ext cx="3184634"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9.5, Regression model</a:t>
            </a:r>
            <a:r>
              <a:rPr dirty="0">
                <a:solidFill>
                  <a:srgbClr val="3B7EA1"/>
                </a:solidFill>
                <a:cs typeface="Arial MT"/>
              </a:rPr>
              <a:t>)</a:t>
            </a:r>
            <a:endParaRPr dirty="0">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968" y="2240540"/>
            <a:ext cx="4537710" cy="574040"/>
          </a:xfrm>
          <a:prstGeom prst="rect">
            <a:avLst/>
          </a:prstGeom>
        </p:spPr>
        <p:txBody>
          <a:bodyPr vert="horz" wrap="square" lIns="0" tIns="12700" rIns="0" bIns="0" rtlCol="0">
            <a:spAutoFit/>
          </a:bodyPr>
          <a:lstStyle/>
          <a:p>
            <a:pPr marL="12700">
              <a:lnSpc>
                <a:spcPct val="100000"/>
              </a:lnSpc>
              <a:spcBef>
                <a:spcPts val="100"/>
              </a:spcBef>
            </a:pPr>
            <a:r>
              <a:rPr spc="-10" dirty="0"/>
              <a:t>Prediction</a:t>
            </a:r>
            <a:r>
              <a:rPr spc="-75" dirty="0"/>
              <a:t> </a:t>
            </a:r>
            <a:r>
              <a:rPr spc="-25" dirty="0"/>
              <a:t>Variability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717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Prediction</a:t>
            </a:r>
          </a:p>
        </p:txBody>
      </p:sp>
      <p:sp>
        <p:nvSpPr>
          <p:cNvPr id="3" name="object 3"/>
          <p:cNvSpPr txBox="1"/>
          <p:nvPr/>
        </p:nvSpPr>
        <p:spPr>
          <a:xfrm>
            <a:off x="530224" y="994283"/>
            <a:ext cx="7908925" cy="3754874"/>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data</a:t>
            </a:r>
            <a:r>
              <a:rPr sz="2400" b="1" spc="-20" dirty="0">
                <a:solidFill>
                  <a:srgbClr val="3B7EA1"/>
                </a:solidFill>
                <a:cs typeface="Arial"/>
              </a:rPr>
              <a:t> </a:t>
            </a:r>
            <a:r>
              <a:rPr sz="2400" b="1" spc="-5" dirty="0">
                <a:solidFill>
                  <a:srgbClr val="3B7EA1"/>
                </a:solidFill>
                <a:cs typeface="Arial"/>
              </a:rPr>
              <a:t>come</a:t>
            </a:r>
            <a:r>
              <a:rPr sz="2400" b="1" spc="-15" dirty="0">
                <a:solidFill>
                  <a:srgbClr val="3B7EA1"/>
                </a:solidFill>
                <a:cs typeface="Arial"/>
              </a:rPr>
              <a:t> </a:t>
            </a:r>
            <a:r>
              <a:rPr sz="2400" b="1" dirty="0">
                <a:solidFill>
                  <a:srgbClr val="3B7EA1"/>
                </a:solidFill>
                <a:cs typeface="Arial"/>
              </a:rPr>
              <a:t>from</a:t>
            </a:r>
            <a:r>
              <a:rPr sz="2400" b="1" spc="-15"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model,</a:t>
            </a:r>
            <a:endParaRPr sz="2400" dirty="0">
              <a:cs typeface="Arial"/>
            </a:endParaRPr>
          </a:p>
          <a:p>
            <a:pPr marL="424815" indent="-412750">
              <a:lnSpc>
                <a:spcPts val="2865"/>
              </a:lnSpc>
              <a:buClr>
                <a:srgbClr val="C4820D"/>
              </a:buClr>
              <a:buChar char="●"/>
              <a:tabLst>
                <a:tab pos="424815" algn="l"/>
                <a:tab pos="425450" algn="l"/>
              </a:tabLst>
            </a:pPr>
            <a:r>
              <a:rPr sz="2400" b="1" spc="-5" dirty="0">
                <a:solidFill>
                  <a:srgbClr val="3B7EA1"/>
                </a:solidFill>
                <a:cs typeface="Arial"/>
              </a:rPr>
              <a:t>and</a:t>
            </a:r>
            <a:r>
              <a:rPr sz="2400" b="1" spc="-20" dirty="0">
                <a:solidFill>
                  <a:srgbClr val="3B7EA1"/>
                </a:solidFill>
                <a:cs typeface="Arial"/>
              </a:rPr>
              <a:t> </a:t>
            </a: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sample</a:t>
            </a:r>
            <a:r>
              <a:rPr sz="2400" b="1" spc="-15" dirty="0">
                <a:solidFill>
                  <a:srgbClr val="3B7EA1"/>
                </a:solidFill>
                <a:cs typeface="Arial"/>
              </a:rPr>
              <a:t> </a:t>
            </a:r>
            <a:r>
              <a:rPr sz="2400" b="1" spc="-5" dirty="0">
                <a:solidFill>
                  <a:srgbClr val="3B7EA1"/>
                </a:solidFill>
                <a:cs typeface="Arial"/>
              </a:rPr>
              <a:t>is</a:t>
            </a:r>
            <a:r>
              <a:rPr sz="2400" b="1" spc="-20" dirty="0">
                <a:solidFill>
                  <a:srgbClr val="3B7EA1"/>
                </a:solidFill>
                <a:cs typeface="Arial"/>
              </a:rPr>
              <a:t> </a:t>
            </a:r>
            <a:r>
              <a:rPr sz="2400" b="1" spc="-5" dirty="0">
                <a:solidFill>
                  <a:srgbClr val="3B7EA1"/>
                </a:solidFill>
                <a:cs typeface="Arial"/>
              </a:rPr>
              <a:t>large,</a:t>
            </a:r>
            <a:r>
              <a:rPr sz="2400" b="1" spc="-20" dirty="0">
                <a:solidFill>
                  <a:srgbClr val="3B7EA1"/>
                </a:solidFill>
                <a:cs typeface="Arial"/>
              </a:rPr>
              <a:t> </a:t>
            </a:r>
            <a:r>
              <a:rPr sz="2400" b="1" dirty="0">
                <a:solidFill>
                  <a:srgbClr val="3B7EA1"/>
                </a:solidFill>
                <a:cs typeface="Arial"/>
              </a:rPr>
              <a:t>then:</a:t>
            </a:r>
            <a:endParaRPr sz="2400" dirty="0">
              <a:cs typeface="Arial"/>
            </a:endParaRPr>
          </a:p>
          <a:p>
            <a:pPr>
              <a:lnSpc>
                <a:spcPct val="100000"/>
              </a:lnSpc>
              <a:spcBef>
                <a:spcPts val="40"/>
              </a:spcBef>
            </a:pPr>
            <a:endParaRPr sz="3200" dirty="0">
              <a:cs typeface="Arial"/>
            </a:endParaRP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is</a:t>
            </a:r>
            <a:r>
              <a:rPr sz="2400" spc="-15" dirty="0">
                <a:cs typeface="Arial MT"/>
              </a:rPr>
              <a:t> </a:t>
            </a:r>
            <a:r>
              <a:rPr sz="2400" dirty="0">
                <a:cs typeface="Arial MT"/>
              </a:rPr>
              <a:t>close</a:t>
            </a:r>
            <a:r>
              <a:rPr sz="2400" spc="-10" dirty="0">
                <a:cs typeface="Arial MT"/>
              </a:rPr>
              <a:t> </a:t>
            </a:r>
            <a:r>
              <a:rPr sz="2400" spc="-5" dirty="0">
                <a:cs typeface="Arial MT"/>
              </a:rPr>
              <a:t>to</a:t>
            </a:r>
            <a:r>
              <a:rPr sz="2400" spc="-20" dirty="0">
                <a:cs typeface="Arial MT"/>
              </a:rPr>
              <a:t> </a:t>
            </a:r>
            <a:r>
              <a:rPr sz="2400" spc="-5" dirty="0">
                <a:cs typeface="Arial MT"/>
              </a:rPr>
              <a:t>the</a:t>
            </a:r>
            <a:r>
              <a:rPr sz="2400" spc="-15" dirty="0">
                <a:cs typeface="Arial MT"/>
              </a:rPr>
              <a:t> </a:t>
            </a:r>
            <a:r>
              <a:rPr sz="2400" spc="-5" dirty="0">
                <a:cs typeface="Arial MT"/>
              </a:rPr>
              <a:t>true</a:t>
            </a:r>
            <a:r>
              <a:rPr sz="2400" spc="-20" dirty="0">
                <a:cs typeface="Arial MT"/>
              </a:rPr>
              <a:t> </a:t>
            </a:r>
            <a:r>
              <a:rPr sz="2400" spc="-5" dirty="0">
                <a:cs typeface="Arial MT"/>
              </a:rPr>
              <a:t>line</a:t>
            </a:r>
            <a:endParaRPr sz="2400" dirty="0">
              <a:cs typeface="Arial MT"/>
            </a:endParaRPr>
          </a:p>
          <a:p>
            <a:pPr marL="424815" marR="5080" indent="-412750">
              <a:lnSpc>
                <a:spcPts val="2850"/>
              </a:lnSpc>
              <a:spcBef>
                <a:spcPts val="105"/>
              </a:spcBef>
              <a:buClr>
                <a:srgbClr val="C4820D"/>
              </a:buClr>
              <a:buChar char="●"/>
              <a:tabLst>
                <a:tab pos="424815" algn="l"/>
                <a:tab pos="425450" algn="l"/>
              </a:tabLst>
            </a:pPr>
            <a:r>
              <a:rPr sz="2400" spc="-5" dirty="0">
                <a:cs typeface="Arial MT"/>
              </a:rPr>
              <a:t>Given </a:t>
            </a:r>
            <a:r>
              <a:rPr sz="2400" dirty="0">
                <a:cs typeface="Arial MT"/>
              </a:rPr>
              <a:t>a </a:t>
            </a:r>
            <a:r>
              <a:rPr sz="2400" spc="-5" dirty="0">
                <a:cs typeface="Arial MT"/>
              </a:rPr>
              <a:t>new </a:t>
            </a:r>
            <a:r>
              <a:rPr sz="2400" dirty="0">
                <a:cs typeface="Arial MT"/>
              </a:rPr>
              <a:t>value </a:t>
            </a:r>
            <a:r>
              <a:rPr sz="2400" spc="-5" dirty="0">
                <a:cs typeface="Arial MT"/>
              </a:rPr>
              <a:t>of </a:t>
            </a:r>
            <a:r>
              <a:rPr sz="2400" i="1" dirty="0">
                <a:cs typeface="Arial"/>
              </a:rPr>
              <a:t>x</a:t>
            </a:r>
            <a:r>
              <a:rPr sz="2400" dirty="0">
                <a:cs typeface="Arial MT"/>
              </a:rPr>
              <a:t>, </a:t>
            </a:r>
            <a:r>
              <a:rPr sz="2400" spc="-5" dirty="0">
                <a:cs typeface="Arial MT"/>
              </a:rPr>
              <a:t>predict </a:t>
            </a:r>
            <a:r>
              <a:rPr sz="2400" i="1" dirty="0">
                <a:cs typeface="Arial"/>
              </a:rPr>
              <a:t>y </a:t>
            </a:r>
            <a:r>
              <a:rPr sz="2400" spc="-5" dirty="0">
                <a:cs typeface="Arial MT"/>
              </a:rPr>
              <a:t>by finding the point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dirty="0">
                <a:cs typeface="Arial MT"/>
              </a:rPr>
              <a:t>regression</a:t>
            </a:r>
            <a:r>
              <a:rPr sz="2400" spc="-10" dirty="0">
                <a:cs typeface="Arial MT"/>
              </a:rPr>
              <a:t> </a:t>
            </a:r>
            <a:r>
              <a:rPr sz="2400" spc="-5" dirty="0">
                <a:cs typeface="Arial MT"/>
              </a:rPr>
              <a:t>line at that</a:t>
            </a:r>
            <a:r>
              <a:rPr sz="2400" spc="35" dirty="0">
                <a:cs typeface="Arial MT"/>
              </a:rPr>
              <a:t> </a:t>
            </a:r>
            <a:r>
              <a:rPr sz="2400" i="1" dirty="0">
                <a:cs typeface="Arial"/>
              </a:rPr>
              <a:t>x</a:t>
            </a:r>
            <a:endParaRPr sz="2400" dirty="0">
              <a:cs typeface="Arial"/>
            </a:endParaRPr>
          </a:p>
          <a:p>
            <a:pPr>
              <a:lnSpc>
                <a:spcPct val="100000"/>
              </a:lnSpc>
            </a:pPr>
            <a:endParaRPr sz="2700" dirty="0">
              <a:cs typeface="Arial"/>
            </a:endParaRPr>
          </a:p>
          <a:p>
            <a:pPr>
              <a:lnSpc>
                <a:spcPct val="100000"/>
              </a:lnSpc>
              <a:spcBef>
                <a:spcPts val="40"/>
              </a:spcBef>
            </a:pPr>
            <a:endParaRPr sz="2650" dirty="0">
              <a:cs typeface="Arial"/>
            </a:endParaRPr>
          </a:p>
          <a:p>
            <a:pPr marR="530225" algn="ctr">
              <a:lnSpc>
                <a:spcPct val="100000"/>
              </a:lnSpc>
            </a:pPr>
            <a:r>
              <a:rPr dirty="0">
                <a:solidFill>
                  <a:srgbClr val="3B7EA1"/>
                </a:solidFill>
                <a:cs typeface="Arial MT"/>
              </a:rPr>
              <a:t>(Demo</a:t>
            </a:r>
            <a:r>
              <a:rPr lang="en-US" dirty="0">
                <a:solidFill>
                  <a:srgbClr val="3B7EA1"/>
                </a:solidFill>
                <a:cs typeface="Arial MT"/>
              </a:rPr>
              <a:t> – Notebook (9.5, </a:t>
            </a:r>
          </a:p>
          <a:p>
            <a:pPr marR="530225" algn="ctr">
              <a:lnSpc>
                <a:spcPct val="100000"/>
              </a:lnSpc>
            </a:pPr>
            <a:r>
              <a:rPr lang="en-US" dirty="0">
                <a:solidFill>
                  <a:srgbClr val="3B7EA1"/>
                </a:solidFill>
                <a:cs typeface="Arial MT"/>
              </a:rPr>
              <a:t>Prediction</a:t>
            </a:r>
            <a:r>
              <a:rPr dirty="0">
                <a:solidFill>
                  <a:srgbClr val="3B7EA1"/>
                </a:solidFill>
                <a:cs typeface="Arial MT"/>
              </a:rPr>
              <a:t>)</a:t>
            </a:r>
            <a:endParaRPr dirty="0">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35393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35" dirty="0">
                <a:solidFill>
                  <a:schemeClr val="tx1"/>
                </a:solidFill>
              </a:rPr>
              <a:t> </a:t>
            </a:r>
            <a:r>
              <a:rPr spc="-10" dirty="0">
                <a:solidFill>
                  <a:schemeClr val="tx1"/>
                </a:solidFill>
              </a:rPr>
              <a:t>Interval</a:t>
            </a:r>
            <a:r>
              <a:rPr spc="-35" dirty="0">
                <a:solidFill>
                  <a:schemeClr val="tx1"/>
                </a:solidFill>
              </a:rPr>
              <a:t> </a:t>
            </a:r>
            <a:r>
              <a:rPr spc="-5" dirty="0">
                <a:solidFill>
                  <a:schemeClr val="tx1"/>
                </a:solidFill>
              </a:rPr>
              <a:t>for</a:t>
            </a:r>
            <a:r>
              <a:rPr spc="-30" dirty="0">
                <a:solidFill>
                  <a:schemeClr val="tx1"/>
                </a:solidFill>
              </a:rPr>
              <a:t> </a:t>
            </a:r>
            <a:r>
              <a:rPr spc="-5" dirty="0">
                <a:solidFill>
                  <a:schemeClr val="tx1"/>
                </a:solidFill>
              </a:rPr>
              <a:t>Prediction</a:t>
            </a:r>
          </a:p>
        </p:txBody>
      </p:sp>
      <p:sp>
        <p:nvSpPr>
          <p:cNvPr id="3" name="object 3"/>
          <p:cNvSpPr txBox="1"/>
          <p:nvPr/>
        </p:nvSpPr>
        <p:spPr>
          <a:xfrm>
            <a:off x="574724" y="1032383"/>
            <a:ext cx="8207326" cy="3705502"/>
          </a:xfrm>
          <a:prstGeom prst="rect">
            <a:avLst/>
          </a:prstGeom>
        </p:spPr>
        <p:txBody>
          <a:bodyPr vert="horz" wrap="square" lIns="0" tIns="12700" rIns="0" bIns="0" rtlCol="0">
            <a:spAutoFit/>
          </a:bodyPr>
          <a:lstStyle/>
          <a:p>
            <a:pPr marL="424815" indent="-412750">
              <a:lnSpc>
                <a:spcPts val="2865"/>
              </a:lnSpc>
              <a:spcBef>
                <a:spcPts val="100"/>
              </a:spcBef>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5080" indent="-412750">
              <a:lnSpc>
                <a:spcPts val="2850"/>
              </a:lnSpc>
              <a:spcBef>
                <a:spcPts val="105"/>
              </a:spcBef>
              <a:buChar char="●"/>
              <a:tabLst>
                <a:tab pos="424815" algn="l"/>
                <a:tab pos="425450" algn="l"/>
              </a:tabLst>
            </a:pPr>
            <a:r>
              <a:rPr sz="2400" b="1" spc="-5" dirty="0">
                <a:solidFill>
                  <a:srgbClr val="3B7EA1"/>
                </a:solidFill>
                <a:cs typeface="Arial"/>
              </a:rPr>
              <a:t>Get </a:t>
            </a:r>
            <a:r>
              <a:rPr sz="2400" b="1" dirty="0">
                <a:solidFill>
                  <a:srgbClr val="3B7EA1"/>
                </a:solidFill>
                <a:cs typeface="Arial"/>
              </a:rPr>
              <a:t>a </a:t>
            </a:r>
            <a:r>
              <a:rPr sz="2400" b="1" spc="-5" dirty="0">
                <a:solidFill>
                  <a:srgbClr val="3B7EA1"/>
                </a:solidFill>
                <a:cs typeface="Arial"/>
              </a:rPr>
              <a:t>prediction </a:t>
            </a:r>
            <a:r>
              <a:rPr sz="2400" b="1" dirty="0">
                <a:solidFill>
                  <a:srgbClr val="3B7EA1"/>
                </a:solidFill>
                <a:cs typeface="Arial"/>
              </a:rPr>
              <a:t>for </a:t>
            </a:r>
            <a:r>
              <a:rPr sz="2400" b="1" i="1" dirty="0">
                <a:solidFill>
                  <a:srgbClr val="3B7EA1"/>
                </a:solidFill>
                <a:cs typeface="Arial"/>
              </a:rPr>
              <a:t>y </a:t>
            </a:r>
            <a:r>
              <a:rPr sz="2400" b="1" spc="-5" dirty="0">
                <a:solidFill>
                  <a:srgbClr val="3B7EA1"/>
                </a:solidFill>
                <a:cs typeface="Arial"/>
              </a:rPr>
              <a:t>using </a:t>
            </a:r>
            <a:r>
              <a:rPr sz="2400" b="1" dirty="0">
                <a:solidFill>
                  <a:srgbClr val="3B7EA1"/>
                </a:solidFill>
                <a:cs typeface="Arial"/>
              </a:rPr>
              <a:t>the </a:t>
            </a:r>
            <a:r>
              <a:rPr sz="2400" b="1" spc="-5" dirty="0">
                <a:solidFill>
                  <a:srgbClr val="3B7EA1"/>
                </a:solidFill>
                <a:cs typeface="Arial"/>
              </a:rPr>
              <a:t>regression line </a:t>
            </a:r>
            <a:r>
              <a:rPr sz="2400" b="1" dirty="0">
                <a:solidFill>
                  <a:srgbClr val="3B7EA1"/>
                </a:solidFill>
                <a:cs typeface="Arial"/>
              </a:rPr>
              <a:t>that </a:t>
            </a:r>
            <a:r>
              <a:rPr sz="2400" b="1" spc="-655" dirty="0">
                <a:solidFill>
                  <a:srgbClr val="3B7EA1"/>
                </a:solidFill>
                <a:cs typeface="Arial"/>
              </a:rPr>
              <a:t> </a:t>
            </a:r>
            <a:r>
              <a:rPr sz="2400" b="1" spc="-5" dirty="0">
                <a:solidFill>
                  <a:srgbClr val="3B7EA1"/>
                </a:solidFill>
                <a:cs typeface="Arial"/>
              </a:rPr>
              <a:t>goes</a:t>
            </a:r>
            <a:r>
              <a:rPr sz="2400" b="1" spc="-15" dirty="0">
                <a:solidFill>
                  <a:srgbClr val="3B7EA1"/>
                </a:solidFill>
                <a:cs typeface="Arial"/>
              </a:rPr>
              <a:t> </a:t>
            </a:r>
            <a:r>
              <a:rPr sz="2400" b="1" dirty="0">
                <a:solidFill>
                  <a:srgbClr val="3B7EA1"/>
                </a:solidFill>
                <a:cs typeface="Arial"/>
              </a:rPr>
              <a:t>through</a:t>
            </a:r>
            <a:r>
              <a:rPr sz="2400" b="1" spc="-5" dirty="0">
                <a:solidFill>
                  <a:srgbClr val="3B7EA1"/>
                </a:solidFill>
                <a:cs typeface="Arial"/>
              </a:rPr>
              <a:t> </a:t>
            </a:r>
            <a:r>
              <a:rPr sz="2400" b="1" dirty="0">
                <a:solidFill>
                  <a:srgbClr val="3B7EA1"/>
                </a:solidFill>
                <a:cs typeface="Arial"/>
              </a:rPr>
              <a:t>the</a:t>
            </a:r>
            <a:r>
              <a:rPr sz="2400" b="1" spc="-10" dirty="0">
                <a:solidFill>
                  <a:srgbClr val="3B7EA1"/>
                </a:solidFill>
                <a:cs typeface="Arial"/>
              </a:rPr>
              <a:t> </a:t>
            </a:r>
            <a:r>
              <a:rPr sz="2400" b="1" spc="-5" dirty="0">
                <a:solidFill>
                  <a:srgbClr val="3B7EA1"/>
                </a:solidFill>
                <a:cs typeface="Arial"/>
              </a:rPr>
              <a:t>resampled</a:t>
            </a:r>
            <a:r>
              <a:rPr sz="2400" b="1" spc="-10"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har char="●"/>
              <a:tabLst>
                <a:tab pos="424815" algn="l"/>
                <a:tab pos="425450" algn="l"/>
              </a:tabLst>
            </a:pPr>
            <a:r>
              <a:rPr sz="2400" spc="-5" dirty="0">
                <a:cs typeface="Arial MT"/>
              </a:rPr>
              <a:t>Repeat</a:t>
            </a:r>
            <a:r>
              <a:rPr sz="2400" spc="-20" dirty="0">
                <a:cs typeface="Arial MT"/>
              </a:rPr>
              <a:t> </a:t>
            </a:r>
            <a:r>
              <a:rPr sz="2400" spc="-5" dirty="0">
                <a:cs typeface="Arial MT"/>
              </a:rPr>
              <a:t>the</a:t>
            </a:r>
            <a:r>
              <a:rPr sz="2400" spc="-20" dirty="0">
                <a:cs typeface="Arial MT"/>
              </a:rPr>
              <a:t> </a:t>
            </a:r>
            <a:r>
              <a:rPr sz="2400" spc="-5" dirty="0">
                <a:cs typeface="Arial MT"/>
              </a:rPr>
              <a:t>two</a:t>
            </a:r>
            <a:r>
              <a:rPr sz="2400" spc="-20" dirty="0">
                <a:cs typeface="Arial MT"/>
              </a:rPr>
              <a:t> </a:t>
            </a:r>
            <a:r>
              <a:rPr sz="2400" dirty="0">
                <a:cs typeface="Arial MT"/>
              </a:rPr>
              <a:t>steps</a:t>
            </a:r>
            <a:r>
              <a:rPr sz="2400" spc="-15" dirty="0">
                <a:cs typeface="Arial MT"/>
              </a:rPr>
              <a:t> </a:t>
            </a:r>
            <a:r>
              <a:rPr sz="2400" spc="-5" dirty="0">
                <a:cs typeface="Arial MT"/>
              </a:rPr>
              <a:t>above</a:t>
            </a:r>
            <a:r>
              <a:rPr sz="2400" spc="-2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50"/>
              </a:lnSpc>
              <a:buChar char="●"/>
              <a:tabLst>
                <a:tab pos="424815" algn="l"/>
                <a:tab pos="425450" algn="l"/>
              </a:tabLst>
            </a:pPr>
            <a:r>
              <a:rPr sz="2400" spc="-5" dirty="0">
                <a:cs typeface="Arial MT"/>
              </a:rPr>
              <a:t>Draw</a:t>
            </a:r>
            <a:r>
              <a:rPr sz="2400" spc="-15" dirty="0">
                <a:cs typeface="Arial MT"/>
              </a:rPr>
              <a:t> </a:t>
            </a:r>
            <a:r>
              <a:rPr sz="2400" spc="-5" dirty="0">
                <a:cs typeface="Arial MT"/>
              </a:rPr>
              <a:t>the</a:t>
            </a:r>
            <a:r>
              <a:rPr sz="2400" spc="-20" dirty="0">
                <a:cs typeface="Arial MT"/>
              </a:rPr>
              <a:t> </a:t>
            </a:r>
            <a:r>
              <a:rPr sz="2400" spc="-5" dirty="0">
                <a:cs typeface="Arial MT"/>
              </a:rPr>
              <a:t>empirical</a:t>
            </a:r>
            <a:r>
              <a:rPr sz="2400" spc="-10" dirty="0">
                <a:cs typeface="Arial MT"/>
              </a:rPr>
              <a:t> </a:t>
            </a:r>
            <a:r>
              <a:rPr sz="2400" spc="-5" dirty="0">
                <a:cs typeface="Arial MT"/>
              </a:rPr>
              <a:t>histogram</a:t>
            </a:r>
            <a:r>
              <a:rPr sz="2400" spc="-15" dirty="0">
                <a:cs typeface="Arial MT"/>
              </a:rPr>
              <a:t> </a:t>
            </a:r>
            <a:r>
              <a:rPr sz="2400" spc="-5" dirty="0">
                <a:cs typeface="Arial MT"/>
              </a:rPr>
              <a:t>of</a:t>
            </a:r>
            <a:r>
              <a:rPr sz="2400" spc="-10" dirty="0">
                <a:cs typeface="Arial MT"/>
              </a:rPr>
              <a:t> </a:t>
            </a:r>
            <a:r>
              <a:rPr sz="2400" spc="-5" dirty="0">
                <a:cs typeface="Arial MT"/>
              </a:rPr>
              <a:t>all</a:t>
            </a:r>
            <a:r>
              <a:rPr sz="2400" spc="-15" dirty="0">
                <a:cs typeface="Arial MT"/>
              </a:rPr>
              <a:t> </a:t>
            </a:r>
            <a:r>
              <a:rPr sz="2400" spc="-5" dirty="0">
                <a:cs typeface="Arial MT"/>
              </a:rPr>
              <a:t>the</a:t>
            </a:r>
            <a:r>
              <a:rPr sz="2400" spc="-20" dirty="0">
                <a:cs typeface="Arial MT"/>
              </a:rPr>
              <a:t> </a:t>
            </a:r>
            <a:r>
              <a:rPr sz="2400" spc="-5" dirty="0">
                <a:cs typeface="Arial MT"/>
              </a:rPr>
              <a:t>predictions.</a:t>
            </a:r>
            <a:endParaRPr sz="2400" dirty="0">
              <a:cs typeface="Arial MT"/>
            </a:endParaRPr>
          </a:p>
          <a:p>
            <a:pPr marL="424815" indent="-412750">
              <a:lnSpc>
                <a:spcPts val="2850"/>
              </a:lnSpc>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27635" indent="-412750">
              <a:lnSpc>
                <a:spcPts val="2850"/>
              </a:lnSpc>
              <a:spcBef>
                <a:spcPts val="105"/>
              </a:spcBef>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spc="-5" dirty="0">
                <a:cs typeface="Arial MT"/>
              </a:rPr>
              <a:t>height</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 at</a:t>
            </a:r>
            <a:r>
              <a:rPr sz="2400" spc="45" dirty="0">
                <a:cs typeface="Arial MT"/>
              </a:rPr>
              <a:t> </a:t>
            </a:r>
            <a:r>
              <a:rPr sz="2400" i="1" dirty="0">
                <a:cs typeface="Arial"/>
              </a:rPr>
              <a:t>y</a:t>
            </a:r>
            <a:r>
              <a:rPr sz="2400" dirty="0">
                <a:cs typeface="Arial MT"/>
              </a:rPr>
              <a:t>.</a:t>
            </a:r>
            <a:endParaRPr lang="en-US" sz="2400" dirty="0">
              <a:cs typeface="Arial MT"/>
            </a:endParaRPr>
          </a:p>
          <a:p>
            <a:pPr marL="12065" marR="127635" algn="ctr">
              <a:lnSpc>
                <a:spcPts val="2850"/>
              </a:lnSpc>
              <a:spcBef>
                <a:spcPts val="105"/>
              </a:spcBef>
              <a:tabLst>
                <a:tab pos="424815" algn="l"/>
                <a:tab pos="425450" algn="l"/>
              </a:tabLst>
            </a:pPr>
            <a:r>
              <a:rPr dirty="0">
                <a:solidFill>
                  <a:srgbClr val="3B7EA1"/>
                </a:solidFill>
                <a:cs typeface="Arial MT"/>
              </a:rPr>
              <a:t>(Demo</a:t>
            </a:r>
            <a:r>
              <a:rPr lang="en-US" dirty="0">
                <a:solidFill>
                  <a:srgbClr val="3B7EA1"/>
                </a:solidFill>
                <a:cs typeface="Arial MT"/>
              </a:rPr>
              <a:t> – Notebook 9.5, Prediction variability and Bootstrapping &amp; Confidence Interval for prediction</a:t>
            </a:r>
            <a:r>
              <a:rPr dirty="0">
                <a:solidFill>
                  <a:srgbClr val="3B7EA1"/>
                </a:solidFill>
                <a:cs typeface="Arial MT"/>
              </a:rPr>
              <a:t>)</a:t>
            </a:r>
            <a:endParaRPr dirty="0">
              <a:cs typeface="Arial M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979847"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Predictions</a:t>
            </a:r>
            <a:r>
              <a:rPr spc="-30" dirty="0">
                <a:solidFill>
                  <a:schemeClr val="tx1"/>
                </a:solidFill>
              </a:rPr>
              <a:t> </a:t>
            </a:r>
            <a:r>
              <a:rPr spc="-5" dirty="0">
                <a:solidFill>
                  <a:schemeClr val="tx1"/>
                </a:solidFill>
              </a:rPr>
              <a:t>at</a:t>
            </a:r>
            <a:r>
              <a:rPr spc="-15" dirty="0">
                <a:solidFill>
                  <a:schemeClr val="tx1"/>
                </a:solidFill>
              </a:rPr>
              <a:t> </a:t>
            </a:r>
            <a:r>
              <a:rPr spc="-5" dirty="0">
                <a:solidFill>
                  <a:schemeClr val="tx1"/>
                </a:solidFill>
              </a:rPr>
              <a:t>Different</a:t>
            </a:r>
            <a:r>
              <a:rPr spc="-20" dirty="0">
                <a:solidFill>
                  <a:schemeClr val="tx1"/>
                </a:solidFill>
              </a:rPr>
              <a:t> </a:t>
            </a:r>
            <a:r>
              <a:rPr spc="-40" dirty="0">
                <a:solidFill>
                  <a:schemeClr val="tx1"/>
                </a:solidFill>
              </a:rPr>
              <a:t>Values</a:t>
            </a:r>
            <a:r>
              <a:rPr spc="-15" dirty="0">
                <a:solidFill>
                  <a:schemeClr val="tx1"/>
                </a:solidFill>
              </a:rPr>
              <a:t> </a:t>
            </a:r>
            <a:r>
              <a:rPr spc="-5" dirty="0">
                <a:solidFill>
                  <a:schemeClr val="tx1"/>
                </a:solidFill>
              </a:rPr>
              <a:t>of</a:t>
            </a:r>
            <a:endParaRPr i="1" dirty="0">
              <a:solidFill>
                <a:schemeClr val="tx1"/>
              </a:solidFill>
              <a:cs typeface="Arial"/>
            </a:endParaRPr>
          </a:p>
        </p:txBody>
      </p:sp>
      <p:sp>
        <p:nvSpPr>
          <p:cNvPr id="3" name="object 3"/>
          <p:cNvSpPr txBox="1"/>
          <p:nvPr/>
        </p:nvSpPr>
        <p:spPr>
          <a:xfrm>
            <a:off x="457200" y="1019175"/>
            <a:ext cx="8271164" cy="3107902"/>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Since</a:t>
            </a:r>
            <a:r>
              <a:rPr sz="2400" spc="5" dirty="0">
                <a:cs typeface="Arial MT"/>
              </a:rPr>
              <a:t> </a:t>
            </a:r>
            <a:r>
              <a:rPr sz="2400" i="1" dirty="0">
                <a:cs typeface="Arial"/>
              </a:rPr>
              <a:t>y</a:t>
            </a:r>
            <a:r>
              <a:rPr sz="2400" i="1" spc="-10" dirty="0">
                <a:cs typeface="Arial"/>
              </a:rPr>
              <a:t> </a:t>
            </a:r>
            <a:r>
              <a:rPr sz="2400" spc="-5" dirty="0">
                <a:cs typeface="Arial MT"/>
              </a:rPr>
              <a:t>is</a:t>
            </a:r>
            <a:r>
              <a:rPr sz="2400" spc="-10" dirty="0">
                <a:cs typeface="Arial MT"/>
              </a:rPr>
              <a:t> </a:t>
            </a:r>
            <a:r>
              <a:rPr sz="2400" dirty="0">
                <a:cs typeface="Arial MT"/>
              </a:rPr>
              <a:t>correlated</a:t>
            </a:r>
            <a:r>
              <a:rPr sz="2400" spc="-10" dirty="0">
                <a:cs typeface="Arial MT"/>
              </a:rPr>
              <a:t> </a:t>
            </a:r>
            <a:r>
              <a:rPr sz="2400" spc="-5" dirty="0">
                <a:cs typeface="Arial MT"/>
              </a:rPr>
              <a:t>with</a:t>
            </a:r>
            <a:r>
              <a:rPr sz="2400" dirty="0">
                <a:cs typeface="Arial MT"/>
              </a:rPr>
              <a:t> </a:t>
            </a:r>
            <a:r>
              <a:rPr sz="2400" i="1" dirty="0">
                <a:cs typeface="Arial"/>
              </a:rPr>
              <a:t>x</a:t>
            </a:r>
            <a:r>
              <a:rPr sz="2400" dirty="0">
                <a:cs typeface="Arial MT"/>
              </a:rPr>
              <a:t>,</a:t>
            </a:r>
            <a:r>
              <a:rPr sz="2400" spc="-15" dirty="0">
                <a:cs typeface="Arial MT"/>
              </a:rPr>
              <a:t> </a:t>
            </a:r>
            <a:r>
              <a:rPr sz="2400" spc="-5" dirty="0">
                <a:cs typeface="Arial MT"/>
              </a:rPr>
              <a:t>the</a:t>
            </a:r>
            <a:r>
              <a:rPr sz="2400" spc="-15" dirty="0">
                <a:cs typeface="Arial MT"/>
              </a:rPr>
              <a:t> </a:t>
            </a:r>
            <a:r>
              <a:rPr sz="2400" spc="-5" dirty="0">
                <a:cs typeface="Arial MT"/>
              </a:rPr>
              <a:t>predicted</a:t>
            </a:r>
            <a:r>
              <a:rPr sz="2400" spc="-10" dirty="0">
                <a:cs typeface="Arial MT"/>
              </a:rPr>
              <a:t> </a:t>
            </a:r>
            <a:r>
              <a:rPr sz="2400" dirty="0">
                <a:cs typeface="Arial MT"/>
              </a:rPr>
              <a:t>values</a:t>
            </a:r>
            <a:r>
              <a:rPr sz="2400" spc="-15" dirty="0">
                <a:cs typeface="Arial MT"/>
              </a:rPr>
              <a:t> </a:t>
            </a:r>
            <a:r>
              <a:rPr sz="2400" spc="-5" dirty="0">
                <a:cs typeface="Arial MT"/>
              </a:rPr>
              <a:t>of</a:t>
            </a:r>
            <a:r>
              <a:rPr sz="2400" spc="25" dirty="0">
                <a:cs typeface="Arial MT"/>
              </a:rPr>
              <a:t> </a:t>
            </a:r>
            <a:r>
              <a:rPr sz="2400" i="1" dirty="0">
                <a:cs typeface="Arial"/>
              </a:rPr>
              <a:t>y</a:t>
            </a:r>
            <a:endParaRPr sz="2400" dirty="0">
              <a:cs typeface="Arial"/>
            </a:endParaRPr>
          </a:p>
          <a:p>
            <a:pPr marL="424815">
              <a:lnSpc>
                <a:spcPts val="2865"/>
              </a:lnSpc>
            </a:pPr>
            <a:r>
              <a:rPr sz="2400" spc="-5" dirty="0">
                <a:cs typeface="Arial MT"/>
              </a:rPr>
              <a:t>depend</a:t>
            </a:r>
            <a:r>
              <a:rPr sz="2400" spc="-20" dirty="0">
                <a:cs typeface="Arial MT"/>
              </a:rPr>
              <a:t> </a:t>
            </a:r>
            <a:r>
              <a:rPr sz="2400" spc="-5" dirty="0">
                <a:cs typeface="Arial MT"/>
              </a:rPr>
              <a:t>on</a:t>
            </a:r>
            <a:r>
              <a:rPr sz="2400" spc="-20" dirty="0">
                <a:cs typeface="Arial MT"/>
              </a:rPr>
              <a:t> </a:t>
            </a:r>
            <a:r>
              <a:rPr sz="2400" spc="-5" dirty="0">
                <a:cs typeface="Arial MT"/>
              </a:rPr>
              <a:t>the</a:t>
            </a:r>
            <a:r>
              <a:rPr sz="2400" spc="-20" dirty="0">
                <a:cs typeface="Arial MT"/>
              </a:rPr>
              <a:t> </a:t>
            </a:r>
            <a:r>
              <a:rPr sz="2400" dirty="0">
                <a:cs typeface="Arial MT"/>
              </a:rPr>
              <a:t>value</a:t>
            </a:r>
            <a:r>
              <a:rPr sz="2400" spc="-20" dirty="0">
                <a:cs typeface="Arial MT"/>
              </a:rPr>
              <a:t> </a:t>
            </a:r>
            <a:r>
              <a:rPr sz="2400" spc="-5" dirty="0">
                <a:cs typeface="Arial MT"/>
              </a:rPr>
              <a:t>of</a:t>
            </a:r>
            <a:r>
              <a:rPr sz="2400" spc="15" dirty="0">
                <a:cs typeface="Arial MT"/>
              </a:rPr>
              <a:t> </a:t>
            </a:r>
            <a:r>
              <a:rPr sz="2400" i="1" dirty="0">
                <a:cs typeface="Arial"/>
              </a:rPr>
              <a:t>x</a:t>
            </a:r>
            <a:r>
              <a:rPr sz="2400" dirty="0">
                <a:cs typeface="Arial MT"/>
              </a:rPr>
              <a:t>.</a:t>
            </a:r>
          </a:p>
          <a:p>
            <a:pPr>
              <a:lnSpc>
                <a:spcPct val="100000"/>
              </a:lnSpc>
              <a:spcBef>
                <a:spcPts val="40"/>
              </a:spcBef>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a:t>
            </a:r>
            <a:r>
              <a:rPr sz="2400" spc="-15" dirty="0">
                <a:cs typeface="Arial MT"/>
              </a:rPr>
              <a:t> </a:t>
            </a:r>
            <a:r>
              <a:rPr sz="2400" spc="-5" dirty="0">
                <a:cs typeface="Arial MT"/>
              </a:rPr>
              <a:t>width</a:t>
            </a:r>
            <a:r>
              <a:rPr sz="2400" spc="-10"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prediction’s </a:t>
            </a:r>
            <a:r>
              <a:rPr sz="2400" spc="-5" dirty="0">
                <a:cs typeface="Arial MT"/>
              </a:rPr>
              <a:t>CI</a:t>
            </a:r>
            <a:r>
              <a:rPr sz="2400" spc="-10" dirty="0">
                <a:cs typeface="Arial MT"/>
              </a:rPr>
              <a:t> </a:t>
            </a:r>
            <a:r>
              <a:rPr sz="2400" spc="-5" dirty="0">
                <a:cs typeface="Arial MT"/>
              </a:rPr>
              <a:t>also depends</a:t>
            </a:r>
            <a:r>
              <a:rPr sz="2400" spc="-10" dirty="0">
                <a:cs typeface="Arial MT"/>
              </a:rPr>
              <a:t> </a:t>
            </a:r>
            <a:r>
              <a:rPr sz="2400" spc="-5" dirty="0">
                <a:cs typeface="Arial MT"/>
              </a:rPr>
              <a:t>on</a:t>
            </a:r>
            <a:r>
              <a:rPr sz="2400" spc="50" dirty="0">
                <a:cs typeface="Arial MT"/>
              </a:rPr>
              <a:t> </a:t>
            </a:r>
            <a:r>
              <a:rPr sz="2400" i="1" dirty="0">
                <a:cs typeface="Arial"/>
              </a:rPr>
              <a:t>x</a:t>
            </a:r>
            <a:r>
              <a:rPr sz="2400" dirty="0">
                <a:cs typeface="Arial MT"/>
              </a:rPr>
              <a:t>.</a:t>
            </a:r>
          </a:p>
          <a:p>
            <a:pPr marL="882015" marR="5080" lvl="1" indent="-412750">
              <a:lnSpc>
                <a:spcPts val="2850"/>
              </a:lnSpc>
              <a:spcBef>
                <a:spcPts val="105"/>
              </a:spcBef>
              <a:buClr>
                <a:srgbClr val="C4820D"/>
              </a:buClr>
              <a:buChar char="○"/>
              <a:tabLst>
                <a:tab pos="882015" algn="l"/>
                <a:tab pos="882650" algn="l"/>
              </a:tabLst>
            </a:pPr>
            <a:r>
              <a:rPr sz="2400" spc="-35" dirty="0">
                <a:cs typeface="Arial MT"/>
              </a:rPr>
              <a:t>Typically,</a:t>
            </a:r>
            <a:r>
              <a:rPr sz="2400" spc="-15" dirty="0">
                <a:cs typeface="Arial MT"/>
              </a:rPr>
              <a:t> </a:t>
            </a:r>
            <a:r>
              <a:rPr sz="2400" spc="-5" dirty="0">
                <a:cs typeface="Arial MT"/>
              </a:rPr>
              <a:t>intervals</a:t>
            </a:r>
            <a:r>
              <a:rPr sz="2400" spc="-10" dirty="0">
                <a:cs typeface="Arial MT"/>
              </a:rPr>
              <a:t> </a:t>
            </a:r>
            <a:r>
              <a:rPr sz="2400" spc="-5" dirty="0">
                <a:cs typeface="Arial MT"/>
              </a:rPr>
              <a:t>are</a:t>
            </a:r>
            <a:r>
              <a:rPr sz="2400" spc="-10" dirty="0">
                <a:cs typeface="Arial MT"/>
              </a:rPr>
              <a:t> </a:t>
            </a:r>
            <a:r>
              <a:rPr sz="2400" spc="-5" dirty="0">
                <a:cs typeface="Arial MT"/>
              </a:rPr>
              <a:t>wider</a:t>
            </a:r>
            <a:r>
              <a:rPr sz="2400" spc="-10" dirty="0">
                <a:cs typeface="Arial MT"/>
              </a:rPr>
              <a:t> </a:t>
            </a:r>
            <a:r>
              <a:rPr sz="2400" spc="-5" dirty="0">
                <a:cs typeface="Arial MT"/>
              </a:rPr>
              <a:t>for</a:t>
            </a:r>
            <a:r>
              <a:rPr sz="2400" spc="-10" dirty="0">
                <a:cs typeface="Arial MT"/>
              </a:rPr>
              <a:t> </a:t>
            </a:r>
            <a:r>
              <a:rPr sz="2400" dirty="0">
                <a:cs typeface="Arial MT"/>
              </a:rPr>
              <a:t>values</a:t>
            </a:r>
            <a:r>
              <a:rPr sz="2400" spc="-10" dirty="0">
                <a:cs typeface="Arial MT"/>
              </a:rPr>
              <a:t> </a:t>
            </a:r>
            <a:r>
              <a:rPr sz="2400" spc="-5" dirty="0">
                <a:cs typeface="Arial MT"/>
              </a:rPr>
              <a:t>of</a:t>
            </a:r>
            <a:r>
              <a:rPr sz="2400" spc="35" dirty="0">
                <a:cs typeface="Arial MT"/>
              </a:rPr>
              <a:t> </a:t>
            </a:r>
            <a:r>
              <a:rPr sz="2400" i="1" dirty="0">
                <a:cs typeface="Arial"/>
              </a:rPr>
              <a:t>x</a:t>
            </a:r>
            <a:r>
              <a:rPr sz="2400" i="1" spc="-10" dirty="0">
                <a:cs typeface="Arial"/>
              </a:rPr>
              <a:t> </a:t>
            </a:r>
            <a:r>
              <a:rPr sz="2400" spc="-5" dirty="0">
                <a:cs typeface="Arial MT"/>
              </a:rPr>
              <a:t>that</a:t>
            </a:r>
            <a:r>
              <a:rPr sz="2400" spc="-10" dirty="0">
                <a:cs typeface="Arial MT"/>
              </a:rPr>
              <a:t> </a:t>
            </a:r>
            <a:r>
              <a:rPr sz="2400" spc="-5" dirty="0">
                <a:cs typeface="Arial MT"/>
              </a:rPr>
              <a:t>are </a:t>
            </a:r>
            <a:r>
              <a:rPr sz="2400" spc="-655" dirty="0">
                <a:cs typeface="Arial MT"/>
              </a:rPr>
              <a:t> </a:t>
            </a:r>
            <a:r>
              <a:rPr sz="2400" spc="-5" dirty="0">
                <a:cs typeface="Arial MT"/>
              </a:rPr>
              <a:t>further</a:t>
            </a:r>
            <a:r>
              <a:rPr sz="2400" spc="-15" dirty="0">
                <a:cs typeface="Arial MT"/>
              </a:rPr>
              <a:t> </a:t>
            </a:r>
            <a:r>
              <a:rPr sz="2400" spc="-5" dirty="0">
                <a:cs typeface="Arial MT"/>
              </a:rPr>
              <a:t>away from</a:t>
            </a:r>
            <a:r>
              <a:rPr sz="2400" spc="-15" dirty="0">
                <a:cs typeface="Arial MT"/>
              </a:rPr>
              <a:t> </a:t>
            </a:r>
            <a:r>
              <a:rPr sz="2400" spc="-5" dirty="0">
                <a:cs typeface="Arial MT"/>
              </a:rPr>
              <a:t>the</a:t>
            </a:r>
            <a:r>
              <a:rPr sz="2400" spc="-10" dirty="0">
                <a:cs typeface="Arial MT"/>
              </a:rPr>
              <a:t> </a:t>
            </a:r>
            <a:r>
              <a:rPr sz="2400" dirty="0">
                <a:cs typeface="Arial MT"/>
              </a:rPr>
              <a:t>mean</a:t>
            </a:r>
            <a:r>
              <a:rPr sz="2400" spc="-10" dirty="0">
                <a:cs typeface="Arial MT"/>
              </a:rPr>
              <a:t> </a:t>
            </a:r>
            <a:r>
              <a:rPr sz="2400" spc="-5" dirty="0">
                <a:cs typeface="Arial MT"/>
              </a:rPr>
              <a:t>of</a:t>
            </a:r>
            <a:r>
              <a:rPr sz="2400" spc="65" dirty="0">
                <a:cs typeface="Arial MT"/>
              </a:rPr>
              <a:t> </a:t>
            </a:r>
            <a:r>
              <a:rPr sz="2400" i="1" dirty="0">
                <a:cs typeface="Arial"/>
              </a:rPr>
              <a:t>x</a:t>
            </a:r>
            <a:r>
              <a:rPr sz="2400" dirty="0">
                <a:cs typeface="Arial MT"/>
              </a:rPr>
              <a:t>.</a:t>
            </a:r>
            <a:endParaRPr lang="en-US" sz="2400" dirty="0">
              <a:cs typeface="Arial MT"/>
            </a:endParaRPr>
          </a:p>
          <a:p>
            <a:pPr marL="469265" marR="5080" lvl="1" algn="ctr">
              <a:lnSpc>
                <a:spcPts val="2850"/>
              </a:lnSpc>
              <a:spcBef>
                <a:spcPts val="105"/>
              </a:spcBef>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5080" lvl="1" algn="ctr">
              <a:lnSpc>
                <a:spcPts val="2850"/>
              </a:lnSpc>
              <a:spcBef>
                <a:spcPts val="105"/>
              </a:spcBef>
              <a:buClr>
                <a:srgbClr val="C4820D"/>
              </a:buClr>
              <a:tabLst>
                <a:tab pos="882015" algn="l"/>
                <a:tab pos="882650" algn="l"/>
              </a:tabLst>
            </a:pPr>
            <a:r>
              <a:rPr lang="en-US" dirty="0">
                <a:solidFill>
                  <a:srgbClr val="3B7EA1"/>
                </a:solidFill>
                <a:cs typeface="Arial MT"/>
              </a:rPr>
              <a:t>Prediction at Different Values of x</a:t>
            </a:r>
            <a:r>
              <a:rPr dirty="0">
                <a:solidFill>
                  <a:srgbClr val="3B7EA1"/>
                </a:solidFill>
                <a:cs typeface="Arial MT"/>
              </a:rPr>
              <a:t>)</a:t>
            </a:r>
            <a:endParaRPr dirty="0">
              <a:cs typeface="Arial MT"/>
            </a:endParaRPr>
          </a:p>
        </p:txBody>
      </p:sp>
      <p:sp>
        <p:nvSpPr>
          <p:cNvPr id="4" name="TextBox 3">
            <a:extLst>
              <a:ext uri="{FF2B5EF4-FFF2-40B4-BE49-F238E27FC236}">
                <a16:creationId xmlns:a16="http://schemas.microsoft.com/office/drawing/2014/main" id="{BE50F635-2DDC-EC2A-F088-DDC485A1D254}"/>
              </a:ext>
            </a:extLst>
          </p:cNvPr>
          <p:cNvSpPr txBox="1"/>
          <p:nvPr/>
        </p:nvSpPr>
        <p:spPr>
          <a:xfrm>
            <a:off x="7405142" y="90214"/>
            <a:ext cx="441146" cy="707886"/>
          </a:xfrm>
          <a:prstGeom prst="rect">
            <a:avLst/>
          </a:prstGeom>
          <a:noFill/>
        </p:spPr>
        <p:txBody>
          <a:bodyPr wrap="none" rtlCol="0">
            <a:spAutoFit/>
          </a:bodyPr>
          <a:lstStyle/>
          <a:p>
            <a:r>
              <a:rPr lang="en-US" sz="4000" b="1" i="1" dirty="0"/>
              <a:t>x</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02" y="2240540"/>
            <a:ext cx="3296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50" dirty="0"/>
              <a:t> </a:t>
            </a:r>
            <a:r>
              <a:rPr spc="-55" dirty="0"/>
              <a:t>True</a:t>
            </a:r>
            <a:r>
              <a:rPr spc="-45" dirty="0"/>
              <a:t> </a:t>
            </a:r>
            <a:r>
              <a:rPr spc="-5" dirty="0"/>
              <a:t>Slope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568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25" dirty="0">
                <a:solidFill>
                  <a:schemeClr val="tx1"/>
                </a:solidFill>
              </a:rPr>
              <a:t> </a:t>
            </a:r>
            <a:r>
              <a:rPr spc="-10" dirty="0">
                <a:solidFill>
                  <a:schemeClr val="tx1"/>
                </a:solidFill>
              </a:rPr>
              <a:t>Interval</a:t>
            </a:r>
            <a:r>
              <a:rPr spc="-30" dirty="0">
                <a:solidFill>
                  <a:schemeClr val="tx1"/>
                </a:solidFill>
              </a:rPr>
              <a:t> </a:t>
            </a:r>
            <a:r>
              <a:rPr spc="-5" dirty="0">
                <a:solidFill>
                  <a:schemeClr val="tx1"/>
                </a:solidFill>
              </a:rPr>
              <a:t>for</a:t>
            </a:r>
            <a:r>
              <a:rPr spc="-20" dirty="0">
                <a:solidFill>
                  <a:schemeClr val="tx1"/>
                </a:solidFill>
              </a:rPr>
              <a:t> </a:t>
            </a:r>
            <a:r>
              <a:rPr spc="-55" dirty="0">
                <a:solidFill>
                  <a:schemeClr val="tx1"/>
                </a:solidFill>
              </a:rPr>
              <a:t>True</a:t>
            </a:r>
            <a:r>
              <a:rPr spc="-25" dirty="0">
                <a:solidFill>
                  <a:schemeClr val="tx1"/>
                </a:solidFill>
              </a:rPr>
              <a:t> </a:t>
            </a:r>
            <a:r>
              <a:rPr spc="-5" dirty="0">
                <a:solidFill>
                  <a:schemeClr val="tx1"/>
                </a:solidFill>
              </a:rPr>
              <a:t>Slope</a:t>
            </a:r>
          </a:p>
        </p:txBody>
      </p:sp>
      <p:sp>
        <p:nvSpPr>
          <p:cNvPr id="3" name="object 3"/>
          <p:cNvSpPr txBox="1"/>
          <p:nvPr/>
        </p:nvSpPr>
        <p:spPr>
          <a:xfrm>
            <a:off x="574724" y="1032383"/>
            <a:ext cx="8235901"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418465" indent="-412750">
              <a:lnSpc>
                <a:spcPts val="2850"/>
              </a:lnSpc>
              <a:spcBef>
                <a:spcPts val="105"/>
              </a:spcBef>
              <a:buClr>
                <a:srgbClr val="C4820D"/>
              </a:buClr>
              <a:buChar char="●"/>
              <a:tabLst>
                <a:tab pos="424815" algn="l"/>
                <a:tab pos="425450" algn="l"/>
              </a:tabLst>
            </a:pPr>
            <a:r>
              <a:rPr sz="2400" b="1" spc="-5" dirty="0">
                <a:solidFill>
                  <a:srgbClr val="3B7EA1"/>
                </a:solidFill>
                <a:cs typeface="Arial"/>
              </a:rPr>
              <a:t>Find</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slope</a:t>
            </a:r>
            <a:r>
              <a:rPr sz="2400" b="1" spc="-15" dirty="0">
                <a:solidFill>
                  <a:srgbClr val="3B7EA1"/>
                </a:solidFill>
                <a:cs typeface="Arial"/>
              </a:rPr>
              <a:t> </a:t>
            </a:r>
            <a:r>
              <a:rPr sz="2400" b="1" spc="-5" dirty="0">
                <a:solidFill>
                  <a:srgbClr val="3B7EA1"/>
                </a:solidFill>
                <a:cs typeface="Arial"/>
              </a:rPr>
              <a:t>of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line</a:t>
            </a:r>
            <a:r>
              <a:rPr sz="2400" b="1" spc="-15" dirty="0">
                <a:solidFill>
                  <a:srgbClr val="3B7EA1"/>
                </a:solidFill>
                <a:cs typeface="Arial"/>
              </a:rPr>
              <a:t> </a:t>
            </a:r>
            <a:r>
              <a:rPr sz="2400" b="1" dirty="0">
                <a:solidFill>
                  <a:srgbClr val="3B7EA1"/>
                </a:solidFill>
                <a:cs typeface="Arial"/>
              </a:rPr>
              <a:t>through</a:t>
            </a:r>
            <a:r>
              <a:rPr sz="2400" b="1" spc="-15" dirty="0">
                <a:solidFill>
                  <a:srgbClr val="3B7EA1"/>
                </a:solidFill>
                <a:cs typeface="Arial"/>
              </a:rPr>
              <a:t> </a:t>
            </a:r>
            <a:r>
              <a:rPr sz="2400" b="1" dirty="0">
                <a:solidFill>
                  <a:srgbClr val="3B7EA1"/>
                </a:solidFill>
                <a:cs typeface="Arial"/>
              </a:rPr>
              <a:t>the </a:t>
            </a:r>
            <a:r>
              <a:rPr sz="2400" b="1" spc="-655" dirty="0">
                <a:solidFill>
                  <a:srgbClr val="3B7EA1"/>
                </a:solidFill>
                <a:cs typeface="Arial"/>
              </a:rPr>
              <a:t> </a:t>
            </a:r>
            <a:r>
              <a:rPr sz="2400" b="1" spc="-5" dirty="0">
                <a:solidFill>
                  <a:srgbClr val="3B7EA1"/>
                </a:solidFill>
                <a:cs typeface="Arial"/>
              </a:rPr>
              <a:t>bootstrapped</a:t>
            </a:r>
            <a:r>
              <a:rPr sz="2400" b="1" spc="-15"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lr>
                <a:srgbClr val="C4820D"/>
              </a:buClr>
              <a:buChar char="●"/>
              <a:tabLst>
                <a:tab pos="424815" algn="l"/>
                <a:tab pos="425450" algn="l"/>
              </a:tabLst>
            </a:pPr>
            <a:r>
              <a:rPr sz="2400" spc="-5" dirty="0">
                <a:cs typeface="Arial MT"/>
              </a:rPr>
              <a:t>Repeat.</a:t>
            </a:r>
            <a:endParaRPr sz="2400" dirty="0">
              <a:cs typeface="Arial MT"/>
            </a:endParaRPr>
          </a:p>
          <a:p>
            <a:pPr marL="424815" marR="787400" indent="-412750">
              <a:lnSpc>
                <a:spcPts val="2850"/>
              </a:lnSpc>
              <a:spcBef>
                <a:spcPts val="105"/>
              </a:spcBef>
              <a:buClr>
                <a:srgbClr val="C4820D"/>
              </a:buClr>
              <a:buChar char="●"/>
              <a:tabLst>
                <a:tab pos="424815" algn="l"/>
                <a:tab pos="425450" algn="l"/>
              </a:tabLst>
            </a:pPr>
            <a:r>
              <a:rPr sz="2400" spc="-5" dirty="0">
                <a:cs typeface="Arial MT"/>
              </a:rPr>
              <a:t>Draw the empirical histogram of all the generated </a:t>
            </a:r>
            <a:r>
              <a:rPr sz="2400" spc="-655" dirty="0">
                <a:cs typeface="Arial MT"/>
              </a:rPr>
              <a:t> </a:t>
            </a:r>
            <a:r>
              <a:rPr sz="2400" dirty="0">
                <a:cs typeface="Arial MT"/>
              </a:rPr>
              <a:t>slopes.</a:t>
            </a:r>
          </a:p>
          <a:p>
            <a:pPr marL="424815" indent="-412750">
              <a:lnSpc>
                <a:spcPts val="2745"/>
              </a:lnSpc>
              <a:buClr>
                <a:srgbClr val="C4820D"/>
              </a:buClr>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49225" indent="-412750">
              <a:lnSpc>
                <a:spcPts val="2850"/>
              </a:lnSpc>
              <a:spcBef>
                <a:spcPts val="105"/>
              </a:spcBef>
              <a:buClr>
                <a:srgbClr val="C4820D"/>
              </a:buClr>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dirty="0">
                <a:cs typeface="Arial MT"/>
              </a:rPr>
              <a:t>slope</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a:t>
            </a:r>
            <a:endParaRPr lang="en-US" sz="2400" spc="-5" dirty="0">
              <a:cs typeface="Arial MT"/>
            </a:endParaRPr>
          </a:p>
          <a:p>
            <a:pPr marL="12065" marR="149225" algn="ctr">
              <a:lnSpc>
                <a:spcPts val="2850"/>
              </a:lnSpc>
              <a:spcBef>
                <a:spcPts val="10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9.5, </a:t>
            </a:r>
          </a:p>
          <a:p>
            <a:pPr marL="12065" marR="149225" algn="ctr">
              <a:lnSpc>
                <a:spcPts val="2850"/>
              </a:lnSpc>
              <a:spcBef>
                <a:spcPts val="105"/>
              </a:spcBef>
              <a:buClr>
                <a:srgbClr val="C4820D"/>
              </a:buClr>
              <a:tabLst>
                <a:tab pos="424815" algn="l"/>
                <a:tab pos="425450" algn="l"/>
              </a:tabLst>
            </a:pPr>
            <a:r>
              <a:rPr lang="en-US" dirty="0">
                <a:solidFill>
                  <a:srgbClr val="3B7EA1"/>
                </a:solidFill>
                <a:cs typeface="Arial MT"/>
              </a:rPr>
              <a:t>Inference for the slope</a:t>
            </a:r>
            <a:r>
              <a:rPr dirty="0">
                <a:solidFill>
                  <a:srgbClr val="3B7EA1"/>
                </a:solidFill>
                <a:cs typeface="Arial MT"/>
              </a:rPr>
              <a:t>)</a:t>
            </a:r>
            <a:endParaRPr dirty="0">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2437" y="968012"/>
            <a:ext cx="8239125" cy="3780790"/>
            <a:chOff x="452437" y="968012"/>
            <a:chExt cx="8239125" cy="3780790"/>
          </a:xfrm>
        </p:grpSpPr>
        <p:pic>
          <p:nvPicPr>
            <p:cNvPr id="3" name="object 3"/>
            <p:cNvPicPr/>
            <p:nvPr/>
          </p:nvPicPr>
          <p:blipFill>
            <a:blip r:embed="rId3" cstate="print"/>
            <a:stretch>
              <a:fillRect/>
            </a:stretch>
          </p:blipFill>
          <p:spPr>
            <a:xfrm>
              <a:off x="884195" y="3421845"/>
              <a:ext cx="1300449" cy="1300449"/>
            </a:xfrm>
            <a:prstGeom prst="rect">
              <a:avLst/>
            </a:prstGeom>
          </p:spPr>
        </p:pic>
        <p:pic>
          <p:nvPicPr>
            <p:cNvPr id="4" name="object 4"/>
            <p:cNvPicPr/>
            <p:nvPr/>
          </p:nvPicPr>
          <p:blipFill>
            <a:blip r:embed="rId4" cstate="print"/>
            <a:stretch>
              <a:fillRect/>
            </a:stretch>
          </p:blipFill>
          <p:spPr>
            <a:xfrm>
              <a:off x="3868399" y="3431412"/>
              <a:ext cx="1397628" cy="1290887"/>
            </a:xfrm>
            <a:prstGeom prst="rect">
              <a:avLst/>
            </a:prstGeom>
          </p:spPr>
        </p:pic>
        <p:sp>
          <p:nvSpPr>
            <p:cNvPr id="5" name="object 5"/>
            <p:cNvSpPr/>
            <p:nvPr/>
          </p:nvSpPr>
          <p:spPr>
            <a:xfrm>
              <a:off x="560775" y="972775"/>
              <a:ext cx="2655570" cy="2433955"/>
            </a:xfrm>
            <a:custGeom>
              <a:avLst/>
              <a:gdLst/>
              <a:ahLst/>
              <a:cxnLst/>
              <a:rect l="l" t="t" r="r" b="b"/>
              <a:pathLst>
                <a:path w="2655570" h="2433954">
                  <a:moveTo>
                    <a:pt x="2294499" y="2162999"/>
                  </a:move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360499"/>
                  </a:lnTo>
                  <a:lnTo>
                    <a:pt x="3290" y="311582"/>
                  </a:lnTo>
                  <a:lnTo>
                    <a:pt x="12877" y="264664"/>
                  </a:lnTo>
                  <a:lnTo>
                    <a:pt x="28329" y="220177"/>
                  </a:lnTo>
                  <a:lnTo>
                    <a:pt x="49218" y="178548"/>
                  </a:lnTo>
                  <a:lnTo>
                    <a:pt x="75114" y="140209"/>
                  </a:lnTo>
                  <a:lnTo>
                    <a:pt x="105588" y="105587"/>
                  </a:lnTo>
                  <a:lnTo>
                    <a:pt x="140209" y="75114"/>
                  </a:lnTo>
                  <a:lnTo>
                    <a:pt x="178548" y="49218"/>
                  </a:lnTo>
                  <a:lnTo>
                    <a:pt x="220177" y="28329"/>
                  </a:lnTo>
                  <a:lnTo>
                    <a:pt x="264664" y="12877"/>
                  </a:lnTo>
                  <a:lnTo>
                    <a:pt x="311582" y="3290"/>
                  </a:lnTo>
                  <a:lnTo>
                    <a:pt x="360499" y="0"/>
                  </a:lnTo>
                  <a:lnTo>
                    <a:pt x="2294499" y="0"/>
                  </a:lnTo>
                  <a:lnTo>
                    <a:pt x="2341885" y="3126"/>
                  </a:lnTo>
                  <a:lnTo>
                    <a:pt x="2388058" y="12350"/>
                  </a:lnTo>
                  <a:lnTo>
                    <a:pt x="2432457" y="27441"/>
                  </a:lnTo>
                  <a:lnTo>
                    <a:pt x="2474522" y="48165"/>
                  </a:lnTo>
                  <a:lnTo>
                    <a:pt x="2513694" y="74292"/>
                  </a:lnTo>
                  <a:lnTo>
                    <a:pt x="2549411" y="105588"/>
                  </a:lnTo>
                  <a:lnTo>
                    <a:pt x="2580707" y="141305"/>
                  </a:lnTo>
                  <a:lnTo>
                    <a:pt x="2606834" y="180476"/>
                  </a:lnTo>
                  <a:lnTo>
                    <a:pt x="2627558" y="222542"/>
                  </a:lnTo>
                  <a:lnTo>
                    <a:pt x="2642649" y="266941"/>
                  </a:lnTo>
                  <a:lnTo>
                    <a:pt x="2651873" y="313114"/>
                  </a:lnTo>
                  <a:lnTo>
                    <a:pt x="2654999" y="36049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close/>
                </a:path>
                <a:path w="2655570" h="2433954">
                  <a:moveTo>
                    <a:pt x="774383" y="2433374"/>
                  </a:moveTo>
                  <a:lnTo>
                    <a:pt x="442499" y="2162999"/>
                  </a:lnTo>
                  <a:lnTo>
                    <a:pt x="1106249" y="2162999"/>
                  </a:lnTo>
                  <a:lnTo>
                    <a:pt x="774383" y="2433374"/>
                  </a:lnTo>
                  <a:close/>
                </a:path>
              </a:pathLst>
            </a:custGeom>
            <a:solidFill>
              <a:srgbClr val="CEE1F3"/>
            </a:solidFill>
          </p:spPr>
          <p:txBody>
            <a:bodyPr wrap="square" lIns="0" tIns="0" rIns="0" bIns="0" rtlCol="0"/>
            <a:lstStyle/>
            <a:p>
              <a:endParaRPr/>
            </a:p>
          </p:txBody>
        </p:sp>
        <p:sp>
          <p:nvSpPr>
            <p:cNvPr id="6" name="object 6"/>
            <p:cNvSpPr/>
            <p:nvPr/>
          </p:nvSpPr>
          <p:spPr>
            <a:xfrm>
              <a:off x="560775" y="972775"/>
              <a:ext cx="2655570" cy="2433955"/>
            </a:xfrm>
            <a:custGeom>
              <a:avLst/>
              <a:gdLst/>
              <a:ahLst/>
              <a:cxnLst/>
              <a:rect l="l" t="t" r="r" b="b"/>
              <a:pathLst>
                <a:path w="2655570" h="2433954">
                  <a:moveTo>
                    <a:pt x="0" y="360499"/>
                  </a:moveTo>
                  <a:lnTo>
                    <a:pt x="3290" y="311582"/>
                  </a:lnTo>
                  <a:lnTo>
                    <a:pt x="12877" y="264664"/>
                  </a:lnTo>
                  <a:lnTo>
                    <a:pt x="28329" y="220177"/>
                  </a:lnTo>
                  <a:lnTo>
                    <a:pt x="49218" y="178548"/>
                  </a:lnTo>
                  <a:lnTo>
                    <a:pt x="75114" y="140209"/>
                  </a:lnTo>
                  <a:lnTo>
                    <a:pt x="105588" y="105588"/>
                  </a:lnTo>
                  <a:lnTo>
                    <a:pt x="140209" y="75114"/>
                  </a:lnTo>
                  <a:lnTo>
                    <a:pt x="178548" y="49218"/>
                  </a:lnTo>
                  <a:lnTo>
                    <a:pt x="220177" y="28329"/>
                  </a:lnTo>
                  <a:lnTo>
                    <a:pt x="264664" y="12877"/>
                  </a:lnTo>
                  <a:lnTo>
                    <a:pt x="311582" y="3290"/>
                  </a:lnTo>
                  <a:lnTo>
                    <a:pt x="360499" y="0"/>
                  </a:lnTo>
                  <a:lnTo>
                    <a:pt x="442499" y="0"/>
                  </a:lnTo>
                  <a:lnTo>
                    <a:pt x="1106249" y="0"/>
                  </a:lnTo>
                  <a:lnTo>
                    <a:pt x="2294499" y="0"/>
                  </a:lnTo>
                  <a:lnTo>
                    <a:pt x="2341885" y="3126"/>
                  </a:lnTo>
                  <a:lnTo>
                    <a:pt x="2388058" y="12350"/>
                  </a:lnTo>
                  <a:lnTo>
                    <a:pt x="2432457" y="27441"/>
                  </a:lnTo>
                  <a:lnTo>
                    <a:pt x="2474522" y="48165"/>
                  </a:lnTo>
                  <a:lnTo>
                    <a:pt x="2513694" y="74292"/>
                  </a:lnTo>
                  <a:lnTo>
                    <a:pt x="2549411" y="105587"/>
                  </a:lnTo>
                  <a:lnTo>
                    <a:pt x="2580707" y="141305"/>
                  </a:lnTo>
                  <a:lnTo>
                    <a:pt x="2606834" y="180476"/>
                  </a:lnTo>
                  <a:lnTo>
                    <a:pt x="2627558" y="222542"/>
                  </a:lnTo>
                  <a:lnTo>
                    <a:pt x="2642649" y="266941"/>
                  </a:lnTo>
                  <a:lnTo>
                    <a:pt x="2651873" y="313114"/>
                  </a:lnTo>
                  <a:lnTo>
                    <a:pt x="2654999" y="360499"/>
                  </a:lnTo>
                  <a:lnTo>
                    <a:pt x="2654999" y="126174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lnTo>
                    <a:pt x="1106249" y="2162999"/>
                  </a:lnTo>
                  <a:lnTo>
                    <a:pt x="774383" y="2433374"/>
                  </a:lnTo>
                  <a:lnTo>
                    <a:pt x="442499" y="2162999"/>
                  </a:ln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1261749"/>
                  </a:lnTo>
                  <a:lnTo>
                    <a:pt x="0" y="360499"/>
                  </a:lnTo>
                  <a:close/>
                </a:path>
              </a:pathLst>
            </a:custGeom>
            <a:ln w="9524">
              <a:solidFill>
                <a:srgbClr val="3368FC"/>
              </a:solidFill>
            </a:ln>
          </p:spPr>
          <p:txBody>
            <a:bodyPr wrap="square" lIns="0" tIns="0" rIns="0" bIns="0" rtlCol="0"/>
            <a:lstStyle/>
            <a:p>
              <a:endParaRPr/>
            </a:p>
          </p:txBody>
        </p:sp>
      </p:grpSp>
      <p:sp>
        <p:nvSpPr>
          <p:cNvPr id="7" name="object 7"/>
          <p:cNvSpPr txBox="1">
            <a:spLocks noGrp="1"/>
          </p:cNvSpPr>
          <p:nvPr>
            <p:ph type="title"/>
          </p:nvPr>
        </p:nvSpPr>
        <p:spPr>
          <a:xfrm>
            <a:off x="530225" y="181695"/>
            <a:ext cx="67760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Rain</a:t>
            </a:r>
            <a:r>
              <a:rPr spc="-30" dirty="0">
                <a:solidFill>
                  <a:schemeClr val="tx1"/>
                </a:solidFill>
              </a:rPr>
              <a:t> </a:t>
            </a:r>
            <a:r>
              <a:rPr spc="-5" dirty="0">
                <a:solidFill>
                  <a:schemeClr val="tx1"/>
                </a:solidFill>
              </a:rPr>
              <a:t>on</a:t>
            </a:r>
            <a:r>
              <a:rPr spc="-30"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Regression</a:t>
            </a:r>
            <a:r>
              <a:rPr spc="-25" dirty="0">
                <a:solidFill>
                  <a:schemeClr val="tx1"/>
                </a:solidFill>
              </a:rPr>
              <a:t> </a:t>
            </a:r>
            <a:r>
              <a:rPr spc="-5" dirty="0">
                <a:solidFill>
                  <a:schemeClr val="tx1"/>
                </a:solidFill>
              </a:rPr>
              <a:t>Parade</a:t>
            </a:r>
          </a:p>
        </p:txBody>
      </p:sp>
      <p:sp>
        <p:nvSpPr>
          <p:cNvPr id="8" name="object 8"/>
          <p:cNvSpPr txBox="1"/>
          <p:nvPr/>
        </p:nvSpPr>
        <p:spPr>
          <a:xfrm>
            <a:off x="739386" y="1305483"/>
            <a:ext cx="2092325" cy="1494640"/>
          </a:xfrm>
          <a:prstGeom prst="rect">
            <a:avLst/>
          </a:prstGeom>
        </p:spPr>
        <p:txBody>
          <a:bodyPr vert="horz" wrap="square" lIns="0" tIns="27940" rIns="0" bIns="0" rtlCol="0">
            <a:spAutoFit/>
          </a:bodyPr>
          <a:lstStyle/>
          <a:p>
            <a:pPr marL="12700" marR="5080">
              <a:lnSpc>
                <a:spcPts val="2850"/>
              </a:lnSpc>
              <a:spcBef>
                <a:spcPts val="220"/>
              </a:spcBef>
            </a:pPr>
            <a:r>
              <a:rPr sz="2400" spc="-25" dirty="0">
                <a:cs typeface="Arial MT"/>
              </a:rPr>
              <a:t>We </a:t>
            </a:r>
            <a:r>
              <a:rPr sz="2400" spc="-5" dirty="0">
                <a:cs typeface="Arial MT"/>
              </a:rPr>
              <a:t>observed </a:t>
            </a:r>
            <a:r>
              <a:rPr sz="2400" dirty="0">
                <a:cs typeface="Arial MT"/>
              </a:rPr>
              <a:t>a </a:t>
            </a:r>
            <a:r>
              <a:rPr sz="2400" spc="-655" dirty="0">
                <a:cs typeface="Arial MT"/>
              </a:rPr>
              <a:t> </a:t>
            </a:r>
            <a:r>
              <a:rPr sz="2400" dirty="0">
                <a:cs typeface="Arial MT"/>
              </a:rPr>
              <a:t>slope</a:t>
            </a:r>
            <a:r>
              <a:rPr sz="2400" spc="-55" dirty="0">
                <a:cs typeface="Arial MT"/>
              </a:rPr>
              <a:t> </a:t>
            </a:r>
            <a:r>
              <a:rPr sz="2400" spc="-5" dirty="0">
                <a:cs typeface="Arial MT"/>
              </a:rPr>
              <a:t>based</a:t>
            </a:r>
            <a:r>
              <a:rPr sz="2400" spc="-50" dirty="0">
                <a:cs typeface="Arial MT"/>
              </a:rPr>
              <a:t> </a:t>
            </a:r>
            <a:r>
              <a:rPr sz="2400" spc="-5" dirty="0">
                <a:cs typeface="Arial MT"/>
              </a:rPr>
              <a:t>on </a:t>
            </a:r>
            <a:r>
              <a:rPr sz="2400" spc="-650" dirty="0">
                <a:cs typeface="Arial MT"/>
              </a:rPr>
              <a:t> </a:t>
            </a:r>
            <a:r>
              <a:rPr sz="2400" spc="-5" dirty="0">
                <a:cs typeface="Arial MT"/>
              </a:rPr>
              <a:t>our </a:t>
            </a:r>
            <a:r>
              <a:rPr sz="2400" dirty="0">
                <a:cs typeface="Arial MT"/>
              </a:rPr>
              <a:t>sample </a:t>
            </a:r>
            <a:r>
              <a:rPr sz="2400" spc="-5" dirty="0">
                <a:cs typeface="Arial MT"/>
              </a:rPr>
              <a:t>of </a:t>
            </a:r>
            <a:r>
              <a:rPr sz="2400" dirty="0">
                <a:cs typeface="Arial MT"/>
              </a:rPr>
              <a:t> </a:t>
            </a:r>
            <a:r>
              <a:rPr sz="2400" spc="-5" dirty="0">
                <a:cs typeface="Arial MT"/>
              </a:rPr>
              <a:t>points.</a:t>
            </a:r>
            <a:endParaRPr sz="2400" dirty="0">
              <a:cs typeface="Arial MT"/>
            </a:endParaRPr>
          </a:p>
        </p:txBody>
      </p:sp>
      <p:grpSp>
        <p:nvGrpSpPr>
          <p:cNvPr id="9" name="object 9"/>
          <p:cNvGrpSpPr/>
          <p:nvPr/>
        </p:nvGrpSpPr>
        <p:grpSpPr>
          <a:xfrm>
            <a:off x="3354262" y="990962"/>
            <a:ext cx="2665095" cy="2430780"/>
            <a:chOff x="3354262" y="990962"/>
            <a:chExt cx="2665095" cy="2430780"/>
          </a:xfrm>
        </p:grpSpPr>
        <p:sp>
          <p:nvSpPr>
            <p:cNvPr id="10" name="object 10"/>
            <p:cNvSpPr/>
            <p:nvPr/>
          </p:nvSpPr>
          <p:spPr>
            <a:xfrm>
              <a:off x="3359024" y="995724"/>
              <a:ext cx="2655570" cy="2421255"/>
            </a:xfrm>
            <a:custGeom>
              <a:avLst/>
              <a:gdLst/>
              <a:ahLst/>
              <a:cxnLst/>
              <a:rect l="l" t="t" r="r" b="b"/>
              <a:pathLst>
                <a:path w="2655570" h="2421254">
                  <a:moveTo>
                    <a:pt x="23021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close/>
                </a:path>
                <a:path w="2655570" h="2421254">
                  <a:moveTo>
                    <a:pt x="1115763" y="2421157"/>
                  </a:moveTo>
                  <a:lnTo>
                    <a:pt x="442499" y="2117099"/>
                  </a:lnTo>
                  <a:lnTo>
                    <a:pt x="1106249" y="2117099"/>
                  </a:lnTo>
                  <a:lnTo>
                    <a:pt x="1115763" y="2421157"/>
                  </a:lnTo>
                  <a:close/>
                </a:path>
              </a:pathLst>
            </a:custGeom>
            <a:solidFill>
              <a:srgbClr val="CEE1F3"/>
            </a:solidFill>
          </p:spPr>
          <p:txBody>
            <a:bodyPr wrap="square" lIns="0" tIns="0" rIns="0" bIns="0" rtlCol="0"/>
            <a:lstStyle/>
            <a:p>
              <a:endParaRPr/>
            </a:p>
          </p:txBody>
        </p:sp>
        <p:sp>
          <p:nvSpPr>
            <p:cNvPr id="11" name="object 11"/>
            <p:cNvSpPr/>
            <p:nvPr/>
          </p:nvSpPr>
          <p:spPr>
            <a:xfrm>
              <a:off x="3359024" y="995724"/>
              <a:ext cx="2655570" cy="2421255"/>
            </a:xfrm>
            <a:custGeom>
              <a:avLst/>
              <a:gdLst/>
              <a:ahLst/>
              <a:cxnLst/>
              <a:rect l="l" t="t" r="r" b="b"/>
              <a:pathLst>
                <a:path w="2655570" h="2421254">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442499" y="0"/>
                  </a:lnTo>
                  <a:lnTo>
                    <a:pt x="11062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234974"/>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lnTo>
                    <a:pt x="1106249" y="2117099"/>
                  </a:lnTo>
                  <a:lnTo>
                    <a:pt x="1115763" y="2421157"/>
                  </a:lnTo>
                  <a:lnTo>
                    <a:pt x="442499"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3535396" y="1305483"/>
            <a:ext cx="2322479" cy="149464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But what if the </a:t>
            </a:r>
            <a:r>
              <a:rPr sz="2400" dirty="0">
                <a:cs typeface="Arial MT"/>
              </a:rPr>
              <a:t> sample scatter </a:t>
            </a:r>
            <a:r>
              <a:rPr sz="2400" spc="5" dirty="0">
                <a:cs typeface="Arial MT"/>
              </a:rPr>
              <a:t> </a:t>
            </a:r>
            <a:r>
              <a:rPr sz="2400" spc="-5" dirty="0">
                <a:cs typeface="Arial MT"/>
              </a:rPr>
              <a:t>plot</a:t>
            </a:r>
            <a:r>
              <a:rPr sz="2400" spc="-35" dirty="0">
                <a:cs typeface="Arial MT"/>
              </a:rPr>
              <a:t> </a:t>
            </a:r>
            <a:r>
              <a:rPr sz="2400" spc="-5" dirty="0">
                <a:cs typeface="Arial MT"/>
              </a:rPr>
              <a:t>got</a:t>
            </a:r>
            <a:r>
              <a:rPr sz="2400" spc="-35" dirty="0">
                <a:cs typeface="Arial MT"/>
              </a:rPr>
              <a:t> </a:t>
            </a:r>
            <a:r>
              <a:rPr sz="2400" spc="-5" dirty="0">
                <a:cs typeface="Arial MT"/>
              </a:rPr>
              <a:t>its</a:t>
            </a:r>
            <a:r>
              <a:rPr sz="2400" spc="-30" dirty="0">
                <a:cs typeface="Arial MT"/>
              </a:rPr>
              <a:t> </a:t>
            </a:r>
            <a:r>
              <a:rPr sz="2400" dirty="0">
                <a:cs typeface="Arial MT"/>
              </a:rPr>
              <a:t>slope </a:t>
            </a:r>
            <a:r>
              <a:rPr sz="2400" spc="-650" dirty="0">
                <a:cs typeface="Arial MT"/>
              </a:rPr>
              <a:t> </a:t>
            </a:r>
            <a:r>
              <a:rPr sz="2400" spc="-5" dirty="0">
                <a:cs typeface="Arial MT"/>
              </a:rPr>
              <a:t>just</a:t>
            </a:r>
            <a:r>
              <a:rPr sz="2400" spc="-35" dirty="0">
                <a:cs typeface="Arial MT"/>
              </a:rPr>
              <a:t> </a:t>
            </a:r>
            <a:r>
              <a:rPr sz="2400" spc="-5" dirty="0">
                <a:cs typeface="Arial MT"/>
              </a:rPr>
              <a:t>by</a:t>
            </a:r>
            <a:r>
              <a:rPr sz="2400" spc="-35" dirty="0">
                <a:cs typeface="Arial MT"/>
              </a:rPr>
              <a:t> </a:t>
            </a:r>
            <a:r>
              <a:rPr sz="2400" dirty="0">
                <a:cs typeface="Arial MT"/>
              </a:rPr>
              <a:t>chance?</a:t>
            </a:r>
          </a:p>
        </p:txBody>
      </p:sp>
      <p:grpSp>
        <p:nvGrpSpPr>
          <p:cNvPr id="13" name="object 13"/>
          <p:cNvGrpSpPr/>
          <p:nvPr/>
        </p:nvGrpSpPr>
        <p:grpSpPr>
          <a:xfrm>
            <a:off x="6152512" y="968012"/>
            <a:ext cx="2470150" cy="2437765"/>
            <a:chOff x="6152512" y="968012"/>
            <a:chExt cx="2470150" cy="2437765"/>
          </a:xfrm>
        </p:grpSpPr>
        <p:sp>
          <p:nvSpPr>
            <p:cNvPr id="14" name="object 14"/>
            <p:cNvSpPr/>
            <p:nvPr/>
          </p:nvSpPr>
          <p:spPr>
            <a:xfrm>
              <a:off x="6157274" y="972775"/>
              <a:ext cx="2460625" cy="2428240"/>
            </a:xfrm>
            <a:custGeom>
              <a:avLst/>
              <a:gdLst/>
              <a:ahLst/>
              <a:cxnLst/>
              <a:rect l="l" t="t" r="r" b="b"/>
              <a:pathLst>
                <a:path w="2460625" h="2428240">
                  <a:moveTo>
                    <a:pt x="21074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close/>
                </a:path>
                <a:path w="2460625" h="2428240">
                  <a:moveTo>
                    <a:pt x="1414032" y="2428228"/>
                  </a:moveTo>
                  <a:lnTo>
                    <a:pt x="1435174" y="2117099"/>
                  </a:lnTo>
                  <a:lnTo>
                    <a:pt x="2050249" y="2117099"/>
                  </a:lnTo>
                  <a:lnTo>
                    <a:pt x="1414032" y="2428228"/>
                  </a:lnTo>
                  <a:close/>
                </a:path>
              </a:pathLst>
            </a:custGeom>
            <a:solidFill>
              <a:srgbClr val="CEE1F3"/>
            </a:solidFill>
          </p:spPr>
          <p:txBody>
            <a:bodyPr wrap="square" lIns="0" tIns="0" rIns="0" bIns="0" rtlCol="0"/>
            <a:lstStyle/>
            <a:p>
              <a:endParaRPr/>
            </a:p>
          </p:txBody>
        </p:sp>
        <p:sp>
          <p:nvSpPr>
            <p:cNvPr id="15" name="object 15"/>
            <p:cNvSpPr/>
            <p:nvPr/>
          </p:nvSpPr>
          <p:spPr>
            <a:xfrm>
              <a:off x="6157274" y="972775"/>
              <a:ext cx="2460625" cy="2428240"/>
            </a:xfrm>
            <a:custGeom>
              <a:avLst/>
              <a:gdLst/>
              <a:ahLst/>
              <a:cxnLst/>
              <a:rect l="l" t="t" r="r" b="b"/>
              <a:pathLst>
                <a:path w="2460625" h="2428240">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1435174" y="0"/>
                  </a:lnTo>
                  <a:lnTo>
                    <a:pt x="20502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234974"/>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lnTo>
                    <a:pt x="2050249" y="2117099"/>
                  </a:lnTo>
                  <a:lnTo>
                    <a:pt x="1414032" y="2428228"/>
                  </a:lnTo>
                  <a:lnTo>
                    <a:pt x="1435174"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6" name="object 16"/>
          <p:cNvSpPr txBox="1"/>
          <p:nvPr/>
        </p:nvSpPr>
        <p:spPr>
          <a:xfrm>
            <a:off x="6333646" y="1463507"/>
            <a:ext cx="2085975" cy="111506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What</a:t>
            </a:r>
            <a:r>
              <a:rPr sz="2400" spc="-40" dirty="0">
                <a:cs typeface="Arial MT"/>
              </a:rPr>
              <a:t> </a:t>
            </a:r>
            <a:r>
              <a:rPr sz="2400" spc="-5" dirty="0">
                <a:cs typeface="Arial MT"/>
              </a:rPr>
              <a:t>if</a:t>
            </a:r>
            <a:r>
              <a:rPr sz="2400" spc="-35" dirty="0">
                <a:cs typeface="Arial MT"/>
              </a:rPr>
              <a:t> </a:t>
            </a:r>
            <a:r>
              <a:rPr sz="2400" spc="-5" dirty="0">
                <a:cs typeface="Arial MT"/>
              </a:rPr>
              <a:t>the</a:t>
            </a:r>
            <a:r>
              <a:rPr sz="2400" spc="-35" dirty="0">
                <a:cs typeface="Arial MT"/>
              </a:rPr>
              <a:t> </a:t>
            </a:r>
            <a:r>
              <a:rPr sz="2400" spc="-5" dirty="0">
                <a:cs typeface="Arial MT"/>
              </a:rPr>
              <a:t>true </a:t>
            </a:r>
            <a:r>
              <a:rPr sz="2400" spc="-655" dirty="0">
                <a:cs typeface="Arial MT"/>
              </a:rPr>
              <a:t> </a:t>
            </a:r>
            <a:r>
              <a:rPr sz="2400" spc="-5" dirty="0">
                <a:cs typeface="Arial MT"/>
              </a:rPr>
              <a:t>line is actually </a:t>
            </a:r>
            <a:r>
              <a:rPr sz="2400" dirty="0">
                <a:cs typeface="Arial MT"/>
              </a:rPr>
              <a:t> </a:t>
            </a:r>
            <a:r>
              <a:rPr sz="2400" spc="-40" dirty="0">
                <a:cs typeface="Arial MT"/>
              </a:rPr>
              <a:t>FLAT?</a:t>
            </a:r>
            <a:endParaRPr sz="2400" dirty="0">
              <a:cs typeface="Arial MT"/>
            </a:endParaRPr>
          </a:p>
        </p:txBody>
      </p:sp>
      <p:sp>
        <p:nvSpPr>
          <p:cNvPr id="17" name="object 17"/>
          <p:cNvSpPr txBox="1"/>
          <p:nvPr/>
        </p:nvSpPr>
        <p:spPr>
          <a:xfrm>
            <a:off x="6410960" y="3804779"/>
            <a:ext cx="2388365" cy="1006045"/>
          </a:xfrm>
          <a:prstGeom prst="rect">
            <a:avLst/>
          </a:prstGeom>
        </p:spPr>
        <p:txBody>
          <a:bodyPr vert="horz" wrap="square" lIns="0" tIns="0" rIns="0" bIns="0" rtlCol="0">
            <a:spAutoFit/>
          </a:bodyPr>
          <a:lstStyle/>
          <a:p>
            <a:pPr>
              <a:lnSpc>
                <a:spcPts val="2655"/>
              </a:lnSpc>
            </a:pPr>
            <a:r>
              <a:rPr dirty="0">
                <a:solidFill>
                  <a:srgbClr val="3B7EA1"/>
                </a:solidFill>
                <a:cs typeface="Arial MT"/>
              </a:rPr>
              <a:t>(Demo</a:t>
            </a:r>
            <a:r>
              <a:rPr lang="en-US" dirty="0">
                <a:solidFill>
                  <a:srgbClr val="3B7EA1"/>
                </a:solidFill>
                <a:cs typeface="Arial MT"/>
              </a:rPr>
              <a:t> – Notebook 9.5, Rain on the Regression Parade</a:t>
            </a:r>
            <a:r>
              <a:rPr dirty="0">
                <a:solidFill>
                  <a:srgbClr val="3B7EA1"/>
                </a:solidFill>
                <a:cs typeface="Arial MT"/>
              </a:rPr>
              <a:t>)</a:t>
            </a:r>
            <a:endParaRPr dirty="0">
              <a:cs typeface="Arial MT"/>
            </a:endParaRPr>
          </a:p>
        </p:txBody>
      </p:sp>
      <p:sp>
        <p:nvSpPr>
          <p:cNvPr id="19" name="object 19"/>
          <p:cNvSpPr txBox="1"/>
          <p:nvPr/>
        </p:nvSpPr>
        <p:spPr>
          <a:xfrm>
            <a:off x="6230299" y="3205032"/>
            <a:ext cx="3061970" cy="1488440"/>
          </a:xfrm>
          <a:prstGeom prst="rect">
            <a:avLst/>
          </a:prstGeom>
        </p:spPr>
        <p:txBody>
          <a:bodyPr vert="horz" wrap="square" lIns="0" tIns="12700" rIns="0" bIns="0" rtlCol="0">
            <a:spAutoFit/>
          </a:bodyPr>
          <a:lstStyle/>
          <a:p>
            <a:pPr marL="12700">
              <a:lnSpc>
                <a:spcPct val="100000"/>
              </a:lnSpc>
              <a:spcBef>
                <a:spcPts val="100"/>
              </a:spcBef>
            </a:pPr>
            <a:endParaRPr sz="9600">
              <a:latin typeface="Roboto Bk"/>
              <a:cs typeface="Roboto B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34854"/>
            <a:ext cx="5806408" cy="706102"/>
          </a:xfrm>
          <a:prstGeom prst="rect">
            <a:avLst/>
          </a:prstGeom>
        </p:spPr>
        <p:txBody>
          <a:bodyPr vert="horz" wrap="square" lIns="0" tIns="82053" rIns="0" bIns="0" rtlCol="0">
            <a:spAutoFit/>
          </a:bodyPr>
          <a:lstStyle/>
          <a:p>
            <a:pPr marL="12700">
              <a:lnSpc>
                <a:spcPct val="100000"/>
              </a:lnSpc>
              <a:spcBef>
                <a:spcPts val="100"/>
              </a:spcBef>
            </a:pPr>
            <a:r>
              <a:rPr lang="en-US" spc="-10" dirty="0">
                <a:solidFill>
                  <a:schemeClr val="tx1"/>
                </a:solidFill>
              </a:rPr>
              <a:t>The</a:t>
            </a:r>
            <a:r>
              <a:rPr lang="en-US" spc="-35" dirty="0">
                <a:solidFill>
                  <a:schemeClr val="tx1"/>
                </a:solidFill>
              </a:rPr>
              <a:t> </a:t>
            </a:r>
            <a:r>
              <a:rPr lang="en-US" spc="-5" dirty="0">
                <a:solidFill>
                  <a:schemeClr val="tx1"/>
                </a:solidFill>
              </a:rPr>
              <a:t>Correlation</a:t>
            </a:r>
            <a:r>
              <a:rPr lang="en-US" spc="-30" dirty="0">
                <a:solidFill>
                  <a:schemeClr val="tx1"/>
                </a:solidFill>
              </a:rPr>
              <a:t> </a:t>
            </a:r>
            <a:r>
              <a:rPr lang="en-US" spc="-5" dirty="0">
                <a:solidFill>
                  <a:schemeClr val="tx1"/>
                </a:solidFill>
              </a:rPr>
              <a:t>Coefficient</a:t>
            </a:r>
            <a:endParaRPr spc="-20" dirty="0">
              <a:solidFill>
                <a:schemeClr val="tx1"/>
              </a:solidFill>
            </a:endParaRPr>
          </a:p>
        </p:txBody>
      </p:sp>
      <p:sp>
        <p:nvSpPr>
          <p:cNvPr id="3" name="object 3"/>
          <p:cNvSpPr txBox="1"/>
          <p:nvPr/>
        </p:nvSpPr>
        <p:spPr>
          <a:xfrm>
            <a:off x="530224" y="1011383"/>
            <a:ext cx="8073449" cy="3836307"/>
          </a:xfrm>
          <a:prstGeom prst="rect">
            <a:avLst/>
          </a:prstGeom>
        </p:spPr>
        <p:txBody>
          <a:bodyPr vert="horz" wrap="square" lIns="0" tIns="75565" rIns="0" bIns="0" rtlCol="0">
            <a:spAutoFit/>
          </a:bodyPr>
          <a:lstStyle/>
          <a:p>
            <a:pPr marL="424815" indent="-412750">
              <a:lnSpc>
                <a:spcPct val="100000"/>
              </a:lnSpc>
              <a:spcBef>
                <a:spcPts val="520"/>
              </a:spcBef>
              <a:buClr>
                <a:srgbClr val="C4820D"/>
              </a:buClr>
              <a:buChar char="●"/>
              <a:tabLst>
                <a:tab pos="424815" algn="l"/>
                <a:tab pos="425450" algn="l"/>
              </a:tabLst>
            </a:pPr>
            <a:r>
              <a:rPr lang="en-US" sz="2400" dirty="0">
                <a:cs typeface="Arial MT"/>
              </a:rPr>
              <a:t>Measures</a:t>
            </a:r>
            <a:r>
              <a:rPr lang="en-US" sz="2400" spc="-30" dirty="0">
                <a:cs typeface="Arial MT"/>
              </a:rPr>
              <a:t> </a:t>
            </a:r>
            <a:r>
              <a:rPr lang="en-US" sz="2400" b="1" spc="-5" dirty="0">
                <a:cs typeface="Arial"/>
              </a:rPr>
              <a:t>linear</a:t>
            </a:r>
            <a:r>
              <a:rPr lang="en-US" sz="2400" b="1" spc="-25" dirty="0">
                <a:cs typeface="Arial"/>
              </a:rPr>
              <a:t> </a:t>
            </a:r>
            <a:r>
              <a:rPr lang="en-US" sz="2400" spc="-5" dirty="0">
                <a:cs typeface="Arial MT"/>
              </a:rPr>
              <a:t>association</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dirty="0">
                <a:cs typeface="Arial MT"/>
              </a:rPr>
              <a:t>standard</a:t>
            </a:r>
            <a:r>
              <a:rPr lang="en-US" sz="2400" spc="-25" dirty="0">
                <a:cs typeface="Arial MT"/>
              </a:rPr>
              <a:t> </a:t>
            </a:r>
            <a:r>
              <a:rPr lang="en-US" sz="2400" spc="-5" dirty="0">
                <a:cs typeface="Arial MT"/>
              </a:rPr>
              <a:t>units</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dirty="0">
                <a:cs typeface="Arial MT"/>
              </a:rPr>
              <a:t>-1</a:t>
            </a:r>
            <a:r>
              <a:rPr lang="en-US" sz="2400" spc="-25" dirty="0">
                <a:cs typeface="Arial MT"/>
              </a:rPr>
              <a:t> </a:t>
            </a:r>
            <a:r>
              <a:rPr lang="en-US" sz="2400" dirty="0">
                <a:cs typeface="Arial MT"/>
              </a:rPr>
              <a:t>≤</a:t>
            </a:r>
            <a:r>
              <a:rPr lang="en-US" sz="2400" spc="-20" dirty="0">
                <a:cs typeface="Arial MT"/>
              </a:rPr>
              <a:t> </a:t>
            </a:r>
            <a:r>
              <a:rPr lang="en-US" sz="2400" i="1" dirty="0">
                <a:cs typeface="Arial"/>
              </a:rPr>
              <a:t>r</a:t>
            </a:r>
            <a:r>
              <a:rPr lang="en-US" sz="2400" i="1" spc="-25" dirty="0">
                <a:cs typeface="Arial"/>
              </a:rPr>
              <a:t> </a:t>
            </a:r>
            <a:r>
              <a:rPr lang="en-US" sz="2400" dirty="0">
                <a:cs typeface="Arial MT"/>
              </a:rPr>
              <a:t>≤</a:t>
            </a:r>
            <a:r>
              <a:rPr lang="en-US" sz="2400" spc="-30" dirty="0">
                <a:cs typeface="Arial MT"/>
              </a:rPr>
              <a:t> </a:t>
            </a:r>
            <a:r>
              <a:rPr lang="en-US" sz="2400" dirty="0">
                <a:cs typeface="Arial MT"/>
              </a:rPr>
              <a:t>1</a:t>
            </a:r>
          </a:p>
          <a:p>
            <a:pPr marL="882015" lvl="1" indent="-412750">
              <a:lnSpc>
                <a:spcPct val="100000"/>
              </a:lnSpc>
              <a:spcBef>
                <a:spcPts val="420"/>
              </a:spcBef>
              <a:buClr>
                <a:srgbClr val="C4820D"/>
              </a:buClr>
              <a:buFont typeface="Arial MT"/>
              <a:buChar char="○"/>
              <a:tabLst>
                <a:tab pos="882015" algn="l"/>
                <a:tab pos="882650" algn="l"/>
                <a:tab pos="1414145" algn="l"/>
              </a:tabLst>
            </a:pPr>
            <a:r>
              <a:rPr lang="en-US" sz="2400" i="1" dirty="0">
                <a:cs typeface="Arial"/>
              </a:rPr>
              <a:t>r</a:t>
            </a:r>
            <a:r>
              <a:rPr lang="en-US" sz="2400" i="1" spc="-5" dirty="0">
                <a:cs typeface="Arial"/>
              </a:rPr>
              <a:t> </a:t>
            </a:r>
            <a:r>
              <a:rPr lang="en-US" sz="2400" dirty="0">
                <a:cs typeface="Arial MT"/>
              </a:rPr>
              <a:t>=	</a:t>
            </a:r>
            <a:r>
              <a:rPr lang="en-US" sz="2400" spc="-5"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5"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up</a:t>
            </a:r>
            <a:endParaRPr lang="en-US" sz="2400" dirty="0">
              <a:cs typeface="Arial MT"/>
            </a:endParaRPr>
          </a:p>
          <a:p>
            <a:pPr marL="882015" lvl="1" indent="-412750">
              <a:lnSpc>
                <a:spcPct val="100000"/>
              </a:lnSpc>
              <a:spcBef>
                <a:spcPts val="795"/>
              </a:spcBef>
              <a:buClr>
                <a:srgbClr val="C4820D"/>
              </a:buClr>
              <a:buFont typeface="Arial MT"/>
              <a:buChar char="○"/>
              <a:tabLst>
                <a:tab pos="882015" algn="l"/>
                <a:tab pos="882650" algn="l"/>
              </a:tabLst>
            </a:pPr>
            <a:r>
              <a:rPr lang="en-US" sz="2400" i="1" dirty="0">
                <a:cs typeface="Arial"/>
              </a:rPr>
              <a:t>r</a:t>
            </a:r>
            <a:r>
              <a:rPr lang="en-US" sz="2400" i="1" spc="-15" dirty="0">
                <a:cs typeface="Arial"/>
              </a:rPr>
              <a:t> </a:t>
            </a:r>
            <a:r>
              <a:rPr lang="en-US" sz="2400" dirty="0">
                <a:cs typeface="Arial MT"/>
              </a:rPr>
              <a:t>=</a:t>
            </a:r>
            <a:r>
              <a:rPr lang="en-US" sz="2400" spc="-20" dirty="0">
                <a:cs typeface="Arial MT"/>
              </a:rPr>
              <a:t> </a:t>
            </a:r>
            <a:r>
              <a:rPr lang="en-US" sz="2400"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0"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down</a:t>
            </a:r>
            <a:endParaRPr lang="en-US" sz="2400" dirty="0">
              <a:cs typeface="Arial MT"/>
            </a:endParaRPr>
          </a:p>
          <a:p>
            <a:pPr marL="424815" indent="-412750">
              <a:lnSpc>
                <a:spcPct val="100000"/>
              </a:lnSpc>
              <a:spcBef>
                <a:spcPts val="795"/>
              </a:spcBef>
              <a:buClr>
                <a:srgbClr val="C4820D"/>
              </a:buClr>
              <a:buFont typeface="Arial MT"/>
              <a:buChar char="●"/>
              <a:tabLst>
                <a:tab pos="424815" algn="l"/>
                <a:tab pos="425450" algn="l"/>
              </a:tabLst>
            </a:pPr>
            <a:r>
              <a:rPr lang="en-US" sz="2400" i="1" dirty="0">
                <a:cs typeface="Arial"/>
              </a:rPr>
              <a:t>r</a:t>
            </a:r>
            <a:r>
              <a:rPr lang="en-US" sz="2400" i="1" spc="-20" dirty="0">
                <a:cs typeface="Arial"/>
              </a:rPr>
              <a:t> </a:t>
            </a:r>
            <a:r>
              <a:rPr lang="en-US" sz="2400" dirty="0">
                <a:cs typeface="Arial MT"/>
              </a:rPr>
              <a:t>=</a:t>
            </a:r>
            <a:r>
              <a:rPr lang="en-US" sz="2400" spc="-20" dirty="0">
                <a:cs typeface="Arial MT"/>
              </a:rPr>
              <a:t> </a:t>
            </a:r>
            <a:r>
              <a:rPr lang="en-US" sz="2400" spc="-5" dirty="0">
                <a:cs typeface="Arial MT"/>
              </a:rPr>
              <a:t>0:</a:t>
            </a:r>
            <a:r>
              <a:rPr lang="en-US" sz="2400" spc="-15" dirty="0">
                <a:cs typeface="Arial MT"/>
              </a:rPr>
              <a:t> </a:t>
            </a:r>
            <a:r>
              <a:rPr lang="en-US" sz="2400" spc="-5" dirty="0">
                <a:cs typeface="Arial MT"/>
              </a:rPr>
              <a:t>No</a:t>
            </a:r>
            <a:r>
              <a:rPr lang="en-US" sz="2400" spc="-15" dirty="0">
                <a:cs typeface="Arial MT"/>
              </a:rPr>
              <a:t> </a:t>
            </a:r>
            <a:r>
              <a:rPr lang="en-US" sz="2400" spc="-5" dirty="0">
                <a:cs typeface="Arial MT"/>
              </a:rPr>
              <a:t>linear</a:t>
            </a:r>
            <a:r>
              <a:rPr lang="en-US" sz="2400" spc="-20" dirty="0">
                <a:cs typeface="Arial MT"/>
              </a:rPr>
              <a:t> </a:t>
            </a:r>
            <a:r>
              <a:rPr lang="en-US" sz="2400" spc="-5" dirty="0">
                <a:cs typeface="Arial MT"/>
              </a:rPr>
              <a:t>association;</a:t>
            </a:r>
            <a:r>
              <a:rPr lang="en-US" sz="2400" spc="20" dirty="0">
                <a:cs typeface="Arial MT"/>
              </a:rPr>
              <a:t> </a:t>
            </a:r>
            <a:r>
              <a:rPr lang="en-US" sz="2400" i="1" spc="-5" dirty="0">
                <a:cs typeface="Arial"/>
              </a:rPr>
              <a:t>uncorrelated</a:t>
            </a:r>
            <a:endParaRPr lang="en-US" sz="2400" dirty="0">
              <a:cs typeface="Arial"/>
            </a:endParaRPr>
          </a:p>
          <a:p>
            <a:pPr>
              <a:lnSpc>
                <a:spcPct val="100000"/>
              </a:lnSpc>
              <a:spcBef>
                <a:spcPts val="10"/>
              </a:spcBef>
            </a:pPr>
            <a:endParaRPr lang="en-US" sz="3000" dirty="0">
              <a:cs typeface="Arial"/>
            </a:endParaRPr>
          </a:p>
          <a:p>
            <a:pPr marL="1104265" algn="ctr">
              <a:lnSpc>
                <a:spcPct val="100000"/>
              </a:lnSpc>
              <a:spcBef>
                <a:spcPts val="5"/>
              </a:spcBef>
            </a:pPr>
            <a:r>
              <a:rPr lang="en-US" sz="2400" dirty="0">
                <a:solidFill>
                  <a:srgbClr val="3B7EA1"/>
                </a:solidFill>
                <a:cs typeface="Arial MT"/>
              </a:rPr>
              <a:t>(Demo – Notebook 9.1, Correlation)</a:t>
            </a:r>
            <a:endParaRPr lang="en-US" sz="2400" dirty="0">
              <a:cs typeface="Arial MT"/>
            </a:endParaRPr>
          </a:p>
          <a:p>
            <a:pPr marL="12700">
              <a:lnSpc>
                <a:spcPct val="100000"/>
              </a:lnSpc>
              <a:spcBef>
                <a:spcPts val="595"/>
              </a:spcBef>
            </a:pPr>
            <a:endParaRPr dirty="0">
              <a:cs typeface="Arial"/>
            </a:endParaRPr>
          </a:p>
        </p:txBody>
      </p:sp>
      <p:sp>
        <p:nvSpPr>
          <p:cNvPr id="4" name="TextBox 3">
            <a:extLst>
              <a:ext uri="{FF2B5EF4-FFF2-40B4-BE49-F238E27FC236}">
                <a16:creationId xmlns:a16="http://schemas.microsoft.com/office/drawing/2014/main" id="{CC23777B-59CE-BAC0-FC08-35DF50BD2D0E}"/>
              </a:ext>
            </a:extLst>
          </p:cNvPr>
          <p:cNvSpPr txBox="1"/>
          <p:nvPr/>
        </p:nvSpPr>
        <p:spPr>
          <a:xfrm>
            <a:off x="6164951" y="103184"/>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97814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20" dirty="0">
                <a:solidFill>
                  <a:schemeClr val="tx1"/>
                </a:solidFill>
              </a:rPr>
              <a:t> </a:t>
            </a:r>
            <a:r>
              <a:rPr spc="-10" dirty="0">
                <a:solidFill>
                  <a:schemeClr val="tx1"/>
                </a:solidFill>
              </a:rPr>
              <a:t>Whether</a:t>
            </a:r>
            <a:r>
              <a:rPr spc="-20" dirty="0">
                <a:solidFill>
                  <a:schemeClr val="tx1"/>
                </a:solidFill>
              </a:rPr>
              <a:t> </a:t>
            </a:r>
            <a:r>
              <a:rPr spc="-10" dirty="0">
                <a:solidFill>
                  <a:schemeClr val="tx1"/>
                </a:solidFill>
              </a:rPr>
              <a:t>There</a:t>
            </a:r>
            <a:r>
              <a:rPr spc="-25" dirty="0">
                <a:solidFill>
                  <a:schemeClr val="tx1"/>
                </a:solidFill>
              </a:rPr>
              <a:t> </a:t>
            </a:r>
            <a:r>
              <a:rPr spc="-5" dirty="0">
                <a:solidFill>
                  <a:schemeClr val="tx1"/>
                </a:solidFill>
              </a:rPr>
              <a:t>Really</a:t>
            </a:r>
            <a:r>
              <a:rPr spc="-15" dirty="0">
                <a:solidFill>
                  <a:schemeClr val="tx1"/>
                </a:solidFill>
              </a:rPr>
              <a:t> </a:t>
            </a:r>
            <a:r>
              <a:rPr spc="-5" dirty="0">
                <a:solidFill>
                  <a:schemeClr val="tx1"/>
                </a:solidFill>
              </a:rPr>
              <a:t>is</a:t>
            </a:r>
            <a:r>
              <a:rPr spc="-25" dirty="0">
                <a:solidFill>
                  <a:schemeClr val="tx1"/>
                </a:solidFill>
              </a:rPr>
              <a:t> </a:t>
            </a:r>
            <a:r>
              <a:rPr dirty="0">
                <a:solidFill>
                  <a:schemeClr val="tx1"/>
                </a:solidFill>
              </a:rPr>
              <a:t>a</a:t>
            </a:r>
            <a:r>
              <a:rPr spc="-15" dirty="0">
                <a:solidFill>
                  <a:schemeClr val="tx1"/>
                </a:solidFill>
              </a:rPr>
              <a:t> </a:t>
            </a:r>
            <a:r>
              <a:rPr spc="-5" dirty="0">
                <a:solidFill>
                  <a:schemeClr val="tx1"/>
                </a:solidFill>
              </a:rPr>
              <a:t>Slope</a:t>
            </a:r>
          </a:p>
        </p:txBody>
      </p:sp>
      <p:sp>
        <p:nvSpPr>
          <p:cNvPr id="3" name="object 3"/>
          <p:cNvSpPr txBox="1"/>
          <p:nvPr/>
        </p:nvSpPr>
        <p:spPr>
          <a:xfrm>
            <a:off x="298108" y="944881"/>
            <a:ext cx="8547784"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Font typeface="Arial MT"/>
              <a:buChar char="●"/>
              <a:tabLst>
                <a:tab pos="424815" algn="l"/>
                <a:tab pos="425450" algn="l"/>
              </a:tabLst>
            </a:pPr>
            <a:r>
              <a:rPr sz="2400" b="1" spc="-5" dirty="0">
                <a:solidFill>
                  <a:srgbClr val="3B7EA1"/>
                </a:solidFill>
                <a:cs typeface="Arial"/>
              </a:rPr>
              <a:t>Null</a:t>
            </a:r>
            <a:r>
              <a:rPr sz="2400" b="1" spc="-15" dirty="0">
                <a:solidFill>
                  <a:srgbClr val="3B7EA1"/>
                </a:solidFill>
                <a:cs typeface="Arial"/>
              </a:rPr>
              <a:t> </a:t>
            </a:r>
            <a:r>
              <a:rPr sz="2400" b="1" spc="-5" dirty="0">
                <a:solidFill>
                  <a:srgbClr val="3B7EA1"/>
                </a:solidFill>
                <a:cs typeface="Arial"/>
              </a:rPr>
              <a:t>hypothesis:</a:t>
            </a:r>
            <a:r>
              <a:rPr sz="2400" b="1" spc="-25" dirty="0">
                <a:solidFill>
                  <a:srgbClr val="3B7EA1"/>
                </a:solidFill>
                <a:cs typeface="Arial"/>
              </a:rPr>
              <a:t> </a:t>
            </a:r>
            <a:r>
              <a:rPr sz="2400" spc="-5" dirty="0">
                <a:cs typeface="Arial MT"/>
              </a:rPr>
              <a:t>The</a:t>
            </a:r>
            <a:r>
              <a:rPr sz="2400" spc="-15" dirty="0">
                <a:cs typeface="Arial MT"/>
              </a:rPr>
              <a:t> </a:t>
            </a:r>
            <a:r>
              <a:rPr sz="2400" dirty="0">
                <a:cs typeface="Arial MT"/>
              </a:rPr>
              <a:t>slope</a:t>
            </a:r>
            <a:r>
              <a:rPr sz="2400" spc="-10"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true</a:t>
            </a:r>
            <a:r>
              <a:rPr sz="2400" spc="-15" dirty="0">
                <a:cs typeface="Arial MT"/>
              </a:rPr>
              <a:t> </a:t>
            </a:r>
            <a:r>
              <a:rPr sz="2400" spc="-5" dirty="0">
                <a:cs typeface="Arial MT"/>
              </a:rPr>
              <a:t>line</a:t>
            </a:r>
            <a:r>
              <a:rPr sz="2400" spc="-10" dirty="0">
                <a:cs typeface="Arial MT"/>
              </a:rPr>
              <a:t> </a:t>
            </a:r>
            <a:r>
              <a:rPr sz="2400" spc="-5" dirty="0">
                <a:cs typeface="Arial MT"/>
              </a:rPr>
              <a:t>is</a:t>
            </a:r>
            <a:r>
              <a:rPr sz="2400" spc="-10" dirty="0">
                <a:cs typeface="Arial MT"/>
              </a:rPr>
              <a:t> </a:t>
            </a:r>
            <a:r>
              <a:rPr sz="2400" spc="-5" dirty="0">
                <a:cs typeface="Arial MT"/>
              </a:rPr>
              <a:t>0</a:t>
            </a:r>
            <a:r>
              <a:rPr sz="2400" spc="-5" dirty="0">
                <a:solidFill>
                  <a:srgbClr val="3B3B3B"/>
                </a:solidFill>
                <a:cs typeface="Arial MT"/>
              </a:rPr>
              <a:t>.</a:t>
            </a:r>
            <a:endParaRPr sz="2400" dirty="0">
              <a:cs typeface="Arial MT"/>
            </a:endParaRPr>
          </a:p>
          <a:p>
            <a:pPr marL="424815" indent="-412750">
              <a:lnSpc>
                <a:spcPts val="2850"/>
              </a:lnSpc>
              <a:buClr>
                <a:srgbClr val="C4820D"/>
              </a:buClr>
              <a:buFont typeface="Arial MT"/>
              <a:buChar char="●"/>
              <a:tabLst>
                <a:tab pos="424815" algn="l"/>
                <a:tab pos="4254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hypothesis:</a:t>
            </a:r>
            <a:r>
              <a:rPr sz="2400" b="1" spc="10" dirty="0">
                <a:solidFill>
                  <a:srgbClr val="3B7EA1"/>
                </a:solidFill>
                <a:cs typeface="Arial"/>
              </a:rPr>
              <a:t> </a:t>
            </a:r>
            <a:r>
              <a:rPr sz="2400" spc="-5" dirty="0">
                <a:cs typeface="Arial MT"/>
              </a:rPr>
              <a:t>No,</a:t>
            </a:r>
            <a:r>
              <a:rPr sz="2400" spc="-20" dirty="0">
                <a:cs typeface="Arial MT"/>
              </a:rPr>
              <a:t> </a:t>
            </a:r>
            <a:r>
              <a:rPr sz="2400" spc="-15" dirty="0">
                <a:cs typeface="Arial MT"/>
              </a:rPr>
              <a:t>it’s</a:t>
            </a:r>
            <a:r>
              <a:rPr sz="2400" spc="-20" dirty="0">
                <a:cs typeface="Arial MT"/>
              </a:rPr>
              <a:t> </a:t>
            </a:r>
            <a:r>
              <a:rPr sz="2400" spc="-5" dirty="0">
                <a:cs typeface="Arial MT"/>
              </a:rPr>
              <a:t>not.</a:t>
            </a:r>
            <a:endParaRPr sz="2400" dirty="0">
              <a:cs typeface="Arial MT"/>
            </a:endParaRPr>
          </a:p>
          <a:p>
            <a:pPr marL="424815" indent="-412750">
              <a:lnSpc>
                <a:spcPts val="2850"/>
              </a:lnSpc>
              <a:buClr>
                <a:srgbClr val="C4820D"/>
              </a:buClr>
              <a:buChar char="●"/>
              <a:tabLst>
                <a:tab pos="424815" algn="l"/>
                <a:tab pos="425450" algn="l"/>
              </a:tabLst>
            </a:pPr>
            <a:r>
              <a:rPr sz="2400" dirty="0">
                <a:solidFill>
                  <a:srgbClr val="3B7EA1"/>
                </a:solidFill>
                <a:cs typeface="Arial MT"/>
              </a:rPr>
              <a:t>Method:</a:t>
            </a:r>
            <a:endParaRPr sz="2400" dirty="0">
              <a:cs typeface="Arial MT"/>
            </a:endParaRPr>
          </a:p>
          <a:p>
            <a:pPr marL="882015" marR="317500" lvl="1" indent="-412750">
              <a:lnSpc>
                <a:spcPts val="2850"/>
              </a:lnSpc>
              <a:spcBef>
                <a:spcPts val="105"/>
              </a:spcBef>
              <a:buClr>
                <a:srgbClr val="C4820D"/>
              </a:buClr>
              <a:buChar char="○"/>
              <a:tabLst>
                <a:tab pos="882015" algn="l"/>
                <a:tab pos="882650" algn="l"/>
              </a:tabLst>
            </a:pPr>
            <a:r>
              <a:rPr sz="2400" spc="-5" dirty="0">
                <a:cs typeface="Arial MT"/>
              </a:rPr>
              <a:t>Construct </a:t>
            </a:r>
            <a:r>
              <a:rPr sz="2400" dirty="0">
                <a:cs typeface="Arial MT"/>
              </a:rPr>
              <a:t>a </a:t>
            </a:r>
            <a:r>
              <a:rPr sz="2400" spc="-5" dirty="0">
                <a:cs typeface="Arial MT"/>
              </a:rPr>
              <a:t>bootstrap </a:t>
            </a:r>
            <a:r>
              <a:rPr sz="2400" dirty="0">
                <a:cs typeface="Arial MT"/>
              </a:rPr>
              <a:t>confidence </a:t>
            </a:r>
            <a:r>
              <a:rPr sz="2400" spc="-5" dirty="0">
                <a:cs typeface="Arial MT"/>
              </a:rPr>
              <a:t>interval for the true </a:t>
            </a:r>
            <a:r>
              <a:rPr sz="2400" spc="-655" dirty="0">
                <a:cs typeface="Arial MT"/>
              </a:rPr>
              <a:t> </a:t>
            </a:r>
            <a:r>
              <a:rPr sz="2400" dirty="0">
                <a:cs typeface="Arial MT"/>
              </a:rPr>
              <a:t>slope.</a:t>
            </a:r>
          </a:p>
          <a:p>
            <a:pPr marL="882015" marR="706120" lvl="1" indent="-412750">
              <a:lnSpc>
                <a:spcPts val="2850"/>
              </a:lnSpc>
              <a:buClr>
                <a:srgbClr val="C4820D"/>
              </a:buClr>
              <a:buChar char="○"/>
              <a:tabLst>
                <a:tab pos="882015" algn="l"/>
                <a:tab pos="882650" algn="l"/>
              </a:tabLst>
            </a:pPr>
            <a:r>
              <a:rPr sz="2400" spc="-5" dirty="0">
                <a:cs typeface="Arial MT"/>
              </a:rPr>
              <a:t>If the interval doesn’t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a:t>
            </a:r>
            <a:r>
              <a:rPr sz="2400" spc="-10" dirty="0">
                <a:cs typeface="Arial MT"/>
              </a:rPr>
              <a:t> </a:t>
            </a:r>
            <a:r>
              <a:rPr sz="2400" spc="-5" dirty="0">
                <a:cs typeface="Arial MT"/>
              </a:rPr>
              <a:t>the</a:t>
            </a:r>
            <a:r>
              <a:rPr sz="2400" spc="-10" dirty="0">
                <a:cs typeface="Arial MT"/>
              </a:rPr>
              <a:t> </a:t>
            </a:r>
            <a:r>
              <a:rPr sz="2400" spc="-5" dirty="0">
                <a:cs typeface="Arial MT"/>
              </a:rPr>
              <a:t>alternative</a:t>
            </a:r>
            <a:endParaRPr sz="2400" dirty="0">
              <a:cs typeface="Arial MT"/>
            </a:endParaRPr>
          </a:p>
          <a:p>
            <a:pPr marL="882015" marR="1028065" lvl="1" indent="-412750">
              <a:lnSpc>
                <a:spcPts val="2850"/>
              </a:lnSpc>
              <a:buClr>
                <a:srgbClr val="C4820D"/>
              </a:buClr>
              <a:buChar char="○"/>
              <a:tabLst>
                <a:tab pos="882015" algn="l"/>
                <a:tab pos="882650" algn="l"/>
              </a:tabLst>
            </a:pPr>
            <a:r>
              <a:rPr sz="2400" spc="-5" dirty="0">
                <a:cs typeface="Arial MT"/>
              </a:rPr>
              <a:t>If the interval does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 the</a:t>
            </a:r>
            <a:r>
              <a:rPr sz="2400" spc="-15" dirty="0">
                <a:cs typeface="Arial MT"/>
              </a:rPr>
              <a:t> </a:t>
            </a:r>
            <a:r>
              <a:rPr sz="2400" spc="-5" dirty="0">
                <a:cs typeface="Arial MT"/>
              </a:rPr>
              <a:t>null</a:t>
            </a:r>
            <a:endParaRPr lang="en-US" sz="2400" spc="-5" dirty="0">
              <a:cs typeface="Arial MT"/>
            </a:endParaRPr>
          </a:p>
          <a:p>
            <a:pPr marL="469265" marR="1028065" lvl="1" algn="ctr">
              <a:lnSpc>
                <a:spcPts val="285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1028065" lvl="1" algn="ctr">
              <a:lnSpc>
                <a:spcPts val="2850"/>
              </a:lnSpc>
              <a:buClr>
                <a:srgbClr val="C4820D"/>
              </a:buClr>
              <a:tabLst>
                <a:tab pos="882015" algn="l"/>
                <a:tab pos="882650" algn="l"/>
              </a:tabLst>
            </a:pPr>
            <a:r>
              <a:rPr lang="en-US" dirty="0">
                <a:solidFill>
                  <a:srgbClr val="3B7EA1"/>
                </a:solidFill>
                <a:cs typeface="Arial MT"/>
              </a:rPr>
              <a:t>Testing whether the slope is real, i.e., slope is not zero</a:t>
            </a:r>
            <a:r>
              <a:rPr dirty="0">
                <a:solidFill>
                  <a:srgbClr val="3B7EA1"/>
                </a:solidFill>
                <a:cs typeface="Arial MT"/>
              </a:rPr>
              <a:t>)</a:t>
            </a:r>
            <a:endParaRPr dirty="0">
              <a:cs typeface="Arial M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218" y="2240540"/>
            <a:ext cx="4825365" cy="574040"/>
          </a:xfrm>
          <a:prstGeom prst="rect">
            <a:avLst/>
          </a:prstGeom>
        </p:spPr>
        <p:txBody>
          <a:bodyPr vert="horz" wrap="square" lIns="0" tIns="12700" rIns="0" bIns="0" rtlCol="0">
            <a:spAutoFit/>
          </a:bodyPr>
          <a:lstStyle/>
          <a:p>
            <a:pPr marL="12700">
              <a:lnSpc>
                <a:spcPct val="100000"/>
              </a:lnSpc>
              <a:spcBef>
                <a:spcPts val="100"/>
              </a:spcBef>
            </a:pPr>
            <a:r>
              <a:rPr spc="-5" dirty="0"/>
              <a:t>Advanced</a:t>
            </a:r>
            <a:r>
              <a:rPr spc="-90" dirty="0"/>
              <a:t> </a:t>
            </a:r>
            <a:r>
              <a:rPr spc="-5" dirty="0"/>
              <a:t>Regression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253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Advanced</a:t>
            </a:r>
            <a:r>
              <a:rPr spc="-90" dirty="0">
                <a:solidFill>
                  <a:schemeClr val="tx1"/>
                </a:solidFill>
              </a:rPr>
              <a:t> </a:t>
            </a:r>
            <a:r>
              <a:rPr spc="-5" dirty="0">
                <a:solidFill>
                  <a:schemeClr val="tx1"/>
                </a:solidFill>
              </a:rPr>
              <a:t>Regression</a:t>
            </a:r>
          </a:p>
        </p:txBody>
      </p:sp>
      <p:sp>
        <p:nvSpPr>
          <p:cNvPr id="3" name="object 3"/>
          <p:cNvSpPr txBox="1">
            <a:spLocks noGrp="1"/>
          </p:cNvSpPr>
          <p:nvPr>
            <p:ph type="body" idx="1"/>
          </p:nvPr>
        </p:nvSpPr>
        <p:spPr>
          <a:xfrm>
            <a:off x="530225" y="817767"/>
            <a:ext cx="7815961" cy="4075475"/>
          </a:xfrm>
          <a:prstGeom prst="rect">
            <a:avLst/>
          </a:prstGeom>
        </p:spPr>
        <p:txBody>
          <a:bodyPr vert="horz" wrap="square" lIns="0" tIns="12700" rIns="0" bIns="0" rtlCol="0">
            <a:spAutoFit/>
          </a:bodyPr>
          <a:lstStyle/>
          <a:p>
            <a:pPr marL="447675" indent="-412750">
              <a:lnSpc>
                <a:spcPct val="100000"/>
              </a:lnSpc>
              <a:spcBef>
                <a:spcPts val="100"/>
              </a:spcBef>
              <a:buClr>
                <a:srgbClr val="C4820D"/>
              </a:buClr>
              <a:buChar char="●"/>
              <a:tabLst>
                <a:tab pos="447675" algn="l"/>
                <a:tab pos="448309" algn="l"/>
              </a:tabLst>
            </a:pPr>
            <a:r>
              <a:rPr sz="2400" dirty="0"/>
              <a:t>minimize()</a:t>
            </a:r>
            <a:r>
              <a:rPr sz="2400" spc="-25" dirty="0"/>
              <a:t> </a:t>
            </a:r>
            <a:r>
              <a:rPr sz="2400" spc="-5" dirty="0"/>
              <a:t>works</a:t>
            </a:r>
            <a:r>
              <a:rPr sz="2400" spc="-20" dirty="0"/>
              <a:t> </a:t>
            </a:r>
            <a:r>
              <a:rPr sz="2400" spc="-5" dirty="0"/>
              <a:t>no</a:t>
            </a:r>
            <a:r>
              <a:rPr sz="2400" spc="-25" dirty="0"/>
              <a:t> </a:t>
            </a:r>
            <a:r>
              <a:rPr sz="2400" dirty="0"/>
              <a:t>matter</a:t>
            </a:r>
            <a:r>
              <a:rPr sz="2400" spc="-20" dirty="0"/>
              <a:t> </a:t>
            </a:r>
            <a:r>
              <a:rPr sz="2400" spc="-5" dirty="0"/>
              <a:t>what*!</a:t>
            </a:r>
          </a:p>
          <a:p>
            <a:pPr marL="22860">
              <a:lnSpc>
                <a:spcPct val="100000"/>
              </a:lnSpc>
              <a:spcBef>
                <a:spcPts val="45"/>
              </a:spcBef>
              <a:buClr>
                <a:srgbClr val="C4820D"/>
              </a:buClr>
              <a:buFont typeface="Arial MT"/>
              <a:buChar char="●"/>
            </a:pPr>
            <a:endParaRPr sz="2400" dirty="0"/>
          </a:p>
          <a:p>
            <a:pPr marL="447675" marR="5080" indent="-412750">
              <a:lnSpc>
                <a:spcPts val="2850"/>
              </a:lnSpc>
              <a:buClr>
                <a:srgbClr val="C4820D"/>
              </a:buClr>
              <a:buChar char="●"/>
              <a:tabLst>
                <a:tab pos="447675" algn="l"/>
                <a:tab pos="448309" algn="l"/>
              </a:tabLst>
            </a:pPr>
            <a:r>
              <a:rPr sz="2400" spc="-5" dirty="0"/>
              <a:t>Define </a:t>
            </a:r>
            <a:r>
              <a:rPr sz="2400" dirty="0"/>
              <a:t>a </a:t>
            </a:r>
            <a:r>
              <a:rPr sz="2400" spc="-5" dirty="0"/>
              <a:t>function that </a:t>
            </a:r>
            <a:r>
              <a:rPr sz="2400" dirty="0"/>
              <a:t>computes </a:t>
            </a:r>
            <a:r>
              <a:rPr sz="2400" spc="-5" dirty="0"/>
              <a:t>the prediction </a:t>
            </a:r>
            <a:r>
              <a:rPr sz="2400" dirty="0"/>
              <a:t>you </a:t>
            </a:r>
            <a:r>
              <a:rPr sz="2400" spc="-5" dirty="0"/>
              <a:t>want, </a:t>
            </a:r>
            <a:r>
              <a:rPr sz="2400" spc="-655" dirty="0"/>
              <a:t> </a:t>
            </a:r>
            <a:r>
              <a:rPr sz="2400" spc="-5" dirty="0"/>
              <a:t>then</a:t>
            </a:r>
            <a:r>
              <a:rPr sz="2400" spc="-15" dirty="0"/>
              <a:t> </a:t>
            </a:r>
            <a:r>
              <a:rPr sz="2400" spc="-5" dirty="0"/>
              <a:t>the</a:t>
            </a:r>
            <a:r>
              <a:rPr sz="2400" spc="-10" dirty="0"/>
              <a:t> </a:t>
            </a:r>
            <a:r>
              <a:rPr sz="2400" spc="-5" dirty="0"/>
              <a:t>error</a:t>
            </a:r>
            <a:r>
              <a:rPr sz="2400" spc="-10" dirty="0"/>
              <a:t> </a:t>
            </a:r>
            <a:r>
              <a:rPr sz="2400" dirty="0"/>
              <a:t>you</a:t>
            </a:r>
            <a:r>
              <a:rPr sz="2400" spc="-5" dirty="0"/>
              <a:t> want,</a:t>
            </a:r>
            <a:r>
              <a:rPr sz="2400" spc="-10" dirty="0"/>
              <a:t> </a:t>
            </a:r>
            <a:r>
              <a:rPr sz="2400" spc="-5" dirty="0"/>
              <a:t>for</a:t>
            </a:r>
            <a:r>
              <a:rPr sz="2400" spc="-10" dirty="0"/>
              <a:t> </a:t>
            </a:r>
            <a:r>
              <a:rPr sz="2400" spc="-5" dirty="0"/>
              <a:t>example:</a:t>
            </a:r>
          </a:p>
          <a:p>
            <a:pPr marL="904875" lvl="1" indent="-412750">
              <a:lnSpc>
                <a:spcPts val="2745"/>
              </a:lnSpc>
              <a:buClr>
                <a:srgbClr val="C4820D"/>
              </a:buClr>
              <a:buChar char="○"/>
              <a:tabLst>
                <a:tab pos="904875" algn="l"/>
                <a:tab pos="905510" algn="l"/>
              </a:tabLst>
            </a:pPr>
            <a:r>
              <a:rPr sz="2000" spc="-5" dirty="0">
                <a:cs typeface="Arial MT"/>
              </a:rPr>
              <a:t>Nonlinear</a:t>
            </a:r>
            <a:r>
              <a:rPr sz="2000" spc="-25" dirty="0">
                <a:cs typeface="Arial MT"/>
              </a:rPr>
              <a:t> </a:t>
            </a:r>
            <a:r>
              <a:rPr sz="2000" spc="-5" dirty="0">
                <a:cs typeface="Arial MT"/>
              </a:rPr>
              <a:t>functions</a:t>
            </a:r>
            <a:r>
              <a:rPr sz="2000" spc="-30" dirty="0">
                <a:cs typeface="Arial MT"/>
              </a:rPr>
              <a:t> </a:t>
            </a:r>
            <a:r>
              <a:rPr sz="2000" spc="-5" dirty="0">
                <a:cs typeface="Arial MT"/>
              </a:rPr>
              <a:t>of</a:t>
            </a:r>
            <a:r>
              <a:rPr sz="2000" spc="20"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dirty="0">
                <a:cs typeface="Arial MT"/>
              </a:rPr>
              <a:t>Multiple</a:t>
            </a:r>
            <a:r>
              <a:rPr sz="2000" spc="-20" dirty="0">
                <a:cs typeface="Arial MT"/>
              </a:rPr>
              <a:t> </a:t>
            </a:r>
            <a:r>
              <a:rPr sz="2000" dirty="0">
                <a:cs typeface="Arial MT"/>
              </a:rPr>
              <a:t>columns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spc="-5" dirty="0">
                <a:cs typeface="Arial MT"/>
              </a:rPr>
              <a:t>table</a:t>
            </a:r>
            <a:r>
              <a:rPr sz="2000" spc="-20" dirty="0">
                <a:cs typeface="Arial MT"/>
              </a:rPr>
              <a:t> </a:t>
            </a:r>
            <a:r>
              <a:rPr sz="2000" spc="-5" dirty="0">
                <a:cs typeface="Arial MT"/>
              </a:rPr>
              <a:t>for</a:t>
            </a:r>
            <a:r>
              <a:rPr sz="2000" spc="35"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spc="-5" dirty="0">
                <a:cs typeface="Arial MT"/>
              </a:rPr>
              <a:t>Other</a:t>
            </a:r>
            <a:r>
              <a:rPr sz="2000" spc="-25" dirty="0">
                <a:cs typeface="Arial MT"/>
              </a:rPr>
              <a:t> </a:t>
            </a:r>
            <a:r>
              <a:rPr sz="2000" dirty="0">
                <a:cs typeface="Arial MT"/>
              </a:rPr>
              <a:t>kinds</a:t>
            </a:r>
            <a:r>
              <a:rPr sz="2000" spc="-15" dirty="0">
                <a:cs typeface="Arial MT"/>
              </a:rPr>
              <a:t> </a:t>
            </a:r>
            <a:r>
              <a:rPr sz="2000" spc="-5" dirty="0">
                <a:cs typeface="Arial MT"/>
              </a:rPr>
              <a:t>of</a:t>
            </a:r>
            <a:r>
              <a:rPr sz="2000" spc="-15" dirty="0">
                <a:cs typeface="Arial MT"/>
              </a:rPr>
              <a:t> </a:t>
            </a:r>
            <a:r>
              <a:rPr sz="2000" spc="-5" dirty="0">
                <a:cs typeface="Arial MT"/>
              </a:rPr>
              <a:t>error</a:t>
            </a:r>
            <a:r>
              <a:rPr sz="2000" spc="-15" dirty="0">
                <a:cs typeface="Arial MT"/>
              </a:rPr>
              <a:t> </a:t>
            </a:r>
            <a:r>
              <a:rPr sz="2000" spc="-5" dirty="0">
                <a:cs typeface="Arial MT"/>
              </a:rPr>
              <a:t>instead</a:t>
            </a:r>
            <a:r>
              <a:rPr sz="2000" spc="-15" dirty="0">
                <a:cs typeface="Arial MT"/>
              </a:rPr>
              <a:t> </a:t>
            </a:r>
            <a:r>
              <a:rPr sz="2000" spc="-5" dirty="0">
                <a:cs typeface="Arial MT"/>
              </a:rPr>
              <a:t>of</a:t>
            </a:r>
            <a:r>
              <a:rPr sz="2000" spc="-15" dirty="0">
                <a:cs typeface="Arial MT"/>
              </a:rPr>
              <a:t> </a:t>
            </a:r>
            <a:r>
              <a:rPr sz="2000" spc="-5" dirty="0">
                <a:cs typeface="Arial MT"/>
              </a:rPr>
              <a:t>RMSE</a:t>
            </a:r>
            <a:endParaRPr sz="2000" dirty="0">
              <a:cs typeface="Arial MT"/>
            </a:endParaRPr>
          </a:p>
          <a:p>
            <a:pPr marL="447675" indent="-412750">
              <a:lnSpc>
                <a:spcPts val="2865"/>
              </a:lnSpc>
              <a:buClr>
                <a:srgbClr val="C4820D"/>
              </a:buClr>
              <a:buChar char="●"/>
              <a:tabLst>
                <a:tab pos="447675" algn="l"/>
                <a:tab pos="448309" algn="l"/>
              </a:tabLst>
            </a:pPr>
            <a:r>
              <a:rPr sz="2400" spc="-5" dirty="0"/>
              <a:t>Nonlinear</a:t>
            </a:r>
            <a:r>
              <a:rPr sz="2400" spc="-20" dirty="0"/>
              <a:t> </a:t>
            </a:r>
            <a:r>
              <a:rPr sz="2400" spc="-5" dirty="0"/>
              <a:t>functions</a:t>
            </a:r>
            <a:r>
              <a:rPr sz="2400" spc="-25" dirty="0"/>
              <a:t> </a:t>
            </a:r>
            <a:r>
              <a:rPr sz="2400" dirty="0"/>
              <a:t>can</a:t>
            </a:r>
            <a:r>
              <a:rPr sz="2400" spc="-20" dirty="0"/>
              <a:t> </a:t>
            </a:r>
            <a:r>
              <a:rPr sz="2400" spc="-5" dirty="0"/>
              <a:t>get</a:t>
            </a:r>
            <a:r>
              <a:rPr sz="2400" spc="-15" dirty="0"/>
              <a:t> </a:t>
            </a:r>
            <a:r>
              <a:rPr sz="2400" dirty="0"/>
              <a:t>complicated,</a:t>
            </a:r>
            <a:r>
              <a:rPr sz="2400" spc="-20" dirty="0"/>
              <a:t> </a:t>
            </a:r>
            <a:r>
              <a:rPr sz="2400" spc="-5" dirty="0"/>
              <a:t>fast!</a:t>
            </a:r>
          </a:p>
          <a:p>
            <a:pPr marL="6710680" indent="0">
              <a:lnSpc>
                <a:spcPct val="100000"/>
              </a:lnSpc>
              <a:spcBef>
                <a:spcPts val="1060"/>
              </a:spcBef>
              <a:buNone/>
            </a:pPr>
            <a:r>
              <a:rPr sz="1800">
                <a:solidFill>
                  <a:srgbClr val="3B7EA1"/>
                </a:solidFill>
              </a:rPr>
              <a:t>(Demo</a:t>
            </a:r>
            <a:r>
              <a:rPr lang="en-US" sz="1800">
                <a:solidFill>
                  <a:srgbClr val="3B7EA1"/>
                </a:solidFill>
              </a:rPr>
              <a:t> – 9.6</a:t>
            </a:r>
            <a:r>
              <a:rPr sz="1800">
                <a:solidFill>
                  <a:srgbClr val="3B7EA1"/>
                </a:solidFill>
              </a:rPr>
              <a:t>)</a:t>
            </a:r>
            <a:endParaRPr sz="1800" dirty="0">
              <a:solidFill>
                <a:srgbClr val="3B7EA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526" y="2240540"/>
            <a:ext cx="2256790" cy="574040"/>
          </a:xfrm>
          <a:prstGeom prst="rect">
            <a:avLst/>
          </a:prstGeom>
        </p:spPr>
        <p:txBody>
          <a:bodyPr vert="horz" wrap="square" lIns="0" tIns="12700" rIns="0" bIns="0" rtlCol="0">
            <a:spAutoFit/>
          </a:bodyPr>
          <a:lstStyle/>
          <a:p>
            <a:pPr marL="12700">
              <a:lnSpc>
                <a:spcPct val="100000"/>
              </a:lnSpc>
              <a:spcBef>
                <a:spcPts val="100"/>
              </a:spcBef>
            </a:pPr>
            <a:r>
              <a:rPr spc="-5" dirty="0"/>
              <a:t>Prediction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656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Guessing</a:t>
            </a:r>
            <a:r>
              <a:rPr spc="-25" dirty="0">
                <a:solidFill>
                  <a:schemeClr val="tx1"/>
                </a:solidFill>
              </a:rPr>
              <a:t> </a:t>
            </a:r>
            <a:r>
              <a:rPr spc="-5" dirty="0">
                <a:solidFill>
                  <a:schemeClr val="tx1"/>
                </a:solidFill>
              </a:rPr>
              <a:t>the</a:t>
            </a:r>
            <a:r>
              <a:rPr spc="-20" dirty="0">
                <a:solidFill>
                  <a:schemeClr val="tx1"/>
                </a:solidFill>
              </a:rPr>
              <a:t> </a:t>
            </a:r>
            <a:r>
              <a:rPr spc="-45" dirty="0">
                <a:solidFill>
                  <a:schemeClr val="tx1"/>
                </a:solidFill>
              </a:rPr>
              <a:t>Value</a:t>
            </a:r>
            <a:r>
              <a:rPr spc="-20" dirty="0">
                <a:solidFill>
                  <a:schemeClr val="tx1"/>
                </a:solidFill>
              </a:rPr>
              <a:t> </a:t>
            </a:r>
            <a:r>
              <a:rPr spc="-5" dirty="0">
                <a:solidFill>
                  <a:schemeClr val="tx1"/>
                </a:solidFill>
              </a:rPr>
              <a:t>of</a:t>
            </a:r>
            <a:r>
              <a:rPr spc="-25" dirty="0">
                <a:solidFill>
                  <a:schemeClr val="tx1"/>
                </a:solidFill>
              </a:rPr>
              <a:t> </a:t>
            </a:r>
            <a:r>
              <a:rPr spc="-5" dirty="0">
                <a:solidFill>
                  <a:schemeClr val="tx1"/>
                </a:solidFill>
              </a:rPr>
              <a:t>an</a:t>
            </a:r>
            <a:r>
              <a:rPr spc="-155" dirty="0">
                <a:solidFill>
                  <a:schemeClr val="tx1"/>
                </a:solidFill>
              </a:rPr>
              <a:t> </a:t>
            </a:r>
            <a:r>
              <a:rPr spc="-5" dirty="0">
                <a:solidFill>
                  <a:schemeClr val="tx1"/>
                </a:solidFill>
              </a:rPr>
              <a:t>Attribute</a:t>
            </a:r>
          </a:p>
        </p:txBody>
      </p:sp>
      <p:sp>
        <p:nvSpPr>
          <p:cNvPr id="3" name="object 3"/>
          <p:cNvSpPr txBox="1"/>
          <p:nvPr/>
        </p:nvSpPr>
        <p:spPr>
          <a:xfrm>
            <a:off x="574724" y="1032383"/>
            <a:ext cx="8302576" cy="345928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spc="-5" dirty="0">
                <a:cs typeface="Arial MT"/>
              </a:rPr>
              <a:t>incomplete</a:t>
            </a:r>
            <a:r>
              <a:rPr sz="2400" spc="-25" dirty="0">
                <a:cs typeface="Arial MT"/>
              </a:rPr>
              <a:t> </a:t>
            </a:r>
            <a:r>
              <a:rPr sz="2400" spc="-5" dirty="0">
                <a:cs typeface="Arial MT"/>
              </a:rPr>
              <a:t>information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One</a:t>
            </a:r>
            <a:r>
              <a:rPr sz="2400" spc="-30" dirty="0">
                <a:cs typeface="Arial MT"/>
              </a:rPr>
              <a:t> </a:t>
            </a:r>
            <a:r>
              <a:rPr sz="2400" spc="-5" dirty="0">
                <a:cs typeface="Arial MT"/>
              </a:rPr>
              <a:t>way</a:t>
            </a:r>
            <a:r>
              <a:rPr sz="2400" spc="-20" dirty="0">
                <a:cs typeface="Arial MT"/>
              </a:rPr>
              <a:t> </a:t>
            </a:r>
            <a:r>
              <a:rPr sz="2400" spc="-5" dirty="0">
                <a:cs typeface="Arial MT"/>
              </a:rPr>
              <a:t>of</a:t>
            </a:r>
            <a:r>
              <a:rPr sz="2400" spc="-20" dirty="0">
                <a:cs typeface="Arial MT"/>
              </a:rPr>
              <a:t> </a:t>
            </a:r>
            <a:r>
              <a:rPr sz="2400" dirty="0">
                <a:cs typeface="Arial MT"/>
              </a:rPr>
              <a:t>making</a:t>
            </a:r>
            <a:r>
              <a:rPr sz="2400" spc="-25" dirty="0">
                <a:cs typeface="Arial MT"/>
              </a:rPr>
              <a:t> </a:t>
            </a:r>
            <a:r>
              <a:rPr sz="2400" spc="-5" dirty="0">
                <a:cs typeface="Arial MT"/>
              </a:rPr>
              <a:t>predictions:</a:t>
            </a:r>
            <a:endParaRPr sz="2400" dirty="0">
              <a:cs typeface="Arial MT"/>
            </a:endParaRPr>
          </a:p>
          <a:p>
            <a:pPr marL="882015" lvl="1" indent="-412750">
              <a:lnSpc>
                <a:spcPts val="2850"/>
              </a:lnSpc>
              <a:buClr>
                <a:srgbClr val="C4820D"/>
              </a:buClr>
              <a:buChar char="○"/>
              <a:tabLst>
                <a:tab pos="882015" algn="l"/>
                <a:tab pos="882650" algn="l"/>
              </a:tabLst>
            </a:pPr>
            <a:r>
              <a:rPr sz="2400" spc="-135" dirty="0">
                <a:cs typeface="Arial MT"/>
              </a:rPr>
              <a:t>To</a:t>
            </a:r>
            <a:r>
              <a:rPr sz="2400" spc="-20" dirty="0">
                <a:cs typeface="Arial MT"/>
              </a:rPr>
              <a:t> </a:t>
            </a:r>
            <a:r>
              <a:rPr sz="2400" spc="-5" dirty="0">
                <a:cs typeface="Arial MT"/>
              </a:rPr>
              <a:t>predict</a:t>
            </a:r>
            <a:r>
              <a:rPr sz="2400" spc="-15" dirty="0">
                <a:cs typeface="Arial MT"/>
              </a:rPr>
              <a:t> </a:t>
            </a:r>
            <a:r>
              <a:rPr sz="2400" spc="-5" dirty="0">
                <a:cs typeface="Arial MT"/>
              </a:rPr>
              <a:t>an</a:t>
            </a:r>
            <a:r>
              <a:rPr sz="2400" spc="-15" dirty="0">
                <a:cs typeface="Arial MT"/>
              </a:rPr>
              <a:t> </a:t>
            </a:r>
            <a:r>
              <a:rPr sz="2400" spc="-5" dirty="0">
                <a:cs typeface="Arial MT"/>
              </a:rPr>
              <a:t>outcome</a:t>
            </a:r>
            <a:r>
              <a:rPr sz="2400" spc="-15" dirty="0">
                <a:cs typeface="Arial MT"/>
              </a:rPr>
              <a:t> </a:t>
            </a:r>
            <a:r>
              <a:rPr sz="2400" spc="-5" dirty="0">
                <a:cs typeface="Arial MT"/>
              </a:rPr>
              <a:t>for</a:t>
            </a:r>
            <a:r>
              <a:rPr sz="2400" spc="-20" dirty="0">
                <a:cs typeface="Arial MT"/>
              </a:rPr>
              <a:t> </a:t>
            </a:r>
            <a:r>
              <a:rPr sz="2400" spc="-5" dirty="0">
                <a:cs typeface="Arial MT"/>
              </a:rPr>
              <a:t>an</a:t>
            </a:r>
            <a:r>
              <a:rPr sz="2400" spc="-15"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find</a:t>
            </a:r>
            <a:r>
              <a:rPr sz="2400" spc="-20" dirty="0">
                <a:cs typeface="Arial MT"/>
              </a:rPr>
              <a:t> </a:t>
            </a:r>
            <a:r>
              <a:rPr sz="2400" spc="-5" dirty="0">
                <a:cs typeface="Arial MT"/>
              </a:rPr>
              <a:t>others</a:t>
            </a:r>
            <a:r>
              <a:rPr sz="2400" spc="-15" dirty="0">
                <a:cs typeface="Arial MT"/>
              </a:rPr>
              <a:t> </a:t>
            </a:r>
            <a:r>
              <a:rPr sz="2400" spc="-5" dirty="0">
                <a:cs typeface="Arial MT"/>
              </a:rPr>
              <a:t>who</a:t>
            </a:r>
            <a:r>
              <a:rPr sz="2400" spc="-15" dirty="0">
                <a:cs typeface="Arial MT"/>
              </a:rPr>
              <a:t> </a:t>
            </a:r>
            <a:r>
              <a:rPr sz="2400" spc="-5" dirty="0">
                <a:cs typeface="Arial MT"/>
              </a:rPr>
              <a:t>are</a:t>
            </a:r>
            <a:r>
              <a:rPr sz="2400" spc="-15" dirty="0">
                <a:cs typeface="Arial MT"/>
              </a:rPr>
              <a:t> </a:t>
            </a:r>
            <a:r>
              <a:rPr sz="2400" spc="-5" dirty="0">
                <a:cs typeface="Arial MT"/>
              </a:rPr>
              <a:t>like</a:t>
            </a:r>
            <a:r>
              <a:rPr sz="2400" spc="-15" dirty="0">
                <a:cs typeface="Arial MT"/>
              </a:rPr>
              <a:t> </a:t>
            </a:r>
            <a:r>
              <a:rPr sz="2400" spc="-5" dirty="0">
                <a:cs typeface="Arial MT"/>
              </a:rPr>
              <a:t>that</a:t>
            </a:r>
            <a:r>
              <a:rPr sz="2400" spc="-20"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and</a:t>
            </a:r>
            <a:r>
              <a:rPr sz="2400" spc="-20" dirty="0">
                <a:cs typeface="Arial MT"/>
              </a:rPr>
              <a:t> </a:t>
            </a:r>
            <a:r>
              <a:rPr sz="2400" spc="-5" dirty="0">
                <a:cs typeface="Arial MT"/>
              </a:rPr>
              <a:t>whose</a:t>
            </a:r>
            <a:r>
              <a:rPr sz="2400" spc="-20" dirty="0">
                <a:cs typeface="Arial MT"/>
              </a:rPr>
              <a:t> </a:t>
            </a:r>
            <a:r>
              <a:rPr sz="2400" spc="-5" dirty="0">
                <a:cs typeface="Arial MT"/>
              </a:rPr>
              <a:t>outcomes</a:t>
            </a:r>
            <a:r>
              <a:rPr sz="2400" spc="-20" dirty="0">
                <a:cs typeface="Arial MT"/>
              </a:rPr>
              <a:t> </a:t>
            </a:r>
            <a:r>
              <a:rPr sz="2400" dirty="0">
                <a:cs typeface="Arial MT"/>
              </a:rPr>
              <a:t>you</a:t>
            </a:r>
            <a:r>
              <a:rPr sz="2400" spc="-15" dirty="0">
                <a:cs typeface="Arial MT"/>
              </a:rPr>
              <a:t> </a:t>
            </a:r>
            <a:r>
              <a:rPr sz="2400" spc="-30" dirty="0">
                <a:cs typeface="Arial MT"/>
              </a:rPr>
              <a:t>know.</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Use</a:t>
            </a:r>
            <a:r>
              <a:rPr sz="2400" spc="-15" dirty="0">
                <a:cs typeface="Arial MT"/>
              </a:rPr>
              <a:t> </a:t>
            </a:r>
            <a:r>
              <a:rPr sz="2400" spc="-5" dirty="0">
                <a:cs typeface="Arial MT"/>
              </a:rPr>
              <a:t>those</a:t>
            </a:r>
            <a:r>
              <a:rPr sz="2400" spc="-20" dirty="0">
                <a:cs typeface="Arial MT"/>
              </a:rPr>
              <a:t> </a:t>
            </a:r>
            <a:r>
              <a:rPr sz="2400" spc="-5" dirty="0">
                <a:cs typeface="Arial MT"/>
              </a:rPr>
              <a:t>outcomes</a:t>
            </a:r>
            <a:r>
              <a:rPr sz="2400" spc="-10" dirty="0">
                <a:cs typeface="Arial MT"/>
              </a:rPr>
              <a:t> </a:t>
            </a:r>
            <a:r>
              <a:rPr sz="2400" spc="-5" dirty="0">
                <a:cs typeface="Arial MT"/>
              </a:rPr>
              <a:t>as</a:t>
            </a:r>
            <a:r>
              <a:rPr sz="2400" spc="-15" dirty="0">
                <a:cs typeface="Arial MT"/>
              </a:rPr>
              <a:t> </a:t>
            </a:r>
            <a:r>
              <a:rPr sz="2400" spc="-5" dirty="0">
                <a:cs typeface="Arial MT"/>
              </a:rPr>
              <a:t>the</a:t>
            </a:r>
            <a:r>
              <a:rPr sz="2400" spc="-15" dirty="0">
                <a:cs typeface="Arial MT"/>
              </a:rPr>
              <a:t> </a:t>
            </a:r>
            <a:r>
              <a:rPr sz="2400" spc="-5" dirty="0">
                <a:cs typeface="Arial MT"/>
              </a:rPr>
              <a:t>basis</a:t>
            </a:r>
            <a:r>
              <a:rPr sz="2400" spc="-15" dirty="0">
                <a:cs typeface="Arial MT"/>
              </a:rPr>
              <a:t> </a:t>
            </a:r>
            <a:r>
              <a:rPr sz="2400" spc="-5" dirty="0">
                <a:cs typeface="Arial MT"/>
              </a:rPr>
              <a:t>of</a:t>
            </a:r>
            <a:r>
              <a:rPr sz="2400" spc="-10" dirty="0">
                <a:cs typeface="Arial MT"/>
              </a:rPr>
              <a:t> </a:t>
            </a:r>
            <a:r>
              <a:rPr sz="2400" dirty="0">
                <a:cs typeface="Arial MT"/>
              </a:rPr>
              <a:t>your</a:t>
            </a:r>
            <a:r>
              <a:rPr sz="2400" spc="-15" dirty="0">
                <a:cs typeface="Arial MT"/>
              </a:rPr>
              <a:t> </a:t>
            </a:r>
            <a:r>
              <a:rPr sz="2400" spc="-5" dirty="0">
                <a:cs typeface="Arial MT"/>
              </a:rPr>
              <a:t>prediction.</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0" dirty="0">
                <a:cs typeface="Arial MT"/>
              </a:rPr>
              <a:t>Two</a:t>
            </a:r>
            <a:r>
              <a:rPr sz="2400" spc="-70" dirty="0">
                <a:cs typeface="Arial MT"/>
              </a:rPr>
              <a:t> </a:t>
            </a:r>
            <a:r>
              <a:rPr sz="2400" spc="-30" dirty="0">
                <a:cs typeface="Arial MT"/>
              </a:rPr>
              <a:t>Types</a:t>
            </a:r>
            <a:r>
              <a:rPr sz="2400" spc="-20" dirty="0">
                <a:cs typeface="Arial MT"/>
              </a:rPr>
              <a:t> </a:t>
            </a:r>
            <a:r>
              <a:rPr sz="2400" spc="-5" dirty="0">
                <a:cs typeface="Arial MT"/>
              </a:rPr>
              <a:t>of</a:t>
            </a:r>
            <a:r>
              <a:rPr sz="2400" spc="-20" dirty="0">
                <a:cs typeface="Arial MT"/>
              </a:rPr>
              <a:t> </a:t>
            </a:r>
            <a:r>
              <a:rPr sz="2400" spc="-5" dirty="0">
                <a:cs typeface="Arial MT"/>
              </a:rPr>
              <a:t>Prediction</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Classification</a:t>
            </a:r>
            <a:r>
              <a:rPr sz="2400" spc="-20" dirty="0">
                <a:cs typeface="Arial MT"/>
              </a:rPr>
              <a:t> </a:t>
            </a:r>
            <a:r>
              <a:rPr sz="2400" dirty="0">
                <a:cs typeface="Arial MT"/>
              </a:rPr>
              <a:t>=</a:t>
            </a:r>
            <a:r>
              <a:rPr sz="2400" spc="-25" dirty="0">
                <a:cs typeface="Arial MT"/>
              </a:rPr>
              <a:t> </a:t>
            </a:r>
            <a:r>
              <a:rPr sz="2400" spc="-5" dirty="0">
                <a:cs typeface="Arial MT"/>
              </a:rPr>
              <a:t>Categorical;</a:t>
            </a:r>
            <a:r>
              <a:rPr sz="2400" spc="-20" dirty="0">
                <a:cs typeface="Arial MT"/>
              </a:rPr>
              <a:t> </a:t>
            </a:r>
            <a:r>
              <a:rPr sz="2400" spc="-5" dirty="0">
                <a:cs typeface="Arial MT"/>
              </a:rPr>
              <a:t>Regression</a:t>
            </a:r>
            <a:r>
              <a:rPr sz="2400" spc="-15" dirty="0">
                <a:cs typeface="Arial MT"/>
              </a:rPr>
              <a:t> </a:t>
            </a:r>
            <a:r>
              <a:rPr sz="2400" dirty="0">
                <a:cs typeface="Arial MT"/>
              </a:rPr>
              <a:t>=</a:t>
            </a:r>
            <a:r>
              <a:rPr sz="2400" spc="-25" dirty="0">
                <a:cs typeface="Arial MT"/>
              </a:rPr>
              <a:t> </a:t>
            </a:r>
            <a:r>
              <a:rPr sz="2400" spc="-5" dirty="0">
                <a:cs typeface="Arial MT"/>
              </a:rPr>
              <a:t>Numeric</a:t>
            </a:r>
            <a:endParaRPr sz="24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a:t>
            </a:r>
            <a:r>
              <a:rPr spc="-35" dirty="0">
                <a:solidFill>
                  <a:schemeClr val="tx1"/>
                </a:solidFill>
              </a:rPr>
              <a:t> </a:t>
            </a:r>
            <a:r>
              <a:rPr spc="-10" dirty="0">
                <a:solidFill>
                  <a:schemeClr val="tx1"/>
                </a:solidFill>
              </a:rPr>
              <a:t>Example:</a:t>
            </a:r>
            <a:r>
              <a:rPr spc="-30" dirty="0">
                <a:solidFill>
                  <a:schemeClr val="tx1"/>
                </a:solidFill>
              </a:rPr>
              <a:t> </a:t>
            </a:r>
            <a:r>
              <a:rPr spc="-10" dirty="0">
                <a:solidFill>
                  <a:schemeClr val="tx1"/>
                </a:solidFill>
              </a:rPr>
              <a:t>Spam</a:t>
            </a:r>
            <a:r>
              <a:rPr spc="-30" dirty="0">
                <a:solidFill>
                  <a:schemeClr val="tx1"/>
                </a:solidFill>
              </a:rPr>
              <a:t> </a:t>
            </a:r>
            <a:r>
              <a:rPr spc="-5" dirty="0">
                <a:solidFill>
                  <a:schemeClr val="tx1"/>
                </a:solidFill>
              </a:rPr>
              <a:t>or</a:t>
            </a:r>
            <a:r>
              <a:rPr spc="-30" dirty="0">
                <a:solidFill>
                  <a:schemeClr val="tx1"/>
                </a:solidFill>
              </a:rPr>
              <a:t> </a:t>
            </a:r>
            <a:r>
              <a:rPr spc="-5" dirty="0">
                <a:solidFill>
                  <a:schemeClr val="tx1"/>
                </a:solidFill>
              </a:rPr>
              <a:t>Not?</a:t>
            </a:r>
          </a:p>
        </p:txBody>
      </p:sp>
      <p:pic>
        <p:nvPicPr>
          <p:cNvPr id="5" name="object 5"/>
          <p:cNvPicPr/>
          <p:nvPr/>
        </p:nvPicPr>
        <p:blipFill>
          <a:blip r:embed="rId2" cstate="print"/>
          <a:stretch>
            <a:fillRect/>
          </a:stretch>
        </p:blipFill>
        <p:spPr>
          <a:xfrm>
            <a:off x="152400" y="2992212"/>
            <a:ext cx="8839200" cy="655970"/>
          </a:xfrm>
          <a:prstGeom prst="rect">
            <a:avLst/>
          </a:prstGeom>
        </p:spPr>
      </p:pic>
      <p:pic>
        <p:nvPicPr>
          <p:cNvPr id="6" name="object 6"/>
          <p:cNvPicPr/>
          <p:nvPr/>
        </p:nvPicPr>
        <p:blipFill>
          <a:blip r:embed="rId3" cstate="print"/>
          <a:stretch>
            <a:fillRect/>
          </a:stretch>
        </p:blipFill>
        <p:spPr>
          <a:xfrm>
            <a:off x="152400" y="2059283"/>
            <a:ext cx="8839199" cy="599267"/>
          </a:xfrm>
          <a:prstGeom prst="rect">
            <a:avLst/>
          </a:prstGeom>
        </p:spPr>
      </p:pic>
      <p:pic>
        <p:nvPicPr>
          <p:cNvPr id="7" name="object 7"/>
          <p:cNvPicPr/>
          <p:nvPr/>
        </p:nvPicPr>
        <p:blipFill>
          <a:blip r:embed="rId4" cstate="print"/>
          <a:stretch>
            <a:fillRect/>
          </a:stretch>
        </p:blipFill>
        <p:spPr>
          <a:xfrm>
            <a:off x="152400" y="3981833"/>
            <a:ext cx="8839199" cy="584285"/>
          </a:xfrm>
          <a:prstGeom prst="rect">
            <a:avLst/>
          </a:prstGeom>
        </p:spPr>
      </p:pic>
      <p:pic>
        <p:nvPicPr>
          <p:cNvPr id="8" name="object 8"/>
          <p:cNvPicPr/>
          <p:nvPr/>
        </p:nvPicPr>
        <p:blipFill>
          <a:blip r:embed="rId5" cstate="print"/>
          <a:stretch>
            <a:fillRect/>
          </a:stretch>
        </p:blipFill>
        <p:spPr>
          <a:xfrm>
            <a:off x="152400" y="1112378"/>
            <a:ext cx="8839199" cy="6132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1741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Machine</a:t>
            </a:r>
            <a:r>
              <a:rPr spc="-50" dirty="0">
                <a:solidFill>
                  <a:schemeClr val="tx1"/>
                </a:solidFill>
              </a:rPr>
              <a:t> </a:t>
            </a:r>
            <a:r>
              <a:rPr spc="-10" dirty="0">
                <a:solidFill>
                  <a:schemeClr val="tx1"/>
                </a:solidFill>
              </a:rPr>
              <a:t>Learning</a:t>
            </a:r>
            <a:r>
              <a:rPr spc="-180" dirty="0">
                <a:solidFill>
                  <a:schemeClr val="tx1"/>
                </a:solidFill>
              </a:rPr>
              <a:t> </a:t>
            </a:r>
            <a:r>
              <a:rPr spc="-5" dirty="0">
                <a:solidFill>
                  <a:schemeClr val="tx1"/>
                </a:solidFill>
              </a:rPr>
              <a:t>Algorithm</a:t>
            </a:r>
          </a:p>
        </p:txBody>
      </p:sp>
      <p:sp>
        <p:nvSpPr>
          <p:cNvPr id="3" name="object 3"/>
          <p:cNvSpPr txBox="1"/>
          <p:nvPr/>
        </p:nvSpPr>
        <p:spPr>
          <a:xfrm>
            <a:off x="528699" y="1029334"/>
            <a:ext cx="7740650" cy="2980303"/>
          </a:xfrm>
          <a:prstGeom prst="rect">
            <a:avLst/>
          </a:prstGeom>
        </p:spPr>
        <p:txBody>
          <a:bodyPr vert="horz" wrap="square" lIns="0" tIns="12700" rIns="0" bIns="0" rtlCol="0">
            <a:spAutoFit/>
          </a:bodyPr>
          <a:lstStyle/>
          <a:p>
            <a:pPr marL="471170" indent="-459105">
              <a:lnSpc>
                <a:spcPct val="100000"/>
              </a:lnSpc>
              <a:spcBef>
                <a:spcPts val="100"/>
              </a:spcBef>
              <a:buClr>
                <a:srgbClr val="C4820D"/>
              </a:buClr>
              <a:buChar char="●"/>
              <a:tabLst>
                <a:tab pos="471805" algn="l"/>
              </a:tabLst>
            </a:pPr>
            <a:r>
              <a:rPr sz="2400" dirty="0">
                <a:cs typeface="Arial MT"/>
              </a:rPr>
              <a:t>A</a:t>
            </a:r>
            <a:r>
              <a:rPr sz="2400" spc="-204" dirty="0">
                <a:cs typeface="Arial MT"/>
              </a:rPr>
              <a:t> </a:t>
            </a:r>
            <a:r>
              <a:rPr sz="2400" dirty="0">
                <a:cs typeface="Arial MT"/>
              </a:rPr>
              <a:t>mathematical</a:t>
            </a:r>
            <a:r>
              <a:rPr sz="2400" spc="-35" dirty="0">
                <a:cs typeface="Arial MT"/>
              </a:rPr>
              <a:t> </a:t>
            </a:r>
            <a:r>
              <a:rPr sz="2400" dirty="0">
                <a:cs typeface="Arial MT"/>
              </a:rPr>
              <a:t>model</a:t>
            </a:r>
            <a:endParaRPr lang="en-US" sz="2400" dirty="0">
              <a:cs typeface="Arial MT"/>
            </a:endParaRPr>
          </a:p>
          <a:p>
            <a:pPr marL="471170" indent="-459105">
              <a:lnSpc>
                <a:spcPct val="100000"/>
              </a:lnSpc>
              <a:spcBef>
                <a:spcPts val="100"/>
              </a:spcBef>
              <a:buClr>
                <a:srgbClr val="C4820D"/>
              </a:buClr>
              <a:buChar char="●"/>
              <a:tabLst>
                <a:tab pos="471805" algn="l"/>
              </a:tabLst>
            </a:pPr>
            <a:endParaRPr sz="2400" dirty="0">
              <a:cs typeface="Arial MT"/>
            </a:endParaRPr>
          </a:p>
          <a:p>
            <a:pPr marL="928370" marR="75565" lvl="1" indent="-459105">
              <a:buClr>
                <a:srgbClr val="C4820D"/>
              </a:buClr>
              <a:buChar char="●"/>
              <a:tabLst>
                <a:tab pos="471805" algn="l"/>
              </a:tabLst>
            </a:pPr>
            <a:r>
              <a:rPr sz="2400" dirty="0">
                <a:cs typeface="Arial MT"/>
              </a:rPr>
              <a:t>calculated</a:t>
            </a:r>
            <a:r>
              <a:rPr sz="2400" spc="-25" dirty="0">
                <a:cs typeface="Arial MT"/>
              </a:rPr>
              <a:t> </a:t>
            </a:r>
            <a:r>
              <a:rPr sz="2400" spc="-5" dirty="0">
                <a:cs typeface="Arial MT"/>
              </a:rPr>
              <a:t>based</a:t>
            </a:r>
            <a:r>
              <a:rPr sz="2400" spc="-20" dirty="0">
                <a:cs typeface="Arial MT"/>
              </a:rPr>
              <a:t> </a:t>
            </a:r>
            <a:r>
              <a:rPr sz="2400" spc="-5" dirty="0">
                <a:cs typeface="Arial MT"/>
              </a:rPr>
              <a:t>on</a:t>
            </a:r>
            <a:r>
              <a:rPr sz="2400" spc="-25" dirty="0">
                <a:cs typeface="Arial MT"/>
              </a:rPr>
              <a:t> </a:t>
            </a:r>
            <a:r>
              <a:rPr sz="2400" dirty="0">
                <a:cs typeface="Arial MT"/>
              </a:rPr>
              <a:t>sample</a:t>
            </a:r>
            <a:r>
              <a:rPr sz="2400" spc="-20" dirty="0">
                <a:cs typeface="Arial MT"/>
              </a:rPr>
              <a:t> </a:t>
            </a:r>
            <a:r>
              <a:rPr sz="2400" spc="-5" dirty="0">
                <a:cs typeface="Arial MT"/>
              </a:rPr>
              <a:t>data</a:t>
            </a:r>
            <a:r>
              <a:rPr sz="2400" spc="-20" dirty="0">
                <a:cs typeface="Arial MT"/>
              </a:rPr>
              <a:t> </a:t>
            </a:r>
            <a:r>
              <a:rPr sz="2400" dirty="0">
                <a:cs typeface="Arial MT"/>
              </a:rPr>
              <a:t>("training </a:t>
            </a:r>
            <a:r>
              <a:rPr sz="2400" spc="-825" dirty="0">
                <a:cs typeface="Arial MT"/>
              </a:rPr>
              <a:t> </a:t>
            </a:r>
            <a:r>
              <a:rPr sz="2400" spc="-5" dirty="0">
                <a:cs typeface="Arial MT"/>
              </a:rPr>
              <a:t>data")</a:t>
            </a:r>
            <a:endParaRPr lang="en-US" sz="2400" spc="-5" dirty="0">
              <a:cs typeface="Arial MT"/>
            </a:endParaRPr>
          </a:p>
          <a:p>
            <a:pPr marL="471170" marR="75565" indent="-459105">
              <a:lnSpc>
                <a:spcPct val="100000"/>
              </a:lnSpc>
              <a:buClr>
                <a:srgbClr val="C4820D"/>
              </a:buClr>
              <a:buChar char="●"/>
              <a:tabLst>
                <a:tab pos="471805" algn="l"/>
              </a:tabLst>
            </a:pPr>
            <a:endParaRPr sz="2400" dirty="0">
              <a:cs typeface="Arial MT"/>
            </a:endParaRPr>
          </a:p>
          <a:p>
            <a:pPr marL="928370" marR="5080" lvl="1" indent="-459105">
              <a:buClr>
                <a:srgbClr val="C4820D"/>
              </a:buClr>
              <a:buChar char="●"/>
              <a:tabLst>
                <a:tab pos="471805" algn="l"/>
              </a:tabLst>
            </a:pPr>
            <a:r>
              <a:rPr sz="2400" spc="-5" dirty="0">
                <a:cs typeface="Arial MT"/>
              </a:rPr>
              <a:t>that </a:t>
            </a:r>
            <a:r>
              <a:rPr sz="2400" dirty="0">
                <a:cs typeface="Arial MT"/>
              </a:rPr>
              <a:t>makes </a:t>
            </a:r>
            <a:r>
              <a:rPr sz="2400" spc="-5" dirty="0">
                <a:cs typeface="Arial MT"/>
              </a:rPr>
              <a:t>predictions or decisions without </a:t>
            </a:r>
            <a:r>
              <a:rPr sz="2400" spc="-819" dirty="0">
                <a:cs typeface="Arial MT"/>
              </a:rPr>
              <a:t> </a:t>
            </a:r>
            <a:r>
              <a:rPr sz="2400" spc="-5" dirty="0">
                <a:cs typeface="Arial MT"/>
              </a:rPr>
              <a:t>being explicitly programmed to perform the </a:t>
            </a:r>
            <a:r>
              <a:rPr sz="2400" spc="-819" dirty="0">
                <a:cs typeface="Arial MT"/>
              </a:rPr>
              <a:t> </a:t>
            </a:r>
            <a:r>
              <a:rPr sz="2400" spc="-5" dirty="0">
                <a:cs typeface="Arial MT"/>
              </a:rPr>
              <a:t>task</a:t>
            </a:r>
            <a:endParaRPr sz="2400" dirty="0">
              <a:cs typeface="Arial M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2953" y="2240540"/>
            <a:ext cx="2997200" cy="574040"/>
          </a:xfrm>
          <a:prstGeom prst="rect">
            <a:avLst/>
          </a:prstGeom>
        </p:spPr>
        <p:txBody>
          <a:bodyPr vert="horz" wrap="square" lIns="0" tIns="12700" rIns="0" bIns="0" rtlCol="0">
            <a:spAutoFit/>
          </a:bodyPr>
          <a:lstStyle/>
          <a:p>
            <a:pPr marL="12700">
              <a:lnSpc>
                <a:spcPct val="100000"/>
              </a:lnSpc>
              <a:spcBef>
                <a:spcPts val="100"/>
              </a:spcBef>
            </a:pPr>
            <a:r>
              <a:rPr spc="-5" dirty="0"/>
              <a:t>Classification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612200" y="1516888"/>
            <a:ext cx="7550525" cy="21097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1302075" y="1302062"/>
            <a:ext cx="3972189" cy="2587752"/>
          </a:xfrm>
          <a:prstGeom prst="rect">
            <a:avLst/>
          </a:prstGeom>
        </p:spPr>
      </p:pic>
      <p:pic>
        <p:nvPicPr>
          <p:cNvPr id="6" name="object 6"/>
          <p:cNvPicPr/>
          <p:nvPr/>
        </p:nvPicPr>
        <p:blipFill>
          <a:blip r:embed="rId3" cstate="print"/>
          <a:stretch>
            <a:fillRect/>
          </a:stretch>
        </p:blipFill>
        <p:spPr>
          <a:xfrm>
            <a:off x="5375391" y="1547790"/>
            <a:ext cx="2414435" cy="23690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26322"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Definition</a:t>
            </a:r>
            <a:r>
              <a:rPr spc="-50" dirty="0">
                <a:solidFill>
                  <a:schemeClr val="tx1"/>
                </a:solidFill>
              </a:rPr>
              <a:t> </a:t>
            </a:r>
            <a:r>
              <a:rPr spc="-5" dirty="0">
                <a:solidFill>
                  <a:schemeClr val="tx1"/>
                </a:solidFill>
              </a:rPr>
              <a:t>of</a:t>
            </a:r>
            <a:endParaRPr i="1" dirty="0">
              <a:solidFill>
                <a:schemeClr val="tx1"/>
              </a:solidFill>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582179629"/>
              </p:ext>
            </p:extLst>
          </p:nvPr>
        </p:nvGraphicFramePr>
        <p:xfrm>
          <a:off x="530225" y="2100647"/>
          <a:ext cx="7902890" cy="1257799"/>
        </p:xfrm>
        <a:graphic>
          <a:graphicData uri="http://schemas.openxmlformats.org/drawingml/2006/table">
            <a:tbl>
              <a:tblPr firstRow="1" bandRow="1">
                <a:tableStyleId>{2D5ABB26-0587-4C30-8999-92F81FD0307C}</a:tableStyleId>
              </a:tblPr>
              <a:tblGrid>
                <a:gridCol w="1663979">
                  <a:extLst>
                    <a:ext uri="{9D8B030D-6E8A-4147-A177-3AD203B41FA5}">
                      <a16:colId xmlns:a16="http://schemas.microsoft.com/office/drawing/2014/main" val="20000"/>
                    </a:ext>
                  </a:extLst>
                </a:gridCol>
                <a:gridCol w="1867785">
                  <a:extLst>
                    <a:ext uri="{9D8B030D-6E8A-4147-A177-3AD203B41FA5}">
                      <a16:colId xmlns:a16="http://schemas.microsoft.com/office/drawing/2014/main" val="20001"/>
                    </a:ext>
                  </a:extLst>
                </a:gridCol>
                <a:gridCol w="1729008">
                  <a:extLst>
                    <a:ext uri="{9D8B030D-6E8A-4147-A177-3AD203B41FA5}">
                      <a16:colId xmlns:a16="http://schemas.microsoft.com/office/drawing/2014/main" val="20002"/>
                    </a:ext>
                  </a:extLst>
                </a:gridCol>
                <a:gridCol w="822603">
                  <a:extLst>
                    <a:ext uri="{9D8B030D-6E8A-4147-A177-3AD203B41FA5}">
                      <a16:colId xmlns:a16="http://schemas.microsoft.com/office/drawing/2014/main" val="20003"/>
                    </a:ext>
                  </a:extLst>
                </a:gridCol>
                <a:gridCol w="1819515">
                  <a:extLst>
                    <a:ext uri="{9D8B030D-6E8A-4147-A177-3AD203B41FA5}">
                      <a16:colId xmlns:a16="http://schemas.microsoft.com/office/drawing/2014/main" val="20004"/>
                    </a:ext>
                  </a:extLst>
                </a:gridCol>
              </a:tblGrid>
              <a:tr h="1257799">
                <a:tc>
                  <a:txBody>
                    <a:bodyPr/>
                    <a:lstStyle/>
                    <a:p>
                      <a:pPr marL="661035" marR="229870" indent="-424180">
                        <a:lnSpc>
                          <a:spcPts val="2850"/>
                        </a:lnSpc>
                        <a:spcBef>
                          <a:spcPts val="700"/>
                        </a:spcBef>
                      </a:pPr>
                      <a:r>
                        <a:rPr sz="2400" spc="-5" dirty="0">
                          <a:solidFill>
                            <a:schemeClr val="tx1"/>
                          </a:solidFill>
                          <a:latin typeface="+mn-lt"/>
                          <a:cs typeface="Arial MT"/>
                        </a:rPr>
                        <a:t>average  of</a:t>
                      </a:r>
                      <a:endParaRPr sz="2400" dirty="0">
                        <a:solidFill>
                          <a:schemeClr val="tx1"/>
                        </a:solidFill>
                        <a:latin typeface="+mn-lt"/>
                        <a:cs typeface="Arial MT"/>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04470">
                        <a:lnSpc>
                          <a:spcPct val="100000"/>
                        </a:lnSpc>
                        <a:spcBef>
                          <a:spcPts val="580"/>
                        </a:spcBef>
                      </a:pPr>
                      <a:r>
                        <a:rPr sz="2400" spc="-5" dirty="0">
                          <a:solidFill>
                            <a:schemeClr val="tx1"/>
                          </a:solidFill>
                          <a:latin typeface="+mn-lt"/>
                          <a:cs typeface="Arial MT"/>
                        </a:rPr>
                        <a:t>product</a:t>
                      </a:r>
                      <a:r>
                        <a:rPr sz="2400" spc="-50" dirty="0">
                          <a:solidFill>
                            <a:schemeClr val="tx1"/>
                          </a:solidFill>
                          <a:latin typeface="+mn-lt"/>
                          <a:cs typeface="Arial MT"/>
                        </a:rPr>
                        <a:t> </a:t>
                      </a:r>
                      <a:r>
                        <a:rPr sz="2400" spc="-5" dirty="0">
                          <a:solidFill>
                            <a:schemeClr val="tx1"/>
                          </a:solidFill>
                          <a:latin typeface="+mn-lt"/>
                          <a:cs typeface="Arial MT"/>
                        </a:rPr>
                        <a:t>of</a:t>
                      </a:r>
                      <a:endParaRPr sz="2400" dirty="0">
                        <a:solidFill>
                          <a:schemeClr val="tx1"/>
                        </a:solidFill>
                        <a:latin typeface="+mn-lt"/>
                        <a:cs typeface="Arial MT"/>
                      </a:endParaRPr>
                    </a:p>
                  </a:txBody>
                  <a:tcPr marL="0" marR="0" marT="73660" marB="0">
                    <a:lnL w="9525">
                      <a:solidFill>
                        <a:srgbClr val="9E9E9E"/>
                      </a:solidFill>
                      <a:prstDash val="solid"/>
                    </a:lnL>
                    <a:lnR w="19050">
                      <a:solidFill>
                        <a:srgbClr val="9E9E9E"/>
                      </a:solidFill>
                      <a:prstDash val="solid"/>
                    </a:lnR>
                    <a:lnT w="9525">
                      <a:solidFill>
                        <a:srgbClr val="9E9E9E"/>
                      </a:solidFill>
                      <a:prstDash val="solid"/>
                    </a:lnT>
                    <a:lnB w="9525">
                      <a:solidFill>
                        <a:srgbClr val="9E9E9E"/>
                      </a:solidFill>
                      <a:prstDash val="solid"/>
                    </a:lnB>
                  </a:tcPr>
                </a:tc>
                <a:tc>
                  <a:txBody>
                    <a:bodyPr/>
                    <a:lstStyle/>
                    <a:p>
                      <a:pPr marL="227329" marR="215900" indent="-635" algn="ctr">
                        <a:lnSpc>
                          <a:spcPts val="2850"/>
                        </a:lnSpc>
                        <a:spcBef>
                          <a:spcPts val="595"/>
                        </a:spcBef>
                      </a:pPr>
                      <a:r>
                        <a:rPr sz="2400" dirty="0">
                          <a:solidFill>
                            <a:schemeClr val="tx1"/>
                          </a:solidFill>
                          <a:latin typeface="+mn-lt"/>
                          <a:cs typeface="Arial MT"/>
                        </a:rPr>
                        <a:t>x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905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5255">
                        <a:lnSpc>
                          <a:spcPct val="100000"/>
                        </a:lnSpc>
                        <a:spcBef>
                          <a:spcPts val="580"/>
                        </a:spcBef>
                      </a:pPr>
                      <a:r>
                        <a:rPr sz="2400" spc="-5" dirty="0">
                          <a:solidFill>
                            <a:schemeClr val="tx1"/>
                          </a:solidFill>
                          <a:latin typeface="+mn-lt"/>
                          <a:cs typeface="Arial MT"/>
                        </a:rPr>
                        <a:t>and</a:t>
                      </a:r>
                      <a:endParaRPr sz="2400" dirty="0">
                        <a:solidFill>
                          <a:schemeClr val="tx1"/>
                        </a:solidFill>
                        <a:latin typeface="+mn-lt"/>
                        <a:cs typeface="Arial MT"/>
                      </a:endParaRPr>
                    </a:p>
                  </a:txBody>
                  <a:tcPr marL="0" marR="0" marT="73660" marB="0">
                    <a:lnL w="9525">
                      <a:solidFill>
                        <a:srgbClr val="9E9E9E"/>
                      </a:solidFill>
                      <a:prstDash val="solid"/>
                    </a:lnL>
                    <a:lnR w="12700">
                      <a:solidFill>
                        <a:srgbClr val="9E9E9E"/>
                      </a:solidFill>
                      <a:prstDash val="solid"/>
                    </a:lnR>
                    <a:lnT w="9525">
                      <a:solidFill>
                        <a:srgbClr val="9E9E9E"/>
                      </a:solidFill>
                      <a:prstDash val="solid"/>
                    </a:lnT>
                    <a:lnB w="9525">
                      <a:solidFill>
                        <a:srgbClr val="9E9E9E"/>
                      </a:solidFill>
                      <a:prstDash val="solid"/>
                    </a:lnB>
                  </a:tcPr>
                </a:tc>
                <a:tc>
                  <a:txBody>
                    <a:bodyPr/>
                    <a:lstStyle/>
                    <a:p>
                      <a:pPr marL="268605" marR="260985" indent="-635" algn="ctr">
                        <a:lnSpc>
                          <a:spcPts val="2850"/>
                        </a:lnSpc>
                        <a:spcBef>
                          <a:spcPts val="595"/>
                        </a:spcBef>
                      </a:pPr>
                      <a:r>
                        <a:rPr sz="2400" dirty="0">
                          <a:solidFill>
                            <a:schemeClr val="tx1"/>
                          </a:solidFill>
                          <a:latin typeface="+mn-lt"/>
                          <a:cs typeface="Arial MT"/>
                        </a:rPr>
                        <a:t>y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270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480767" y="1268131"/>
            <a:ext cx="5304456" cy="382156"/>
          </a:xfrm>
          <a:prstGeom prst="rect">
            <a:avLst/>
          </a:prstGeom>
        </p:spPr>
        <p:txBody>
          <a:bodyPr vert="horz" wrap="square" lIns="0" tIns="12700" rIns="0" bIns="0" rtlCol="0">
            <a:spAutoFit/>
          </a:bodyPr>
          <a:lstStyle/>
          <a:p>
            <a:pPr marL="12700">
              <a:lnSpc>
                <a:spcPct val="100000"/>
              </a:lnSpc>
              <a:spcBef>
                <a:spcPts val="100"/>
              </a:spcBef>
              <a:tabLst>
                <a:tab pos="3940175" algn="l"/>
              </a:tabLst>
            </a:pPr>
            <a:r>
              <a:rPr sz="2400" b="1" spc="-5" dirty="0">
                <a:cs typeface="Arial"/>
              </a:rPr>
              <a:t>Correlatio</a:t>
            </a:r>
            <a:r>
              <a:rPr sz="2400" b="1" dirty="0">
                <a:cs typeface="Arial"/>
              </a:rPr>
              <a:t>n</a:t>
            </a:r>
            <a:r>
              <a:rPr sz="2400" b="1" spc="-5" dirty="0">
                <a:cs typeface="Arial"/>
              </a:rPr>
              <a:t> Coefficien</a:t>
            </a:r>
            <a:r>
              <a:rPr sz="2400" b="1" dirty="0">
                <a:cs typeface="Arial"/>
              </a:rPr>
              <a:t>t</a:t>
            </a:r>
            <a:r>
              <a:rPr sz="2400" b="1" spc="10" dirty="0">
                <a:cs typeface="Arial"/>
              </a:rPr>
              <a:t> </a:t>
            </a:r>
            <a:r>
              <a:rPr sz="2400" dirty="0">
                <a:cs typeface="Arial MT"/>
              </a:rPr>
              <a:t>(</a:t>
            </a:r>
            <a:r>
              <a:rPr sz="2400" i="1" dirty="0">
                <a:cs typeface="Arial"/>
              </a:rPr>
              <a:t>r</a:t>
            </a:r>
            <a:r>
              <a:rPr sz="2400" dirty="0">
                <a:cs typeface="Arial MT"/>
              </a:rPr>
              <a:t>)	=</a:t>
            </a:r>
          </a:p>
        </p:txBody>
      </p:sp>
      <p:sp>
        <p:nvSpPr>
          <p:cNvPr id="5" name="object 5"/>
          <p:cNvSpPr txBox="1"/>
          <p:nvPr/>
        </p:nvSpPr>
        <p:spPr>
          <a:xfrm>
            <a:off x="530225" y="3599281"/>
            <a:ext cx="8225848" cy="751488"/>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Measures</a:t>
            </a:r>
            <a:r>
              <a:rPr sz="2400" spc="-15" dirty="0">
                <a:cs typeface="Arial MT"/>
              </a:rPr>
              <a:t> </a:t>
            </a:r>
            <a:r>
              <a:rPr sz="2400" spc="-5" dirty="0">
                <a:cs typeface="Arial MT"/>
              </a:rPr>
              <a:t>how</a:t>
            </a:r>
            <a:r>
              <a:rPr sz="2400" spc="-15" dirty="0">
                <a:cs typeface="Arial MT"/>
              </a:rPr>
              <a:t> </a:t>
            </a:r>
            <a:r>
              <a:rPr sz="2400" b="1" dirty="0">
                <a:cs typeface="Arial MT"/>
              </a:rPr>
              <a:t>clustered</a:t>
            </a:r>
            <a:r>
              <a:rPr sz="2400" spc="-15" dirty="0">
                <a:cs typeface="Arial MT"/>
              </a:rPr>
              <a:t> </a:t>
            </a:r>
            <a:r>
              <a:rPr sz="2400" spc="-5" dirty="0">
                <a:cs typeface="Arial MT"/>
              </a:rPr>
              <a:t>the</a:t>
            </a:r>
            <a:r>
              <a:rPr sz="2400" spc="-15" dirty="0">
                <a:cs typeface="Arial MT"/>
              </a:rPr>
              <a:t> </a:t>
            </a:r>
            <a:r>
              <a:rPr sz="2400" b="1" i="1" dirty="0">
                <a:cs typeface="Arial MT"/>
              </a:rPr>
              <a:t>scatter</a:t>
            </a:r>
            <a:r>
              <a:rPr sz="2400" b="1" i="1" spc="-15" dirty="0">
                <a:cs typeface="Arial MT"/>
              </a:rPr>
              <a:t> </a:t>
            </a:r>
            <a:r>
              <a:rPr sz="2400" b="1" i="1" spc="-5" dirty="0">
                <a:cs typeface="Arial MT"/>
              </a:rPr>
              <a:t>is</a:t>
            </a:r>
            <a:r>
              <a:rPr sz="2400" b="1" i="1" spc="-15" dirty="0">
                <a:cs typeface="Arial MT"/>
              </a:rPr>
              <a:t> </a:t>
            </a:r>
            <a:r>
              <a:rPr sz="2400" b="1" i="1" spc="-5" dirty="0">
                <a:cs typeface="Arial MT"/>
              </a:rPr>
              <a:t>around</a:t>
            </a:r>
            <a:r>
              <a:rPr sz="2400" b="1" i="1" spc="-15" dirty="0">
                <a:cs typeface="Arial MT"/>
              </a:rPr>
              <a:t> </a:t>
            </a:r>
            <a:r>
              <a:rPr sz="2400" b="1" i="1" dirty="0">
                <a:cs typeface="Arial MT"/>
              </a:rPr>
              <a:t>a</a:t>
            </a:r>
            <a:r>
              <a:rPr sz="2400" b="1" i="1" spc="-10" dirty="0">
                <a:cs typeface="Arial MT"/>
              </a:rPr>
              <a:t> </a:t>
            </a:r>
            <a:r>
              <a:rPr sz="2400" b="1" i="1" dirty="0">
                <a:cs typeface="Arial MT"/>
              </a:rPr>
              <a:t>straight</a:t>
            </a:r>
            <a:r>
              <a:rPr sz="2400" b="1" i="1" spc="-15" dirty="0">
                <a:cs typeface="Arial MT"/>
              </a:rPr>
              <a:t> </a:t>
            </a:r>
            <a:r>
              <a:rPr sz="2400" b="1" i="1" spc="-5" dirty="0">
                <a:cs typeface="Arial MT"/>
              </a:rPr>
              <a:t>line</a:t>
            </a:r>
            <a:endParaRPr sz="2400" b="1" i="1" dirty="0">
              <a:cs typeface="Arial MT"/>
            </a:endParaRPr>
          </a:p>
        </p:txBody>
      </p:sp>
      <p:sp>
        <p:nvSpPr>
          <p:cNvPr id="6" name="TextBox 5">
            <a:extLst>
              <a:ext uri="{FF2B5EF4-FFF2-40B4-BE49-F238E27FC236}">
                <a16:creationId xmlns:a16="http://schemas.microsoft.com/office/drawing/2014/main" id="{3B98BF47-FB79-A5FC-5DB7-B3004502DC0B}"/>
              </a:ext>
            </a:extLst>
          </p:cNvPr>
          <p:cNvSpPr txBox="1"/>
          <p:nvPr/>
        </p:nvSpPr>
        <p:spPr>
          <a:xfrm>
            <a:off x="3132995" y="80468"/>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584-29AA-FE52-55F4-EFF734323818}"/>
              </a:ext>
            </a:extLst>
          </p:cNvPr>
          <p:cNvSpPr>
            <a:spLocks noGrp="1"/>
          </p:cNvSpPr>
          <p:nvPr>
            <p:ph type="title"/>
          </p:nvPr>
        </p:nvSpPr>
        <p:spPr>
          <a:xfrm>
            <a:off x="441435" y="363474"/>
            <a:ext cx="2900856" cy="729602"/>
          </a:xfrm>
        </p:spPr>
        <p:txBody>
          <a:bodyPr/>
          <a:lstStyle/>
          <a:p>
            <a:r>
              <a:rPr lang="en-US" dirty="0">
                <a:solidFill>
                  <a:schemeClr val="tx1"/>
                </a:solidFill>
              </a:rPr>
              <a:t>Properties of</a:t>
            </a:r>
          </a:p>
        </p:txBody>
      </p:sp>
      <p:sp>
        <p:nvSpPr>
          <p:cNvPr id="3" name="Content Placeholder 2">
            <a:extLst>
              <a:ext uri="{FF2B5EF4-FFF2-40B4-BE49-F238E27FC236}">
                <a16:creationId xmlns:a16="http://schemas.microsoft.com/office/drawing/2014/main" id="{6132C97A-419E-DBE1-07C3-8193A4B98C17}"/>
              </a:ext>
            </a:extLst>
          </p:cNvPr>
          <p:cNvSpPr>
            <a:spLocks noGrp="1"/>
          </p:cNvSpPr>
          <p:nvPr>
            <p:ph idx="1"/>
          </p:nvPr>
        </p:nvSpPr>
        <p:spPr>
          <a:xfrm>
            <a:off x="441433" y="1093076"/>
            <a:ext cx="8523891" cy="3836276"/>
          </a:xfrm>
        </p:spPr>
        <p:txBody>
          <a:bodyPr>
            <a:noAutofit/>
          </a:bodyPr>
          <a:lstStyle/>
          <a:p>
            <a:pPr algn="l">
              <a:buFont typeface="Arial" panose="020B0604020202020204" pitchFamily="34" charset="0"/>
              <a:buChar char="•"/>
            </a:pPr>
            <a:r>
              <a:rPr lang="en-US" sz="2400" b="0" i="1" dirty="0">
                <a:effectLst/>
              </a:rPr>
              <a:t>r</a:t>
            </a:r>
            <a:r>
              <a:rPr lang="en-US" sz="2400" b="0" i="0" dirty="0">
                <a:effectLst/>
              </a:rPr>
              <a:t> is a pure number. It has no units. </a:t>
            </a:r>
          </a:p>
          <a:p>
            <a:pPr lvl="1">
              <a:buFont typeface="Arial" panose="020B0604020202020204" pitchFamily="34" charset="0"/>
              <a:buChar char="•"/>
            </a:pPr>
            <a:r>
              <a:rPr lang="en-US" sz="2000" b="0" i="0" dirty="0">
                <a:effectLst/>
              </a:rPr>
              <a:t>This is because r is based on standard units.</a:t>
            </a:r>
          </a:p>
          <a:p>
            <a:pPr algn="l">
              <a:buFont typeface="Arial" panose="020B0604020202020204" pitchFamily="34" charset="0"/>
              <a:buChar char="•"/>
            </a:pPr>
            <a:r>
              <a:rPr lang="en-US" sz="2400" b="0" i="1" dirty="0">
                <a:effectLst/>
              </a:rPr>
              <a:t>r</a:t>
            </a:r>
            <a:r>
              <a:rPr lang="en-US" sz="2400" b="0" i="0" dirty="0">
                <a:effectLst/>
              </a:rPr>
              <a:t> is unaffected by changing the units on either axis.</a:t>
            </a:r>
          </a:p>
          <a:p>
            <a:pPr lvl="1">
              <a:buFont typeface="Arial" panose="020B0604020202020204" pitchFamily="34" charset="0"/>
              <a:buChar char="•"/>
            </a:pPr>
            <a:r>
              <a:rPr lang="en-US" sz="2000" b="0" i="0" dirty="0">
                <a:effectLst/>
              </a:rPr>
              <a:t>This too is because r is based on standard units. </a:t>
            </a:r>
          </a:p>
          <a:p>
            <a:pPr algn="l">
              <a:buFont typeface="Arial" panose="020B0604020202020204" pitchFamily="34" charset="0"/>
              <a:buChar char="•"/>
            </a:pPr>
            <a:r>
              <a:rPr lang="en-US" sz="2400" b="0" i="1" dirty="0">
                <a:effectLst/>
              </a:rPr>
              <a:t>r</a:t>
            </a:r>
            <a:r>
              <a:rPr lang="en-US" sz="2400" b="0" i="0" dirty="0">
                <a:effectLst/>
              </a:rPr>
              <a:t> is unaffected by switching the axes. </a:t>
            </a:r>
            <a:r>
              <a:rPr lang="en-US" sz="1800" b="0" i="0" dirty="0">
                <a:solidFill>
                  <a:srgbClr val="0070C0"/>
                </a:solidFill>
                <a:effectLst/>
              </a:rPr>
              <a:t>(Demo – Notebook 9.1, Switching Axes )</a:t>
            </a:r>
          </a:p>
          <a:p>
            <a:pPr lvl="1">
              <a:buFont typeface="Arial" panose="020B0604020202020204" pitchFamily="34" charset="0"/>
              <a:buChar char="•"/>
            </a:pPr>
            <a:r>
              <a:rPr lang="en-US" sz="2000" b="0" i="0" dirty="0">
                <a:effectLst/>
              </a:rPr>
              <a:t>Algebraically, this is because the product of standard units does not depend on which variable is called x and which </a:t>
            </a:r>
            <a:r>
              <a:rPr lang="en-US" sz="2000" b="0" i="0" dirty="0" smtClean="0">
                <a:effectLst/>
              </a:rPr>
              <a:t>is y</a:t>
            </a:r>
            <a:r>
              <a:rPr lang="en-US" sz="2000" b="0" i="0" dirty="0">
                <a:effectLst/>
              </a:rPr>
              <a:t>.</a:t>
            </a:r>
          </a:p>
          <a:p>
            <a:pPr lvl="1">
              <a:buFont typeface="Arial" panose="020B0604020202020204" pitchFamily="34" charset="0"/>
              <a:buChar char="•"/>
            </a:pPr>
            <a:r>
              <a:rPr lang="en-US" sz="2000" b="0" i="0" dirty="0">
                <a:effectLst/>
              </a:rPr>
              <a:t>Geometrically, switching axes reflects the scatter plot about the line y=x, but does not change the amount of clustering nor the sign of the association.</a:t>
            </a:r>
          </a:p>
          <a:p>
            <a:endParaRPr lang="en-US" sz="2400" dirty="0"/>
          </a:p>
        </p:txBody>
      </p:sp>
      <p:sp>
        <p:nvSpPr>
          <p:cNvPr id="4" name="TextBox 3">
            <a:extLst>
              <a:ext uri="{FF2B5EF4-FFF2-40B4-BE49-F238E27FC236}">
                <a16:creationId xmlns:a16="http://schemas.microsoft.com/office/drawing/2014/main" id="{65597C2A-2FF7-2B5A-E224-F022126291F5}"/>
              </a:ext>
            </a:extLst>
          </p:cNvPr>
          <p:cNvSpPr txBox="1"/>
          <p:nvPr/>
        </p:nvSpPr>
        <p:spPr>
          <a:xfrm>
            <a:off x="3196060" y="259146"/>
            <a:ext cx="343364" cy="769441"/>
          </a:xfrm>
          <a:prstGeom prst="rect">
            <a:avLst/>
          </a:prstGeom>
          <a:noFill/>
        </p:spPr>
        <p:txBody>
          <a:bodyPr wrap="none" rtlCol="0">
            <a:spAutoFit/>
          </a:bodyPr>
          <a:lstStyle/>
          <a:p>
            <a:r>
              <a:rPr lang="en-US" sz="4400" i="1" dirty="0">
                <a:latin typeface="+mj-lt"/>
              </a:rPr>
              <a:t>r</a:t>
            </a:r>
          </a:p>
        </p:txBody>
      </p:sp>
    </p:spTree>
    <p:extLst>
      <p:ext uri="{BB962C8B-B14F-4D97-AF65-F5344CB8AC3E}">
        <p14:creationId xmlns:p14="http://schemas.microsoft.com/office/powerpoint/2010/main" val="396773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23298</TotalTime>
  <Words>3461</Words>
  <Application>Microsoft Office PowerPoint</Application>
  <PresentationFormat>On-screen Show (16:9)</PresentationFormat>
  <Paragraphs>596</Paragraphs>
  <Slides>80</Slides>
  <Notes>38</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80</vt:i4>
      </vt:variant>
    </vt:vector>
  </HeadingPairs>
  <TitlesOfParts>
    <vt:vector size="96" baseType="lpstr">
      <vt:lpstr>-apple-system</vt:lpstr>
      <vt:lpstr>Arial MT</vt:lpstr>
      <vt:lpstr>Harding</vt:lpstr>
      <vt:lpstr>MJXc-TeX-main-R</vt:lpstr>
      <vt:lpstr>MJXc-TeX-math-I</vt:lpstr>
      <vt:lpstr>MS PGothic</vt:lpstr>
      <vt:lpstr>Roboto Bk</vt:lpstr>
      <vt:lpstr>Arial</vt:lpstr>
      <vt:lpstr>Calibri</vt:lpstr>
      <vt:lpstr>Courier New</vt:lpstr>
      <vt:lpstr>Rockwell</vt:lpstr>
      <vt:lpstr>Rockwell Condensed</vt:lpstr>
      <vt:lpstr>Rockwell Extra Bold</vt:lpstr>
      <vt:lpstr>Times New Roman</vt:lpstr>
      <vt:lpstr>Wingdings</vt:lpstr>
      <vt:lpstr>Wood Type</vt:lpstr>
      <vt:lpstr>Module 9</vt:lpstr>
      <vt:lpstr>Prediction</vt:lpstr>
      <vt:lpstr>Guessing the Future</vt:lpstr>
      <vt:lpstr>Association </vt:lpstr>
      <vt:lpstr>Two Numerical Variables</vt:lpstr>
      <vt:lpstr>Correlation Coefficient</vt:lpstr>
      <vt:lpstr>The Correlation Coefficient</vt:lpstr>
      <vt:lpstr>Definition of</vt:lpstr>
      <vt:lpstr>Properties of</vt:lpstr>
      <vt:lpstr>Recap - The Correlation Coefficient</vt:lpstr>
      <vt:lpstr>Care in Interpretation</vt:lpstr>
      <vt:lpstr>Watch Out For ...</vt:lpstr>
      <vt:lpstr>Discussion Question</vt:lpstr>
      <vt:lpstr>Chocolate and Nobel Prizes</vt:lpstr>
      <vt:lpstr>Discussion question</vt:lpstr>
      <vt:lpstr>Prediction</vt:lpstr>
      <vt:lpstr>Galton's Heights</vt:lpstr>
      <vt:lpstr>Galton's Heights</vt:lpstr>
      <vt:lpstr>Galton's Heights</vt:lpstr>
      <vt:lpstr>Nearest Neighbor Regression</vt:lpstr>
      <vt:lpstr>PowerPoint Presentation</vt:lpstr>
      <vt:lpstr>Where is the prediction line?</vt:lpstr>
      <vt:lpstr>Linear Regression</vt:lpstr>
      <vt:lpstr>Linear Regression</vt:lpstr>
      <vt:lpstr>Slope &amp; Intercept</vt:lpstr>
      <vt:lpstr>Regression Line Equation</vt:lpstr>
      <vt:lpstr>Regression Line</vt:lpstr>
      <vt:lpstr>Slope and Intercept</vt:lpstr>
      <vt:lpstr>Discussion Question</vt:lpstr>
      <vt:lpstr>Discussion Question</vt:lpstr>
      <vt:lpstr>PowerPoint Presentation</vt:lpstr>
      <vt:lpstr>Linear Regression Recap</vt:lpstr>
      <vt:lpstr>Prediction TAsk</vt:lpstr>
      <vt:lpstr>Regression Estimate</vt:lpstr>
      <vt:lpstr>Regression Line Equation</vt:lpstr>
      <vt:lpstr>Regression Line Equation</vt:lpstr>
      <vt:lpstr>Least Squares</vt:lpstr>
      <vt:lpstr>Discussion Question</vt:lpstr>
      <vt:lpstr>Error in Estimation</vt:lpstr>
      <vt:lpstr>Least Squares Line</vt:lpstr>
      <vt:lpstr>Numerical Optimization</vt:lpstr>
      <vt:lpstr>Errors and Residuals</vt:lpstr>
      <vt:lpstr>PowerPoint Presentation</vt:lpstr>
      <vt:lpstr>Residuals</vt:lpstr>
      <vt:lpstr>Regression Diagnostics</vt:lpstr>
      <vt:lpstr>PowerPoint Presentation</vt:lpstr>
      <vt:lpstr>Residual Plot</vt:lpstr>
      <vt:lpstr>Properties of residuals</vt:lpstr>
      <vt:lpstr>Discussion Questions</vt:lpstr>
      <vt:lpstr>A Measure of Clustering</vt:lpstr>
      <vt:lpstr>Correlation, Revisited</vt:lpstr>
      <vt:lpstr>SD of Fitted Values</vt:lpstr>
      <vt:lpstr>Variance of Fitted Values</vt:lpstr>
      <vt:lpstr>A Variance Decomposition</vt:lpstr>
      <vt:lpstr>A Variance Decomposition</vt:lpstr>
      <vt:lpstr>Residual Average and SD</vt:lpstr>
      <vt:lpstr>Residual Average and SD</vt:lpstr>
      <vt:lpstr>Discussion Question 1</vt:lpstr>
      <vt:lpstr>Discussion Question 2</vt:lpstr>
      <vt:lpstr>Regression Model</vt:lpstr>
      <vt:lpstr>A “Model”: Signal + Noise</vt:lpstr>
      <vt:lpstr>PowerPoint Presentation</vt:lpstr>
      <vt:lpstr>Prediction Variability</vt:lpstr>
      <vt:lpstr>Regression Prediction</vt:lpstr>
      <vt:lpstr>Confidence Interval for Prediction</vt:lpstr>
      <vt:lpstr>Predictions at Different Values of</vt:lpstr>
      <vt:lpstr>The True Slope</vt:lpstr>
      <vt:lpstr>Confidence Interval for True Slope</vt:lpstr>
      <vt:lpstr>Rain on the Regression Parade</vt:lpstr>
      <vt:lpstr>Test Whether There Really is a Slope</vt:lpstr>
      <vt:lpstr>Advanced Regression</vt:lpstr>
      <vt:lpstr>Advanced Regression</vt:lpstr>
      <vt:lpstr>Prediction</vt:lpstr>
      <vt:lpstr>Guessing the Value of an Attribute</vt:lpstr>
      <vt:lpstr>Prediction Example: Spam or Not?</vt:lpstr>
      <vt:lpstr>Machine Learning Algorithm</vt:lpstr>
      <vt:lpstr>Classification</vt:lpstr>
      <vt:lpstr>Classification Examples</vt:lpstr>
      <vt:lpstr>Classification Examples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435</cp:revision>
  <dcterms:modified xsi:type="dcterms:W3CDTF">2023-04-24T13:10:00Z</dcterms:modified>
</cp:coreProperties>
</file>