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01" r:id="rId1"/>
  </p:sldMasterIdLst>
  <p:notesMasterIdLst>
    <p:notesMasterId r:id="rId82"/>
  </p:notesMasterIdLst>
  <p:sldIdLst>
    <p:sldId id="256" r:id="rId2"/>
    <p:sldId id="312" r:id="rId3"/>
    <p:sldId id="313" r:id="rId4"/>
    <p:sldId id="378" r:id="rId5"/>
    <p:sldId id="316" r:id="rId6"/>
    <p:sldId id="268" r:id="rId7"/>
    <p:sldId id="281" r:id="rId8"/>
    <p:sldId id="421" r:id="rId9"/>
    <p:sldId id="471" r:id="rId10"/>
    <p:sldId id="426" r:id="rId11"/>
    <p:sldId id="271" r:id="rId12"/>
    <p:sldId id="422" r:id="rId13"/>
    <p:sldId id="423" r:id="rId14"/>
    <p:sldId id="424" r:id="rId15"/>
    <p:sldId id="265" r:id="rId16"/>
    <p:sldId id="397" r:id="rId17"/>
    <p:sldId id="427" r:id="rId18"/>
    <p:sldId id="428" r:id="rId19"/>
    <p:sldId id="429" r:id="rId20"/>
    <p:sldId id="430" r:id="rId21"/>
    <p:sldId id="431" r:id="rId22"/>
    <p:sldId id="272" r:id="rId23"/>
    <p:sldId id="275" r:id="rId24"/>
    <p:sldId id="432" r:id="rId25"/>
    <p:sldId id="405" r:id="rId26"/>
    <p:sldId id="433" r:id="rId27"/>
    <p:sldId id="434" r:id="rId28"/>
    <p:sldId id="435" r:id="rId29"/>
    <p:sldId id="436" r:id="rId30"/>
    <p:sldId id="280" r:id="rId31"/>
    <p:sldId id="438" r:id="rId32"/>
    <p:sldId id="406" r:id="rId33"/>
    <p:sldId id="260" r:id="rId34"/>
    <p:sldId id="439" r:id="rId35"/>
    <p:sldId id="440" r:id="rId36"/>
    <p:sldId id="441" r:id="rId37"/>
    <p:sldId id="329" r:id="rId38"/>
    <p:sldId id="442" r:id="rId39"/>
    <p:sldId id="443" r:id="rId40"/>
    <p:sldId id="273" r:id="rId41"/>
    <p:sldId id="444" r:id="rId42"/>
    <p:sldId id="409" r:id="rId43"/>
    <p:sldId id="472" r:id="rId44"/>
    <p:sldId id="445" r:id="rId45"/>
    <p:sldId id="332" r:id="rId46"/>
    <p:sldId id="446" r:id="rId47"/>
    <p:sldId id="447" r:id="rId48"/>
    <p:sldId id="448" r:id="rId49"/>
    <p:sldId id="449" r:id="rId50"/>
    <p:sldId id="335" r:id="rId51"/>
    <p:sldId id="450" r:id="rId52"/>
    <p:sldId id="451" r:id="rId53"/>
    <p:sldId id="452" r:id="rId54"/>
    <p:sldId id="453" r:id="rId55"/>
    <p:sldId id="454" r:id="rId56"/>
    <p:sldId id="455" r:id="rId57"/>
    <p:sldId id="457" r:id="rId58"/>
    <p:sldId id="456" r:id="rId59"/>
    <p:sldId id="276" r:id="rId60"/>
    <p:sldId id="346" r:id="rId61"/>
    <p:sldId id="458" r:id="rId62"/>
    <p:sldId id="459" r:id="rId63"/>
    <p:sldId id="460" r:id="rId64"/>
    <p:sldId id="461" r:id="rId65"/>
    <p:sldId id="277" r:id="rId66"/>
    <p:sldId id="462" r:id="rId67"/>
    <p:sldId id="279" r:id="rId68"/>
    <p:sldId id="463" r:id="rId69"/>
    <p:sldId id="464" r:id="rId70"/>
    <p:sldId id="282" r:id="rId71"/>
    <p:sldId id="269" r:id="rId72"/>
    <p:sldId id="270" r:id="rId73"/>
    <p:sldId id="465" r:id="rId74"/>
    <p:sldId id="466" r:id="rId75"/>
    <p:sldId id="467" r:id="rId76"/>
    <p:sldId id="274" r:id="rId77"/>
    <p:sldId id="468" r:id="rId78"/>
    <p:sldId id="469" r:id="rId79"/>
    <p:sldId id="470" r:id="rId80"/>
    <p:sldId id="259" r:id="rId8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1E9D060-0109-B3A7-4DAF-9AE4B8943C9A}" name="Purity Mugambi" initials="PM" userId="S::pmugambi@umass.edu::c2d5794d-77b8-47ad-8949-faef9b4fd1f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75"/>
    <p:restoredTop sz="77606"/>
  </p:normalViewPr>
  <p:slideViewPr>
    <p:cSldViewPr snapToGrid="0" snapToObjects="1">
      <p:cViewPr varScale="1">
        <p:scale>
          <a:sx n="168" d="100"/>
          <a:sy n="168" d="100"/>
        </p:scale>
        <p:origin x="1506"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8/10/relationships/authors" Target="author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biostat.jhsph.edu/courses/bio621/misc/Chocolate%20consumption%20cognitive%20function%20and%20nobel%20laurates%20(NEJM).pdf" TargetMode="External"/><Relationship Id="rId2" Type="http://schemas.openxmlformats.org/officeDocument/2006/relationships/slide" Target="../slides/slide14.xml"/><Relationship Id="rId1" Type="http://schemas.openxmlformats.org/officeDocument/2006/relationships/notesMaster" Target="../notesMasters/notesMaster1.xml"/><Relationship Id="rId5" Type="http://schemas.openxmlformats.org/officeDocument/2006/relationships/hyperlink" Target="http://www.reuters.com/article/2012/10/10/us-eat-chocolate-win-the-nobel-prize-idUSBRE8991MS20121010#vFdfFkbPVlilSjsB.97" TargetMode="External"/><Relationship Id="rId4" Type="http://schemas.openxmlformats.org/officeDocument/2006/relationships/hyperlink" Target="http://blogs.scientificamerican.com/the-curious-wavefunction/chocolate-consumption-and-nobel-prizes-a-bizarre-juxtaposition-if-there-ever-was-on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In 2012, a </a:t>
            </a:r>
            <a:r>
              <a:rPr lang="en-US" b="0" i="0" dirty="0">
                <a:solidFill>
                  <a:srgbClr val="52ADC8"/>
                </a:solidFill>
                <a:effectLst/>
                <a:latin typeface="-apple-system"/>
                <a:hlinkClick r:id="rId3"/>
              </a:rPr>
              <a:t>paper</a:t>
            </a:r>
            <a:r>
              <a:rPr lang="en-US" b="0" i="0" dirty="0">
                <a:solidFill>
                  <a:srgbClr val="494E52"/>
                </a:solidFill>
                <a:effectLst/>
                <a:latin typeface="-apple-system"/>
              </a:rPr>
              <a:t> in the respected New England Journal of Medicine examined the </a:t>
            </a:r>
          </a:p>
          <a:p>
            <a:pPr lvl="1"/>
            <a:r>
              <a:rPr lang="en-US" b="0" i="0" dirty="0">
                <a:solidFill>
                  <a:srgbClr val="494E52"/>
                </a:solidFill>
                <a:effectLst/>
                <a:latin typeface="-apple-system"/>
              </a:rPr>
              <a:t>relation between chocolate consumption and Nobel Prizes in a group of countries.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The </a:t>
            </a:r>
            <a:r>
              <a:rPr lang="en-US" b="0" i="0" dirty="0">
                <a:solidFill>
                  <a:srgbClr val="52ADC8"/>
                </a:solidFill>
                <a:effectLst/>
                <a:latin typeface="-apple-system"/>
                <a:hlinkClick r:id="rId4"/>
              </a:rPr>
              <a:t>Scientific American</a:t>
            </a:r>
            <a:r>
              <a:rPr lang="en-US" b="0" i="0" dirty="0">
                <a:solidFill>
                  <a:srgbClr val="494E52"/>
                </a:solidFill>
                <a:effectLst/>
                <a:latin typeface="-apple-system"/>
              </a:rPr>
              <a:t> responded seriously whereas </a:t>
            </a:r>
            <a:r>
              <a:rPr lang="en-US" b="0" i="0" dirty="0">
                <a:solidFill>
                  <a:srgbClr val="52ADC8"/>
                </a:solidFill>
                <a:effectLst/>
                <a:latin typeface="-apple-system"/>
                <a:hlinkClick r:id="rId5"/>
              </a:rPr>
              <a:t>others</a:t>
            </a:r>
            <a:r>
              <a:rPr lang="en-US" b="0" i="0" dirty="0">
                <a:solidFill>
                  <a:srgbClr val="494E52"/>
                </a:solidFill>
                <a:effectLst/>
                <a:latin typeface="-apple-system"/>
              </a:rPr>
              <a:t> were more relaxed. </a:t>
            </a:r>
          </a:p>
          <a:p>
            <a:pPr lvl="0"/>
            <a:endParaRPr lang="en-US" b="0" i="0" dirty="0">
              <a:solidFill>
                <a:srgbClr val="494E52"/>
              </a:solidFill>
              <a:effectLst/>
              <a:latin typeface="-apple-system"/>
            </a:endParaRPr>
          </a:p>
          <a:p>
            <a:pPr lvl="0"/>
            <a:r>
              <a:rPr lang="en-US" b="0" i="0" dirty="0">
                <a:solidFill>
                  <a:srgbClr val="494E52"/>
                </a:solidFill>
                <a:effectLst/>
                <a:latin typeface="-apple-system"/>
              </a:rPr>
              <a:t>You are welcome to make your own decision! The following graph, provided in the paper, should motivate you to go and take a look.</a:t>
            </a:r>
          </a:p>
          <a:p>
            <a:endParaRPr lang="en-US" dirty="0"/>
          </a:p>
        </p:txBody>
      </p:sp>
    </p:spTree>
    <p:extLst>
      <p:ext uri="{BB962C8B-B14F-4D97-AF65-F5344CB8AC3E}">
        <p14:creationId xmlns:p14="http://schemas.microsoft.com/office/powerpoint/2010/main" val="2649227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False</a:t>
            </a:r>
          </a:p>
          <a:p>
            <a:r>
              <a:rPr lang="en-US" dirty="0"/>
              <a:t>False – We will not be able to predict with a linear classifier, but other classifiers can be used</a:t>
            </a:r>
          </a:p>
          <a:p>
            <a:r>
              <a:rPr lang="en-US" dirty="0"/>
              <a:t>They have a negative **linear** association</a:t>
            </a:r>
          </a:p>
          <a:p>
            <a:endParaRPr lang="en-US" dirty="0"/>
          </a:p>
        </p:txBody>
      </p:sp>
    </p:spTree>
    <p:extLst>
      <p:ext uri="{BB962C8B-B14F-4D97-AF65-F5344CB8AC3E}">
        <p14:creationId xmlns:p14="http://schemas.microsoft.com/office/powerpoint/2010/main" val="4181587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169892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SU, SD of y = 1, so, the vertical connector at x=1, is r*SD y = r*1 = r</a:t>
            </a:r>
          </a:p>
          <a:p>
            <a:r>
              <a:rPr lang="en-US" b="0" i="0" dirty="0">
                <a:solidFill>
                  <a:srgbClr val="494E52"/>
                </a:solidFill>
                <a:effectLst/>
                <a:latin typeface="-apple-system"/>
              </a:rPr>
              <a:t>In regression, we use the value of one variable (which we will call </a:t>
            </a:r>
            <a:r>
              <a:rPr lang="en-US" b="0" i="0" dirty="0">
                <a:solidFill>
                  <a:srgbClr val="494E52"/>
                </a:solidFill>
                <a:effectLst/>
                <a:latin typeface="MJXc-TeX-math-I"/>
              </a:rPr>
              <a:t>x</a:t>
            </a:r>
            <a:r>
              <a:rPr lang="en-US" b="0" i="0" dirty="0">
                <a:solidFill>
                  <a:srgbClr val="494E52"/>
                </a:solidFill>
                <a:effectLst/>
                <a:latin typeface="-apple-system"/>
              </a:rPr>
              <a:t>x) to predict the value of another (which we will call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t>
            </a:r>
          </a:p>
          <a:p>
            <a:pPr lvl="1"/>
            <a:r>
              <a:rPr lang="en-US" b="0" i="0" dirty="0">
                <a:solidFill>
                  <a:srgbClr val="494E52"/>
                </a:solidFill>
                <a:effectLst/>
                <a:latin typeface="-apple-system"/>
              </a:rPr>
              <a:t>When the variables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are measured in standard units, the regression line for predicting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has slope </a:t>
            </a:r>
            <a:r>
              <a:rPr lang="en-US" b="0" i="0" dirty="0" err="1">
                <a:solidFill>
                  <a:srgbClr val="494E52"/>
                </a:solidFill>
                <a:effectLst/>
                <a:latin typeface="MJXc-TeX-math-I"/>
              </a:rPr>
              <a:t>r</a:t>
            </a:r>
            <a:r>
              <a:rPr lang="en-US" b="0" i="0" dirty="0" err="1">
                <a:solidFill>
                  <a:srgbClr val="494E52"/>
                </a:solidFill>
                <a:effectLst/>
                <a:latin typeface="-apple-system"/>
              </a:rPr>
              <a:t>r</a:t>
            </a:r>
            <a:r>
              <a:rPr lang="en-US" b="0" i="0" dirty="0">
                <a:solidFill>
                  <a:srgbClr val="494E52"/>
                </a:solidFill>
                <a:effectLst/>
                <a:latin typeface="-apple-system"/>
              </a:rPr>
              <a:t> and passes through the origin.</a:t>
            </a:r>
            <a:endParaRPr lang="en-US" dirty="0"/>
          </a:p>
          <a:p>
            <a:endParaRPr lang="en-US" dirty="0"/>
          </a:p>
          <a:p>
            <a:r>
              <a:rPr lang="en-US" dirty="0"/>
              <a:t>In original units then, vertical change = r*SD y, which is not necessarily equal to 1</a:t>
            </a:r>
          </a:p>
        </p:txBody>
      </p:sp>
    </p:spTree>
    <p:extLst>
      <p:ext uri="{BB962C8B-B14F-4D97-AF65-F5344CB8AC3E}">
        <p14:creationId xmlns:p14="http://schemas.microsoft.com/office/powerpoint/2010/main" val="1883158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Slope is computed as change y/ change x = ((</a:t>
            </a:r>
            <a:r>
              <a:rPr lang="en-US" dirty="0" err="1"/>
              <a:t>average_y</a:t>
            </a:r>
            <a:r>
              <a:rPr lang="en-US" dirty="0"/>
              <a:t> + r*</a:t>
            </a:r>
            <a:r>
              <a:rPr lang="en-US" dirty="0" err="1"/>
              <a:t>sd_y</a:t>
            </a:r>
            <a:r>
              <a:rPr lang="en-US" dirty="0"/>
              <a:t>)– </a:t>
            </a:r>
            <a:r>
              <a:rPr lang="en-US" dirty="0" err="1"/>
              <a:t>average_y</a:t>
            </a:r>
            <a:r>
              <a:rPr lang="en-US" dirty="0"/>
              <a:t>)/ ((</a:t>
            </a:r>
            <a:r>
              <a:rPr lang="en-US" dirty="0" err="1"/>
              <a:t>average_x</a:t>
            </a:r>
            <a:r>
              <a:rPr lang="en-US" dirty="0"/>
              <a:t> + </a:t>
            </a:r>
            <a:r>
              <a:rPr lang="en-US" dirty="0" err="1"/>
              <a:t>sd_x</a:t>
            </a:r>
            <a:r>
              <a:rPr lang="en-US" dirty="0"/>
              <a:t>) – </a:t>
            </a:r>
            <a:r>
              <a:rPr lang="en-US" dirty="0" err="1"/>
              <a:t>average_x</a:t>
            </a:r>
            <a:r>
              <a:rPr lang="en-US" dirty="0"/>
              <a:t>) = r*</a:t>
            </a:r>
            <a:r>
              <a:rPr lang="en-US" dirty="0" err="1"/>
              <a:t>sd_y</a:t>
            </a:r>
            <a:r>
              <a:rPr lang="en-US" dirty="0"/>
              <a:t>/</a:t>
            </a:r>
            <a:r>
              <a:rPr lang="en-US" dirty="0" err="1"/>
              <a:t>sd_x</a:t>
            </a:r>
            <a:endParaRPr lang="en-US" dirty="0"/>
          </a:p>
          <a:p>
            <a:endParaRPr lang="en-US" dirty="0"/>
          </a:p>
          <a:p>
            <a:r>
              <a:rPr lang="en-US" dirty="0"/>
              <a:t>Intercept is computed as y – slope * x, point of intersection with y axis is (</a:t>
            </a:r>
            <a:r>
              <a:rPr lang="en-US" dirty="0" err="1"/>
              <a:t>average_x</a:t>
            </a:r>
            <a:r>
              <a:rPr lang="en-US" dirty="0"/>
              <a:t>, </a:t>
            </a:r>
            <a:r>
              <a:rPr lang="en-US" dirty="0" err="1"/>
              <a:t>average_y</a:t>
            </a:r>
            <a:r>
              <a:rPr lang="en-US" dirty="0"/>
              <a:t>), hence, values for x and y are </a:t>
            </a:r>
            <a:r>
              <a:rPr lang="en-US" dirty="0" err="1"/>
              <a:t>average_x</a:t>
            </a:r>
            <a:r>
              <a:rPr lang="en-US" dirty="0"/>
              <a:t>, and </a:t>
            </a:r>
            <a:r>
              <a:rPr lang="en-US" dirty="0" err="1"/>
              <a:t>average_y</a:t>
            </a:r>
            <a:r>
              <a:rPr lang="en-US" dirty="0"/>
              <a:t> </a:t>
            </a:r>
            <a:r>
              <a:rPr lang="en-US" dirty="0" err="1"/>
              <a:t>repectively</a:t>
            </a:r>
            <a:endParaRPr lang="en-US" dirty="0"/>
          </a:p>
        </p:txBody>
      </p:sp>
    </p:spTree>
    <p:extLst>
      <p:ext uri="{BB962C8B-B14F-4D97-AF65-F5344CB8AC3E}">
        <p14:creationId xmlns:p14="http://schemas.microsoft.com/office/powerpoint/2010/main" val="6775331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 – no units</a:t>
            </a:r>
          </a:p>
          <a:p>
            <a:endParaRPr lang="en-US" dirty="0"/>
          </a:p>
          <a:p>
            <a:r>
              <a:rPr lang="en-US" dirty="0"/>
              <a:t>Slope – dollars per gram</a:t>
            </a:r>
          </a:p>
          <a:p>
            <a:endParaRPr lang="en-US" dirty="0"/>
          </a:p>
          <a:p>
            <a:pPr lvl="1"/>
            <a:r>
              <a:rPr lang="en-US" b="0" i="0" dirty="0">
                <a:solidFill>
                  <a:srgbClr val="494E52"/>
                </a:solidFill>
                <a:effectLst/>
                <a:latin typeface="-apple-system"/>
              </a:rPr>
              <a:t>In general, the slope of the regression line can be interpreted as the average increase in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per unit increase in </a:t>
            </a:r>
            <a:r>
              <a:rPr lang="en-US" b="0" i="0" dirty="0">
                <a:solidFill>
                  <a:srgbClr val="494E52"/>
                </a:solidFill>
                <a:effectLst/>
                <a:latin typeface="MJXc-TeX-math-I"/>
              </a:rPr>
              <a:t>x</a:t>
            </a:r>
            <a:r>
              <a:rPr lang="en-US" b="0" i="0" dirty="0">
                <a:solidFill>
                  <a:srgbClr val="494E52"/>
                </a:solidFill>
                <a:effectLst/>
                <a:latin typeface="-apple-system"/>
              </a:rPr>
              <a:t>x. Note that if the slope is negative, then for every unit increase in </a:t>
            </a:r>
            <a:r>
              <a:rPr lang="en-US" b="0" i="0" dirty="0">
                <a:solidFill>
                  <a:srgbClr val="494E52"/>
                </a:solidFill>
                <a:effectLst/>
                <a:latin typeface="MJXc-TeX-math-I"/>
              </a:rPr>
              <a:t>x</a:t>
            </a:r>
            <a:r>
              <a:rPr lang="en-US" b="0" i="0" dirty="0">
                <a:solidFill>
                  <a:srgbClr val="494E52"/>
                </a:solidFill>
                <a:effectLst/>
                <a:latin typeface="-apple-system"/>
              </a:rPr>
              <a:t>x, the average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decreases.</a:t>
            </a:r>
            <a:endParaRPr lang="en-US" dirty="0"/>
          </a:p>
          <a:p>
            <a:endParaRPr lang="en-US" dirty="0"/>
          </a:p>
          <a:p>
            <a:r>
              <a:rPr lang="en-US" dirty="0"/>
              <a:t>Intercept – dollars (dollars – dollars/gram * gram) = dollars – dollars = dollars</a:t>
            </a:r>
          </a:p>
        </p:txBody>
      </p:sp>
    </p:spTree>
    <p:extLst>
      <p:ext uri="{BB962C8B-B14F-4D97-AF65-F5344CB8AC3E}">
        <p14:creationId xmlns:p14="http://schemas.microsoft.com/office/powerpoint/2010/main" val="1789152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MJXc-TeX-main-R"/>
              </a:rPr>
              <a:t>estimate of child's height = 0.64⋅midparent height + 22.64. </a:t>
            </a:r>
            <a:r>
              <a:rPr lang="en-US" b="0" i="0" dirty="0">
                <a:solidFill>
                  <a:srgbClr val="494E52"/>
                </a:solidFill>
                <a:effectLst/>
                <a:latin typeface="-apple-system"/>
              </a:rPr>
              <a:t>This is also known as the </a:t>
            </a:r>
            <a:r>
              <a:rPr lang="en-US" b="0" i="1" dirty="0">
                <a:solidFill>
                  <a:srgbClr val="494E52"/>
                </a:solidFill>
                <a:effectLst/>
                <a:latin typeface="-apple-system"/>
              </a:rPr>
              <a:t>regression equation.</a:t>
            </a:r>
            <a:r>
              <a:rPr lang="en-US" b="0" i="0" dirty="0">
                <a:solidFill>
                  <a:srgbClr val="494E52"/>
                </a:solidFill>
                <a:effectLst/>
                <a:latin typeface="-apple-system"/>
              </a:rPr>
              <a:t> The principal use of the regression equation is to predict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a:t>
            </a:r>
          </a:p>
          <a:p>
            <a:endParaRPr lang="en-US" b="0" i="0" dirty="0">
              <a:solidFill>
                <a:srgbClr val="494E52"/>
              </a:solidFill>
              <a:effectLst/>
              <a:latin typeface="-apple-system"/>
            </a:endParaRPr>
          </a:p>
          <a:p>
            <a:r>
              <a:rPr lang="en-US" b="0" i="0" dirty="0">
                <a:solidFill>
                  <a:srgbClr val="494E52"/>
                </a:solidFill>
                <a:effectLst/>
                <a:latin typeface="-apple-system"/>
              </a:rPr>
              <a:t>What is x? -- midterm</a:t>
            </a:r>
          </a:p>
          <a:p>
            <a:r>
              <a:rPr lang="en-US" b="0" i="0" dirty="0">
                <a:solidFill>
                  <a:srgbClr val="494E52"/>
                </a:solidFill>
                <a:effectLst/>
                <a:latin typeface="-apple-system"/>
              </a:rPr>
              <a:t>What is y? -- final</a:t>
            </a:r>
          </a:p>
          <a:p>
            <a:r>
              <a:rPr lang="en-US" b="0" i="0" dirty="0">
                <a:solidFill>
                  <a:srgbClr val="494E52"/>
                </a:solidFill>
                <a:effectLst/>
                <a:latin typeface="-apple-system"/>
              </a:rPr>
              <a:t>Slope = r*(</a:t>
            </a:r>
            <a:r>
              <a:rPr lang="en-US" b="0" i="0" dirty="0" err="1">
                <a:solidFill>
                  <a:srgbClr val="494E52"/>
                </a:solidFill>
                <a:effectLst/>
                <a:latin typeface="-apple-system"/>
              </a:rPr>
              <a:t>sd_y</a:t>
            </a:r>
            <a:r>
              <a:rPr lang="en-US" b="0" i="0" dirty="0">
                <a:solidFill>
                  <a:srgbClr val="494E52"/>
                </a:solidFill>
                <a:effectLst/>
                <a:latin typeface="-apple-system"/>
              </a:rPr>
              <a:t>/</a:t>
            </a:r>
            <a:r>
              <a:rPr lang="en-US" b="0" i="0" dirty="0" err="1">
                <a:solidFill>
                  <a:srgbClr val="494E52"/>
                </a:solidFill>
                <a:effectLst/>
                <a:latin typeface="-apple-system"/>
              </a:rPr>
              <a:t>sd_x</a:t>
            </a:r>
            <a:r>
              <a:rPr lang="en-US" b="0" i="0" dirty="0">
                <a:solidFill>
                  <a:srgbClr val="494E52"/>
                </a:solidFill>
                <a:effectLst/>
                <a:latin typeface="-apple-system"/>
              </a:rPr>
              <a:t>) = 0.75*(12/10) = 0.9</a:t>
            </a:r>
          </a:p>
          <a:p>
            <a:endParaRPr lang="en-US" b="0" i="0" dirty="0">
              <a:solidFill>
                <a:srgbClr val="494E52"/>
              </a:solidFill>
              <a:effectLst/>
              <a:latin typeface="-apple-system"/>
            </a:endParaRPr>
          </a:p>
          <a:p>
            <a:r>
              <a:rPr lang="en-US" b="0" i="0" dirty="0">
                <a:solidFill>
                  <a:srgbClr val="494E52"/>
                </a:solidFill>
                <a:effectLst/>
                <a:latin typeface="-apple-system"/>
              </a:rPr>
              <a:t>Intercept = </a:t>
            </a:r>
            <a:r>
              <a:rPr lang="en-US" b="0" i="0" dirty="0" err="1">
                <a:solidFill>
                  <a:srgbClr val="494E52"/>
                </a:solidFill>
                <a:effectLst/>
                <a:latin typeface="-apple-system"/>
              </a:rPr>
              <a:t>average_y</a:t>
            </a:r>
            <a:r>
              <a:rPr lang="en-US" b="0" i="0" dirty="0">
                <a:solidFill>
                  <a:srgbClr val="494E52"/>
                </a:solidFill>
                <a:effectLst/>
                <a:latin typeface="-apple-system"/>
              </a:rPr>
              <a:t> – slope*</a:t>
            </a:r>
            <a:r>
              <a:rPr lang="en-US" b="0" i="0" dirty="0" err="1">
                <a:solidFill>
                  <a:srgbClr val="494E52"/>
                </a:solidFill>
                <a:effectLst/>
                <a:latin typeface="-apple-system"/>
              </a:rPr>
              <a:t>average_x</a:t>
            </a:r>
            <a:r>
              <a:rPr lang="en-US" b="0" i="0" dirty="0">
                <a:solidFill>
                  <a:srgbClr val="494E52"/>
                </a:solidFill>
                <a:effectLst/>
                <a:latin typeface="-apple-system"/>
              </a:rPr>
              <a:t> = 50 – (0.9*70) = 50 – 63 = -13</a:t>
            </a:r>
          </a:p>
          <a:p>
            <a:endParaRPr lang="en-US" b="0" i="0" dirty="0">
              <a:solidFill>
                <a:srgbClr val="494E52"/>
              </a:solidFill>
              <a:effectLst/>
              <a:latin typeface="-apple-system"/>
            </a:endParaRPr>
          </a:p>
          <a:p>
            <a:r>
              <a:rPr lang="en-US" b="0" i="0" dirty="0">
                <a:solidFill>
                  <a:srgbClr val="494E52"/>
                </a:solidFill>
                <a:effectLst/>
                <a:latin typeface="-apple-system"/>
              </a:rPr>
              <a:t>Student got a 90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90 +-13 = 81 – 13 = 68</a:t>
            </a:r>
          </a:p>
          <a:p>
            <a:r>
              <a:rPr lang="en-US" b="0" i="0" dirty="0">
                <a:solidFill>
                  <a:srgbClr val="494E52"/>
                </a:solidFill>
                <a:effectLst/>
                <a:latin typeface="-apple-system"/>
              </a:rPr>
              <a:t>Student got a 60 in midterm, </a:t>
            </a:r>
            <a:r>
              <a:rPr lang="en-US" b="0" i="0" dirty="0" err="1">
                <a:solidFill>
                  <a:srgbClr val="494E52"/>
                </a:solidFill>
                <a:effectLst/>
                <a:latin typeface="-apple-system"/>
              </a:rPr>
              <a:t>estimated_final_score</a:t>
            </a:r>
            <a:r>
              <a:rPr lang="en-US" b="0" i="0" dirty="0">
                <a:solidFill>
                  <a:srgbClr val="494E52"/>
                </a:solidFill>
                <a:effectLst/>
                <a:latin typeface="-apple-system"/>
              </a:rPr>
              <a:t> = slope * x + intercept = 0.9 * 60 +-13 = 54 – 13 = 41</a:t>
            </a:r>
            <a:endParaRPr lang="en-US" dirty="0"/>
          </a:p>
        </p:txBody>
      </p:sp>
    </p:spTree>
    <p:extLst>
      <p:ext uri="{BB962C8B-B14F-4D97-AF65-F5344CB8AC3E}">
        <p14:creationId xmlns:p14="http://schemas.microsoft.com/office/powerpoint/2010/main" val="3306383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Linear regression is </a:t>
            </a:r>
          </a:p>
        </p:txBody>
      </p:sp>
    </p:spTree>
    <p:extLst>
      <p:ext uri="{BB962C8B-B14F-4D97-AF65-F5344CB8AC3E}">
        <p14:creationId xmlns:p14="http://schemas.microsoft.com/office/powerpoint/2010/main" val="8276720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Corresponding to each point on the scatter plot, there is an error of prediction calculated as the actual value minus the predicted value. It is the vertical distance between the point and the line, with a negative sign if the point is below the line.</a:t>
            </a:r>
          </a:p>
          <a:p>
            <a:endParaRPr lang="en-US" b="0" i="0" dirty="0">
              <a:solidFill>
                <a:srgbClr val="494E52"/>
              </a:solidFill>
              <a:effectLst/>
              <a:latin typeface="-apple-system"/>
            </a:endParaRPr>
          </a:p>
          <a:p>
            <a:pPr marL="457200" marR="0" lvl="0" indent="-317500" algn="l" defTabSz="914400" rtl="0" eaLnBrk="1" fontAlgn="auto" latinLnBrk="0" hangingPunct="1">
              <a:lnSpc>
                <a:spcPct val="100000"/>
              </a:lnSpc>
              <a:spcBef>
                <a:spcPts val="0"/>
              </a:spcBef>
              <a:spcAft>
                <a:spcPts val="0"/>
              </a:spcAft>
              <a:buClr>
                <a:srgbClr val="000000"/>
              </a:buClr>
              <a:buSzPts val="1400"/>
              <a:buFont typeface="Arial"/>
              <a:buChar char="●"/>
              <a:tabLst/>
              <a:defRPr/>
            </a:pPr>
            <a:r>
              <a:rPr lang="en-US" b="0" i="0" dirty="0">
                <a:solidFill>
                  <a:srgbClr val="494E52"/>
                </a:solidFill>
                <a:effectLst/>
                <a:latin typeface="-apple-system"/>
              </a:rPr>
              <a:t>What we need is one overall measure of the rough size of the errors. As we did before, we will eliminate the +s, and –s by squaring the values, then taking the square root to get back to the original units</a:t>
            </a:r>
          </a:p>
          <a:p>
            <a:endParaRPr lang="en-US" b="0" i="0" dirty="0">
              <a:solidFill>
                <a:srgbClr val="494E52"/>
              </a:solidFill>
              <a:effectLst/>
              <a:latin typeface="-apple-system"/>
            </a:endParaRPr>
          </a:p>
          <a:p>
            <a:r>
              <a:rPr lang="en-US" b="0" i="0" dirty="0">
                <a:solidFill>
                  <a:srgbClr val="494E52"/>
                </a:solidFill>
                <a:effectLst/>
                <a:latin typeface="-apple-system"/>
              </a:rPr>
              <a:t>The errors change depending on the line of estimation used.</a:t>
            </a:r>
          </a:p>
          <a:p>
            <a:endParaRPr lang="en-US" b="0" i="0" dirty="0">
              <a:solidFill>
                <a:srgbClr val="494E52"/>
              </a:solidFill>
              <a:effectLst/>
              <a:latin typeface="-apple-system"/>
            </a:endParaRPr>
          </a:p>
        </p:txBody>
      </p:sp>
    </p:spTree>
    <p:extLst>
      <p:ext uri="{BB962C8B-B14F-4D97-AF65-F5344CB8AC3E}">
        <p14:creationId xmlns:p14="http://schemas.microsoft.com/office/powerpoint/2010/main" val="1860421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Our observations so far can be summarized as follows.</a:t>
            </a:r>
          </a:p>
          <a:p>
            <a:pPr lvl="1" algn="l">
              <a:buFont typeface="Arial" panose="020B0604020202020204" pitchFamily="34" charset="0"/>
              <a:buChar char="•"/>
            </a:pPr>
            <a:r>
              <a:rPr lang="en-US" b="0" i="0" dirty="0">
                <a:solidFill>
                  <a:srgbClr val="494E52"/>
                </a:solidFill>
                <a:effectLst/>
                <a:latin typeface="-apple-system"/>
              </a:rPr>
              <a:t>To get estimates of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based on </a:t>
            </a:r>
            <a:r>
              <a:rPr lang="en-US" b="0" i="0" dirty="0">
                <a:solidFill>
                  <a:srgbClr val="494E52"/>
                </a:solidFill>
                <a:effectLst/>
                <a:latin typeface="MJXc-TeX-math-I"/>
              </a:rPr>
              <a:t>x</a:t>
            </a:r>
            <a:r>
              <a:rPr lang="en-US" b="0" i="0" dirty="0">
                <a:solidFill>
                  <a:srgbClr val="494E52"/>
                </a:solidFill>
                <a:effectLst/>
                <a:latin typeface="-apple-system"/>
              </a:rPr>
              <a:t>x, you can use any line you want.</a:t>
            </a:r>
          </a:p>
          <a:p>
            <a:pPr lvl="1" algn="l">
              <a:buFont typeface="Arial" panose="020B0604020202020204" pitchFamily="34" charset="0"/>
              <a:buChar char="•"/>
            </a:pPr>
            <a:r>
              <a:rPr lang="en-US" b="0" i="0" dirty="0">
                <a:solidFill>
                  <a:srgbClr val="494E52"/>
                </a:solidFill>
                <a:effectLst/>
                <a:latin typeface="-apple-system"/>
              </a:rPr>
              <a:t>Every line has a root mean squared error of estimation.</a:t>
            </a:r>
          </a:p>
          <a:p>
            <a:pPr lvl="1" algn="l">
              <a:buFont typeface="Arial" panose="020B0604020202020204" pitchFamily="34" charset="0"/>
              <a:buChar char="•"/>
            </a:pPr>
            <a:r>
              <a:rPr lang="en-US" b="0" i="0" dirty="0">
                <a:solidFill>
                  <a:srgbClr val="494E52"/>
                </a:solidFill>
                <a:effectLst/>
                <a:latin typeface="-apple-system"/>
              </a:rPr>
              <a:t>"Better" lines have smaller errors.</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Is there a "best" line? That is, is there a line that minimizes the root mean squared error among all lines? Yes, the least square line, AKA, the regression line</a:t>
            </a:r>
          </a:p>
          <a:p>
            <a:pPr algn="l"/>
            <a:endParaRPr lang="en-US" b="0" i="0" dirty="0">
              <a:solidFill>
                <a:srgbClr val="494E52"/>
              </a:solidFill>
              <a:effectLst/>
              <a:latin typeface="-apple-system"/>
            </a:endParaRPr>
          </a:p>
          <a:p>
            <a:pPr algn="l"/>
            <a:endParaRPr lang="en-US" b="0" i="0" dirty="0">
              <a:solidFill>
                <a:srgbClr val="494E52"/>
              </a:solidFill>
              <a:effectLst/>
              <a:latin typeface="-apple-system"/>
            </a:endParaRPr>
          </a:p>
          <a:p>
            <a:pPr algn="l"/>
            <a:r>
              <a:rPr lang="en-US" b="0" i="0" dirty="0">
                <a:solidFill>
                  <a:srgbClr val="494E52"/>
                </a:solidFill>
                <a:effectLst/>
                <a:latin typeface="-apple-system"/>
              </a:rPr>
              <a:t>By a remarkable fact of mathematics, no other line can beat the low error rate of the regression line.</a:t>
            </a:r>
          </a:p>
          <a:p>
            <a:pPr lvl="1" algn="l">
              <a:buFont typeface="Arial" panose="020B0604020202020204" pitchFamily="34" charset="0"/>
              <a:buChar char="•"/>
            </a:pPr>
            <a:r>
              <a:rPr lang="en-US" b="1" i="0" dirty="0">
                <a:solidFill>
                  <a:srgbClr val="494E52"/>
                </a:solidFill>
                <a:effectLst/>
                <a:latin typeface="-apple-system"/>
              </a:rPr>
              <a:t>The regression line is the unique straight line that minimizes the mean squared error of estimation among all straight lines.</a:t>
            </a:r>
            <a:endParaRPr lang="en-US" b="0" i="0" dirty="0">
              <a:solidFill>
                <a:srgbClr val="494E52"/>
              </a:solidFill>
              <a:effectLst/>
              <a:latin typeface="-apple-system"/>
            </a:endParaRPr>
          </a:p>
          <a:p>
            <a:r>
              <a:rPr lang="en-US" dirty="0"/>
              <a:t/>
            </a:r>
            <a:br>
              <a:rPr lang="en-US" dirty="0"/>
            </a:br>
            <a:endParaRPr lang="en-US" dirty="0"/>
          </a:p>
        </p:txBody>
      </p:sp>
    </p:spTree>
    <p:extLst>
      <p:ext uri="{BB962C8B-B14F-4D97-AF65-F5344CB8AC3E}">
        <p14:creationId xmlns:p14="http://schemas.microsoft.com/office/powerpoint/2010/main" val="20272593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972798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First note that a line that minimizes the root mean squared error is also a line that minimizes the squared error. </a:t>
            </a:r>
          </a:p>
          <a:p>
            <a:pPr lvl="1"/>
            <a:r>
              <a:rPr lang="en-US" b="0" i="0" dirty="0">
                <a:solidFill>
                  <a:srgbClr val="494E52"/>
                </a:solidFill>
                <a:effectLst/>
                <a:latin typeface="-apple-system"/>
              </a:rPr>
              <a:t>The square root makes no difference to the minimization. </a:t>
            </a:r>
          </a:p>
          <a:p>
            <a:pPr lvl="1"/>
            <a:r>
              <a:rPr lang="en-US" b="0" i="0" dirty="0">
                <a:solidFill>
                  <a:srgbClr val="494E52"/>
                </a:solidFill>
                <a:effectLst/>
                <a:latin typeface="-apple-system"/>
              </a:rPr>
              <a:t>So we will save ourselves a step of computation and just minimize the mean squared error (</a:t>
            </a:r>
            <a:r>
              <a:rPr lang="en-US" b="0" i="0" dirty="0" err="1">
                <a:solidFill>
                  <a:srgbClr val="494E52"/>
                </a:solidFill>
                <a:effectLst/>
                <a:latin typeface="-apple-system"/>
              </a:rPr>
              <a:t>mse</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If we use the line </a:t>
            </a:r>
            <a:r>
              <a:rPr lang="en-US" b="0" i="0" dirty="0">
                <a:solidFill>
                  <a:srgbClr val="494E52"/>
                </a:solidFill>
                <a:effectLst/>
                <a:latin typeface="MJXc-TeX-main-R"/>
              </a:rPr>
              <a:t>prediction = </a:t>
            </a:r>
            <a:r>
              <a:rPr lang="en-US" b="0" i="0" dirty="0" err="1">
                <a:solidFill>
                  <a:srgbClr val="494E52"/>
                </a:solidFill>
                <a:effectLst/>
                <a:latin typeface="MJXc-TeX-math-I"/>
              </a:rPr>
              <a:t>ax</a:t>
            </a:r>
            <a:r>
              <a:rPr lang="en-US" b="0" i="0" dirty="0" err="1">
                <a:solidFill>
                  <a:srgbClr val="494E52"/>
                </a:solidFill>
                <a:effectLst/>
                <a:latin typeface="MJXc-TeX-main-R"/>
              </a:rPr>
              <a:t>+</a:t>
            </a:r>
            <a:r>
              <a:rPr lang="en-US" b="0" i="0" dirty="0" err="1">
                <a:solidFill>
                  <a:srgbClr val="494E52"/>
                </a:solidFill>
                <a:effectLst/>
                <a:latin typeface="MJXc-TeX-math-I"/>
              </a:rPr>
              <a:t>b</a:t>
            </a:r>
            <a:r>
              <a:rPr lang="en-US" b="0" i="0" dirty="0">
                <a:solidFill>
                  <a:srgbClr val="494E52"/>
                </a:solidFill>
                <a:effectLst/>
                <a:latin typeface="MJXc-TeX-math-I"/>
              </a:rPr>
              <a:t> </a:t>
            </a:r>
            <a:r>
              <a:rPr lang="en-US" b="0" i="0" dirty="0">
                <a:solidFill>
                  <a:srgbClr val="494E52"/>
                </a:solidFill>
                <a:effectLst/>
                <a:latin typeface="-apple-system"/>
              </a:rPr>
              <a:t>will have an </a:t>
            </a:r>
            <a:r>
              <a:rPr lang="en-US" b="0" i="0" dirty="0" err="1">
                <a:solidFill>
                  <a:srgbClr val="494E52"/>
                </a:solidFill>
                <a:effectLst/>
                <a:latin typeface="-apple-system"/>
              </a:rPr>
              <a:t>mse</a:t>
            </a:r>
            <a:r>
              <a:rPr lang="en-US" b="0" i="0" dirty="0">
                <a:solidFill>
                  <a:srgbClr val="494E52"/>
                </a:solidFill>
                <a:effectLst/>
                <a:latin typeface="-apple-system"/>
              </a:rPr>
              <a:t> that depends on the slope </a:t>
            </a:r>
            <a:r>
              <a:rPr lang="en-US" b="0" i="0" dirty="0">
                <a:solidFill>
                  <a:srgbClr val="494E52"/>
                </a:solidFill>
                <a:effectLst/>
                <a:latin typeface="MJXc-TeX-math-I"/>
              </a:rPr>
              <a:t>a</a:t>
            </a:r>
            <a:r>
              <a:rPr lang="en-US" b="0" i="0" dirty="0">
                <a:solidFill>
                  <a:srgbClr val="494E52"/>
                </a:solidFill>
                <a:effectLst/>
                <a:latin typeface="-apple-system"/>
              </a:rPr>
              <a:t>a and the intercept </a:t>
            </a:r>
            <a:r>
              <a:rPr lang="en-US" b="0" i="0" dirty="0">
                <a:solidFill>
                  <a:srgbClr val="494E52"/>
                </a:solidFill>
                <a:effectLst/>
                <a:latin typeface="MJXc-TeX-math-I"/>
              </a:rPr>
              <a:t>b</a:t>
            </a:r>
            <a:r>
              <a:rPr lang="en-US" b="0" i="0" dirty="0">
                <a:solidFill>
                  <a:srgbClr val="494E52"/>
                </a:solidFill>
                <a:effectLst/>
                <a:latin typeface="-apple-system"/>
              </a:rPr>
              <a:t>b. </a:t>
            </a:r>
          </a:p>
          <a:p>
            <a:pPr lvl="1"/>
            <a:r>
              <a:rPr lang="en-US" b="0" i="0" dirty="0">
                <a:solidFill>
                  <a:srgbClr val="494E52"/>
                </a:solidFill>
                <a:effectLst/>
                <a:latin typeface="-apple-system"/>
              </a:rPr>
              <a:t>The function </a:t>
            </a:r>
            <a:r>
              <a:rPr lang="en-US" dirty="0" err="1"/>
              <a:t>lw_mse</a:t>
            </a:r>
            <a:r>
              <a:rPr lang="en-US" b="0" i="0" dirty="0">
                <a:solidFill>
                  <a:srgbClr val="494E52"/>
                </a:solidFill>
                <a:effectLst/>
                <a:latin typeface="-apple-system"/>
              </a:rPr>
              <a:t> takes the slope and intercept as its arguments and returns the corresponding </a:t>
            </a:r>
            <a:r>
              <a:rPr lang="en-US" b="0" i="0" dirty="0" err="1">
                <a:solidFill>
                  <a:srgbClr val="494E52"/>
                </a:solidFill>
                <a:effectLst/>
                <a:latin typeface="-apple-system"/>
              </a:rPr>
              <a:t>mse</a:t>
            </a:r>
            <a:r>
              <a:rPr lang="en-US" b="0" i="0" dirty="0">
                <a:solidFill>
                  <a:srgbClr val="494E52"/>
                </a:solidFill>
                <a:effectLst/>
                <a:latin typeface="-apple-system"/>
              </a:rPr>
              <a:t>.</a:t>
            </a:r>
          </a:p>
          <a:p>
            <a:pPr lvl="1"/>
            <a:endParaRPr lang="en-US" b="0" i="0" dirty="0">
              <a:solidFill>
                <a:srgbClr val="494E52"/>
              </a:solidFill>
              <a:effectLst/>
              <a:latin typeface="-apple-system"/>
            </a:endParaRPr>
          </a:p>
          <a:p>
            <a:pPr algn="l"/>
            <a:r>
              <a:rPr lang="en-US" b="0" i="0" dirty="0">
                <a:solidFill>
                  <a:srgbClr val="494E52"/>
                </a:solidFill>
                <a:effectLst/>
                <a:latin typeface="-apple-system"/>
              </a:rPr>
              <a:t>If we experiment with different values, we can find a low-error slope and intercept through trial and error, but that would take a while. </a:t>
            </a:r>
          </a:p>
          <a:p>
            <a:pPr lvl="1" algn="l"/>
            <a:r>
              <a:rPr lang="en-US" b="0" i="0" dirty="0">
                <a:solidFill>
                  <a:srgbClr val="494E52"/>
                </a:solidFill>
                <a:effectLst/>
                <a:latin typeface="-apple-system"/>
              </a:rPr>
              <a:t>Fortunately, there is a Python function that does all the trial and error for us.</a:t>
            </a:r>
          </a:p>
          <a:p>
            <a:pPr lvl="1" algn="l"/>
            <a:endParaRPr lang="en-US" b="0" i="0" dirty="0">
              <a:solidFill>
                <a:srgbClr val="494E52"/>
              </a:solidFill>
              <a:effectLst/>
              <a:latin typeface="-apple-system"/>
            </a:endParaRPr>
          </a:p>
          <a:p>
            <a:pPr algn="l"/>
            <a:r>
              <a:rPr lang="en-US" b="0" i="0" dirty="0">
                <a:solidFill>
                  <a:srgbClr val="494E52"/>
                </a:solidFill>
                <a:effectLst/>
                <a:latin typeface="-apple-system"/>
              </a:rPr>
              <a:t>The minimize function can be used to find the arguments of a function for which the function returns its minimum value. </a:t>
            </a:r>
          </a:p>
          <a:p>
            <a:pPr lvl="1" algn="l"/>
            <a:r>
              <a:rPr lang="en-US" b="0" i="0" dirty="0">
                <a:solidFill>
                  <a:srgbClr val="494E52"/>
                </a:solidFill>
                <a:effectLst/>
                <a:latin typeface="-apple-system"/>
              </a:rPr>
              <a:t>Python uses a similar trial-and-error approach, following the changes that lead to incrementally lower output values.</a:t>
            </a:r>
          </a:p>
          <a:p>
            <a:pPr lvl="0"/>
            <a:endParaRPr lang="en-US" b="0" i="0" dirty="0">
              <a:solidFill>
                <a:srgbClr val="494E52"/>
              </a:solidFill>
              <a:effectLst/>
              <a:latin typeface="-apple-system"/>
            </a:endParaRPr>
          </a:p>
          <a:p>
            <a:endParaRPr lang="en-US" dirty="0"/>
          </a:p>
        </p:txBody>
      </p:sp>
    </p:spTree>
    <p:extLst>
      <p:ext uri="{BB962C8B-B14F-4D97-AF65-F5344CB8AC3E}">
        <p14:creationId xmlns:p14="http://schemas.microsoft.com/office/powerpoint/2010/main" val="17235542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Start by reviewing minimize. Use the demo in notebook 9.3, Non-linear regression for the review</a:t>
            </a:r>
          </a:p>
        </p:txBody>
      </p:sp>
    </p:spTree>
    <p:extLst>
      <p:ext uri="{BB962C8B-B14F-4D97-AF65-F5344CB8AC3E}">
        <p14:creationId xmlns:p14="http://schemas.microsoft.com/office/powerpoint/2010/main" val="26085679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How do we know when we have a good fit for the data? How do we know if the regression line fits the data well?</a:t>
            </a:r>
          </a:p>
          <a:p>
            <a:endParaRPr lang="en-US" dirty="0"/>
          </a:p>
          <a:p>
            <a:r>
              <a:rPr lang="en-US" dirty="0"/>
              <a:t>We run diagnostics</a:t>
            </a:r>
          </a:p>
        </p:txBody>
      </p:sp>
    </p:spTree>
    <p:extLst>
      <p:ext uri="{BB962C8B-B14F-4D97-AF65-F5344CB8AC3E}">
        <p14:creationId xmlns:p14="http://schemas.microsoft.com/office/powerpoint/2010/main" val="4011532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Suppose a data scientist has decided to use linear regression to estimate values of a response variable (y) based on a predictor (x). </a:t>
            </a:r>
          </a:p>
          <a:p>
            <a:pPr lvl="1"/>
            <a:r>
              <a:rPr lang="en-US" b="0" i="0" dirty="0">
                <a:solidFill>
                  <a:srgbClr val="494E52"/>
                </a:solidFill>
                <a:effectLst/>
                <a:latin typeface="-apple-system"/>
              </a:rPr>
              <a:t>To see how well this method of estimation performs, the data scientist must examine how far off the estimates are from the actual values. </a:t>
            </a:r>
          </a:p>
          <a:p>
            <a:pPr lvl="1"/>
            <a:r>
              <a:rPr lang="en-US" b="0" i="0" dirty="0">
                <a:solidFill>
                  <a:srgbClr val="494E52"/>
                </a:solidFill>
                <a:effectLst/>
                <a:latin typeface="-apple-system"/>
              </a:rPr>
              <a:t>These differences are called </a:t>
            </a:r>
            <a:r>
              <a:rPr lang="en-US" b="0" i="1" dirty="0">
                <a:solidFill>
                  <a:srgbClr val="494E52"/>
                </a:solidFill>
                <a:effectLst/>
                <a:latin typeface="-apple-system"/>
              </a:rPr>
              <a:t>residuals</a:t>
            </a:r>
            <a:r>
              <a:rPr lang="en-US" b="0" i="0" dirty="0">
                <a:solidFill>
                  <a:srgbClr val="494E52"/>
                </a:solidFill>
                <a:effectLst/>
                <a:latin typeface="-apple-system"/>
              </a:rPr>
              <a:t>.</a:t>
            </a:r>
          </a:p>
          <a:p>
            <a:pPr lvl="0"/>
            <a:endParaRPr lang="en-US" b="0" i="0" dirty="0">
              <a:solidFill>
                <a:srgbClr val="494E52"/>
              </a:solidFill>
              <a:effectLst/>
              <a:latin typeface="-apple-system"/>
            </a:endParaRPr>
          </a:p>
          <a:p>
            <a:pPr lvl="0"/>
            <a:r>
              <a:rPr lang="en-US" b="0" i="0" dirty="0">
                <a:solidFill>
                  <a:srgbClr val="494E52"/>
                </a:solidFill>
                <a:effectLst/>
                <a:latin typeface="-apple-system"/>
              </a:rPr>
              <a:t>In the last demo, we asked whether the quadratic predictor was “better” than the linear one. </a:t>
            </a:r>
          </a:p>
          <a:p>
            <a:pPr lvl="1"/>
            <a:r>
              <a:rPr lang="en-US" b="0" i="0" dirty="0">
                <a:solidFill>
                  <a:srgbClr val="494E52"/>
                </a:solidFill>
                <a:effectLst/>
                <a:latin typeface="-apple-system"/>
              </a:rPr>
              <a:t>Computing and visualizing residuals is one way we can use to answer this</a:t>
            </a:r>
            <a:endParaRPr lang="en-US" dirty="0"/>
          </a:p>
        </p:txBody>
      </p:sp>
    </p:spTree>
    <p:extLst>
      <p:ext uri="{BB962C8B-B14F-4D97-AF65-F5344CB8AC3E}">
        <p14:creationId xmlns:p14="http://schemas.microsoft.com/office/powerpoint/2010/main" val="2068536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have so far seen how to visually “diagnose” the regression line. </a:t>
            </a:r>
          </a:p>
          <a:p>
            <a:endParaRPr lang="en-US" dirty="0"/>
          </a:p>
          <a:p>
            <a:r>
              <a:rPr lang="en-US" dirty="0"/>
              <a:t>Now, let’s look at how to numerically do so. While we will not </a:t>
            </a:r>
            <a:r>
              <a:rPr lang="en-US" dirty="0" smtClean="0"/>
              <a:t>pro</a:t>
            </a:r>
            <a:r>
              <a:rPr lang="en-US" altLang="zh-CN" dirty="0" smtClean="0"/>
              <a:t>ve</a:t>
            </a:r>
            <a:r>
              <a:rPr lang="en-US" dirty="0" smtClean="0"/>
              <a:t> </a:t>
            </a:r>
            <a:r>
              <a:rPr lang="en-US" dirty="0"/>
              <a:t>mathematically these properties, we will compute them in our datasets to convince ourselves that they are true</a:t>
            </a:r>
          </a:p>
        </p:txBody>
      </p:sp>
    </p:spTree>
    <p:extLst>
      <p:ext uri="{BB962C8B-B14F-4D97-AF65-F5344CB8AC3E}">
        <p14:creationId xmlns:p14="http://schemas.microsoft.com/office/powerpoint/2010/main" val="13873141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Again, we will not mathematically proof this, however, we will compute it for our datasets and see that it’s true</a:t>
            </a:r>
          </a:p>
          <a:p>
            <a:endParaRPr lang="en-US" dirty="0"/>
          </a:p>
          <a:p>
            <a:r>
              <a:rPr lang="en-US" dirty="0"/>
              <a:t>The proof is outside the scope of this class, but encourage you to take a statistics class if this is something you find interesting and would want to pursue further</a:t>
            </a:r>
          </a:p>
        </p:txBody>
      </p:sp>
    </p:spTree>
    <p:extLst>
      <p:ext uri="{BB962C8B-B14F-4D97-AF65-F5344CB8AC3E}">
        <p14:creationId xmlns:p14="http://schemas.microsoft.com/office/powerpoint/2010/main" val="33442922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83627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Show how to obtain the second equation</a:t>
            </a:r>
          </a:p>
          <a:p>
            <a:endParaRPr lang="en-US" dirty="0"/>
          </a:p>
          <a:p>
            <a:r>
              <a:rPr lang="en-US" dirty="0"/>
              <a:t>The first </a:t>
            </a:r>
            <a:r>
              <a:rPr lang="en-US" dirty="0" err="1"/>
              <a:t>eqn</a:t>
            </a:r>
            <a:r>
              <a:rPr lang="en-US" dirty="0"/>
              <a:t> can be rewritten as : (var(y)-var(fitted values)/var(y) = var(y)/var(y) – var(fitted values)/var(y) = 1 – r^2</a:t>
            </a:r>
          </a:p>
        </p:txBody>
      </p:sp>
    </p:spTree>
    <p:extLst>
      <p:ext uri="{BB962C8B-B14F-4D97-AF65-F5344CB8AC3E}">
        <p14:creationId xmlns:p14="http://schemas.microsoft.com/office/powerpoint/2010/main" val="24352472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Take square root of both sides, then move SD of y to the right to get the second </a:t>
            </a:r>
            <a:r>
              <a:rPr lang="en-US" dirty="0" err="1"/>
              <a:t>eqn</a:t>
            </a:r>
            <a:endParaRPr lang="en-US" dirty="0"/>
          </a:p>
        </p:txBody>
      </p:sp>
    </p:spTree>
    <p:extLst>
      <p:ext uri="{BB962C8B-B14F-4D97-AF65-F5344CB8AC3E}">
        <p14:creationId xmlns:p14="http://schemas.microsoft.com/office/powerpoint/2010/main" val="501672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r>
              <a:rPr lang="en-US" dirty="0"/>
              <a:t>Var(predictions, AKA, </a:t>
            </a:r>
            <a:r>
              <a:rPr lang="en-US" dirty="0" err="1"/>
              <a:t>fitted_values</a:t>
            </a:r>
            <a:r>
              <a:rPr lang="en-US" dirty="0"/>
              <a:t>)/var(y) = r^2</a:t>
            </a:r>
          </a:p>
          <a:p>
            <a:endParaRPr lang="en-US" dirty="0"/>
          </a:p>
          <a:p>
            <a:r>
              <a:rPr lang="en-US" dirty="0"/>
              <a:t>Taking sqrt on both sides provides SD(predictions)/SD(y) = |r|</a:t>
            </a:r>
          </a:p>
          <a:p>
            <a:r>
              <a:rPr lang="en-US" dirty="0"/>
              <a:t>Hence, SD(predictions) = |r| * SD(y)</a:t>
            </a:r>
          </a:p>
        </p:txBody>
      </p:sp>
    </p:spTree>
    <p:extLst>
      <p:ext uri="{BB962C8B-B14F-4D97-AF65-F5344CB8AC3E}">
        <p14:creationId xmlns:p14="http://schemas.microsoft.com/office/powerpoint/2010/main" val="113264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As we saw in Section 7.1, Galton studied how physical characteristics are passed down from one generation to the next.</a:t>
            </a:r>
          </a:p>
          <a:p>
            <a:endParaRPr lang="en-US" b="0" i="0" dirty="0">
              <a:solidFill>
                <a:srgbClr val="494E52"/>
              </a:solidFill>
              <a:effectLst/>
              <a:latin typeface="-apple-system"/>
            </a:endParaRPr>
          </a:p>
          <a:p>
            <a:r>
              <a:rPr lang="en-US" b="0" i="0" dirty="0">
                <a:solidFill>
                  <a:srgbClr val="494E52"/>
                </a:solidFill>
                <a:effectLst/>
                <a:latin typeface="-apple-system"/>
              </a:rPr>
              <a:t>The primary reason for collecting the data was to be able to predict the adult height of a child born to parents similar to those in the dataset.</a:t>
            </a:r>
          </a:p>
          <a:p>
            <a:endParaRPr lang="en-US" b="0" i="0" dirty="0">
              <a:solidFill>
                <a:srgbClr val="494E52"/>
              </a:solidFill>
              <a:effectLst/>
              <a:latin typeface="-apple-system"/>
            </a:endParaRPr>
          </a:p>
          <a:p>
            <a:r>
              <a:rPr lang="en-US" b="0" i="0" dirty="0">
                <a:solidFill>
                  <a:srgbClr val="494E52"/>
                </a:solidFill>
                <a:effectLst/>
                <a:latin typeface="-apple-system"/>
              </a:rPr>
              <a:t>Our approach was to base the prediction on all the points that correspond to a </a:t>
            </a:r>
            <a:r>
              <a:rPr lang="en-US" b="0" i="0" dirty="0" err="1">
                <a:solidFill>
                  <a:srgbClr val="494E52"/>
                </a:solidFill>
                <a:effectLst/>
                <a:latin typeface="-apple-system"/>
              </a:rPr>
              <a:t>midparent</a:t>
            </a:r>
            <a:r>
              <a:rPr lang="en-US" b="0" i="0" dirty="0">
                <a:solidFill>
                  <a:srgbClr val="494E52"/>
                </a:solidFill>
                <a:effectLst/>
                <a:latin typeface="-apple-system"/>
              </a:rPr>
              <a:t> height of around the </a:t>
            </a:r>
            <a:r>
              <a:rPr lang="en-US" b="0" i="0" dirty="0" err="1">
                <a:solidFill>
                  <a:srgbClr val="494E52"/>
                </a:solidFill>
                <a:effectLst/>
                <a:latin typeface="-apple-system"/>
              </a:rPr>
              <a:t>midparent</a:t>
            </a:r>
            <a:r>
              <a:rPr lang="en-US" b="0" i="0" dirty="0">
                <a:solidFill>
                  <a:srgbClr val="494E52"/>
                </a:solidFill>
                <a:effectLst/>
                <a:latin typeface="-apple-system"/>
              </a:rPr>
              <a:t> height of the new person</a:t>
            </a:r>
          </a:p>
          <a:p>
            <a:endParaRPr lang="en-US" b="0" i="0" dirty="0">
              <a:solidFill>
                <a:srgbClr val="494E52"/>
              </a:solidFill>
              <a:effectLst/>
              <a:latin typeface="-apple-system"/>
            </a:endParaRPr>
          </a:p>
          <a:p>
            <a:r>
              <a:rPr lang="en-US" b="0" i="0" dirty="0">
                <a:solidFill>
                  <a:srgbClr val="494E52"/>
                </a:solidFill>
                <a:effectLst/>
                <a:latin typeface="-apple-system"/>
              </a:rPr>
              <a:t>To do this, we wrote a function called </a:t>
            </a:r>
            <a:r>
              <a:rPr lang="en-US" dirty="0" err="1"/>
              <a:t>predict_child</a:t>
            </a:r>
            <a:r>
              <a:rPr lang="en-US" b="0" i="0" dirty="0">
                <a:solidFill>
                  <a:srgbClr val="494E52"/>
                </a:solidFill>
                <a:effectLst/>
                <a:latin typeface="-apple-system"/>
              </a:rPr>
              <a:t> which takes a </a:t>
            </a:r>
            <a:r>
              <a:rPr lang="en-US" b="0" i="0" dirty="0" err="1">
                <a:solidFill>
                  <a:srgbClr val="494E52"/>
                </a:solidFill>
                <a:effectLst/>
                <a:latin typeface="-apple-system"/>
              </a:rPr>
              <a:t>midparent</a:t>
            </a:r>
            <a:r>
              <a:rPr lang="en-US" b="0" i="0" dirty="0">
                <a:solidFill>
                  <a:srgbClr val="494E52"/>
                </a:solidFill>
                <a:effectLst/>
                <a:latin typeface="-apple-system"/>
              </a:rPr>
              <a:t> height as its argument and returns the average height of all the children who had </a:t>
            </a:r>
            <a:r>
              <a:rPr lang="en-US" b="0" i="0" dirty="0" err="1">
                <a:solidFill>
                  <a:srgbClr val="494E52"/>
                </a:solidFill>
                <a:effectLst/>
                <a:latin typeface="-apple-system"/>
              </a:rPr>
              <a:t>midparent</a:t>
            </a:r>
            <a:r>
              <a:rPr lang="en-US" b="0" i="0" dirty="0">
                <a:solidFill>
                  <a:srgbClr val="494E52"/>
                </a:solidFill>
                <a:effectLst/>
                <a:latin typeface="-apple-system"/>
              </a:rPr>
              <a:t> heights within half an inch of the argument.</a:t>
            </a:r>
          </a:p>
          <a:p>
            <a:endParaRPr lang="en-US" b="0" i="0" dirty="0">
              <a:solidFill>
                <a:srgbClr val="494E52"/>
              </a:solidFill>
              <a:effectLst/>
              <a:latin typeface="-apple-system"/>
            </a:endParaRPr>
          </a:p>
          <a:p>
            <a:r>
              <a:rPr lang="en-US" b="0" i="0" dirty="0">
                <a:solidFill>
                  <a:srgbClr val="494E52"/>
                </a:solidFill>
                <a:effectLst/>
                <a:latin typeface="-apple-system"/>
              </a:rPr>
              <a:t>The prediction at a given </a:t>
            </a:r>
            <a:r>
              <a:rPr lang="en-US" b="0" i="0" dirty="0" err="1">
                <a:solidFill>
                  <a:srgbClr val="494E52"/>
                </a:solidFill>
                <a:effectLst/>
                <a:latin typeface="-apple-system"/>
              </a:rPr>
              <a:t>midparent</a:t>
            </a:r>
            <a:r>
              <a:rPr lang="en-US" b="0" i="0" dirty="0">
                <a:solidFill>
                  <a:srgbClr val="494E52"/>
                </a:solidFill>
                <a:effectLst/>
                <a:latin typeface="-apple-system"/>
              </a:rPr>
              <a:t> height lies roughly at the center of the vertical strip of points at the given height. This method of prediction is called </a:t>
            </a:r>
            <a:r>
              <a:rPr lang="en-US" b="0" i="1" dirty="0">
                <a:solidFill>
                  <a:srgbClr val="494E52"/>
                </a:solidFill>
                <a:effectLst/>
                <a:latin typeface="-apple-system"/>
              </a:rPr>
              <a:t>regression</a:t>
            </a:r>
            <a:endParaRPr lang="en-US" dirty="0"/>
          </a:p>
        </p:txBody>
      </p:sp>
    </p:spTree>
    <p:extLst>
      <p:ext uri="{BB962C8B-B14F-4D97-AF65-F5344CB8AC3E}">
        <p14:creationId xmlns:p14="http://schemas.microsoft.com/office/powerpoint/2010/main" val="39428886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Models based on the regression line say that the underlying relation between two variables is perfectly linear; </a:t>
            </a:r>
          </a:p>
          <a:p>
            <a:pPr lvl="1"/>
            <a:r>
              <a:rPr lang="en-US" b="0" i="0" dirty="0">
                <a:solidFill>
                  <a:srgbClr val="494E52"/>
                </a:solidFill>
                <a:effectLst/>
                <a:latin typeface="-apple-system"/>
              </a:rPr>
              <a:t>this straight line is the </a:t>
            </a:r>
            <a:r>
              <a:rPr lang="en-US" b="0" i="1" dirty="0">
                <a:solidFill>
                  <a:srgbClr val="494E52"/>
                </a:solidFill>
                <a:effectLst/>
                <a:latin typeface="-apple-system"/>
              </a:rPr>
              <a:t>signal</a:t>
            </a:r>
            <a:r>
              <a:rPr lang="en-US" b="0" i="0" dirty="0">
                <a:solidFill>
                  <a:srgbClr val="494E52"/>
                </a:solidFill>
                <a:effectLst/>
                <a:latin typeface="-apple-system"/>
              </a:rPr>
              <a:t> that we would like to identify. </a:t>
            </a:r>
          </a:p>
          <a:p>
            <a:pPr lvl="1"/>
            <a:r>
              <a:rPr lang="en-US" b="0" i="0" dirty="0">
                <a:solidFill>
                  <a:srgbClr val="494E52"/>
                </a:solidFill>
                <a:effectLst/>
                <a:latin typeface="-apple-system"/>
              </a:rPr>
              <a:t>However, we are not able to see the line clearly. </a:t>
            </a:r>
          </a:p>
          <a:p>
            <a:pPr lvl="1"/>
            <a:r>
              <a:rPr lang="en-US" b="0" i="0" dirty="0">
                <a:solidFill>
                  <a:srgbClr val="494E52"/>
                </a:solidFill>
                <a:effectLst/>
                <a:latin typeface="-apple-system"/>
              </a:rPr>
              <a:t>What we see are points that are scattered around the line.</a:t>
            </a:r>
          </a:p>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endParaRPr lang="en-US" dirty="0"/>
          </a:p>
        </p:txBody>
      </p:sp>
    </p:spTree>
    <p:extLst>
      <p:ext uri="{BB962C8B-B14F-4D97-AF65-F5344CB8AC3E}">
        <p14:creationId xmlns:p14="http://schemas.microsoft.com/office/powerpoint/2010/main" val="36580058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the regression model specifies that the points in the scatter plot are generated at random as follows.</a:t>
            </a:r>
          </a:p>
          <a:p>
            <a:pPr lvl="1" algn="l">
              <a:buFont typeface="Arial" panose="020B0604020202020204" pitchFamily="34" charset="0"/>
              <a:buChar char="•"/>
            </a:pPr>
            <a:r>
              <a:rPr lang="en-US" b="0" i="0" dirty="0">
                <a:solidFill>
                  <a:srgbClr val="494E52"/>
                </a:solidFill>
                <a:effectLst/>
                <a:latin typeface="-apple-system"/>
              </a:rPr>
              <a:t>The relation between </a:t>
            </a:r>
            <a:r>
              <a:rPr lang="en-US" b="0" i="0" dirty="0">
                <a:solidFill>
                  <a:srgbClr val="494E52"/>
                </a:solidFill>
                <a:effectLst/>
                <a:latin typeface="MJXc-TeX-math-I"/>
              </a:rPr>
              <a:t>x</a:t>
            </a:r>
            <a:r>
              <a:rPr lang="en-US" b="0" i="0" dirty="0">
                <a:solidFill>
                  <a:srgbClr val="494E52"/>
                </a:solidFill>
                <a:effectLst/>
                <a:latin typeface="-apple-system"/>
              </a:rPr>
              <a:t>x and </a:t>
            </a:r>
            <a:r>
              <a:rPr lang="en-US" b="0" i="0" dirty="0" err="1">
                <a:solidFill>
                  <a:srgbClr val="494E52"/>
                </a:solidFill>
                <a:effectLst/>
                <a:latin typeface="MJXc-TeX-math-I"/>
              </a:rPr>
              <a:t>y</a:t>
            </a:r>
            <a:r>
              <a:rPr lang="en-US" b="0" i="0" dirty="0" err="1">
                <a:solidFill>
                  <a:srgbClr val="494E52"/>
                </a:solidFill>
                <a:effectLst/>
                <a:latin typeface="-apple-system"/>
              </a:rPr>
              <a:t>y</a:t>
            </a:r>
            <a:r>
              <a:rPr lang="en-US" b="0" i="0" dirty="0">
                <a:solidFill>
                  <a:srgbClr val="494E52"/>
                </a:solidFill>
                <a:effectLst/>
                <a:latin typeface="-apple-system"/>
              </a:rPr>
              <a:t> is perfectly linear. We cannot see this "true line" but it exists.</a:t>
            </a:r>
          </a:p>
          <a:p>
            <a:pPr lvl="1" algn="l">
              <a:buFont typeface="Arial" panose="020B0604020202020204" pitchFamily="34" charset="0"/>
              <a:buChar char="•"/>
            </a:pPr>
            <a:r>
              <a:rPr lang="en-US" b="0" i="0" dirty="0">
                <a:solidFill>
                  <a:srgbClr val="494E52"/>
                </a:solidFill>
                <a:effectLst/>
                <a:latin typeface="-apple-system"/>
              </a:rPr>
              <a:t>The scatter plot is created by taking points on the line and pushing them off the line vertically, either above or below, as follows:</a:t>
            </a:r>
          </a:p>
          <a:p>
            <a:pPr marL="1657350" lvl="3" indent="-285750" algn="l">
              <a:buFont typeface="Arial" panose="020B0604020202020204" pitchFamily="34" charset="0"/>
              <a:buChar char="•"/>
            </a:pPr>
            <a:r>
              <a:rPr lang="en-US" b="0" i="0" dirty="0">
                <a:solidFill>
                  <a:srgbClr val="494E52"/>
                </a:solidFill>
                <a:effectLst/>
                <a:latin typeface="-apple-system"/>
              </a:rPr>
              <a:t>For each </a:t>
            </a:r>
            <a:r>
              <a:rPr lang="en-US" b="0" i="0" dirty="0">
                <a:solidFill>
                  <a:srgbClr val="494E52"/>
                </a:solidFill>
                <a:effectLst/>
                <a:latin typeface="MJXc-TeX-math-I"/>
              </a:rPr>
              <a:t>x</a:t>
            </a:r>
            <a:r>
              <a:rPr lang="en-US" b="0" i="0" dirty="0">
                <a:solidFill>
                  <a:srgbClr val="494E52"/>
                </a:solidFill>
                <a:effectLst/>
                <a:latin typeface="-apple-system"/>
              </a:rPr>
              <a:t>x, find the corresponding point on the true line (that's the signal), and then generate the noise or error.</a:t>
            </a:r>
          </a:p>
          <a:p>
            <a:pPr marL="1657350" lvl="3" indent="-285750" algn="l">
              <a:buFont typeface="Arial" panose="020B0604020202020204" pitchFamily="34" charset="0"/>
              <a:buChar char="•"/>
            </a:pPr>
            <a:r>
              <a:rPr lang="en-US" b="0" i="0" dirty="0">
                <a:solidFill>
                  <a:srgbClr val="494E52"/>
                </a:solidFill>
                <a:effectLst/>
                <a:latin typeface="-apple-system"/>
              </a:rPr>
              <a:t>The errors are drawn at random with replacement from a population of errors that has a normal distribution with mean 0.</a:t>
            </a:r>
          </a:p>
          <a:p>
            <a:pPr marL="1657350" lvl="3" indent="-285750" algn="l">
              <a:buFont typeface="Arial" panose="020B0604020202020204" pitchFamily="34" charset="0"/>
              <a:buChar char="•"/>
            </a:pPr>
            <a:r>
              <a:rPr lang="en-US" b="0" i="0" dirty="0">
                <a:solidFill>
                  <a:srgbClr val="494E52"/>
                </a:solidFill>
                <a:effectLst/>
                <a:latin typeface="-apple-system"/>
              </a:rPr>
              <a:t>Create a point whose horizontal coordinate is </a:t>
            </a:r>
            <a:r>
              <a:rPr lang="en-US" b="0" i="0" dirty="0">
                <a:solidFill>
                  <a:srgbClr val="494E52"/>
                </a:solidFill>
                <a:effectLst/>
                <a:latin typeface="MJXc-TeX-math-I"/>
              </a:rPr>
              <a:t>x</a:t>
            </a:r>
            <a:r>
              <a:rPr lang="en-US" b="0" i="0" dirty="0">
                <a:solidFill>
                  <a:srgbClr val="494E52"/>
                </a:solidFill>
                <a:effectLst/>
                <a:latin typeface="-apple-system"/>
              </a:rPr>
              <a:t>x and whose vertical coordinate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x, plus the error".</a:t>
            </a:r>
          </a:p>
          <a:p>
            <a:pPr lvl="1" algn="l">
              <a:buFont typeface="Arial" panose="020B0604020202020204" pitchFamily="34" charset="0"/>
              <a:buChar char="•"/>
            </a:pPr>
            <a:r>
              <a:rPr lang="en-US" b="0" i="0" dirty="0">
                <a:solidFill>
                  <a:srgbClr val="494E52"/>
                </a:solidFill>
                <a:effectLst/>
                <a:latin typeface="-apple-system"/>
              </a:rPr>
              <a:t>Finally, erase the true line from the scatter, and display just the points created.</a:t>
            </a:r>
          </a:p>
          <a:p>
            <a:pPr lvl="0" algn="l">
              <a:buFont typeface="Arial" panose="020B0604020202020204" pitchFamily="34" charset="0"/>
              <a:buChar char="•"/>
            </a:pPr>
            <a:endParaRPr lang="en-US" b="0" i="0" dirty="0">
              <a:solidFill>
                <a:srgbClr val="494E52"/>
              </a:solidFill>
              <a:effectLst/>
              <a:latin typeface="-apple-system"/>
            </a:endParaRPr>
          </a:p>
          <a:p>
            <a:pPr lvl="0" algn="l">
              <a:buFont typeface="Arial" panose="020B0604020202020204" pitchFamily="34" charset="0"/>
              <a:buChar char="•"/>
            </a:pPr>
            <a:r>
              <a:rPr lang="en-US" b="0" i="0" dirty="0">
                <a:solidFill>
                  <a:srgbClr val="494E52"/>
                </a:solidFill>
                <a:effectLst/>
                <a:latin typeface="-apple-system"/>
              </a:rPr>
              <a:t>Based on this scatter plot, how should we estimate the true line? </a:t>
            </a:r>
          </a:p>
          <a:p>
            <a:pPr lvl="1" algn="l">
              <a:buFont typeface="Arial" panose="020B0604020202020204" pitchFamily="34" charset="0"/>
              <a:buChar char="•"/>
            </a:pPr>
            <a:r>
              <a:rPr lang="en-US" b="0" i="0" dirty="0">
                <a:solidFill>
                  <a:srgbClr val="494E52"/>
                </a:solidFill>
                <a:effectLst/>
                <a:latin typeface="-apple-system"/>
              </a:rPr>
              <a:t>The best line that we can put through a scatter plot is the regression line. </a:t>
            </a:r>
          </a:p>
          <a:p>
            <a:pPr lvl="1" algn="l">
              <a:buFont typeface="Arial" panose="020B0604020202020204" pitchFamily="34" charset="0"/>
              <a:buChar char="•"/>
            </a:pPr>
            <a:r>
              <a:rPr lang="en-US" b="0" i="0" dirty="0">
                <a:solidFill>
                  <a:srgbClr val="494E52"/>
                </a:solidFill>
                <a:effectLst/>
                <a:latin typeface="-apple-system"/>
              </a:rPr>
              <a:t>So the regression line is a natural estimate of the true line.</a:t>
            </a:r>
          </a:p>
          <a:p>
            <a:endParaRPr lang="en-US" dirty="0"/>
          </a:p>
        </p:txBody>
      </p:sp>
    </p:spTree>
    <p:extLst>
      <p:ext uri="{BB962C8B-B14F-4D97-AF65-F5344CB8AC3E}">
        <p14:creationId xmlns:p14="http://schemas.microsoft.com/office/powerpoint/2010/main" val="11839462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One of the primary uses of regression is to make predictions for a new individual who was not part of our original sample but is similar to the sampled individuals. </a:t>
            </a:r>
          </a:p>
          <a:p>
            <a:pPr lvl="1" algn="l"/>
            <a:r>
              <a:rPr lang="en-US" b="0" i="0" dirty="0">
                <a:solidFill>
                  <a:srgbClr val="494E52"/>
                </a:solidFill>
                <a:effectLst/>
                <a:latin typeface="-apple-system"/>
              </a:rPr>
              <a:t>In the language of the model, we want to estimate </a:t>
            </a:r>
            <a:r>
              <a:rPr lang="en-US" b="0" i="0" dirty="0">
                <a:solidFill>
                  <a:srgbClr val="494E52"/>
                </a:solidFill>
                <a:effectLst/>
                <a:latin typeface="MJXc-TeX-math-I"/>
              </a:rPr>
              <a:t>y</a:t>
            </a:r>
            <a:r>
              <a:rPr lang="en-US" b="0" i="0" dirty="0">
                <a:solidFill>
                  <a:srgbClr val="494E52"/>
                </a:solidFill>
                <a:effectLst/>
                <a:latin typeface="-apple-system"/>
              </a:rPr>
              <a:t> for a new value of </a:t>
            </a:r>
            <a:r>
              <a:rPr lang="en-US" b="0" i="0" dirty="0">
                <a:solidFill>
                  <a:srgbClr val="494E52"/>
                </a:solidFill>
                <a:effectLst/>
                <a:latin typeface="MJXc-TeX-math-I"/>
              </a:rPr>
              <a:t>x</a:t>
            </a:r>
            <a:r>
              <a:rPr lang="en-US" b="0" i="0" dirty="0">
                <a:solidFill>
                  <a:srgbClr val="494E52"/>
                </a:solidFill>
                <a:effectLst/>
                <a:latin typeface="-apple-system"/>
              </a:rPr>
              <a:t>x.</a:t>
            </a:r>
          </a:p>
          <a:p>
            <a:pPr algn="l"/>
            <a:r>
              <a:rPr lang="en-US" b="0" i="0" dirty="0">
                <a:solidFill>
                  <a:srgbClr val="494E52"/>
                </a:solidFill>
                <a:effectLst/>
                <a:latin typeface="-apple-system"/>
              </a:rPr>
              <a:t>Our estimate is the height of the true line at </a:t>
            </a:r>
            <a:r>
              <a:rPr lang="en-US" b="0" i="0" dirty="0">
                <a:solidFill>
                  <a:srgbClr val="494E52"/>
                </a:solidFill>
                <a:effectLst/>
                <a:latin typeface="MJXc-TeX-math-I"/>
              </a:rPr>
              <a:t>x</a:t>
            </a:r>
            <a:r>
              <a:rPr lang="en-US" b="0" i="0" dirty="0">
                <a:solidFill>
                  <a:srgbClr val="494E52"/>
                </a:solidFill>
                <a:effectLst/>
                <a:latin typeface="-apple-system"/>
              </a:rPr>
              <a:t>. </a:t>
            </a:r>
          </a:p>
          <a:p>
            <a:pPr lvl="1" algn="l"/>
            <a:r>
              <a:rPr lang="en-US" b="0" i="0" dirty="0">
                <a:solidFill>
                  <a:srgbClr val="494E52"/>
                </a:solidFill>
                <a:effectLst/>
                <a:latin typeface="-apple-system"/>
              </a:rPr>
              <a:t>Of course, we don't know the true line. </a:t>
            </a:r>
          </a:p>
          <a:p>
            <a:pPr lvl="1" algn="l"/>
            <a:r>
              <a:rPr lang="en-US" b="0" i="0" dirty="0">
                <a:solidFill>
                  <a:srgbClr val="494E52"/>
                </a:solidFill>
                <a:effectLst/>
                <a:latin typeface="-apple-system"/>
              </a:rPr>
              <a:t>What we have as a substitute is the regression line through our sample of points.</a:t>
            </a:r>
          </a:p>
          <a:p>
            <a:pPr algn="l"/>
            <a:r>
              <a:rPr lang="en-US" b="0" i="0" dirty="0">
                <a:solidFill>
                  <a:srgbClr val="494E52"/>
                </a:solidFill>
                <a:effectLst/>
                <a:latin typeface="-apple-system"/>
              </a:rPr>
              <a:t>The </a:t>
            </a:r>
            <a:r>
              <a:rPr lang="en-US" b="1" i="0" dirty="0">
                <a:solidFill>
                  <a:srgbClr val="494E52"/>
                </a:solidFill>
                <a:effectLst/>
                <a:latin typeface="-apple-system"/>
              </a:rPr>
              <a:t>fitted value</a:t>
            </a:r>
            <a:r>
              <a:rPr lang="en-US" b="0" i="0" dirty="0">
                <a:solidFill>
                  <a:srgbClr val="494E52"/>
                </a:solidFill>
                <a:effectLst/>
                <a:latin typeface="-apple-system"/>
              </a:rPr>
              <a:t> at a given value of x is the regression estimate of y based on that value of x. </a:t>
            </a:r>
          </a:p>
          <a:p>
            <a:pPr lvl="1" algn="l"/>
            <a:r>
              <a:rPr lang="en-US" b="0" i="0" dirty="0">
                <a:solidFill>
                  <a:srgbClr val="494E52"/>
                </a:solidFill>
                <a:effectLst/>
                <a:latin typeface="-apple-system"/>
              </a:rPr>
              <a:t>In other words, the fitted value at a given value </a:t>
            </a:r>
            <a:r>
              <a:rPr lang="en-US" b="0" i="0">
                <a:solidFill>
                  <a:srgbClr val="494E52"/>
                </a:solidFill>
                <a:effectLst/>
                <a:latin typeface="-apple-system"/>
              </a:rPr>
              <a:t>of x </a:t>
            </a:r>
            <a:r>
              <a:rPr lang="en-US" b="0" i="0" dirty="0">
                <a:solidFill>
                  <a:srgbClr val="494E52"/>
                </a:solidFill>
                <a:effectLst/>
                <a:latin typeface="-apple-system"/>
              </a:rPr>
              <a:t>is the height of the regression line at </a:t>
            </a:r>
            <a:r>
              <a:rPr lang="en-US" b="0" i="0">
                <a:solidFill>
                  <a:srgbClr val="494E52"/>
                </a:solidFill>
                <a:effectLst/>
                <a:latin typeface="-apple-system"/>
              </a:rPr>
              <a:t>that x</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255886391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467188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Is our regression line/i.e., model, a good fit for the data? </a:t>
            </a:r>
          </a:p>
          <a:p>
            <a:r>
              <a:rPr lang="en-US" b="0" i="0" dirty="0">
                <a:solidFill>
                  <a:srgbClr val="494E52"/>
                </a:solidFill>
                <a:effectLst/>
                <a:latin typeface="-apple-system"/>
              </a:rPr>
              <a:t>We make certain assumptions when we use a linear regression for inference. Before doing that, it’s worth checking is our model is a good estimator of the true line?</a:t>
            </a:r>
          </a:p>
          <a:p>
            <a:endParaRPr lang="en-US" b="0" i="0" dirty="0">
              <a:solidFill>
                <a:srgbClr val="494E52"/>
              </a:solidFill>
              <a:effectLst/>
              <a:latin typeface="-apple-system"/>
            </a:endParaRPr>
          </a:p>
          <a:p>
            <a:r>
              <a:rPr lang="en-US" b="0" i="0" dirty="0">
                <a:solidFill>
                  <a:srgbClr val="494E52"/>
                </a:solidFill>
                <a:effectLst/>
                <a:latin typeface="-apple-system"/>
              </a:rPr>
              <a:t>Our simulations showed that if the regression model holds and the sample size is large, then the regression line is likely to be close to the true line. </a:t>
            </a:r>
          </a:p>
          <a:p>
            <a:pPr lvl="1"/>
            <a:r>
              <a:rPr lang="en-US" b="0" i="0" dirty="0">
                <a:solidFill>
                  <a:srgbClr val="494E52"/>
                </a:solidFill>
                <a:effectLst/>
                <a:latin typeface="-apple-system"/>
              </a:rPr>
              <a:t>This allows us to estimate the slope of the true line.</a:t>
            </a:r>
          </a:p>
          <a:p>
            <a:pPr lvl="0"/>
            <a:endParaRPr lang="en-US" b="0" i="0" dirty="0">
              <a:solidFill>
                <a:srgbClr val="494E52"/>
              </a:solidFill>
              <a:effectLst/>
              <a:latin typeface="-apple-system"/>
            </a:endParaRPr>
          </a:p>
          <a:p>
            <a:pPr lvl="0"/>
            <a:r>
              <a:rPr lang="en-US" b="0" i="0" dirty="0">
                <a:solidFill>
                  <a:srgbClr val="494E52"/>
                </a:solidFill>
                <a:effectLst/>
                <a:latin typeface="-apple-system"/>
              </a:rPr>
              <a:t>We’ll repeat the process we followed for obtaining the CI of a prediction</a:t>
            </a:r>
          </a:p>
          <a:p>
            <a:pPr lvl="0"/>
            <a:endParaRPr lang="en-US" dirty="0"/>
          </a:p>
        </p:txBody>
      </p:sp>
    </p:spTree>
    <p:extLst>
      <p:ext uri="{BB962C8B-B14F-4D97-AF65-F5344CB8AC3E}">
        <p14:creationId xmlns:p14="http://schemas.microsoft.com/office/powerpoint/2010/main" val="29196600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Suppose we believe that our data follow the regression model, and we fit the regression line to estimate the true line. </a:t>
            </a:r>
          </a:p>
          <a:p>
            <a:pPr lvl="1" algn="l"/>
            <a:r>
              <a:rPr lang="en-US" b="0" i="0" dirty="0">
                <a:solidFill>
                  <a:srgbClr val="494E52"/>
                </a:solidFill>
                <a:effectLst/>
                <a:latin typeface="-apple-system"/>
              </a:rPr>
              <a:t>If the regression line isn't perfectly flat, as is almost invariably the case, we will be observing some linear association in the scatter plot.</a:t>
            </a:r>
          </a:p>
          <a:p>
            <a:pPr lvl="0" algn="l"/>
            <a:r>
              <a:rPr lang="en-US" b="0" i="0" dirty="0">
                <a:solidFill>
                  <a:srgbClr val="494E52"/>
                </a:solidFill>
                <a:effectLst/>
                <a:latin typeface="-apple-system"/>
              </a:rPr>
              <a:t>But what if that observation is spurious? In other words, what if the true line was flat – that is, there was no linear relation between the two variables – and the association that we observed was just due to randomness in generating the points that form our sample?</a:t>
            </a:r>
          </a:p>
          <a:p>
            <a:endParaRPr lang="en-US" b="0" i="0" dirty="0">
              <a:solidFill>
                <a:srgbClr val="494E52"/>
              </a:solidFill>
              <a:effectLst/>
              <a:latin typeface="-apple-system"/>
            </a:endParaRPr>
          </a:p>
          <a:p>
            <a:r>
              <a:rPr lang="en-US" b="0" i="0" dirty="0">
                <a:solidFill>
                  <a:srgbClr val="494E52"/>
                </a:solidFill>
                <a:effectLst/>
                <a:latin typeface="-apple-system"/>
              </a:rPr>
              <a:t>In the demo, we will go through a simulation that illustrates why this question arises. </a:t>
            </a:r>
          </a:p>
          <a:p>
            <a:pPr lvl="1"/>
            <a:r>
              <a:rPr lang="en-US" b="0" i="0" dirty="0">
                <a:solidFill>
                  <a:srgbClr val="494E52"/>
                </a:solidFill>
                <a:effectLst/>
                <a:latin typeface="-apple-system"/>
              </a:rPr>
              <a:t>We will call the function </a:t>
            </a:r>
            <a:r>
              <a:rPr lang="en-US" dirty="0" err="1"/>
              <a:t>draw_and_compare</a:t>
            </a:r>
            <a:r>
              <a:rPr lang="en-US" b="0" i="0" dirty="0">
                <a:solidFill>
                  <a:srgbClr val="494E52"/>
                </a:solidFill>
                <a:effectLst/>
                <a:latin typeface="-apple-system"/>
              </a:rPr>
              <a:t>, </a:t>
            </a:r>
          </a:p>
          <a:p>
            <a:pPr lvl="1"/>
            <a:r>
              <a:rPr lang="en-US" b="0" i="0" dirty="0">
                <a:solidFill>
                  <a:srgbClr val="494E52"/>
                </a:solidFill>
                <a:effectLst/>
                <a:latin typeface="-apple-system"/>
              </a:rPr>
              <a:t>this time requiring the true line to have slope 0. </a:t>
            </a:r>
          </a:p>
          <a:p>
            <a:pPr lvl="0"/>
            <a:r>
              <a:rPr lang="en-US" b="0" i="0" dirty="0">
                <a:solidFill>
                  <a:srgbClr val="494E52"/>
                </a:solidFill>
                <a:effectLst/>
                <a:latin typeface="-apple-system"/>
              </a:rPr>
              <a:t>Our goal is to see whether our regression line shows a slope that is not 0.</a:t>
            </a:r>
            <a:endParaRPr lang="en-US" dirty="0"/>
          </a:p>
        </p:txBody>
      </p:sp>
    </p:spTree>
    <p:extLst>
      <p:ext uri="{BB962C8B-B14F-4D97-AF65-F5344CB8AC3E}">
        <p14:creationId xmlns:p14="http://schemas.microsoft.com/office/powerpoint/2010/main" val="16810912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To decide whether or not the slope that we are seeing is real, we would like to test the following hypotheses:</a:t>
            </a:r>
          </a:p>
          <a:p>
            <a:pPr lvl="1" algn="l"/>
            <a:r>
              <a:rPr lang="en-US" b="1" i="0" dirty="0">
                <a:solidFill>
                  <a:srgbClr val="494E52"/>
                </a:solidFill>
                <a:effectLst/>
                <a:latin typeface="-apple-system"/>
              </a:rPr>
              <a:t>Null Hypothesis.</a:t>
            </a:r>
            <a:r>
              <a:rPr lang="en-US" b="0" i="0" dirty="0">
                <a:solidFill>
                  <a:srgbClr val="494E52"/>
                </a:solidFill>
                <a:effectLst/>
                <a:latin typeface="-apple-system"/>
              </a:rPr>
              <a:t> The slope of the true line is 0.</a:t>
            </a:r>
          </a:p>
          <a:p>
            <a:pPr lvl="1" algn="l"/>
            <a:r>
              <a:rPr lang="en-US" b="1" i="0" dirty="0">
                <a:solidFill>
                  <a:srgbClr val="494E52"/>
                </a:solidFill>
                <a:effectLst/>
                <a:latin typeface="-apple-system"/>
              </a:rPr>
              <a:t>Alternative Hypothesis.</a:t>
            </a:r>
            <a:r>
              <a:rPr lang="en-US" b="0" i="0" dirty="0">
                <a:solidFill>
                  <a:srgbClr val="494E52"/>
                </a:solidFill>
                <a:effectLst/>
                <a:latin typeface="-apple-system"/>
              </a:rPr>
              <a:t> The slope of the true line is not 0.</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We are well positioned to do this. Since we can construct a 95% confidence interval for the true slope, all we have to do is see whether the interval contains 0.</a:t>
            </a:r>
          </a:p>
          <a:p>
            <a:pPr algn="l"/>
            <a:r>
              <a:rPr lang="en-US" b="0" i="0" dirty="0">
                <a:solidFill>
                  <a:srgbClr val="494E52"/>
                </a:solidFill>
                <a:effectLst/>
                <a:latin typeface="-apple-system"/>
              </a:rPr>
              <a:t>If it doesn't, then we can reject the null hypothesis (with the 5% cutoff for the P-value).</a:t>
            </a:r>
          </a:p>
          <a:p>
            <a:pPr algn="l"/>
            <a:r>
              <a:rPr lang="en-US" b="0" i="0" dirty="0">
                <a:solidFill>
                  <a:srgbClr val="494E52"/>
                </a:solidFill>
                <a:effectLst/>
                <a:latin typeface="-apple-system"/>
              </a:rPr>
              <a:t>If the confidence interval for the true slope does contain 0, then we don't have enough evidence to reject the null hypothesis. Perhaps the slope that we are seeing is spurious.</a:t>
            </a:r>
          </a:p>
          <a:p>
            <a:endParaRPr lang="en-US" dirty="0"/>
          </a:p>
        </p:txBody>
      </p:sp>
    </p:spTree>
    <p:extLst>
      <p:ext uri="{BB962C8B-B14F-4D97-AF65-F5344CB8AC3E}">
        <p14:creationId xmlns:p14="http://schemas.microsoft.com/office/powerpoint/2010/main" val="17862120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Add stuff on multiple regression before </a:t>
            </a:r>
            <a:r>
              <a:rPr lang="en-US"/>
              <a:t>this slide</a:t>
            </a:r>
          </a:p>
          <a:p>
            <a:r>
              <a:rPr lang="en-US" dirty="0"/>
              <a:t>Move to slides for module 10</a:t>
            </a:r>
          </a:p>
        </p:txBody>
      </p:sp>
    </p:spTree>
    <p:extLst>
      <p:ext uri="{BB962C8B-B14F-4D97-AF65-F5344CB8AC3E}">
        <p14:creationId xmlns:p14="http://schemas.microsoft.com/office/powerpoint/2010/main" val="16402481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06360b0e2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06360b0e2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22222"/>
                </a:solidFill>
                <a:effectLst/>
                <a:latin typeface="Harding"/>
              </a:rPr>
              <a:t>Association is a very general relationship: one variable provides information about another. </a:t>
            </a:r>
          </a:p>
          <a:p>
            <a:endParaRPr lang="en-US" b="0" i="0" dirty="0">
              <a:solidFill>
                <a:srgbClr val="222222"/>
              </a:solidFill>
              <a:effectLst/>
              <a:latin typeface="Harding"/>
            </a:endParaRPr>
          </a:p>
          <a:p>
            <a:r>
              <a:rPr lang="en-US" b="0" i="0" dirty="0">
                <a:solidFill>
                  <a:srgbClr val="222222"/>
                </a:solidFill>
                <a:effectLst/>
                <a:latin typeface="Harding"/>
              </a:rPr>
              <a:t>Correlation is more specific: two variables are correlated when they display an increasing or decreasing trend. Correlation AKA linear association?</a:t>
            </a:r>
          </a:p>
          <a:p>
            <a:endParaRPr lang="en-US" b="0" i="0" dirty="0">
              <a:solidFill>
                <a:srgbClr val="222222"/>
              </a:solidFill>
              <a:effectLst/>
              <a:latin typeface="Harding"/>
            </a:endParaRPr>
          </a:p>
          <a:p>
            <a:r>
              <a:rPr lang="en-US" b="0" i="0" dirty="0">
                <a:solidFill>
                  <a:srgbClr val="222222"/>
                </a:solidFill>
                <a:effectLst/>
                <a:latin typeface="Harding"/>
              </a:rPr>
              <a:t>See example here: https://</a:t>
            </a:r>
            <a:r>
              <a:rPr lang="en-US" b="0" i="0" dirty="0" err="1">
                <a:solidFill>
                  <a:srgbClr val="222222"/>
                </a:solidFill>
                <a:effectLst/>
                <a:latin typeface="Harding"/>
              </a:rPr>
              <a:t>www.nature.com</a:t>
            </a:r>
            <a:r>
              <a:rPr lang="en-US" b="0" i="0" dirty="0">
                <a:solidFill>
                  <a:srgbClr val="222222"/>
                </a:solidFill>
                <a:effectLst/>
                <a:latin typeface="Harding"/>
              </a:rPr>
              <a:t>/articles/nmeth.3587#:~:text=Association%20is%20a%20very%20general,an%20increasing%20or%20decreasing%20trend.</a:t>
            </a:r>
          </a:p>
          <a:p>
            <a:endParaRPr lang="en-US" b="0" i="0" dirty="0">
              <a:solidFill>
                <a:srgbClr val="222222"/>
              </a:solidFill>
              <a:effectLst/>
              <a:latin typeface="Harding"/>
            </a:endParaRPr>
          </a:p>
          <a:p>
            <a:r>
              <a:rPr lang="en-US" b="0" i="0" dirty="0">
                <a:solidFill>
                  <a:srgbClr val="494E52"/>
                </a:solidFill>
                <a:effectLst/>
                <a:latin typeface="-apple-system"/>
              </a:rPr>
              <a:t>The table </a:t>
            </a:r>
            <a:r>
              <a:rPr lang="en-US" dirty="0"/>
              <a:t>hybrid</a:t>
            </a:r>
            <a:r>
              <a:rPr lang="en-US" b="0" i="0" dirty="0">
                <a:solidFill>
                  <a:srgbClr val="494E52"/>
                </a:solidFill>
                <a:effectLst/>
                <a:latin typeface="-apple-system"/>
              </a:rPr>
              <a:t> contains data on hybrid passenger cars sold in the United States from 1997 to 2013. </a:t>
            </a:r>
            <a:endParaRPr lang="en-US" dirty="0"/>
          </a:p>
        </p:txBody>
      </p:sp>
    </p:spTree>
    <p:extLst>
      <p:ext uri="{BB962C8B-B14F-4D97-AF65-F5344CB8AC3E}">
        <p14:creationId xmlns:p14="http://schemas.microsoft.com/office/powerpoint/2010/main" val="821761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494E52"/>
                </a:solidFill>
                <a:effectLst/>
                <a:latin typeface="-apple-system"/>
              </a:rPr>
              <a:t>We will now define a measure that uses standard units to quantify the kinds of association that we have seen.</a:t>
            </a:r>
          </a:p>
          <a:p>
            <a:pPr algn="l"/>
            <a:endParaRPr lang="en-US" b="0" i="0" dirty="0">
              <a:solidFill>
                <a:srgbClr val="494E52"/>
              </a:solidFill>
              <a:effectLst/>
              <a:latin typeface="-apple-system"/>
            </a:endParaRPr>
          </a:p>
          <a:p>
            <a:pPr algn="l"/>
            <a:r>
              <a:rPr lang="en-US" b="0" i="0" dirty="0">
                <a:solidFill>
                  <a:srgbClr val="494E52"/>
                </a:solidFill>
                <a:effectLst/>
                <a:latin typeface="-apple-system"/>
              </a:rPr>
              <a:t>The </a:t>
            </a:r>
            <a:r>
              <a:rPr lang="en-US" b="0" i="1" dirty="0">
                <a:solidFill>
                  <a:srgbClr val="494E52"/>
                </a:solidFill>
                <a:effectLst/>
                <a:latin typeface="-apple-system"/>
              </a:rPr>
              <a:t>correlation coefficient</a:t>
            </a:r>
            <a:r>
              <a:rPr lang="en-US" b="0" i="0" dirty="0">
                <a:solidFill>
                  <a:srgbClr val="494E52"/>
                </a:solidFill>
                <a:effectLst/>
                <a:latin typeface="-apple-system"/>
              </a:rPr>
              <a:t> measures the strength of the linear relationship between two variables. </a:t>
            </a:r>
          </a:p>
          <a:p>
            <a:pPr algn="l"/>
            <a:r>
              <a:rPr lang="en-US" b="0" i="0" dirty="0">
                <a:solidFill>
                  <a:srgbClr val="494E52"/>
                </a:solidFill>
                <a:effectLst/>
                <a:latin typeface="-apple-system"/>
              </a:rPr>
              <a:t>Graphically, it measures how clustered the scatter diagram is around a straight line.</a:t>
            </a:r>
            <a:br>
              <a:rPr lang="en-US" b="0" i="0" dirty="0">
                <a:solidFill>
                  <a:srgbClr val="494E52"/>
                </a:solidFill>
                <a:effectLst/>
                <a:latin typeface="-apple-system"/>
              </a:rPr>
            </a:br>
            <a:endParaRPr lang="en-US" b="0" i="0" dirty="0">
              <a:solidFill>
                <a:srgbClr val="494E52"/>
              </a:solidFill>
              <a:effectLst/>
              <a:latin typeface="-apple-system"/>
            </a:endParaRPr>
          </a:p>
          <a:p>
            <a:pPr algn="l"/>
            <a:r>
              <a:rPr lang="en-US" b="0" i="0" dirty="0">
                <a:solidFill>
                  <a:srgbClr val="494E52"/>
                </a:solidFill>
                <a:effectLst/>
                <a:latin typeface="-apple-system"/>
              </a:rPr>
              <a:t>The term </a:t>
            </a:r>
            <a:r>
              <a:rPr lang="en-US" b="0" i="1" dirty="0">
                <a:solidFill>
                  <a:srgbClr val="494E52"/>
                </a:solidFill>
                <a:effectLst/>
                <a:latin typeface="-apple-system"/>
              </a:rPr>
              <a:t>correlation coefficient</a:t>
            </a:r>
            <a:r>
              <a:rPr lang="en-US" b="0" i="0" dirty="0">
                <a:solidFill>
                  <a:srgbClr val="494E52"/>
                </a:solidFill>
                <a:effectLst/>
                <a:latin typeface="-apple-system"/>
              </a:rPr>
              <a:t> isn't easy to say, so it is usually shortened to </a:t>
            </a:r>
            <a:r>
              <a:rPr lang="en-US" b="0" i="1" dirty="0">
                <a:solidFill>
                  <a:srgbClr val="494E52"/>
                </a:solidFill>
                <a:effectLst/>
                <a:latin typeface="-apple-system"/>
              </a:rPr>
              <a:t>correlation</a:t>
            </a:r>
            <a:r>
              <a:rPr lang="en-US" b="0" i="0" dirty="0">
                <a:solidFill>
                  <a:srgbClr val="494E52"/>
                </a:solidFill>
                <a:effectLst/>
                <a:latin typeface="-apple-system"/>
              </a:rPr>
              <a:t> and denoted by </a:t>
            </a:r>
            <a:r>
              <a:rPr lang="en-US" b="0" i="0" dirty="0">
                <a:solidFill>
                  <a:srgbClr val="494E52"/>
                </a:solidFill>
                <a:effectLst/>
                <a:latin typeface="MJXc-TeX-math-I"/>
              </a:rPr>
              <a:t>r</a:t>
            </a:r>
            <a:r>
              <a:rPr lang="en-US" b="0" i="0" dirty="0">
                <a:solidFill>
                  <a:srgbClr val="494E52"/>
                </a:solidFill>
                <a:effectLst/>
                <a:latin typeface="-apple-system"/>
              </a:rPr>
              <a:t>.</a:t>
            </a:r>
          </a:p>
          <a:p>
            <a:endParaRPr lang="en-US" dirty="0"/>
          </a:p>
        </p:txBody>
      </p:sp>
    </p:spTree>
    <p:extLst>
      <p:ext uri="{BB962C8B-B14F-4D97-AF65-F5344CB8AC3E}">
        <p14:creationId xmlns:p14="http://schemas.microsoft.com/office/powerpoint/2010/main" val="120384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formula for r is not apparent from our observations so far. </a:t>
            </a:r>
          </a:p>
          <a:p>
            <a:r>
              <a:rPr lang="en-US" b="0" i="0" dirty="0">
                <a:solidFill>
                  <a:srgbClr val="494E52"/>
                </a:solidFill>
                <a:effectLst/>
                <a:latin typeface="-apple-system"/>
              </a:rPr>
              <a:t>It has a </a:t>
            </a:r>
            <a:r>
              <a:rPr lang="en-US" b="1" i="0" dirty="0">
                <a:solidFill>
                  <a:srgbClr val="494E52"/>
                </a:solidFill>
                <a:effectLst/>
                <a:latin typeface="-apple-system"/>
              </a:rPr>
              <a:t>mathematical basis that is outside the scope of this class</a:t>
            </a:r>
            <a:r>
              <a:rPr lang="en-US" b="0" i="0" dirty="0">
                <a:solidFill>
                  <a:srgbClr val="494E52"/>
                </a:solidFill>
                <a:effectLst/>
                <a:latin typeface="-apple-system"/>
              </a:rPr>
              <a:t>. </a:t>
            </a:r>
          </a:p>
          <a:p>
            <a:endParaRPr lang="en-US" b="0" i="0" dirty="0">
              <a:solidFill>
                <a:srgbClr val="494E52"/>
              </a:solidFill>
              <a:effectLst/>
              <a:latin typeface="-apple-system"/>
            </a:endParaRPr>
          </a:p>
          <a:p>
            <a:r>
              <a:rPr lang="en-US" b="0" i="0" dirty="0">
                <a:solidFill>
                  <a:srgbClr val="494E52"/>
                </a:solidFill>
                <a:effectLst/>
                <a:latin typeface="-apple-system"/>
              </a:rPr>
              <a:t>However, as you will see, the calculation is straightforward and helps us understand several of the properties of r.</a:t>
            </a:r>
            <a:endParaRPr lang="en-US" dirty="0"/>
          </a:p>
        </p:txBody>
      </p:sp>
    </p:spTree>
    <p:extLst>
      <p:ext uri="{BB962C8B-B14F-4D97-AF65-F5344CB8AC3E}">
        <p14:creationId xmlns:p14="http://schemas.microsoft.com/office/powerpoint/2010/main" val="318070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The calculation of r showed us that:</a:t>
            </a:r>
          </a:p>
          <a:p>
            <a:endParaRPr lang="en-US" dirty="0"/>
          </a:p>
        </p:txBody>
      </p:sp>
    </p:spTree>
    <p:extLst>
      <p:ext uri="{BB962C8B-B14F-4D97-AF65-F5344CB8AC3E}">
        <p14:creationId xmlns:p14="http://schemas.microsoft.com/office/powerpoint/2010/main" val="1323051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423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494E52"/>
                </a:solidFill>
                <a:effectLst/>
                <a:latin typeface="-apple-system"/>
              </a:rPr>
              <a:t>Correlation is a simple and powerful concept, but it is sometimes misused. </a:t>
            </a:r>
          </a:p>
          <a:p>
            <a:r>
              <a:rPr lang="en-US" b="0" i="0" dirty="0">
                <a:solidFill>
                  <a:srgbClr val="494E52"/>
                </a:solidFill>
                <a:effectLst/>
                <a:latin typeface="-apple-system"/>
              </a:rPr>
              <a:t>Before using </a:t>
            </a:r>
            <a:r>
              <a:rPr lang="en-US" b="0" i="0" dirty="0">
                <a:solidFill>
                  <a:srgbClr val="494E52"/>
                </a:solidFill>
                <a:effectLst/>
                <a:latin typeface="MJXc-TeX-math-I"/>
              </a:rPr>
              <a:t>r</a:t>
            </a:r>
            <a:r>
              <a:rPr lang="en-US" b="0" i="0" dirty="0">
                <a:solidFill>
                  <a:srgbClr val="494E52"/>
                </a:solidFill>
                <a:effectLst/>
                <a:latin typeface="-apple-system"/>
              </a:rPr>
              <a:t>, it is important to be aware of what correlation does and does not measure.</a:t>
            </a:r>
          </a:p>
          <a:p>
            <a:endParaRPr lang="en-US" b="0" i="0" dirty="0">
              <a:solidFill>
                <a:srgbClr val="494E52"/>
              </a:solidFill>
              <a:effectLst/>
              <a:latin typeface="-apple-system"/>
            </a:endParaRPr>
          </a:p>
          <a:p>
            <a:r>
              <a:rPr lang="en-US" b="0" i="0" dirty="0">
                <a:solidFill>
                  <a:srgbClr val="494E52"/>
                </a:solidFill>
                <a:effectLst/>
                <a:latin typeface="-apple-system"/>
              </a:rPr>
              <a:t>1) Correlation only measures association. Correlation does not imply causation. You have to ensure there are no other confounders</a:t>
            </a:r>
          </a:p>
          <a:p>
            <a:pPr lvl="1"/>
            <a:r>
              <a:rPr lang="en-US" b="0" i="0" dirty="0">
                <a:solidFill>
                  <a:srgbClr val="494E52"/>
                </a:solidFill>
                <a:effectLst/>
                <a:latin typeface="-apple-system"/>
              </a:rPr>
              <a:t>Ex. The chocolate study. Eating chocolate was associated with better heart health</a:t>
            </a:r>
          </a:p>
          <a:p>
            <a:pPr lvl="1"/>
            <a:r>
              <a:rPr lang="en-US" b="0" i="0" dirty="0">
                <a:solidFill>
                  <a:srgbClr val="494E52"/>
                </a:solidFill>
                <a:effectLst/>
                <a:latin typeface="-apple-system"/>
              </a:rPr>
              <a:t>Possible confounders, access to health care, age of the participants, social economic status (access to quality healthcare)</a:t>
            </a:r>
          </a:p>
          <a:p>
            <a:pPr lvl="0"/>
            <a:r>
              <a:rPr lang="en-US" b="0" i="0" dirty="0">
                <a:solidFill>
                  <a:srgbClr val="494E52"/>
                </a:solidFill>
                <a:effectLst/>
                <a:latin typeface="-apple-system"/>
              </a:rPr>
              <a:t>2) Correlation measures only one kind of association – linear</a:t>
            </a:r>
          </a:p>
          <a:p>
            <a:pPr lvl="1"/>
            <a:r>
              <a:rPr lang="en-US" b="0" i="0" dirty="0">
                <a:solidFill>
                  <a:srgbClr val="494E52"/>
                </a:solidFill>
                <a:effectLst/>
                <a:latin typeface="-apple-system"/>
              </a:rPr>
              <a:t>Variables that have strong non-linear association might have very low correlation.</a:t>
            </a:r>
          </a:p>
          <a:p>
            <a:pPr lvl="0"/>
            <a:endParaRPr lang="en-US" dirty="0"/>
          </a:p>
        </p:txBody>
      </p:sp>
    </p:spTree>
    <p:extLst>
      <p:ext uri="{BB962C8B-B14F-4D97-AF65-F5344CB8AC3E}">
        <p14:creationId xmlns:p14="http://schemas.microsoft.com/office/powerpoint/2010/main" val="174942756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010210"/>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ectangle 7"/>
          <p:cNvSpPr/>
          <p:nvPr/>
        </p:nvSpPr>
        <p:spPr>
          <a:xfrm>
            <a:off x="690626" y="3224773"/>
            <a:ext cx="7667244" cy="6051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Rectangle 8"/>
          <p:cNvSpPr/>
          <p:nvPr/>
        </p:nvSpPr>
        <p:spPr>
          <a:xfrm>
            <a:off x="690626" y="1113584"/>
            <a:ext cx="7667244" cy="20574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10" name="Group 9"/>
          <p:cNvGrpSpPr/>
          <p:nvPr/>
        </p:nvGrpSpPr>
        <p:grpSpPr>
          <a:xfrm>
            <a:off x="7236911" y="3051692"/>
            <a:ext cx="810678" cy="81067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788670" y="1074167"/>
            <a:ext cx="7475220" cy="2276856"/>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3291840"/>
            <a:ext cx="5918454" cy="802386"/>
          </a:xfrm>
        </p:spPr>
        <p:txBody>
          <a:bodyPr>
            <a:normAutofit/>
          </a:bodyPr>
          <a:lstStyle>
            <a:lvl1pPr marL="0" indent="0" algn="l">
              <a:buNone/>
              <a:defRPr sz="1650">
                <a:solidFill>
                  <a:schemeClr val="tx1"/>
                </a:solidFill>
              </a:defRPr>
            </a:lvl1pPr>
            <a:lvl2pPr marL="342900" indent="0" algn="ctr">
              <a:buNone/>
              <a:defRPr sz="21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194550" y="3217001"/>
            <a:ext cx="895401" cy="480060"/>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86837562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9F9C37B-1D36-470B-8223-D6C91242EC14}"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22587219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400050"/>
            <a:ext cx="1914525" cy="42291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400050"/>
            <a:ext cx="5629275" cy="42291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48580410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3160339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cSld name="1_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30225" y="212715"/>
            <a:ext cx="8083550"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97366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17" name="bg object 17"/>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18" name="bg object 18"/>
          <p:cNvPicPr/>
          <p:nvPr/>
        </p:nvPicPr>
        <p:blipFill>
          <a:blip r:embed="rId2" cstate="print"/>
          <a:stretch>
            <a:fillRect/>
          </a:stretch>
        </p:blipFill>
        <p:spPr>
          <a:xfrm>
            <a:off x="5200500" y="1537353"/>
            <a:ext cx="3791099" cy="3225264"/>
          </a:xfrm>
          <a:prstGeom prst="rect">
            <a:avLst/>
          </a:prstGeom>
        </p:spPr>
      </p:pic>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926316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070A7B3-6521-4DCA-87E5-044747A908C1}" type="datetimeFigureOut">
              <a:rPr lang="en-US" smtClean="0"/>
              <a:t>4/24/2023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6052558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3688492"/>
            <a:ext cx="9144000" cy="145500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1625346" y="918972"/>
            <a:ext cx="6960870" cy="2640330"/>
          </a:xfrm>
        </p:spPr>
        <p:txBody>
          <a:bodyPr anchor="ctr">
            <a:normAutofit/>
          </a:bodyPr>
          <a:lstStyle>
            <a:lvl1pPr>
              <a:lnSpc>
                <a:spcPct val="80000"/>
              </a:lnSpc>
              <a:defRPr sz="6000" b="0"/>
            </a:lvl1pPr>
          </a:lstStyle>
          <a:p>
            <a:r>
              <a:rPr lang="en-US"/>
              <a:t>Click to edit Master title style</a:t>
            </a:r>
            <a:endParaRPr lang="en-US" dirty="0"/>
          </a:p>
        </p:txBody>
      </p:sp>
      <p:sp>
        <p:nvSpPr>
          <p:cNvPr id="3" name="Text Placeholder 2"/>
          <p:cNvSpPr>
            <a:spLocks noGrp="1"/>
          </p:cNvSpPr>
          <p:nvPr>
            <p:ph type="body" idx="1"/>
          </p:nvPr>
        </p:nvSpPr>
        <p:spPr>
          <a:xfrm>
            <a:off x="1624331" y="3765042"/>
            <a:ext cx="6789420" cy="800100"/>
          </a:xfrm>
        </p:spPr>
        <p:txBody>
          <a:bodyPr anchor="t">
            <a:normAutofit/>
          </a:bodyPr>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4704588"/>
            <a:ext cx="1983232" cy="273844"/>
          </a:xfrm>
        </p:spPr>
        <p:txBody>
          <a:bodyPr/>
          <a:lstStyle/>
          <a:p>
            <a:fld id="{1160EA64-D806-43AC-9DF2-F8C432F32B4C}" type="datetimeFigureOut">
              <a:rPr lang="en-US" smtClean="0"/>
              <a:t>4/24/2023</a:t>
            </a:fld>
            <a:endParaRPr lang="en-US" dirty="0"/>
          </a:p>
        </p:txBody>
      </p:sp>
      <p:sp>
        <p:nvSpPr>
          <p:cNvPr id="5" name="Footer Placeholder 4"/>
          <p:cNvSpPr>
            <a:spLocks noGrp="1"/>
          </p:cNvSpPr>
          <p:nvPr>
            <p:ph type="ftr" sz="quarter" idx="11"/>
          </p:nvPr>
        </p:nvSpPr>
        <p:spPr>
          <a:xfrm>
            <a:off x="1637031" y="4704588"/>
            <a:ext cx="4745736" cy="273844"/>
          </a:xfrm>
        </p:spPr>
        <p:txBody>
          <a:bodyPr/>
          <a:lstStyle/>
          <a:p>
            <a:endParaRPr lang="en-US" dirty="0"/>
          </a:p>
        </p:txBody>
      </p:sp>
      <p:grpSp>
        <p:nvGrpSpPr>
          <p:cNvPr id="8" name="Group 7"/>
          <p:cNvGrpSpPr/>
          <p:nvPr/>
        </p:nvGrpSpPr>
        <p:grpSpPr>
          <a:xfrm>
            <a:off x="673049" y="1744386"/>
            <a:ext cx="810678" cy="81067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632776" y="1879600"/>
            <a:ext cx="891224" cy="540249"/>
          </a:xfrm>
        </p:spPr>
        <p:txBody>
          <a:bodyPr/>
          <a:lstStyle>
            <a:lvl1pPr>
              <a:defRPr sz="2100"/>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37735112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02386"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73168" y="1645920"/>
            <a:ext cx="3566160" cy="2983230"/>
          </a:xfrm>
        </p:spPr>
        <p:txBody>
          <a:bodyPr/>
          <a:lstStyle>
            <a:lvl1pPr>
              <a:defRPr sz="1500"/>
            </a:lvl1pPr>
            <a:lvl2pPr>
              <a:defRPr sz="1350"/>
            </a:lvl2pPr>
            <a:lvl3pPr>
              <a:defRPr sz="1200"/>
            </a:lvl3pPr>
            <a:lvl4pPr>
              <a:defRPr sz="1200"/>
            </a:lvl4pPr>
            <a:lvl5pPr>
              <a:defRPr sz="120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42862582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00100"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02386"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73168" y="1536192"/>
            <a:ext cx="3566160" cy="480060"/>
          </a:xfrm>
        </p:spPr>
        <p:txBody>
          <a:bodyPr anchor="ctr">
            <a:normAutofit/>
          </a:bodyPr>
          <a:lstStyle>
            <a:lvl1pPr marL="0" indent="0">
              <a:buNone/>
              <a:defRPr sz="1500" b="1">
                <a:solidFill>
                  <a:schemeClr val="accent1">
                    <a:lumMod val="75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73168" y="2057400"/>
            <a:ext cx="3566160" cy="2468880"/>
          </a:xfrm>
        </p:spPr>
        <p:txBody>
          <a:bodyPr/>
          <a:lstStyle>
            <a:lvl1pPr>
              <a:defRPr sz="1500"/>
            </a:lvl1pPr>
            <a:lvl2pPr>
              <a:defRPr sz="135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17132624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E1037C31-9E7A-4F99-8774-A0E530DE1A42}" type="datetimeFigureOut">
              <a:rPr lang="en-US" smtClean="0"/>
              <a:t>4/24/2023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053498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smtClean="0"/>
              <a:t>4/24/2023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79264430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Content Placeholder 2"/>
          <p:cNvSpPr>
            <a:spLocks noGrp="1"/>
          </p:cNvSpPr>
          <p:nvPr>
            <p:ph idx="1"/>
          </p:nvPr>
        </p:nvSpPr>
        <p:spPr>
          <a:xfrm>
            <a:off x="628650" y="514350"/>
            <a:ext cx="5033772" cy="3765042"/>
          </a:xfrm>
        </p:spPr>
        <p:txBody>
          <a:bodyPr/>
          <a:lstStyle>
            <a:lvl1pPr>
              <a:defRPr sz="1500"/>
            </a:lvl1pPr>
            <a:lvl2pPr>
              <a:defRPr sz="1350"/>
            </a:lvl2pPr>
            <a:lvl3pPr>
              <a:defRPr sz="1200"/>
            </a:lvl3pPr>
            <a:lvl4pPr>
              <a:defRPr sz="1200"/>
            </a:lvl4pPr>
            <a:lvl5pPr>
              <a:defRPr sz="12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D1BE4249-C0D0-4B06-8692-E8BB871AF643}" type="datetimeFigureOut">
              <a:rPr lang="en-US" smtClean="0"/>
              <a:t>4/24/2023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8551294" y="4672261"/>
            <a:ext cx="342900" cy="3429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195847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51434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p:cNvSpPr>
            <a:spLocks noGrp="1"/>
          </p:cNvSpPr>
          <p:nvPr>
            <p:ph type="title"/>
          </p:nvPr>
        </p:nvSpPr>
        <p:spPr>
          <a:xfrm>
            <a:off x="6412230" y="514350"/>
            <a:ext cx="2400300" cy="1303020"/>
          </a:xfrm>
        </p:spPr>
        <p:txBody>
          <a:bodyPr anchor="b">
            <a:normAutofit/>
          </a:bodyPr>
          <a:lstStyle>
            <a:lvl1pPr>
              <a:defRPr sz="2400" b="1"/>
            </a:lvl1pPr>
          </a:lstStyle>
          <a:p>
            <a:r>
              <a:rPr lang="en-US"/>
              <a:t>Click to edit Master title style</a:t>
            </a:r>
            <a:endParaRPr lang="en-US" dirty="0"/>
          </a:p>
        </p:txBody>
      </p:sp>
      <p:sp>
        <p:nvSpPr>
          <p:cNvPr id="3" name="Picture Placeholder 2"/>
          <p:cNvSpPr>
            <a:spLocks noGrp="1"/>
          </p:cNvSpPr>
          <p:nvPr>
            <p:ph type="pic" idx="1"/>
          </p:nvPr>
        </p:nvSpPr>
        <p:spPr>
          <a:xfrm>
            <a:off x="0" y="0"/>
            <a:ext cx="6227805" cy="5143500"/>
          </a:xfrm>
          <a:solidFill>
            <a:schemeClr val="tx2">
              <a:lumMod val="20000"/>
              <a:lumOff val="80000"/>
            </a:schemeClr>
          </a:solidFill>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12230" y="1817370"/>
            <a:ext cx="2400300" cy="2468880"/>
          </a:xfrm>
        </p:spPr>
        <p:txBody>
          <a:bodyPr>
            <a:normAutofit/>
          </a:bodyPr>
          <a:lstStyle>
            <a:lvl1pPr marL="0" indent="0">
              <a:lnSpc>
                <a:spcPct val="100000"/>
              </a:lnSpc>
              <a:spcBef>
                <a:spcPts val="750"/>
              </a:spcBef>
              <a:buNone/>
              <a:defRPr sz="1050">
                <a:solidFill>
                  <a:schemeClr val="accent1">
                    <a:lumMod val="75000"/>
                  </a:schemeClr>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4/24/2023</a:t>
            </a:fld>
            <a:endParaRPr lang="en-US" dirty="0"/>
          </a:p>
        </p:txBody>
      </p:sp>
      <p:grpSp>
        <p:nvGrpSpPr>
          <p:cNvPr id="8" name="Group 7"/>
          <p:cNvGrpSpPr>
            <a:grpSpLocks noChangeAspect="1"/>
          </p:cNvGrpSpPr>
          <p:nvPr/>
        </p:nvGrpSpPr>
        <p:grpSpPr>
          <a:xfrm>
            <a:off x="8551294" y="4672261"/>
            <a:ext cx="342900" cy="3429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78622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02386" y="363474"/>
            <a:ext cx="7543800" cy="12070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02386" y="1591056"/>
            <a:ext cx="7543800" cy="30380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3318" y="4704588"/>
            <a:ext cx="2455164" cy="273844"/>
          </a:xfrm>
          <a:prstGeom prst="rect">
            <a:avLst/>
          </a:prstGeom>
        </p:spPr>
        <p:txBody>
          <a:bodyPr vert="horz" lIns="91440" tIns="45720" rIns="91440" bIns="45720" rtlCol="0" anchor="ctr"/>
          <a:lstStyle>
            <a:lvl1pPr algn="r">
              <a:defRPr sz="825">
                <a:solidFill>
                  <a:schemeClr val="tx2"/>
                </a:solidFill>
              </a:defRPr>
            </a:lvl1pPr>
          </a:lstStyle>
          <a:p>
            <a:fld id="{1160EA64-D806-43AC-9DF2-F8C432F32B4C}" type="datetimeFigureOut">
              <a:rPr lang="en-US" smtClean="0"/>
              <a:t>4/24/2023</a:t>
            </a:fld>
            <a:endParaRPr lang="en-US" dirty="0"/>
          </a:p>
        </p:txBody>
      </p:sp>
      <p:sp>
        <p:nvSpPr>
          <p:cNvPr id="5" name="Footer Placeholder 4"/>
          <p:cNvSpPr>
            <a:spLocks noGrp="1"/>
          </p:cNvSpPr>
          <p:nvPr>
            <p:ph type="ftr" sz="quarter" idx="3"/>
          </p:nvPr>
        </p:nvSpPr>
        <p:spPr>
          <a:xfrm>
            <a:off x="816102" y="4704588"/>
            <a:ext cx="4745736" cy="273844"/>
          </a:xfrm>
          <a:prstGeom prst="rect">
            <a:avLst/>
          </a:prstGeom>
        </p:spPr>
        <p:txBody>
          <a:bodyPr vert="horz" lIns="91440" tIns="45720" rIns="91440" bIns="45720" rtlCol="0" anchor="ctr"/>
          <a:lstStyle>
            <a:lvl1pPr algn="l">
              <a:defRPr sz="825">
                <a:solidFill>
                  <a:schemeClr val="tx2"/>
                </a:solidFill>
              </a:defRPr>
            </a:lvl1pPr>
          </a:lstStyle>
          <a:p>
            <a:endParaRPr lang="en-US" dirty="0"/>
          </a:p>
        </p:txBody>
      </p:sp>
      <p:grpSp>
        <p:nvGrpSpPr>
          <p:cNvPr id="7" name="Group 6"/>
          <p:cNvGrpSpPr>
            <a:grpSpLocks noChangeAspect="1"/>
          </p:cNvGrpSpPr>
          <p:nvPr/>
        </p:nvGrpSpPr>
        <p:grpSpPr>
          <a:xfrm>
            <a:off x="8551294" y="4672261"/>
            <a:ext cx="342900" cy="342900"/>
            <a:chOff x="11361456" y="6195813"/>
            <a:chExt cx="548640" cy="548640"/>
          </a:xfrm>
        </p:grpSpPr>
        <p:sp>
          <p:nvSpPr>
            <p:cNvPr id="8" name="Oval 7"/>
            <p:cNvSpPr/>
            <p:nvPr/>
          </p:nvSpPr>
          <p:spPr>
            <a:xfrm>
              <a:off x="11361456" y="6195813"/>
              <a:ext cx="548640" cy="548640"/>
            </a:xfrm>
            <a:prstGeom prst="ellipse">
              <a:avLst/>
            </a:prstGeom>
            <a:blipFill dpi="0" rotWithShape="1">
              <a:blip r:embed="rId16">
                <a:duotone>
                  <a:schemeClr val="accent1">
                    <a:shade val="45000"/>
                    <a:satMod val="135000"/>
                  </a:schemeClr>
                  <a:prstClr val="white"/>
                </a:duotone>
                <a:extLst>
                  <a:ext uri="{BEBA8EAE-BF5A-486C-A8C5-ECC9F3942E4B}">
                    <a14:imgProps xmlns:a14="http://schemas.microsoft.com/office/drawing/2010/main">
                      <a14:imgLayer r:embed="rId17">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5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685800"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8483346" y="4704588"/>
            <a:ext cx="480060" cy="273844"/>
          </a:xfrm>
          <a:prstGeom prst="rect">
            <a:avLst/>
          </a:prstGeom>
        </p:spPr>
        <p:txBody>
          <a:bodyPr vert="horz" lIns="91440" tIns="45720" rIns="91440" bIns="45720" rtlCol="0" anchor="ctr"/>
          <a:lstStyle>
            <a:lvl1pPr algn="ctr">
              <a:defRPr sz="1050" b="1">
                <a:solidFill>
                  <a:srgbClr val="FFFFFF"/>
                </a:solidFill>
                <a:latin typeface="+mj-lt"/>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764108795"/>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4" r:id="rId12"/>
    <p:sldLayoutId id="2147483815" r:id="rId13"/>
    <p:sldLayoutId id="2147483816" r:id="rId14"/>
  </p:sldLayoutIdLst>
  <p:hf sldNum="0" hdr="0" ftr="0" dt="0"/>
  <p:txStyles>
    <p:titleStyle>
      <a:lvl1pPr algn="l" defTabSz="685800" rtl="0" eaLnBrk="1" latinLnBrk="0" hangingPunct="1">
        <a:lnSpc>
          <a:spcPct val="90000"/>
        </a:lnSpc>
        <a:spcBef>
          <a:spcPct val="0"/>
        </a:spcBef>
        <a:buNone/>
        <a:defRPr sz="4050" kern="1200" cap="all" baseline="0">
          <a:blipFill>
            <a:blip r:embed="rId18">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37160" indent="-137160" algn="l" defTabSz="685800" rtl="0" eaLnBrk="1" latinLnBrk="0" hangingPunct="1">
        <a:lnSpc>
          <a:spcPct val="90000"/>
        </a:lnSpc>
        <a:spcBef>
          <a:spcPts val="900"/>
        </a:spcBef>
        <a:buClr>
          <a:schemeClr val="accent1">
            <a:lumMod val="75000"/>
          </a:schemeClr>
        </a:buClr>
        <a:buSzPct val="85000"/>
        <a:buFont typeface="Wingdings" pitchFamily="2" charset="2"/>
        <a:buChar char="§"/>
        <a:defRPr sz="1500" kern="1200">
          <a:solidFill>
            <a:schemeClr val="tx1"/>
          </a:solidFill>
          <a:latin typeface="+mn-lt"/>
          <a:ea typeface="+mn-ea"/>
          <a:cs typeface="+mn-cs"/>
        </a:defRPr>
      </a:lvl1pPr>
      <a:lvl2pPr marL="34290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350" kern="1200">
          <a:solidFill>
            <a:schemeClr val="tx1"/>
          </a:solidFill>
          <a:latin typeface="+mn-lt"/>
          <a:ea typeface="+mn-ea"/>
          <a:cs typeface="+mn-cs"/>
        </a:defRPr>
      </a:lvl2pPr>
      <a:lvl3pPr marL="54864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3pPr>
      <a:lvl4pPr marL="75438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4pPr>
      <a:lvl5pPr marL="960120" indent="-13716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5pPr>
      <a:lvl6pPr marL="120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6pPr>
      <a:lvl7pPr marL="142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7pPr>
      <a:lvl8pPr marL="1650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8pPr>
      <a:lvl9pPr marL="1875000" indent="-171450" algn="l" defTabSz="685800" rtl="0" eaLnBrk="1" latinLnBrk="0" hangingPunct="1">
        <a:lnSpc>
          <a:spcPct val="90000"/>
        </a:lnSpc>
        <a:spcBef>
          <a:spcPts val="300"/>
        </a:spcBef>
        <a:spcAft>
          <a:spcPts val="150"/>
        </a:spcAft>
        <a:buClr>
          <a:schemeClr val="accent1">
            <a:lumMod val="75000"/>
          </a:schemeClr>
        </a:buClr>
        <a:buSzPct val="85000"/>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 Id="rId5" Type="http://schemas.openxmlformats.org/officeDocument/2006/relationships/image" Target="../media/image15.jpg"/><Relationship Id="rId4" Type="http://schemas.openxmlformats.org/officeDocument/2006/relationships/image" Target="../media/image14.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hyperlink" Target="https://umass-data-science.github.io/190fwebsite/textbook/15/1/correlation/#:~:text=tongue%2Din%2Dcheek%3F-,%C2%B6,-In%202012%2C%20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hyperlink" Target="https://www.nationalgeographic.com/animals/mammals/facts/dugong" TargetMode="External"/><Relationship Id="rId2" Type="http://schemas.openxmlformats.org/officeDocument/2006/relationships/image" Target="../media/image31.jpeg"/><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jpg"/><Relationship Id="rId2" Type="http://schemas.openxmlformats.org/officeDocument/2006/relationships/image" Target="../media/image34.jpg"/><Relationship Id="rId1" Type="http://schemas.openxmlformats.org/officeDocument/2006/relationships/slideLayout" Target="../slideLayouts/slideLayout6.xml"/><Relationship Id="rId5" Type="http://schemas.openxmlformats.org/officeDocument/2006/relationships/image" Target="../media/image37.jpg"/><Relationship Id="rId4" Type="http://schemas.openxmlformats.org/officeDocument/2006/relationships/image" Target="../media/image36.jp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0.jpg"/><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9"/>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Module 9</a:t>
            </a:r>
            <a:endParaRPr dirty="0"/>
          </a:p>
        </p:txBody>
      </p:sp>
      <p:sp>
        <p:nvSpPr>
          <p:cNvPr id="81" name="Google Shape;81;p19"/>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dirty="0"/>
              <a:t>Prediction</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7241289"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Recap - </a:t>
            </a:r>
            <a:r>
              <a:rPr spc="-10" dirty="0">
                <a:solidFill>
                  <a:schemeClr val="tx1"/>
                </a:solidFill>
              </a:rPr>
              <a:t>The</a:t>
            </a:r>
            <a:r>
              <a:rPr spc="-35" dirty="0">
                <a:solidFill>
                  <a:schemeClr val="tx1"/>
                </a:solidFill>
              </a:rPr>
              <a:t> </a:t>
            </a:r>
            <a:r>
              <a:rPr spc="-5" dirty="0">
                <a:solidFill>
                  <a:schemeClr val="tx1"/>
                </a:solidFill>
              </a:rPr>
              <a:t>Correlation</a:t>
            </a:r>
            <a:r>
              <a:rPr spc="-30" dirty="0">
                <a:solidFill>
                  <a:schemeClr val="tx1"/>
                </a:solidFill>
              </a:rPr>
              <a:t> </a:t>
            </a:r>
            <a:r>
              <a:rPr spc="-5" dirty="0">
                <a:solidFill>
                  <a:schemeClr val="tx1"/>
                </a:solidFill>
              </a:rPr>
              <a:t>Coefficient</a:t>
            </a:r>
            <a:endParaRPr i="1" dirty="0">
              <a:solidFill>
                <a:schemeClr val="tx1"/>
              </a:solidFill>
              <a:latin typeface="Arial"/>
              <a:cs typeface="Arial"/>
            </a:endParaRPr>
          </a:p>
        </p:txBody>
      </p:sp>
      <p:sp>
        <p:nvSpPr>
          <p:cNvPr id="3" name="object 3"/>
          <p:cNvSpPr txBox="1"/>
          <p:nvPr/>
        </p:nvSpPr>
        <p:spPr>
          <a:xfrm>
            <a:off x="574724" y="1018483"/>
            <a:ext cx="8375312" cy="234166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dirty="0">
                <a:cs typeface="Arial MT"/>
              </a:rPr>
              <a:t>Measures</a:t>
            </a:r>
            <a:r>
              <a:rPr sz="2400" spc="-30" dirty="0">
                <a:cs typeface="Arial MT"/>
              </a:rPr>
              <a:t> </a:t>
            </a:r>
            <a:r>
              <a:rPr sz="2400" b="1" i="1" spc="-5" dirty="0">
                <a:cs typeface="Arial"/>
              </a:rPr>
              <a:t>linear</a:t>
            </a:r>
            <a:r>
              <a:rPr sz="2400" b="1" i="1" spc="-25" dirty="0">
                <a:cs typeface="Arial"/>
              </a:rPr>
              <a:t> </a:t>
            </a:r>
            <a:r>
              <a:rPr sz="2400" spc="-5" dirty="0">
                <a:cs typeface="Arial MT"/>
              </a:rPr>
              <a:t>association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424815" indent="-412750">
              <a:lnSpc>
                <a:spcPts val="2850"/>
              </a:lnSpc>
              <a:buClr>
                <a:srgbClr val="C4820D"/>
              </a:buClr>
              <a:buChar char="●"/>
              <a:tabLst>
                <a:tab pos="424815" algn="l"/>
                <a:tab pos="425450" algn="l"/>
              </a:tabLst>
            </a:pPr>
            <a:r>
              <a:rPr sz="2400" dirty="0">
                <a:cs typeface="Arial MT"/>
              </a:rPr>
              <a:t>-1</a:t>
            </a:r>
            <a:r>
              <a:rPr sz="2400" spc="-25" dirty="0">
                <a:cs typeface="Arial MT"/>
              </a:rPr>
              <a:t> </a:t>
            </a:r>
            <a:r>
              <a:rPr sz="2400" dirty="0">
                <a:cs typeface="Arial MT"/>
              </a:rPr>
              <a:t>≤</a:t>
            </a:r>
            <a:r>
              <a:rPr sz="2400" spc="-20" dirty="0">
                <a:cs typeface="Arial MT"/>
              </a:rPr>
              <a:t> </a:t>
            </a:r>
            <a:r>
              <a:rPr sz="2400" i="1" dirty="0">
                <a:cs typeface="Arial"/>
              </a:rPr>
              <a:t>r</a:t>
            </a:r>
            <a:r>
              <a:rPr sz="2400" i="1" spc="-25" dirty="0">
                <a:cs typeface="Arial"/>
              </a:rPr>
              <a:t> </a:t>
            </a:r>
            <a:r>
              <a:rPr sz="2400" dirty="0">
                <a:cs typeface="Arial MT"/>
              </a:rPr>
              <a:t>≤</a:t>
            </a:r>
            <a:r>
              <a:rPr sz="2400" spc="-30" dirty="0">
                <a:cs typeface="Arial MT"/>
              </a:rPr>
              <a:t> </a:t>
            </a:r>
            <a:r>
              <a:rPr sz="2400" dirty="0">
                <a:cs typeface="Arial MT"/>
              </a:rPr>
              <a:t>1</a:t>
            </a:r>
          </a:p>
          <a:p>
            <a:pPr marL="882015" lvl="1" indent="-412750">
              <a:lnSpc>
                <a:spcPts val="2865"/>
              </a:lnSpc>
              <a:buClr>
                <a:srgbClr val="C4820D"/>
              </a:buClr>
              <a:buFont typeface="Arial MT"/>
              <a:buChar char="○"/>
              <a:tabLst>
                <a:tab pos="882015" algn="l"/>
                <a:tab pos="882650" algn="l"/>
                <a:tab pos="1414145" algn="l"/>
              </a:tabLst>
            </a:pPr>
            <a:r>
              <a:rPr sz="2400" i="1" dirty="0">
                <a:cs typeface="Arial"/>
              </a:rPr>
              <a:t>r</a:t>
            </a:r>
            <a:r>
              <a:rPr sz="2400" i="1" spc="-5" dirty="0">
                <a:cs typeface="Arial"/>
              </a:rPr>
              <a:t> </a:t>
            </a:r>
            <a:r>
              <a:rPr sz="2400" dirty="0">
                <a:cs typeface="Arial MT"/>
              </a:rPr>
              <a:t>=	</a:t>
            </a:r>
            <a:r>
              <a:rPr sz="2400" spc="-5"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5"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up</a:t>
            </a:r>
            <a:endParaRPr sz="2400" dirty="0">
              <a:cs typeface="Arial MT"/>
            </a:endParaRPr>
          </a:p>
          <a:p>
            <a:pPr marL="882015" lvl="1" indent="-412750">
              <a:lnSpc>
                <a:spcPct val="100000"/>
              </a:lnSpc>
              <a:spcBef>
                <a:spcPts val="420"/>
              </a:spcBef>
              <a:buClr>
                <a:srgbClr val="C4820D"/>
              </a:buClr>
              <a:buFont typeface="Arial MT"/>
              <a:buChar char="○"/>
              <a:tabLst>
                <a:tab pos="882015" algn="l"/>
                <a:tab pos="882650" algn="l"/>
              </a:tabLst>
            </a:pPr>
            <a:r>
              <a:rPr sz="2400" i="1" dirty="0">
                <a:cs typeface="Arial"/>
              </a:rPr>
              <a:t>r</a:t>
            </a:r>
            <a:r>
              <a:rPr sz="2400" i="1" spc="-15" dirty="0">
                <a:cs typeface="Arial"/>
              </a:rPr>
              <a:t> </a:t>
            </a:r>
            <a:r>
              <a:rPr sz="2400" dirty="0">
                <a:cs typeface="Arial MT"/>
              </a:rPr>
              <a:t>=</a:t>
            </a:r>
            <a:r>
              <a:rPr sz="2400" spc="-20" dirty="0">
                <a:cs typeface="Arial MT"/>
              </a:rPr>
              <a:t> </a:t>
            </a:r>
            <a:r>
              <a:rPr sz="2400" dirty="0">
                <a:cs typeface="Arial MT"/>
              </a:rPr>
              <a:t>-1:</a:t>
            </a:r>
            <a:r>
              <a:rPr sz="2400" spc="-15" dirty="0">
                <a:cs typeface="Arial MT"/>
              </a:rPr>
              <a:t> </a:t>
            </a:r>
            <a:r>
              <a:rPr sz="2400" dirty="0">
                <a:cs typeface="Arial MT"/>
              </a:rPr>
              <a:t>scatter</a:t>
            </a:r>
            <a:r>
              <a:rPr sz="2400" spc="-15" dirty="0">
                <a:cs typeface="Arial MT"/>
              </a:rPr>
              <a:t> </a:t>
            </a:r>
            <a:r>
              <a:rPr sz="2400" spc="-5" dirty="0">
                <a:cs typeface="Arial MT"/>
              </a:rPr>
              <a:t>is</a:t>
            </a:r>
            <a:r>
              <a:rPr sz="2400" spc="-15" dirty="0">
                <a:cs typeface="Arial MT"/>
              </a:rPr>
              <a:t> </a:t>
            </a:r>
            <a:r>
              <a:rPr sz="2400" spc="-5" dirty="0">
                <a:cs typeface="Arial MT"/>
              </a:rPr>
              <a:t>perfect</a:t>
            </a:r>
            <a:r>
              <a:rPr sz="2400" spc="-10" dirty="0">
                <a:cs typeface="Arial MT"/>
              </a:rPr>
              <a:t> </a:t>
            </a:r>
            <a:r>
              <a:rPr sz="2400" dirty="0">
                <a:cs typeface="Arial MT"/>
              </a:rPr>
              <a:t>straight</a:t>
            </a:r>
            <a:r>
              <a:rPr sz="2400" spc="-15" dirty="0">
                <a:cs typeface="Arial MT"/>
              </a:rPr>
              <a:t> </a:t>
            </a:r>
            <a:r>
              <a:rPr sz="2400" spc="-5" dirty="0">
                <a:cs typeface="Arial MT"/>
              </a:rPr>
              <a:t>line</a:t>
            </a:r>
            <a:r>
              <a:rPr sz="2400" spc="-15" dirty="0">
                <a:cs typeface="Arial MT"/>
              </a:rPr>
              <a:t> </a:t>
            </a:r>
            <a:r>
              <a:rPr sz="2400" dirty="0">
                <a:cs typeface="Arial MT"/>
              </a:rPr>
              <a:t>sloping</a:t>
            </a:r>
            <a:r>
              <a:rPr sz="2400" spc="-15" dirty="0">
                <a:cs typeface="Arial MT"/>
              </a:rPr>
              <a:t> </a:t>
            </a:r>
            <a:r>
              <a:rPr sz="2400" spc="-5" dirty="0">
                <a:cs typeface="Arial MT"/>
              </a:rPr>
              <a:t>down</a:t>
            </a:r>
            <a:endParaRPr sz="2400" dirty="0">
              <a:cs typeface="Arial MT"/>
            </a:endParaRPr>
          </a:p>
          <a:p>
            <a:pPr marL="424815" indent="-412750">
              <a:lnSpc>
                <a:spcPct val="100000"/>
              </a:lnSpc>
              <a:spcBef>
                <a:spcPts val="420"/>
              </a:spcBef>
              <a:buClr>
                <a:srgbClr val="C4820D"/>
              </a:buClr>
              <a:buFont typeface="Arial MT"/>
              <a:buChar char="●"/>
              <a:tabLst>
                <a:tab pos="424815" algn="l"/>
                <a:tab pos="425450" algn="l"/>
              </a:tabLst>
            </a:pPr>
            <a:r>
              <a:rPr sz="2400" i="1" dirty="0">
                <a:cs typeface="Arial"/>
              </a:rPr>
              <a:t>r</a:t>
            </a:r>
            <a:r>
              <a:rPr sz="2400" i="1" spc="-20" dirty="0">
                <a:cs typeface="Arial"/>
              </a:rPr>
              <a:t> </a:t>
            </a:r>
            <a:r>
              <a:rPr sz="2400" dirty="0">
                <a:cs typeface="Arial MT"/>
              </a:rPr>
              <a:t>=</a:t>
            </a:r>
            <a:r>
              <a:rPr sz="2400" spc="-20" dirty="0">
                <a:cs typeface="Arial MT"/>
              </a:rPr>
              <a:t> </a:t>
            </a:r>
            <a:r>
              <a:rPr sz="2400" spc="-5" dirty="0">
                <a:cs typeface="Arial MT"/>
              </a:rPr>
              <a:t>0:</a:t>
            </a:r>
            <a:r>
              <a:rPr sz="2400" spc="-15" dirty="0">
                <a:cs typeface="Arial MT"/>
              </a:rPr>
              <a:t> </a:t>
            </a:r>
            <a:r>
              <a:rPr sz="2400" spc="-5" dirty="0">
                <a:cs typeface="Arial MT"/>
              </a:rPr>
              <a:t>No</a:t>
            </a:r>
            <a:r>
              <a:rPr sz="2400" spc="-15" dirty="0">
                <a:cs typeface="Arial MT"/>
              </a:rPr>
              <a:t> </a:t>
            </a:r>
            <a:r>
              <a:rPr sz="2400" spc="-5" dirty="0">
                <a:cs typeface="Arial MT"/>
              </a:rPr>
              <a:t>linear</a:t>
            </a:r>
            <a:r>
              <a:rPr sz="2400" spc="-20" dirty="0">
                <a:cs typeface="Arial MT"/>
              </a:rPr>
              <a:t> </a:t>
            </a:r>
            <a:r>
              <a:rPr sz="2400" spc="-5" dirty="0">
                <a:cs typeface="Arial MT"/>
              </a:rPr>
              <a:t>association;</a:t>
            </a:r>
            <a:r>
              <a:rPr sz="2400" spc="20" dirty="0">
                <a:cs typeface="Arial MT"/>
              </a:rPr>
              <a:t> </a:t>
            </a:r>
            <a:r>
              <a:rPr sz="2400" i="1" spc="-5" dirty="0">
                <a:cs typeface="Arial"/>
              </a:rPr>
              <a:t>uncorrelated</a:t>
            </a:r>
            <a:endParaRPr sz="2400" dirty="0">
              <a:cs typeface="Arial"/>
            </a:endParaRPr>
          </a:p>
        </p:txBody>
      </p:sp>
      <p:pic>
        <p:nvPicPr>
          <p:cNvPr id="4" name="object 4"/>
          <p:cNvPicPr/>
          <p:nvPr/>
        </p:nvPicPr>
        <p:blipFill>
          <a:blip r:embed="rId2" cstate="print"/>
          <a:stretch>
            <a:fillRect/>
          </a:stretch>
        </p:blipFill>
        <p:spPr>
          <a:xfrm>
            <a:off x="1883383" y="3479895"/>
            <a:ext cx="1265039" cy="1114673"/>
          </a:xfrm>
          <a:prstGeom prst="rect">
            <a:avLst/>
          </a:prstGeom>
        </p:spPr>
      </p:pic>
      <p:pic>
        <p:nvPicPr>
          <p:cNvPr id="5" name="object 5"/>
          <p:cNvPicPr/>
          <p:nvPr/>
        </p:nvPicPr>
        <p:blipFill>
          <a:blip r:embed="rId3" cstate="print"/>
          <a:stretch>
            <a:fillRect/>
          </a:stretch>
        </p:blipFill>
        <p:spPr>
          <a:xfrm>
            <a:off x="3264625" y="3479895"/>
            <a:ext cx="1265038" cy="1114673"/>
          </a:xfrm>
          <a:prstGeom prst="rect">
            <a:avLst/>
          </a:prstGeom>
        </p:spPr>
      </p:pic>
      <p:pic>
        <p:nvPicPr>
          <p:cNvPr id="6" name="object 6"/>
          <p:cNvPicPr/>
          <p:nvPr/>
        </p:nvPicPr>
        <p:blipFill>
          <a:blip r:embed="rId4" cstate="print"/>
          <a:stretch>
            <a:fillRect/>
          </a:stretch>
        </p:blipFill>
        <p:spPr>
          <a:xfrm>
            <a:off x="6027109" y="3479895"/>
            <a:ext cx="1267719" cy="1114673"/>
          </a:xfrm>
          <a:prstGeom prst="rect">
            <a:avLst/>
          </a:prstGeom>
        </p:spPr>
      </p:pic>
      <p:pic>
        <p:nvPicPr>
          <p:cNvPr id="7" name="object 7"/>
          <p:cNvPicPr/>
          <p:nvPr/>
        </p:nvPicPr>
        <p:blipFill>
          <a:blip r:embed="rId5" cstate="print"/>
          <a:stretch>
            <a:fillRect/>
          </a:stretch>
        </p:blipFill>
        <p:spPr>
          <a:xfrm>
            <a:off x="502141" y="3479895"/>
            <a:ext cx="1265039" cy="1114673"/>
          </a:xfrm>
          <a:prstGeom prst="rect">
            <a:avLst/>
          </a:prstGeom>
        </p:spPr>
      </p:pic>
      <p:pic>
        <p:nvPicPr>
          <p:cNvPr id="8" name="object 8"/>
          <p:cNvPicPr/>
          <p:nvPr/>
        </p:nvPicPr>
        <p:blipFill>
          <a:blip r:embed="rId6" cstate="print"/>
          <a:stretch>
            <a:fillRect/>
          </a:stretch>
        </p:blipFill>
        <p:spPr>
          <a:xfrm>
            <a:off x="7408350" y="3479895"/>
            <a:ext cx="1265038" cy="1114673"/>
          </a:xfrm>
          <a:prstGeom prst="rect">
            <a:avLst/>
          </a:prstGeom>
        </p:spPr>
      </p:pic>
      <p:pic>
        <p:nvPicPr>
          <p:cNvPr id="9" name="object 9"/>
          <p:cNvPicPr/>
          <p:nvPr/>
        </p:nvPicPr>
        <p:blipFill>
          <a:blip r:embed="rId7" cstate="print"/>
          <a:stretch>
            <a:fillRect/>
          </a:stretch>
        </p:blipFill>
        <p:spPr>
          <a:xfrm>
            <a:off x="4645867" y="3479895"/>
            <a:ext cx="1265038" cy="1114673"/>
          </a:xfrm>
          <a:prstGeom prst="rect">
            <a:avLst/>
          </a:prstGeom>
        </p:spPr>
      </p:pic>
      <p:sp>
        <p:nvSpPr>
          <p:cNvPr id="10" name="object 10"/>
          <p:cNvSpPr txBox="1"/>
          <p:nvPr/>
        </p:nvSpPr>
        <p:spPr>
          <a:xfrm>
            <a:off x="955352" y="4311963"/>
            <a:ext cx="38608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a:t>
            </a:r>
            <a:endParaRPr sz="1400">
              <a:latin typeface="Arial MT"/>
              <a:cs typeface="Arial MT"/>
            </a:endParaRPr>
          </a:p>
        </p:txBody>
      </p:sp>
      <p:sp>
        <p:nvSpPr>
          <p:cNvPr id="11" name="object 11"/>
          <p:cNvSpPr txBox="1"/>
          <p:nvPr/>
        </p:nvSpPr>
        <p:spPr>
          <a:xfrm>
            <a:off x="227760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0.2</a:t>
            </a:r>
            <a:endParaRPr sz="1400">
              <a:latin typeface="Arial MT"/>
              <a:cs typeface="Arial MT"/>
            </a:endParaRPr>
          </a:p>
        </p:txBody>
      </p:sp>
      <p:sp>
        <p:nvSpPr>
          <p:cNvPr id="12" name="object 12"/>
          <p:cNvSpPr txBox="1"/>
          <p:nvPr/>
        </p:nvSpPr>
        <p:spPr>
          <a:xfrm>
            <a:off x="3656252"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0.5</a:t>
            </a:r>
            <a:endParaRPr sz="1400">
              <a:latin typeface="Arial MT"/>
              <a:cs typeface="Arial MT"/>
            </a:endParaRPr>
          </a:p>
        </p:txBody>
      </p:sp>
      <p:sp>
        <p:nvSpPr>
          <p:cNvPr id="13" name="object 13"/>
          <p:cNvSpPr txBox="1"/>
          <p:nvPr/>
        </p:nvSpPr>
        <p:spPr>
          <a:xfrm>
            <a:off x="5043777" y="4311963"/>
            <a:ext cx="53403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0.8</a:t>
            </a:r>
            <a:endParaRPr sz="1400">
              <a:latin typeface="Arial MT"/>
              <a:cs typeface="Arial MT"/>
            </a:endParaRPr>
          </a:p>
        </p:txBody>
      </p:sp>
      <p:sp>
        <p:nvSpPr>
          <p:cNvPr id="14" name="object 14"/>
          <p:cNvSpPr txBox="1"/>
          <p:nvPr/>
        </p:nvSpPr>
        <p:spPr>
          <a:xfrm>
            <a:off x="6364188" y="4311963"/>
            <a:ext cx="633095"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spc="-5" dirty="0">
                <a:latin typeface="Arial MT"/>
                <a:cs typeface="Arial MT"/>
              </a:rPr>
              <a:t>0.99</a:t>
            </a:r>
            <a:endParaRPr sz="1400">
              <a:latin typeface="Arial MT"/>
              <a:cs typeface="Arial MT"/>
            </a:endParaRPr>
          </a:p>
        </p:txBody>
      </p:sp>
      <p:sp>
        <p:nvSpPr>
          <p:cNvPr id="15" name="object 15"/>
          <p:cNvSpPr txBox="1"/>
          <p:nvPr/>
        </p:nvSpPr>
        <p:spPr>
          <a:xfrm>
            <a:off x="7771514" y="4311963"/>
            <a:ext cx="59309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MT"/>
                <a:cs typeface="Arial MT"/>
              </a:rPr>
              <a:t>r</a:t>
            </a:r>
            <a:r>
              <a:rPr sz="1400" spc="-50" dirty="0">
                <a:latin typeface="Arial MT"/>
                <a:cs typeface="Arial MT"/>
              </a:rPr>
              <a:t> </a:t>
            </a:r>
            <a:r>
              <a:rPr sz="1400" dirty="0">
                <a:latin typeface="Arial MT"/>
                <a:cs typeface="Arial MT"/>
              </a:rPr>
              <a:t>=</a:t>
            </a:r>
            <a:r>
              <a:rPr sz="1400" spc="-50" dirty="0">
                <a:latin typeface="Arial MT"/>
                <a:cs typeface="Arial MT"/>
              </a:rPr>
              <a:t> </a:t>
            </a:r>
            <a:r>
              <a:rPr sz="1400" dirty="0">
                <a:latin typeface="Arial MT"/>
                <a:cs typeface="Arial MT"/>
              </a:rPr>
              <a:t>-0.5</a:t>
            </a:r>
            <a:endParaRPr sz="1400">
              <a:latin typeface="Arial MT"/>
              <a:cs typeface="Arial MT"/>
            </a:endParaRPr>
          </a:p>
        </p:txBody>
      </p:sp>
      <p:sp>
        <p:nvSpPr>
          <p:cNvPr id="16" name="TextBox 15">
            <a:extLst>
              <a:ext uri="{FF2B5EF4-FFF2-40B4-BE49-F238E27FC236}">
                <a16:creationId xmlns:a16="http://schemas.microsoft.com/office/drawing/2014/main" id="{12BB9D87-5704-A47C-D030-36FBC7F65040}"/>
              </a:ext>
            </a:extLst>
          </p:cNvPr>
          <p:cNvSpPr txBox="1"/>
          <p:nvPr/>
        </p:nvSpPr>
        <p:spPr>
          <a:xfrm>
            <a:off x="7634880" y="62820"/>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nSpc>
                <a:spcPct val="100000"/>
              </a:lnSpc>
              <a:spcBef>
                <a:spcPts val="100"/>
              </a:spcBef>
            </a:pPr>
            <a:r>
              <a:rPr lang="en-US" spc="-5" dirty="0"/>
              <a:t>Care</a:t>
            </a:r>
            <a:r>
              <a:rPr lang="en-US" spc="-50" dirty="0"/>
              <a:t> </a:t>
            </a:r>
            <a:r>
              <a:rPr lang="en-US" spc="-5" dirty="0"/>
              <a:t>in</a:t>
            </a:r>
            <a:r>
              <a:rPr lang="en-US" spc="-55" dirty="0"/>
              <a:t> </a:t>
            </a:r>
            <a:r>
              <a:rPr lang="en-US" spc="-5" dirty="0"/>
              <a:t>Interpretation</a:t>
            </a:r>
            <a:endParaRPr spc="-5"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658235" cy="636072"/>
          </a:xfrm>
          <a:prstGeom prst="rect">
            <a:avLst/>
          </a:prstGeom>
        </p:spPr>
        <p:txBody>
          <a:bodyPr vert="horz" wrap="square" lIns="0" tIns="12700" rIns="0" bIns="0" rtlCol="0">
            <a:spAutoFit/>
          </a:bodyPr>
          <a:lstStyle/>
          <a:p>
            <a:pPr marL="12700">
              <a:lnSpc>
                <a:spcPct val="100000"/>
              </a:lnSpc>
              <a:spcBef>
                <a:spcPts val="100"/>
              </a:spcBef>
            </a:pPr>
            <a:r>
              <a:rPr spc="-35" dirty="0">
                <a:solidFill>
                  <a:schemeClr val="tx1"/>
                </a:solidFill>
              </a:rPr>
              <a:t>Watch</a:t>
            </a:r>
            <a:r>
              <a:rPr spc="-25" dirty="0">
                <a:solidFill>
                  <a:schemeClr val="tx1"/>
                </a:solidFill>
              </a:rPr>
              <a:t> </a:t>
            </a:r>
            <a:r>
              <a:rPr spc="-10" dirty="0">
                <a:solidFill>
                  <a:schemeClr val="tx1"/>
                </a:solidFill>
              </a:rPr>
              <a:t>Out</a:t>
            </a:r>
            <a:r>
              <a:rPr spc="-30" dirty="0">
                <a:solidFill>
                  <a:schemeClr val="tx1"/>
                </a:solidFill>
              </a:rPr>
              <a:t> </a:t>
            </a:r>
            <a:r>
              <a:rPr spc="-10" dirty="0">
                <a:solidFill>
                  <a:schemeClr val="tx1"/>
                </a:solidFill>
              </a:rPr>
              <a:t>For</a:t>
            </a:r>
            <a:r>
              <a:rPr spc="-30" dirty="0">
                <a:solidFill>
                  <a:schemeClr val="tx1"/>
                </a:solidFill>
              </a:rPr>
              <a:t> </a:t>
            </a:r>
            <a:r>
              <a:rPr spc="-5" dirty="0">
                <a:solidFill>
                  <a:schemeClr val="tx1"/>
                </a:solidFill>
              </a:rPr>
              <a:t>...</a:t>
            </a:r>
          </a:p>
        </p:txBody>
      </p:sp>
      <p:sp>
        <p:nvSpPr>
          <p:cNvPr id="3" name="object 3"/>
          <p:cNvSpPr txBox="1"/>
          <p:nvPr/>
        </p:nvSpPr>
        <p:spPr>
          <a:xfrm>
            <a:off x="574724" y="1032383"/>
            <a:ext cx="7465690" cy="224875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False</a:t>
            </a:r>
            <a:r>
              <a:rPr sz="2400" spc="-40" dirty="0">
                <a:cs typeface="Arial MT"/>
              </a:rPr>
              <a:t> </a:t>
            </a:r>
            <a:r>
              <a:rPr sz="2400" dirty="0">
                <a:cs typeface="Arial MT"/>
              </a:rPr>
              <a:t>conclusions</a:t>
            </a:r>
            <a:r>
              <a:rPr sz="2400" spc="-35" dirty="0">
                <a:cs typeface="Arial MT"/>
              </a:rPr>
              <a:t> </a:t>
            </a:r>
            <a:r>
              <a:rPr sz="2400" spc="-5" dirty="0">
                <a:cs typeface="Arial MT"/>
              </a:rPr>
              <a:t>of</a:t>
            </a:r>
            <a:r>
              <a:rPr sz="2400" spc="-30" dirty="0">
                <a:cs typeface="Arial MT"/>
              </a:rPr>
              <a:t> </a:t>
            </a:r>
            <a:r>
              <a:rPr sz="2400" dirty="0">
                <a:cs typeface="Arial MT"/>
              </a:rPr>
              <a:t>causation</a:t>
            </a:r>
            <a:endParaRPr lang="en-US" sz="2400" dirty="0">
              <a:cs typeface="Arial MT"/>
            </a:endParaRPr>
          </a:p>
          <a:p>
            <a:pPr marL="882015" lvl="1" indent="-412750">
              <a:lnSpc>
                <a:spcPts val="2865"/>
              </a:lnSpc>
              <a:spcBef>
                <a:spcPts val="100"/>
              </a:spcBef>
              <a:buClr>
                <a:srgbClr val="C4820D"/>
              </a:buClr>
              <a:buChar char="●"/>
              <a:tabLst>
                <a:tab pos="424815" algn="l"/>
                <a:tab pos="425450" algn="l"/>
              </a:tabLst>
            </a:pPr>
            <a:r>
              <a:rPr lang="en-US" sz="2000" dirty="0">
                <a:cs typeface="Arial MT"/>
              </a:rPr>
              <a:t>Association is NOT causation</a:t>
            </a:r>
          </a:p>
          <a:p>
            <a:pPr marL="882015" lvl="1" indent="-412750">
              <a:lnSpc>
                <a:spcPts val="2865"/>
              </a:lnSpc>
              <a:spcBef>
                <a:spcPts val="100"/>
              </a:spcBef>
              <a:buClr>
                <a:srgbClr val="C4820D"/>
              </a:buClr>
              <a:buChar char="●"/>
              <a:tabLst>
                <a:tab pos="424815" algn="l"/>
                <a:tab pos="425450" algn="l"/>
              </a:tabLst>
            </a:pPr>
            <a:r>
              <a:rPr lang="en-US" sz="2000" dirty="0">
                <a:cs typeface="Arial MT"/>
              </a:rPr>
              <a:t>Correlation is NOT causation</a:t>
            </a:r>
            <a:endParaRPr sz="2000" dirty="0">
              <a:cs typeface="Arial MT"/>
            </a:endParaRPr>
          </a:p>
          <a:p>
            <a:pPr marL="424815" indent="-412750">
              <a:lnSpc>
                <a:spcPts val="2850"/>
              </a:lnSpc>
              <a:buClr>
                <a:srgbClr val="C4820D"/>
              </a:buClr>
              <a:buChar char="●"/>
              <a:tabLst>
                <a:tab pos="424815" algn="l"/>
                <a:tab pos="425450" algn="l"/>
              </a:tabLst>
            </a:pPr>
            <a:r>
              <a:rPr sz="2400" spc="-5" dirty="0">
                <a:cs typeface="Arial MT"/>
              </a:rPr>
              <a:t>Nonlinearity</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Outliers</a:t>
            </a:r>
            <a:endParaRPr sz="2400" dirty="0">
              <a:cs typeface="Arial MT"/>
            </a:endParaRPr>
          </a:p>
          <a:p>
            <a:pPr marL="424815" indent="-412750">
              <a:lnSpc>
                <a:spcPts val="2865"/>
              </a:lnSpc>
              <a:buClr>
                <a:srgbClr val="C4820D"/>
              </a:buClr>
              <a:buChar char="●"/>
              <a:tabLst>
                <a:tab pos="424815" algn="l"/>
                <a:tab pos="425450" algn="l"/>
              </a:tabLst>
            </a:pPr>
            <a:r>
              <a:rPr sz="2400" spc="-5" dirty="0">
                <a:cs typeface="Arial MT"/>
              </a:rPr>
              <a:t>Ecological</a:t>
            </a:r>
            <a:r>
              <a:rPr sz="2400" spc="-55" dirty="0">
                <a:cs typeface="Arial MT"/>
              </a:rPr>
              <a:t> </a:t>
            </a:r>
            <a:r>
              <a:rPr sz="2400" spc="-5" dirty="0">
                <a:cs typeface="Arial MT"/>
              </a:rPr>
              <a:t>Correlations</a:t>
            </a:r>
            <a:endParaRPr sz="2400" dirty="0">
              <a:cs typeface="Arial MT"/>
            </a:endParaRPr>
          </a:p>
        </p:txBody>
      </p:sp>
      <p:sp>
        <p:nvSpPr>
          <p:cNvPr id="4" name="object 4"/>
          <p:cNvSpPr txBox="1"/>
          <p:nvPr/>
        </p:nvSpPr>
        <p:spPr>
          <a:xfrm>
            <a:off x="2387600" y="3544295"/>
            <a:ext cx="4439920"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Nonlinearity, Outliers, and Ecological Correlations</a:t>
            </a:r>
            <a:r>
              <a:rPr dirty="0">
                <a:solidFill>
                  <a:srgbClr val="3B7EA1"/>
                </a:solidFill>
                <a:cs typeface="Arial MT"/>
              </a:rPr>
              <a:t>)</a:t>
            </a:r>
            <a:endParaRPr dirty="0">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7200" y="3211287"/>
            <a:ext cx="8229600" cy="1537335"/>
            <a:chOff x="457200" y="3211287"/>
            <a:chExt cx="8229600" cy="1537335"/>
          </a:xfrm>
        </p:grpSpPr>
        <p:pic>
          <p:nvPicPr>
            <p:cNvPr id="3" name="object 3"/>
            <p:cNvPicPr/>
            <p:nvPr/>
          </p:nvPicPr>
          <p:blipFill>
            <a:blip r:embed="rId2" cstate="print"/>
            <a:stretch>
              <a:fillRect/>
            </a:stretch>
          </p:blipFill>
          <p:spPr>
            <a:xfrm>
              <a:off x="5310225" y="3211287"/>
              <a:ext cx="3010949" cy="1527072"/>
            </a:xfrm>
            <a:prstGeom prst="rect">
              <a:avLst/>
            </a:prstGeom>
          </p:spPr>
        </p:pic>
        <p:pic>
          <p:nvPicPr>
            <p:cNvPr id="4" name="object 4"/>
            <p:cNvPicPr/>
            <p:nvPr/>
          </p:nvPicPr>
          <p:blipFill>
            <a:blip r:embed="rId3" cstate="print"/>
            <a:stretch>
              <a:fillRect/>
            </a:stretch>
          </p:blipFill>
          <p:spPr>
            <a:xfrm>
              <a:off x="1148972" y="3211302"/>
              <a:ext cx="3010949" cy="1527073"/>
            </a:xfrm>
            <a:prstGeom prst="rect">
              <a:avLst/>
            </a:prstGeom>
          </p:spPr>
        </p:pic>
      </p:grpSp>
      <p:sp>
        <p:nvSpPr>
          <p:cNvPr id="5" name="object 5"/>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6" name="object 6"/>
          <p:cNvSpPr txBox="1"/>
          <p:nvPr/>
        </p:nvSpPr>
        <p:spPr>
          <a:xfrm>
            <a:off x="530225" y="1032383"/>
            <a:ext cx="779094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For</a:t>
            </a:r>
            <a:r>
              <a:rPr sz="2400" spc="-20" dirty="0">
                <a:cs typeface="Arial MT"/>
              </a:rPr>
              <a:t> </a:t>
            </a:r>
            <a:r>
              <a:rPr sz="2400" spc="-5" dirty="0">
                <a:cs typeface="Arial MT"/>
              </a:rPr>
              <a:t>each</a:t>
            </a:r>
            <a:r>
              <a:rPr sz="2400" spc="-10" dirty="0">
                <a:cs typeface="Arial MT"/>
              </a:rPr>
              <a:t> </a:t>
            </a:r>
            <a:r>
              <a:rPr sz="2400" spc="-30" dirty="0">
                <a:cs typeface="Arial MT"/>
              </a:rPr>
              <a:t>pair,</a:t>
            </a:r>
            <a:r>
              <a:rPr sz="2400" spc="-15" dirty="0">
                <a:cs typeface="Arial MT"/>
              </a:rPr>
              <a:t> </a:t>
            </a:r>
            <a:r>
              <a:rPr sz="2400" spc="-5" dirty="0">
                <a:cs typeface="Arial MT"/>
              </a:rPr>
              <a:t>which</a:t>
            </a:r>
            <a:r>
              <a:rPr sz="2400" spc="-10" dirty="0">
                <a:cs typeface="Arial MT"/>
              </a:rPr>
              <a:t> </a:t>
            </a:r>
            <a:r>
              <a:rPr sz="2400" spc="-5" dirty="0">
                <a:cs typeface="Arial MT"/>
              </a:rPr>
              <a:t>one</a:t>
            </a:r>
            <a:r>
              <a:rPr sz="2400" spc="-10" dirty="0">
                <a:cs typeface="Arial MT"/>
              </a:rPr>
              <a:t> </a:t>
            </a:r>
            <a:r>
              <a:rPr sz="2400" spc="-5" dirty="0">
                <a:cs typeface="Arial MT"/>
              </a:rPr>
              <a:t>will</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spc="-5" dirty="0">
                <a:cs typeface="Arial MT"/>
              </a:rPr>
              <a:t>higher</a:t>
            </a:r>
            <a:r>
              <a:rPr sz="2400" spc="-10" dirty="0">
                <a:cs typeface="Arial MT"/>
              </a:rPr>
              <a:t> </a:t>
            </a:r>
            <a:r>
              <a:rPr sz="2400" dirty="0">
                <a:cs typeface="Arial MT"/>
              </a:rPr>
              <a:t>value</a:t>
            </a:r>
            <a:r>
              <a:rPr sz="2400" spc="-10" dirty="0">
                <a:cs typeface="Arial MT"/>
              </a:rPr>
              <a:t> </a:t>
            </a:r>
            <a:r>
              <a:rPr sz="2400" spc="-5" dirty="0">
                <a:cs typeface="Arial MT"/>
              </a:rPr>
              <a:t>of</a:t>
            </a:r>
            <a:r>
              <a:rPr sz="2400" spc="-10" dirty="0">
                <a:cs typeface="Arial MT"/>
              </a:rPr>
              <a:t> </a:t>
            </a:r>
            <a:r>
              <a:rPr sz="2400" dirty="0">
                <a:cs typeface="Arial MT"/>
              </a:rPr>
              <a:t>r?</a:t>
            </a:r>
          </a:p>
        </p:txBody>
      </p:sp>
      <p:pic>
        <p:nvPicPr>
          <p:cNvPr id="7" name="object 7"/>
          <p:cNvPicPr/>
          <p:nvPr/>
        </p:nvPicPr>
        <p:blipFill>
          <a:blip r:embed="rId4" cstate="print"/>
          <a:stretch>
            <a:fillRect/>
          </a:stretch>
        </p:blipFill>
        <p:spPr>
          <a:xfrm>
            <a:off x="5310225" y="1613912"/>
            <a:ext cx="3010949" cy="1527072"/>
          </a:xfrm>
          <a:prstGeom prst="rect">
            <a:avLst/>
          </a:prstGeom>
        </p:spPr>
      </p:pic>
      <p:pic>
        <p:nvPicPr>
          <p:cNvPr id="8" name="object 8"/>
          <p:cNvPicPr/>
          <p:nvPr/>
        </p:nvPicPr>
        <p:blipFill>
          <a:blip r:embed="rId5" cstate="print"/>
          <a:stretch>
            <a:fillRect/>
          </a:stretch>
        </p:blipFill>
        <p:spPr>
          <a:xfrm>
            <a:off x="1148984" y="1613894"/>
            <a:ext cx="3010949" cy="1527073"/>
          </a:xfrm>
          <a:prstGeom prst="rect">
            <a:avLst/>
          </a:prstGeom>
        </p:spPr>
      </p:pic>
      <p:sp>
        <p:nvSpPr>
          <p:cNvPr id="9" name="object 9"/>
          <p:cNvSpPr txBox="1"/>
          <p:nvPr/>
        </p:nvSpPr>
        <p:spPr>
          <a:xfrm>
            <a:off x="804650" y="2248280"/>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a)</a:t>
            </a:r>
            <a:endParaRPr sz="1800">
              <a:latin typeface="Arial MT"/>
              <a:cs typeface="Arial MT"/>
            </a:endParaRPr>
          </a:p>
        </p:txBody>
      </p:sp>
      <p:sp>
        <p:nvSpPr>
          <p:cNvPr id="10" name="object 10"/>
          <p:cNvSpPr txBox="1"/>
          <p:nvPr/>
        </p:nvSpPr>
        <p:spPr>
          <a:xfrm>
            <a:off x="4973975" y="2248280"/>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c)</a:t>
            </a:r>
            <a:endParaRPr sz="1800">
              <a:latin typeface="Arial MT"/>
              <a:cs typeface="Arial MT"/>
            </a:endParaRPr>
          </a:p>
        </p:txBody>
      </p:sp>
      <p:sp>
        <p:nvSpPr>
          <p:cNvPr id="11" name="object 11"/>
          <p:cNvSpPr txBox="1"/>
          <p:nvPr/>
        </p:nvSpPr>
        <p:spPr>
          <a:xfrm>
            <a:off x="827000"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b)</a:t>
            </a:r>
            <a:endParaRPr sz="1800">
              <a:latin typeface="Arial MT"/>
              <a:cs typeface="Arial MT"/>
            </a:endParaRPr>
          </a:p>
        </p:txBody>
      </p:sp>
      <p:sp>
        <p:nvSpPr>
          <p:cNvPr id="12" name="object 12"/>
          <p:cNvSpPr txBox="1"/>
          <p:nvPr/>
        </p:nvSpPr>
        <p:spPr>
          <a:xfrm>
            <a:off x="4973975" y="3845655"/>
            <a:ext cx="228600" cy="299720"/>
          </a:xfrm>
          <a:prstGeom prst="rect">
            <a:avLst/>
          </a:prstGeom>
        </p:spPr>
        <p:txBody>
          <a:bodyPr vert="horz" wrap="square" lIns="0" tIns="12700" rIns="0" bIns="0" rtlCol="0">
            <a:spAutoFit/>
          </a:bodyPr>
          <a:lstStyle/>
          <a:p>
            <a:pPr marL="12700">
              <a:lnSpc>
                <a:spcPct val="100000"/>
              </a:lnSpc>
              <a:spcBef>
                <a:spcPts val="100"/>
              </a:spcBef>
            </a:pPr>
            <a:r>
              <a:rPr sz="1800" spc="-5" dirty="0">
                <a:latin typeface="Arial MT"/>
                <a:cs typeface="Arial MT"/>
              </a:rPr>
              <a:t>d)</a:t>
            </a:r>
            <a:endParaRPr sz="1800">
              <a:latin typeface="Arial MT"/>
              <a:cs typeface="Arial M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9"/>
            <a:ext cx="60401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Chocolate</a:t>
            </a:r>
            <a:r>
              <a:rPr spc="-35"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Nobel</a:t>
            </a:r>
            <a:r>
              <a:rPr spc="-35" dirty="0">
                <a:solidFill>
                  <a:schemeClr val="tx1"/>
                </a:solidFill>
              </a:rPr>
              <a:t> </a:t>
            </a:r>
            <a:r>
              <a:rPr spc="-5" dirty="0">
                <a:solidFill>
                  <a:schemeClr val="tx1"/>
                </a:solidFill>
              </a:rPr>
              <a:t>Prizes</a:t>
            </a:r>
          </a:p>
        </p:txBody>
      </p:sp>
      <p:pic>
        <p:nvPicPr>
          <p:cNvPr id="5" name="object 5"/>
          <p:cNvPicPr/>
          <p:nvPr/>
        </p:nvPicPr>
        <p:blipFill>
          <a:blip r:embed="rId3" cstate="print"/>
          <a:stretch>
            <a:fillRect/>
          </a:stretch>
        </p:blipFill>
        <p:spPr>
          <a:xfrm>
            <a:off x="578069" y="1001808"/>
            <a:ext cx="5129050" cy="3601716"/>
          </a:xfrm>
          <a:prstGeom prst="rect">
            <a:avLst/>
          </a:prstGeom>
        </p:spPr>
      </p:pic>
      <p:sp>
        <p:nvSpPr>
          <p:cNvPr id="6" name="TextBox 5">
            <a:extLst>
              <a:ext uri="{FF2B5EF4-FFF2-40B4-BE49-F238E27FC236}">
                <a16:creationId xmlns:a16="http://schemas.microsoft.com/office/drawing/2014/main" id="{3FEE89D4-7BCE-1A1F-4808-A78EB252CC46}"/>
              </a:ext>
            </a:extLst>
          </p:cNvPr>
          <p:cNvSpPr txBox="1"/>
          <p:nvPr/>
        </p:nvSpPr>
        <p:spPr>
          <a:xfrm>
            <a:off x="6190595" y="2980183"/>
            <a:ext cx="2375336" cy="646331"/>
          </a:xfrm>
          <a:prstGeom prst="rect">
            <a:avLst/>
          </a:prstGeom>
          <a:noFill/>
        </p:spPr>
        <p:txBody>
          <a:bodyPr wrap="square" rtlCol="0">
            <a:spAutoFit/>
          </a:bodyPr>
          <a:lstStyle/>
          <a:p>
            <a:r>
              <a:rPr lang="en-US" dirty="0">
                <a:hlinkClick r:id="rId4"/>
              </a:rPr>
              <a:t>Reference in course text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491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04626" y="836168"/>
            <a:ext cx="7837805" cy="3418885"/>
          </a:xfrm>
          <a:prstGeom prst="rect">
            <a:avLst/>
          </a:prstGeom>
        </p:spPr>
        <p:txBody>
          <a:bodyPr vert="horz" wrap="square" lIns="0" tIns="208915" rIns="0" bIns="0" rtlCol="0">
            <a:spAutoFit/>
          </a:bodyPr>
          <a:lstStyle/>
          <a:p>
            <a:pPr marL="38100">
              <a:lnSpc>
                <a:spcPct val="100000"/>
              </a:lnSpc>
              <a:spcBef>
                <a:spcPts val="1645"/>
              </a:spcBef>
            </a:pPr>
            <a:r>
              <a:rPr sz="2400" spc="-25" dirty="0">
                <a:cs typeface="Arial MT"/>
              </a:rPr>
              <a:t>True</a:t>
            </a:r>
            <a:r>
              <a:rPr sz="2400" spc="-35" dirty="0">
                <a:cs typeface="Arial MT"/>
              </a:rPr>
              <a:t> </a:t>
            </a:r>
            <a:r>
              <a:rPr sz="2400" spc="-5" dirty="0">
                <a:cs typeface="Arial MT"/>
              </a:rPr>
              <a:t>or</a:t>
            </a:r>
            <a:r>
              <a:rPr sz="2400" spc="-35" dirty="0">
                <a:cs typeface="Arial MT"/>
              </a:rPr>
              <a:t> </a:t>
            </a:r>
            <a:r>
              <a:rPr sz="2400" spc="-5" dirty="0">
                <a:cs typeface="Arial MT"/>
              </a:rPr>
              <a:t>False?</a:t>
            </a:r>
            <a:endParaRPr sz="2400" dirty="0">
              <a:cs typeface="Arial MT"/>
            </a:endParaRPr>
          </a:p>
          <a:p>
            <a:pPr marL="495300" marR="5080" indent="-483234">
              <a:lnSpc>
                <a:spcPts val="2850"/>
              </a:lnSpc>
              <a:spcBef>
                <a:spcPts val="166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spc="-5" dirty="0">
                <a:cs typeface="Arial MT"/>
              </a:rPr>
              <a:t>1,</a:t>
            </a:r>
            <a:r>
              <a:rPr sz="2400" spc="-10" dirty="0">
                <a:cs typeface="Arial MT"/>
              </a:rPr>
              <a:t> </a:t>
            </a:r>
            <a:r>
              <a:rPr sz="2400" spc="-5" dirty="0">
                <a:cs typeface="Arial MT"/>
              </a:rPr>
              <a:t>then</a:t>
            </a:r>
            <a:r>
              <a:rPr sz="2400" spc="-15" dirty="0">
                <a:cs typeface="Arial MT"/>
              </a:rPr>
              <a:t> </a:t>
            </a:r>
            <a:r>
              <a:rPr sz="2400" spc="-5" dirty="0">
                <a:cs typeface="Arial MT"/>
              </a:rPr>
              <a:t>one</a:t>
            </a:r>
            <a:r>
              <a:rPr sz="2400" spc="-10" dirty="0">
                <a:cs typeface="Arial MT"/>
              </a:rPr>
              <a:t> </a:t>
            </a:r>
            <a:r>
              <a:rPr sz="2400" dirty="0">
                <a:cs typeface="Arial MT"/>
              </a:rPr>
              <a:t>must</a:t>
            </a:r>
            <a:r>
              <a:rPr sz="2400" spc="-10" dirty="0">
                <a:cs typeface="Arial MT"/>
              </a:rPr>
              <a:t> </a:t>
            </a:r>
            <a:r>
              <a:rPr sz="2400" dirty="0">
                <a:cs typeface="Arial MT"/>
              </a:rPr>
              <a:t>cause </a:t>
            </a:r>
            <a:r>
              <a:rPr sz="2400" spc="-655" dirty="0">
                <a:cs typeface="Arial MT"/>
              </a:rPr>
              <a:t> </a:t>
            </a:r>
            <a:r>
              <a:rPr sz="2400" spc="-5" dirty="0">
                <a:cs typeface="Arial MT"/>
              </a:rPr>
              <a:t>the</a:t>
            </a:r>
            <a:r>
              <a:rPr sz="2400" spc="-15" dirty="0">
                <a:cs typeface="Arial MT"/>
              </a:rPr>
              <a:t> </a:t>
            </a:r>
            <a:r>
              <a:rPr sz="2400" spc="-30" dirty="0">
                <a:cs typeface="Arial MT"/>
              </a:rPr>
              <a:t>other.</a:t>
            </a:r>
            <a:endParaRPr sz="2400" dirty="0">
              <a:cs typeface="Arial MT"/>
            </a:endParaRPr>
          </a:p>
          <a:p>
            <a:pPr marL="495300" marR="91440"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is</a:t>
            </a:r>
            <a:r>
              <a:rPr sz="2400" spc="-10" dirty="0">
                <a:cs typeface="Arial MT"/>
              </a:rPr>
              <a:t> </a:t>
            </a:r>
            <a:r>
              <a:rPr sz="2400" dirty="0">
                <a:cs typeface="Arial MT"/>
              </a:rPr>
              <a:t>close</a:t>
            </a:r>
            <a:r>
              <a:rPr sz="2400" spc="-10" dirty="0">
                <a:cs typeface="Arial MT"/>
              </a:rPr>
              <a:t> </a:t>
            </a:r>
            <a:r>
              <a:rPr sz="2400" spc="-5" dirty="0">
                <a:cs typeface="Arial MT"/>
              </a:rPr>
              <a:t>to</a:t>
            </a:r>
            <a:r>
              <a:rPr sz="2400" spc="-15" dirty="0">
                <a:cs typeface="Arial MT"/>
              </a:rPr>
              <a:t> </a:t>
            </a:r>
            <a:r>
              <a:rPr sz="2400" spc="-5" dirty="0">
                <a:cs typeface="Arial MT"/>
              </a:rPr>
              <a:t>0,</a:t>
            </a:r>
            <a:r>
              <a:rPr sz="2400" spc="-10" dirty="0">
                <a:cs typeface="Arial MT"/>
              </a:rPr>
              <a:t> </a:t>
            </a:r>
            <a:r>
              <a:rPr sz="2400" spc="-5" dirty="0">
                <a:cs typeface="Arial MT"/>
              </a:rPr>
              <a:t>then</a:t>
            </a:r>
            <a:r>
              <a:rPr sz="2400" spc="-15" dirty="0">
                <a:cs typeface="Arial MT"/>
              </a:rPr>
              <a:t> </a:t>
            </a:r>
            <a:r>
              <a:rPr sz="2400" dirty="0">
                <a:cs typeface="Arial MT"/>
              </a:rPr>
              <a:t>knowing </a:t>
            </a:r>
            <a:r>
              <a:rPr sz="2400" spc="-655" dirty="0">
                <a:cs typeface="Arial MT"/>
              </a:rPr>
              <a:t> </a:t>
            </a:r>
            <a:r>
              <a:rPr sz="2400" spc="-5" dirty="0">
                <a:cs typeface="Arial MT"/>
              </a:rPr>
              <a:t>one</a:t>
            </a:r>
            <a:r>
              <a:rPr sz="2400" spc="-10" dirty="0">
                <a:cs typeface="Arial MT"/>
              </a:rPr>
              <a:t> </a:t>
            </a:r>
            <a:r>
              <a:rPr sz="2400" spc="-5" dirty="0">
                <a:cs typeface="Arial MT"/>
              </a:rPr>
              <a:t>will never help</a:t>
            </a:r>
            <a:r>
              <a:rPr sz="2400" spc="-10" dirty="0">
                <a:cs typeface="Arial MT"/>
              </a:rPr>
              <a:t> </a:t>
            </a:r>
            <a:r>
              <a:rPr sz="2400" spc="-5" dirty="0">
                <a:cs typeface="Arial MT"/>
              </a:rPr>
              <a:t>us predict the</a:t>
            </a:r>
            <a:r>
              <a:rPr sz="2400" spc="-10" dirty="0">
                <a:cs typeface="Arial MT"/>
              </a:rPr>
              <a:t> </a:t>
            </a:r>
            <a:r>
              <a:rPr sz="2400" spc="-30" dirty="0">
                <a:cs typeface="Arial MT"/>
              </a:rPr>
              <a:t>other.</a:t>
            </a:r>
            <a:endParaRPr sz="2400" dirty="0">
              <a:cs typeface="Arial MT"/>
            </a:endParaRPr>
          </a:p>
          <a:p>
            <a:pPr marL="495300" marR="226695" indent="-483234">
              <a:lnSpc>
                <a:spcPts val="2850"/>
              </a:lnSpc>
              <a:spcBef>
                <a:spcPts val="1575"/>
              </a:spcBef>
              <a:buClr>
                <a:srgbClr val="C4820D"/>
              </a:buClr>
              <a:buAutoNum type="arabicPeriod"/>
              <a:tabLst>
                <a:tab pos="495300" algn="l"/>
                <a:tab pos="495934" algn="l"/>
              </a:tabLst>
            </a:pPr>
            <a:r>
              <a:rPr sz="2400" spc="-5" dirty="0">
                <a:cs typeface="Arial MT"/>
              </a:rPr>
              <a:t>If</a:t>
            </a:r>
            <a:r>
              <a:rPr sz="2400" spc="-20" dirty="0">
                <a:cs typeface="Arial MT"/>
              </a:rPr>
              <a:t> </a:t>
            </a:r>
            <a:r>
              <a:rPr sz="2400" dirty="0">
                <a:cs typeface="Arial MT"/>
              </a:rPr>
              <a:t>x</a:t>
            </a:r>
            <a:r>
              <a:rPr sz="2400" spc="-10" dirty="0">
                <a:cs typeface="Arial MT"/>
              </a:rPr>
              <a:t> </a:t>
            </a:r>
            <a:r>
              <a:rPr sz="2400" spc="-5" dirty="0">
                <a:cs typeface="Arial MT"/>
              </a:rPr>
              <a:t>and</a:t>
            </a:r>
            <a:r>
              <a:rPr sz="2400" spc="-10" dirty="0">
                <a:cs typeface="Arial MT"/>
              </a:rPr>
              <a:t> </a:t>
            </a:r>
            <a:r>
              <a:rPr sz="2400" dirty="0">
                <a:cs typeface="Arial MT"/>
              </a:rPr>
              <a:t>y</a:t>
            </a:r>
            <a:r>
              <a:rPr sz="2400" spc="-10" dirty="0">
                <a:cs typeface="Arial MT"/>
              </a:rPr>
              <a:t> </a:t>
            </a:r>
            <a:r>
              <a:rPr sz="2400" spc="-5" dirty="0">
                <a:cs typeface="Arial MT"/>
              </a:rPr>
              <a:t>have</a:t>
            </a:r>
            <a:r>
              <a:rPr sz="2400" spc="-10" dirty="0">
                <a:cs typeface="Arial MT"/>
              </a:rPr>
              <a:t> </a:t>
            </a:r>
            <a:r>
              <a:rPr sz="2400" dirty="0">
                <a:cs typeface="Arial MT"/>
              </a:rPr>
              <a:t>a</a:t>
            </a:r>
            <a:r>
              <a:rPr sz="2400" spc="-10" dirty="0">
                <a:cs typeface="Arial MT"/>
              </a:rPr>
              <a:t> </a:t>
            </a:r>
            <a:r>
              <a:rPr sz="2400" dirty="0">
                <a:cs typeface="Arial MT"/>
              </a:rPr>
              <a:t>correlation</a:t>
            </a:r>
            <a:r>
              <a:rPr sz="2400" spc="-10" dirty="0">
                <a:cs typeface="Arial MT"/>
              </a:rPr>
              <a:t> </a:t>
            </a:r>
            <a:r>
              <a:rPr sz="2400" spc="-5" dirty="0">
                <a:cs typeface="Arial MT"/>
              </a:rPr>
              <a:t>of</a:t>
            </a:r>
            <a:r>
              <a:rPr sz="2400" spc="-10" dirty="0">
                <a:cs typeface="Arial MT"/>
              </a:rPr>
              <a:t> </a:t>
            </a:r>
            <a:r>
              <a:rPr sz="2400" dirty="0">
                <a:cs typeface="Arial MT"/>
              </a:rPr>
              <a:t>-0.8,</a:t>
            </a:r>
            <a:r>
              <a:rPr sz="2400" spc="-10" dirty="0">
                <a:cs typeface="Arial MT"/>
              </a:rPr>
              <a:t> </a:t>
            </a:r>
            <a:r>
              <a:rPr sz="2400" spc="-5" dirty="0">
                <a:cs typeface="Arial MT"/>
              </a:rPr>
              <a:t>then</a:t>
            </a:r>
            <a:r>
              <a:rPr sz="2400" spc="-15" dirty="0">
                <a:cs typeface="Arial MT"/>
              </a:rPr>
              <a:t> </a:t>
            </a:r>
            <a:r>
              <a:rPr sz="2400" spc="-5" dirty="0">
                <a:cs typeface="Arial MT"/>
              </a:rPr>
              <a:t>they</a:t>
            </a:r>
            <a:r>
              <a:rPr sz="2400" spc="-15" dirty="0">
                <a:cs typeface="Arial MT"/>
              </a:rPr>
              <a:t> </a:t>
            </a:r>
            <a:r>
              <a:rPr sz="2400" spc="-5" dirty="0">
                <a:cs typeface="Arial MT"/>
              </a:rPr>
              <a:t>have</a:t>
            </a:r>
            <a:r>
              <a:rPr sz="2400" spc="-10" dirty="0">
                <a:cs typeface="Arial MT"/>
              </a:rPr>
              <a:t> </a:t>
            </a:r>
            <a:r>
              <a:rPr sz="2400" dirty="0">
                <a:cs typeface="Arial MT"/>
              </a:rPr>
              <a:t>a </a:t>
            </a:r>
            <a:r>
              <a:rPr sz="2400" spc="-655" dirty="0">
                <a:cs typeface="Arial MT"/>
              </a:rPr>
              <a:t> </a:t>
            </a:r>
            <a:r>
              <a:rPr sz="2400" spc="-5" dirty="0">
                <a:cs typeface="Arial MT"/>
              </a:rPr>
              <a:t>negative</a:t>
            </a:r>
            <a:r>
              <a:rPr sz="2400" spc="-10" dirty="0">
                <a:cs typeface="Arial MT"/>
              </a:rPr>
              <a:t> </a:t>
            </a:r>
            <a:r>
              <a:rPr sz="2400" spc="-5" dirty="0">
                <a:cs typeface="Arial MT"/>
              </a:rPr>
              <a:t>association.</a:t>
            </a:r>
            <a:endParaRPr sz="2400" dirty="0">
              <a:cs typeface="Arial M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38632" y="2209519"/>
            <a:ext cx="497512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Prediction</a:t>
            </a:r>
            <a:endParaRPr spc="-5" dirty="0"/>
          </a:p>
        </p:txBody>
      </p:sp>
    </p:spTree>
    <p:extLst>
      <p:ext uri="{BB962C8B-B14F-4D97-AF65-F5344CB8AC3E}">
        <p14:creationId xmlns:p14="http://schemas.microsoft.com/office/powerpoint/2010/main" val="712232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4800" y="1034274"/>
            <a:ext cx="4013101" cy="3683115"/>
          </a:xfrm>
          <a:prstGeom prst="rect">
            <a:avLst/>
          </a:prstGeom>
        </p:spPr>
      </p:pic>
      <p:sp>
        <p:nvSpPr>
          <p:cNvPr id="3" name="object 3"/>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
        <p:nvSpPr>
          <p:cNvPr id="4" name="object 4"/>
          <p:cNvSpPr txBox="1"/>
          <p:nvPr/>
        </p:nvSpPr>
        <p:spPr>
          <a:xfrm>
            <a:off x="4473999" y="1095107"/>
            <a:ext cx="4351020" cy="3215624"/>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Oval</a:t>
            </a:r>
            <a:r>
              <a:rPr sz="2400" spc="-55" dirty="0">
                <a:cs typeface="Arial MT"/>
              </a:rPr>
              <a:t> </a:t>
            </a:r>
            <a:r>
              <a:rPr sz="2400" dirty="0">
                <a:cs typeface="Arial MT"/>
              </a:rPr>
              <a:t>shaped</a:t>
            </a:r>
          </a:p>
          <a:p>
            <a:pPr>
              <a:lnSpc>
                <a:spcPct val="100000"/>
              </a:lnSpc>
              <a:spcBef>
                <a:spcPts val="40"/>
              </a:spcBef>
              <a:buClr>
                <a:srgbClr val="C4820D"/>
              </a:buClr>
              <a:buFont typeface="Arial MT"/>
              <a:buChar char="●"/>
            </a:pPr>
            <a:endParaRPr sz="3200" dirty="0">
              <a:cs typeface="Arial MT"/>
            </a:endParaRPr>
          </a:p>
          <a:p>
            <a:pPr marL="424815" indent="-412750">
              <a:lnSpc>
                <a:spcPct val="100000"/>
              </a:lnSpc>
              <a:buClr>
                <a:srgbClr val="C4820D"/>
              </a:buClr>
              <a:buChar char="●"/>
              <a:tabLst>
                <a:tab pos="424815" algn="l"/>
                <a:tab pos="425450" algn="l"/>
              </a:tabLst>
            </a:pPr>
            <a:r>
              <a:rPr sz="2400" dirty="0">
                <a:cs typeface="Arial MT"/>
              </a:rPr>
              <a:t>Moderate</a:t>
            </a:r>
            <a:r>
              <a:rPr sz="2400" spc="-50" dirty="0">
                <a:cs typeface="Arial MT"/>
              </a:rPr>
              <a:t> </a:t>
            </a:r>
            <a:r>
              <a:rPr sz="2400" spc="-5" dirty="0">
                <a:cs typeface="Arial MT"/>
              </a:rPr>
              <a:t>positive</a:t>
            </a:r>
            <a:r>
              <a:rPr sz="2400" spc="-50" dirty="0">
                <a:cs typeface="Arial MT"/>
              </a:rPr>
              <a:t> </a:t>
            </a:r>
            <a:r>
              <a:rPr sz="2400" dirty="0">
                <a:cs typeface="Arial MT"/>
              </a:rPr>
              <a:t>correlation</a:t>
            </a:r>
          </a:p>
          <a:p>
            <a:pPr>
              <a:lnSpc>
                <a:spcPct val="100000"/>
              </a:lnSpc>
              <a:spcBef>
                <a:spcPts val="45"/>
              </a:spcBef>
              <a:buClr>
                <a:srgbClr val="C4820D"/>
              </a:buClr>
              <a:buFont typeface="Arial MT"/>
              <a:buChar char="●"/>
            </a:pPr>
            <a:endParaRPr sz="3300" dirty="0">
              <a:cs typeface="Arial MT"/>
            </a:endParaRPr>
          </a:p>
          <a:p>
            <a:pPr marL="424815" marR="548005" indent="-412750">
              <a:lnSpc>
                <a:spcPts val="2850"/>
              </a:lnSpc>
              <a:buClr>
                <a:srgbClr val="C4820D"/>
              </a:buClr>
              <a:buChar char="●"/>
              <a:tabLst>
                <a:tab pos="424815" algn="l"/>
                <a:tab pos="425450" algn="l"/>
              </a:tabLst>
            </a:pPr>
            <a:r>
              <a:rPr sz="2400" spc="-5" dirty="0">
                <a:cs typeface="Arial MT"/>
              </a:rPr>
              <a:t>How</a:t>
            </a:r>
            <a:r>
              <a:rPr sz="2400" spc="-30" dirty="0">
                <a:cs typeface="Arial MT"/>
              </a:rPr>
              <a:t> </a:t>
            </a:r>
            <a:r>
              <a:rPr sz="2400" dirty="0">
                <a:cs typeface="Arial MT"/>
              </a:rPr>
              <a:t>can</a:t>
            </a:r>
            <a:r>
              <a:rPr sz="2400" spc="-25" dirty="0">
                <a:cs typeface="Arial MT"/>
              </a:rPr>
              <a:t> </a:t>
            </a:r>
            <a:r>
              <a:rPr sz="2400" spc="-5" dirty="0">
                <a:cs typeface="Arial MT"/>
              </a:rPr>
              <a:t>we</a:t>
            </a:r>
            <a:r>
              <a:rPr sz="2400" spc="-25" dirty="0">
                <a:cs typeface="Arial MT"/>
              </a:rPr>
              <a:t> </a:t>
            </a:r>
            <a:r>
              <a:rPr sz="2400" spc="-5" dirty="0">
                <a:cs typeface="Arial MT"/>
              </a:rPr>
              <a:t>predict</a:t>
            </a:r>
            <a:r>
              <a:rPr sz="2400" spc="-25" dirty="0">
                <a:cs typeface="Arial MT"/>
              </a:rPr>
              <a:t> </a:t>
            </a:r>
            <a:r>
              <a:rPr sz="2400" dirty="0">
                <a:cs typeface="Arial MT"/>
              </a:rPr>
              <a:t>child </a:t>
            </a:r>
            <a:r>
              <a:rPr sz="2400" spc="-650" dirty="0">
                <a:cs typeface="Arial MT"/>
              </a:rPr>
              <a:t> </a:t>
            </a:r>
            <a:r>
              <a:rPr sz="2400" spc="-5" dirty="0">
                <a:cs typeface="Arial MT"/>
              </a:rPr>
              <a:t>height from </a:t>
            </a:r>
            <a:r>
              <a:rPr sz="2400" dirty="0">
                <a:cs typeface="Arial MT"/>
              </a:rPr>
              <a:t>mid-parent </a:t>
            </a:r>
            <a:r>
              <a:rPr sz="2400" spc="5" dirty="0">
                <a:cs typeface="Arial MT"/>
              </a:rPr>
              <a:t> </a:t>
            </a:r>
            <a:r>
              <a:rPr sz="2400" spc="-5" dirty="0">
                <a:cs typeface="Arial MT"/>
              </a:rPr>
              <a:t>height?</a:t>
            </a:r>
            <a:endParaRPr sz="2400" dirty="0">
              <a:cs typeface="Arial M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304800" y="1034274"/>
            <a:ext cx="8382000" cy="3714115"/>
            <a:chOff x="304800" y="1034274"/>
            <a:chExt cx="8382000" cy="3714115"/>
          </a:xfrm>
        </p:grpSpPr>
        <p:sp>
          <p:nvSpPr>
            <p:cNvPr id="4" name="object 4"/>
            <p:cNvSpPr/>
            <p:nvPr/>
          </p:nvSpPr>
          <p:spPr>
            <a:xfrm>
              <a:off x="457199"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304800" y="1034274"/>
              <a:ext cx="4013101" cy="3683115"/>
            </a:xfrm>
            <a:prstGeom prst="rect">
              <a:avLst/>
            </a:prstGeom>
          </p:spPr>
        </p:pic>
      </p:grpSp>
      <p:sp>
        <p:nvSpPr>
          <p:cNvPr id="6" name="object 6"/>
          <p:cNvSpPr txBox="1">
            <a:spLocks noGrp="1"/>
          </p:cNvSpPr>
          <p:nvPr>
            <p:ph type="title"/>
          </p:nvPr>
        </p:nvSpPr>
        <p:spPr>
          <a:xfrm>
            <a:off x="530225" y="181699"/>
            <a:ext cx="363283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Galton's</a:t>
            </a:r>
            <a:r>
              <a:rPr spc="-90" dirty="0">
                <a:solidFill>
                  <a:schemeClr val="tx1"/>
                </a:solidFill>
              </a:rPr>
              <a:t> </a:t>
            </a:r>
            <a:r>
              <a:rPr spc="-5" dirty="0">
                <a:solidFill>
                  <a:schemeClr val="tx1"/>
                </a:solidFill>
              </a:rPr>
              <a:t>Heights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grpSp>
        <p:nvGrpSpPr>
          <p:cNvPr id="3" name="object 3"/>
          <p:cNvGrpSpPr/>
          <p:nvPr/>
        </p:nvGrpSpPr>
        <p:grpSpPr>
          <a:xfrm>
            <a:off x="457200" y="1034275"/>
            <a:ext cx="8229600" cy="3715385"/>
            <a:chOff x="457200" y="1034275"/>
            <a:chExt cx="8229600" cy="3715385"/>
          </a:xfrm>
        </p:grpSpPr>
        <p:sp>
          <p:nvSpPr>
            <p:cNvPr id="4" name="object 4"/>
            <p:cNvSpPr/>
            <p:nvPr/>
          </p:nvSpPr>
          <p:spPr>
            <a:xfrm>
              <a:off x="457200" y="4743449"/>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pic>
          <p:nvPicPr>
            <p:cNvPr id="5" name="object 5"/>
            <p:cNvPicPr/>
            <p:nvPr/>
          </p:nvPicPr>
          <p:blipFill>
            <a:blip r:embed="rId2" cstate="print"/>
            <a:stretch>
              <a:fillRect/>
            </a:stretch>
          </p:blipFill>
          <p:spPr>
            <a:xfrm>
              <a:off x="457200" y="1034275"/>
              <a:ext cx="5308975" cy="3715049"/>
            </a:xfrm>
            <a:prstGeom prst="rect">
              <a:avLst/>
            </a:prstGeom>
          </p:spPr>
        </p:pic>
      </p:grpSp>
      <p:sp>
        <p:nvSpPr>
          <p:cNvPr id="6" name="object 6"/>
          <p:cNvSpPr txBox="1">
            <a:spLocks noGrp="1"/>
          </p:cNvSpPr>
          <p:nvPr>
            <p:ph type="title"/>
          </p:nvPr>
        </p:nvSpPr>
        <p:spPr>
          <a:xfrm>
            <a:off x="530225" y="212715"/>
            <a:ext cx="3632835" cy="574040"/>
          </a:xfrm>
          <a:prstGeom prst="rect">
            <a:avLst/>
          </a:prstGeom>
        </p:spPr>
        <p:txBody>
          <a:bodyPr vert="horz" wrap="square" lIns="0" tIns="12700" rIns="0" bIns="0" rtlCol="0">
            <a:spAutoFit/>
          </a:bodyPr>
          <a:lstStyle/>
          <a:p>
            <a:pPr marL="12700">
              <a:lnSpc>
                <a:spcPct val="100000"/>
              </a:lnSpc>
              <a:spcBef>
                <a:spcPts val="100"/>
              </a:spcBef>
            </a:pPr>
            <a:r>
              <a:rPr spc="-10" dirty="0"/>
              <a:t>Galton's</a:t>
            </a:r>
            <a:r>
              <a:rPr spc="-90" dirty="0"/>
              <a:t> </a:t>
            </a:r>
            <a:r>
              <a:rPr spc="-5" dirty="0"/>
              <a:t>Heights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07592" y="2341802"/>
            <a:ext cx="4013200" cy="636072"/>
          </a:xfrm>
          <a:prstGeom prst="rect">
            <a:avLst/>
          </a:prstGeom>
        </p:spPr>
        <p:txBody>
          <a:bodyPr vert="horz" wrap="square" lIns="0" tIns="12700" rIns="0" bIns="0" rtlCol="0">
            <a:spAutoFit/>
          </a:bodyPr>
          <a:lstStyle/>
          <a:p>
            <a:pPr marL="12700">
              <a:lnSpc>
                <a:spcPct val="100000"/>
              </a:lnSpc>
              <a:spcBef>
                <a:spcPts val="100"/>
              </a:spcBef>
            </a:pPr>
            <a:r>
              <a:rPr lang="en-US" dirty="0"/>
              <a:t>Prediction</a:t>
            </a:r>
            <a:endParaRPr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496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Nearest</a:t>
            </a:r>
            <a:r>
              <a:rPr spc="-50" dirty="0">
                <a:solidFill>
                  <a:schemeClr val="tx1"/>
                </a:solidFill>
              </a:rPr>
              <a:t> </a:t>
            </a:r>
            <a:r>
              <a:rPr spc="-5" dirty="0">
                <a:solidFill>
                  <a:schemeClr val="tx1"/>
                </a:solidFill>
              </a:rPr>
              <a:t>Neighbor</a:t>
            </a:r>
            <a:r>
              <a:rPr spc="-45" dirty="0">
                <a:solidFill>
                  <a:schemeClr val="tx1"/>
                </a:solidFill>
              </a:rPr>
              <a:t> </a:t>
            </a:r>
            <a:r>
              <a:rPr spc="-5" dirty="0">
                <a:solidFill>
                  <a:schemeClr val="tx1"/>
                </a:solidFill>
              </a:rPr>
              <a:t>Regression</a:t>
            </a:r>
          </a:p>
        </p:txBody>
      </p:sp>
      <p:sp>
        <p:nvSpPr>
          <p:cNvPr id="3" name="object 3"/>
          <p:cNvSpPr txBox="1"/>
          <p:nvPr/>
        </p:nvSpPr>
        <p:spPr>
          <a:xfrm>
            <a:off x="530224" y="979043"/>
            <a:ext cx="8251825" cy="3908762"/>
          </a:xfrm>
          <a:prstGeom prst="rect">
            <a:avLst/>
          </a:prstGeom>
        </p:spPr>
        <p:txBody>
          <a:bodyPr vert="horz" wrap="square" lIns="0" tIns="66040" rIns="0" bIns="0" rtlCol="0">
            <a:spAutoFit/>
          </a:bodyPr>
          <a:lstStyle/>
          <a:p>
            <a:pPr marL="355600" indent="-342900">
              <a:lnSpc>
                <a:spcPct val="100000"/>
              </a:lnSpc>
              <a:spcBef>
                <a:spcPts val="520"/>
              </a:spcBef>
              <a:buFont typeface="Arial" panose="020B0604020202020204" pitchFamily="34" charset="0"/>
              <a:buChar char="•"/>
            </a:pPr>
            <a:r>
              <a:rPr sz="2400" dirty="0">
                <a:cs typeface="Arial MT"/>
              </a:rPr>
              <a:t>A</a:t>
            </a:r>
            <a:r>
              <a:rPr sz="2400" spc="-160" dirty="0">
                <a:cs typeface="Arial MT"/>
              </a:rPr>
              <a:t> </a:t>
            </a:r>
            <a:r>
              <a:rPr sz="2400" dirty="0">
                <a:cs typeface="Arial MT"/>
              </a:rPr>
              <a:t>method</a:t>
            </a:r>
            <a:r>
              <a:rPr sz="2400" spc="-30" dirty="0">
                <a:cs typeface="Arial MT"/>
              </a:rPr>
              <a:t> </a:t>
            </a:r>
            <a:r>
              <a:rPr sz="2400" spc="-5" dirty="0">
                <a:cs typeface="Arial MT"/>
              </a:rPr>
              <a:t>for</a:t>
            </a:r>
            <a:r>
              <a:rPr sz="2400" spc="-35" dirty="0">
                <a:cs typeface="Arial MT"/>
              </a:rPr>
              <a:t> </a:t>
            </a:r>
            <a:r>
              <a:rPr sz="2400" spc="-5" dirty="0">
                <a:cs typeface="Arial MT"/>
              </a:rPr>
              <a:t>prediction:</a:t>
            </a:r>
            <a:endParaRPr sz="2400" dirty="0">
              <a:cs typeface="Arial MT"/>
            </a:endParaRPr>
          </a:p>
          <a:p>
            <a:pPr marL="927100" lvl="1" indent="-412750">
              <a:lnSpc>
                <a:spcPts val="2865"/>
              </a:lnSpc>
              <a:spcBef>
                <a:spcPts val="420"/>
              </a:spcBef>
              <a:buClr>
                <a:srgbClr val="C4820D"/>
              </a:buClr>
              <a:buChar char="●"/>
              <a:tabLst>
                <a:tab pos="469265" algn="l"/>
                <a:tab pos="469900" algn="l"/>
              </a:tabLst>
            </a:pPr>
            <a:r>
              <a:rPr sz="2000" spc="-5" dirty="0">
                <a:cs typeface="Arial MT"/>
              </a:rPr>
              <a:t>Group</a:t>
            </a:r>
            <a:r>
              <a:rPr sz="2000" spc="-25" dirty="0">
                <a:cs typeface="Arial MT"/>
              </a:rPr>
              <a:t> </a:t>
            </a:r>
            <a:r>
              <a:rPr sz="2000" spc="-5" dirty="0">
                <a:cs typeface="Arial MT"/>
              </a:rPr>
              <a:t>each</a:t>
            </a:r>
            <a:r>
              <a:rPr sz="2000" spc="-15" dirty="0">
                <a:cs typeface="Arial MT"/>
              </a:rPr>
              <a:t> </a:t>
            </a:r>
            <a:r>
              <a:rPr sz="2000" dirty="0">
                <a:cs typeface="Arial MT"/>
              </a:rPr>
              <a:t>x</a:t>
            </a:r>
            <a:r>
              <a:rPr sz="2000" spc="-15" dirty="0">
                <a:cs typeface="Arial MT"/>
              </a:rPr>
              <a:t> </a:t>
            </a:r>
            <a:r>
              <a:rPr sz="2000" spc="-5" dirty="0">
                <a:cs typeface="Arial MT"/>
              </a:rPr>
              <a:t>with</a:t>
            </a:r>
            <a:r>
              <a:rPr sz="2000" spc="-15" dirty="0">
                <a:cs typeface="Arial MT"/>
              </a:rPr>
              <a:t> </a:t>
            </a:r>
            <a:r>
              <a:rPr sz="2000" dirty="0">
                <a:cs typeface="Arial MT"/>
              </a:rPr>
              <a:t>similar</a:t>
            </a:r>
            <a:r>
              <a:rPr sz="2000" spc="-15" dirty="0">
                <a:cs typeface="Arial MT"/>
              </a:rPr>
              <a:t> </a:t>
            </a:r>
            <a:r>
              <a:rPr sz="2000" dirty="0">
                <a:cs typeface="Arial MT"/>
              </a:rPr>
              <a:t>(nearby)</a:t>
            </a:r>
            <a:r>
              <a:rPr sz="2000" spc="-15" dirty="0">
                <a:cs typeface="Arial MT"/>
              </a:rPr>
              <a:t> </a:t>
            </a:r>
            <a:r>
              <a:rPr sz="2000" dirty="0">
                <a:cs typeface="Arial MT"/>
              </a:rPr>
              <a:t>x</a:t>
            </a:r>
            <a:r>
              <a:rPr sz="2000" spc="-15" dirty="0">
                <a:cs typeface="Arial MT"/>
              </a:rPr>
              <a:t> </a:t>
            </a:r>
            <a:r>
              <a:rPr sz="2000" dirty="0">
                <a:cs typeface="Arial MT"/>
              </a:rPr>
              <a:t>values</a:t>
            </a:r>
          </a:p>
          <a:p>
            <a:pPr marL="927100" lvl="1" indent="-412750">
              <a:lnSpc>
                <a:spcPts val="2865"/>
              </a:lnSpc>
              <a:buClr>
                <a:srgbClr val="C4820D"/>
              </a:buClr>
              <a:buChar char="●"/>
              <a:tabLst>
                <a:tab pos="469265" algn="l"/>
                <a:tab pos="469900" algn="l"/>
              </a:tabLst>
            </a:pPr>
            <a:r>
              <a:rPr sz="2000" spc="-10" dirty="0">
                <a:cs typeface="Arial MT"/>
              </a:rPr>
              <a:t>Average</a:t>
            </a:r>
            <a:r>
              <a:rPr sz="2000" spc="-15" dirty="0">
                <a:cs typeface="Arial MT"/>
              </a:rPr>
              <a:t> </a:t>
            </a:r>
            <a:r>
              <a:rPr sz="2000" spc="-5" dirty="0">
                <a:cs typeface="Arial MT"/>
              </a:rPr>
              <a:t>the</a:t>
            </a:r>
            <a:r>
              <a:rPr sz="2000" spc="-20" dirty="0">
                <a:cs typeface="Arial MT"/>
              </a:rPr>
              <a:t> </a:t>
            </a:r>
            <a:r>
              <a:rPr sz="2000" dirty="0">
                <a:cs typeface="Arial MT"/>
              </a:rPr>
              <a:t>corresponding</a:t>
            </a:r>
            <a:r>
              <a:rPr sz="2000" spc="-10" dirty="0">
                <a:cs typeface="Arial MT"/>
              </a:rPr>
              <a:t> </a:t>
            </a:r>
            <a:r>
              <a:rPr sz="2000" dirty="0">
                <a:cs typeface="Arial MT"/>
              </a:rPr>
              <a:t>y</a:t>
            </a:r>
            <a:r>
              <a:rPr sz="2000" spc="-15" dirty="0">
                <a:cs typeface="Arial MT"/>
              </a:rPr>
              <a:t> </a:t>
            </a:r>
            <a:r>
              <a:rPr sz="2000" dirty="0">
                <a:cs typeface="Arial MT"/>
              </a:rPr>
              <a:t>values</a:t>
            </a:r>
            <a:r>
              <a:rPr sz="2000" spc="-10" dirty="0">
                <a:cs typeface="Arial MT"/>
              </a:rPr>
              <a:t> </a:t>
            </a:r>
            <a:r>
              <a:rPr sz="2000" spc="-5" dirty="0">
                <a:cs typeface="Arial MT"/>
              </a:rPr>
              <a:t>for</a:t>
            </a:r>
            <a:r>
              <a:rPr sz="2000" spc="-20" dirty="0">
                <a:cs typeface="Arial MT"/>
              </a:rPr>
              <a:t> </a:t>
            </a:r>
            <a:r>
              <a:rPr sz="2000" spc="-5" dirty="0">
                <a:cs typeface="Arial MT"/>
              </a:rPr>
              <a:t>each</a:t>
            </a:r>
            <a:r>
              <a:rPr sz="2000" spc="-15" dirty="0">
                <a:cs typeface="Arial MT"/>
              </a:rPr>
              <a:t> </a:t>
            </a:r>
            <a:r>
              <a:rPr sz="2000" spc="-5" dirty="0">
                <a:cs typeface="Arial MT"/>
              </a:rPr>
              <a:t>group</a:t>
            </a:r>
            <a:endParaRPr sz="2000" dirty="0">
              <a:cs typeface="Arial MT"/>
            </a:endParaRPr>
          </a:p>
          <a:p>
            <a:pPr marL="355600" marR="429259" indent="-342900">
              <a:lnSpc>
                <a:spcPct val="100000"/>
              </a:lnSpc>
              <a:spcBef>
                <a:spcPts val="1220"/>
              </a:spcBef>
              <a:buFont typeface="Arial" panose="020B0604020202020204" pitchFamily="34" charset="0"/>
              <a:buChar char="•"/>
            </a:pPr>
            <a:r>
              <a:rPr sz="2400" spc="-5" dirty="0">
                <a:cs typeface="Arial MT"/>
              </a:rPr>
              <a:t>For each </a:t>
            </a:r>
            <a:r>
              <a:rPr sz="2400" dirty="0">
                <a:cs typeface="Arial MT"/>
              </a:rPr>
              <a:t>x value, </a:t>
            </a:r>
            <a:r>
              <a:rPr sz="2400" spc="-5" dirty="0">
                <a:cs typeface="Arial MT"/>
              </a:rPr>
              <a:t>the prediction is the average of the </a:t>
            </a:r>
            <a:r>
              <a:rPr sz="2400" dirty="0">
                <a:cs typeface="Arial MT"/>
              </a:rPr>
              <a:t>y </a:t>
            </a:r>
            <a:r>
              <a:rPr sz="2400" spc="-655" dirty="0">
                <a:cs typeface="Arial MT"/>
              </a:rPr>
              <a:t> </a:t>
            </a:r>
            <a:r>
              <a:rPr sz="2400" dirty="0">
                <a:cs typeface="Arial MT"/>
              </a:rPr>
              <a:t>values</a:t>
            </a:r>
            <a:r>
              <a:rPr sz="2400" spc="-10" dirty="0">
                <a:cs typeface="Arial MT"/>
              </a:rPr>
              <a:t> </a:t>
            </a:r>
            <a:r>
              <a:rPr sz="2400" spc="-5" dirty="0">
                <a:cs typeface="Arial MT"/>
              </a:rPr>
              <a:t>in its</a:t>
            </a:r>
            <a:r>
              <a:rPr sz="2400" spc="-10" dirty="0">
                <a:cs typeface="Arial MT"/>
              </a:rPr>
              <a:t> </a:t>
            </a:r>
            <a:r>
              <a:rPr sz="2400" spc="-5" dirty="0">
                <a:cs typeface="Arial MT"/>
              </a:rPr>
              <a:t>nearby group.</a:t>
            </a:r>
            <a:endParaRPr sz="2400" dirty="0">
              <a:cs typeface="Arial MT"/>
            </a:endParaRPr>
          </a:p>
          <a:p>
            <a:pPr marL="355600" indent="-342900">
              <a:lnSpc>
                <a:spcPct val="100000"/>
              </a:lnSpc>
              <a:spcBef>
                <a:spcPts val="1215"/>
              </a:spcBef>
              <a:buFont typeface="Arial" panose="020B0604020202020204" pitchFamily="34" charset="0"/>
              <a:buChar char="•"/>
            </a:pPr>
            <a:r>
              <a:rPr sz="2400" spc="-5" dirty="0">
                <a:cs typeface="Arial MT"/>
              </a:rPr>
              <a:t>The</a:t>
            </a:r>
            <a:r>
              <a:rPr sz="2400" spc="-20" dirty="0">
                <a:cs typeface="Arial MT"/>
              </a:rPr>
              <a:t> </a:t>
            </a:r>
            <a:r>
              <a:rPr sz="2400" spc="-5" dirty="0">
                <a:cs typeface="Arial MT"/>
              </a:rPr>
              <a:t>graph</a:t>
            </a:r>
            <a:r>
              <a:rPr sz="2400" spc="-10" dirty="0">
                <a:cs typeface="Arial MT"/>
              </a:rPr>
              <a:t> </a:t>
            </a:r>
            <a:r>
              <a:rPr sz="2400" spc="-5" dirty="0">
                <a:cs typeface="Arial MT"/>
              </a:rPr>
              <a:t>of</a:t>
            </a:r>
            <a:r>
              <a:rPr sz="2400" spc="-10" dirty="0">
                <a:cs typeface="Arial MT"/>
              </a:rPr>
              <a:t> </a:t>
            </a:r>
            <a:r>
              <a:rPr sz="2400" spc="-5" dirty="0">
                <a:cs typeface="Arial MT"/>
              </a:rPr>
              <a:t>these</a:t>
            </a:r>
            <a:r>
              <a:rPr sz="2400" spc="-20" dirty="0">
                <a:cs typeface="Arial MT"/>
              </a:rPr>
              <a:t> </a:t>
            </a:r>
            <a:r>
              <a:rPr sz="2400" spc="-5" dirty="0">
                <a:cs typeface="Arial MT"/>
              </a:rPr>
              <a:t>predictions</a:t>
            </a:r>
            <a:r>
              <a:rPr sz="2400" spc="-10" dirty="0">
                <a:cs typeface="Arial MT"/>
              </a:rPr>
              <a:t> </a:t>
            </a:r>
            <a:r>
              <a:rPr sz="2400" spc="-5" dirty="0">
                <a:cs typeface="Arial MT"/>
              </a:rPr>
              <a:t>is</a:t>
            </a:r>
            <a:r>
              <a:rPr sz="2400" spc="-10" dirty="0">
                <a:cs typeface="Arial MT"/>
              </a:rPr>
              <a:t> </a:t>
            </a:r>
            <a:r>
              <a:rPr sz="2400" spc="-5" dirty="0">
                <a:cs typeface="Arial MT"/>
              </a:rPr>
              <a:t>the</a:t>
            </a:r>
            <a:r>
              <a:rPr sz="2400" spc="-15" dirty="0">
                <a:cs typeface="Arial MT"/>
              </a:rPr>
              <a:t> </a:t>
            </a:r>
            <a:r>
              <a:rPr sz="2400" dirty="0">
                <a:cs typeface="Arial MT"/>
              </a:rPr>
              <a:t>“graph</a:t>
            </a:r>
            <a:r>
              <a:rPr sz="2400" spc="-15" dirty="0">
                <a:cs typeface="Arial MT"/>
              </a:rPr>
              <a:t> </a:t>
            </a:r>
            <a:r>
              <a:rPr sz="2400" spc="-5" dirty="0">
                <a:cs typeface="Arial MT"/>
              </a:rPr>
              <a:t>of</a:t>
            </a:r>
            <a:r>
              <a:rPr sz="2400" spc="-10" dirty="0">
                <a:cs typeface="Arial MT"/>
              </a:rPr>
              <a:t> </a:t>
            </a:r>
            <a:r>
              <a:rPr sz="2400" spc="-5" dirty="0">
                <a:cs typeface="Arial MT"/>
              </a:rPr>
              <a:t>averages”.</a:t>
            </a:r>
            <a:endParaRPr sz="2400" dirty="0">
              <a:cs typeface="Arial MT"/>
            </a:endParaRPr>
          </a:p>
          <a:p>
            <a:pPr marL="355600" marR="73025" indent="-342900">
              <a:lnSpc>
                <a:spcPct val="100000"/>
              </a:lnSpc>
              <a:spcBef>
                <a:spcPts val="1170"/>
              </a:spcBef>
              <a:buFont typeface="Arial" panose="020B0604020202020204" pitchFamily="34" charset="0"/>
              <a:buChar char="•"/>
            </a:pPr>
            <a:r>
              <a:rPr sz="2400" spc="-5" dirty="0">
                <a:cs typeface="Arial MT"/>
              </a:rPr>
              <a:t>If the association between </a:t>
            </a:r>
            <a:r>
              <a:rPr sz="2400" dirty="0">
                <a:cs typeface="Arial MT"/>
              </a:rPr>
              <a:t>x </a:t>
            </a:r>
            <a:r>
              <a:rPr sz="2400" spc="-5" dirty="0">
                <a:cs typeface="Arial MT"/>
              </a:rPr>
              <a:t>and </a:t>
            </a:r>
            <a:r>
              <a:rPr sz="2400" dirty="0">
                <a:cs typeface="Arial MT"/>
              </a:rPr>
              <a:t>y </a:t>
            </a:r>
            <a:r>
              <a:rPr sz="2400" spc="-5" dirty="0">
                <a:cs typeface="Arial MT"/>
              </a:rPr>
              <a:t>is </a:t>
            </a:r>
            <a:r>
              <a:rPr sz="2400" spc="-25" dirty="0">
                <a:cs typeface="Arial MT"/>
              </a:rPr>
              <a:t>linear, </a:t>
            </a:r>
            <a:r>
              <a:rPr sz="2400" spc="-5" dirty="0">
                <a:cs typeface="Arial MT"/>
              </a:rPr>
              <a:t>then points in </a:t>
            </a:r>
            <a:r>
              <a:rPr sz="2400" spc="-655" dirty="0">
                <a:cs typeface="Arial MT"/>
              </a:rPr>
              <a:t> </a:t>
            </a:r>
            <a:r>
              <a:rPr sz="2400" spc="-5" dirty="0">
                <a:cs typeface="Arial MT"/>
              </a:rPr>
              <a:t>the</a:t>
            </a:r>
            <a:r>
              <a:rPr sz="2400" spc="-15" dirty="0">
                <a:cs typeface="Arial MT"/>
              </a:rPr>
              <a:t> </a:t>
            </a:r>
            <a:r>
              <a:rPr sz="2400" spc="-5" dirty="0">
                <a:cs typeface="Arial MT"/>
              </a:rPr>
              <a:t>graph of</a:t>
            </a:r>
            <a:r>
              <a:rPr sz="2400" spc="-10" dirty="0">
                <a:cs typeface="Arial MT"/>
              </a:rPr>
              <a:t> </a:t>
            </a:r>
            <a:r>
              <a:rPr sz="2400" spc="-5" dirty="0">
                <a:cs typeface="Arial MT"/>
              </a:rPr>
              <a:t>averages tend</a:t>
            </a:r>
            <a:r>
              <a:rPr sz="2400" spc="-10" dirty="0">
                <a:cs typeface="Arial MT"/>
              </a:rPr>
              <a:t> </a:t>
            </a:r>
            <a:r>
              <a:rPr sz="2400" spc="-5" dirty="0">
                <a:cs typeface="Arial MT"/>
              </a:rPr>
              <a:t>to</a:t>
            </a:r>
            <a:r>
              <a:rPr sz="2400" spc="-15" dirty="0">
                <a:cs typeface="Arial MT"/>
              </a:rPr>
              <a:t> </a:t>
            </a:r>
            <a:r>
              <a:rPr sz="2400" spc="-5" dirty="0">
                <a:cs typeface="Arial MT"/>
              </a:rPr>
              <a:t>fall</a:t>
            </a:r>
            <a:r>
              <a:rPr sz="2400" spc="-10" dirty="0">
                <a:cs typeface="Arial MT"/>
              </a:rPr>
              <a:t> </a:t>
            </a:r>
            <a:r>
              <a:rPr sz="2400" spc="-5" dirty="0">
                <a:cs typeface="Arial MT"/>
              </a:rPr>
              <a:t>on </a:t>
            </a:r>
            <a:r>
              <a:rPr sz="2400" dirty="0">
                <a:cs typeface="Arial MT"/>
              </a:rPr>
              <a:t>a</a:t>
            </a:r>
            <a:r>
              <a:rPr sz="2400" spc="-10" dirty="0">
                <a:cs typeface="Arial MT"/>
              </a:rPr>
              <a:t> </a:t>
            </a:r>
            <a:r>
              <a:rPr sz="2400" spc="-5" dirty="0">
                <a:cs typeface="Arial MT"/>
              </a:rPr>
              <a:t>line.</a:t>
            </a:r>
            <a:endParaRPr sz="2400" dirty="0">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5"/>
            <a:ext cx="6258560"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Where is the prediction line?</a:t>
            </a:r>
          </a:p>
        </p:txBody>
      </p:sp>
      <p:sp>
        <p:nvSpPr>
          <p:cNvPr id="3" name="object 3"/>
          <p:cNvSpPr txBox="1"/>
          <p:nvPr/>
        </p:nvSpPr>
        <p:spPr>
          <a:xfrm>
            <a:off x="6371125" y="3439596"/>
            <a:ext cx="1066800" cy="391160"/>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r</a:t>
            </a:r>
            <a:r>
              <a:rPr sz="2400" spc="-55" dirty="0">
                <a:cs typeface="Arial MT"/>
              </a:rPr>
              <a:t> </a:t>
            </a:r>
            <a:r>
              <a:rPr sz="2400" dirty="0">
                <a:cs typeface="Arial MT"/>
              </a:rPr>
              <a:t>=</a:t>
            </a:r>
            <a:r>
              <a:rPr sz="2400" spc="-55" dirty="0">
                <a:cs typeface="Arial MT"/>
              </a:rPr>
              <a:t> </a:t>
            </a:r>
            <a:r>
              <a:rPr sz="2400" spc="-5" dirty="0">
                <a:cs typeface="Arial MT"/>
              </a:rPr>
              <a:t>0.99</a:t>
            </a:r>
            <a:endParaRPr sz="2400" dirty="0">
              <a:cs typeface="Arial MT"/>
            </a:endParaRPr>
          </a:p>
        </p:txBody>
      </p:sp>
      <p:pic>
        <p:nvPicPr>
          <p:cNvPr id="4" name="object 4"/>
          <p:cNvPicPr/>
          <p:nvPr/>
        </p:nvPicPr>
        <p:blipFill>
          <a:blip r:embed="rId2" cstate="print"/>
          <a:stretch>
            <a:fillRect/>
          </a:stretch>
        </p:blipFill>
        <p:spPr>
          <a:xfrm>
            <a:off x="530225" y="1189593"/>
            <a:ext cx="4146550" cy="3029981"/>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25856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Where</a:t>
            </a:r>
            <a:r>
              <a:rPr spc="-30" dirty="0">
                <a:solidFill>
                  <a:schemeClr val="tx1"/>
                </a:solidFill>
              </a:rPr>
              <a:t> </a:t>
            </a:r>
            <a:r>
              <a:rPr spc="-5" dirty="0">
                <a:solidFill>
                  <a:schemeClr val="tx1"/>
                </a:solidFill>
              </a:rPr>
              <a:t>is</a:t>
            </a:r>
            <a:r>
              <a:rPr spc="-30" dirty="0">
                <a:solidFill>
                  <a:schemeClr val="tx1"/>
                </a:solidFill>
              </a:rPr>
              <a:t> </a:t>
            </a:r>
            <a:r>
              <a:rPr spc="-5" dirty="0">
                <a:solidFill>
                  <a:schemeClr val="tx1"/>
                </a:solidFill>
              </a:rPr>
              <a:t>the</a:t>
            </a:r>
            <a:r>
              <a:rPr spc="-20" dirty="0">
                <a:solidFill>
                  <a:schemeClr val="tx1"/>
                </a:solidFill>
              </a:rPr>
              <a:t> </a:t>
            </a:r>
            <a:r>
              <a:rPr spc="-10" dirty="0">
                <a:solidFill>
                  <a:schemeClr val="tx1"/>
                </a:solidFill>
              </a:rPr>
              <a:t>prediction</a:t>
            </a:r>
            <a:r>
              <a:rPr spc="-30" dirty="0">
                <a:solidFill>
                  <a:schemeClr val="tx1"/>
                </a:solidFill>
              </a:rPr>
              <a:t> </a:t>
            </a:r>
            <a:r>
              <a:rPr spc="-5" dirty="0">
                <a:solidFill>
                  <a:schemeClr val="tx1"/>
                </a:solidFill>
              </a:rPr>
              <a:t>line?</a:t>
            </a:r>
          </a:p>
        </p:txBody>
      </p:sp>
      <p:pic>
        <p:nvPicPr>
          <p:cNvPr id="4" name="object 4"/>
          <p:cNvPicPr/>
          <p:nvPr/>
        </p:nvPicPr>
        <p:blipFill>
          <a:blip r:embed="rId2" cstate="print"/>
          <a:stretch>
            <a:fillRect/>
          </a:stretch>
        </p:blipFill>
        <p:spPr>
          <a:xfrm>
            <a:off x="530224" y="895350"/>
            <a:ext cx="4041776" cy="3162299"/>
          </a:xfrm>
          <a:prstGeom prst="rect">
            <a:avLst/>
          </a:prstGeom>
        </p:spPr>
      </p:pic>
      <p:sp>
        <p:nvSpPr>
          <p:cNvPr id="5" name="TextBox 4">
            <a:extLst>
              <a:ext uri="{FF2B5EF4-FFF2-40B4-BE49-F238E27FC236}">
                <a16:creationId xmlns:a16="http://schemas.microsoft.com/office/drawing/2014/main" id="{01C2B86E-A3CF-FC46-E0E0-B26AECDCD7D1}"/>
              </a:ext>
            </a:extLst>
          </p:cNvPr>
          <p:cNvSpPr txBox="1"/>
          <p:nvPr/>
        </p:nvSpPr>
        <p:spPr>
          <a:xfrm>
            <a:off x="2682240" y="4315470"/>
            <a:ext cx="3354416" cy="923330"/>
          </a:xfrm>
          <a:prstGeom prst="rect">
            <a:avLst/>
          </a:prstGeom>
          <a:noFill/>
        </p:spPr>
        <p:txBody>
          <a:bodyPr wrap="square" rtlCol="0">
            <a:spAutoFit/>
          </a:bodyPr>
          <a:lstStyle/>
          <a:p>
            <a:pPr algn="ctr"/>
            <a:r>
              <a:rPr lang="en-US" sz="1800" dirty="0">
                <a:solidFill>
                  <a:srgbClr val="3B7EA1"/>
                </a:solidFill>
                <a:cs typeface="Arial MT"/>
              </a:rPr>
              <a:t>(Demo – Notebook 9.2, </a:t>
            </a:r>
          </a:p>
          <a:p>
            <a:pPr algn="ctr"/>
            <a:r>
              <a:rPr lang="en-US" sz="1800" dirty="0">
                <a:solidFill>
                  <a:srgbClr val="3B7EA1"/>
                </a:solidFill>
                <a:cs typeface="Arial MT"/>
              </a:rPr>
              <a:t>Prediction lines)</a:t>
            </a:r>
            <a:endParaRPr lang="en-US" sz="1800" dirty="0">
              <a:cs typeface="Arial MT"/>
            </a:endParaRPr>
          </a:p>
          <a:p>
            <a:pPr algn="ctr"/>
            <a:endParaRPr lang="en-US" dirty="0"/>
          </a:p>
        </p:txBody>
      </p:sp>
      <p:sp>
        <p:nvSpPr>
          <p:cNvPr id="6" name="TextBox 5">
            <a:extLst>
              <a:ext uri="{FF2B5EF4-FFF2-40B4-BE49-F238E27FC236}">
                <a16:creationId xmlns:a16="http://schemas.microsoft.com/office/drawing/2014/main" id="{D9716148-69B9-9A77-4FA7-EE55E1ABE179}"/>
              </a:ext>
            </a:extLst>
          </p:cNvPr>
          <p:cNvSpPr txBox="1"/>
          <p:nvPr/>
        </p:nvSpPr>
        <p:spPr>
          <a:xfrm>
            <a:off x="6036656" y="3228975"/>
            <a:ext cx="941283" cy="461665"/>
          </a:xfrm>
          <a:prstGeom prst="rect">
            <a:avLst/>
          </a:prstGeom>
          <a:noFill/>
        </p:spPr>
        <p:txBody>
          <a:bodyPr wrap="none" rtlCol="0">
            <a:spAutoFit/>
          </a:bodyPr>
          <a:lstStyle/>
          <a:p>
            <a:r>
              <a:rPr lang="en-US" sz="2400" dirty="0"/>
              <a:t>r=0.0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a:t>
            </a:r>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021" y="181699"/>
            <a:ext cx="4206958"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Linear</a:t>
            </a:r>
            <a:r>
              <a:rPr spc="-90" dirty="0">
                <a:solidFill>
                  <a:schemeClr val="tx1"/>
                </a:solidFill>
              </a:rPr>
              <a:t> </a:t>
            </a:r>
            <a:r>
              <a:rPr spc="-5" dirty="0">
                <a:solidFill>
                  <a:schemeClr val="tx1"/>
                </a:solidFill>
              </a:rPr>
              <a:t>Regression</a:t>
            </a:r>
          </a:p>
        </p:txBody>
      </p:sp>
      <p:sp>
        <p:nvSpPr>
          <p:cNvPr id="3" name="object 3"/>
          <p:cNvSpPr txBox="1"/>
          <p:nvPr/>
        </p:nvSpPr>
        <p:spPr>
          <a:xfrm>
            <a:off x="332021" y="978857"/>
            <a:ext cx="8686799" cy="2126223"/>
          </a:xfrm>
          <a:prstGeom prst="rect">
            <a:avLst/>
          </a:prstGeom>
        </p:spPr>
        <p:txBody>
          <a:bodyPr vert="horz" wrap="square" lIns="0" tIns="66040" rIns="0" bIns="0" rtlCol="0">
            <a:spAutoFit/>
          </a:bodyPr>
          <a:lstStyle/>
          <a:p>
            <a:pPr marL="12700">
              <a:lnSpc>
                <a:spcPct val="100000"/>
              </a:lnSpc>
              <a:spcBef>
                <a:spcPts val="520"/>
              </a:spcBef>
            </a:pPr>
            <a:r>
              <a:rPr sz="2400" dirty="0">
                <a:cs typeface="Arial MT"/>
              </a:rPr>
              <a:t>A</a:t>
            </a:r>
            <a:r>
              <a:rPr sz="2400" spc="-155" dirty="0">
                <a:cs typeface="Arial MT"/>
              </a:rPr>
              <a:t> </a:t>
            </a:r>
            <a:r>
              <a:rPr sz="2400" dirty="0">
                <a:cs typeface="Arial MT"/>
              </a:rPr>
              <a:t>statement</a:t>
            </a:r>
            <a:r>
              <a:rPr sz="2400" spc="-15" dirty="0">
                <a:cs typeface="Arial MT"/>
              </a:rPr>
              <a:t> </a:t>
            </a:r>
            <a:r>
              <a:rPr sz="2400" spc="-5" dirty="0">
                <a:cs typeface="Arial MT"/>
              </a:rPr>
              <a:t>about</a:t>
            </a:r>
            <a:r>
              <a:rPr sz="2400" spc="-20" dirty="0">
                <a:cs typeface="Arial MT"/>
              </a:rPr>
              <a:t> </a:t>
            </a:r>
            <a:r>
              <a:rPr sz="2400" dirty="0">
                <a:cs typeface="Arial MT"/>
              </a:rPr>
              <a:t>x</a:t>
            </a:r>
            <a:r>
              <a:rPr sz="2400" spc="-15" dirty="0">
                <a:cs typeface="Arial MT"/>
              </a:rPr>
              <a:t> </a:t>
            </a:r>
            <a:r>
              <a:rPr sz="2400" spc="-5" dirty="0">
                <a:cs typeface="Arial MT"/>
              </a:rPr>
              <a:t>and</a:t>
            </a:r>
            <a:r>
              <a:rPr sz="2400" spc="-20" dirty="0">
                <a:cs typeface="Arial MT"/>
              </a:rPr>
              <a:t> </a:t>
            </a:r>
            <a:r>
              <a:rPr sz="2400" dirty="0">
                <a:cs typeface="Arial MT"/>
              </a:rPr>
              <a:t>y</a:t>
            </a:r>
            <a:r>
              <a:rPr sz="2400" spc="-15" dirty="0">
                <a:cs typeface="Arial MT"/>
              </a:rPr>
              <a:t> </a:t>
            </a:r>
            <a:r>
              <a:rPr sz="2400" spc="-5" dirty="0">
                <a:cs typeface="Arial MT"/>
              </a:rPr>
              <a:t>pairs</a:t>
            </a:r>
            <a:endParaRPr sz="2400" dirty="0">
              <a:cs typeface="Arial MT"/>
            </a:endParaRPr>
          </a:p>
          <a:p>
            <a:pPr marL="469900" indent="-412750">
              <a:lnSpc>
                <a:spcPts val="2865"/>
              </a:lnSpc>
              <a:spcBef>
                <a:spcPts val="420"/>
              </a:spcBef>
              <a:buClr>
                <a:srgbClr val="C4820D"/>
              </a:buClr>
              <a:buChar char="●"/>
              <a:tabLst>
                <a:tab pos="469265" algn="l"/>
                <a:tab pos="469900" algn="l"/>
              </a:tabLst>
            </a:pPr>
            <a:r>
              <a:rPr sz="2400" dirty="0">
                <a:cs typeface="Arial MT"/>
              </a:rPr>
              <a:t>Measured</a:t>
            </a:r>
            <a:r>
              <a:rPr sz="2400" spc="-30" dirty="0">
                <a:cs typeface="Arial MT"/>
              </a:rPr>
              <a:t> </a:t>
            </a:r>
            <a:r>
              <a:rPr sz="2400" spc="-5" dirty="0">
                <a:cs typeface="Arial MT"/>
              </a:rPr>
              <a:t>in</a:t>
            </a:r>
            <a:r>
              <a:rPr sz="2400" spc="-25" dirty="0">
                <a:cs typeface="Arial MT"/>
              </a:rPr>
              <a:t> </a:t>
            </a:r>
            <a:r>
              <a:rPr sz="2400" i="1" dirty="0">
                <a:cs typeface="Arial"/>
              </a:rPr>
              <a:t>standard</a:t>
            </a:r>
            <a:r>
              <a:rPr sz="2400" i="1" spc="-25" dirty="0">
                <a:cs typeface="Arial"/>
              </a:rPr>
              <a:t> </a:t>
            </a:r>
            <a:r>
              <a:rPr sz="2400" i="1" spc="-5" dirty="0">
                <a:cs typeface="Arial"/>
              </a:rPr>
              <a:t>units</a:t>
            </a:r>
            <a:endParaRPr sz="2400" dirty="0">
              <a:cs typeface="Arial"/>
            </a:endParaRPr>
          </a:p>
          <a:p>
            <a:pPr marL="469900" indent="-412750">
              <a:lnSpc>
                <a:spcPts val="2850"/>
              </a:lnSpc>
              <a:buClr>
                <a:srgbClr val="C4820D"/>
              </a:buClr>
              <a:buChar char="●"/>
              <a:tabLst>
                <a:tab pos="469265" algn="l"/>
                <a:tab pos="469900" algn="l"/>
              </a:tabLst>
            </a:pPr>
            <a:r>
              <a:rPr sz="2400" spc="-5" dirty="0">
                <a:cs typeface="Arial MT"/>
              </a:rPr>
              <a:t>Describing</a:t>
            </a:r>
            <a:r>
              <a:rPr sz="2400" spc="-15"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5" dirty="0">
                <a:cs typeface="Arial MT"/>
              </a:rPr>
              <a:t> </a:t>
            </a:r>
            <a:r>
              <a:rPr sz="2400" dirty="0">
                <a:cs typeface="Arial MT"/>
              </a:rPr>
              <a:t>x</a:t>
            </a:r>
            <a:r>
              <a:rPr sz="2400" spc="-10" dirty="0">
                <a:cs typeface="Arial MT"/>
              </a:rPr>
              <a:t> </a:t>
            </a:r>
            <a:r>
              <a:rPr sz="2400" spc="-5" dirty="0">
                <a:cs typeface="Arial MT"/>
              </a:rPr>
              <a:t>from</a:t>
            </a:r>
            <a:r>
              <a:rPr sz="2400" spc="-15" dirty="0">
                <a:cs typeface="Arial MT"/>
              </a:rPr>
              <a:t> </a:t>
            </a:r>
            <a:r>
              <a:rPr sz="2400" dirty="0">
                <a:cs typeface="Arial MT"/>
              </a:rPr>
              <a:t>0</a:t>
            </a:r>
            <a:r>
              <a:rPr sz="2400" spc="-10" dirty="0">
                <a:cs typeface="Arial MT"/>
              </a:rPr>
              <a:t> </a:t>
            </a:r>
            <a:r>
              <a:rPr sz="2400" dirty="0">
                <a:cs typeface="Arial MT"/>
              </a:rPr>
              <a:t>(the</a:t>
            </a:r>
            <a:r>
              <a:rPr sz="2400" spc="-15"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x's)</a:t>
            </a:r>
          </a:p>
          <a:p>
            <a:pPr marL="469900" indent="-412750">
              <a:lnSpc>
                <a:spcPts val="2865"/>
              </a:lnSpc>
              <a:buClr>
                <a:srgbClr val="C4820D"/>
              </a:buClr>
              <a:buChar char="●"/>
              <a:tabLst>
                <a:tab pos="469265" algn="l"/>
                <a:tab pos="469900" algn="l"/>
              </a:tabLst>
            </a:pPr>
            <a:r>
              <a:rPr sz="2400" spc="-5" dirty="0">
                <a:cs typeface="Arial MT"/>
              </a:rPr>
              <a:t>And</a:t>
            </a:r>
            <a:r>
              <a:rPr sz="2400" spc="-20" dirty="0">
                <a:cs typeface="Arial MT"/>
              </a:rPr>
              <a:t> </a:t>
            </a:r>
            <a:r>
              <a:rPr sz="2400" spc="-5" dirty="0">
                <a:cs typeface="Arial MT"/>
              </a:rPr>
              <a:t>the</a:t>
            </a:r>
            <a:r>
              <a:rPr sz="2400" spc="-15" dirty="0">
                <a:cs typeface="Arial MT"/>
              </a:rPr>
              <a:t> </a:t>
            </a:r>
            <a:r>
              <a:rPr sz="2400" spc="-5" dirty="0">
                <a:cs typeface="Arial MT"/>
              </a:rPr>
              <a:t>deviation</a:t>
            </a:r>
            <a:r>
              <a:rPr sz="2400" spc="-10" dirty="0">
                <a:cs typeface="Arial MT"/>
              </a:rPr>
              <a:t> </a:t>
            </a:r>
            <a:r>
              <a:rPr sz="2400" spc="-5" dirty="0">
                <a:cs typeface="Arial MT"/>
              </a:rPr>
              <a:t>of</a:t>
            </a:r>
            <a:r>
              <a:rPr sz="2400" spc="-10" dirty="0">
                <a:cs typeface="Arial MT"/>
              </a:rPr>
              <a:t> </a:t>
            </a:r>
            <a:r>
              <a:rPr sz="2400" dirty="0">
                <a:cs typeface="Arial MT"/>
              </a:rPr>
              <a:t>y</a:t>
            </a:r>
            <a:r>
              <a:rPr sz="2400" spc="-10" dirty="0">
                <a:cs typeface="Arial MT"/>
              </a:rPr>
              <a:t> </a:t>
            </a:r>
            <a:r>
              <a:rPr sz="2400" spc="-5" dirty="0">
                <a:cs typeface="Arial MT"/>
              </a:rPr>
              <a:t>from</a:t>
            </a:r>
            <a:r>
              <a:rPr sz="2400" spc="-15" dirty="0">
                <a:cs typeface="Arial MT"/>
              </a:rPr>
              <a:t> </a:t>
            </a:r>
            <a:r>
              <a:rPr sz="2400" dirty="0">
                <a:cs typeface="Arial MT"/>
              </a:rPr>
              <a:t>0</a:t>
            </a:r>
            <a:r>
              <a:rPr sz="2400" spc="-15" dirty="0">
                <a:cs typeface="Arial MT"/>
              </a:rPr>
              <a:t> </a:t>
            </a:r>
            <a:r>
              <a:rPr sz="2400" dirty="0">
                <a:cs typeface="Arial MT"/>
              </a:rPr>
              <a:t>(the</a:t>
            </a:r>
            <a:r>
              <a:rPr sz="2400" spc="-10" dirty="0">
                <a:cs typeface="Arial MT"/>
              </a:rPr>
              <a:t> </a:t>
            </a:r>
            <a:r>
              <a:rPr sz="2400" spc="-5" dirty="0">
                <a:cs typeface="Arial MT"/>
              </a:rPr>
              <a:t>average</a:t>
            </a:r>
            <a:r>
              <a:rPr sz="2400" spc="-10" dirty="0">
                <a:cs typeface="Arial MT"/>
              </a:rPr>
              <a:t> </a:t>
            </a:r>
            <a:r>
              <a:rPr sz="2400" spc="-5" dirty="0">
                <a:cs typeface="Arial MT"/>
              </a:rPr>
              <a:t>of</a:t>
            </a:r>
            <a:r>
              <a:rPr sz="2400" spc="-10" dirty="0">
                <a:cs typeface="Arial MT"/>
              </a:rPr>
              <a:t> </a:t>
            </a:r>
            <a:r>
              <a:rPr sz="2400" dirty="0">
                <a:cs typeface="Arial MT"/>
              </a:rPr>
              <a:t>y's)</a:t>
            </a:r>
          </a:p>
          <a:p>
            <a:pPr marL="12700">
              <a:lnSpc>
                <a:spcPct val="100000"/>
              </a:lnSpc>
              <a:spcBef>
                <a:spcPts val="1220"/>
              </a:spcBef>
            </a:pPr>
            <a:r>
              <a:rPr sz="2400" i="1" spc="-5" dirty="0">
                <a:cs typeface="Arial"/>
              </a:rPr>
              <a:t>On</a:t>
            </a:r>
            <a:r>
              <a:rPr sz="2400" i="1" spc="-15" dirty="0">
                <a:cs typeface="Arial"/>
              </a:rPr>
              <a:t> </a:t>
            </a:r>
            <a:r>
              <a:rPr sz="2400" i="1" spc="-5" dirty="0">
                <a:cs typeface="Arial"/>
              </a:rPr>
              <a:t>average</a:t>
            </a:r>
            <a:r>
              <a:rPr sz="2400" spc="-5" dirty="0">
                <a:cs typeface="Arial MT"/>
              </a:rPr>
              <a:t>,</a:t>
            </a:r>
            <a:r>
              <a:rPr sz="2400" spc="-15" dirty="0">
                <a:cs typeface="Arial MT"/>
              </a:rPr>
              <a:t> </a:t>
            </a:r>
            <a:r>
              <a:rPr sz="2400" dirty="0">
                <a:cs typeface="Arial MT"/>
              </a:rPr>
              <a:t>y</a:t>
            </a:r>
            <a:r>
              <a:rPr sz="2400" spc="-10" dirty="0">
                <a:cs typeface="Arial MT"/>
              </a:rPr>
              <a:t> </a:t>
            </a:r>
            <a:r>
              <a:rPr sz="2400" spc="-5" dirty="0">
                <a:cs typeface="Arial MT"/>
              </a:rPr>
              <a:t>deviates from</a:t>
            </a:r>
            <a:r>
              <a:rPr sz="2400" spc="-15" dirty="0">
                <a:cs typeface="Arial MT"/>
              </a:rPr>
              <a:t> </a:t>
            </a:r>
            <a:r>
              <a:rPr sz="2400" dirty="0">
                <a:cs typeface="Arial MT"/>
              </a:rPr>
              <a:t>0</a:t>
            </a:r>
            <a:r>
              <a:rPr sz="2400" spc="-10" dirty="0">
                <a:cs typeface="Arial MT"/>
              </a:rPr>
              <a:t> </a:t>
            </a:r>
            <a:r>
              <a:rPr sz="2400" spc="-5" dirty="0">
                <a:cs typeface="Arial MT"/>
              </a:rPr>
              <a:t>less</a:t>
            </a:r>
            <a:r>
              <a:rPr sz="2400" spc="-10" dirty="0">
                <a:cs typeface="Arial MT"/>
              </a:rPr>
              <a:t> </a:t>
            </a:r>
            <a:r>
              <a:rPr sz="2400" spc="-5" dirty="0">
                <a:cs typeface="Arial MT"/>
              </a:rPr>
              <a:t>than</a:t>
            </a:r>
            <a:r>
              <a:rPr sz="2400" spc="-10" dirty="0">
                <a:cs typeface="Arial MT"/>
              </a:rPr>
              <a:t> </a:t>
            </a:r>
            <a:r>
              <a:rPr sz="2400" dirty="0">
                <a:cs typeface="Arial MT"/>
              </a:rPr>
              <a:t>x</a:t>
            </a:r>
            <a:r>
              <a:rPr sz="2400" spc="-10" dirty="0">
                <a:cs typeface="Arial MT"/>
              </a:rPr>
              <a:t> </a:t>
            </a:r>
            <a:r>
              <a:rPr sz="2400" spc="-5" dirty="0">
                <a:cs typeface="Arial MT"/>
              </a:rPr>
              <a:t>deviates</a:t>
            </a:r>
            <a:r>
              <a:rPr sz="2400" spc="-10" dirty="0">
                <a:cs typeface="Arial MT"/>
              </a:rPr>
              <a:t> </a:t>
            </a:r>
            <a:r>
              <a:rPr sz="2400" spc="-5" dirty="0">
                <a:cs typeface="Arial MT"/>
              </a:rPr>
              <a:t>from</a:t>
            </a:r>
            <a:r>
              <a:rPr sz="2400" spc="-15" dirty="0">
                <a:cs typeface="Arial MT"/>
              </a:rPr>
              <a:t> </a:t>
            </a:r>
            <a:r>
              <a:rPr sz="2400" dirty="0">
                <a:cs typeface="Arial MT"/>
              </a:rPr>
              <a:t>0</a:t>
            </a:r>
          </a:p>
        </p:txBody>
      </p:sp>
      <p:pic>
        <p:nvPicPr>
          <p:cNvPr id="4" name="object 4"/>
          <p:cNvPicPr/>
          <p:nvPr/>
        </p:nvPicPr>
        <p:blipFill>
          <a:blip r:embed="rId2" cstate="print"/>
          <a:stretch>
            <a:fillRect/>
          </a:stretch>
        </p:blipFill>
        <p:spPr>
          <a:xfrm>
            <a:off x="1980176" y="3303950"/>
            <a:ext cx="5183650" cy="675899"/>
          </a:xfrm>
          <a:prstGeom prst="rect">
            <a:avLst/>
          </a:prstGeom>
        </p:spPr>
      </p:pic>
      <p:sp>
        <p:nvSpPr>
          <p:cNvPr id="5" name="object 5"/>
          <p:cNvSpPr txBox="1"/>
          <p:nvPr/>
        </p:nvSpPr>
        <p:spPr>
          <a:xfrm>
            <a:off x="520699" y="4338712"/>
            <a:ext cx="74326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Not</a:t>
            </a:r>
            <a:r>
              <a:rPr sz="2400" spc="-15" dirty="0">
                <a:cs typeface="Arial MT"/>
              </a:rPr>
              <a:t> </a:t>
            </a:r>
            <a:r>
              <a:rPr sz="2400" spc="-5" dirty="0">
                <a:cs typeface="Arial MT"/>
              </a:rPr>
              <a:t>true</a:t>
            </a:r>
            <a:r>
              <a:rPr sz="2400" spc="-15" dirty="0">
                <a:cs typeface="Arial MT"/>
              </a:rPr>
              <a:t> </a:t>
            </a:r>
            <a:r>
              <a:rPr sz="2400" spc="-5" dirty="0">
                <a:cs typeface="Arial MT"/>
              </a:rPr>
              <a:t>for</a:t>
            </a:r>
            <a:r>
              <a:rPr sz="2400" spc="-20" dirty="0">
                <a:cs typeface="Arial MT"/>
              </a:rPr>
              <a:t> </a:t>
            </a:r>
            <a:r>
              <a:rPr sz="2400" spc="-5" dirty="0">
                <a:cs typeface="Arial MT"/>
              </a:rPr>
              <a:t>all</a:t>
            </a:r>
            <a:r>
              <a:rPr sz="2400" spc="-10" dirty="0">
                <a:cs typeface="Arial MT"/>
              </a:rPr>
              <a:t> </a:t>
            </a:r>
            <a:r>
              <a:rPr sz="2400" spc="-5" dirty="0">
                <a:cs typeface="Arial MT"/>
              </a:rPr>
              <a:t>points</a:t>
            </a:r>
            <a:r>
              <a:rPr sz="2400" spc="-15" dirty="0">
                <a:cs typeface="Arial MT"/>
              </a:rPr>
              <a:t> </a:t>
            </a:r>
            <a:r>
              <a:rPr sz="2400" dirty="0">
                <a:cs typeface="Arial MT"/>
              </a:rPr>
              <a:t>—</a:t>
            </a:r>
            <a:r>
              <a:rPr sz="2400" spc="-10" dirty="0">
                <a:cs typeface="Arial MT"/>
              </a:rPr>
              <a:t> </a:t>
            </a:r>
            <a:r>
              <a:rPr sz="2400" dirty="0">
                <a:cs typeface="Arial MT"/>
              </a:rPr>
              <a:t>a</a:t>
            </a:r>
            <a:r>
              <a:rPr sz="2400" spc="-15" dirty="0">
                <a:cs typeface="Arial MT"/>
              </a:rPr>
              <a:t> </a:t>
            </a:r>
            <a:r>
              <a:rPr sz="2400" dirty="0">
                <a:cs typeface="Arial MT"/>
              </a:rPr>
              <a:t>statement</a:t>
            </a:r>
            <a:r>
              <a:rPr sz="2400" spc="-10" dirty="0">
                <a:cs typeface="Arial MT"/>
              </a:rPr>
              <a:t> </a:t>
            </a:r>
            <a:r>
              <a:rPr sz="2400" spc="-5" dirty="0">
                <a:cs typeface="Arial MT"/>
              </a:rPr>
              <a:t>about</a:t>
            </a:r>
            <a:r>
              <a:rPr sz="2400" spc="-15" dirty="0">
                <a:cs typeface="Arial MT"/>
              </a:rPr>
              <a:t> </a:t>
            </a:r>
            <a:r>
              <a:rPr sz="2400" spc="-5" dirty="0">
                <a:cs typeface="Arial MT"/>
              </a:rPr>
              <a:t>averages</a:t>
            </a:r>
            <a:endParaRPr sz="2400" dirty="0">
              <a:cs typeface="Arial MT"/>
            </a:endParaRPr>
          </a:p>
        </p:txBody>
      </p:sp>
      <p:grpSp>
        <p:nvGrpSpPr>
          <p:cNvPr id="6" name="object 6"/>
          <p:cNvGrpSpPr/>
          <p:nvPr/>
        </p:nvGrpSpPr>
        <p:grpSpPr>
          <a:xfrm>
            <a:off x="169387" y="3194999"/>
            <a:ext cx="7051040" cy="1110615"/>
            <a:chOff x="169387" y="3194999"/>
            <a:chExt cx="7051040" cy="1110615"/>
          </a:xfrm>
        </p:grpSpPr>
        <p:sp>
          <p:nvSpPr>
            <p:cNvPr id="7" name="object 7"/>
            <p:cNvSpPr/>
            <p:nvPr/>
          </p:nvSpPr>
          <p:spPr>
            <a:xfrm>
              <a:off x="1973800" y="3204524"/>
              <a:ext cx="5236845" cy="1091565"/>
            </a:xfrm>
            <a:custGeom>
              <a:avLst/>
              <a:gdLst/>
              <a:ahLst/>
              <a:cxnLst/>
              <a:rect l="l" t="t" r="r" b="b"/>
              <a:pathLst>
                <a:path w="5236845" h="1091564">
                  <a:moveTo>
                    <a:pt x="0" y="181903"/>
                  </a:moveTo>
                  <a:lnTo>
                    <a:pt x="6497" y="133546"/>
                  </a:lnTo>
                  <a:lnTo>
                    <a:pt x="24835" y="90093"/>
                  </a:lnTo>
                  <a:lnTo>
                    <a:pt x="53278" y="53278"/>
                  </a:lnTo>
                  <a:lnTo>
                    <a:pt x="90093" y="24835"/>
                  </a:lnTo>
                  <a:lnTo>
                    <a:pt x="133546" y="6497"/>
                  </a:lnTo>
                  <a:lnTo>
                    <a:pt x="181903" y="0"/>
                  </a:lnTo>
                  <a:lnTo>
                    <a:pt x="5054595" y="0"/>
                  </a:lnTo>
                  <a:lnTo>
                    <a:pt x="5124207" y="13846"/>
                  </a:lnTo>
                  <a:lnTo>
                    <a:pt x="5183221" y="53278"/>
                  </a:lnTo>
                  <a:lnTo>
                    <a:pt x="5222653" y="112292"/>
                  </a:lnTo>
                  <a:lnTo>
                    <a:pt x="5236499" y="181903"/>
                  </a:lnTo>
                  <a:lnTo>
                    <a:pt x="5236499" y="909496"/>
                  </a:lnTo>
                  <a:lnTo>
                    <a:pt x="5230002" y="957853"/>
                  </a:lnTo>
                  <a:lnTo>
                    <a:pt x="5211664" y="1001306"/>
                  </a:lnTo>
                  <a:lnTo>
                    <a:pt x="5183221" y="1038121"/>
                  </a:lnTo>
                  <a:lnTo>
                    <a:pt x="5146406" y="1066564"/>
                  </a:lnTo>
                  <a:lnTo>
                    <a:pt x="5102953" y="1084902"/>
                  </a:lnTo>
                  <a:lnTo>
                    <a:pt x="5054595" y="1091399"/>
                  </a:lnTo>
                  <a:lnTo>
                    <a:pt x="181903" y="1091399"/>
                  </a:lnTo>
                  <a:lnTo>
                    <a:pt x="133546" y="1084902"/>
                  </a:lnTo>
                  <a:lnTo>
                    <a:pt x="90093" y="1066564"/>
                  </a:lnTo>
                  <a:lnTo>
                    <a:pt x="53278" y="1038121"/>
                  </a:lnTo>
                  <a:lnTo>
                    <a:pt x="24835" y="1001306"/>
                  </a:lnTo>
                  <a:lnTo>
                    <a:pt x="6497" y="957853"/>
                  </a:lnTo>
                  <a:lnTo>
                    <a:pt x="0" y="909496"/>
                  </a:lnTo>
                  <a:lnTo>
                    <a:pt x="0" y="181903"/>
                  </a:lnTo>
                  <a:close/>
                </a:path>
              </a:pathLst>
            </a:custGeom>
            <a:ln w="19049">
              <a:solidFill>
                <a:srgbClr val="3B7EA1"/>
              </a:solidFill>
            </a:ln>
          </p:spPr>
          <p:txBody>
            <a:bodyPr wrap="square" lIns="0" tIns="0" rIns="0" bIns="0" rtlCol="0"/>
            <a:lstStyle/>
            <a:p>
              <a:endParaRPr/>
            </a:p>
          </p:txBody>
        </p:sp>
        <p:sp>
          <p:nvSpPr>
            <p:cNvPr id="8" name="object 8"/>
            <p:cNvSpPr/>
            <p:nvPr/>
          </p:nvSpPr>
          <p:spPr>
            <a:xfrm>
              <a:off x="174150" y="3338781"/>
              <a:ext cx="1750060" cy="824865"/>
            </a:xfrm>
            <a:custGeom>
              <a:avLst/>
              <a:gdLst/>
              <a:ahLst/>
              <a:cxnLst/>
              <a:rect l="l" t="t" r="r" b="b"/>
              <a:pathLst>
                <a:path w="1750060" h="824864">
                  <a:moveTo>
                    <a:pt x="1487999" y="824399"/>
                  </a:moveTo>
                  <a:lnTo>
                    <a:pt x="137399" y="824399"/>
                  </a:lnTo>
                  <a:lnTo>
                    <a:pt x="93970" y="817395"/>
                  </a:lnTo>
                  <a:lnTo>
                    <a:pt x="56253" y="797889"/>
                  </a:lnTo>
                  <a:lnTo>
                    <a:pt x="26510" y="768146"/>
                  </a:lnTo>
                  <a:lnTo>
                    <a:pt x="7004" y="730428"/>
                  </a:lnTo>
                  <a:lnTo>
                    <a:pt x="0" y="686999"/>
                  </a:lnTo>
                  <a:lnTo>
                    <a:pt x="0" y="137399"/>
                  </a:lnTo>
                  <a:lnTo>
                    <a:pt x="7004" y="93970"/>
                  </a:lnTo>
                  <a:lnTo>
                    <a:pt x="26510" y="56253"/>
                  </a:lnTo>
                  <a:lnTo>
                    <a:pt x="56253" y="26510"/>
                  </a:lnTo>
                  <a:lnTo>
                    <a:pt x="93970" y="7004"/>
                  </a:lnTo>
                  <a:lnTo>
                    <a:pt x="137399" y="0"/>
                  </a:lnTo>
                  <a:lnTo>
                    <a:pt x="1487999" y="0"/>
                  </a:lnTo>
                  <a:lnTo>
                    <a:pt x="1540580" y="10458"/>
                  </a:lnTo>
                  <a:lnTo>
                    <a:pt x="1585156" y="40243"/>
                  </a:lnTo>
                  <a:lnTo>
                    <a:pt x="1614941" y="8481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close/>
                </a:path>
              </a:pathLst>
            </a:custGeom>
            <a:solidFill>
              <a:srgbClr val="C9DAF7"/>
            </a:solidFill>
          </p:spPr>
          <p:txBody>
            <a:bodyPr wrap="square" lIns="0" tIns="0" rIns="0" bIns="0" rtlCol="0"/>
            <a:lstStyle/>
            <a:p>
              <a:endParaRPr/>
            </a:p>
          </p:txBody>
        </p:sp>
        <p:sp>
          <p:nvSpPr>
            <p:cNvPr id="9" name="object 9"/>
            <p:cNvSpPr/>
            <p:nvPr/>
          </p:nvSpPr>
          <p:spPr>
            <a:xfrm>
              <a:off x="174150" y="3338781"/>
              <a:ext cx="1750060" cy="824865"/>
            </a:xfrm>
            <a:custGeom>
              <a:avLst/>
              <a:gdLst/>
              <a:ahLst/>
              <a:cxnLst/>
              <a:rect l="l" t="t" r="r" b="b"/>
              <a:pathLst>
                <a:path w="1750060" h="824864">
                  <a:moveTo>
                    <a:pt x="0" y="137399"/>
                  </a:moveTo>
                  <a:lnTo>
                    <a:pt x="7004" y="93970"/>
                  </a:lnTo>
                  <a:lnTo>
                    <a:pt x="26510" y="56253"/>
                  </a:lnTo>
                  <a:lnTo>
                    <a:pt x="56253" y="26510"/>
                  </a:lnTo>
                  <a:lnTo>
                    <a:pt x="93970" y="7004"/>
                  </a:lnTo>
                  <a:lnTo>
                    <a:pt x="137399" y="0"/>
                  </a:lnTo>
                  <a:lnTo>
                    <a:pt x="948149" y="0"/>
                  </a:lnTo>
                  <a:lnTo>
                    <a:pt x="1354499" y="0"/>
                  </a:lnTo>
                  <a:lnTo>
                    <a:pt x="1487999" y="0"/>
                  </a:lnTo>
                  <a:lnTo>
                    <a:pt x="1514930" y="2664"/>
                  </a:lnTo>
                  <a:lnTo>
                    <a:pt x="1564229" y="23084"/>
                  </a:lnTo>
                  <a:lnTo>
                    <a:pt x="1602315" y="61170"/>
                  </a:lnTo>
                  <a:lnTo>
                    <a:pt x="1622735" y="110469"/>
                  </a:lnTo>
                  <a:lnTo>
                    <a:pt x="1625399" y="137399"/>
                  </a:lnTo>
                  <a:lnTo>
                    <a:pt x="1749580" y="220600"/>
                  </a:lnTo>
                  <a:lnTo>
                    <a:pt x="1625399" y="343499"/>
                  </a:lnTo>
                  <a:lnTo>
                    <a:pt x="1625399" y="686999"/>
                  </a:lnTo>
                  <a:lnTo>
                    <a:pt x="1618395" y="730428"/>
                  </a:lnTo>
                  <a:lnTo>
                    <a:pt x="1598889" y="768146"/>
                  </a:lnTo>
                  <a:lnTo>
                    <a:pt x="1569146" y="797889"/>
                  </a:lnTo>
                  <a:lnTo>
                    <a:pt x="1531429" y="817395"/>
                  </a:lnTo>
                  <a:lnTo>
                    <a:pt x="1487999" y="824399"/>
                  </a:lnTo>
                  <a:lnTo>
                    <a:pt x="1354499" y="824399"/>
                  </a:lnTo>
                  <a:lnTo>
                    <a:pt x="948149" y="824399"/>
                  </a:lnTo>
                  <a:lnTo>
                    <a:pt x="137399" y="824399"/>
                  </a:lnTo>
                  <a:lnTo>
                    <a:pt x="93970" y="817395"/>
                  </a:lnTo>
                  <a:lnTo>
                    <a:pt x="56253" y="797889"/>
                  </a:lnTo>
                  <a:lnTo>
                    <a:pt x="26510" y="768146"/>
                  </a:lnTo>
                  <a:lnTo>
                    <a:pt x="7004" y="730428"/>
                  </a:lnTo>
                  <a:lnTo>
                    <a:pt x="0" y="686999"/>
                  </a:lnTo>
                  <a:lnTo>
                    <a:pt x="0" y="343499"/>
                  </a:lnTo>
                  <a:lnTo>
                    <a:pt x="0" y="137399"/>
                  </a:lnTo>
                  <a:close/>
                </a:path>
              </a:pathLst>
            </a:custGeom>
            <a:ln w="9524">
              <a:solidFill>
                <a:srgbClr val="3368FC"/>
              </a:solidFill>
            </a:ln>
          </p:spPr>
          <p:txBody>
            <a:bodyPr wrap="square" lIns="0" tIns="0" rIns="0" bIns="0" rtlCol="0"/>
            <a:lstStyle/>
            <a:p>
              <a:endParaRPr/>
            </a:p>
          </p:txBody>
        </p:sp>
      </p:grpSp>
      <p:sp>
        <p:nvSpPr>
          <p:cNvPr id="10" name="object 10"/>
          <p:cNvSpPr txBox="1"/>
          <p:nvPr/>
        </p:nvSpPr>
        <p:spPr>
          <a:xfrm>
            <a:off x="332021" y="3423322"/>
            <a:ext cx="1309370" cy="635000"/>
          </a:xfrm>
          <a:prstGeom prst="rect">
            <a:avLst/>
          </a:prstGeom>
        </p:spPr>
        <p:txBody>
          <a:bodyPr vert="horz" wrap="square" lIns="0" tIns="12700" rIns="0" bIns="0" rtlCol="0">
            <a:spAutoFit/>
          </a:bodyPr>
          <a:lstStyle/>
          <a:p>
            <a:pPr marL="414655" marR="5080" indent="-402590">
              <a:lnSpc>
                <a:spcPct val="100000"/>
              </a:lnSpc>
              <a:spcBef>
                <a:spcPts val="100"/>
              </a:spcBef>
            </a:pPr>
            <a:r>
              <a:rPr sz="2000" spc="-5" dirty="0">
                <a:latin typeface="Arial MT"/>
                <a:cs typeface="Arial MT"/>
              </a:rPr>
              <a:t>Regression  Line</a:t>
            </a:r>
            <a:endParaRPr sz="2000">
              <a:latin typeface="Arial MT"/>
              <a:cs typeface="Arial MT"/>
            </a:endParaRPr>
          </a:p>
        </p:txBody>
      </p:sp>
      <p:grpSp>
        <p:nvGrpSpPr>
          <p:cNvPr id="11" name="object 11"/>
          <p:cNvGrpSpPr/>
          <p:nvPr/>
        </p:nvGrpSpPr>
        <p:grpSpPr>
          <a:xfrm>
            <a:off x="4144597" y="3743970"/>
            <a:ext cx="1635125" cy="452755"/>
            <a:chOff x="4144597" y="3743970"/>
            <a:chExt cx="1635125" cy="452755"/>
          </a:xfrm>
        </p:grpSpPr>
        <p:sp>
          <p:nvSpPr>
            <p:cNvPr id="12" name="object 12"/>
            <p:cNvSpPr/>
            <p:nvPr/>
          </p:nvSpPr>
          <p:spPr>
            <a:xfrm>
              <a:off x="4149360" y="3748733"/>
              <a:ext cx="1625600" cy="443230"/>
            </a:xfrm>
            <a:custGeom>
              <a:avLst/>
              <a:gdLst/>
              <a:ahLst/>
              <a:cxnLst/>
              <a:rect l="l" t="t" r="r" b="b"/>
              <a:pathLst>
                <a:path w="1625600" h="443229">
                  <a:moveTo>
                    <a:pt x="677249" y="79170"/>
                  </a:moveTo>
                  <a:lnTo>
                    <a:pt x="270899" y="79170"/>
                  </a:lnTo>
                  <a:lnTo>
                    <a:pt x="469496" y="0"/>
                  </a:lnTo>
                  <a:lnTo>
                    <a:pt x="677249" y="79170"/>
                  </a:lnTo>
                  <a:close/>
                </a:path>
                <a:path w="1625600" h="443229">
                  <a:moveTo>
                    <a:pt x="1564799" y="442770"/>
                  </a:moveTo>
                  <a:lnTo>
                    <a:pt x="60599" y="442770"/>
                  </a:lnTo>
                  <a:lnTo>
                    <a:pt x="37011" y="438008"/>
                  </a:lnTo>
                  <a:lnTo>
                    <a:pt x="17749" y="425020"/>
                  </a:lnTo>
                  <a:lnTo>
                    <a:pt x="4762" y="405758"/>
                  </a:lnTo>
                  <a:lnTo>
                    <a:pt x="0" y="382170"/>
                  </a:lnTo>
                  <a:lnTo>
                    <a:pt x="0" y="139770"/>
                  </a:lnTo>
                  <a:lnTo>
                    <a:pt x="4762" y="116181"/>
                  </a:lnTo>
                  <a:lnTo>
                    <a:pt x="17749" y="96919"/>
                  </a:lnTo>
                  <a:lnTo>
                    <a:pt x="37011" y="83932"/>
                  </a:lnTo>
                  <a:lnTo>
                    <a:pt x="60599" y="79170"/>
                  </a:lnTo>
                  <a:lnTo>
                    <a:pt x="1564799" y="79170"/>
                  </a:lnTo>
                  <a:lnTo>
                    <a:pt x="1607650" y="96919"/>
                  </a:lnTo>
                  <a:lnTo>
                    <a:pt x="1625399" y="139770"/>
                  </a:lnTo>
                  <a:lnTo>
                    <a:pt x="1625399" y="382170"/>
                  </a:lnTo>
                  <a:lnTo>
                    <a:pt x="1620637" y="405758"/>
                  </a:lnTo>
                  <a:lnTo>
                    <a:pt x="1607650" y="425020"/>
                  </a:lnTo>
                  <a:lnTo>
                    <a:pt x="1588388" y="438008"/>
                  </a:lnTo>
                  <a:lnTo>
                    <a:pt x="1564799" y="442770"/>
                  </a:lnTo>
                  <a:close/>
                </a:path>
              </a:pathLst>
            </a:custGeom>
            <a:solidFill>
              <a:srgbClr val="C9DAF7"/>
            </a:solidFill>
          </p:spPr>
          <p:txBody>
            <a:bodyPr wrap="square" lIns="0" tIns="0" rIns="0" bIns="0" rtlCol="0"/>
            <a:lstStyle/>
            <a:p>
              <a:endParaRPr/>
            </a:p>
          </p:txBody>
        </p:sp>
        <p:sp>
          <p:nvSpPr>
            <p:cNvPr id="13" name="object 13"/>
            <p:cNvSpPr/>
            <p:nvPr/>
          </p:nvSpPr>
          <p:spPr>
            <a:xfrm>
              <a:off x="4149360" y="3748733"/>
              <a:ext cx="1625600" cy="443230"/>
            </a:xfrm>
            <a:custGeom>
              <a:avLst/>
              <a:gdLst/>
              <a:ahLst/>
              <a:cxnLst/>
              <a:rect l="l" t="t" r="r" b="b"/>
              <a:pathLst>
                <a:path w="1625600" h="443229">
                  <a:moveTo>
                    <a:pt x="0" y="139770"/>
                  </a:moveTo>
                  <a:lnTo>
                    <a:pt x="4762" y="116181"/>
                  </a:lnTo>
                  <a:lnTo>
                    <a:pt x="17749" y="96919"/>
                  </a:lnTo>
                  <a:lnTo>
                    <a:pt x="37011" y="83932"/>
                  </a:lnTo>
                  <a:lnTo>
                    <a:pt x="60599" y="79170"/>
                  </a:lnTo>
                  <a:lnTo>
                    <a:pt x="270899" y="79170"/>
                  </a:lnTo>
                  <a:lnTo>
                    <a:pt x="469496" y="0"/>
                  </a:lnTo>
                  <a:lnTo>
                    <a:pt x="677249" y="79170"/>
                  </a:lnTo>
                  <a:lnTo>
                    <a:pt x="1564799" y="79170"/>
                  </a:lnTo>
                  <a:lnTo>
                    <a:pt x="1576677" y="80345"/>
                  </a:lnTo>
                  <a:lnTo>
                    <a:pt x="1615218" y="106149"/>
                  </a:lnTo>
                  <a:lnTo>
                    <a:pt x="1625399" y="139770"/>
                  </a:lnTo>
                  <a:lnTo>
                    <a:pt x="1625399" y="230670"/>
                  </a:lnTo>
                  <a:lnTo>
                    <a:pt x="1625399" y="382170"/>
                  </a:lnTo>
                  <a:lnTo>
                    <a:pt x="1620637" y="405758"/>
                  </a:lnTo>
                  <a:lnTo>
                    <a:pt x="1607650" y="425020"/>
                  </a:lnTo>
                  <a:lnTo>
                    <a:pt x="1588388" y="438008"/>
                  </a:lnTo>
                  <a:lnTo>
                    <a:pt x="1564799" y="442770"/>
                  </a:lnTo>
                  <a:lnTo>
                    <a:pt x="677249" y="442770"/>
                  </a:lnTo>
                  <a:lnTo>
                    <a:pt x="270899" y="442770"/>
                  </a:lnTo>
                  <a:lnTo>
                    <a:pt x="60599" y="442770"/>
                  </a:lnTo>
                  <a:lnTo>
                    <a:pt x="37011" y="438008"/>
                  </a:lnTo>
                  <a:lnTo>
                    <a:pt x="17749" y="425020"/>
                  </a:lnTo>
                  <a:lnTo>
                    <a:pt x="4762" y="405758"/>
                  </a:lnTo>
                  <a:lnTo>
                    <a:pt x="0" y="382170"/>
                  </a:lnTo>
                  <a:lnTo>
                    <a:pt x="0" y="230670"/>
                  </a:lnTo>
                  <a:lnTo>
                    <a:pt x="0" y="139770"/>
                  </a:lnTo>
                  <a:close/>
                </a:path>
              </a:pathLst>
            </a:custGeom>
            <a:ln w="9524">
              <a:solidFill>
                <a:srgbClr val="3368FC"/>
              </a:solidFill>
            </a:ln>
          </p:spPr>
          <p:txBody>
            <a:bodyPr wrap="square" lIns="0" tIns="0" rIns="0" bIns="0" rtlCol="0"/>
            <a:lstStyle/>
            <a:p>
              <a:endParaRPr/>
            </a:p>
          </p:txBody>
        </p:sp>
      </p:grpSp>
      <p:sp>
        <p:nvSpPr>
          <p:cNvPr id="14" name="object 14"/>
          <p:cNvSpPr txBox="1"/>
          <p:nvPr/>
        </p:nvSpPr>
        <p:spPr>
          <a:xfrm>
            <a:off x="4328431" y="3834443"/>
            <a:ext cx="1267460" cy="330200"/>
          </a:xfrm>
          <a:prstGeom prst="rect">
            <a:avLst/>
          </a:prstGeom>
        </p:spPr>
        <p:txBody>
          <a:bodyPr vert="horz" wrap="square" lIns="0" tIns="12700" rIns="0" bIns="0" rtlCol="0">
            <a:spAutoFit/>
          </a:bodyPr>
          <a:lstStyle/>
          <a:p>
            <a:pPr marL="12700">
              <a:lnSpc>
                <a:spcPct val="100000"/>
              </a:lnSpc>
              <a:spcBef>
                <a:spcPts val="100"/>
              </a:spcBef>
            </a:pPr>
            <a:r>
              <a:rPr sz="2000" spc="-5" dirty="0">
                <a:latin typeface="Arial MT"/>
                <a:cs typeface="Arial MT"/>
              </a:rPr>
              <a:t>Correlation</a:t>
            </a:r>
            <a:endParaRPr sz="2000">
              <a:latin typeface="Arial MT"/>
              <a:cs typeface="Arial M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Slope</a:t>
            </a:r>
            <a:r>
              <a:rPr lang="en-US" spc="-60" dirty="0"/>
              <a:t> </a:t>
            </a:r>
            <a:r>
              <a:rPr lang="en-US" dirty="0"/>
              <a:t>&amp;</a:t>
            </a:r>
            <a:r>
              <a:rPr lang="en-US" spc="-45" dirty="0"/>
              <a:t> </a:t>
            </a:r>
            <a:r>
              <a:rPr lang="en-US" spc="-5" dirty="0"/>
              <a:t>Intercept</a:t>
            </a:r>
            <a:endParaRPr spc="-5" dirty="0"/>
          </a:p>
        </p:txBody>
      </p:sp>
    </p:spTree>
    <p:extLst>
      <p:ext uri="{BB962C8B-B14F-4D97-AF65-F5344CB8AC3E}">
        <p14:creationId xmlns:p14="http://schemas.microsoft.com/office/powerpoint/2010/main" val="3347059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661275"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80687" y="1721186"/>
            <a:ext cx="8782620" cy="1538069"/>
            <a:chOff x="174150" y="1683649"/>
            <a:chExt cx="8782620" cy="1538069"/>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dirty="0"/>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a:t>
            </a:r>
            <a:r>
              <a:rPr lang="en-US" sz="2000" spc="-5" dirty="0">
                <a:latin typeface="Arial MT"/>
                <a:cs typeface="Arial MT"/>
              </a:rPr>
              <a:t>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35788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Line</a:t>
            </a:r>
          </a:p>
        </p:txBody>
      </p:sp>
      <p:sp>
        <p:nvSpPr>
          <p:cNvPr id="3" name="object 3"/>
          <p:cNvSpPr txBox="1"/>
          <p:nvPr/>
        </p:nvSpPr>
        <p:spPr>
          <a:xfrm>
            <a:off x="652100" y="951932"/>
            <a:ext cx="2036445" cy="39116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Standard</a:t>
            </a:r>
            <a:r>
              <a:rPr sz="2400" spc="-90" dirty="0">
                <a:cs typeface="Arial MT"/>
              </a:rPr>
              <a:t> </a:t>
            </a:r>
            <a:r>
              <a:rPr sz="2400" spc="-5" dirty="0">
                <a:cs typeface="Arial MT"/>
              </a:rPr>
              <a:t>Units</a:t>
            </a:r>
            <a:endParaRPr sz="2400" dirty="0">
              <a:cs typeface="Arial MT"/>
            </a:endParaRPr>
          </a:p>
        </p:txBody>
      </p:sp>
      <p:pic>
        <p:nvPicPr>
          <p:cNvPr id="4" name="object 4"/>
          <p:cNvPicPr/>
          <p:nvPr/>
        </p:nvPicPr>
        <p:blipFill>
          <a:blip r:embed="rId3" cstate="print"/>
          <a:stretch>
            <a:fillRect/>
          </a:stretch>
        </p:blipFill>
        <p:spPr>
          <a:xfrm>
            <a:off x="776112" y="1307525"/>
            <a:ext cx="3324224" cy="3352799"/>
          </a:xfrm>
          <a:prstGeom prst="rect">
            <a:avLst/>
          </a:prstGeom>
        </p:spPr>
      </p:pic>
      <p:sp>
        <p:nvSpPr>
          <p:cNvPr id="5" name="object 5"/>
          <p:cNvSpPr txBox="1"/>
          <p:nvPr/>
        </p:nvSpPr>
        <p:spPr>
          <a:xfrm>
            <a:off x="1617225" y="2533883"/>
            <a:ext cx="736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(0,</a:t>
            </a:r>
            <a:r>
              <a:rPr sz="2400" b="1" spc="-95" dirty="0">
                <a:latin typeface="Arial"/>
                <a:cs typeface="Arial"/>
              </a:rPr>
              <a:t> </a:t>
            </a:r>
            <a:r>
              <a:rPr sz="2400" b="1" spc="-5" dirty="0">
                <a:latin typeface="Arial"/>
                <a:cs typeface="Arial"/>
              </a:rPr>
              <a:t>0)</a:t>
            </a:r>
            <a:endParaRPr sz="2400">
              <a:latin typeface="Arial"/>
              <a:cs typeface="Arial"/>
            </a:endParaRPr>
          </a:p>
        </p:txBody>
      </p:sp>
      <p:sp>
        <p:nvSpPr>
          <p:cNvPr id="6" name="object 6"/>
          <p:cNvSpPr/>
          <p:nvPr/>
        </p:nvSpPr>
        <p:spPr>
          <a:xfrm>
            <a:off x="2461449" y="2972315"/>
            <a:ext cx="755015" cy="0"/>
          </a:xfrm>
          <a:custGeom>
            <a:avLst/>
            <a:gdLst/>
            <a:ahLst/>
            <a:cxnLst/>
            <a:rect l="l" t="t" r="r" b="b"/>
            <a:pathLst>
              <a:path w="755014">
                <a:moveTo>
                  <a:pt x="0" y="0"/>
                </a:moveTo>
                <a:lnTo>
                  <a:pt x="754799" y="0"/>
                </a:lnTo>
              </a:path>
            </a:pathLst>
          </a:custGeom>
          <a:ln w="38099">
            <a:solidFill>
              <a:srgbClr val="3368FC"/>
            </a:solidFill>
          </a:ln>
        </p:spPr>
        <p:txBody>
          <a:bodyPr wrap="square" lIns="0" tIns="0" rIns="0" bIns="0" rtlCol="0"/>
          <a:lstStyle/>
          <a:p>
            <a:endParaRPr/>
          </a:p>
        </p:txBody>
      </p:sp>
      <p:sp>
        <p:nvSpPr>
          <p:cNvPr id="7" name="object 7"/>
          <p:cNvSpPr txBox="1"/>
          <p:nvPr/>
        </p:nvSpPr>
        <p:spPr>
          <a:xfrm>
            <a:off x="2720360" y="2979472"/>
            <a:ext cx="1949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1</a:t>
            </a:r>
            <a:endParaRPr sz="2400">
              <a:latin typeface="Arial"/>
              <a:cs typeface="Arial"/>
            </a:endParaRPr>
          </a:p>
        </p:txBody>
      </p:sp>
      <p:grpSp>
        <p:nvGrpSpPr>
          <p:cNvPr id="8" name="object 8"/>
          <p:cNvGrpSpPr/>
          <p:nvPr/>
        </p:nvGrpSpPr>
        <p:grpSpPr>
          <a:xfrm>
            <a:off x="1333674" y="2017324"/>
            <a:ext cx="2349500" cy="1587500"/>
            <a:chOff x="1333674" y="2017324"/>
            <a:chExt cx="2349500" cy="1587500"/>
          </a:xfrm>
        </p:grpSpPr>
        <p:sp>
          <p:nvSpPr>
            <p:cNvPr id="9" name="object 9"/>
            <p:cNvSpPr/>
            <p:nvPr/>
          </p:nvSpPr>
          <p:spPr>
            <a:xfrm>
              <a:off x="32162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2705274" y="2017324"/>
              <a:ext cx="139199" cy="139199"/>
            </a:xfrm>
            <a:prstGeom prst="rect">
              <a:avLst/>
            </a:prstGeom>
          </p:spPr>
        </p:pic>
        <p:pic>
          <p:nvPicPr>
            <p:cNvPr id="11" name="object 11"/>
            <p:cNvPicPr/>
            <p:nvPr/>
          </p:nvPicPr>
          <p:blipFill>
            <a:blip r:embed="rId4" cstate="print"/>
            <a:stretch>
              <a:fillRect/>
            </a:stretch>
          </p:blipFill>
          <p:spPr>
            <a:xfrm>
              <a:off x="3543474" y="2931724"/>
              <a:ext cx="139199" cy="139199"/>
            </a:xfrm>
            <a:prstGeom prst="rect">
              <a:avLst/>
            </a:prstGeom>
          </p:spPr>
        </p:pic>
        <p:pic>
          <p:nvPicPr>
            <p:cNvPr id="12" name="object 12"/>
            <p:cNvPicPr/>
            <p:nvPr/>
          </p:nvPicPr>
          <p:blipFill>
            <a:blip r:embed="rId4" cstate="print"/>
            <a:stretch>
              <a:fillRect/>
            </a:stretch>
          </p:blipFill>
          <p:spPr>
            <a:xfrm>
              <a:off x="3238674" y="3236524"/>
              <a:ext cx="139199" cy="139199"/>
            </a:xfrm>
            <a:prstGeom prst="rect">
              <a:avLst/>
            </a:prstGeom>
          </p:spPr>
        </p:pic>
        <p:pic>
          <p:nvPicPr>
            <p:cNvPr id="13" name="object 13"/>
            <p:cNvPicPr/>
            <p:nvPr/>
          </p:nvPicPr>
          <p:blipFill>
            <a:blip r:embed="rId5" cstate="print"/>
            <a:stretch>
              <a:fillRect/>
            </a:stretch>
          </p:blipFill>
          <p:spPr>
            <a:xfrm>
              <a:off x="2248074" y="3312724"/>
              <a:ext cx="291599" cy="291599"/>
            </a:xfrm>
            <a:prstGeom prst="rect">
              <a:avLst/>
            </a:prstGeom>
          </p:spPr>
        </p:pic>
        <p:pic>
          <p:nvPicPr>
            <p:cNvPr id="14" name="object 14"/>
            <p:cNvPicPr/>
            <p:nvPr/>
          </p:nvPicPr>
          <p:blipFill>
            <a:blip r:embed="rId4" cstate="print"/>
            <a:stretch>
              <a:fillRect/>
            </a:stretch>
          </p:blipFill>
          <p:spPr>
            <a:xfrm>
              <a:off x="1486074" y="2931724"/>
              <a:ext cx="139199" cy="139199"/>
            </a:xfrm>
            <a:prstGeom prst="rect">
              <a:avLst/>
            </a:prstGeom>
          </p:spPr>
        </p:pic>
        <p:pic>
          <p:nvPicPr>
            <p:cNvPr id="15" name="object 15"/>
            <p:cNvPicPr/>
            <p:nvPr/>
          </p:nvPicPr>
          <p:blipFill>
            <a:blip r:embed="rId4" cstate="print"/>
            <a:stretch>
              <a:fillRect/>
            </a:stretch>
          </p:blipFill>
          <p:spPr>
            <a:xfrm>
              <a:off x="1333674" y="3388924"/>
              <a:ext cx="139199" cy="139199"/>
            </a:xfrm>
            <a:prstGeom prst="rect">
              <a:avLst/>
            </a:prstGeom>
          </p:spPr>
        </p:pic>
        <p:pic>
          <p:nvPicPr>
            <p:cNvPr id="16" name="object 16"/>
            <p:cNvPicPr/>
            <p:nvPr/>
          </p:nvPicPr>
          <p:blipFill>
            <a:blip r:embed="rId4" cstate="print"/>
            <a:stretch>
              <a:fillRect/>
            </a:stretch>
          </p:blipFill>
          <p:spPr>
            <a:xfrm>
              <a:off x="2476674" y="2626924"/>
              <a:ext cx="139199" cy="139199"/>
            </a:xfrm>
            <a:prstGeom prst="rect">
              <a:avLst/>
            </a:prstGeom>
          </p:spPr>
        </p:pic>
      </p:grpSp>
      <p:sp>
        <p:nvSpPr>
          <p:cNvPr id="17" name="object 17"/>
          <p:cNvSpPr txBox="1"/>
          <p:nvPr/>
        </p:nvSpPr>
        <p:spPr>
          <a:xfrm>
            <a:off x="3279210" y="2522272"/>
            <a:ext cx="14414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endParaRPr sz="2400">
              <a:latin typeface="Arial"/>
              <a:cs typeface="Arial"/>
            </a:endParaRPr>
          </a:p>
        </p:txBody>
      </p:sp>
      <p:sp>
        <p:nvSpPr>
          <p:cNvPr id="18" name="object 18"/>
          <p:cNvSpPr txBox="1"/>
          <p:nvPr/>
        </p:nvSpPr>
        <p:spPr>
          <a:xfrm>
            <a:off x="4919300" y="951932"/>
            <a:ext cx="2281600"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Original</a:t>
            </a:r>
            <a:r>
              <a:rPr sz="2400" spc="-90" dirty="0">
                <a:cs typeface="Arial MT"/>
              </a:rPr>
              <a:t> </a:t>
            </a:r>
            <a:r>
              <a:rPr sz="2400" spc="-5" dirty="0">
                <a:cs typeface="Arial MT"/>
              </a:rPr>
              <a:t>Units</a:t>
            </a:r>
            <a:endParaRPr sz="2400" dirty="0">
              <a:cs typeface="Arial MT"/>
            </a:endParaRPr>
          </a:p>
        </p:txBody>
      </p:sp>
      <p:pic>
        <p:nvPicPr>
          <p:cNvPr id="19" name="object 19"/>
          <p:cNvPicPr/>
          <p:nvPr/>
        </p:nvPicPr>
        <p:blipFill>
          <a:blip r:embed="rId6" cstate="print"/>
          <a:stretch>
            <a:fillRect/>
          </a:stretch>
        </p:blipFill>
        <p:spPr>
          <a:xfrm>
            <a:off x="4951112" y="1340850"/>
            <a:ext cx="3267074" cy="3286124"/>
          </a:xfrm>
          <a:prstGeom prst="rect">
            <a:avLst/>
          </a:prstGeom>
        </p:spPr>
      </p:pic>
      <p:sp>
        <p:nvSpPr>
          <p:cNvPr id="20" name="object 20"/>
          <p:cNvSpPr txBox="1"/>
          <p:nvPr/>
        </p:nvSpPr>
        <p:spPr>
          <a:xfrm>
            <a:off x="5161385" y="2265946"/>
            <a:ext cx="1384935" cy="635000"/>
          </a:xfrm>
          <a:prstGeom prst="rect">
            <a:avLst/>
          </a:prstGeom>
        </p:spPr>
        <p:txBody>
          <a:bodyPr vert="horz" wrap="square" lIns="0" tIns="12700" rIns="0" bIns="0" rtlCol="0">
            <a:spAutoFit/>
          </a:bodyPr>
          <a:lstStyle/>
          <a:p>
            <a:pPr marL="73660" marR="5080" indent="-60960">
              <a:lnSpc>
                <a:spcPct val="100000"/>
              </a:lnSpc>
              <a:spcBef>
                <a:spcPts val="100"/>
              </a:spcBef>
            </a:pPr>
            <a:r>
              <a:rPr sz="2000" b="1" spc="-15" dirty="0">
                <a:latin typeface="Arial"/>
                <a:cs typeface="Arial"/>
              </a:rPr>
              <a:t>(Average</a:t>
            </a:r>
            <a:r>
              <a:rPr sz="2000" b="1" spc="-80" dirty="0">
                <a:latin typeface="Arial"/>
                <a:cs typeface="Arial"/>
              </a:rPr>
              <a:t> </a:t>
            </a:r>
            <a:r>
              <a:rPr sz="2000" b="1" spc="-5" dirty="0">
                <a:latin typeface="Arial"/>
                <a:cs typeface="Arial"/>
              </a:rPr>
              <a:t>x, </a:t>
            </a:r>
            <a:r>
              <a:rPr sz="2000" b="1" spc="-540" dirty="0">
                <a:latin typeface="Arial"/>
                <a:cs typeface="Arial"/>
              </a:rPr>
              <a:t> </a:t>
            </a:r>
            <a:r>
              <a:rPr sz="2000" b="1" spc="-15" dirty="0">
                <a:latin typeface="Arial"/>
                <a:cs typeface="Arial"/>
              </a:rPr>
              <a:t>Average</a:t>
            </a:r>
            <a:r>
              <a:rPr sz="2000" b="1" spc="-85" dirty="0">
                <a:latin typeface="Arial"/>
                <a:cs typeface="Arial"/>
              </a:rPr>
              <a:t> </a:t>
            </a:r>
            <a:r>
              <a:rPr sz="2000" b="1" spc="-5" dirty="0">
                <a:latin typeface="Arial"/>
                <a:cs typeface="Arial"/>
              </a:rPr>
              <a:t>y)</a:t>
            </a:r>
            <a:endParaRPr sz="2000">
              <a:latin typeface="Arial"/>
              <a:cs typeface="Arial"/>
            </a:endParaRPr>
          </a:p>
        </p:txBody>
      </p:sp>
      <p:sp>
        <p:nvSpPr>
          <p:cNvPr id="21" name="object 21"/>
          <p:cNvSpPr/>
          <p:nvPr/>
        </p:nvSpPr>
        <p:spPr>
          <a:xfrm>
            <a:off x="6576249" y="2972315"/>
            <a:ext cx="755015" cy="0"/>
          </a:xfrm>
          <a:custGeom>
            <a:avLst/>
            <a:gdLst/>
            <a:ahLst/>
            <a:cxnLst/>
            <a:rect l="l" t="t" r="r" b="b"/>
            <a:pathLst>
              <a:path w="755015">
                <a:moveTo>
                  <a:pt x="0" y="0"/>
                </a:moveTo>
                <a:lnTo>
                  <a:pt x="754799" y="0"/>
                </a:lnTo>
              </a:path>
            </a:pathLst>
          </a:custGeom>
          <a:ln w="38099">
            <a:solidFill>
              <a:srgbClr val="3368FC"/>
            </a:solidFill>
          </a:ln>
        </p:spPr>
        <p:txBody>
          <a:bodyPr wrap="square" lIns="0" tIns="0" rIns="0" bIns="0" rtlCol="0"/>
          <a:lstStyle/>
          <a:p>
            <a:endParaRPr/>
          </a:p>
        </p:txBody>
      </p:sp>
      <p:sp>
        <p:nvSpPr>
          <p:cNvPr id="22" name="object 22"/>
          <p:cNvSpPr txBox="1"/>
          <p:nvPr/>
        </p:nvSpPr>
        <p:spPr>
          <a:xfrm>
            <a:off x="6581111" y="2979472"/>
            <a:ext cx="701675"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Arial"/>
                <a:cs typeface="Arial"/>
              </a:rPr>
              <a:t>SD</a:t>
            </a:r>
            <a:r>
              <a:rPr sz="2400" b="1" spc="-95" dirty="0">
                <a:latin typeface="Arial"/>
                <a:cs typeface="Arial"/>
              </a:rPr>
              <a:t> </a:t>
            </a:r>
            <a:r>
              <a:rPr sz="2400" b="1" dirty="0">
                <a:latin typeface="Arial"/>
                <a:cs typeface="Arial"/>
              </a:rPr>
              <a:t>x</a:t>
            </a:r>
            <a:endParaRPr sz="2400">
              <a:latin typeface="Arial"/>
              <a:cs typeface="Arial"/>
            </a:endParaRPr>
          </a:p>
        </p:txBody>
      </p:sp>
      <p:sp>
        <p:nvSpPr>
          <p:cNvPr id="23" name="object 23"/>
          <p:cNvSpPr/>
          <p:nvPr/>
        </p:nvSpPr>
        <p:spPr>
          <a:xfrm>
            <a:off x="7331050" y="2589174"/>
            <a:ext cx="0" cy="383540"/>
          </a:xfrm>
          <a:custGeom>
            <a:avLst/>
            <a:gdLst/>
            <a:ahLst/>
            <a:cxnLst/>
            <a:rect l="l" t="t" r="r" b="b"/>
            <a:pathLst>
              <a:path h="383539">
                <a:moveTo>
                  <a:pt x="0" y="0"/>
                </a:moveTo>
                <a:lnTo>
                  <a:pt x="0" y="383099"/>
                </a:lnTo>
              </a:path>
            </a:pathLst>
          </a:custGeom>
          <a:ln w="38099">
            <a:solidFill>
              <a:srgbClr val="3368FC"/>
            </a:solidFill>
          </a:ln>
        </p:spPr>
        <p:txBody>
          <a:bodyPr wrap="square" lIns="0" tIns="0" rIns="0" bIns="0" rtlCol="0"/>
          <a:lstStyle/>
          <a:p>
            <a:endParaRPr/>
          </a:p>
        </p:txBody>
      </p:sp>
      <p:sp>
        <p:nvSpPr>
          <p:cNvPr id="24" name="object 24"/>
          <p:cNvSpPr txBox="1"/>
          <p:nvPr/>
        </p:nvSpPr>
        <p:spPr>
          <a:xfrm>
            <a:off x="7430974" y="2522283"/>
            <a:ext cx="1108075"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Arial"/>
                <a:cs typeface="Arial"/>
              </a:rPr>
              <a:t>r</a:t>
            </a:r>
            <a:r>
              <a:rPr sz="2400" b="1" spc="-35" dirty="0">
                <a:latin typeface="Arial"/>
                <a:cs typeface="Arial"/>
              </a:rPr>
              <a:t> </a:t>
            </a:r>
            <a:r>
              <a:rPr sz="2400" b="1" dirty="0">
                <a:latin typeface="Arial"/>
                <a:cs typeface="Arial"/>
              </a:rPr>
              <a:t>*</a:t>
            </a:r>
            <a:r>
              <a:rPr sz="2400" b="1" spc="-40" dirty="0">
                <a:latin typeface="Arial"/>
                <a:cs typeface="Arial"/>
              </a:rPr>
              <a:t> </a:t>
            </a:r>
            <a:r>
              <a:rPr sz="2400" b="1" spc="-5" dirty="0">
                <a:latin typeface="Arial"/>
                <a:cs typeface="Arial"/>
              </a:rPr>
              <a:t>SD</a:t>
            </a:r>
            <a:r>
              <a:rPr sz="2400" b="1" spc="-35" dirty="0">
                <a:latin typeface="Arial"/>
                <a:cs typeface="Arial"/>
              </a:rPr>
              <a:t> </a:t>
            </a:r>
            <a:r>
              <a:rPr sz="2400" b="1" dirty="0">
                <a:latin typeface="Arial"/>
                <a:cs typeface="Arial"/>
              </a:rPr>
              <a:t>y</a:t>
            </a:r>
            <a:endParaRPr sz="2400">
              <a:latin typeface="Arial"/>
              <a:cs typeface="Arial"/>
            </a:endParaRPr>
          </a:p>
        </p:txBody>
      </p:sp>
      <p:grpSp>
        <p:nvGrpSpPr>
          <p:cNvPr id="25" name="object 25"/>
          <p:cNvGrpSpPr/>
          <p:nvPr/>
        </p:nvGrpSpPr>
        <p:grpSpPr>
          <a:xfrm>
            <a:off x="5524674" y="2017324"/>
            <a:ext cx="2273300" cy="1587500"/>
            <a:chOff x="5524674" y="2017324"/>
            <a:chExt cx="2273300" cy="1587500"/>
          </a:xfrm>
        </p:grpSpPr>
        <p:pic>
          <p:nvPicPr>
            <p:cNvPr id="26" name="object 26"/>
            <p:cNvPicPr/>
            <p:nvPr/>
          </p:nvPicPr>
          <p:blipFill>
            <a:blip r:embed="rId4" cstate="print"/>
            <a:stretch>
              <a:fillRect/>
            </a:stretch>
          </p:blipFill>
          <p:spPr>
            <a:xfrm>
              <a:off x="6820074" y="2017324"/>
              <a:ext cx="139199" cy="139199"/>
            </a:xfrm>
            <a:prstGeom prst="rect">
              <a:avLst/>
            </a:prstGeom>
          </p:spPr>
        </p:pic>
        <p:pic>
          <p:nvPicPr>
            <p:cNvPr id="27" name="object 27"/>
            <p:cNvPicPr/>
            <p:nvPr/>
          </p:nvPicPr>
          <p:blipFill>
            <a:blip r:embed="rId4" cstate="print"/>
            <a:stretch>
              <a:fillRect/>
            </a:stretch>
          </p:blipFill>
          <p:spPr>
            <a:xfrm>
              <a:off x="7353474" y="3236524"/>
              <a:ext cx="139199" cy="139199"/>
            </a:xfrm>
            <a:prstGeom prst="rect">
              <a:avLst/>
            </a:prstGeom>
          </p:spPr>
        </p:pic>
        <p:pic>
          <p:nvPicPr>
            <p:cNvPr id="28" name="object 28"/>
            <p:cNvPicPr/>
            <p:nvPr/>
          </p:nvPicPr>
          <p:blipFill>
            <a:blip r:embed="rId4" cstate="print"/>
            <a:stretch>
              <a:fillRect/>
            </a:stretch>
          </p:blipFill>
          <p:spPr>
            <a:xfrm>
              <a:off x="7658274" y="2931724"/>
              <a:ext cx="139199" cy="139199"/>
            </a:xfrm>
            <a:prstGeom prst="rect">
              <a:avLst/>
            </a:prstGeom>
          </p:spPr>
        </p:pic>
        <p:pic>
          <p:nvPicPr>
            <p:cNvPr id="29" name="object 29"/>
            <p:cNvPicPr/>
            <p:nvPr/>
          </p:nvPicPr>
          <p:blipFill>
            <a:blip r:embed="rId5" cstate="print"/>
            <a:stretch>
              <a:fillRect/>
            </a:stretch>
          </p:blipFill>
          <p:spPr>
            <a:xfrm>
              <a:off x="6362874" y="3312724"/>
              <a:ext cx="291599" cy="291599"/>
            </a:xfrm>
            <a:prstGeom prst="rect">
              <a:avLst/>
            </a:prstGeom>
          </p:spPr>
        </p:pic>
        <p:pic>
          <p:nvPicPr>
            <p:cNvPr id="30" name="object 30"/>
            <p:cNvPicPr/>
            <p:nvPr/>
          </p:nvPicPr>
          <p:blipFill>
            <a:blip r:embed="rId4" cstate="print"/>
            <a:stretch>
              <a:fillRect/>
            </a:stretch>
          </p:blipFill>
          <p:spPr>
            <a:xfrm>
              <a:off x="5600874" y="2931724"/>
              <a:ext cx="139199" cy="139199"/>
            </a:xfrm>
            <a:prstGeom prst="rect">
              <a:avLst/>
            </a:prstGeom>
          </p:spPr>
        </p:pic>
        <p:pic>
          <p:nvPicPr>
            <p:cNvPr id="31" name="object 31"/>
            <p:cNvPicPr/>
            <p:nvPr/>
          </p:nvPicPr>
          <p:blipFill>
            <a:blip r:embed="rId4" cstate="print"/>
            <a:stretch>
              <a:fillRect/>
            </a:stretch>
          </p:blipFill>
          <p:spPr>
            <a:xfrm>
              <a:off x="6591474" y="2626924"/>
              <a:ext cx="139199" cy="139199"/>
            </a:xfrm>
            <a:prstGeom prst="rect">
              <a:avLst/>
            </a:prstGeom>
          </p:spPr>
        </p:pic>
        <p:pic>
          <p:nvPicPr>
            <p:cNvPr id="32" name="object 32"/>
            <p:cNvPicPr/>
            <p:nvPr/>
          </p:nvPicPr>
          <p:blipFill>
            <a:blip r:embed="rId4" cstate="print"/>
            <a:stretch>
              <a:fillRect/>
            </a:stretch>
          </p:blipFill>
          <p:spPr>
            <a:xfrm>
              <a:off x="5524674" y="3388924"/>
              <a:ext cx="139199" cy="139199"/>
            </a:xfrm>
            <a:prstGeom prst="rect">
              <a:avLst/>
            </a:prstGeom>
          </p:spPr>
        </p:pic>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5894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Slope</a:t>
            </a:r>
            <a:r>
              <a:rPr spc="-55" dirty="0">
                <a:solidFill>
                  <a:schemeClr val="tx1"/>
                </a:solidFill>
              </a:rPr>
              <a:t> </a:t>
            </a:r>
            <a:r>
              <a:rPr spc="-5" dirty="0">
                <a:solidFill>
                  <a:schemeClr val="tx1"/>
                </a:solidFill>
              </a:rPr>
              <a:t>and</a:t>
            </a:r>
            <a:r>
              <a:rPr spc="-45" dirty="0">
                <a:solidFill>
                  <a:schemeClr val="tx1"/>
                </a:solidFill>
              </a:rPr>
              <a:t> </a:t>
            </a:r>
            <a:r>
              <a:rPr spc="-5" dirty="0">
                <a:solidFill>
                  <a:schemeClr val="tx1"/>
                </a:solidFill>
              </a:rPr>
              <a:t>Intercept</a:t>
            </a:r>
          </a:p>
        </p:txBody>
      </p:sp>
      <p:pic>
        <p:nvPicPr>
          <p:cNvPr id="3" name="object 3"/>
          <p:cNvPicPr/>
          <p:nvPr/>
        </p:nvPicPr>
        <p:blipFill>
          <a:blip r:embed="rId3" cstate="print"/>
          <a:stretch>
            <a:fillRect/>
          </a:stretch>
        </p:blipFill>
        <p:spPr>
          <a:xfrm>
            <a:off x="687626" y="2471618"/>
            <a:ext cx="8034844" cy="1186958"/>
          </a:xfrm>
          <a:prstGeom prst="rect">
            <a:avLst/>
          </a:prstGeom>
        </p:spPr>
      </p:pic>
      <p:sp>
        <p:nvSpPr>
          <p:cNvPr id="4" name="object 4"/>
          <p:cNvSpPr txBox="1"/>
          <p:nvPr/>
        </p:nvSpPr>
        <p:spPr>
          <a:xfrm>
            <a:off x="2052925" y="1519282"/>
            <a:ext cx="5557549" cy="382156"/>
          </a:xfrm>
          <a:prstGeom prst="rect">
            <a:avLst/>
          </a:prstGeom>
        </p:spPr>
        <p:txBody>
          <a:bodyPr vert="horz" wrap="square" lIns="0" tIns="12700" rIns="0" bIns="0" rtlCol="0">
            <a:spAutoFit/>
          </a:bodyPr>
          <a:lstStyle/>
          <a:p>
            <a:pPr marL="12700">
              <a:lnSpc>
                <a:spcPct val="100000"/>
              </a:lnSpc>
              <a:spcBef>
                <a:spcPts val="100"/>
              </a:spcBef>
              <a:tabLst>
                <a:tab pos="1908810" algn="l"/>
                <a:tab pos="2255520" algn="l"/>
                <a:tab pos="3594735" algn="l"/>
                <a:tab pos="3940810" algn="l"/>
              </a:tabLst>
            </a:pPr>
            <a:r>
              <a:rPr sz="2400" spc="-5" dirty="0">
                <a:cs typeface="Arial MT"/>
              </a:rPr>
              <a:t>estimat</a:t>
            </a:r>
            <a:r>
              <a:rPr sz="2400" dirty="0">
                <a:cs typeface="Arial MT"/>
              </a:rPr>
              <a:t>e</a:t>
            </a:r>
            <a:r>
              <a:rPr sz="2400" spc="-5" dirty="0">
                <a:cs typeface="Arial MT"/>
              </a:rPr>
              <a:t> o</a:t>
            </a:r>
            <a:r>
              <a:rPr sz="2400" dirty="0">
                <a:cs typeface="Arial MT"/>
              </a:rPr>
              <a:t>f</a:t>
            </a:r>
            <a:r>
              <a:rPr sz="2400" spc="5" dirty="0">
                <a:cs typeface="Arial MT"/>
              </a:rPr>
              <a:t> </a:t>
            </a:r>
            <a:r>
              <a:rPr sz="2400" i="1" dirty="0">
                <a:cs typeface="Arial"/>
              </a:rPr>
              <a:t>y	</a:t>
            </a:r>
            <a:r>
              <a:rPr sz="2400" dirty="0">
                <a:cs typeface="Arial MT"/>
              </a:rPr>
              <a:t>=	slope</a:t>
            </a:r>
            <a:r>
              <a:rPr sz="2400" spc="-5" dirty="0">
                <a:cs typeface="Arial MT"/>
              </a:rPr>
              <a:t> </a:t>
            </a:r>
            <a:r>
              <a:rPr sz="2400" dirty="0">
                <a:cs typeface="Arial MT"/>
              </a:rPr>
              <a:t>*</a:t>
            </a:r>
            <a:r>
              <a:rPr sz="2400" spc="10" dirty="0">
                <a:cs typeface="Arial MT"/>
              </a:rPr>
              <a:t> </a:t>
            </a:r>
            <a:r>
              <a:rPr sz="2400" i="1" dirty="0">
                <a:cs typeface="Arial"/>
              </a:rPr>
              <a:t>x	</a:t>
            </a:r>
            <a:r>
              <a:rPr sz="2400" dirty="0">
                <a:cs typeface="Arial MT"/>
              </a:rPr>
              <a:t>+	</a:t>
            </a:r>
            <a:r>
              <a:rPr sz="2400" spc="-5" dirty="0">
                <a:cs typeface="Arial MT"/>
              </a:rPr>
              <a:t>intercept</a:t>
            </a:r>
            <a:endParaRPr sz="2400" dirty="0">
              <a:cs typeface="Arial MT"/>
            </a:endParaRPr>
          </a:p>
        </p:txBody>
      </p:sp>
      <p:sp>
        <p:nvSpPr>
          <p:cNvPr id="5" name="object 5"/>
          <p:cNvSpPr txBox="1"/>
          <p:nvPr/>
        </p:nvSpPr>
        <p:spPr>
          <a:xfrm>
            <a:off x="2722880" y="3944420"/>
            <a:ext cx="3820160" cy="579646"/>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9.2, </a:t>
            </a:r>
          </a:p>
          <a:p>
            <a:pPr marL="12700">
              <a:lnSpc>
                <a:spcPct val="100000"/>
              </a:lnSpc>
              <a:spcBef>
                <a:spcPts val="100"/>
              </a:spcBef>
            </a:pPr>
            <a:r>
              <a:rPr lang="en-US" dirty="0">
                <a:solidFill>
                  <a:srgbClr val="3B7EA1"/>
                </a:solidFill>
                <a:cs typeface="Arial MT"/>
              </a:rPr>
              <a:t>Linear regression: defining the line</a:t>
            </a:r>
            <a:r>
              <a:rPr dirty="0">
                <a:solidFill>
                  <a:srgbClr val="3B7EA1"/>
                </a:solidFill>
                <a:cs typeface="Arial MT"/>
              </a:rPr>
              <a:t>)</a:t>
            </a:r>
            <a:endParaRPr dirty="0">
              <a:cs typeface="Arial M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
        <p:nvSpPr>
          <p:cNvPr id="3" name="object 3"/>
          <p:cNvSpPr txBox="1"/>
          <p:nvPr/>
        </p:nvSpPr>
        <p:spPr>
          <a:xfrm>
            <a:off x="530225" y="1032383"/>
            <a:ext cx="8051800" cy="3275256"/>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Suppose we use linear </a:t>
            </a:r>
            <a:r>
              <a:rPr sz="2400" dirty="0">
                <a:cs typeface="Arial MT"/>
              </a:rPr>
              <a:t>regression </a:t>
            </a:r>
            <a:r>
              <a:rPr sz="2400" spc="-5" dirty="0">
                <a:cs typeface="Arial MT"/>
              </a:rPr>
              <a:t>to predict </a:t>
            </a:r>
            <a:r>
              <a:rPr sz="2400" dirty="0">
                <a:cs typeface="Arial MT"/>
              </a:rPr>
              <a:t>candy </a:t>
            </a:r>
            <a:r>
              <a:rPr sz="2400" spc="-5" dirty="0">
                <a:cs typeface="Arial MT"/>
              </a:rPr>
              <a:t>prices </a:t>
            </a:r>
            <a:r>
              <a:rPr sz="2400" spc="-655" dirty="0">
                <a:cs typeface="Arial MT"/>
              </a:rPr>
              <a:t> </a:t>
            </a:r>
            <a:r>
              <a:rPr sz="2400" dirty="0">
                <a:cs typeface="Arial MT"/>
              </a:rPr>
              <a:t>(in </a:t>
            </a:r>
            <a:r>
              <a:rPr sz="2400" spc="-5" dirty="0">
                <a:cs typeface="Arial MT"/>
              </a:rPr>
              <a:t>dollars) from </a:t>
            </a:r>
            <a:r>
              <a:rPr sz="2400" dirty="0">
                <a:cs typeface="Arial MT"/>
              </a:rPr>
              <a:t>sugar content (in </a:t>
            </a:r>
            <a:r>
              <a:rPr sz="2400" spc="-5" dirty="0">
                <a:cs typeface="Arial MT"/>
              </a:rPr>
              <a:t>grams). What are the </a:t>
            </a:r>
            <a:r>
              <a:rPr sz="2400" dirty="0">
                <a:cs typeface="Arial MT"/>
              </a:rPr>
              <a:t> </a:t>
            </a:r>
            <a:r>
              <a:rPr sz="2400" spc="-5" dirty="0">
                <a:cs typeface="Arial MT"/>
              </a:rPr>
              <a:t>units</a:t>
            </a:r>
            <a:r>
              <a:rPr sz="2400" spc="-10" dirty="0">
                <a:cs typeface="Arial MT"/>
              </a:rPr>
              <a:t> </a:t>
            </a:r>
            <a:r>
              <a:rPr sz="2400" spc="-5" dirty="0">
                <a:cs typeface="Arial MT"/>
              </a:rPr>
              <a:t>of each of</a:t>
            </a:r>
            <a:r>
              <a:rPr sz="2400" spc="-10" dirty="0">
                <a:cs typeface="Arial MT"/>
              </a:rPr>
              <a:t> </a:t>
            </a:r>
            <a:r>
              <a:rPr sz="2400" spc="-5" dirty="0">
                <a:cs typeface="Arial MT"/>
              </a:rPr>
              <a:t>the</a:t>
            </a:r>
            <a:r>
              <a:rPr sz="2400" spc="-10" dirty="0">
                <a:cs typeface="Arial MT"/>
              </a:rPr>
              <a:t> </a:t>
            </a:r>
            <a:r>
              <a:rPr sz="2400" spc="-5" dirty="0">
                <a:cs typeface="Arial MT"/>
              </a:rPr>
              <a:t>following?</a:t>
            </a:r>
            <a:endParaRPr sz="2400" dirty="0">
              <a:cs typeface="Arial MT"/>
            </a:endParaRPr>
          </a:p>
          <a:p>
            <a:pPr marL="469900" indent="-412750">
              <a:lnSpc>
                <a:spcPct val="100000"/>
              </a:lnSpc>
              <a:spcBef>
                <a:spcPts val="330"/>
              </a:spcBef>
              <a:buClr>
                <a:srgbClr val="C4820D"/>
              </a:buClr>
              <a:buChar char="●"/>
              <a:tabLst>
                <a:tab pos="469265" algn="l"/>
                <a:tab pos="469900" algn="l"/>
              </a:tabLst>
            </a:pPr>
            <a:r>
              <a:rPr sz="2400" dirty="0">
                <a:cs typeface="Arial MT"/>
              </a:rPr>
              <a:t>r</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dirty="0">
                <a:cs typeface="Arial MT"/>
              </a:rPr>
              <a:t>slope</a:t>
            </a: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The</a:t>
            </a:r>
            <a:r>
              <a:rPr sz="2400" spc="-55" dirty="0">
                <a:cs typeface="Arial MT"/>
              </a:rPr>
              <a:t> </a:t>
            </a:r>
            <a:r>
              <a:rPr sz="2400" spc="-5" dirty="0">
                <a:cs typeface="Arial MT"/>
              </a:rPr>
              <a:t>intercept</a:t>
            </a:r>
            <a:endParaRPr sz="2400" dirty="0">
              <a:cs typeface="Arial M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432550" cy="636072"/>
          </a:xfrm>
          <a:prstGeom prst="rect">
            <a:avLst/>
          </a:prstGeom>
        </p:spPr>
        <p:txBody>
          <a:bodyPr vert="horz" wrap="square" lIns="0" tIns="12700" rIns="0" bIns="0" rtlCol="0">
            <a:spAutoFit/>
          </a:bodyPr>
          <a:lstStyle/>
          <a:p>
            <a:pPr marL="12700">
              <a:lnSpc>
                <a:spcPct val="100000"/>
              </a:lnSpc>
              <a:spcBef>
                <a:spcPts val="100"/>
              </a:spcBef>
            </a:pPr>
            <a:r>
              <a:rPr lang="en-US" spc="-10" dirty="0">
                <a:solidFill>
                  <a:schemeClr val="tx1"/>
                </a:solidFill>
              </a:rPr>
              <a:t>Guessing</a:t>
            </a:r>
            <a:r>
              <a:rPr lang="en-US" spc="-50" dirty="0">
                <a:solidFill>
                  <a:schemeClr val="tx1"/>
                </a:solidFill>
              </a:rPr>
              <a:t> </a:t>
            </a:r>
            <a:r>
              <a:rPr lang="en-US" spc="-5" dirty="0">
                <a:solidFill>
                  <a:schemeClr val="tx1"/>
                </a:solidFill>
              </a:rPr>
              <a:t>the</a:t>
            </a:r>
            <a:r>
              <a:rPr lang="en-US" spc="-45" dirty="0">
                <a:solidFill>
                  <a:schemeClr val="tx1"/>
                </a:solidFill>
              </a:rPr>
              <a:t> </a:t>
            </a:r>
            <a:r>
              <a:rPr lang="en-US" spc="-5" dirty="0">
                <a:solidFill>
                  <a:schemeClr val="tx1"/>
                </a:solidFill>
              </a:rPr>
              <a:t>Future</a:t>
            </a:r>
            <a:endParaRPr dirty="0">
              <a:solidFill>
                <a:schemeClr val="tx1"/>
              </a:solidFill>
            </a:endParaRPr>
          </a:p>
        </p:txBody>
      </p:sp>
      <p:sp>
        <p:nvSpPr>
          <p:cNvPr id="3" name="object 3"/>
          <p:cNvSpPr txBox="1"/>
          <p:nvPr/>
        </p:nvSpPr>
        <p:spPr>
          <a:xfrm>
            <a:off x="419101" y="981075"/>
            <a:ext cx="8410574" cy="3472746"/>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spc="-5" dirty="0">
                <a:cs typeface="Arial MT"/>
              </a:rPr>
              <a:t>incomplete</a:t>
            </a:r>
            <a:r>
              <a:rPr lang="en-US" sz="2400" spc="-25" dirty="0">
                <a:cs typeface="Arial MT"/>
              </a:rPr>
              <a:t> </a:t>
            </a:r>
            <a:r>
              <a:rPr lang="en-US" sz="2400" spc="-5" dirty="0">
                <a:cs typeface="Arial MT"/>
              </a:rPr>
              <a:t>information</a:t>
            </a:r>
            <a:endParaRPr lang="en-US" sz="2400" dirty="0">
              <a:cs typeface="Arial MT"/>
            </a:endParaRPr>
          </a:p>
          <a:p>
            <a:pPr>
              <a:lnSpc>
                <a:spcPct val="100000"/>
              </a:lnSpc>
              <a:spcBef>
                <a:spcPts val="40"/>
              </a:spcBef>
              <a:buClr>
                <a:srgbClr val="C4820D"/>
              </a:buClr>
              <a:buFont typeface="Arial MT"/>
              <a:buChar char="●"/>
            </a:pPr>
            <a:endParaRPr lang="en-US" sz="3200" dirty="0">
              <a:cs typeface="Arial MT"/>
            </a:endParaRPr>
          </a:p>
          <a:p>
            <a:pPr marL="424815" indent="-412750">
              <a:lnSpc>
                <a:spcPts val="2865"/>
              </a:lnSpc>
              <a:buClr>
                <a:srgbClr val="C4820D"/>
              </a:buClr>
              <a:buChar char="●"/>
              <a:tabLst>
                <a:tab pos="424815" algn="l"/>
                <a:tab pos="425450" algn="l"/>
              </a:tabLst>
            </a:pPr>
            <a:r>
              <a:rPr lang="en-US" sz="2400" spc="-5" dirty="0">
                <a:cs typeface="Arial MT"/>
              </a:rPr>
              <a:t>One</a:t>
            </a:r>
            <a:r>
              <a:rPr lang="en-US" sz="2400" spc="-30" dirty="0">
                <a:cs typeface="Arial MT"/>
              </a:rPr>
              <a:t> </a:t>
            </a:r>
            <a:r>
              <a:rPr lang="en-US" sz="2400" spc="-5" dirty="0">
                <a:cs typeface="Arial MT"/>
              </a:rPr>
              <a:t>way</a:t>
            </a:r>
            <a:r>
              <a:rPr lang="en-US" sz="2400" spc="-20" dirty="0">
                <a:cs typeface="Arial MT"/>
              </a:rPr>
              <a:t> </a:t>
            </a:r>
            <a:r>
              <a:rPr lang="en-US" sz="2400" spc="-5" dirty="0">
                <a:cs typeface="Arial MT"/>
              </a:rPr>
              <a:t>of</a:t>
            </a:r>
            <a:r>
              <a:rPr lang="en-US" sz="2400" spc="-20" dirty="0">
                <a:cs typeface="Arial MT"/>
              </a:rPr>
              <a:t> </a:t>
            </a:r>
            <a:r>
              <a:rPr lang="en-US" sz="2400" dirty="0">
                <a:cs typeface="Arial MT"/>
              </a:rPr>
              <a:t>making</a:t>
            </a:r>
            <a:r>
              <a:rPr lang="en-US" sz="2400" spc="-25" dirty="0">
                <a:cs typeface="Arial MT"/>
              </a:rPr>
              <a:t> </a:t>
            </a:r>
            <a:r>
              <a:rPr lang="en-US" sz="2400" spc="-5" dirty="0">
                <a:cs typeface="Arial MT"/>
              </a:rPr>
              <a:t>predictions:</a:t>
            </a:r>
            <a:endParaRPr lang="en-US" sz="2400" dirty="0">
              <a:cs typeface="Arial MT"/>
            </a:endParaRPr>
          </a:p>
          <a:p>
            <a:pPr marL="882015" lvl="1" indent="-412750">
              <a:lnSpc>
                <a:spcPts val="2850"/>
              </a:lnSpc>
              <a:buClr>
                <a:srgbClr val="C4820D"/>
              </a:buClr>
              <a:buChar char="○"/>
              <a:tabLst>
                <a:tab pos="882015" algn="l"/>
                <a:tab pos="882650" algn="l"/>
              </a:tabLst>
            </a:pPr>
            <a:r>
              <a:rPr lang="en-US" sz="2400" spc="-135" dirty="0">
                <a:cs typeface="Arial MT"/>
              </a:rPr>
              <a:t>To</a:t>
            </a:r>
            <a:r>
              <a:rPr lang="en-US" sz="2400" spc="-20" dirty="0">
                <a:cs typeface="Arial MT"/>
              </a:rPr>
              <a:t> </a:t>
            </a:r>
            <a:r>
              <a:rPr lang="en-US" sz="2400" spc="-5" dirty="0">
                <a:cs typeface="Arial MT"/>
              </a:rPr>
              <a:t>predict</a:t>
            </a:r>
            <a:r>
              <a:rPr lang="en-US" sz="2400" spc="-15" dirty="0">
                <a:cs typeface="Arial MT"/>
              </a:rPr>
              <a:t> </a:t>
            </a:r>
            <a:r>
              <a:rPr lang="en-US" sz="2400" spc="-5" dirty="0">
                <a:cs typeface="Arial MT"/>
              </a:rPr>
              <a:t>an</a:t>
            </a:r>
            <a:r>
              <a:rPr lang="en-US" sz="2400" spc="-15" dirty="0">
                <a:cs typeface="Arial MT"/>
              </a:rPr>
              <a:t> </a:t>
            </a:r>
            <a:r>
              <a:rPr lang="en-US" sz="2400" spc="-5" dirty="0">
                <a:cs typeface="Arial MT"/>
              </a:rPr>
              <a:t>outcome</a:t>
            </a:r>
            <a:r>
              <a:rPr lang="en-US" sz="2400" spc="-15" dirty="0">
                <a:cs typeface="Arial MT"/>
              </a:rPr>
              <a:t> </a:t>
            </a:r>
            <a:r>
              <a:rPr lang="en-US" sz="2400" spc="-5" dirty="0">
                <a:cs typeface="Arial MT"/>
              </a:rPr>
              <a:t>for</a:t>
            </a:r>
            <a:r>
              <a:rPr lang="en-US" sz="2400" spc="-20" dirty="0">
                <a:cs typeface="Arial MT"/>
              </a:rPr>
              <a:t> </a:t>
            </a:r>
            <a:r>
              <a:rPr lang="en-US" sz="2400" spc="-5" dirty="0">
                <a:cs typeface="Arial MT"/>
              </a:rPr>
              <a:t>an</a:t>
            </a:r>
            <a:r>
              <a:rPr lang="en-US" sz="2400" spc="-15"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find</a:t>
            </a:r>
            <a:r>
              <a:rPr lang="en-US" sz="2400" spc="-20" dirty="0">
                <a:cs typeface="Arial MT"/>
              </a:rPr>
              <a:t> </a:t>
            </a:r>
            <a:r>
              <a:rPr lang="en-US" sz="2400" spc="-5" dirty="0">
                <a:cs typeface="Arial MT"/>
              </a:rPr>
              <a:t>others</a:t>
            </a:r>
            <a:r>
              <a:rPr lang="en-US" sz="2400" spc="-15" dirty="0">
                <a:cs typeface="Arial MT"/>
              </a:rPr>
              <a:t> </a:t>
            </a:r>
            <a:r>
              <a:rPr lang="en-US" sz="2400" spc="-5" dirty="0">
                <a:cs typeface="Arial MT"/>
              </a:rPr>
              <a:t>who</a:t>
            </a:r>
            <a:r>
              <a:rPr lang="en-US" sz="2400" spc="-15" dirty="0">
                <a:cs typeface="Arial MT"/>
              </a:rPr>
              <a:t> </a:t>
            </a:r>
            <a:r>
              <a:rPr lang="en-US" sz="2400" spc="-5" dirty="0">
                <a:cs typeface="Arial MT"/>
              </a:rPr>
              <a:t>are</a:t>
            </a:r>
            <a:r>
              <a:rPr lang="en-US" sz="2400" spc="-15" dirty="0">
                <a:cs typeface="Arial MT"/>
              </a:rPr>
              <a:t> </a:t>
            </a:r>
            <a:r>
              <a:rPr lang="en-US" sz="2400" spc="-5" dirty="0">
                <a:cs typeface="Arial MT"/>
              </a:rPr>
              <a:t>like</a:t>
            </a:r>
            <a:r>
              <a:rPr lang="en-US" sz="2400" spc="-15" dirty="0">
                <a:cs typeface="Arial MT"/>
              </a:rPr>
              <a:t> </a:t>
            </a:r>
            <a:r>
              <a:rPr lang="en-US" sz="2400" spc="-5" dirty="0">
                <a:cs typeface="Arial MT"/>
              </a:rPr>
              <a:t>that</a:t>
            </a:r>
            <a:r>
              <a:rPr lang="en-US" sz="2400" spc="-20" dirty="0">
                <a:cs typeface="Arial MT"/>
              </a:rPr>
              <a:t> </a:t>
            </a:r>
            <a:r>
              <a:rPr lang="en-US" sz="2400" spc="-5" dirty="0">
                <a:cs typeface="Arial MT"/>
              </a:rPr>
              <a:t>individual</a:t>
            </a:r>
            <a:endParaRPr lang="en-US" sz="2400" dirty="0">
              <a:cs typeface="Arial MT"/>
            </a:endParaRPr>
          </a:p>
          <a:p>
            <a:pPr marL="1339215" lvl="2" indent="-412750">
              <a:lnSpc>
                <a:spcPts val="2850"/>
              </a:lnSpc>
              <a:buClr>
                <a:srgbClr val="C4820D"/>
              </a:buClr>
              <a:buChar char="○"/>
              <a:tabLst>
                <a:tab pos="882015" algn="l"/>
                <a:tab pos="882650" algn="l"/>
              </a:tabLst>
            </a:pPr>
            <a:r>
              <a:rPr lang="en-US" sz="2400" spc="-5" dirty="0">
                <a:cs typeface="Arial MT"/>
              </a:rPr>
              <a:t>and</a:t>
            </a:r>
            <a:r>
              <a:rPr lang="en-US" sz="2400" spc="-20" dirty="0">
                <a:cs typeface="Arial MT"/>
              </a:rPr>
              <a:t> </a:t>
            </a:r>
            <a:r>
              <a:rPr lang="en-US" sz="2400" spc="-5" dirty="0">
                <a:cs typeface="Arial MT"/>
              </a:rPr>
              <a:t>whose</a:t>
            </a:r>
            <a:r>
              <a:rPr lang="en-US" sz="2400" spc="-20" dirty="0">
                <a:cs typeface="Arial MT"/>
              </a:rPr>
              <a:t> </a:t>
            </a:r>
            <a:r>
              <a:rPr lang="en-US" sz="2400" spc="-5" dirty="0">
                <a:cs typeface="Arial MT"/>
              </a:rPr>
              <a:t>outcomes</a:t>
            </a:r>
            <a:r>
              <a:rPr lang="en-US" sz="2400" spc="-20" dirty="0">
                <a:cs typeface="Arial MT"/>
              </a:rPr>
              <a:t> </a:t>
            </a:r>
            <a:r>
              <a:rPr lang="en-US" sz="2400" dirty="0">
                <a:cs typeface="Arial MT"/>
              </a:rPr>
              <a:t>you</a:t>
            </a:r>
            <a:r>
              <a:rPr lang="en-US" sz="2400" spc="-15" dirty="0">
                <a:cs typeface="Arial MT"/>
              </a:rPr>
              <a:t> </a:t>
            </a:r>
            <a:r>
              <a:rPr lang="en-US" sz="2400" spc="-30" dirty="0">
                <a:cs typeface="Arial MT"/>
              </a:rPr>
              <a:t>know.</a:t>
            </a:r>
            <a:endParaRPr lang="en-US" sz="2400" dirty="0">
              <a:cs typeface="Arial MT"/>
            </a:endParaRPr>
          </a:p>
          <a:p>
            <a:pPr marL="882015" lvl="1" indent="-412750">
              <a:lnSpc>
                <a:spcPts val="2865"/>
              </a:lnSpc>
              <a:buClr>
                <a:srgbClr val="C4820D"/>
              </a:buClr>
              <a:buChar char="○"/>
              <a:tabLst>
                <a:tab pos="882015" algn="l"/>
                <a:tab pos="882650" algn="l"/>
              </a:tabLst>
            </a:pPr>
            <a:r>
              <a:rPr lang="en-US" sz="2400" spc="-5" dirty="0">
                <a:cs typeface="Arial MT"/>
              </a:rPr>
              <a:t>Use</a:t>
            </a:r>
            <a:r>
              <a:rPr lang="en-US" sz="2400" spc="-15" dirty="0">
                <a:cs typeface="Arial MT"/>
              </a:rPr>
              <a:t> </a:t>
            </a:r>
            <a:r>
              <a:rPr lang="en-US" sz="2400" spc="-5" dirty="0">
                <a:cs typeface="Arial MT"/>
              </a:rPr>
              <a:t>those</a:t>
            </a:r>
            <a:r>
              <a:rPr lang="en-US" sz="2400" spc="-20" dirty="0">
                <a:cs typeface="Arial MT"/>
              </a:rPr>
              <a:t> </a:t>
            </a:r>
            <a:r>
              <a:rPr lang="en-US" sz="2400" spc="-5" dirty="0">
                <a:cs typeface="Arial MT"/>
              </a:rPr>
              <a:t>outcomes</a:t>
            </a:r>
            <a:r>
              <a:rPr lang="en-US" sz="2400" spc="-10" dirty="0">
                <a:cs typeface="Arial MT"/>
              </a:rPr>
              <a:t> </a:t>
            </a:r>
            <a:r>
              <a:rPr lang="en-US" sz="2400" spc="-5" dirty="0">
                <a:cs typeface="Arial MT"/>
              </a:rPr>
              <a:t>as</a:t>
            </a:r>
            <a:r>
              <a:rPr lang="en-US" sz="2400" spc="-15" dirty="0">
                <a:cs typeface="Arial MT"/>
              </a:rPr>
              <a:t> </a:t>
            </a:r>
            <a:r>
              <a:rPr lang="en-US" sz="2400" spc="-5" dirty="0">
                <a:cs typeface="Arial MT"/>
              </a:rPr>
              <a:t>the</a:t>
            </a:r>
            <a:r>
              <a:rPr lang="en-US" sz="2400" spc="-15" dirty="0">
                <a:cs typeface="Arial MT"/>
              </a:rPr>
              <a:t> </a:t>
            </a:r>
            <a:r>
              <a:rPr lang="en-US" sz="2400" spc="-5" dirty="0">
                <a:cs typeface="Arial MT"/>
              </a:rPr>
              <a:t>basis</a:t>
            </a:r>
            <a:r>
              <a:rPr lang="en-US" sz="2400" spc="-15" dirty="0">
                <a:cs typeface="Arial MT"/>
              </a:rPr>
              <a:t> </a:t>
            </a:r>
            <a:r>
              <a:rPr lang="en-US" sz="2400" spc="-5" dirty="0">
                <a:cs typeface="Arial MT"/>
              </a:rPr>
              <a:t>of</a:t>
            </a:r>
            <a:r>
              <a:rPr lang="en-US" sz="2400" spc="-10" dirty="0">
                <a:cs typeface="Arial MT"/>
              </a:rPr>
              <a:t> </a:t>
            </a:r>
            <a:r>
              <a:rPr lang="en-US" sz="2400" dirty="0">
                <a:cs typeface="Arial MT"/>
              </a:rPr>
              <a:t>your</a:t>
            </a:r>
            <a:r>
              <a:rPr lang="en-US" sz="2400" spc="-15" dirty="0">
                <a:cs typeface="Arial MT"/>
              </a:rPr>
              <a:t> </a:t>
            </a:r>
            <a:r>
              <a:rPr lang="en-US" sz="2400" spc="-5" dirty="0">
                <a:cs typeface="Arial MT"/>
              </a:rPr>
              <a:t>prediction.</a:t>
            </a:r>
            <a:endParaRPr lang="en-US" sz="2400" dirty="0">
              <a:cs typeface="Arial MT"/>
            </a:endParaRPr>
          </a:p>
          <a:p>
            <a:pPr>
              <a:lnSpc>
                <a:spcPct val="100000"/>
              </a:lnSpc>
              <a:spcBef>
                <a:spcPts val="40"/>
              </a:spcBef>
            </a:pPr>
            <a:endParaRPr lang="en-US" sz="3000" dirty="0">
              <a:cs typeface="Arial MT"/>
            </a:endParaRPr>
          </a:p>
          <a:p>
            <a:pPr marR="541020" algn="ctr">
              <a:lnSpc>
                <a:spcPct val="100000"/>
              </a:lnSpc>
            </a:pPr>
            <a:r>
              <a:rPr lang="en-US" dirty="0">
                <a:solidFill>
                  <a:srgbClr val="3B7EA1"/>
                </a:solidFill>
                <a:cs typeface="Arial MT"/>
              </a:rPr>
              <a:t>(Demo – Notebook 9.1, Prediction)</a:t>
            </a:r>
            <a:endParaRPr lang="en-US" dirty="0">
              <a:cs typeface="Arial MT"/>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19101" y="1009650"/>
            <a:ext cx="8401050" cy="2812950"/>
          </a:xfrm>
          <a:prstGeom prst="rect">
            <a:avLst/>
          </a:prstGeom>
        </p:spPr>
        <p:txBody>
          <a:bodyPr vert="horz" wrap="square" lIns="0" tIns="24765" rIns="0" bIns="0" rtlCol="0">
            <a:spAutoFit/>
          </a:bodyPr>
          <a:lstStyle/>
          <a:p>
            <a:pPr marL="355600" marR="5080" indent="-342900">
              <a:lnSpc>
                <a:spcPts val="2630"/>
              </a:lnSpc>
              <a:spcBef>
                <a:spcPts val="195"/>
              </a:spcBef>
              <a:buFont typeface="Arial" panose="020B0604020202020204" pitchFamily="34" charset="0"/>
              <a:buChar char="•"/>
            </a:pPr>
            <a:r>
              <a:rPr sz="2200" dirty="0">
                <a:cs typeface="Arial MT"/>
              </a:rPr>
              <a:t>A</a:t>
            </a:r>
            <a:r>
              <a:rPr sz="2200" spc="-135" dirty="0">
                <a:cs typeface="Arial MT"/>
              </a:rPr>
              <a:t> </a:t>
            </a:r>
            <a:r>
              <a:rPr sz="2200" dirty="0">
                <a:cs typeface="Arial MT"/>
              </a:rPr>
              <a:t>course</a:t>
            </a:r>
            <a:r>
              <a:rPr sz="2200" spc="-10" dirty="0">
                <a:cs typeface="Arial MT"/>
              </a:rPr>
              <a:t> </a:t>
            </a:r>
            <a:r>
              <a:rPr sz="2200" spc="-5" dirty="0">
                <a:cs typeface="Arial MT"/>
              </a:rPr>
              <a:t>has</a:t>
            </a:r>
            <a:r>
              <a:rPr sz="2200" spc="-15" dirty="0">
                <a:cs typeface="Arial MT"/>
              </a:rPr>
              <a:t> </a:t>
            </a:r>
            <a:r>
              <a:rPr sz="2200" dirty="0">
                <a:cs typeface="Arial MT"/>
              </a:rPr>
              <a:t>a</a:t>
            </a:r>
            <a:r>
              <a:rPr sz="2200" spc="-10" dirty="0">
                <a:cs typeface="Arial MT"/>
              </a:rPr>
              <a:t> </a:t>
            </a:r>
            <a:r>
              <a:rPr sz="2200" dirty="0">
                <a:cs typeface="Arial MT"/>
              </a:rPr>
              <a:t>midterm</a:t>
            </a:r>
            <a:r>
              <a:rPr sz="2200" spc="-10" dirty="0">
                <a:cs typeface="Arial MT"/>
              </a:rPr>
              <a:t> </a:t>
            </a:r>
            <a:r>
              <a:rPr sz="2200" spc="-5" dirty="0">
                <a:cs typeface="Arial MT"/>
              </a:rPr>
              <a:t>(</a:t>
            </a:r>
            <a:r>
              <a:rPr sz="2200" spc="-5" dirty="0">
                <a:solidFill>
                  <a:srgbClr val="00B0F0"/>
                </a:solidFill>
                <a:cs typeface="Arial MT"/>
              </a:rPr>
              <a:t>average</a:t>
            </a:r>
            <a:r>
              <a:rPr sz="2200" spc="-15" dirty="0">
                <a:solidFill>
                  <a:srgbClr val="00B0F0"/>
                </a:solidFill>
                <a:cs typeface="Arial MT"/>
              </a:rPr>
              <a:t> </a:t>
            </a:r>
            <a:r>
              <a:rPr sz="2200" spc="-5" dirty="0">
                <a:solidFill>
                  <a:srgbClr val="00B0F0"/>
                </a:solidFill>
                <a:cs typeface="Arial MT"/>
              </a:rPr>
              <a:t>70;</a:t>
            </a:r>
            <a:r>
              <a:rPr sz="2200" spc="-10" dirty="0">
                <a:solidFill>
                  <a:srgbClr val="00B0F0"/>
                </a:solidFill>
                <a:cs typeface="Arial MT"/>
              </a:rPr>
              <a:t> </a:t>
            </a:r>
            <a:r>
              <a:rPr sz="2200" dirty="0">
                <a:solidFill>
                  <a:srgbClr val="00B0F0"/>
                </a:solidFill>
                <a:cs typeface="Arial MT"/>
              </a:rPr>
              <a:t>standard</a:t>
            </a:r>
            <a:r>
              <a:rPr sz="2200" spc="-15" dirty="0">
                <a:solidFill>
                  <a:srgbClr val="00B0F0"/>
                </a:solidFill>
                <a:cs typeface="Arial MT"/>
              </a:rPr>
              <a:t> </a:t>
            </a:r>
            <a:r>
              <a:rPr sz="2200" spc="-5" dirty="0">
                <a:solidFill>
                  <a:srgbClr val="00B0F0"/>
                </a:solidFill>
                <a:cs typeface="Arial MT"/>
              </a:rPr>
              <a:t>deviation</a:t>
            </a:r>
            <a:r>
              <a:rPr sz="2200" spc="-10" dirty="0">
                <a:solidFill>
                  <a:srgbClr val="00B0F0"/>
                </a:solidFill>
                <a:cs typeface="Arial MT"/>
              </a:rPr>
              <a:t> </a:t>
            </a:r>
            <a:r>
              <a:rPr sz="2200" dirty="0">
                <a:solidFill>
                  <a:srgbClr val="00B0F0"/>
                </a:solidFill>
                <a:cs typeface="Arial MT"/>
              </a:rPr>
              <a:t>10</a:t>
            </a:r>
            <a:r>
              <a:rPr sz="2200" dirty="0">
                <a:cs typeface="Arial MT"/>
              </a:rPr>
              <a:t>)</a:t>
            </a:r>
            <a:r>
              <a:rPr sz="2200" dirty="0">
                <a:solidFill>
                  <a:srgbClr val="3B3B3B"/>
                </a:solidFill>
                <a:cs typeface="Arial MT"/>
              </a:rPr>
              <a:t> </a:t>
            </a:r>
            <a:r>
              <a:rPr sz="2200" spc="-595" dirty="0">
                <a:solidFill>
                  <a:srgbClr val="3B3B3B"/>
                </a:solidFill>
                <a:cs typeface="Arial MT"/>
              </a:rPr>
              <a:t> </a:t>
            </a:r>
            <a:r>
              <a:rPr sz="2200" spc="-5" dirty="0">
                <a:cs typeface="Arial MT"/>
              </a:rPr>
              <a:t>and</a:t>
            </a:r>
            <a:r>
              <a:rPr sz="2200" spc="-10" dirty="0">
                <a:cs typeface="Arial MT"/>
              </a:rPr>
              <a:t> </a:t>
            </a:r>
            <a:r>
              <a:rPr sz="2200" dirty="0">
                <a:cs typeface="Arial MT"/>
              </a:rPr>
              <a:t>a</a:t>
            </a:r>
            <a:r>
              <a:rPr sz="2200" spc="-10" dirty="0">
                <a:cs typeface="Arial MT"/>
              </a:rPr>
              <a:t> </a:t>
            </a:r>
            <a:r>
              <a:rPr sz="2200" dirty="0">
                <a:cs typeface="Arial MT"/>
              </a:rPr>
              <a:t>really</a:t>
            </a:r>
            <a:r>
              <a:rPr sz="2200" spc="-5" dirty="0">
                <a:cs typeface="Arial MT"/>
              </a:rPr>
              <a:t> hard</a:t>
            </a:r>
            <a:r>
              <a:rPr sz="2200" spc="-10" dirty="0">
                <a:cs typeface="Arial MT"/>
              </a:rPr>
              <a:t> </a:t>
            </a:r>
            <a:r>
              <a:rPr sz="2200" spc="-5" dirty="0">
                <a:cs typeface="Arial MT"/>
              </a:rPr>
              <a:t>final</a:t>
            </a:r>
            <a:r>
              <a:rPr sz="2200" spc="-10" dirty="0">
                <a:cs typeface="Arial MT"/>
              </a:rPr>
              <a:t> </a:t>
            </a:r>
            <a:r>
              <a:rPr sz="2200" spc="-5" dirty="0">
                <a:cs typeface="Arial MT"/>
              </a:rPr>
              <a:t>(</a:t>
            </a:r>
            <a:r>
              <a:rPr sz="2200" spc="-5" dirty="0">
                <a:solidFill>
                  <a:srgbClr val="00B0F0"/>
                </a:solidFill>
                <a:cs typeface="Arial MT"/>
              </a:rPr>
              <a:t>average</a:t>
            </a:r>
            <a:r>
              <a:rPr sz="2200" spc="-10" dirty="0">
                <a:solidFill>
                  <a:srgbClr val="00B0F0"/>
                </a:solidFill>
                <a:cs typeface="Arial MT"/>
              </a:rPr>
              <a:t> </a:t>
            </a:r>
            <a:r>
              <a:rPr sz="2200" spc="-5" dirty="0">
                <a:solidFill>
                  <a:srgbClr val="00B0F0"/>
                </a:solidFill>
                <a:cs typeface="Arial MT"/>
              </a:rPr>
              <a:t>50; </a:t>
            </a:r>
            <a:r>
              <a:rPr sz="2200" dirty="0">
                <a:solidFill>
                  <a:srgbClr val="00B0F0"/>
                </a:solidFill>
                <a:cs typeface="Arial MT"/>
              </a:rPr>
              <a:t>standard</a:t>
            </a:r>
            <a:r>
              <a:rPr sz="2200" spc="-10" dirty="0">
                <a:solidFill>
                  <a:srgbClr val="00B0F0"/>
                </a:solidFill>
                <a:cs typeface="Arial MT"/>
              </a:rPr>
              <a:t> </a:t>
            </a:r>
            <a:r>
              <a:rPr sz="2200" spc="-5" dirty="0">
                <a:solidFill>
                  <a:srgbClr val="00B0F0"/>
                </a:solidFill>
                <a:cs typeface="Arial MT"/>
              </a:rPr>
              <a:t>deviation </a:t>
            </a:r>
            <a:r>
              <a:rPr sz="2200" dirty="0">
                <a:solidFill>
                  <a:srgbClr val="00B0F0"/>
                </a:solidFill>
                <a:cs typeface="Arial MT"/>
              </a:rPr>
              <a:t>12</a:t>
            </a:r>
            <a:r>
              <a:rPr sz="2200" dirty="0">
                <a:cs typeface="Arial MT"/>
              </a:rPr>
              <a:t>)</a:t>
            </a:r>
          </a:p>
          <a:p>
            <a:pPr marL="355600" marR="184785" indent="-342900">
              <a:lnSpc>
                <a:spcPts val="2630"/>
              </a:lnSpc>
              <a:spcBef>
                <a:spcPts val="1190"/>
              </a:spcBef>
              <a:buFont typeface="Arial" panose="020B0604020202020204" pitchFamily="34" charset="0"/>
              <a:buChar char="•"/>
            </a:pPr>
            <a:r>
              <a:rPr sz="2200" spc="-5" dirty="0">
                <a:cs typeface="Arial MT"/>
              </a:rPr>
              <a:t>If</a:t>
            </a:r>
            <a:r>
              <a:rPr sz="2200" spc="-20" dirty="0">
                <a:cs typeface="Arial MT"/>
              </a:rPr>
              <a:t> </a:t>
            </a:r>
            <a:r>
              <a:rPr sz="2200" spc="-5" dirty="0">
                <a:cs typeface="Arial MT"/>
              </a:rPr>
              <a:t>the</a:t>
            </a:r>
            <a:r>
              <a:rPr sz="2200" spc="-20" dirty="0">
                <a:cs typeface="Arial MT"/>
              </a:rPr>
              <a:t> </a:t>
            </a:r>
            <a:r>
              <a:rPr sz="2200" dirty="0">
                <a:cs typeface="Arial MT"/>
              </a:rPr>
              <a:t>scatter</a:t>
            </a:r>
            <a:r>
              <a:rPr sz="2200" spc="-15" dirty="0">
                <a:cs typeface="Arial MT"/>
              </a:rPr>
              <a:t> </a:t>
            </a:r>
            <a:r>
              <a:rPr sz="2200" spc="-5" dirty="0">
                <a:cs typeface="Arial MT"/>
              </a:rPr>
              <a:t>diagram</a:t>
            </a:r>
            <a:r>
              <a:rPr sz="2200" spc="-10" dirty="0">
                <a:cs typeface="Arial MT"/>
              </a:rPr>
              <a:t> </a:t>
            </a:r>
            <a:r>
              <a:rPr sz="2200" dirty="0">
                <a:cs typeface="Arial MT"/>
              </a:rPr>
              <a:t>comparing</a:t>
            </a:r>
            <a:r>
              <a:rPr sz="2200" spc="-15" dirty="0">
                <a:cs typeface="Arial MT"/>
              </a:rPr>
              <a:t> </a:t>
            </a:r>
            <a:r>
              <a:rPr sz="2200" dirty="0">
                <a:cs typeface="Arial MT"/>
              </a:rPr>
              <a:t>midterm</a:t>
            </a:r>
            <a:r>
              <a:rPr sz="2200" spc="-15" dirty="0">
                <a:cs typeface="Arial MT"/>
              </a:rPr>
              <a:t> </a:t>
            </a:r>
            <a:r>
              <a:rPr sz="2200" dirty="0">
                <a:cs typeface="Arial MT"/>
              </a:rPr>
              <a:t>&amp;</a:t>
            </a:r>
            <a:r>
              <a:rPr sz="2200" spc="-20" dirty="0">
                <a:cs typeface="Arial MT"/>
              </a:rPr>
              <a:t> </a:t>
            </a:r>
            <a:r>
              <a:rPr sz="2200" spc="-5" dirty="0">
                <a:cs typeface="Arial MT"/>
              </a:rPr>
              <a:t>final</a:t>
            </a:r>
            <a:r>
              <a:rPr sz="2200" spc="-15" dirty="0">
                <a:cs typeface="Arial MT"/>
              </a:rPr>
              <a:t> </a:t>
            </a:r>
            <a:r>
              <a:rPr sz="2200" dirty="0">
                <a:cs typeface="Arial MT"/>
              </a:rPr>
              <a:t>scores</a:t>
            </a:r>
            <a:r>
              <a:rPr sz="2200" spc="-15" dirty="0">
                <a:cs typeface="Arial MT"/>
              </a:rPr>
              <a:t> </a:t>
            </a:r>
            <a:r>
              <a:rPr sz="2200" spc="-5" dirty="0">
                <a:cs typeface="Arial MT"/>
              </a:rPr>
              <a:t>for </a:t>
            </a:r>
            <a:r>
              <a:rPr sz="2200" spc="-595" dirty="0">
                <a:cs typeface="Arial MT"/>
              </a:rPr>
              <a:t> </a:t>
            </a:r>
            <a:r>
              <a:rPr sz="2200" dirty="0">
                <a:cs typeface="Arial MT"/>
              </a:rPr>
              <a:t>students</a:t>
            </a:r>
            <a:r>
              <a:rPr sz="2200" spc="-15" dirty="0">
                <a:cs typeface="Arial MT"/>
              </a:rPr>
              <a:t> </a:t>
            </a:r>
            <a:r>
              <a:rPr sz="2200" spc="-5" dirty="0">
                <a:cs typeface="Arial MT"/>
              </a:rPr>
              <a:t>has</a:t>
            </a:r>
            <a:r>
              <a:rPr sz="2200" spc="-10" dirty="0">
                <a:cs typeface="Arial MT"/>
              </a:rPr>
              <a:t> </a:t>
            </a:r>
            <a:r>
              <a:rPr sz="2200" spc="-5" dirty="0">
                <a:cs typeface="Arial MT"/>
              </a:rPr>
              <a:t>an</a:t>
            </a:r>
            <a:r>
              <a:rPr sz="2200" spc="-10" dirty="0">
                <a:cs typeface="Arial MT"/>
              </a:rPr>
              <a:t> </a:t>
            </a:r>
            <a:r>
              <a:rPr sz="2200" spc="-5" dirty="0">
                <a:cs typeface="Arial MT"/>
              </a:rPr>
              <a:t>oval</a:t>
            </a:r>
            <a:r>
              <a:rPr sz="2200" spc="-10" dirty="0">
                <a:cs typeface="Arial MT"/>
              </a:rPr>
              <a:t> </a:t>
            </a:r>
            <a:r>
              <a:rPr sz="2200" dirty="0">
                <a:cs typeface="Arial MT"/>
              </a:rPr>
              <a:t>shape</a:t>
            </a:r>
            <a:r>
              <a:rPr sz="2200" spc="-10" dirty="0">
                <a:cs typeface="Arial MT"/>
              </a:rPr>
              <a:t> </a:t>
            </a:r>
            <a:r>
              <a:rPr sz="2200" spc="-5" dirty="0">
                <a:cs typeface="Arial MT"/>
              </a:rPr>
              <a:t>with</a:t>
            </a:r>
            <a:r>
              <a:rPr sz="2200" spc="5" dirty="0">
                <a:solidFill>
                  <a:srgbClr val="3B3B3B"/>
                </a:solidFill>
                <a:cs typeface="Arial MT"/>
              </a:rPr>
              <a:t> </a:t>
            </a:r>
            <a:r>
              <a:rPr sz="2200" dirty="0">
                <a:solidFill>
                  <a:srgbClr val="00B0F0"/>
                </a:solidFill>
                <a:cs typeface="Arial MT"/>
              </a:rPr>
              <a:t>correlation</a:t>
            </a:r>
            <a:r>
              <a:rPr sz="2200" spc="-10" dirty="0">
                <a:solidFill>
                  <a:srgbClr val="00B0F0"/>
                </a:solidFill>
                <a:cs typeface="Arial MT"/>
              </a:rPr>
              <a:t> </a:t>
            </a:r>
            <a:r>
              <a:rPr sz="2200" spc="-5" dirty="0">
                <a:solidFill>
                  <a:srgbClr val="00B0F0"/>
                </a:solidFill>
                <a:cs typeface="Arial MT"/>
              </a:rPr>
              <a:t>0.75</a:t>
            </a:r>
            <a:r>
              <a:rPr sz="2200" spc="-5" dirty="0">
                <a:solidFill>
                  <a:srgbClr val="3B3B3B"/>
                </a:solidFill>
                <a:cs typeface="Arial MT"/>
              </a:rPr>
              <a:t>,</a:t>
            </a:r>
            <a:r>
              <a:rPr sz="2200" spc="-15" dirty="0">
                <a:solidFill>
                  <a:srgbClr val="3B3B3B"/>
                </a:solidFill>
                <a:cs typeface="Arial MT"/>
              </a:rPr>
              <a:t> </a:t>
            </a:r>
            <a:r>
              <a:rPr sz="2200" spc="-5" dirty="0">
                <a:cs typeface="Arial MT"/>
              </a:rPr>
              <a:t>then...</a:t>
            </a:r>
            <a:endParaRPr sz="2200" dirty="0">
              <a:cs typeface="Arial MT"/>
            </a:endParaRPr>
          </a:p>
          <a:p>
            <a:pPr marL="355600" marR="464820" indent="-342900">
              <a:lnSpc>
                <a:spcPts val="2630"/>
              </a:lnSpc>
              <a:spcBef>
                <a:spcPts val="1190"/>
              </a:spcBef>
              <a:buFont typeface="Arial" panose="020B0604020202020204" pitchFamily="34" charset="0"/>
              <a:buChar char="•"/>
            </a:pPr>
            <a:r>
              <a:rPr sz="2200" spc="-5" dirty="0">
                <a:cs typeface="Arial MT"/>
              </a:rPr>
              <a:t>What do </a:t>
            </a:r>
            <a:r>
              <a:rPr sz="2200" dirty="0">
                <a:cs typeface="Arial MT"/>
              </a:rPr>
              <a:t>you </a:t>
            </a:r>
            <a:r>
              <a:rPr sz="2200" spc="-5" dirty="0">
                <a:cs typeface="Arial MT"/>
              </a:rPr>
              <a:t>expect the average final </a:t>
            </a:r>
            <a:r>
              <a:rPr sz="2200" dirty="0">
                <a:cs typeface="Arial MT"/>
              </a:rPr>
              <a:t>score </a:t>
            </a:r>
            <a:r>
              <a:rPr sz="2200" spc="-5" dirty="0">
                <a:cs typeface="Arial MT"/>
              </a:rPr>
              <a:t>would be for </a:t>
            </a:r>
            <a:r>
              <a:rPr sz="2200" spc="-600" dirty="0">
                <a:cs typeface="Arial MT"/>
              </a:rPr>
              <a:t> </a:t>
            </a:r>
            <a:r>
              <a:rPr sz="2200" dirty="0">
                <a:cs typeface="Arial MT"/>
              </a:rPr>
              <a:t>students</a:t>
            </a:r>
            <a:r>
              <a:rPr sz="2200" spc="-10" dirty="0">
                <a:cs typeface="Arial MT"/>
              </a:rPr>
              <a:t> </a:t>
            </a:r>
            <a:r>
              <a:rPr sz="2200" spc="-5" dirty="0">
                <a:cs typeface="Arial MT"/>
              </a:rPr>
              <a:t>who </a:t>
            </a:r>
            <a:r>
              <a:rPr sz="2200" dirty="0">
                <a:cs typeface="Arial MT"/>
              </a:rPr>
              <a:t>scored</a:t>
            </a:r>
            <a:r>
              <a:rPr sz="2200" spc="-5" dirty="0">
                <a:solidFill>
                  <a:srgbClr val="3B3B3B"/>
                </a:solidFill>
                <a:cs typeface="Arial MT"/>
              </a:rPr>
              <a:t> </a:t>
            </a:r>
            <a:r>
              <a:rPr sz="2200" spc="-5" dirty="0">
                <a:solidFill>
                  <a:srgbClr val="00B0F0"/>
                </a:solidFill>
                <a:cs typeface="Arial MT"/>
              </a:rPr>
              <a:t>90 on</a:t>
            </a:r>
            <a:r>
              <a:rPr sz="2200" spc="-10" dirty="0">
                <a:solidFill>
                  <a:srgbClr val="00B0F0"/>
                </a:solidFill>
                <a:cs typeface="Arial MT"/>
              </a:rPr>
              <a:t> </a:t>
            </a:r>
            <a:r>
              <a:rPr sz="2200" spc="-5" dirty="0">
                <a:solidFill>
                  <a:srgbClr val="00B0F0"/>
                </a:solidFill>
                <a:cs typeface="Arial MT"/>
              </a:rPr>
              <a:t>the</a:t>
            </a:r>
            <a:r>
              <a:rPr sz="2200" spc="-10" dirty="0">
                <a:solidFill>
                  <a:srgbClr val="00B0F0"/>
                </a:solidFill>
                <a:cs typeface="Arial MT"/>
              </a:rPr>
              <a:t> </a:t>
            </a:r>
            <a:r>
              <a:rPr sz="2200" dirty="0">
                <a:solidFill>
                  <a:srgbClr val="00B0F0"/>
                </a:solidFill>
                <a:cs typeface="Arial MT"/>
              </a:rPr>
              <a:t>midterm</a:t>
            </a:r>
            <a:r>
              <a:rPr sz="2200" dirty="0">
                <a:cs typeface="Arial MT"/>
              </a:rPr>
              <a:t>?</a:t>
            </a:r>
          </a:p>
          <a:p>
            <a:pPr marL="355600" indent="-342900">
              <a:lnSpc>
                <a:spcPct val="100000"/>
              </a:lnSpc>
              <a:spcBef>
                <a:spcPts val="1095"/>
              </a:spcBef>
              <a:buFont typeface="Arial" panose="020B0604020202020204" pitchFamily="34" charset="0"/>
              <a:buChar char="•"/>
            </a:pPr>
            <a:r>
              <a:rPr sz="2200" spc="-5" dirty="0">
                <a:cs typeface="Arial MT"/>
              </a:rPr>
              <a:t>How</a:t>
            </a:r>
            <a:r>
              <a:rPr sz="2200" spc="-15" dirty="0">
                <a:cs typeface="Arial MT"/>
              </a:rPr>
              <a:t> </a:t>
            </a:r>
            <a:r>
              <a:rPr sz="2200" spc="-5" dirty="0">
                <a:cs typeface="Arial MT"/>
              </a:rPr>
              <a:t>about</a:t>
            </a:r>
            <a:r>
              <a:rPr sz="2200" spc="-10" dirty="0">
                <a:solidFill>
                  <a:srgbClr val="3B3B3B"/>
                </a:solidFill>
                <a:cs typeface="Arial MT"/>
              </a:rPr>
              <a:t> </a:t>
            </a:r>
            <a:r>
              <a:rPr sz="2200" spc="-5" dirty="0">
                <a:solidFill>
                  <a:srgbClr val="00B0F0"/>
                </a:solidFill>
                <a:cs typeface="Arial MT"/>
              </a:rPr>
              <a:t>60</a:t>
            </a:r>
            <a:r>
              <a:rPr sz="2200" spc="-15" dirty="0">
                <a:solidFill>
                  <a:srgbClr val="00B0F0"/>
                </a:solidFill>
                <a:cs typeface="Arial MT"/>
              </a:rPr>
              <a:t> </a:t>
            </a:r>
            <a:r>
              <a:rPr sz="2200" spc="-5" dirty="0">
                <a:solidFill>
                  <a:srgbClr val="00B0F0"/>
                </a:solidFill>
                <a:cs typeface="Arial MT"/>
              </a:rPr>
              <a:t>on</a:t>
            </a:r>
            <a:r>
              <a:rPr sz="2200" spc="-15" dirty="0">
                <a:solidFill>
                  <a:srgbClr val="00B0F0"/>
                </a:solidFill>
                <a:cs typeface="Arial MT"/>
              </a:rPr>
              <a:t> </a:t>
            </a:r>
            <a:r>
              <a:rPr sz="2200" spc="-5" dirty="0">
                <a:solidFill>
                  <a:srgbClr val="00B0F0"/>
                </a:solidFill>
                <a:cs typeface="Arial MT"/>
              </a:rPr>
              <a:t>the</a:t>
            </a:r>
            <a:r>
              <a:rPr sz="2200" spc="-20" dirty="0">
                <a:solidFill>
                  <a:srgbClr val="00B0F0"/>
                </a:solidFill>
                <a:cs typeface="Arial MT"/>
              </a:rPr>
              <a:t> </a:t>
            </a:r>
            <a:r>
              <a:rPr sz="2200" dirty="0">
                <a:solidFill>
                  <a:srgbClr val="00B0F0"/>
                </a:solidFill>
                <a:cs typeface="Arial MT"/>
              </a:rPr>
              <a:t>midterm</a:t>
            </a:r>
            <a:r>
              <a:rPr sz="2200" dirty="0">
                <a:cs typeface="Arial MT"/>
              </a:rPr>
              <a:t>?</a:t>
            </a:r>
          </a:p>
        </p:txBody>
      </p:sp>
      <p:sp>
        <p:nvSpPr>
          <p:cNvPr id="3" name="object 3"/>
          <p:cNvSpPr txBox="1">
            <a:spLocks noGrp="1"/>
          </p:cNvSpPr>
          <p:nvPr>
            <p:ph type="title"/>
          </p:nvPr>
        </p:nvSpPr>
        <p:spPr>
          <a:xfrm>
            <a:off x="530225" y="181699"/>
            <a:ext cx="4568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4610748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7961" y="2209519"/>
            <a:ext cx="4860025" cy="636072"/>
          </a:xfrm>
          <a:prstGeom prst="rect">
            <a:avLst/>
          </a:prstGeom>
        </p:spPr>
        <p:txBody>
          <a:bodyPr vert="horz" wrap="square" lIns="0" tIns="12700" rIns="0" bIns="0" rtlCol="0">
            <a:spAutoFit/>
          </a:bodyPr>
          <a:lstStyle/>
          <a:p>
            <a:pPr marL="12700">
              <a:lnSpc>
                <a:spcPct val="100000"/>
              </a:lnSpc>
              <a:spcBef>
                <a:spcPts val="100"/>
              </a:spcBef>
            </a:pPr>
            <a:r>
              <a:rPr lang="en-US" spc="-10" dirty="0"/>
              <a:t>Linear</a:t>
            </a:r>
            <a:r>
              <a:rPr lang="en-US" spc="-90" dirty="0"/>
              <a:t> </a:t>
            </a:r>
            <a:r>
              <a:rPr lang="en-US" spc="-5" dirty="0"/>
              <a:t>Regression Recap</a:t>
            </a:r>
            <a:endParaRPr spc="-5" dirty="0"/>
          </a:p>
        </p:txBody>
      </p:sp>
    </p:spTree>
    <p:extLst>
      <p:ext uri="{BB962C8B-B14F-4D97-AF65-F5344CB8AC3E}">
        <p14:creationId xmlns:p14="http://schemas.microsoft.com/office/powerpoint/2010/main" val="19870332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411797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Prediction</a:t>
            </a:r>
            <a:r>
              <a:rPr lang="en-US" spc="-5" dirty="0">
                <a:solidFill>
                  <a:schemeClr val="tx1"/>
                </a:solidFill>
              </a:rPr>
              <a:t> </a:t>
            </a:r>
            <a:r>
              <a:rPr lang="en-US" spc="-5" dirty="0" err="1">
                <a:solidFill>
                  <a:schemeClr val="tx1"/>
                </a:solidFill>
              </a:rPr>
              <a:t>TAsk</a:t>
            </a:r>
            <a:endParaRPr spc="-5" dirty="0">
              <a:solidFill>
                <a:schemeClr val="tx1"/>
              </a:solidFill>
            </a:endParaRPr>
          </a:p>
        </p:txBody>
      </p:sp>
      <p:sp>
        <p:nvSpPr>
          <p:cNvPr id="3" name="object 3"/>
          <p:cNvSpPr txBox="1"/>
          <p:nvPr/>
        </p:nvSpPr>
        <p:spPr>
          <a:xfrm>
            <a:off x="530224" y="1032383"/>
            <a:ext cx="8080375" cy="3388107"/>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5" dirty="0">
                <a:cs typeface="Arial MT"/>
              </a:rPr>
              <a:t>Examples:</a:t>
            </a:r>
            <a:endParaRPr sz="2400" dirty="0">
              <a:cs typeface="Arial MT"/>
            </a:endParaRPr>
          </a:p>
          <a:p>
            <a:pPr marL="469900" indent="-412750">
              <a:lnSpc>
                <a:spcPct val="100000"/>
              </a:lnSpc>
              <a:spcBef>
                <a:spcPts val="420"/>
              </a:spcBef>
              <a:buClr>
                <a:srgbClr val="C4820D"/>
              </a:buClr>
              <a:buChar char="●"/>
              <a:tabLst>
                <a:tab pos="469265" algn="l"/>
                <a:tab pos="469900" algn="l"/>
              </a:tabLst>
            </a:pPr>
            <a:r>
              <a:rPr sz="2400" spc="-5" dirty="0">
                <a:cs typeface="Arial MT"/>
              </a:rPr>
              <a:t>Predict</a:t>
            </a:r>
            <a:r>
              <a:rPr sz="2400" spc="-20" dirty="0">
                <a:cs typeface="Arial MT"/>
              </a:rPr>
              <a:t> </a:t>
            </a:r>
            <a:r>
              <a:rPr sz="2400" dirty="0">
                <a:cs typeface="Arial MT"/>
              </a:rPr>
              <a:t>#</a:t>
            </a:r>
            <a:r>
              <a:rPr sz="2400" spc="25" dirty="0">
                <a:cs typeface="Arial MT"/>
              </a:rPr>
              <a:t> </a:t>
            </a:r>
            <a:r>
              <a:rPr sz="2400" i="1" spc="-5" dirty="0">
                <a:cs typeface="Arial"/>
              </a:rPr>
              <a:t>hospital</a:t>
            </a:r>
            <a:r>
              <a:rPr sz="2400" i="1" spc="-15" dirty="0">
                <a:cs typeface="Arial"/>
              </a:rPr>
              <a:t> </a:t>
            </a:r>
            <a:r>
              <a:rPr sz="2400" i="1" spc="-5" dirty="0">
                <a:cs typeface="Arial"/>
              </a:rPr>
              <a:t>beds</a:t>
            </a:r>
            <a:r>
              <a:rPr sz="2400" i="1" spc="-15" dirty="0">
                <a:cs typeface="Arial"/>
              </a:rPr>
              <a:t> </a:t>
            </a:r>
            <a:r>
              <a:rPr sz="2400" i="1" spc="-5" dirty="0">
                <a:cs typeface="Arial"/>
              </a:rPr>
              <a:t>available</a:t>
            </a:r>
            <a:r>
              <a:rPr sz="2400" i="1" spc="5" dirty="0">
                <a:cs typeface="Arial"/>
              </a:rPr>
              <a:t> </a:t>
            </a:r>
            <a:r>
              <a:rPr sz="2400" spc="-5" dirty="0">
                <a:cs typeface="Arial MT"/>
              </a:rPr>
              <a:t>using</a:t>
            </a:r>
            <a:r>
              <a:rPr sz="2400" spc="-10" dirty="0">
                <a:cs typeface="Arial MT"/>
              </a:rPr>
              <a:t> </a:t>
            </a:r>
            <a:r>
              <a:rPr sz="2400" i="1" spc="-5" dirty="0">
                <a:cs typeface="Arial"/>
              </a:rPr>
              <a:t>air</a:t>
            </a:r>
            <a:r>
              <a:rPr sz="2400" i="1" spc="-15" dirty="0">
                <a:cs typeface="Arial"/>
              </a:rPr>
              <a:t> </a:t>
            </a:r>
            <a:r>
              <a:rPr sz="2400" i="1" spc="-5" dirty="0">
                <a:cs typeface="Arial"/>
              </a:rPr>
              <a:t>pollution</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0" dirty="0">
                <a:cs typeface="Arial MT"/>
              </a:rPr>
              <a:t> </a:t>
            </a:r>
            <a:r>
              <a:rPr sz="2400" i="1" spc="-5" dirty="0">
                <a:cs typeface="Arial"/>
              </a:rPr>
              <a:t>house</a:t>
            </a:r>
            <a:r>
              <a:rPr sz="2400" i="1" spc="-15" dirty="0">
                <a:cs typeface="Arial"/>
              </a:rPr>
              <a:t> </a:t>
            </a:r>
            <a:r>
              <a:rPr sz="2400" i="1" spc="-5" dirty="0">
                <a:cs typeface="Arial"/>
              </a:rPr>
              <a:t>prices</a:t>
            </a:r>
            <a:r>
              <a:rPr sz="2400" i="1" spc="-10" dirty="0">
                <a:cs typeface="Arial"/>
              </a:rPr>
              <a:t> </a:t>
            </a:r>
            <a:r>
              <a:rPr sz="2400" spc="-5" dirty="0">
                <a:cs typeface="Arial MT"/>
              </a:rPr>
              <a:t>using</a:t>
            </a:r>
            <a:r>
              <a:rPr sz="2400" spc="-10" dirty="0">
                <a:cs typeface="Arial MT"/>
              </a:rPr>
              <a:t> </a:t>
            </a:r>
            <a:r>
              <a:rPr sz="2400" i="1" spc="-5" dirty="0">
                <a:cs typeface="Arial"/>
              </a:rPr>
              <a:t>house</a:t>
            </a:r>
            <a:r>
              <a:rPr sz="2400" i="1" spc="-20" dirty="0">
                <a:cs typeface="Arial"/>
              </a:rPr>
              <a:t> </a:t>
            </a:r>
            <a:r>
              <a:rPr sz="2400" i="1" dirty="0">
                <a:cs typeface="Arial"/>
              </a:rPr>
              <a:t>size</a:t>
            </a:r>
            <a:endParaRPr sz="2400" dirty="0">
              <a:cs typeface="Arial"/>
            </a:endParaRPr>
          </a:p>
          <a:p>
            <a:pPr>
              <a:lnSpc>
                <a:spcPct val="100000"/>
              </a:lnSpc>
              <a:spcBef>
                <a:spcPts val="40"/>
              </a:spcBef>
              <a:buClr>
                <a:srgbClr val="C4820D"/>
              </a:buClr>
              <a:buFont typeface="Arial MT"/>
              <a:buChar char="●"/>
            </a:pPr>
            <a:endParaRPr sz="3200" dirty="0">
              <a:cs typeface="Arial"/>
            </a:endParaRPr>
          </a:p>
          <a:p>
            <a:pPr marL="469900" indent="-412750">
              <a:lnSpc>
                <a:spcPct val="100000"/>
              </a:lnSpc>
              <a:buClr>
                <a:srgbClr val="C4820D"/>
              </a:buClr>
              <a:buChar char="●"/>
              <a:tabLst>
                <a:tab pos="469265" algn="l"/>
                <a:tab pos="469900" algn="l"/>
              </a:tabLst>
            </a:pPr>
            <a:r>
              <a:rPr sz="2400" spc="-5" dirty="0">
                <a:cs typeface="Arial MT"/>
              </a:rPr>
              <a:t>Predict</a:t>
            </a:r>
            <a:r>
              <a:rPr sz="2400" spc="15" dirty="0">
                <a:cs typeface="Arial MT"/>
              </a:rPr>
              <a:t> </a:t>
            </a:r>
            <a:r>
              <a:rPr sz="2400" i="1" dirty="0">
                <a:cs typeface="Arial"/>
              </a:rPr>
              <a:t>#</a:t>
            </a:r>
            <a:r>
              <a:rPr sz="2400" i="1" spc="-15" dirty="0">
                <a:cs typeface="Arial"/>
              </a:rPr>
              <a:t> </a:t>
            </a:r>
            <a:r>
              <a:rPr sz="2400" i="1" spc="-5" dirty="0">
                <a:cs typeface="Arial"/>
              </a:rPr>
              <a:t>app</a:t>
            </a:r>
            <a:r>
              <a:rPr sz="2400" i="1" spc="-15" dirty="0">
                <a:cs typeface="Arial"/>
              </a:rPr>
              <a:t> </a:t>
            </a:r>
            <a:r>
              <a:rPr sz="2400" i="1" spc="-5" dirty="0">
                <a:cs typeface="Arial"/>
              </a:rPr>
              <a:t>users </a:t>
            </a:r>
            <a:r>
              <a:rPr sz="2400" spc="-5" dirty="0">
                <a:cs typeface="Arial MT"/>
              </a:rPr>
              <a:t>using</a:t>
            </a:r>
            <a:r>
              <a:rPr sz="2400" spc="-10" dirty="0">
                <a:cs typeface="Arial MT"/>
              </a:rPr>
              <a:t> </a:t>
            </a:r>
            <a:r>
              <a:rPr sz="2400" i="1" dirty="0">
                <a:cs typeface="Arial"/>
              </a:rPr>
              <a:t>#</a:t>
            </a:r>
            <a:r>
              <a:rPr sz="2400" i="1" spc="-10" dirty="0">
                <a:cs typeface="Arial"/>
              </a:rPr>
              <a:t> </a:t>
            </a:r>
            <a:r>
              <a:rPr sz="2400" i="1" spc="-5" dirty="0">
                <a:cs typeface="Arial"/>
              </a:rPr>
              <a:t>app</a:t>
            </a:r>
            <a:r>
              <a:rPr sz="2400" i="1" spc="-15" dirty="0">
                <a:cs typeface="Arial"/>
              </a:rPr>
              <a:t> </a:t>
            </a:r>
            <a:r>
              <a:rPr sz="2400" i="1" spc="-5" dirty="0">
                <a:cs typeface="Arial"/>
              </a:rPr>
              <a:t>downloads</a:t>
            </a:r>
            <a:endParaRPr sz="2400" dirty="0">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5427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Estimate</a:t>
            </a:r>
          </a:p>
        </p:txBody>
      </p:sp>
      <p:sp>
        <p:nvSpPr>
          <p:cNvPr id="3" name="object 3"/>
          <p:cNvSpPr txBox="1"/>
          <p:nvPr/>
        </p:nvSpPr>
        <p:spPr>
          <a:xfrm>
            <a:off x="530225" y="1032383"/>
            <a:ext cx="8061325" cy="3133615"/>
          </a:xfrm>
          <a:prstGeom prst="rect">
            <a:avLst/>
          </a:prstGeom>
        </p:spPr>
        <p:txBody>
          <a:bodyPr vert="horz" wrap="square" lIns="0" tIns="12700" rIns="0" bIns="0" rtlCol="0">
            <a:spAutoFit/>
          </a:bodyPr>
          <a:lstStyle/>
          <a:p>
            <a:pPr marL="12700">
              <a:lnSpc>
                <a:spcPct val="100000"/>
              </a:lnSpc>
              <a:spcBef>
                <a:spcPts val="100"/>
              </a:spcBef>
            </a:pPr>
            <a:r>
              <a:rPr sz="2400" b="1" spc="-5" dirty="0">
                <a:cs typeface="Arial"/>
              </a:rPr>
              <a:t>Goal:</a:t>
            </a:r>
            <a:r>
              <a:rPr sz="2400" b="1" spc="-15" dirty="0">
                <a:cs typeface="Arial"/>
              </a:rPr>
              <a:t> </a:t>
            </a:r>
            <a:r>
              <a:rPr sz="2400" spc="-5" dirty="0">
                <a:cs typeface="Arial MT"/>
              </a:rPr>
              <a:t>Predict</a:t>
            </a:r>
            <a:r>
              <a:rPr sz="2400" spc="15" dirty="0">
                <a:cs typeface="Arial MT"/>
              </a:rPr>
              <a:t> </a:t>
            </a:r>
            <a:r>
              <a:rPr sz="2400" i="1" dirty="0">
                <a:cs typeface="Arial"/>
              </a:rPr>
              <a:t>y</a:t>
            </a:r>
            <a:r>
              <a:rPr sz="2400" i="1" spc="-20" dirty="0">
                <a:cs typeface="Arial"/>
              </a:rPr>
              <a:t> </a:t>
            </a:r>
            <a:r>
              <a:rPr sz="2400" spc="-5" dirty="0">
                <a:cs typeface="Arial MT"/>
              </a:rPr>
              <a:t>using</a:t>
            </a:r>
            <a:r>
              <a:rPr sz="2400" spc="-20" dirty="0">
                <a:cs typeface="Arial MT"/>
              </a:rPr>
              <a:t> </a:t>
            </a:r>
            <a:r>
              <a:rPr sz="2400" i="1" dirty="0">
                <a:cs typeface="Arial"/>
              </a:rPr>
              <a:t>x</a:t>
            </a:r>
            <a:endParaRPr sz="2400" dirty="0">
              <a:cs typeface="Arial"/>
            </a:endParaRPr>
          </a:p>
          <a:p>
            <a:pPr>
              <a:lnSpc>
                <a:spcPct val="100000"/>
              </a:lnSpc>
              <a:spcBef>
                <a:spcPts val="40"/>
              </a:spcBef>
            </a:pPr>
            <a:endParaRPr sz="3200" dirty="0">
              <a:cs typeface="Arial"/>
            </a:endParaRPr>
          </a:p>
          <a:p>
            <a:pPr marL="12700">
              <a:lnSpc>
                <a:spcPct val="100000"/>
              </a:lnSpc>
            </a:pPr>
            <a:r>
              <a:rPr sz="2400" spc="-135" dirty="0">
                <a:cs typeface="Arial MT"/>
              </a:rPr>
              <a:t>To</a:t>
            </a:r>
            <a:r>
              <a:rPr sz="2400" spc="-20" dirty="0">
                <a:cs typeface="Arial MT"/>
              </a:rPr>
              <a:t> </a:t>
            </a:r>
            <a:r>
              <a:rPr sz="2400" spc="-5" dirty="0">
                <a:cs typeface="Arial MT"/>
              </a:rPr>
              <a:t>find</a:t>
            </a:r>
            <a:r>
              <a:rPr sz="2400" spc="-20" dirty="0">
                <a:cs typeface="Arial MT"/>
              </a:rPr>
              <a:t>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30" dirty="0">
                <a:cs typeface="Arial MT"/>
              </a:rPr>
              <a:t> </a:t>
            </a:r>
            <a:r>
              <a:rPr sz="2400" i="1" dirty="0">
                <a:cs typeface="Arial"/>
              </a:rPr>
              <a:t>y</a:t>
            </a:r>
            <a:r>
              <a:rPr sz="2400" dirty="0">
                <a:cs typeface="Arial MT"/>
              </a:rPr>
              <a:t>:</a:t>
            </a:r>
          </a:p>
          <a:p>
            <a:pPr marL="469900" indent="-412750">
              <a:lnSpc>
                <a:spcPts val="2865"/>
              </a:lnSpc>
              <a:spcBef>
                <a:spcPts val="420"/>
              </a:spcBef>
              <a:buClr>
                <a:srgbClr val="C4820D"/>
              </a:buClr>
              <a:buChar char="●"/>
              <a:tabLst>
                <a:tab pos="469265" algn="l"/>
                <a:tab pos="469900" algn="l"/>
              </a:tabLst>
            </a:pPr>
            <a:r>
              <a:rPr sz="2400" spc="-5" dirty="0">
                <a:cs typeface="Arial MT"/>
              </a:rPr>
              <a:t>Convert</a:t>
            </a:r>
            <a:r>
              <a:rPr sz="2400" spc="-20" dirty="0">
                <a:cs typeface="Arial MT"/>
              </a:rPr>
              <a:t> </a:t>
            </a:r>
            <a:r>
              <a:rPr sz="2400" spc="-5" dirty="0">
                <a:cs typeface="Arial MT"/>
              </a:rPr>
              <a:t>the</a:t>
            </a:r>
            <a:r>
              <a:rPr sz="2400" spc="-20" dirty="0">
                <a:cs typeface="Arial MT"/>
              </a:rPr>
              <a:t> </a:t>
            </a:r>
            <a:r>
              <a:rPr sz="2400" spc="-5" dirty="0">
                <a:cs typeface="Arial MT"/>
              </a:rPr>
              <a:t>given</a:t>
            </a:r>
            <a:r>
              <a:rPr sz="2400" spc="10" dirty="0">
                <a:cs typeface="Arial MT"/>
              </a:rPr>
              <a:t> </a:t>
            </a:r>
            <a:r>
              <a:rPr sz="2400" i="1" dirty="0">
                <a:cs typeface="Arial"/>
              </a:rPr>
              <a:t>x</a:t>
            </a:r>
            <a:r>
              <a:rPr sz="2400" i="1" spc="-15" dirty="0">
                <a:cs typeface="Arial"/>
              </a:rPr>
              <a:t> </a:t>
            </a:r>
            <a:r>
              <a:rPr sz="2400" spc="-5" dirty="0">
                <a:cs typeface="Arial MT"/>
              </a:rPr>
              <a:t>to</a:t>
            </a:r>
            <a:r>
              <a:rPr sz="2400" spc="-25" dirty="0">
                <a:cs typeface="Arial MT"/>
              </a:rPr>
              <a:t> </a:t>
            </a:r>
            <a:r>
              <a:rPr sz="2400" dirty="0">
                <a:cs typeface="Arial MT"/>
              </a:rPr>
              <a:t>standard</a:t>
            </a:r>
            <a:r>
              <a:rPr sz="2400" spc="-15" dirty="0">
                <a:cs typeface="Arial MT"/>
              </a:rPr>
              <a:t> </a:t>
            </a:r>
            <a:r>
              <a:rPr sz="2400" spc="-5" dirty="0">
                <a:cs typeface="Arial MT"/>
              </a:rPr>
              <a:t>units</a:t>
            </a:r>
            <a:endParaRPr sz="2400" dirty="0">
              <a:cs typeface="Arial MT"/>
            </a:endParaRPr>
          </a:p>
          <a:p>
            <a:pPr marL="469900" indent="-412750">
              <a:lnSpc>
                <a:spcPts val="2850"/>
              </a:lnSpc>
              <a:buClr>
                <a:srgbClr val="C4820D"/>
              </a:buClr>
              <a:buChar char="●"/>
              <a:tabLst>
                <a:tab pos="469265" algn="l"/>
                <a:tab pos="469900" algn="l"/>
              </a:tabLst>
            </a:pPr>
            <a:r>
              <a:rPr sz="2400" dirty="0">
                <a:cs typeface="Arial MT"/>
              </a:rPr>
              <a:t>Multiply</a:t>
            </a:r>
            <a:r>
              <a:rPr sz="2400" spc="-35" dirty="0">
                <a:cs typeface="Arial MT"/>
              </a:rPr>
              <a:t> </a:t>
            </a:r>
            <a:r>
              <a:rPr sz="2400" spc="-5" dirty="0">
                <a:cs typeface="Arial MT"/>
              </a:rPr>
              <a:t>by</a:t>
            </a:r>
            <a:r>
              <a:rPr sz="2400" spc="-30" dirty="0">
                <a:cs typeface="Arial MT"/>
              </a:rPr>
              <a:t> </a:t>
            </a:r>
            <a:r>
              <a:rPr sz="2400" i="1" dirty="0">
                <a:cs typeface="Arial"/>
              </a:rPr>
              <a:t>r</a:t>
            </a:r>
            <a:endParaRPr sz="2400" dirty="0">
              <a:cs typeface="Arial"/>
            </a:endParaRPr>
          </a:p>
          <a:p>
            <a:pPr marL="469900" indent="-412750">
              <a:lnSpc>
                <a:spcPts val="2850"/>
              </a:lnSpc>
              <a:buClr>
                <a:srgbClr val="C4820D"/>
              </a:buClr>
              <a:buChar char="●"/>
              <a:tabLst>
                <a:tab pos="469265" algn="l"/>
                <a:tab pos="469900" algn="l"/>
              </a:tabLst>
            </a:pPr>
            <a:r>
              <a:rPr sz="2400" spc="-15" dirty="0">
                <a:cs typeface="Arial MT"/>
              </a:rPr>
              <a:t>That’s </a:t>
            </a: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estimate</a:t>
            </a:r>
            <a:r>
              <a:rPr sz="2400" spc="-15" dirty="0">
                <a:cs typeface="Arial MT"/>
              </a:rPr>
              <a:t> </a:t>
            </a:r>
            <a:r>
              <a:rPr sz="2400" spc="-5" dirty="0">
                <a:cs typeface="Arial MT"/>
              </a:rPr>
              <a:t>of</a:t>
            </a:r>
            <a:r>
              <a:rPr sz="2400" spc="25" dirty="0">
                <a:cs typeface="Arial MT"/>
              </a:rPr>
              <a:t> </a:t>
            </a:r>
            <a:r>
              <a:rPr sz="2400" i="1" dirty="0">
                <a:cs typeface="Arial"/>
              </a:rPr>
              <a:t>y</a:t>
            </a:r>
            <a:r>
              <a:rPr sz="2400" dirty="0">
                <a:cs typeface="Arial MT"/>
              </a:rPr>
              <a:t>,</a:t>
            </a:r>
            <a:r>
              <a:rPr sz="2400" spc="-15" dirty="0">
                <a:cs typeface="Arial MT"/>
              </a:rPr>
              <a:t> </a:t>
            </a:r>
            <a:r>
              <a:rPr sz="2400" spc="-5" dirty="0">
                <a:cs typeface="Arial MT"/>
              </a:rPr>
              <a:t>but:</a:t>
            </a:r>
            <a:endParaRPr sz="2400" dirty="0">
              <a:cs typeface="Arial MT"/>
            </a:endParaRPr>
          </a:p>
          <a:p>
            <a:pPr marL="927100" lvl="1" indent="-412750">
              <a:lnSpc>
                <a:spcPts val="2850"/>
              </a:lnSpc>
              <a:buClr>
                <a:srgbClr val="C4820D"/>
              </a:buClr>
              <a:buChar char="○"/>
              <a:tabLst>
                <a:tab pos="926465" algn="l"/>
                <a:tab pos="927100" algn="l"/>
              </a:tabLst>
            </a:pPr>
            <a:r>
              <a:rPr sz="2400" spc="-15" dirty="0">
                <a:cs typeface="Arial MT"/>
              </a:rPr>
              <a:t>It’s</a:t>
            </a:r>
            <a:r>
              <a:rPr sz="2400" spc="-30" dirty="0">
                <a:cs typeface="Arial MT"/>
              </a:rPr>
              <a:t> </a:t>
            </a:r>
            <a:r>
              <a:rPr sz="2400" spc="-5" dirty="0">
                <a:cs typeface="Arial MT"/>
              </a:rPr>
              <a:t>in</a:t>
            </a:r>
            <a:r>
              <a:rPr sz="2400" spc="-30" dirty="0">
                <a:cs typeface="Arial MT"/>
              </a:rPr>
              <a:t> </a:t>
            </a:r>
            <a:r>
              <a:rPr sz="2400" dirty="0">
                <a:cs typeface="Arial MT"/>
              </a:rPr>
              <a:t>standard</a:t>
            </a:r>
            <a:r>
              <a:rPr sz="2400" spc="-25" dirty="0">
                <a:cs typeface="Arial MT"/>
              </a:rPr>
              <a:t> </a:t>
            </a:r>
            <a:r>
              <a:rPr sz="2400" spc="-5" dirty="0">
                <a:cs typeface="Arial MT"/>
              </a:rPr>
              <a:t>units</a:t>
            </a:r>
            <a:endParaRPr sz="2400" dirty="0">
              <a:cs typeface="Arial MT"/>
            </a:endParaRPr>
          </a:p>
          <a:p>
            <a:pPr marL="927100" lvl="1" indent="-412750">
              <a:lnSpc>
                <a:spcPts val="2865"/>
              </a:lnSpc>
              <a:buClr>
                <a:srgbClr val="C4820D"/>
              </a:buClr>
              <a:buChar char="○"/>
              <a:tabLst>
                <a:tab pos="926465" algn="l"/>
                <a:tab pos="927100" algn="l"/>
              </a:tabLst>
            </a:pPr>
            <a:r>
              <a:rPr sz="2400" spc="-5" dirty="0">
                <a:cs typeface="Arial MT"/>
              </a:rPr>
              <a:t>So</a:t>
            </a:r>
            <a:r>
              <a:rPr sz="2400" spc="-20" dirty="0">
                <a:cs typeface="Arial MT"/>
              </a:rPr>
              <a:t> </a:t>
            </a:r>
            <a:r>
              <a:rPr sz="2400" dirty="0">
                <a:cs typeface="Arial MT"/>
              </a:rPr>
              <a:t>convert</a:t>
            </a:r>
            <a:r>
              <a:rPr sz="2400" spc="-10" dirty="0">
                <a:cs typeface="Arial MT"/>
              </a:rPr>
              <a:t> </a:t>
            </a:r>
            <a:r>
              <a:rPr sz="2400" spc="-5" dirty="0">
                <a:cs typeface="Arial MT"/>
              </a:rPr>
              <a:t>it</a:t>
            </a:r>
            <a:r>
              <a:rPr sz="2400" spc="-10" dirty="0">
                <a:cs typeface="Arial MT"/>
              </a:rPr>
              <a:t> </a:t>
            </a:r>
            <a:r>
              <a:rPr sz="2400" spc="-5" dirty="0">
                <a:cs typeface="Arial MT"/>
              </a:rPr>
              <a:t>back</a:t>
            </a:r>
            <a:r>
              <a:rPr sz="2400" spc="-15" dirty="0">
                <a:cs typeface="Arial MT"/>
              </a:rPr>
              <a:t> </a:t>
            </a:r>
            <a:r>
              <a:rPr sz="2400" spc="-5" dirty="0">
                <a:cs typeface="Arial MT"/>
              </a:rPr>
              <a:t>to</a:t>
            </a:r>
            <a:r>
              <a:rPr sz="2400" spc="-15" dirty="0">
                <a:cs typeface="Arial MT"/>
              </a:rPr>
              <a:t> </a:t>
            </a:r>
            <a:r>
              <a:rPr sz="2400" spc="-5" dirty="0">
                <a:cs typeface="Arial MT"/>
              </a:rPr>
              <a:t>the</a:t>
            </a:r>
            <a:r>
              <a:rPr sz="2400" spc="-15" dirty="0">
                <a:cs typeface="Arial MT"/>
              </a:rPr>
              <a:t> </a:t>
            </a:r>
            <a:r>
              <a:rPr sz="2400" spc="-5" dirty="0">
                <a:cs typeface="Arial MT"/>
              </a:rPr>
              <a:t>original</a:t>
            </a:r>
            <a:r>
              <a:rPr sz="2400" spc="-10" dirty="0">
                <a:cs typeface="Arial MT"/>
              </a:rPr>
              <a:t> </a:t>
            </a:r>
            <a:r>
              <a:rPr sz="2400" spc="-5" dirty="0">
                <a:cs typeface="Arial MT"/>
              </a:rPr>
              <a:t>units</a:t>
            </a:r>
            <a:r>
              <a:rPr sz="2400" spc="-15" dirty="0">
                <a:cs typeface="Arial MT"/>
              </a:rPr>
              <a:t> </a:t>
            </a:r>
            <a:r>
              <a:rPr sz="2400" spc="-5" dirty="0">
                <a:cs typeface="Arial MT"/>
              </a:rPr>
              <a:t>of</a:t>
            </a:r>
            <a:r>
              <a:rPr sz="2400" spc="55" dirty="0">
                <a:cs typeface="Arial MT"/>
              </a:rPr>
              <a:t> </a:t>
            </a:r>
            <a:r>
              <a:rPr sz="2400" i="1" dirty="0">
                <a:cs typeface="Arial"/>
              </a:rPr>
              <a:t>y</a:t>
            </a:r>
            <a:endParaRPr sz="2400" dirty="0">
              <a:cs typeface="Aria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164625" y="1674124"/>
            <a:ext cx="8801100" cy="1551940"/>
            <a:chOff x="164625" y="1674124"/>
            <a:chExt cx="880110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174150" y="1683649"/>
              <a:ext cx="4050665" cy="872490"/>
            </a:xfrm>
            <a:custGeom>
              <a:avLst/>
              <a:gdLst/>
              <a:ahLst/>
              <a:cxnLst/>
              <a:rect l="l" t="t" r="r" b="b"/>
              <a:pathLst>
                <a:path w="4050665" h="872489">
                  <a:moveTo>
                    <a:pt x="0" y="145402"/>
                  </a:moveTo>
                  <a:lnTo>
                    <a:pt x="7412" y="99444"/>
                  </a:lnTo>
                  <a:lnTo>
                    <a:pt x="28054" y="59529"/>
                  </a:lnTo>
                  <a:lnTo>
                    <a:pt x="59529" y="28054"/>
                  </a:lnTo>
                  <a:lnTo>
                    <a:pt x="99444" y="7412"/>
                  </a:lnTo>
                  <a:lnTo>
                    <a:pt x="145402" y="0"/>
                  </a:lnTo>
                  <a:lnTo>
                    <a:pt x="3905197" y="0"/>
                  </a:lnTo>
                  <a:lnTo>
                    <a:pt x="3960840" y="11068"/>
                  </a:lnTo>
                  <a:lnTo>
                    <a:pt x="4008012" y="42587"/>
                  </a:lnTo>
                  <a:lnTo>
                    <a:pt x="4039531" y="89759"/>
                  </a:lnTo>
                  <a:lnTo>
                    <a:pt x="4050599" y="145402"/>
                  </a:lnTo>
                  <a:lnTo>
                    <a:pt x="4050599" y="726996"/>
                  </a:lnTo>
                  <a:lnTo>
                    <a:pt x="4043187" y="772955"/>
                  </a:lnTo>
                  <a:lnTo>
                    <a:pt x="4022545" y="812870"/>
                  </a:lnTo>
                  <a:lnTo>
                    <a:pt x="3991070" y="844345"/>
                  </a:lnTo>
                  <a:lnTo>
                    <a:pt x="3951155" y="864987"/>
                  </a:lnTo>
                  <a:lnTo>
                    <a:pt x="3905197"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7" name="object 7"/>
            <p:cNvSpPr/>
            <p:nvPr/>
          </p:nvSpPr>
          <p:spPr>
            <a:xfrm>
              <a:off x="298450" y="2598148"/>
              <a:ext cx="3510279" cy="623570"/>
            </a:xfrm>
            <a:custGeom>
              <a:avLst/>
              <a:gdLst/>
              <a:ahLst/>
              <a:cxnLst/>
              <a:rect l="l" t="t" r="r" b="b"/>
              <a:pathLst>
                <a:path w="3510279" h="623569">
                  <a:moveTo>
                    <a:pt x="2924749" y="128051"/>
                  </a:moveTo>
                  <a:lnTo>
                    <a:pt x="2047324" y="128051"/>
                  </a:lnTo>
                  <a:lnTo>
                    <a:pt x="2481919" y="0"/>
                  </a:lnTo>
                  <a:lnTo>
                    <a:pt x="2924749" y="128051"/>
                  </a:lnTo>
                  <a:close/>
                </a:path>
                <a:path w="3510279" h="623569">
                  <a:moveTo>
                    <a:pt x="34271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3427199" y="128051"/>
                  </a:lnTo>
                  <a:lnTo>
                    <a:pt x="3472970" y="141912"/>
                  </a:lnTo>
                  <a:lnTo>
                    <a:pt x="3503420" y="178980"/>
                  </a:lnTo>
                  <a:lnTo>
                    <a:pt x="3509699" y="210551"/>
                  </a:lnTo>
                  <a:lnTo>
                    <a:pt x="3509699" y="540551"/>
                  </a:lnTo>
                  <a:lnTo>
                    <a:pt x="3503216" y="572664"/>
                  </a:lnTo>
                  <a:lnTo>
                    <a:pt x="3485536" y="598887"/>
                  </a:lnTo>
                  <a:lnTo>
                    <a:pt x="3459312" y="616568"/>
                  </a:lnTo>
                  <a:lnTo>
                    <a:pt x="3427199" y="623051"/>
                  </a:lnTo>
                  <a:close/>
                </a:path>
              </a:pathLst>
            </a:custGeom>
            <a:solidFill>
              <a:srgbClr val="C9DAF7"/>
            </a:solidFill>
          </p:spPr>
          <p:txBody>
            <a:bodyPr wrap="square" lIns="0" tIns="0" rIns="0" bIns="0" rtlCol="0"/>
            <a:lstStyle/>
            <a:p>
              <a:endParaRPr/>
            </a:p>
          </p:txBody>
        </p:sp>
        <p:sp>
          <p:nvSpPr>
            <p:cNvPr id="8" name="object 8"/>
            <p:cNvSpPr/>
            <p:nvPr/>
          </p:nvSpPr>
          <p:spPr>
            <a:xfrm>
              <a:off x="298450" y="2598148"/>
              <a:ext cx="3510279" cy="623570"/>
            </a:xfrm>
            <a:custGeom>
              <a:avLst/>
              <a:gdLst/>
              <a:ahLst/>
              <a:cxnLst/>
              <a:rect l="l" t="t" r="r" b="b"/>
              <a:pathLst>
                <a:path w="3510279" h="623569">
                  <a:moveTo>
                    <a:pt x="0" y="210551"/>
                  </a:moveTo>
                  <a:lnTo>
                    <a:pt x="6483" y="178438"/>
                  </a:lnTo>
                  <a:lnTo>
                    <a:pt x="24163" y="152215"/>
                  </a:lnTo>
                  <a:lnTo>
                    <a:pt x="50387" y="134534"/>
                  </a:lnTo>
                  <a:lnTo>
                    <a:pt x="82499" y="128051"/>
                  </a:lnTo>
                  <a:lnTo>
                    <a:pt x="2047324" y="128051"/>
                  </a:lnTo>
                  <a:lnTo>
                    <a:pt x="2481919" y="0"/>
                  </a:lnTo>
                  <a:lnTo>
                    <a:pt x="2924749" y="128051"/>
                  </a:lnTo>
                  <a:lnTo>
                    <a:pt x="3427199" y="128051"/>
                  </a:lnTo>
                  <a:lnTo>
                    <a:pt x="3443370" y="129651"/>
                  </a:lnTo>
                  <a:lnTo>
                    <a:pt x="3485536" y="152215"/>
                  </a:lnTo>
                  <a:lnTo>
                    <a:pt x="3508100" y="194381"/>
                  </a:lnTo>
                  <a:lnTo>
                    <a:pt x="3509699" y="210551"/>
                  </a:lnTo>
                  <a:lnTo>
                    <a:pt x="3509699" y="334301"/>
                  </a:lnTo>
                  <a:lnTo>
                    <a:pt x="3509699" y="540551"/>
                  </a:lnTo>
                  <a:lnTo>
                    <a:pt x="3503216" y="572664"/>
                  </a:lnTo>
                  <a:lnTo>
                    <a:pt x="3485536" y="598887"/>
                  </a:lnTo>
                  <a:lnTo>
                    <a:pt x="3459312" y="616568"/>
                  </a:lnTo>
                  <a:lnTo>
                    <a:pt x="3427199" y="623051"/>
                  </a:lnTo>
                  <a:lnTo>
                    <a:pt x="2924749" y="623051"/>
                  </a:lnTo>
                  <a:lnTo>
                    <a:pt x="2047324"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sp>
          <p:nvSpPr>
            <p:cNvPr id="9" name="object 9"/>
            <p:cNvSpPr/>
            <p:nvPr/>
          </p:nvSpPr>
          <p:spPr>
            <a:xfrm>
              <a:off x="5196300" y="1683649"/>
              <a:ext cx="3760470" cy="872490"/>
            </a:xfrm>
            <a:custGeom>
              <a:avLst/>
              <a:gdLst/>
              <a:ahLst/>
              <a:cxnLst/>
              <a:rect l="l" t="t" r="r" b="b"/>
              <a:pathLst>
                <a:path w="3760470" h="872489">
                  <a:moveTo>
                    <a:pt x="0" y="145402"/>
                  </a:moveTo>
                  <a:lnTo>
                    <a:pt x="7412" y="99444"/>
                  </a:lnTo>
                  <a:lnTo>
                    <a:pt x="28054" y="59529"/>
                  </a:lnTo>
                  <a:lnTo>
                    <a:pt x="59529" y="28054"/>
                  </a:lnTo>
                  <a:lnTo>
                    <a:pt x="99444" y="7412"/>
                  </a:lnTo>
                  <a:lnTo>
                    <a:pt x="145402" y="0"/>
                  </a:lnTo>
                  <a:lnTo>
                    <a:pt x="3614496" y="0"/>
                  </a:lnTo>
                  <a:lnTo>
                    <a:pt x="3670140" y="11068"/>
                  </a:lnTo>
                  <a:lnTo>
                    <a:pt x="3717312" y="42587"/>
                  </a:lnTo>
                  <a:lnTo>
                    <a:pt x="3748831" y="89759"/>
                  </a:lnTo>
                  <a:lnTo>
                    <a:pt x="3759899" y="145402"/>
                  </a:lnTo>
                  <a:lnTo>
                    <a:pt x="3759899" y="726996"/>
                  </a:lnTo>
                  <a:lnTo>
                    <a:pt x="3752487" y="772955"/>
                  </a:lnTo>
                  <a:lnTo>
                    <a:pt x="3731845" y="812870"/>
                  </a:lnTo>
                  <a:lnTo>
                    <a:pt x="3700370" y="844345"/>
                  </a:lnTo>
                  <a:lnTo>
                    <a:pt x="3660455" y="864987"/>
                  </a:lnTo>
                  <a:lnTo>
                    <a:pt x="3614496" y="872399"/>
                  </a:lnTo>
                  <a:lnTo>
                    <a:pt x="145402" y="872399"/>
                  </a:lnTo>
                  <a:lnTo>
                    <a:pt x="99444" y="864987"/>
                  </a:lnTo>
                  <a:lnTo>
                    <a:pt x="59529" y="844345"/>
                  </a:lnTo>
                  <a:lnTo>
                    <a:pt x="28054" y="812870"/>
                  </a:lnTo>
                  <a:lnTo>
                    <a:pt x="7412" y="772955"/>
                  </a:lnTo>
                  <a:lnTo>
                    <a:pt x="0" y="726996"/>
                  </a:lnTo>
                  <a:lnTo>
                    <a:pt x="0" y="145402"/>
                  </a:lnTo>
                  <a:close/>
                </a:path>
              </a:pathLst>
            </a:custGeom>
            <a:ln w="19049">
              <a:solidFill>
                <a:srgbClr val="3B7EA1"/>
              </a:solidFill>
            </a:ln>
          </p:spPr>
          <p:txBody>
            <a:bodyPr wrap="square" lIns="0" tIns="0" rIns="0" bIns="0" rtlCol="0"/>
            <a:lstStyle/>
            <a:p>
              <a:endParaRPr/>
            </a:p>
          </p:txBody>
        </p:sp>
        <p:sp>
          <p:nvSpPr>
            <p:cNvPr id="10" name="object 10"/>
            <p:cNvSpPr/>
            <p:nvPr/>
          </p:nvSpPr>
          <p:spPr>
            <a:xfrm>
              <a:off x="5705849" y="2598148"/>
              <a:ext cx="2741295" cy="623570"/>
            </a:xfrm>
            <a:custGeom>
              <a:avLst/>
              <a:gdLst/>
              <a:ahLst/>
              <a:cxnLst/>
              <a:rect l="l" t="t" r="r" b="b"/>
              <a:pathLst>
                <a:path w="2741295" h="623569">
                  <a:moveTo>
                    <a:pt x="2283999" y="128051"/>
                  </a:moveTo>
                  <a:lnTo>
                    <a:pt x="1598799" y="128051"/>
                  </a:lnTo>
                  <a:lnTo>
                    <a:pt x="1938184" y="0"/>
                  </a:lnTo>
                  <a:lnTo>
                    <a:pt x="2283999" y="128051"/>
                  </a:lnTo>
                  <a:close/>
                </a:path>
                <a:path w="2741295" h="623569">
                  <a:moveTo>
                    <a:pt x="2658299" y="623051"/>
                  </a:moveTo>
                  <a:lnTo>
                    <a:pt x="82499" y="623051"/>
                  </a:lnTo>
                  <a:lnTo>
                    <a:pt x="50387" y="616568"/>
                  </a:lnTo>
                  <a:lnTo>
                    <a:pt x="24163" y="598887"/>
                  </a:lnTo>
                  <a:lnTo>
                    <a:pt x="6483" y="572664"/>
                  </a:lnTo>
                  <a:lnTo>
                    <a:pt x="0" y="540551"/>
                  </a:lnTo>
                  <a:lnTo>
                    <a:pt x="0" y="210551"/>
                  </a:lnTo>
                  <a:lnTo>
                    <a:pt x="6483" y="178438"/>
                  </a:lnTo>
                  <a:lnTo>
                    <a:pt x="24163" y="152215"/>
                  </a:lnTo>
                  <a:lnTo>
                    <a:pt x="50387" y="134534"/>
                  </a:lnTo>
                  <a:lnTo>
                    <a:pt x="82499" y="128051"/>
                  </a:lnTo>
                  <a:lnTo>
                    <a:pt x="2658299" y="128051"/>
                  </a:lnTo>
                  <a:lnTo>
                    <a:pt x="2704071" y="141912"/>
                  </a:lnTo>
                  <a:lnTo>
                    <a:pt x="2734519" y="178980"/>
                  </a:lnTo>
                  <a:lnTo>
                    <a:pt x="2740799" y="210551"/>
                  </a:lnTo>
                  <a:lnTo>
                    <a:pt x="2740799" y="540551"/>
                  </a:lnTo>
                  <a:lnTo>
                    <a:pt x="2734316" y="572664"/>
                  </a:lnTo>
                  <a:lnTo>
                    <a:pt x="2716636" y="598887"/>
                  </a:lnTo>
                  <a:lnTo>
                    <a:pt x="2690412" y="616568"/>
                  </a:lnTo>
                  <a:lnTo>
                    <a:pt x="2658299" y="623051"/>
                  </a:lnTo>
                  <a:close/>
                </a:path>
              </a:pathLst>
            </a:custGeom>
            <a:solidFill>
              <a:srgbClr val="C9DAF7"/>
            </a:solidFill>
          </p:spPr>
          <p:txBody>
            <a:bodyPr wrap="square" lIns="0" tIns="0" rIns="0" bIns="0" rtlCol="0"/>
            <a:lstStyle/>
            <a:p>
              <a:endParaRPr/>
            </a:p>
          </p:txBody>
        </p:sp>
        <p:sp>
          <p:nvSpPr>
            <p:cNvPr id="11" name="object 11"/>
            <p:cNvSpPr/>
            <p:nvPr/>
          </p:nvSpPr>
          <p:spPr>
            <a:xfrm>
              <a:off x="5705849" y="2598148"/>
              <a:ext cx="2741295" cy="623570"/>
            </a:xfrm>
            <a:custGeom>
              <a:avLst/>
              <a:gdLst/>
              <a:ahLst/>
              <a:cxnLst/>
              <a:rect l="l" t="t" r="r" b="b"/>
              <a:pathLst>
                <a:path w="2741295" h="623569">
                  <a:moveTo>
                    <a:pt x="0" y="210551"/>
                  </a:moveTo>
                  <a:lnTo>
                    <a:pt x="6483" y="178438"/>
                  </a:lnTo>
                  <a:lnTo>
                    <a:pt x="24163" y="152215"/>
                  </a:lnTo>
                  <a:lnTo>
                    <a:pt x="50387" y="134534"/>
                  </a:lnTo>
                  <a:lnTo>
                    <a:pt x="82499" y="128051"/>
                  </a:lnTo>
                  <a:lnTo>
                    <a:pt x="1598799" y="128051"/>
                  </a:lnTo>
                  <a:lnTo>
                    <a:pt x="1938184" y="0"/>
                  </a:lnTo>
                  <a:lnTo>
                    <a:pt x="2283999" y="128051"/>
                  </a:lnTo>
                  <a:lnTo>
                    <a:pt x="2658299" y="128051"/>
                  </a:lnTo>
                  <a:lnTo>
                    <a:pt x="2674470" y="129651"/>
                  </a:lnTo>
                  <a:lnTo>
                    <a:pt x="2716635" y="152215"/>
                  </a:lnTo>
                  <a:lnTo>
                    <a:pt x="2739200" y="194381"/>
                  </a:lnTo>
                  <a:lnTo>
                    <a:pt x="2740799" y="210551"/>
                  </a:lnTo>
                  <a:lnTo>
                    <a:pt x="2740799" y="334301"/>
                  </a:lnTo>
                  <a:lnTo>
                    <a:pt x="2740799" y="540551"/>
                  </a:lnTo>
                  <a:lnTo>
                    <a:pt x="2734316" y="572664"/>
                  </a:lnTo>
                  <a:lnTo>
                    <a:pt x="2716636" y="598887"/>
                  </a:lnTo>
                  <a:lnTo>
                    <a:pt x="2690412" y="616568"/>
                  </a:lnTo>
                  <a:lnTo>
                    <a:pt x="2658299" y="623051"/>
                  </a:lnTo>
                  <a:lnTo>
                    <a:pt x="2283999" y="623051"/>
                  </a:lnTo>
                  <a:lnTo>
                    <a:pt x="1598799" y="623051"/>
                  </a:lnTo>
                  <a:lnTo>
                    <a:pt x="82499" y="623051"/>
                  </a:lnTo>
                  <a:lnTo>
                    <a:pt x="50387" y="616568"/>
                  </a:lnTo>
                  <a:lnTo>
                    <a:pt x="24163" y="598887"/>
                  </a:lnTo>
                  <a:lnTo>
                    <a:pt x="6483" y="572664"/>
                  </a:lnTo>
                  <a:lnTo>
                    <a:pt x="0" y="540551"/>
                  </a:lnTo>
                  <a:lnTo>
                    <a:pt x="0" y="334301"/>
                  </a:lnTo>
                  <a:lnTo>
                    <a:pt x="0" y="210551"/>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424647" y="2798440"/>
            <a:ext cx="7694930" cy="1151597"/>
          </a:xfrm>
          <a:prstGeom prst="rect">
            <a:avLst/>
          </a:prstGeom>
        </p:spPr>
        <p:txBody>
          <a:bodyPr vert="horz" wrap="square" lIns="0" tIns="12700" rIns="0" bIns="0" rtlCol="0">
            <a:spAutoFit/>
          </a:bodyPr>
          <a:lstStyle/>
          <a:p>
            <a:pPr marL="12700">
              <a:lnSpc>
                <a:spcPct val="100000"/>
              </a:lnSpc>
              <a:spcBef>
                <a:spcPts val="100"/>
              </a:spcBef>
              <a:tabLst>
                <a:tab pos="5621020" algn="l"/>
              </a:tabLst>
            </a:pPr>
            <a:r>
              <a:rPr sz="2000" spc="-5" dirty="0">
                <a:latin typeface="Arial MT"/>
                <a:cs typeface="Arial MT"/>
              </a:rPr>
              <a:t>estimated </a:t>
            </a:r>
            <a:r>
              <a:rPr sz="2000" dirty="0">
                <a:latin typeface="Arial MT"/>
                <a:cs typeface="Arial MT"/>
              </a:rPr>
              <a:t>y</a:t>
            </a:r>
            <a:r>
              <a:rPr sz="2000" spc="-5" dirty="0">
                <a:latin typeface="Arial MT"/>
                <a:cs typeface="Arial MT"/>
              </a:rPr>
              <a:t> in</a:t>
            </a:r>
            <a:r>
              <a:rPr sz="2000" dirty="0">
                <a:latin typeface="Arial MT"/>
                <a:cs typeface="Arial MT"/>
              </a:rPr>
              <a:t> standard</a:t>
            </a:r>
            <a:r>
              <a:rPr sz="2000" spc="-5" dirty="0">
                <a:latin typeface="Arial MT"/>
                <a:cs typeface="Arial MT"/>
              </a:rPr>
              <a:t> units	</a:t>
            </a:r>
            <a:r>
              <a:rPr sz="2000" dirty="0">
                <a:latin typeface="Arial MT"/>
                <a:cs typeface="Arial MT"/>
              </a:rPr>
              <a:t>x</a:t>
            </a:r>
            <a:r>
              <a:rPr sz="2000" spc="-30" dirty="0">
                <a:latin typeface="Arial MT"/>
                <a:cs typeface="Arial MT"/>
              </a:rPr>
              <a:t> </a:t>
            </a:r>
            <a:r>
              <a:rPr sz="2000" spc="-5" dirty="0">
                <a:latin typeface="Arial MT"/>
                <a:cs typeface="Arial MT"/>
              </a:rPr>
              <a:t>in</a:t>
            </a:r>
            <a:r>
              <a:rPr sz="2000" spc="-35" dirty="0">
                <a:latin typeface="Arial MT"/>
                <a:cs typeface="Arial MT"/>
              </a:rPr>
              <a:t> </a:t>
            </a:r>
            <a:r>
              <a:rPr sz="2000" dirty="0">
                <a:latin typeface="Arial MT"/>
                <a:cs typeface="Arial MT"/>
              </a:rPr>
              <a:t>standard</a:t>
            </a:r>
            <a:r>
              <a:rPr sz="2000" spc="-35" dirty="0">
                <a:latin typeface="Arial MT"/>
                <a:cs typeface="Arial MT"/>
              </a:rPr>
              <a:t> </a:t>
            </a:r>
            <a:r>
              <a:rPr sz="2000" spc="-5" dirty="0">
                <a:latin typeface="Arial MT"/>
                <a:cs typeface="Arial MT"/>
              </a:rPr>
              <a:t>units</a:t>
            </a:r>
            <a:endParaRPr sz="2000" dirty="0">
              <a:latin typeface="Arial MT"/>
              <a:cs typeface="Arial MT"/>
            </a:endParaRPr>
          </a:p>
          <a:p>
            <a:pPr>
              <a:lnSpc>
                <a:spcPct val="100000"/>
              </a:lnSpc>
              <a:spcBef>
                <a:spcPts val="40"/>
              </a:spcBef>
            </a:pPr>
            <a:endParaRPr sz="3000" dirty="0">
              <a:latin typeface="Arial MT"/>
              <a:cs typeface="Arial MT"/>
            </a:endParaRPr>
          </a:p>
          <a:p>
            <a:pPr marL="11811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65594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45" dirty="0">
                <a:solidFill>
                  <a:schemeClr val="tx1"/>
                </a:solidFill>
              </a:rPr>
              <a:t> </a:t>
            </a:r>
            <a:r>
              <a:rPr spc="-10" dirty="0">
                <a:solidFill>
                  <a:schemeClr val="tx1"/>
                </a:solidFill>
              </a:rPr>
              <a:t>Line</a:t>
            </a:r>
            <a:r>
              <a:rPr spc="-50" dirty="0">
                <a:solidFill>
                  <a:schemeClr val="tx1"/>
                </a:solidFill>
              </a:rPr>
              <a:t> </a:t>
            </a:r>
            <a:r>
              <a:rPr spc="-5" dirty="0">
                <a:solidFill>
                  <a:schemeClr val="tx1"/>
                </a:solidFill>
              </a:rPr>
              <a:t>Equation</a:t>
            </a:r>
          </a:p>
        </p:txBody>
      </p:sp>
      <p:sp>
        <p:nvSpPr>
          <p:cNvPr id="3" name="object 3"/>
          <p:cNvSpPr txBox="1"/>
          <p:nvPr/>
        </p:nvSpPr>
        <p:spPr>
          <a:xfrm>
            <a:off x="530224" y="1032383"/>
            <a:ext cx="7916919" cy="382156"/>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In</a:t>
            </a:r>
            <a:r>
              <a:rPr sz="2400" spc="-20" dirty="0">
                <a:cs typeface="Arial MT"/>
              </a:rPr>
              <a:t> </a:t>
            </a:r>
            <a:r>
              <a:rPr sz="2400" spc="-5" dirty="0">
                <a:cs typeface="Arial MT"/>
              </a:rPr>
              <a:t>original</a:t>
            </a:r>
            <a:r>
              <a:rPr sz="2400" spc="-15" dirty="0">
                <a:cs typeface="Arial MT"/>
              </a:rPr>
              <a:t> </a:t>
            </a:r>
            <a:r>
              <a:rPr sz="2400" spc="-5" dirty="0">
                <a:cs typeface="Arial MT"/>
              </a:rPr>
              <a:t>units,</a:t>
            </a:r>
            <a:r>
              <a:rPr sz="2400" spc="-10" dirty="0">
                <a:cs typeface="Arial MT"/>
              </a:rPr>
              <a:t> </a:t>
            </a:r>
            <a:r>
              <a:rPr sz="2400" spc="-5" dirty="0">
                <a:cs typeface="Arial MT"/>
              </a:rPr>
              <a:t>the</a:t>
            </a:r>
            <a:r>
              <a:rPr sz="2400" spc="-20" dirty="0">
                <a:cs typeface="Arial MT"/>
              </a:rPr>
              <a:t> </a:t>
            </a:r>
            <a:r>
              <a:rPr sz="2400" dirty="0">
                <a:cs typeface="Arial MT"/>
              </a:rPr>
              <a:t>regression</a:t>
            </a:r>
            <a:r>
              <a:rPr sz="2400" spc="-10" dirty="0">
                <a:cs typeface="Arial MT"/>
              </a:rPr>
              <a:t> </a:t>
            </a:r>
            <a:r>
              <a:rPr sz="2400" spc="-5" dirty="0">
                <a:cs typeface="Arial MT"/>
              </a:rPr>
              <a:t>line</a:t>
            </a:r>
            <a:r>
              <a:rPr sz="2400" spc="-15" dirty="0">
                <a:cs typeface="Arial MT"/>
              </a:rPr>
              <a:t> </a:t>
            </a:r>
            <a:r>
              <a:rPr sz="2400" spc="-5" dirty="0">
                <a:cs typeface="Arial MT"/>
              </a:rPr>
              <a:t>has</a:t>
            </a:r>
            <a:r>
              <a:rPr sz="2400" spc="-10" dirty="0">
                <a:cs typeface="Arial MT"/>
              </a:rPr>
              <a:t> </a:t>
            </a:r>
            <a:r>
              <a:rPr sz="2400" spc="-5" dirty="0">
                <a:cs typeface="Arial MT"/>
              </a:rPr>
              <a:t>this</a:t>
            </a:r>
            <a:r>
              <a:rPr sz="2400" spc="-20" dirty="0">
                <a:cs typeface="Arial MT"/>
              </a:rPr>
              <a:t> </a:t>
            </a:r>
            <a:r>
              <a:rPr sz="2400" spc="-5" dirty="0">
                <a:cs typeface="Arial MT"/>
              </a:rPr>
              <a:t>equation:</a:t>
            </a:r>
            <a:endParaRPr sz="2400" dirty="0">
              <a:cs typeface="Arial MT"/>
            </a:endParaRPr>
          </a:p>
        </p:txBody>
      </p:sp>
      <p:grpSp>
        <p:nvGrpSpPr>
          <p:cNvPr id="4" name="object 4"/>
          <p:cNvGrpSpPr/>
          <p:nvPr/>
        </p:nvGrpSpPr>
        <p:grpSpPr>
          <a:xfrm>
            <a:off x="250675" y="1674124"/>
            <a:ext cx="8595360" cy="1551940"/>
            <a:chOff x="250675" y="1674124"/>
            <a:chExt cx="8595360" cy="1551940"/>
          </a:xfrm>
        </p:grpSpPr>
        <p:pic>
          <p:nvPicPr>
            <p:cNvPr id="5" name="object 5"/>
            <p:cNvPicPr/>
            <p:nvPr/>
          </p:nvPicPr>
          <p:blipFill>
            <a:blip r:embed="rId2" cstate="print"/>
            <a:stretch>
              <a:fillRect/>
            </a:stretch>
          </p:blipFill>
          <p:spPr>
            <a:xfrm>
              <a:off x="298437" y="1776600"/>
              <a:ext cx="8547127" cy="675900"/>
            </a:xfrm>
            <a:prstGeom prst="rect">
              <a:avLst/>
            </a:prstGeom>
          </p:spPr>
        </p:pic>
        <p:sp>
          <p:nvSpPr>
            <p:cNvPr id="6" name="object 6"/>
            <p:cNvSpPr/>
            <p:nvPr/>
          </p:nvSpPr>
          <p:spPr>
            <a:xfrm>
              <a:off x="5196299" y="1683649"/>
              <a:ext cx="1569720" cy="381000"/>
            </a:xfrm>
            <a:custGeom>
              <a:avLst/>
              <a:gdLst/>
              <a:ahLst/>
              <a:cxnLst/>
              <a:rect l="l" t="t" r="r" b="b"/>
              <a:pathLst>
                <a:path w="1569720" h="381000">
                  <a:moveTo>
                    <a:pt x="0" y="63451"/>
                  </a:moveTo>
                  <a:lnTo>
                    <a:pt x="4986" y="38753"/>
                  </a:lnTo>
                  <a:lnTo>
                    <a:pt x="18584" y="18584"/>
                  </a:lnTo>
                  <a:lnTo>
                    <a:pt x="38753" y="4986"/>
                  </a:lnTo>
                  <a:lnTo>
                    <a:pt x="63451" y="0"/>
                  </a:lnTo>
                  <a:lnTo>
                    <a:pt x="1505848" y="0"/>
                  </a:lnTo>
                  <a:lnTo>
                    <a:pt x="1550715" y="18584"/>
                  </a:lnTo>
                  <a:lnTo>
                    <a:pt x="1569299" y="63451"/>
                  </a:lnTo>
                  <a:lnTo>
                    <a:pt x="1569299" y="317248"/>
                  </a:lnTo>
                  <a:lnTo>
                    <a:pt x="1564313" y="341946"/>
                  </a:lnTo>
                  <a:lnTo>
                    <a:pt x="1550715" y="362115"/>
                  </a:lnTo>
                  <a:lnTo>
                    <a:pt x="1530546" y="375713"/>
                  </a:lnTo>
                  <a:lnTo>
                    <a:pt x="1505848" y="380699"/>
                  </a:lnTo>
                  <a:lnTo>
                    <a:pt x="63451" y="380699"/>
                  </a:lnTo>
                  <a:lnTo>
                    <a:pt x="38753" y="375713"/>
                  </a:lnTo>
                  <a:lnTo>
                    <a:pt x="18584" y="362115"/>
                  </a:lnTo>
                  <a:lnTo>
                    <a:pt x="4986" y="341946"/>
                  </a:lnTo>
                  <a:lnTo>
                    <a:pt x="0" y="317248"/>
                  </a:lnTo>
                  <a:lnTo>
                    <a:pt x="0" y="63451"/>
                  </a:lnTo>
                  <a:close/>
                </a:path>
              </a:pathLst>
            </a:custGeom>
            <a:ln w="19049">
              <a:solidFill>
                <a:srgbClr val="FF8608"/>
              </a:solidFill>
            </a:ln>
          </p:spPr>
          <p:txBody>
            <a:bodyPr wrap="square" lIns="0" tIns="0" rIns="0" bIns="0" rtlCol="0"/>
            <a:lstStyle/>
            <a:p>
              <a:endParaRPr/>
            </a:p>
          </p:txBody>
        </p:sp>
        <p:sp>
          <p:nvSpPr>
            <p:cNvPr id="7" name="object 7"/>
            <p:cNvSpPr/>
            <p:nvPr/>
          </p:nvSpPr>
          <p:spPr>
            <a:xfrm>
              <a:off x="5705849" y="2133724"/>
              <a:ext cx="2741295" cy="1087755"/>
            </a:xfrm>
            <a:custGeom>
              <a:avLst/>
              <a:gdLst/>
              <a:ahLst/>
              <a:cxnLst/>
              <a:rect l="l" t="t" r="r" b="b"/>
              <a:pathLst>
                <a:path w="2741295" h="1087755">
                  <a:moveTo>
                    <a:pt x="1141999" y="592475"/>
                  </a:moveTo>
                  <a:lnTo>
                    <a:pt x="456799" y="592475"/>
                  </a:lnTo>
                  <a:lnTo>
                    <a:pt x="339722" y="0"/>
                  </a:lnTo>
                  <a:lnTo>
                    <a:pt x="1141999" y="592475"/>
                  </a:lnTo>
                  <a:close/>
                </a:path>
                <a:path w="2741295" h="1087755">
                  <a:moveTo>
                    <a:pt x="26582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2658299" y="592475"/>
                  </a:lnTo>
                  <a:lnTo>
                    <a:pt x="2704071" y="606336"/>
                  </a:lnTo>
                  <a:lnTo>
                    <a:pt x="2734519" y="643404"/>
                  </a:lnTo>
                  <a:lnTo>
                    <a:pt x="2740799" y="674975"/>
                  </a:lnTo>
                  <a:lnTo>
                    <a:pt x="2740799" y="1004975"/>
                  </a:lnTo>
                  <a:lnTo>
                    <a:pt x="2734316" y="1037088"/>
                  </a:lnTo>
                  <a:lnTo>
                    <a:pt x="2716636" y="1063311"/>
                  </a:lnTo>
                  <a:lnTo>
                    <a:pt x="2690412" y="1080992"/>
                  </a:lnTo>
                  <a:lnTo>
                    <a:pt x="2658299" y="1087475"/>
                  </a:lnTo>
                  <a:close/>
                </a:path>
              </a:pathLst>
            </a:custGeom>
            <a:solidFill>
              <a:srgbClr val="FCE4CD"/>
            </a:solidFill>
          </p:spPr>
          <p:txBody>
            <a:bodyPr wrap="square" lIns="0" tIns="0" rIns="0" bIns="0" rtlCol="0"/>
            <a:lstStyle/>
            <a:p>
              <a:endParaRPr/>
            </a:p>
          </p:txBody>
        </p:sp>
        <p:sp>
          <p:nvSpPr>
            <p:cNvPr id="8" name="object 8"/>
            <p:cNvSpPr/>
            <p:nvPr/>
          </p:nvSpPr>
          <p:spPr>
            <a:xfrm>
              <a:off x="5705850" y="2133724"/>
              <a:ext cx="2741295" cy="1087755"/>
            </a:xfrm>
            <a:custGeom>
              <a:avLst/>
              <a:gdLst/>
              <a:ahLst/>
              <a:cxnLst/>
              <a:rect l="l" t="t" r="r" b="b"/>
              <a:pathLst>
                <a:path w="2741295" h="1087755">
                  <a:moveTo>
                    <a:pt x="0" y="674975"/>
                  </a:moveTo>
                  <a:lnTo>
                    <a:pt x="6483" y="642862"/>
                  </a:lnTo>
                  <a:lnTo>
                    <a:pt x="24163" y="616639"/>
                  </a:lnTo>
                  <a:lnTo>
                    <a:pt x="50387" y="598958"/>
                  </a:lnTo>
                  <a:lnTo>
                    <a:pt x="82499" y="592475"/>
                  </a:lnTo>
                  <a:lnTo>
                    <a:pt x="456799" y="592475"/>
                  </a:lnTo>
                  <a:lnTo>
                    <a:pt x="339722" y="0"/>
                  </a:lnTo>
                  <a:lnTo>
                    <a:pt x="1141999" y="592475"/>
                  </a:lnTo>
                  <a:lnTo>
                    <a:pt x="2658299" y="592475"/>
                  </a:lnTo>
                  <a:lnTo>
                    <a:pt x="2674470" y="594075"/>
                  </a:lnTo>
                  <a:lnTo>
                    <a:pt x="2716635" y="616639"/>
                  </a:lnTo>
                  <a:lnTo>
                    <a:pt x="2739200" y="658805"/>
                  </a:lnTo>
                  <a:lnTo>
                    <a:pt x="2740799" y="674975"/>
                  </a:lnTo>
                  <a:lnTo>
                    <a:pt x="2740799" y="798725"/>
                  </a:lnTo>
                  <a:lnTo>
                    <a:pt x="2740799" y="1004975"/>
                  </a:lnTo>
                  <a:lnTo>
                    <a:pt x="2734316" y="1037088"/>
                  </a:lnTo>
                  <a:lnTo>
                    <a:pt x="2716636" y="1063311"/>
                  </a:lnTo>
                  <a:lnTo>
                    <a:pt x="2690412" y="1080992"/>
                  </a:lnTo>
                  <a:lnTo>
                    <a:pt x="2658299" y="1087475"/>
                  </a:lnTo>
                  <a:lnTo>
                    <a:pt x="1141999" y="1087475"/>
                  </a:lnTo>
                  <a:lnTo>
                    <a:pt x="45679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sp>
          <p:nvSpPr>
            <p:cNvPr id="9" name="object 9"/>
            <p:cNvSpPr/>
            <p:nvPr/>
          </p:nvSpPr>
          <p:spPr>
            <a:xfrm>
              <a:off x="260200" y="1726074"/>
              <a:ext cx="1819275" cy="338455"/>
            </a:xfrm>
            <a:custGeom>
              <a:avLst/>
              <a:gdLst/>
              <a:ahLst/>
              <a:cxnLst/>
              <a:rect l="l" t="t" r="r" b="b"/>
              <a:pathLst>
                <a:path w="1819275" h="338455">
                  <a:moveTo>
                    <a:pt x="0" y="56401"/>
                  </a:moveTo>
                  <a:lnTo>
                    <a:pt x="4432" y="34447"/>
                  </a:lnTo>
                  <a:lnTo>
                    <a:pt x="16519" y="16519"/>
                  </a:lnTo>
                  <a:lnTo>
                    <a:pt x="34447" y="4432"/>
                  </a:lnTo>
                  <a:lnTo>
                    <a:pt x="56401" y="0"/>
                  </a:lnTo>
                  <a:lnTo>
                    <a:pt x="1762498" y="0"/>
                  </a:lnTo>
                  <a:lnTo>
                    <a:pt x="1802380" y="16519"/>
                  </a:lnTo>
                  <a:lnTo>
                    <a:pt x="1818899" y="56401"/>
                  </a:lnTo>
                  <a:lnTo>
                    <a:pt x="1818899" y="281998"/>
                  </a:lnTo>
                  <a:lnTo>
                    <a:pt x="1814467" y="303952"/>
                  </a:lnTo>
                  <a:lnTo>
                    <a:pt x="1802380" y="321880"/>
                  </a:lnTo>
                  <a:lnTo>
                    <a:pt x="1784452" y="333967"/>
                  </a:lnTo>
                  <a:lnTo>
                    <a:pt x="1762498" y="338399"/>
                  </a:lnTo>
                  <a:lnTo>
                    <a:pt x="56401" y="338399"/>
                  </a:lnTo>
                  <a:lnTo>
                    <a:pt x="34447" y="333967"/>
                  </a:lnTo>
                  <a:lnTo>
                    <a:pt x="16519" y="321880"/>
                  </a:lnTo>
                  <a:lnTo>
                    <a:pt x="4432" y="303952"/>
                  </a:lnTo>
                  <a:lnTo>
                    <a:pt x="0" y="281998"/>
                  </a:lnTo>
                  <a:lnTo>
                    <a:pt x="0" y="56401"/>
                  </a:lnTo>
                  <a:close/>
                </a:path>
              </a:pathLst>
            </a:custGeom>
            <a:ln w="19049">
              <a:solidFill>
                <a:srgbClr val="FF8608"/>
              </a:solidFill>
            </a:ln>
          </p:spPr>
          <p:txBody>
            <a:bodyPr wrap="square" lIns="0" tIns="0" rIns="0" bIns="0" rtlCol="0"/>
            <a:lstStyle/>
            <a:p>
              <a:endParaRPr/>
            </a:p>
          </p:txBody>
        </p:sp>
        <p:sp>
          <p:nvSpPr>
            <p:cNvPr id="10" name="object 10"/>
            <p:cNvSpPr/>
            <p:nvPr/>
          </p:nvSpPr>
          <p:spPr>
            <a:xfrm>
              <a:off x="298450" y="2133724"/>
              <a:ext cx="3510279" cy="1087755"/>
            </a:xfrm>
            <a:custGeom>
              <a:avLst/>
              <a:gdLst/>
              <a:ahLst/>
              <a:cxnLst/>
              <a:rect l="l" t="t" r="r" b="b"/>
              <a:pathLst>
                <a:path w="3510279" h="1087755">
                  <a:moveTo>
                    <a:pt x="1462374" y="592475"/>
                  </a:moveTo>
                  <a:lnTo>
                    <a:pt x="584949" y="592475"/>
                  </a:lnTo>
                  <a:lnTo>
                    <a:pt x="551584" y="0"/>
                  </a:lnTo>
                  <a:lnTo>
                    <a:pt x="1462374" y="592475"/>
                  </a:lnTo>
                  <a:close/>
                </a:path>
                <a:path w="3510279" h="1087755">
                  <a:moveTo>
                    <a:pt x="3427199" y="1087475"/>
                  </a:moveTo>
                  <a:lnTo>
                    <a:pt x="82499" y="1087475"/>
                  </a:lnTo>
                  <a:lnTo>
                    <a:pt x="50387" y="1080992"/>
                  </a:lnTo>
                  <a:lnTo>
                    <a:pt x="24163" y="1063311"/>
                  </a:lnTo>
                  <a:lnTo>
                    <a:pt x="6483" y="1037088"/>
                  </a:lnTo>
                  <a:lnTo>
                    <a:pt x="0" y="1004975"/>
                  </a:lnTo>
                  <a:lnTo>
                    <a:pt x="0" y="674975"/>
                  </a:lnTo>
                  <a:lnTo>
                    <a:pt x="6483" y="642862"/>
                  </a:lnTo>
                  <a:lnTo>
                    <a:pt x="24163" y="616639"/>
                  </a:lnTo>
                  <a:lnTo>
                    <a:pt x="50387" y="598958"/>
                  </a:lnTo>
                  <a:lnTo>
                    <a:pt x="82499" y="592475"/>
                  </a:lnTo>
                  <a:lnTo>
                    <a:pt x="3427199" y="592475"/>
                  </a:lnTo>
                  <a:lnTo>
                    <a:pt x="3472970" y="606336"/>
                  </a:lnTo>
                  <a:lnTo>
                    <a:pt x="3503420" y="643404"/>
                  </a:lnTo>
                  <a:lnTo>
                    <a:pt x="3509699" y="674975"/>
                  </a:lnTo>
                  <a:lnTo>
                    <a:pt x="3509699" y="1004975"/>
                  </a:lnTo>
                  <a:lnTo>
                    <a:pt x="3503216" y="1037088"/>
                  </a:lnTo>
                  <a:lnTo>
                    <a:pt x="3485536" y="1063311"/>
                  </a:lnTo>
                  <a:lnTo>
                    <a:pt x="3459312" y="1080992"/>
                  </a:lnTo>
                  <a:lnTo>
                    <a:pt x="3427199" y="1087475"/>
                  </a:lnTo>
                  <a:close/>
                </a:path>
              </a:pathLst>
            </a:custGeom>
            <a:solidFill>
              <a:srgbClr val="FCE4CD"/>
            </a:solidFill>
          </p:spPr>
          <p:txBody>
            <a:bodyPr wrap="square" lIns="0" tIns="0" rIns="0" bIns="0" rtlCol="0"/>
            <a:lstStyle/>
            <a:p>
              <a:endParaRPr/>
            </a:p>
          </p:txBody>
        </p:sp>
        <p:sp>
          <p:nvSpPr>
            <p:cNvPr id="11" name="object 11"/>
            <p:cNvSpPr/>
            <p:nvPr/>
          </p:nvSpPr>
          <p:spPr>
            <a:xfrm>
              <a:off x="298450" y="2133724"/>
              <a:ext cx="3510279" cy="1087755"/>
            </a:xfrm>
            <a:custGeom>
              <a:avLst/>
              <a:gdLst/>
              <a:ahLst/>
              <a:cxnLst/>
              <a:rect l="l" t="t" r="r" b="b"/>
              <a:pathLst>
                <a:path w="3510279" h="1087755">
                  <a:moveTo>
                    <a:pt x="0" y="674975"/>
                  </a:moveTo>
                  <a:lnTo>
                    <a:pt x="6483" y="642862"/>
                  </a:lnTo>
                  <a:lnTo>
                    <a:pt x="24163" y="616639"/>
                  </a:lnTo>
                  <a:lnTo>
                    <a:pt x="50387" y="598958"/>
                  </a:lnTo>
                  <a:lnTo>
                    <a:pt x="82499" y="592475"/>
                  </a:lnTo>
                  <a:lnTo>
                    <a:pt x="584949" y="592475"/>
                  </a:lnTo>
                  <a:lnTo>
                    <a:pt x="551584" y="0"/>
                  </a:lnTo>
                  <a:lnTo>
                    <a:pt x="1462374" y="592475"/>
                  </a:lnTo>
                  <a:lnTo>
                    <a:pt x="3427199" y="592475"/>
                  </a:lnTo>
                  <a:lnTo>
                    <a:pt x="3443370" y="594075"/>
                  </a:lnTo>
                  <a:lnTo>
                    <a:pt x="3485536" y="616639"/>
                  </a:lnTo>
                  <a:lnTo>
                    <a:pt x="3508100" y="658805"/>
                  </a:lnTo>
                  <a:lnTo>
                    <a:pt x="3509699" y="674975"/>
                  </a:lnTo>
                  <a:lnTo>
                    <a:pt x="3509699" y="798725"/>
                  </a:lnTo>
                  <a:lnTo>
                    <a:pt x="3509699" y="1004975"/>
                  </a:lnTo>
                  <a:lnTo>
                    <a:pt x="3503216" y="1037088"/>
                  </a:lnTo>
                  <a:lnTo>
                    <a:pt x="3485536" y="1063311"/>
                  </a:lnTo>
                  <a:lnTo>
                    <a:pt x="3459312" y="1080992"/>
                  </a:lnTo>
                  <a:lnTo>
                    <a:pt x="3427199" y="1087475"/>
                  </a:lnTo>
                  <a:lnTo>
                    <a:pt x="1462374" y="1087475"/>
                  </a:lnTo>
                  <a:lnTo>
                    <a:pt x="584949" y="1087475"/>
                  </a:lnTo>
                  <a:lnTo>
                    <a:pt x="82499" y="1087475"/>
                  </a:lnTo>
                  <a:lnTo>
                    <a:pt x="50387" y="1080992"/>
                  </a:lnTo>
                  <a:lnTo>
                    <a:pt x="24163" y="1063311"/>
                  </a:lnTo>
                  <a:lnTo>
                    <a:pt x="6483" y="1037088"/>
                  </a:lnTo>
                  <a:lnTo>
                    <a:pt x="0" y="1004975"/>
                  </a:lnTo>
                  <a:lnTo>
                    <a:pt x="0" y="798725"/>
                  </a:lnTo>
                  <a:lnTo>
                    <a:pt x="0" y="674975"/>
                  </a:lnTo>
                  <a:close/>
                </a:path>
              </a:pathLst>
            </a:custGeom>
            <a:ln w="9524">
              <a:solidFill>
                <a:srgbClr val="FF8608"/>
              </a:solidFill>
            </a:ln>
          </p:spPr>
          <p:txBody>
            <a:bodyPr wrap="square" lIns="0" tIns="0" rIns="0" bIns="0" rtlCol="0"/>
            <a:lstStyle/>
            <a:p>
              <a:endParaRPr/>
            </a:p>
          </p:txBody>
        </p:sp>
      </p:grpSp>
      <p:sp>
        <p:nvSpPr>
          <p:cNvPr id="12" name="object 12"/>
          <p:cNvSpPr txBox="1"/>
          <p:nvPr/>
        </p:nvSpPr>
        <p:spPr>
          <a:xfrm>
            <a:off x="530225" y="2798440"/>
            <a:ext cx="7511415" cy="1151597"/>
          </a:xfrm>
          <a:prstGeom prst="rect">
            <a:avLst/>
          </a:prstGeom>
        </p:spPr>
        <p:txBody>
          <a:bodyPr vert="horz" wrap="square" lIns="0" tIns="12700" rIns="0" bIns="0" rtlCol="0">
            <a:spAutoFit/>
          </a:bodyPr>
          <a:lstStyle/>
          <a:p>
            <a:pPr marL="753745">
              <a:lnSpc>
                <a:spcPct val="100000"/>
              </a:lnSpc>
              <a:spcBef>
                <a:spcPts val="100"/>
              </a:spcBef>
              <a:tabLst>
                <a:tab pos="5593080" algn="l"/>
              </a:tabLst>
            </a:pPr>
            <a:r>
              <a:rPr sz="2000" spc="-5" dirty="0">
                <a:latin typeface="Arial MT"/>
                <a:cs typeface="Arial MT"/>
              </a:rPr>
              <a:t>what we</a:t>
            </a:r>
            <a:r>
              <a:rPr sz="2000" dirty="0">
                <a:latin typeface="Arial MT"/>
                <a:cs typeface="Arial MT"/>
              </a:rPr>
              <a:t> </a:t>
            </a:r>
            <a:r>
              <a:rPr sz="2000" spc="-5" dirty="0">
                <a:latin typeface="Arial MT"/>
                <a:cs typeface="Arial MT"/>
              </a:rPr>
              <a:t>want	what</a:t>
            </a:r>
            <a:r>
              <a:rPr sz="2000" spc="-45" dirty="0">
                <a:latin typeface="Arial MT"/>
                <a:cs typeface="Arial MT"/>
              </a:rPr>
              <a:t> </a:t>
            </a:r>
            <a:r>
              <a:rPr sz="2000" spc="-5" dirty="0">
                <a:latin typeface="Arial MT"/>
                <a:cs typeface="Arial MT"/>
              </a:rPr>
              <a:t>we</a:t>
            </a:r>
            <a:r>
              <a:rPr sz="2000" spc="-45" dirty="0">
                <a:latin typeface="Arial MT"/>
                <a:cs typeface="Arial MT"/>
              </a:rPr>
              <a:t> </a:t>
            </a:r>
            <a:r>
              <a:rPr sz="2000" spc="-5" dirty="0">
                <a:latin typeface="Arial MT"/>
                <a:cs typeface="Arial MT"/>
              </a:rPr>
              <a:t>observe</a:t>
            </a:r>
            <a:endParaRPr sz="2000" dirty="0">
              <a:latin typeface="Arial MT"/>
              <a:cs typeface="Arial MT"/>
            </a:endParaRPr>
          </a:p>
          <a:p>
            <a:pPr>
              <a:lnSpc>
                <a:spcPct val="100000"/>
              </a:lnSpc>
              <a:spcBef>
                <a:spcPts val="40"/>
              </a:spcBef>
            </a:pPr>
            <a:endParaRPr sz="3000" dirty="0">
              <a:latin typeface="Arial MT"/>
              <a:cs typeface="Arial MT"/>
            </a:endParaRPr>
          </a:p>
          <a:p>
            <a:pPr marL="12700">
              <a:lnSpc>
                <a:spcPct val="100000"/>
              </a:lnSpc>
              <a:spcBef>
                <a:spcPts val="5"/>
              </a:spcBef>
            </a:pPr>
            <a:r>
              <a:rPr sz="2400" spc="-5" dirty="0">
                <a:cs typeface="Arial MT"/>
              </a:rPr>
              <a:t>Lines</a:t>
            </a:r>
            <a:r>
              <a:rPr sz="2400" spc="-15" dirty="0">
                <a:cs typeface="Arial MT"/>
              </a:rPr>
              <a:t> </a:t>
            </a:r>
            <a:r>
              <a:rPr sz="2400" dirty="0">
                <a:cs typeface="Arial MT"/>
              </a:rPr>
              <a:t>can</a:t>
            </a:r>
            <a:r>
              <a:rPr sz="2400" spc="-15" dirty="0">
                <a:cs typeface="Arial MT"/>
              </a:rPr>
              <a:t> </a:t>
            </a:r>
            <a:r>
              <a:rPr sz="2400" spc="-5" dirty="0">
                <a:cs typeface="Arial MT"/>
              </a:rPr>
              <a:t>be</a:t>
            </a:r>
            <a:r>
              <a:rPr sz="2400" spc="-15" dirty="0">
                <a:cs typeface="Arial MT"/>
              </a:rPr>
              <a:t> </a:t>
            </a:r>
            <a:r>
              <a:rPr sz="2400" spc="-5" dirty="0">
                <a:cs typeface="Arial MT"/>
              </a:rPr>
              <a:t>expressed</a:t>
            </a:r>
            <a:r>
              <a:rPr sz="2400" spc="-15" dirty="0">
                <a:cs typeface="Arial MT"/>
              </a:rPr>
              <a:t> </a:t>
            </a:r>
            <a:r>
              <a:rPr sz="2400" spc="-5" dirty="0">
                <a:cs typeface="Arial MT"/>
              </a:rPr>
              <a:t>by</a:t>
            </a:r>
            <a:r>
              <a:rPr sz="2400" spc="10" dirty="0">
                <a:cs typeface="Arial MT"/>
              </a:rPr>
              <a:t> </a:t>
            </a:r>
            <a:r>
              <a:rPr sz="2400" i="1" dirty="0">
                <a:cs typeface="Arial"/>
              </a:rPr>
              <a:t>slope</a:t>
            </a:r>
            <a:r>
              <a:rPr sz="2400" i="1" spc="-15" dirty="0">
                <a:cs typeface="Arial"/>
              </a:rPr>
              <a:t> </a:t>
            </a:r>
            <a:r>
              <a:rPr sz="2400" dirty="0">
                <a:cs typeface="Arial MT"/>
              </a:rPr>
              <a:t>&amp;</a:t>
            </a:r>
            <a:r>
              <a:rPr sz="2400" spc="-10" dirty="0">
                <a:cs typeface="Arial MT"/>
              </a:rPr>
              <a:t> </a:t>
            </a:r>
            <a:r>
              <a:rPr sz="2400" i="1" spc="-5" dirty="0">
                <a:cs typeface="Arial"/>
              </a:rPr>
              <a:t>intercept</a:t>
            </a:r>
            <a:endParaRPr sz="2400" dirty="0">
              <a:cs typeface="Arial"/>
            </a:endParaRPr>
          </a:p>
        </p:txBody>
      </p:sp>
      <p:pic>
        <p:nvPicPr>
          <p:cNvPr id="13" name="object 13"/>
          <p:cNvPicPr/>
          <p:nvPr/>
        </p:nvPicPr>
        <p:blipFill>
          <a:blip r:embed="rId3" cstate="print"/>
          <a:stretch>
            <a:fillRect/>
          </a:stretch>
        </p:blipFill>
        <p:spPr>
          <a:xfrm>
            <a:off x="2079085" y="4086221"/>
            <a:ext cx="4985825" cy="420349"/>
          </a:xfrm>
          <a:prstGeom prst="rect">
            <a:avLst/>
          </a:prstGeom>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Least</a:t>
            </a:r>
            <a:r>
              <a:rPr lang="en-US" spc="-90" dirty="0"/>
              <a:t> </a:t>
            </a:r>
            <a:r>
              <a:rPr lang="en-US" spc="-5" dirty="0"/>
              <a:t>Squares</a:t>
            </a:r>
            <a:endParaRPr spc="-1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775" y="173942"/>
            <a:ext cx="5784850" cy="636072"/>
          </a:xfrm>
          <a:prstGeom prst="rect">
            <a:avLst/>
          </a:prstGeom>
        </p:spPr>
        <p:txBody>
          <a:bodyPr vert="horz" wrap="square" lIns="0" tIns="12700" rIns="0" bIns="0" rtlCol="0">
            <a:spAutoFit/>
          </a:bodyPr>
          <a:lstStyle/>
          <a:p>
            <a:pPr marL="12700">
              <a:lnSpc>
                <a:spcPct val="100000"/>
              </a:lnSpc>
              <a:spcBef>
                <a:spcPts val="100"/>
              </a:spcBef>
            </a:pPr>
            <a:r>
              <a:rPr sz="4050" spc="-5" dirty="0">
                <a:solidFill>
                  <a:schemeClr val="tx1"/>
                </a:solidFill>
                <a:latin typeface="+mj-lt"/>
                <a:cs typeface="+mj-cs"/>
              </a:rPr>
              <a:t>Discussion Question</a:t>
            </a:r>
          </a:p>
        </p:txBody>
      </p:sp>
      <p:sp>
        <p:nvSpPr>
          <p:cNvPr id="3" name="object 3"/>
          <p:cNvSpPr txBox="1"/>
          <p:nvPr/>
        </p:nvSpPr>
        <p:spPr>
          <a:xfrm>
            <a:off x="358775" y="990332"/>
            <a:ext cx="4748714" cy="3741409"/>
          </a:xfrm>
          <a:prstGeom prst="rect">
            <a:avLst/>
          </a:prstGeom>
        </p:spPr>
        <p:txBody>
          <a:bodyPr vert="horz" wrap="square" lIns="0" tIns="27940" rIns="0" bIns="0" rtlCol="0">
            <a:spAutoFit/>
          </a:bodyPr>
          <a:lstStyle/>
          <a:p>
            <a:pPr marL="12700" marR="36830">
              <a:lnSpc>
                <a:spcPts val="2850"/>
              </a:lnSpc>
              <a:spcBef>
                <a:spcPts val="220"/>
              </a:spcBef>
            </a:pPr>
            <a:r>
              <a:rPr sz="2400" spc="-5" dirty="0">
                <a:cs typeface="Arial MT"/>
              </a:rPr>
              <a:t>Based</a:t>
            </a:r>
            <a:r>
              <a:rPr sz="2400" spc="-25" dirty="0">
                <a:cs typeface="Arial MT"/>
              </a:rPr>
              <a:t> </a:t>
            </a:r>
            <a:r>
              <a:rPr sz="2400" spc="-5" dirty="0">
                <a:cs typeface="Arial MT"/>
              </a:rPr>
              <a:t>only</a:t>
            </a:r>
            <a:r>
              <a:rPr sz="2400" spc="-20" dirty="0">
                <a:cs typeface="Arial MT"/>
              </a:rPr>
              <a:t> </a:t>
            </a:r>
            <a:r>
              <a:rPr sz="2400" spc="-5" dirty="0">
                <a:cs typeface="Arial MT"/>
              </a:rPr>
              <a:t>on</a:t>
            </a:r>
            <a:r>
              <a:rPr sz="2400" spc="-20" dirty="0">
                <a:cs typeface="Arial MT"/>
              </a:rPr>
              <a:t> </a:t>
            </a:r>
            <a:r>
              <a:rPr sz="2400" spc="-5" dirty="0">
                <a:cs typeface="Arial MT"/>
              </a:rPr>
              <a:t>the</a:t>
            </a:r>
            <a:r>
              <a:rPr sz="2400" spc="-25" dirty="0">
                <a:cs typeface="Arial MT"/>
              </a:rPr>
              <a:t> </a:t>
            </a:r>
            <a:r>
              <a:rPr sz="2400" spc="-5" dirty="0">
                <a:cs typeface="Arial MT"/>
              </a:rPr>
              <a:t>graph,</a:t>
            </a:r>
            <a:r>
              <a:rPr sz="2400" spc="-20" dirty="0">
                <a:cs typeface="Arial MT"/>
              </a:rPr>
              <a:t> </a:t>
            </a:r>
            <a:r>
              <a:rPr sz="2400" spc="-5" dirty="0">
                <a:cs typeface="Arial MT"/>
              </a:rPr>
              <a:t>which </a:t>
            </a:r>
            <a:r>
              <a:rPr sz="2400" spc="-650" dirty="0">
                <a:cs typeface="Arial MT"/>
              </a:rPr>
              <a:t> </a:t>
            </a:r>
            <a:r>
              <a:rPr sz="2400" dirty="0">
                <a:cs typeface="Arial MT"/>
              </a:rPr>
              <a:t>must</a:t>
            </a:r>
            <a:r>
              <a:rPr sz="2400" spc="-15" dirty="0">
                <a:cs typeface="Arial MT"/>
              </a:rPr>
              <a:t> </a:t>
            </a:r>
            <a:r>
              <a:rPr sz="2400" spc="-5" dirty="0">
                <a:cs typeface="Arial MT"/>
              </a:rPr>
              <a:t>be</a:t>
            </a:r>
            <a:r>
              <a:rPr sz="2400" spc="-10" dirty="0">
                <a:cs typeface="Arial MT"/>
              </a:rPr>
              <a:t> </a:t>
            </a:r>
            <a:r>
              <a:rPr sz="2400" spc="-5" dirty="0">
                <a:cs typeface="Arial MT"/>
              </a:rPr>
              <a:t>true?</a:t>
            </a:r>
            <a:r>
              <a:rPr sz="2400" spc="-15" dirty="0">
                <a:cs typeface="Arial MT"/>
              </a:rPr>
              <a:t> </a:t>
            </a:r>
            <a:r>
              <a:rPr sz="2400" spc="-5" dirty="0">
                <a:cs typeface="Arial MT"/>
              </a:rPr>
              <a:t>Explain.</a:t>
            </a:r>
            <a:endParaRPr sz="2400" dirty="0">
              <a:cs typeface="Arial MT"/>
            </a:endParaRPr>
          </a:p>
          <a:p>
            <a:pPr marL="469900" marR="5080" indent="-419734">
              <a:lnSpc>
                <a:spcPct val="114599"/>
              </a:lnSpc>
              <a:spcBef>
                <a:spcPts val="635"/>
              </a:spcBef>
              <a:buClr>
                <a:srgbClr val="C4820D"/>
              </a:buClr>
              <a:buAutoNum type="arabicPeriod"/>
              <a:tabLst>
                <a:tab pos="469265" algn="l"/>
                <a:tab pos="469900" algn="l"/>
              </a:tabLst>
            </a:pPr>
            <a:r>
              <a:rPr sz="1800" spc="-5" dirty="0">
                <a:cs typeface="Arial MT"/>
              </a:rPr>
              <a:t>Going</a:t>
            </a:r>
            <a:r>
              <a:rPr sz="1800" spc="-20" dirty="0">
                <a:cs typeface="Arial MT"/>
              </a:rPr>
              <a:t> </a:t>
            </a:r>
            <a:r>
              <a:rPr sz="1800" spc="-5" dirty="0">
                <a:cs typeface="Arial MT"/>
              </a:rPr>
              <a:t>to</a:t>
            </a:r>
            <a:r>
              <a:rPr sz="1800" spc="-20" dirty="0">
                <a:cs typeface="Arial MT"/>
              </a:rPr>
              <a:t> </a:t>
            </a:r>
            <a:r>
              <a:rPr sz="1800" dirty="0">
                <a:cs typeface="Arial MT"/>
              </a:rPr>
              <a:t>college</a:t>
            </a:r>
            <a:r>
              <a:rPr sz="1800" spc="-15" dirty="0">
                <a:cs typeface="Arial MT"/>
              </a:rPr>
              <a:t> </a:t>
            </a:r>
            <a:r>
              <a:rPr sz="1800" dirty="0">
                <a:cs typeface="Arial MT"/>
              </a:rPr>
              <a:t>causes</a:t>
            </a:r>
            <a:r>
              <a:rPr sz="1800" spc="-20" dirty="0">
                <a:cs typeface="Arial MT"/>
              </a:rPr>
              <a:t> </a:t>
            </a:r>
            <a:r>
              <a:rPr sz="1800" spc="-5" dirty="0">
                <a:cs typeface="Arial MT"/>
              </a:rPr>
              <a:t>people</a:t>
            </a:r>
            <a:r>
              <a:rPr sz="1800" spc="-15" dirty="0">
                <a:cs typeface="Arial MT"/>
              </a:rPr>
              <a:t> </a:t>
            </a:r>
            <a:r>
              <a:rPr sz="1800" spc="-5" dirty="0">
                <a:cs typeface="Arial MT"/>
              </a:rPr>
              <a:t>to</a:t>
            </a:r>
            <a:r>
              <a:rPr sz="1800" spc="-20" dirty="0">
                <a:cs typeface="Arial MT"/>
              </a:rPr>
              <a:t> </a:t>
            </a:r>
            <a:r>
              <a:rPr sz="1800" spc="-5" dirty="0">
                <a:cs typeface="Arial MT"/>
              </a:rPr>
              <a:t>get </a:t>
            </a:r>
            <a:r>
              <a:rPr sz="1800" spc="-484" dirty="0">
                <a:cs typeface="Arial MT"/>
              </a:rPr>
              <a:t> </a:t>
            </a:r>
            <a:r>
              <a:rPr sz="1800" spc="-5" dirty="0">
                <a:cs typeface="Arial MT"/>
              </a:rPr>
              <a:t>higher</a:t>
            </a:r>
            <a:r>
              <a:rPr sz="1800" spc="-10" dirty="0">
                <a:cs typeface="Arial MT"/>
              </a:rPr>
              <a:t> </a:t>
            </a:r>
            <a:r>
              <a:rPr sz="1800" spc="-5" dirty="0">
                <a:cs typeface="Arial MT"/>
              </a:rPr>
              <a:t>incomes.</a:t>
            </a:r>
            <a:endParaRPr sz="1800" dirty="0">
              <a:cs typeface="Arial MT"/>
            </a:endParaRPr>
          </a:p>
          <a:p>
            <a:pPr marL="469900" marR="346075" indent="-419734">
              <a:lnSpc>
                <a:spcPct val="114599"/>
              </a:lnSpc>
              <a:spcBef>
                <a:spcPts val="375"/>
              </a:spcBef>
              <a:buClr>
                <a:srgbClr val="C4820D"/>
              </a:buClr>
              <a:buAutoNum type="arabicPeriod"/>
              <a:tabLst>
                <a:tab pos="469265" algn="l"/>
                <a:tab pos="469900" algn="l"/>
              </a:tabLst>
            </a:pPr>
            <a:r>
              <a:rPr sz="1800" spc="-5" dirty="0">
                <a:cs typeface="Arial MT"/>
              </a:rPr>
              <a:t>For any district, having </a:t>
            </a:r>
            <a:r>
              <a:rPr sz="1800" dirty="0">
                <a:cs typeface="Arial MT"/>
              </a:rPr>
              <a:t>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live</a:t>
            </a:r>
            <a:r>
              <a:rPr sz="1800" spc="-35" dirty="0">
                <a:cs typeface="Arial MT"/>
              </a:rPr>
              <a:t> </a:t>
            </a:r>
            <a:r>
              <a:rPr sz="1800" spc="-5" dirty="0">
                <a:cs typeface="Arial MT"/>
              </a:rPr>
              <a:t>there </a:t>
            </a:r>
            <a:r>
              <a:rPr sz="1800" spc="-484" dirty="0">
                <a:cs typeface="Arial MT"/>
              </a:rPr>
              <a:t> </a:t>
            </a:r>
            <a:r>
              <a:rPr sz="1800" dirty="0">
                <a:cs typeface="Arial MT"/>
              </a:rPr>
              <a:t>causes</a:t>
            </a:r>
            <a:r>
              <a:rPr sz="1800" spc="-20" dirty="0">
                <a:cs typeface="Arial MT"/>
              </a:rPr>
              <a:t> </a:t>
            </a:r>
            <a:r>
              <a:rPr sz="1800" dirty="0">
                <a:cs typeface="Arial MT"/>
              </a:rPr>
              <a:t>median</a:t>
            </a:r>
            <a:r>
              <a:rPr sz="1800" spc="-15" dirty="0">
                <a:cs typeface="Arial MT"/>
              </a:rPr>
              <a:t> </a:t>
            </a:r>
            <a:r>
              <a:rPr sz="1800" spc="-5" dirty="0">
                <a:cs typeface="Arial MT"/>
              </a:rPr>
              <a:t>incomes</a:t>
            </a:r>
            <a:r>
              <a:rPr sz="1800" spc="-15" dirty="0">
                <a:cs typeface="Arial MT"/>
              </a:rPr>
              <a:t> </a:t>
            </a:r>
            <a:r>
              <a:rPr sz="1800" spc="-5" dirty="0">
                <a:cs typeface="Arial MT"/>
              </a:rPr>
              <a:t>to</a:t>
            </a:r>
            <a:r>
              <a:rPr sz="1800" spc="-15" dirty="0">
                <a:cs typeface="Arial MT"/>
              </a:rPr>
              <a:t> </a:t>
            </a:r>
            <a:r>
              <a:rPr sz="1800" dirty="0">
                <a:cs typeface="Arial MT"/>
              </a:rPr>
              <a:t>rise.</a:t>
            </a:r>
          </a:p>
          <a:p>
            <a:pPr marL="469900" marR="459105" indent="-419734">
              <a:lnSpc>
                <a:spcPct val="114599"/>
              </a:lnSpc>
              <a:buClr>
                <a:srgbClr val="C4820D"/>
              </a:buClr>
              <a:buAutoNum type="arabicPeriod"/>
              <a:tabLst>
                <a:tab pos="469265" algn="l"/>
                <a:tab pos="469900" algn="l"/>
              </a:tabLst>
            </a:pPr>
            <a:r>
              <a:rPr sz="1800" spc="-5" dirty="0">
                <a:cs typeface="Arial MT"/>
              </a:rPr>
              <a:t>For any district, having </a:t>
            </a:r>
            <a:r>
              <a:rPr sz="1800" dirty="0">
                <a:cs typeface="Arial MT"/>
              </a:rPr>
              <a:t>a </a:t>
            </a:r>
            <a:r>
              <a:rPr sz="1800" spc="-5" dirty="0">
                <a:cs typeface="Arial MT"/>
              </a:rPr>
              <a:t>higher </a:t>
            </a:r>
            <a:r>
              <a:rPr sz="1800" dirty="0">
                <a:cs typeface="Arial MT"/>
              </a:rPr>
              <a:t> median </a:t>
            </a:r>
            <a:r>
              <a:rPr sz="1800" spc="-5" dirty="0">
                <a:cs typeface="Arial MT"/>
              </a:rPr>
              <a:t>income </a:t>
            </a:r>
            <a:r>
              <a:rPr sz="1800" dirty="0">
                <a:cs typeface="Arial MT"/>
              </a:rPr>
              <a:t>causes more </a:t>
            </a:r>
            <a:r>
              <a:rPr sz="1800" spc="5" dirty="0">
                <a:cs typeface="Arial MT"/>
              </a:rPr>
              <a:t> </a:t>
            </a:r>
            <a:r>
              <a:rPr sz="1800" dirty="0">
                <a:cs typeface="Arial MT"/>
              </a:rPr>
              <a:t>college-educated</a:t>
            </a:r>
            <a:r>
              <a:rPr sz="1800" spc="-35" dirty="0">
                <a:cs typeface="Arial MT"/>
              </a:rPr>
              <a:t> </a:t>
            </a:r>
            <a:r>
              <a:rPr sz="1800" spc="-5" dirty="0">
                <a:cs typeface="Arial MT"/>
              </a:rPr>
              <a:t>people</a:t>
            </a:r>
            <a:r>
              <a:rPr sz="1800" spc="-35" dirty="0">
                <a:cs typeface="Arial MT"/>
              </a:rPr>
              <a:t> </a:t>
            </a:r>
            <a:r>
              <a:rPr sz="1800" spc="-5" dirty="0">
                <a:cs typeface="Arial MT"/>
              </a:rPr>
              <a:t>to</a:t>
            </a:r>
            <a:r>
              <a:rPr sz="1800" spc="-35" dirty="0">
                <a:cs typeface="Arial MT"/>
              </a:rPr>
              <a:t> </a:t>
            </a:r>
            <a:r>
              <a:rPr sz="1800" dirty="0">
                <a:cs typeface="Arial MT"/>
              </a:rPr>
              <a:t>move </a:t>
            </a:r>
            <a:r>
              <a:rPr sz="1800" spc="-484" dirty="0">
                <a:cs typeface="Arial MT"/>
              </a:rPr>
              <a:t> </a:t>
            </a:r>
            <a:r>
              <a:rPr sz="1800" spc="-5" dirty="0">
                <a:cs typeface="Arial MT"/>
              </a:rPr>
              <a:t>there.</a:t>
            </a:r>
            <a:endParaRPr sz="1800" dirty="0">
              <a:cs typeface="Arial MT"/>
            </a:endParaRPr>
          </a:p>
        </p:txBody>
      </p:sp>
      <p:sp>
        <p:nvSpPr>
          <p:cNvPr id="4" name="object 4"/>
          <p:cNvSpPr txBox="1"/>
          <p:nvPr/>
        </p:nvSpPr>
        <p:spPr>
          <a:xfrm>
            <a:off x="5297989" y="867273"/>
            <a:ext cx="3741235" cy="694055"/>
          </a:xfrm>
          <a:prstGeom prst="rect">
            <a:avLst/>
          </a:prstGeom>
        </p:spPr>
        <p:txBody>
          <a:bodyPr vert="horz" wrap="square" lIns="0" tIns="24765" rIns="0" bIns="0" rtlCol="0">
            <a:spAutoFit/>
          </a:bodyPr>
          <a:lstStyle/>
          <a:p>
            <a:pPr marL="1487170" marR="5080" indent="-1475105">
              <a:lnSpc>
                <a:spcPts val="2630"/>
              </a:lnSpc>
              <a:spcBef>
                <a:spcPts val="195"/>
              </a:spcBef>
            </a:pPr>
            <a:r>
              <a:rPr sz="2200" spc="-5" dirty="0">
                <a:cs typeface="Arial MT"/>
              </a:rPr>
              <a:t>US</a:t>
            </a:r>
            <a:r>
              <a:rPr sz="2200" dirty="0">
                <a:cs typeface="Arial MT"/>
              </a:rPr>
              <a:t>A</a:t>
            </a:r>
            <a:r>
              <a:rPr sz="2200" spc="-125" dirty="0">
                <a:cs typeface="Arial MT"/>
              </a:rPr>
              <a:t> </a:t>
            </a:r>
            <a:r>
              <a:rPr sz="2200" spc="-5" dirty="0">
                <a:cs typeface="Arial MT"/>
              </a:rPr>
              <a:t>Congressiona</a:t>
            </a:r>
            <a:r>
              <a:rPr sz="2200" dirty="0">
                <a:cs typeface="Arial MT"/>
              </a:rPr>
              <a:t>l</a:t>
            </a:r>
            <a:r>
              <a:rPr sz="2200" spc="-5" dirty="0">
                <a:cs typeface="Arial MT"/>
              </a:rPr>
              <a:t> Districts,  2016</a:t>
            </a:r>
            <a:endParaRPr sz="2200" dirty="0">
              <a:cs typeface="Arial MT"/>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30040"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Error</a:t>
            </a:r>
            <a:r>
              <a:rPr spc="-60" dirty="0">
                <a:solidFill>
                  <a:schemeClr val="tx1"/>
                </a:solidFill>
              </a:rPr>
              <a:t> </a:t>
            </a:r>
            <a:r>
              <a:rPr spc="-5" dirty="0">
                <a:solidFill>
                  <a:schemeClr val="tx1"/>
                </a:solidFill>
              </a:rPr>
              <a:t>in</a:t>
            </a:r>
            <a:r>
              <a:rPr spc="-50" dirty="0">
                <a:solidFill>
                  <a:schemeClr val="tx1"/>
                </a:solidFill>
              </a:rPr>
              <a:t> </a:t>
            </a:r>
            <a:r>
              <a:rPr spc="-5" dirty="0">
                <a:solidFill>
                  <a:schemeClr val="tx1"/>
                </a:solidFill>
              </a:rPr>
              <a:t>Estimation</a:t>
            </a:r>
          </a:p>
        </p:txBody>
      </p:sp>
      <p:sp>
        <p:nvSpPr>
          <p:cNvPr id="3" name="object 3"/>
          <p:cNvSpPr txBox="1"/>
          <p:nvPr/>
        </p:nvSpPr>
        <p:spPr>
          <a:xfrm>
            <a:off x="574724" y="1032383"/>
            <a:ext cx="8416876" cy="3647152"/>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b="1" spc="-5" dirty="0">
                <a:solidFill>
                  <a:srgbClr val="0000FF"/>
                </a:solidFill>
                <a:cs typeface="Arial"/>
              </a:rPr>
              <a:t>error</a:t>
            </a:r>
            <a:r>
              <a:rPr sz="2400" b="1" spc="-20"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actual</a:t>
            </a:r>
            <a:r>
              <a:rPr sz="2400" b="1" spc="-20" dirty="0">
                <a:solidFill>
                  <a:srgbClr val="0000FF"/>
                </a:solidFill>
                <a:cs typeface="Arial"/>
              </a:rPr>
              <a:t> </a:t>
            </a:r>
            <a:r>
              <a:rPr sz="2400" b="1" spc="-5" dirty="0">
                <a:solidFill>
                  <a:srgbClr val="0000FF"/>
                </a:solidFill>
                <a:cs typeface="Arial"/>
              </a:rPr>
              <a:t>value</a:t>
            </a:r>
            <a:r>
              <a:rPr sz="2400" b="1" spc="-15" dirty="0">
                <a:solidFill>
                  <a:srgbClr val="0000FF"/>
                </a:solidFill>
                <a:cs typeface="Arial"/>
              </a:rPr>
              <a:t> </a:t>
            </a:r>
            <a:r>
              <a:rPr sz="2400" b="1" dirty="0">
                <a:solidFill>
                  <a:srgbClr val="0000FF"/>
                </a:solidFill>
                <a:cs typeface="Arial"/>
              </a:rPr>
              <a:t>−</a:t>
            </a:r>
            <a:r>
              <a:rPr sz="2400" b="1" spc="-25" dirty="0">
                <a:solidFill>
                  <a:srgbClr val="0000FF"/>
                </a:solidFill>
                <a:cs typeface="Arial"/>
              </a:rPr>
              <a:t> </a:t>
            </a:r>
            <a:r>
              <a:rPr sz="2400" b="1" spc="-5" dirty="0">
                <a:solidFill>
                  <a:srgbClr val="0000FF"/>
                </a:solidFill>
                <a:cs typeface="Arial"/>
              </a:rPr>
              <a:t>estimate</a:t>
            </a:r>
            <a:endParaRPr sz="2400" dirty="0">
              <a:cs typeface="Arial"/>
            </a:endParaRPr>
          </a:p>
          <a:p>
            <a:pPr marL="424815" indent="-412750">
              <a:lnSpc>
                <a:spcPct val="100000"/>
              </a:lnSpc>
              <a:spcBef>
                <a:spcPts val="1995"/>
              </a:spcBef>
              <a:buClr>
                <a:srgbClr val="C4820D"/>
              </a:buClr>
              <a:buChar char="●"/>
              <a:tabLst>
                <a:tab pos="424815" algn="l"/>
                <a:tab pos="425450" algn="l"/>
              </a:tabLst>
            </a:pPr>
            <a:r>
              <a:rPr sz="2400" spc="-35" dirty="0">
                <a:cs typeface="Arial MT"/>
              </a:rPr>
              <a:t>Typically,</a:t>
            </a:r>
            <a:r>
              <a:rPr sz="2400" spc="-20" dirty="0">
                <a:cs typeface="Arial MT"/>
              </a:rPr>
              <a:t> </a:t>
            </a:r>
            <a:r>
              <a:rPr sz="2400" dirty="0">
                <a:cs typeface="Arial MT"/>
              </a:rPr>
              <a:t>some</a:t>
            </a:r>
            <a:r>
              <a:rPr sz="2400" spc="-10" dirty="0">
                <a:cs typeface="Arial MT"/>
              </a:rPr>
              <a:t> </a:t>
            </a:r>
            <a:r>
              <a:rPr sz="2400" spc="-5" dirty="0">
                <a:cs typeface="Arial MT"/>
              </a:rPr>
              <a:t>errors</a:t>
            </a:r>
            <a:r>
              <a:rPr sz="2400" spc="-10" dirty="0">
                <a:cs typeface="Arial MT"/>
              </a:rPr>
              <a:t> </a:t>
            </a:r>
            <a:r>
              <a:rPr sz="2400" spc="-5" dirty="0">
                <a:cs typeface="Arial MT"/>
              </a:rPr>
              <a:t>are</a:t>
            </a:r>
            <a:r>
              <a:rPr sz="2400" spc="-10" dirty="0">
                <a:cs typeface="Arial MT"/>
              </a:rPr>
              <a:t> </a:t>
            </a:r>
            <a:r>
              <a:rPr sz="2400" spc="-5" dirty="0">
                <a:cs typeface="Arial MT"/>
              </a:rPr>
              <a:t>positive</a:t>
            </a:r>
            <a:r>
              <a:rPr sz="2400" spc="-15" dirty="0">
                <a:cs typeface="Arial MT"/>
              </a:rPr>
              <a:t> </a:t>
            </a:r>
            <a:r>
              <a:rPr sz="2400" spc="-5" dirty="0">
                <a:cs typeface="Arial MT"/>
              </a:rPr>
              <a:t>and</a:t>
            </a:r>
            <a:r>
              <a:rPr sz="2400" spc="-10" dirty="0">
                <a:cs typeface="Arial MT"/>
              </a:rPr>
              <a:t> </a:t>
            </a:r>
            <a:r>
              <a:rPr sz="2400" dirty="0">
                <a:cs typeface="Arial MT"/>
              </a:rPr>
              <a:t>some</a:t>
            </a:r>
            <a:r>
              <a:rPr sz="2400" spc="-10" dirty="0">
                <a:cs typeface="Arial MT"/>
              </a:rPr>
              <a:t> </a:t>
            </a:r>
            <a:r>
              <a:rPr sz="2400" spc="-5" dirty="0">
                <a:cs typeface="Arial MT"/>
              </a:rPr>
              <a:t>negative</a:t>
            </a:r>
            <a:endParaRPr sz="2400" dirty="0">
              <a:cs typeface="Arial MT"/>
            </a:endParaRPr>
          </a:p>
          <a:p>
            <a:pPr marL="424815" indent="-412750">
              <a:lnSpc>
                <a:spcPts val="2865"/>
              </a:lnSpc>
              <a:spcBef>
                <a:spcPts val="1995"/>
              </a:spcBef>
              <a:buClr>
                <a:srgbClr val="C4820D"/>
              </a:buClr>
              <a:buChar char="●"/>
              <a:tabLst>
                <a:tab pos="424815" algn="l"/>
                <a:tab pos="425450" algn="l"/>
              </a:tabLst>
            </a:pPr>
            <a:r>
              <a:rPr sz="2400" spc="-135" dirty="0">
                <a:cs typeface="Arial MT"/>
              </a:rPr>
              <a:t>To</a:t>
            </a:r>
            <a:r>
              <a:rPr sz="2400" spc="-20" dirty="0">
                <a:cs typeface="Arial MT"/>
              </a:rPr>
              <a:t> </a:t>
            </a:r>
            <a:r>
              <a:rPr sz="2400" dirty="0">
                <a:cs typeface="Arial MT"/>
              </a:rPr>
              <a:t>measure</a:t>
            </a:r>
            <a:r>
              <a:rPr sz="2400" spc="-15" dirty="0">
                <a:cs typeface="Arial MT"/>
              </a:rPr>
              <a:t> </a:t>
            </a:r>
            <a:r>
              <a:rPr sz="2400" spc="-5" dirty="0">
                <a:cs typeface="Arial MT"/>
              </a:rPr>
              <a:t>the</a:t>
            </a:r>
            <a:r>
              <a:rPr sz="2400" spc="-20" dirty="0">
                <a:cs typeface="Arial MT"/>
              </a:rPr>
              <a:t> </a:t>
            </a:r>
            <a:r>
              <a:rPr sz="2400" dirty="0">
                <a:cs typeface="Arial MT"/>
              </a:rPr>
              <a:t>rough</a:t>
            </a:r>
            <a:r>
              <a:rPr sz="2400" spc="-15" dirty="0">
                <a:cs typeface="Arial MT"/>
              </a:rPr>
              <a:t> </a:t>
            </a:r>
            <a:r>
              <a:rPr sz="2400" dirty="0">
                <a:cs typeface="Arial MT"/>
              </a:rPr>
              <a:t>size</a:t>
            </a:r>
            <a:r>
              <a:rPr sz="2400" spc="-15" dirty="0">
                <a:cs typeface="Arial MT"/>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spc="-5" dirty="0">
                <a:cs typeface="Arial MT"/>
              </a:rPr>
              <a:t>errors</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0000FF"/>
                </a:solidFill>
                <a:cs typeface="Arial"/>
              </a:rPr>
              <a:t>square</a:t>
            </a:r>
            <a:r>
              <a:rPr sz="2400" b="1" spc="-15" dirty="0">
                <a:solidFill>
                  <a:srgbClr val="0000FF"/>
                </a:solidFill>
                <a:cs typeface="Arial"/>
              </a:rPr>
              <a:t> </a:t>
            </a:r>
            <a:r>
              <a:rPr sz="2400" spc="-5" dirty="0">
                <a:cs typeface="Arial MT"/>
              </a:rPr>
              <a:t>the</a:t>
            </a:r>
            <a:r>
              <a:rPr sz="2400" spc="-10" dirty="0">
                <a:cs typeface="Arial MT"/>
              </a:rPr>
              <a:t> </a:t>
            </a:r>
            <a:r>
              <a:rPr sz="2400" b="1" spc="-5" dirty="0">
                <a:solidFill>
                  <a:srgbClr val="0000FF"/>
                </a:solidFill>
                <a:cs typeface="Arial"/>
              </a:rPr>
              <a:t>errors</a:t>
            </a:r>
            <a:r>
              <a:rPr sz="2400" b="1" spc="-15" dirty="0">
                <a:solidFill>
                  <a:srgbClr val="0000FF"/>
                </a:solidFill>
                <a:cs typeface="Arial"/>
              </a:rPr>
              <a:t> </a:t>
            </a:r>
            <a:r>
              <a:rPr sz="2400" spc="-5" dirty="0">
                <a:cs typeface="Arial MT"/>
              </a:rPr>
              <a:t>to</a:t>
            </a:r>
            <a:r>
              <a:rPr sz="2400" spc="-20" dirty="0">
                <a:cs typeface="Arial MT"/>
              </a:rPr>
              <a:t> </a:t>
            </a:r>
            <a:r>
              <a:rPr sz="2400" spc="-5" dirty="0">
                <a:cs typeface="Arial MT"/>
              </a:rPr>
              <a:t>eliminate</a:t>
            </a:r>
            <a:r>
              <a:rPr sz="2400" spc="-20" dirty="0">
                <a:cs typeface="Arial MT"/>
              </a:rPr>
              <a:t> </a:t>
            </a:r>
            <a:r>
              <a:rPr sz="2400" dirty="0">
                <a:cs typeface="Arial MT"/>
              </a:rPr>
              <a:t>cancellation</a:t>
            </a:r>
          </a:p>
          <a:p>
            <a:pPr marL="882015" lvl="1" indent="-412750">
              <a:lnSpc>
                <a:spcPts val="2850"/>
              </a:lnSpc>
              <a:buClr>
                <a:srgbClr val="C4820D"/>
              </a:buClr>
              <a:buChar char="○"/>
              <a:tabLst>
                <a:tab pos="882015" algn="l"/>
                <a:tab pos="882650" algn="l"/>
              </a:tabLst>
            </a:pPr>
            <a:r>
              <a:rPr sz="2400" spc="-5" dirty="0">
                <a:cs typeface="Arial MT"/>
              </a:rPr>
              <a:t>take</a:t>
            </a:r>
            <a:r>
              <a:rPr sz="2400" spc="-25" dirty="0">
                <a:cs typeface="Arial MT"/>
              </a:rPr>
              <a:t> </a:t>
            </a:r>
            <a:r>
              <a:rPr sz="2400" spc="-5" dirty="0">
                <a:cs typeface="Arial MT"/>
              </a:rPr>
              <a:t>the</a:t>
            </a:r>
            <a:r>
              <a:rPr sz="2400" spc="15" dirty="0">
                <a:cs typeface="Arial MT"/>
              </a:rPr>
              <a:t> </a:t>
            </a:r>
            <a:r>
              <a:rPr sz="2400" b="1" spc="-5" dirty="0">
                <a:solidFill>
                  <a:srgbClr val="0000FF"/>
                </a:solidFill>
                <a:cs typeface="Arial"/>
              </a:rPr>
              <a:t>mean</a:t>
            </a:r>
            <a:r>
              <a:rPr sz="2400" b="1" spc="-15" dirty="0">
                <a:solidFill>
                  <a:srgbClr val="0000FF"/>
                </a:solidFill>
                <a:cs typeface="Arial"/>
              </a:rPr>
              <a:t> </a:t>
            </a:r>
            <a:r>
              <a:rPr sz="2400" spc="-5" dirty="0">
                <a:cs typeface="Arial MT"/>
              </a:rPr>
              <a:t>of</a:t>
            </a:r>
            <a:r>
              <a:rPr sz="2400" spc="-15" dirty="0">
                <a:cs typeface="Arial MT"/>
              </a:rPr>
              <a:t> </a:t>
            </a:r>
            <a:r>
              <a:rPr sz="2400" spc="-5" dirty="0">
                <a:cs typeface="Arial MT"/>
              </a:rPr>
              <a:t>the</a:t>
            </a:r>
            <a:r>
              <a:rPr sz="2400" spc="-20" dirty="0">
                <a:cs typeface="Arial MT"/>
              </a:rPr>
              <a:t> </a:t>
            </a:r>
            <a:r>
              <a:rPr sz="2400" dirty="0">
                <a:cs typeface="Arial MT"/>
              </a:rPr>
              <a:t>squared</a:t>
            </a:r>
            <a:r>
              <a:rPr sz="2400" spc="-15" dirty="0">
                <a:cs typeface="Arial MT"/>
              </a:rPr>
              <a:t> </a:t>
            </a:r>
            <a:r>
              <a:rPr sz="2400" spc="-5" dirty="0">
                <a:cs typeface="Arial MT"/>
              </a:rPr>
              <a:t>errors</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take</a:t>
            </a:r>
            <a:r>
              <a:rPr sz="2400" spc="-20" dirty="0">
                <a:cs typeface="Arial MT"/>
              </a:rPr>
              <a:t> </a:t>
            </a:r>
            <a:r>
              <a:rPr sz="2400" spc="-5" dirty="0">
                <a:cs typeface="Arial MT"/>
              </a:rPr>
              <a:t>the</a:t>
            </a:r>
            <a:r>
              <a:rPr sz="2400" spc="-20" dirty="0">
                <a:cs typeface="Arial MT"/>
              </a:rPr>
              <a:t> </a:t>
            </a:r>
            <a:r>
              <a:rPr sz="2400" dirty="0">
                <a:cs typeface="Arial MT"/>
              </a:rPr>
              <a:t>square</a:t>
            </a:r>
            <a:r>
              <a:rPr sz="2400" spc="20" dirty="0">
                <a:solidFill>
                  <a:srgbClr val="3B3B3B"/>
                </a:solidFill>
                <a:cs typeface="Arial MT"/>
              </a:rPr>
              <a:t> </a:t>
            </a:r>
            <a:r>
              <a:rPr sz="2400" b="1" spc="-5" dirty="0">
                <a:solidFill>
                  <a:srgbClr val="0000FF"/>
                </a:solidFill>
                <a:cs typeface="Arial"/>
              </a:rPr>
              <a:t>root</a:t>
            </a:r>
            <a:r>
              <a:rPr sz="2400" b="1" spc="-10" dirty="0">
                <a:solidFill>
                  <a:srgbClr val="0000FF"/>
                </a:solidFill>
                <a:cs typeface="Arial"/>
              </a:rPr>
              <a:t> </a:t>
            </a:r>
            <a:r>
              <a:rPr sz="2400" spc="-5" dirty="0">
                <a:cs typeface="Arial MT"/>
              </a:rPr>
              <a:t>to</a:t>
            </a:r>
            <a:r>
              <a:rPr sz="2400" spc="-20" dirty="0">
                <a:cs typeface="Arial MT"/>
              </a:rPr>
              <a:t> </a:t>
            </a:r>
            <a:r>
              <a:rPr sz="2400" spc="-5" dirty="0">
                <a:cs typeface="Arial MT"/>
              </a:rPr>
              <a:t>fix</a:t>
            </a:r>
            <a:r>
              <a:rPr sz="2400" spc="-20" dirty="0">
                <a:cs typeface="Arial MT"/>
              </a:rPr>
              <a:t> </a:t>
            </a:r>
            <a:r>
              <a:rPr sz="2400" spc="-5" dirty="0">
                <a:cs typeface="Arial MT"/>
              </a:rPr>
              <a:t>the</a:t>
            </a:r>
            <a:r>
              <a:rPr sz="2400" spc="-15" dirty="0">
                <a:cs typeface="Arial MT"/>
              </a:rPr>
              <a:t> </a:t>
            </a:r>
            <a:r>
              <a:rPr sz="2400" spc="-5" dirty="0">
                <a:cs typeface="Arial MT"/>
              </a:rPr>
              <a:t>units</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0000FF"/>
                </a:solidFill>
                <a:cs typeface="Arial"/>
              </a:rPr>
              <a:t>root</a:t>
            </a:r>
            <a:r>
              <a:rPr sz="2400" b="1" spc="-25" dirty="0">
                <a:solidFill>
                  <a:srgbClr val="0000FF"/>
                </a:solidFill>
                <a:cs typeface="Arial"/>
              </a:rPr>
              <a:t> </a:t>
            </a:r>
            <a:r>
              <a:rPr sz="2400" b="1" spc="-5" dirty="0">
                <a:solidFill>
                  <a:srgbClr val="0000FF"/>
                </a:solidFill>
                <a:cs typeface="Arial"/>
              </a:rPr>
              <a:t>mean</a:t>
            </a:r>
            <a:r>
              <a:rPr sz="2400" b="1" spc="-20" dirty="0">
                <a:solidFill>
                  <a:srgbClr val="0000FF"/>
                </a:solidFill>
                <a:cs typeface="Arial"/>
              </a:rPr>
              <a:t> </a:t>
            </a:r>
            <a:r>
              <a:rPr sz="2400" b="1" spc="-5" dirty="0">
                <a:solidFill>
                  <a:srgbClr val="0000FF"/>
                </a:solidFill>
                <a:cs typeface="Arial"/>
              </a:rPr>
              <a:t>square</a:t>
            </a:r>
            <a:r>
              <a:rPr sz="2400" b="1" spc="-20" dirty="0">
                <a:solidFill>
                  <a:srgbClr val="0000FF"/>
                </a:solidFill>
                <a:cs typeface="Arial"/>
              </a:rPr>
              <a:t> </a:t>
            </a:r>
            <a:r>
              <a:rPr sz="2400" b="1" spc="-5" dirty="0">
                <a:solidFill>
                  <a:srgbClr val="0000FF"/>
                </a:solidFill>
                <a:cs typeface="Arial"/>
              </a:rPr>
              <a:t>error</a:t>
            </a:r>
            <a:r>
              <a:rPr sz="2400" b="1" dirty="0">
                <a:solidFill>
                  <a:srgbClr val="0000FF"/>
                </a:solidFill>
                <a:cs typeface="Arial"/>
              </a:rPr>
              <a:t> </a:t>
            </a:r>
            <a:r>
              <a:rPr sz="2400" dirty="0">
                <a:cs typeface="Arial MT"/>
              </a:rPr>
              <a:t>(rmse)</a:t>
            </a:r>
          </a:p>
          <a:p>
            <a:pPr marL="259715" algn="ctr">
              <a:lnSpc>
                <a:spcPct val="100000"/>
              </a:lnSpc>
              <a:spcBef>
                <a:spcPts val="1210"/>
              </a:spcBef>
            </a:pPr>
            <a:r>
              <a:rPr dirty="0">
                <a:solidFill>
                  <a:srgbClr val="3B7EA1"/>
                </a:solidFill>
                <a:cs typeface="Arial MT"/>
              </a:rPr>
              <a:t>(Demo</a:t>
            </a:r>
            <a:r>
              <a:rPr lang="en-US" dirty="0">
                <a:solidFill>
                  <a:srgbClr val="3B7EA1"/>
                </a:solidFill>
                <a:cs typeface="Arial MT"/>
              </a:rPr>
              <a:t> – Notebook 9.3, Regression line vs other lines</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02727" y="2347378"/>
            <a:ext cx="4326673"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Association </a:t>
            </a:r>
            <a:endParaRPr spc="-5" dirty="0"/>
          </a:p>
        </p:txBody>
      </p:sp>
    </p:spTree>
    <p:extLst>
      <p:ext uri="{BB962C8B-B14F-4D97-AF65-F5344CB8AC3E}">
        <p14:creationId xmlns:p14="http://schemas.microsoft.com/office/powerpoint/2010/main" val="345911291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20560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Least</a:t>
            </a:r>
            <a:r>
              <a:rPr spc="-50" dirty="0">
                <a:solidFill>
                  <a:schemeClr val="tx1"/>
                </a:solidFill>
              </a:rPr>
              <a:t> </a:t>
            </a:r>
            <a:r>
              <a:rPr spc="-10" dirty="0">
                <a:solidFill>
                  <a:schemeClr val="tx1"/>
                </a:solidFill>
              </a:rPr>
              <a:t>Squares</a:t>
            </a:r>
            <a:r>
              <a:rPr spc="-50" dirty="0">
                <a:solidFill>
                  <a:schemeClr val="tx1"/>
                </a:solidFill>
              </a:rPr>
              <a:t> </a:t>
            </a:r>
            <a:r>
              <a:rPr spc="-5" dirty="0">
                <a:solidFill>
                  <a:schemeClr val="tx1"/>
                </a:solidFill>
              </a:rPr>
              <a:t>Line</a:t>
            </a:r>
          </a:p>
        </p:txBody>
      </p:sp>
      <p:sp>
        <p:nvSpPr>
          <p:cNvPr id="3" name="object 3"/>
          <p:cNvSpPr txBox="1">
            <a:spLocks noGrp="1"/>
          </p:cNvSpPr>
          <p:nvPr>
            <p:ph type="body" idx="1"/>
          </p:nvPr>
        </p:nvSpPr>
        <p:spPr>
          <a:xfrm>
            <a:off x="530225" y="1009650"/>
            <a:ext cx="8232775" cy="2385268"/>
          </a:xfrm>
          <a:prstGeom prst="rect">
            <a:avLst/>
          </a:prstGeom>
        </p:spPr>
        <p:txBody>
          <a:bodyPr vert="horz" wrap="square" lIns="0" tIns="27940" rIns="0" bIns="0" rtlCol="0">
            <a:spAutoFit/>
          </a:bodyPr>
          <a:lstStyle/>
          <a:p>
            <a:pPr marL="424815" marR="63500" indent="-412750">
              <a:lnSpc>
                <a:spcPts val="2850"/>
              </a:lnSpc>
              <a:spcBef>
                <a:spcPts val="220"/>
              </a:spcBef>
              <a:buClr>
                <a:srgbClr val="C4820D"/>
              </a:buClr>
              <a:buChar char="●"/>
              <a:tabLst>
                <a:tab pos="424815" algn="l"/>
                <a:tab pos="425450" algn="l"/>
              </a:tabLst>
            </a:pPr>
            <a:r>
              <a:rPr sz="2400" dirty="0"/>
              <a:t>Minimizes</a:t>
            </a:r>
            <a:r>
              <a:rPr sz="2400" spc="-20" dirty="0"/>
              <a:t> </a:t>
            </a:r>
            <a:r>
              <a:rPr sz="2400" spc="-5" dirty="0"/>
              <a:t>the</a:t>
            </a:r>
            <a:r>
              <a:rPr sz="2400" spc="-25" dirty="0"/>
              <a:t> </a:t>
            </a:r>
            <a:r>
              <a:rPr sz="2400" dirty="0"/>
              <a:t>root</a:t>
            </a:r>
            <a:r>
              <a:rPr sz="2400" spc="-15" dirty="0"/>
              <a:t> </a:t>
            </a:r>
            <a:r>
              <a:rPr sz="2400" dirty="0"/>
              <a:t>mean</a:t>
            </a:r>
            <a:r>
              <a:rPr sz="2400" spc="-20" dirty="0"/>
              <a:t> </a:t>
            </a:r>
            <a:r>
              <a:rPr sz="2400" dirty="0"/>
              <a:t>squared</a:t>
            </a:r>
            <a:r>
              <a:rPr sz="2400" spc="-15" dirty="0"/>
              <a:t> </a:t>
            </a:r>
            <a:r>
              <a:rPr sz="2400" spc="-5" dirty="0"/>
              <a:t>error</a:t>
            </a:r>
            <a:r>
              <a:rPr sz="2400" spc="-20" dirty="0"/>
              <a:t> </a:t>
            </a:r>
            <a:r>
              <a:rPr sz="2400" dirty="0"/>
              <a:t>(rmse)</a:t>
            </a:r>
            <a:r>
              <a:rPr sz="2400" spc="-15" dirty="0"/>
              <a:t> </a:t>
            </a:r>
            <a:r>
              <a:rPr sz="2400" spc="-5" dirty="0"/>
              <a:t>among </a:t>
            </a:r>
            <a:r>
              <a:rPr sz="2400" spc="-655" dirty="0"/>
              <a:t> </a:t>
            </a:r>
            <a:r>
              <a:rPr sz="2400" spc="-5" dirty="0"/>
              <a:t>all</a:t>
            </a:r>
            <a:r>
              <a:rPr sz="2400" spc="-10" dirty="0"/>
              <a:t> </a:t>
            </a:r>
            <a:r>
              <a:rPr sz="2400" spc="-5" dirty="0"/>
              <a:t>lines</a:t>
            </a:r>
          </a:p>
          <a:p>
            <a:pPr marL="424815" marR="5080" indent="-412750">
              <a:lnSpc>
                <a:spcPts val="2850"/>
              </a:lnSpc>
              <a:spcBef>
                <a:spcPts val="2025"/>
              </a:spcBef>
              <a:buClr>
                <a:srgbClr val="C4820D"/>
              </a:buClr>
              <a:buChar char="●"/>
              <a:tabLst>
                <a:tab pos="424815" algn="l"/>
                <a:tab pos="425450" algn="l"/>
              </a:tabLst>
            </a:pPr>
            <a:r>
              <a:rPr sz="2400" spc="-20" dirty="0"/>
              <a:t>Equivalently,</a:t>
            </a:r>
            <a:r>
              <a:rPr sz="2400" spc="-25" dirty="0"/>
              <a:t> </a:t>
            </a:r>
            <a:r>
              <a:rPr sz="2400" dirty="0"/>
              <a:t>minimizes</a:t>
            </a:r>
            <a:r>
              <a:rPr sz="2400" spc="-15" dirty="0"/>
              <a:t> </a:t>
            </a:r>
            <a:r>
              <a:rPr sz="2400" spc="-5" dirty="0"/>
              <a:t>the</a:t>
            </a:r>
            <a:r>
              <a:rPr sz="2400" spc="-20" dirty="0"/>
              <a:t> </a:t>
            </a:r>
            <a:r>
              <a:rPr sz="2400" dirty="0"/>
              <a:t>mean</a:t>
            </a:r>
            <a:r>
              <a:rPr sz="2400" spc="-15" dirty="0"/>
              <a:t> </a:t>
            </a:r>
            <a:r>
              <a:rPr sz="2400" dirty="0"/>
              <a:t>squared</a:t>
            </a:r>
            <a:r>
              <a:rPr sz="2400" spc="-15" dirty="0"/>
              <a:t> </a:t>
            </a:r>
            <a:r>
              <a:rPr sz="2400" spc="-5" dirty="0"/>
              <a:t>error</a:t>
            </a:r>
            <a:r>
              <a:rPr sz="2400" spc="-15" dirty="0"/>
              <a:t> </a:t>
            </a:r>
            <a:r>
              <a:rPr sz="2400" dirty="0"/>
              <a:t>(mse) </a:t>
            </a:r>
            <a:r>
              <a:rPr sz="2400" spc="-655" dirty="0"/>
              <a:t> </a:t>
            </a:r>
            <a:r>
              <a:rPr sz="2400" spc="-5" dirty="0"/>
              <a:t>among</a:t>
            </a:r>
            <a:r>
              <a:rPr sz="2400" spc="-10" dirty="0"/>
              <a:t> </a:t>
            </a:r>
            <a:r>
              <a:rPr sz="2400" spc="-5" dirty="0"/>
              <a:t>all lines</a:t>
            </a:r>
          </a:p>
          <a:p>
            <a:pPr marL="424815" indent="-412750">
              <a:lnSpc>
                <a:spcPct val="100000"/>
              </a:lnSpc>
              <a:spcBef>
                <a:spcPts val="1905"/>
              </a:spcBef>
              <a:buClr>
                <a:srgbClr val="C4820D"/>
              </a:buClr>
              <a:buChar char="●"/>
              <a:tabLst>
                <a:tab pos="424815" algn="l"/>
                <a:tab pos="425450" algn="l"/>
              </a:tabLst>
            </a:pPr>
            <a:r>
              <a:rPr sz="2400" spc="-5" dirty="0"/>
              <a:t>Names:</a:t>
            </a:r>
          </a:p>
        </p:txBody>
      </p:sp>
      <p:sp>
        <p:nvSpPr>
          <p:cNvPr id="4" name="object 4"/>
          <p:cNvSpPr txBox="1"/>
          <p:nvPr/>
        </p:nvSpPr>
        <p:spPr>
          <a:xfrm>
            <a:off x="1031924" y="3394918"/>
            <a:ext cx="2910840" cy="111506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000" dirty="0">
                <a:cs typeface="Arial MT"/>
              </a:rPr>
              <a:t>“Best</a:t>
            </a:r>
            <a:r>
              <a:rPr sz="2000" spc="-35" dirty="0">
                <a:cs typeface="Arial MT"/>
              </a:rPr>
              <a:t> </a:t>
            </a:r>
            <a:r>
              <a:rPr sz="2000" spc="-5" dirty="0">
                <a:cs typeface="Arial MT"/>
              </a:rPr>
              <a:t>fit”</a:t>
            </a:r>
            <a:r>
              <a:rPr sz="2000" spc="-40" dirty="0">
                <a:cs typeface="Arial MT"/>
              </a:rPr>
              <a:t> </a:t>
            </a:r>
            <a:r>
              <a:rPr sz="2000" spc="-5" dirty="0">
                <a:cs typeface="Arial MT"/>
              </a:rPr>
              <a:t>line</a:t>
            </a:r>
            <a:endParaRPr sz="2000" dirty="0">
              <a:cs typeface="Arial MT"/>
            </a:endParaRPr>
          </a:p>
          <a:p>
            <a:pPr marL="424815" indent="-412750">
              <a:lnSpc>
                <a:spcPts val="2850"/>
              </a:lnSpc>
              <a:buClr>
                <a:srgbClr val="C4820D"/>
              </a:buClr>
              <a:buChar char="○"/>
              <a:tabLst>
                <a:tab pos="424815" algn="l"/>
                <a:tab pos="425450" algn="l"/>
              </a:tabLst>
            </a:pPr>
            <a:r>
              <a:rPr sz="2000" spc="-5" dirty="0">
                <a:cs typeface="Arial MT"/>
              </a:rPr>
              <a:t>Least</a:t>
            </a:r>
            <a:r>
              <a:rPr sz="2000" spc="-55" dirty="0">
                <a:cs typeface="Arial MT"/>
              </a:rPr>
              <a:t> </a:t>
            </a:r>
            <a:r>
              <a:rPr sz="2000" dirty="0">
                <a:cs typeface="Arial MT"/>
              </a:rPr>
              <a:t>squares</a:t>
            </a:r>
            <a:r>
              <a:rPr sz="2000" spc="-50" dirty="0">
                <a:cs typeface="Arial MT"/>
              </a:rPr>
              <a:t> </a:t>
            </a:r>
            <a:r>
              <a:rPr sz="2000" spc="-5" dirty="0">
                <a:cs typeface="Arial MT"/>
              </a:rPr>
              <a:t>line</a:t>
            </a:r>
            <a:endParaRPr sz="2000" dirty="0">
              <a:cs typeface="Arial MT"/>
            </a:endParaRPr>
          </a:p>
          <a:p>
            <a:pPr marL="424815" indent="-412750">
              <a:lnSpc>
                <a:spcPts val="2865"/>
              </a:lnSpc>
              <a:buClr>
                <a:srgbClr val="C4820D"/>
              </a:buClr>
              <a:buChar char="○"/>
              <a:tabLst>
                <a:tab pos="424815" algn="l"/>
                <a:tab pos="425450" algn="l"/>
              </a:tabLst>
            </a:pPr>
            <a:r>
              <a:rPr sz="2000" spc="-5" dirty="0">
                <a:cs typeface="Arial MT"/>
              </a:rPr>
              <a:t>Regression</a:t>
            </a:r>
            <a:r>
              <a:rPr sz="2000" spc="-100" dirty="0">
                <a:cs typeface="Arial MT"/>
              </a:rPr>
              <a:t> </a:t>
            </a:r>
            <a:r>
              <a:rPr sz="2000" spc="-5" dirty="0">
                <a:cs typeface="Arial MT"/>
              </a:rPr>
              <a:t>line</a:t>
            </a:r>
            <a:endParaRPr sz="2000" dirty="0">
              <a:cs typeface="Arial MT"/>
            </a:endParaRPr>
          </a:p>
        </p:txBody>
      </p:sp>
      <p:sp>
        <p:nvSpPr>
          <p:cNvPr id="5" name="object 5"/>
          <p:cNvSpPr txBox="1"/>
          <p:nvPr/>
        </p:nvSpPr>
        <p:spPr>
          <a:xfrm>
            <a:off x="5831864" y="3813591"/>
            <a:ext cx="2661896"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9.3, Root Mean Square Error</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0525" y="181699"/>
            <a:ext cx="52654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Numerical</a:t>
            </a:r>
            <a:r>
              <a:rPr spc="-90" dirty="0">
                <a:solidFill>
                  <a:schemeClr val="tx1"/>
                </a:solidFill>
              </a:rPr>
              <a:t> </a:t>
            </a:r>
            <a:r>
              <a:rPr spc="-5" dirty="0">
                <a:solidFill>
                  <a:schemeClr val="tx1"/>
                </a:solidFill>
              </a:rPr>
              <a:t>Optimization</a:t>
            </a:r>
          </a:p>
        </p:txBody>
      </p:sp>
      <p:sp>
        <p:nvSpPr>
          <p:cNvPr id="3" name="object 3"/>
          <p:cNvSpPr txBox="1"/>
          <p:nvPr/>
        </p:nvSpPr>
        <p:spPr>
          <a:xfrm>
            <a:off x="390525" y="1032383"/>
            <a:ext cx="8410575" cy="3541995"/>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Numerical</a:t>
            </a:r>
            <a:r>
              <a:rPr sz="2400" spc="-20" dirty="0">
                <a:cs typeface="Arial MT"/>
              </a:rPr>
              <a:t> </a:t>
            </a:r>
            <a:r>
              <a:rPr sz="2400" dirty="0">
                <a:cs typeface="Arial MT"/>
              </a:rPr>
              <a:t>minimization</a:t>
            </a:r>
            <a:r>
              <a:rPr sz="2400" spc="-15" dirty="0">
                <a:cs typeface="Arial MT"/>
              </a:rPr>
              <a:t> </a:t>
            </a:r>
            <a:r>
              <a:rPr sz="2400" spc="-5" dirty="0">
                <a:cs typeface="Arial MT"/>
              </a:rPr>
              <a:t>is</a:t>
            </a:r>
            <a:r>
              <a:rPr sz="2400" spc="-20" dirty="0">
                <a:cs typeface="Arial MT"/>
              </a:rPr>
              <a:t> </a:t>
            </a:r>
            <a:r>
              <a:rPr sz="2400" spc="-5" dirty="0">
                <a:cs typeface="Arial MT"/>
              </a:rPr>
              <a:t>approximate</a:t>
            </a:r>
            <a:r>
              <a:rPr sz="2400" spc="-15" dirty="0">
                <a:cs typeface="Arial MT"/>
              </a:rPr>
              <a:t> </a:t>
            </a:r>
            <a:r>
              <a:rPr sz="2400" spc="-5" dirty="0">
                <a:cs typeface="Arial MT"/>
              </a:rPr>
              <a:t>but</a:t>
            </a:r>
            <a:r>
              <a:rPr sz="2400" spc="-20" dirty="0">
                <a:cs typeface="Arial MT"/>
              </a:rPr>
              <a:t> </a:t>
            </a:r>
            <a:r>
              <a:rPr sz="2400" spc="-10" dirty="0">
                <a:cs typeface="Arial MT"/>
              </a:rPr>
              <a:t>effective</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Lots</a:t>
            </a:r>
            <a:r>
              <a:rPr sz="2400" spc="-20" dirty="0">
                <a:cs typeface="Arial MT"/>
              </a:rPr>
              <a:t> </a:t>
            </a:r>
            <a:r>
              <a:rPr sz="2400" spc="-5" dirty="0">
                <a:cs typeface="Arial MT"/>
              </a:rPr>
              <a:t>of</a:t>
            </a:r>
            <a:r>
              <a:rPr sz="2400" spc="-15" dirty="0">
                <a:cs typeface="Arial MT"/>
              </a:rPr>
              <a:t> </a:t>
            </a:r>
            <a:r>
              <a:rPr sz="2400" dirty="0">
                <a:cs typeface="Arial MT"/>
              </a:rPr>
              <a:t>machine</a:t>
            </a:r>
            <a:r>
              <a:rPr sz="2400" spc="-15" dirty="0">
                <a:cs typeface="Arial MT"/>
              </a:rPr>
              <a:t> </a:t>
            </a:r>
            <a:r>
              <a:rPr sz="2400" spc="-5" dirty="0">
                <a:cs typeface="Arial MT"/>
              </a:rPr>
              <a:t>learning</a:t>
            </a:r>
            <a:r>
              <a:rPr sz="2400" spc="-15" dirty="0">
                <a:cs typeface="Arial MT"/>
              </a:rPr>
              <a:t> </a:t>
            </a:r>
            <a:r>
              <a:rPr sz="2400" spc="-5" dirty="0">
                <a:cs typeface="Arial MT"/>
              </a:rPr>
              <a:t>uses</a:t>
            </a:r>
            <a:r>
              <a:rPr sz="2400" spc="-15" dirty="0">
                <a:cs typeface="Arial MT"/>
              </a:rPr>
              <a:t> </a:t>
            </a:r>
            <a:r>
              <a:rPr sz="2400" spc="-5" dirty="0">
                <a:cs typeface="Arial MT"/>
              </a:rPr>
              <a:t>numerical</a:t>
            </a:r>
            <a:r>
              <a:rPr sz="2400" spc="-15" dirty="0">
                <a:cs typeface="Arial MT"/>
              </a:rPr>
              <a:t> </a:t>
            </a:r>
            <a:r>
              <a:rPr sz="2400" dirty="0">
                <a:cs typeface="Arial MT"/>
              </a:rPr>
              <a:t>minimization</a:t>
            </a:r>
          </a:p>
          <a:p>
            <a:pPr marL="424815" marR="5080" indent="-412750">
              <a:lnSpc>
                <a:spcPts val="2850"/>
              </a:lnSpc>
              <a:spcBef>
                <a:spcPts val="105"/>
              </a:spcBef>
              <a:buClr>
                <a:srgbClr val="C4820D"/>
              </a:buClr>
              <a:buChar char="●"/>
              <a:tabLst>
                <a:tab pos="424815" algn="l"/>
                <a:tab pos="425450" algn="l"/>
              </a:tabLst>
            </a:pPr>
            <a:r>
              <a:rPr sz="2400" spc="-5" dirty="0">
                <a:cs typeface="Arial MT"/>
              </a:rPr>
              <a:t>If</a:t>
            </a:r>
            <a:r>
              <a:rPr sz="2400" spc="-15" dirty="0">
                <a:cs typeface="Arial MT"/>
              </a:rPr>
              <a:t> </a:t>
            </a:r>
            <a:r>
              <a:rPr sz="2400" spc="-5" dirty="0">
                <a:cs typeface="Arial MT"/>
              </a:rPr>
              <a:t>the</a:t>
            </a:r>
            <a:r>
              <a:rPr sz="2400" spc="-15" dirty="0">
                <a:cs typeface="Arial MT"/>
              </a:rPr>
              <a:t> </a:t>
            </a:r>
            <a:r>
              <a:rPr sz="2400" spc="-5" dirty="0">
                <a:cs typeface="Arial MT"/>
              </a:rPr>
              <a:t>function</a:t>
            </a:r>
            <a:r>
              <a:rPr sz="2400" spc="50" dirty="0">
                <a:cs typeface="Arial MT"/>
              </a:rPr>
              <a:t> </a:t>
            </a:r>
            <a:r>
              <a:rPr sz="2400" b="1" spc="-5" dirty="0">
                <a:solidFill>
                  <a:srgbClr val="0000FF"/>
                </a:solidFill>
                <a:cs typeface="Courier New"/>
              </a:rPr>
              <a:t>mse(a,</a:t>
            </a:r>
            <a:r>
              <a:rPr sz="2400" b="1" spc="-15" dirty="0">
                <a:solidFill>
                  <a:srgbClr val="0000FF"/>
                </a:solidFill>
                <a:cs typeface="Courier New"/>
              </a:rPr>
              <a:t> </a:t>
            </a:r>
            <a:r>
              <a:rPr sz="2400" b="1" spc="-5" dirty="0">
                <a:solidFill>
                  <a:srgbClr val="0000FF"/>
                </a:solidFill>
                <a:cs typeface="Courier New"/>
              </a:rPr>
              <a:t>b)</a:t>
            </a:r>
            <a:r>
              <a:rPr lang="en-US" sz="2400" b="1" spc="-5" dirty="0">
                <a:solidFill>
                  <a:srgbClr val="0000FF"/>
                </a:solidFill>
                <a:cs typeface="Courier New"/>
              </a:rPr>
              <a:t> </a:t>
            </a:r>
            <a:r>
              <a:rPr sz="2400" spc="-5" dirty="0">
                <a:cs typeface="Arial MT"/>
              </a:rPr>
              <a:t>returns the</a:t>
            </a:r>
            <a:r>
              <a:rPr sz="2400" spc="-15" dirty="0">
                <a:cs typeface="Arial MT"/>
              </a:rPr>
              <a:t> </a:t>
            </a:r>
            <a:r>
              <a:rPr sz="2400" dirty="0">
                <a:cs typeface="Arial MT"/>
              </a:rPr>
              <a:t>mse</a:t>
            </a:r>
            <a:r>
              <a:rPr sz="2400" spc="-10" dirty="0">
                <a:cs typeface="Arial MT"/>
              </a:rPr>
              <a:t> </a:t>
            </a:r>
            <a:r>
              <a:rPr sz="2400" spc="-5" dirty="0">
                <a:cs typeface="Arial MT"/>
              </a:rPr>
              <a:t>of estimation </a:t>
            </a:r>
            <a:r>
              <a:rPr sz="2400" spc="-655" dirty="0">
                <a:cs typeface="Arial MT"/>
              </a:rPr>
              <a:t> </a:t>
            </a:r>
            <a:r>
              <a:rPr sz="2400" spc="-5" dirty="0">
                <a:cs typeface="Arial MT"/>
              </a:rPr>
              <a:t>using</a:t>
            </a:r>
            <a:r>
              <a:rPr sz="2400" spc="-10" dirty="0">
                <a:cs typeface="Arial MT"/>
              </a:rPr>
              <a:t> </a:t>
            </a:r>
            <a:r>
              <a:rPr sz="2400" spc="-5" dirty="0">
                <a:cs typeface="Arial MT"/>
              </a:rPr>
              <a:t>the</a:t>
            </a:r>
            <a:r>
              <a:rPr sz="2400" spc="-10" dirty="0">
                <a:cs typeface="Arial MT"/>
              </a:rPr>
              <a:t> </a:t>
            </a:r>
            <a:r>
              <a:rPr sz="2400" spc="-5" dirty="0">
                <a:cs typeface="Arial MT"/>
              </a:rPr>
              <a:t>line</a:t>
            </a:r>
            <a:r>
              <a:rPr sz="2400" spc="-10" dirty="0">
                <a:cs typeface="Arial MT"/>
              </a:rPr>
              <a:t> </a:t>
            </a:r>
            <a:r>
              <a:rPr sz="2400" dirty="0">
                <a:cs typeface="Arial MT"/>
              </a:rPr>
              <a:t>“estimate</a:t>
            </a:r>
            <a:r>
              <a:rPr sz="2400" spc="-5" dirty="0">
                <a:cs typeface="Arial MT"/>
              </a:rPr>
              <a:t> </a:t>
            </a:r>
            <a:r>
              <a:rPr sz="2400" dirty="0">
                <a:cs typeface="Arial MT"/>
              </a:rPr>
              <a:t>=</a:t>
            </a:r>
            <a:r>
              <a:rPr sz="2400" spc="-10" dirty="0">
                <a:cs typeface="Arial MT"/>
              </a:rPr>
              <a:t> </a:t>
            </a:r>
            <a:r>
              <a:rPr sz="2400" spc="15" dirty="0">
                <a:cs typeface="Arial MT"/>
              </a:rPr>
              <a:t>a</a:t>
            </a:r>
            <a:r>
              <a:rPr sz="2400" i="1" spc="15" dirty="0">
                <a:cs typeface="Arial"/>
              </a:rPr>
              <a:t>x</a:t>
            </a:r>
            <a:r>
              <a:rPr sz="2400" i="1" spc="-10" dirty="0">
                <a:cs typeface="Arial"/>
              </a:rPr>
              <a:t> </a:t>
            </a:r>
            <a:r>
              <a:rPr sz="2400" dirty="0">
                <a:cs typeface="Arial MT"/>
              </a:rPr>
              <a:t>+</a:t>
            </a:r>
            <a:r>
              <a:rPr sz="2400" spc="-10" dirty="0">
                <a:cs typeface="Arial MT"/>
              </a:rPr>
              <a:t> </a:t>
            </a:r>
            <a:r>
              <a:rPr sz="2400" spc="-5" dirty="0">
                <a:cs typeface="Arial MT"/>
              </a:rPr>
              <a:t>b”,</a:t>
            </a:r>
            <a:endParaRPr sz="2400" dirty="0">
              <a:cs typeface="Arial MT"/>
            </a:endParaRPr>
          </a:p>
          <a:p>
            <a:pPr marL="882015" lvl="1" indent="-412750">
              <a:lnSpc>
                <a:spcPts val="2745"/>
              </a:lnSpc>
              <a:buClr>
                <a:srgbClr val="C4820D"/>
              </a:buClr>
              <a:buChar char="○"/>
              <a:tabLst>
                <a:tab pos="882015" algn="l"/>
                <a:tab pos="882650" algn="l"/>
              </a:tabLst>
            </a:pPr>
            <a:r>
              <a:rPr sz="2000" spc="-5" dirty="0">
                <a:cs typeface="Arial MT"/>
              </a:rPr>
              <a:t>then</a:t>
            </a:r>
            <a:r>
              <a:rPr sz="2000" dirty="0">
                <a:solidFill>
                  <a:srgbClr val="3B3B3B"/>
                </a:solidFill>
                <a:cs typeface="Arial MT"/>
              </a:rPr>
              <a:t> </a:t>
            </a:r>
            <a:r>
              <a:rPr sz="2000" b="1" spc="-5" dirty="0">
                <a:solidFill>
                  <a:srgbClr val="0000FF"/>
                </a:solidFill>
                <a:cs typeface="Courier New"/>
              </a:rPr>
              <a:t>minimize(</a:t>
            </a:r>
            <a:r>
              <a:rPr sz="2000" b="1" spc="-5" dirty="0" err="1">
                <a:solidFill>
                  <a:srgbClr val="0000FF"/>
                </a:solidFill>
                <a:cs typeface="Courier New"/>
              </a:rPr>
              <a:t>mse</a:t>
            </a:r>
            <a:r>
              <a:rPr sz="2000" b="1" spc="-5" dirty="0">
                <a:solidFill>
                  <a:srgbClr val="0000FF"/>
                </a:solidFill>
                <a:cs typeface="Courier New"/>
              </a:rPr>
              <a:t>)</a:t>
            </a:r>
            <a:r>
              <a:rPr lang="en-US" sz="2000" b="1" spc="-5" dirty="0">
                <a:solidFill>
                  <a:srgbClr val="0000FF"/>
                </a:solidFill>
                <a:cs typeface="Courier New"/>
              </a:rPr>
              <a:t> </a:t>
            </a:r>
            <a:r>
              <a:rPr sz="2000" spc="-5" dirty="0">
                <a:cs typeface="Arial MT"/>
              </a:rPr>
              <a:t>returns</a:t>
            </a:r>
            <a:r>
              <a:rPr sz="2000" spc="-10" dirty="0">
                <a:cs typeface="Arial MT"/>
              </a:rPr>
              <a:t> </a:t>
            </a:r>
            <a:r>
              <a:rPr sz="2000" spc="-5" dirty="0">
                <a:cs typeface="Arial MT"/>
              </a:rPr>
              <a:t>array</a:t>
            </a:r>
            <a:r>
              <a:rPr sz="2000" dirty="0">
                <a:cs typeface="Arial MT"/>
              </a:rPr>
              <a:t> </a:t>
            </a:r>
            <a:r>
              <a:rPr sz="2000" spc="-5" dirty="0">
                <a:solidFill>
                  <a:srgbClr val="0000FF"/>
                </a:solidFill>
                <a:cs typeface="Arial MT"/>
              </a:rPr>
              <a:t>[a</a:t>
            </a:r>
            <a:r>
              <a:rPr sz="2000" spc="-5" dirty="0">
                <a:solidFill>
                  <a:srgbClr val="0000FF"/>
                </a:solidFill>
                <a:cs typeface="MS PGothic"/>
              </a:rPr>
              <a:t>₀</a:t>
            </a:r>
            <a:r>
              <a:rPr sz="2000" spc="-5" dirty="0">
                <a:solidFill>
                  <a:srgbClr val="0000FF"/>
                </a:solidFill>
                <a:cs typeface="Arial MT"/>
              </a:rPr>
              <a:t>,</a:t>
            </a:r>
            <a:r>
              <a:rPr sz="2000" spc="-15" dirty="0">
                <a:solidFill>
                  <a:srgbClr val="0000FF"/>
                </a:solidFill>
                <a:cs typeface="Arial MT"/>
              </a:rPr>
              <a:t> </a:t>
            </a:r>
            <a:r>
              <a:rPr sz="2000" dirty="0">
                <a:solidFill>
                  <a:srgbClr val="0000FF"/>
                </a:solidFill>
                <a:cs typeface="Arial MT"/>
              </a:rPr>
              <a:t>b</a:t>
            </a:r>
            <a:r>
              <a:rPr sz="2000" dirty="0">
                <a:solidFill>
                  <a:srgbClr val="0000FF"/>
                </a:solidFill>
                <a:cs typeface="MS PGothic"/>
              </a:rPr>
              <a:t>₀</a:t>
            </a:r>
            <a:r>
              <a:rPr sz="2000" dirty="0">
                <a:solidFill>
                  <a:srgbClr val="0000FF"/>
                </a:solidFill>
                <a:cs typeface="Arial MT"/>
              </a:rPr>
              <a:t>]</a:t>
            </a:r>
            <a:endParaRPr sz="2000" dirty="0">
              <a:cs typeface="Arial MT"/>
            </a:endParaRPr>
          </a:p>
          <a:p>
            <a:pPr marL="882015" marR="146050" lvl="1" indent="-412750">
              <a:lnSpc>
                <a:spcPts val="2850"/>
              </a:lnSpc>
              <a:spcBef>
                <a:spcPts val="105"/>
              </a:spcBef>
              <a:buClr>
                <a:srgbClr val="C4820D"/>
              </a:buClr>
              <a:buFont typeface="Arial MT"/>
              <a:buChar char="○"/>
              <a:tabLst>
                <a:tab pos="967105" algn="l"/>
                <a:tab pos="967740" algn="l"/>
              </a:tabLst>
            </a:pPr>
            <a:r>
              <a:rPr sz="2000" dirty="0">
                <a:solidFill>
                  <a:srgbClr val="0000FF"/>
                </a:solidFill>
                <a:cs typeface="Arial MT"/>
              </a:rPr>
              <a:t>a</a:t>
            </a:r>
            <a:r>
              <a:rPr sz="2000" dirty="0">
                <a:solidFill>
                  <a:srgbClr val="0000FF"/>
                </a:solidFill>
                <a:cs typeface="MS PGothic"/>
              </a:rPr>
              <a:t>₀ </a:t>
            </a:r>
            <a:r>
              <a:rPr sz="2000" spc="-5" dirty="0">
                <a:cs typeface="Arial MT"/>
              </a:rPr>
              <a:t>is the </a:t>
            </a:r>
            <a:r>
              <a:rPr sz="2000" dirty="0">
                <a:cs typeface="Arial MT"/>
              </a:rPr>
              <a:t>slope </a:t>
            </a:r>
            <a:r>
              <a:rPr sz="2000" spc="-5" dirty="0">
                <a:cs typeface="Arial MT"/>
              </a:rPr>
              <a:t>and </a:t>
            </a:r>
            <a:r>
              <a:rPr sz="2000" dirty="0">
                <a:solidFill>
                  <a:srgbClr val="0000FF"/>
                </a:solidFill>
                <a:cs typeface="Arial MT"/>
              </a:rPr>
              <a:t>b</a:t>
            </a:r>
            <a:r>
              <a:rPr sz="2000" dirty="0">
                <a:solidFill>
                  <a:srgbClr val="0000FF"/>
                </a:solidFill>
                <a:cs typeface="MS PGothic"/>
              </a:rPr>
              <a:t>₀ </a:t>
            </a:r>
            <a:r>
              <a:rPr sz="2000" spc="-5" dirty="0">
                <a:cs typeface="Arial MT"/>
              </a:rPr>
              <a:t>the intercept of the line that </a:t>
            </a:r>
            <a:r>
              <a:rPr sz="2000" dirty="0">
                <a:cs typeface="Arial MT"/>
              </a:rPr>
              <a:t> </a:t>
            </a:r>
            <a:r>
              <a:rPr sz="2000" i="1" dirty="0">
                <a:cs typeface="Arial"/>
              </a:rPr>
              <a:t>minimizes </a:t>
            </a:r>
            <a:r>
              <a:rPr sz="2000" spc="-5" dirty="0">
                <a:cs typeface="Arial MT"/>
              </a:rPr>
              <a:t>the </a:t>
            </a:r>
            <a:r>
              <a:rPr sz="2000" dirty="0">
                <a:cs typeface="Arial MT"/>
              </a:rPr>
              <a:t>mse </a:t>
            </a:r>
            <a:r>
              <a:rPr sz="2000" spc="-5" dirty="0">
                <a:cs typeface="Arial MT"/>
              </a:rPr>
              <a:t>among lines with arbitrary </a:t>
            </a:r>
            <a:r>
              <a:rPr sz="2000" dirty="0">
                <a:cs typeface="Arial MT"/>
              </a:rPr>
              <a:t>slope </a:t>
            </a:r>
            <a:r>
              <a:rPr sz="2000" spc="-655" dirty="0">
                <a:cs typeface="Arial MT"/>
              </a:rPr>
              <a:t> </a:t>
            </a:r>
            <a:r>
              <a:rPr sz="2000" dirty="0">
                <a:solidFill>
                  <a:srgbClr val="0000FF"/>
                </a:solidFill>
                <a:cs typeface="Arial MT"/>
              </a:rPr>
              <a:t>a</a:t>
            </a:r>
            <a:r>
              <a:rPr sz="2000" spc="-15" dirty="0">
                <a:solidFill>
                  <a:srgbClr val="0000FF"/>
                </a:solidFill>
                <a:cs typeface="Arial MT"/>
              </a:rPr>
              <a:t> </a:t>
            </a:r>
            <a:r>
              <a:rPr sz="2000" spc="-5" dirty="0">
                <a:cs typeface="Arial MT"/>
              </a:rPr>
              <a:t>and</a:t>
            </a:r>
            <a:r>
              <a:rPr sz="2000" spc="-10" dirty="0">
                <a:cs typeface="Arial MT"/>
              </a:rPr>
              <a:t> </a:t>
            </a:r>
            <a:r>
              <a:rPr sz="2000" spc="-5" dirty="0">
                <a:cs typeface="Arial MT"/>
              </a:rPr>
              <a:t>arbitrary</a:t>
            </a:r>
            <a:r>
              <a:rPr sz="2000" spc="-10" dirty="0">
                <a:cs typeface="Arial MT"/>
              </a:rPr>
              <a:t> </a:t>
            </a:r>
            <a:r>
              <a:rPr sz="2000" spc="-5" dirty="0">
                <a:cs typeface="Arial MT"/>
              </a:rPr>
              <a:t>intercept</a:t>
            </a:r>
            <a:r>
              <a:rPr sz="2000" spc="10" dirty="0">
                <a:cs typeface="Arial MT"/>
              </a:rPr>
              <a:t> </a:t>
            </a:r>
            <a:r>
              <a:rPr sz="2000" dirty="0">
                <a:solidFill>
                  <a:srgbClr val="0000FF"/>
                </a:solidFill>
                <a:cs typeface="Arial MT"/>
              </a:rPr>
              <a:t>b</a:t>
            </a:r>
            <a:r>
              <a:rPr sz="2000" spc="-10" dirty="0">
                <a:solidFill>
                  <a:srgbClr val="0000FF"/>
                </a:solidFill>
                <a:cs typeface="Arial MT"/>
              </a:rPr>
              <a:t> </a:t>
            </a:r>
            <a:r>
              <a:rPr sz="2000" dirty="0">
                <a:cs typeface="Arial MT"/>
              </a:rPr>
              <a:t>(that</a:t>
            </a:r>
            <a:r>
              <a:rPr sz="2000" spc="-10" dirty="0">
                <a:cs typeface="Arial MT"/>
              </a:rPr>
              <a:t> </a:t>
            </a:r>
            <a:r>
              <a:rPr sz="2000" spc="-5" dirty="0">
                <a:cs typeface="Arial MT"/>
              </a:rPr>
              <a:t>is,</a:t>
            </a:r>
            <a:r>
              <a:rPr sz="2000" spc="-15" dirty="0">
                <a:cs typeface="Arial MT"/>
              </a:rPr>
              <a:t> </a:t>
            </a:r>
            <a:r>
              <a:rPr sz="2000" spc="-5" dirty="0">
                <a:cs typeface="Arial MT"/>
              </a:rPr>
              <a:t>among</a:t>
            </a:r>
            <a:r>
              <a:rPr sz="2000" spc="-10" dirty="0">
                <a:cs typeface="Arial MT"/>
              </a:rPr>
              <a:t> </a:t>
            </a:r>
            <a:r>
              <a:rPr sz="2000" spc="-5" dirty="0">
                <a:cs typeface="Arial MT"/>
              </a:rPr>
              <a:t>all</a:t>
            </a:r>
            <a:r>
              <a:rPr sz="2000" spc="-10" dirty="0">
                <a:cs typeface="Arial MT"/>
              </a:rPr>
              <a:t> </a:t>
            </a:r>
            <a:r>
              <a:rPr sz="2000" spc="-5" dirty="0">
                <a:cs typeface="Arial MT"/>
              </a:rPr>
              <a:t>lines)</a:t>
            </a:r>
            <a:endParaRPr sz="2000" dirty="0">
              <a:cs typeface="Arial MT"/>
            </a:endParaRPr>
          </a:p>
          <a:p>
            <a:pPr marR="5715" algn="ctr">
              <a:lnSpc>
                <a:spcPct val="100000"/>
              </a:lnSpc>
            </a:pPr>
            <a:endParaRPr lang="en-US" dirty="0">
              <a:solidFill>
                <a:srgbClr val="3B7EA1"/>
              </a:solidFill>
              <a:cs typeface="Arial MT"/>
            </a:endParaRPr>
          </a:p>
          <a:p>
            <a:pPr marR="5715" algn="ctr">
              <a:lnSpc>
                <a:spcPct val="100000"/>
              </a:lnSpc>
            </a:pPr>
            <a:r>
              <a:rPr dirty="0">
                <a:solidFill>
                  <a:srgbClr val="3B7EA1"/>
                </a:solidFill>
                <a:cs typeface="Arial MT"/>
              </a:rPr>
              <a:t>(Demo</a:t>
            </a:r>
            <a:r>
              <a:rPr lang="en-US" dirty="0">
                <a:solidFill>
                  <a:srgbClr val="3B7EA1"/>
                </a:solidFill>
                <a:cs typeface="Arial MT"/>
              </a:rPr>
              <a:t> – Notebook 9.3, Numerical Optimization &amp; Minimizing RMSE</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2209524"/>
            <a:ext cx="7148051" cy="636072"/>
          </a:xfrm>
          <a:prstGeom prst="rect">
            <a:avLst/>
          </a:prstGeom>
        </p:spPr>
        <p:txBody>
          <a:bodyPr vert="horz" wrap="square" lIns="0" tIns="12700" rIns="0" bIns="0" rtlCol="0">
            <a:spAutoFit/>
          </a:bodyPr>
          <a:lstStyle/>
          <a:p>
            <a:pPr marL="12700" algn="ctr">
              <a:lnSpc>
                <a:spcPct val="100000"/>
              </a:lnSpc>
              <a:spcBef>
                <a:spcPts val="100"/>
              </a:spcBef>
            </a:pPr>
            <a:r>
              <a:rPr lang="en-US" spc="-10" dirty="0"/>
              <a:t>Errors</a:t>
            </a:r>
            <a:r>
              <a:rPr lang="en-US" spc="-55" dirty="0"/>
              <a:t> </a:t>
            </a:r>
            <a:r>
              <a:rPr lang="en-US" spc="-5" dirty="0"/>
              <a:t>and</a:t>
            </a:r>
            <a:r>
              <a:rPr lang="en-US" spc="-45" dirty="0"/>
              <a:t> </a:t>
            </a:r>
            <a:r>
              <a:rPr lang="en-US" spc="-5" dirty="0"/>
              <a:t>Residuals</a:t>
            </a:r>
            <a:endParaRPr spc="-10" dirty="0"/>
          </a:p>
        </p:txBody>
      </p:sp>
    </p:spTree>
    <p:extLst>
      <p:ext uri="{BB962C8B-B14F-4D97-AF65-F5344CB8AC3E}">
        <p14:creationId xmlns:p14="http://schemas.microsoft.com/office/powerpoint/2010/main" val="21925890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Linear Regression">
            <a:extLst>
              <a:ext uri="{FF2B5EF4-FFF2-40B4-BE49-F238E27FC236}">
                <a16:creationId xmlns:a16="http://schemas.microsoft.com/office/drawing/2014/main" id="{458EB74D-A421-5951-E5D4-F92CFC2AD2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42" y="295275"/>
            <a:ext cx="6724384" cy="4379975"/>
          </a:xfrm>
          <a:prstGeom prst="rect">
            <a:avLst/>
          </a:prstGeom>
          <a:noFill/>
          <a:extLst>
            <a:ext uri="{909E8E84-426E-40DD-AFC4-6F175D3DCCD1}">
              <a14:hiddenFill xmlns:a14="http://schemas.microsoft.com/office/drawing/2010/main">
                <a:solidFill>
                  <a:srgbClr val="FFFFFF"/>
                </a:solidFill>
              </a14:hiddenFill>
            </a:ext>
          </a:extLst>
        </p:spPr>
      </p:pic>
      <p:sp>
        <p:nvSpPr>
          <p:cNvPr id="5" name="object 2">
            <a:extLst>
              <a:ext uri="{FF2B5EF4-FFF2-40B4-BE49-F238E27FC236}">
                <a16:creationId xmlns:a16="http://schemas.microsoft.com/office/drawing/2014/main" id="{C53376D1-DCDB-C0B6-E6F9-AD2F6C75C73B}"/>
              </a:ext>
            </a:extLst>
          </p:cNvPr>
          <p:cNvSpPr txBox="1"/>
          <p:nvPr/>
        </p:nvSpPr>
        <p:spPr>
          <a:xfrm>
            <a:off x="7648575" y="4402945"/>
            <a:ext cx="1350645" cy="177800"/>
          </a:xfrm>
          <a:prstGeom prst="rect">
            <a:avLst/>
          </a:prstGeom>
        </p:spPr>
        <p:txBody>
          <a:bodyPr vert="horz" wrap="square" lIns="0" tIns="12700" rIns="0" bIns="0" rtlCol="0">
            <a:spAutoFit/>
          </a:bodyPr>
          <a:lstStyle/>
          <a:p>
            <a:pPr marL="12700">
              <a:lnSpc>
                <a:spcPct val="100000"/>
              </a:lnSpc>
              <a:spcBef>
                <a:spcPts val="100"/>
              </a:spcBef>
            </a:pPr>
            <a:r>
              <a:rPr sz="1000" spc="-5" dirty="0">
                <a:latin typeface="Arial MT"/>
                <a:cs typeface="Arial MT"/>
              </a:rPr>
              <a:t>Source</a:t>
            </a:r>
            <a:r>
              <a:rPr sz="1000" dirty="0">
                <a:latin typeface="Arial MT"/>
                <a:cs typeface="Arial MT"/>
              </a:rPr>
              <a:t>:</a:t>
            </a:r>
            <a:r>
              <a:rPr sz="1000" spc="-5" dirty="0">
                <a:latin typeface="Arial MT"/>
                <a:cs typeface="Arial MT"/>
              </a:rPr>
              <a:t> </a:t>
            </a:r>
            <a:r>
              <a:rPr sz="1000" dirty="0">
                <a:latin typeface="Arial MT"/>
                <a:cs typeface="Arial MT"/>
              </a:rPr>
              <a:t>xkcd.com/1725</a:t>
            </a:r>
          </a:p>
        </p:txBody>
      </p:sp>
    </p:spTree>
    <p:extLst>
      <p:ext uri="{BB962C8B-B14F-4D97-AF65-F5344CB8AC3E}">
        <p14:creationId xmlns:p14="http://schemas.microsoft.com/office/powerpoint/2010/main" val="3105588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18503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Residuals</a:t>
            </a:r>
          </a:p>
        </p:txBody>
      </p:sp>
      <p:sp>
        <p:nvSpPr>
          <p:cNvPr id="3" name="object 3"/>
          <p:cNvSpPr txBox="1"/>
          <p:nvPr/>
        </p:nvSpPr>
        <p:spPr>
          <a:xfrm>
            <a:off x="393749" y="739574"/>
            <a:ext cx="8569276" cy="4478149"/>
          </a:xfrm>
          <a:prstGeom prst="rect">
            <a:avLst/>
          </a:prstGeom>
        </p:spPr>
        <p:txBody>
          <a:bodyPr vert="horz" wrap="square" lIns="0" tIns="12700" rIns="0" bIns="0" rtlCol="0">
            <a:spAutoFit/>
          </a:bodyPr>
          <a:lstStyle/>
          <a:p>
            <a:pPr marL="424815" indent="-412750">
              <a:lnSpc>
                <a:spcPct val="100000"/>
              </a:lnSpc>
              <a:spcBef>
                <a:spcPts val="100"/>
              </a:spcBef>
              <a:buClr>
                <a:srgbClr val="C4820D"/>
              </a:buClr>
              <a:buChar char="●"/>
              <a:tabLst>
                <a:tab pos="424815" algn="l"/>
                <a:tab pos="425450" algn="l"/>
              </a:tabLst>
            </a:pPr>
            <a:r>
              <a:rPr sz="2400" spc="-5" dirty="0">
                <a:cs typeface="Arial MT"/>
              </a:rPr>
              <a:t>Error</a:t>
            </a:r>
            <a:r>
              <a:rPr sz="2400" spc="-35" dirty="0">
                <a:cs typeface="Arial MT"/>
              </a:rPr>
              <a:t> </a:t>
            </a:r>
            <a:r>
              <a:rPr sz="2400" spc="-5" dirty="0">
                <a:cs typeface="Arial MT"/>
              </a:rPr>
              <a:t>in</a:t>
            </a:r>
            <a:r>
              <a:rPr sz="2400" spc="-25" dirty="0">
                <a:cs typeface="Arial MT"/>
              </a:rPr>
              <a:t> </a:t>
            </a:r>
            <a:r>
              <a:rPr sz="2400" dirty="0">
                <a:cs typeface="Arial MT"/>
              </a:rPr>
              <a:t>regression</a:t>
            </a:r>
            <a:r>
              <a:rPr sz="2400" spc="-25" dirty="0">
                <a:cs typeface="Arial MT"/>
              </a:rPr>
              <a:t> </a:t>
            </a:r>
            <a:r>
              <a:rPr sz="2400" spc="-5" dirty="0">
                <a:cs typeface="Arial MT"/>
              </a:rPr>
              <a:t>estimate</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spc="-5" dirty="0">
                <a:cs typeface="Arial MT"/>
              </a:rPr>
              <a:t>One</a:t>
            </a:r>
            <a:r>
              <a:rPr sz="2400" spc="-20" dirty="0">
                <a:cs typeface="Arial MT"/>
              </a:rPr>
              <a:t> </a:t>
            </a:r>
            <a:r>
              <a:rPr sz="2400" dirty="0">
                <a:cs typeface="Arial MT"/>
              </a:rPr>
              <a:t>residual</a:t>
            </a:r>
            <a:r>
              <a:rPr sz="2400" spc="-15" dirty="0">
                <a:cs typeface="Arial MT"/>
              </a:rPr>
              <a:t> </a:t>
            </a:r>
            <a:r>
              <a:rPr sz="2400" dirty="0">
                <a:cs typeface="Arial MT"/>
              </a:rPr>
              <a:t>corresponding</a:t>
            </a:r>
            <a:r>
              <a:rPr sz="2400" spc="-15" dirty="0">
                <a:cs typeface="Arial MT"/>
              </a:rPr>
              <a:t> </a:t>
            </a:r>
            <a:r>
              <a:rPr sz="2400" spc="-5" dirty="0">
                <a:cs typeface="Arial MT"/>
              </a:rPr>
              <a:t>to</a:t>
            </a:r>
            <a:r>
              <a:rPr sz="2400" spc="-20" dirty="0">
                <a:cs typeface="Arial MT"/>
              </a:rPr>
              <a:t> </a:t>
            </a:r>
            <a:r>
              <a:rPr sz="2400" spc="-5" dirty="0">
                <a:cs typeface="Arial MT"/>
              </a:rPr>
              <a:t>each</a:t>
            </a:r>
            <a:r>
              <a:rPr sz="2400" spc="-15" dirty="0">
                <a:cs typeface="Arial MT"/>
              </a:rPr>
              <a:t> </a:t>
            </a:r>
            <a:r>
              <a:rPr sz="2400" spc="-5" dirty="0">
                <a:cs typeface="Arial MT"/>
              </a:rPr>
              <a:t>point</a:t>
            </a:r>
            <a:r>
              <a:rPr sz="2400" spc="-10" dirty="0">
                <a:cs typeface="Arial MT"/>
              </a:rPr>
              <a:t> </a:t>
            </a:r>
            <a:r>
              <a:rPr sz="2400" spc="10" dirty="0">
                <a:cs typeface="Arial MT"/>
              </a:rPr>
              <a:t>(</a:t>
            </a:r>
            <a:r>
              <a:rPr sz="2400" i="1" spc="10" dirty="0">
                <a:cs typeface="Arial"/>
              </a:rPr>
              <a:t>x</a:t>
            </a:r>
            <a:r>
              <a:rPr sz="2400" spc="10" dirty="0">
                <a:cs typeface="Arial MT"/>
              </a:rPr>
              <a:t>,</a:t>
            </a:r>
            <a:r>
              <a:rPr sz="2400" spc="-10" dirty="0">
                <a:cs typeface="Arial MT"/>
              </a:rPr>
              <a:t> </a:t>
            </a:r>
            <a:r>
              <a:rPr sz="2400" i="1" dirty="0">
                <a:cs typeface="Arial"/>
              </a:rPr>
              <a:t>y</a:t>
            </a:r>
            <a:r>
              <a:rPr sz="2400" dirty="0">
                <a:solidFill>
                  <a:srgbClr val="3B3B3B"/>
                </a:solidFill>
                <a:cs typeface="Arial MT"/>
              </a:rPr>
              <a:t>)</a:t>
            </a:r>
            <a:endParaRPr sz="2400" dirty="0">
              <a:cs typeface="Arial MT"/>
            </a:endParaRPr>
          </a:p>
          <a:p>
            <a:pPr marL="424815" indent="-412750">
              <a:lnSpc>
                <a:spcPct val="100000"/>
              </a:lnSpc>
              <a:spcBef>
                <a:spcPts val="1995"/>
              </a:spcBef>
              <a:buClr>
                <a:srgbClr val="C4820D"/>
              </a:buClr>
              <a:buChar char="●"/>
              <a:tabLst>
                <a:tab pos="424815" algn="l"/>
                <a:tab pos="425450" algn="l"/>
              </a:tabLst>
            </a:pPr>
            <a:r>
              <a:rPr sz="2400" b="1" spc="-5" dirty="0">
                <a:solidFill>
                  <a:srgbClr val="0000FF"/>
                </a:solidFill>
                <a:cs typeface="Arial"/>
              </a:rPr>
              <a:t>residual</a:t>
            </a:r>
            <a:endParaRPr sz="2400" dirty="0">
              <a:cs typeface="Arial"/>
            </a:endParaRPr>
          </a:p>
          <a:p>
            <a:pPr marL="474345">
              <a:lnSpc>
                <a:spcPct val="100000"/>
              </a:lnSpc>
              <a:spcBef>
                <a:spcPts val="420"/>
              </a:spcBef>
            </a:pPr>
            <a:r>
              <a:rPr sz="2400" b="1" dirty="0">
                <a:solidFill>
                  <a:srgbClr val="0000FF"/>
                </a:solidFill>
                <a:cs typeface="Arial"/>
              </a:rPr>
              <a:t>=</a:t>
            </a:r>
            <a:r>
              <a:rPr sz="2400" b="1" spc="-20" dirty="0">
                <a:solidFill>
                  <a:srgbClr val="0000FF"/>
                </a:solidFill>
                <a:cs typeface="Arial"/>
              </a:rPr>
              <a:t> </a:t>
            </a:r>
            <a:r>
              <a:rPr sz="2400" b="1" spc="-5" dirty="0">
                <a:solidFill>
                  <a:srgbClr val="0000FF"/>
                </a:solidFill>
                <a:cs typeface="Arial"/>
              </a:rPr>
              <a:t>observed</a:t>
            </a:r>
            <a:r>
              <a:rPr sz="2400" b="1" spc="35" dirty="0">
                <a:solidFill>
                  <a:srgbClr val="0000FF"/>
                </a:solidFill>
                <a:cs typeface="Arial"/>
              </a:rPr>
              <a:t> </a:t>
            </a:r>
            <a:r>
              <a:rPr sz="2400" b="1" i="1" dirty="0">
                <a:solidFill>
                  <a:srgbClr val="0000FF"/>
                </a:solidFill>
                <a:cs typeface="Arial"/>
              </a:rPr>
              <a:t>y</a:t>
            </a:r>
            <a:r>
              <a:rPr sz="2400" b="1" i="1" spc="-15" dirty="0">
                <a:solidFill>
                  <a:srgbClr val="0000FF"/>
                </a:solidFill>
                <a:cs typeface="Arial"/>
              </a:rPr>
              <a:t> </a:t>
            </a:r>
            <a:r>
              <a:rPr sz="2400" b="1" dirty="0">
                <a:solidFill>
                  <a:srgbClr val="0000FF"/>
                </a:solidFill>
                <a:cs typeface="Arial"/>
              </a:rPr>
              <a:t>-</a:t>
            </a:r>
            <a:r>
              <a:rPr sz="2400" b="1" spc="-15" dirty="0">
                <a:solidFill>
                  <a:srgbClr val="0000FF"/>
                </a:solidFill>
                <a:cs typeface="Arial"/>
              </a:rPr>
              <a:t> </a:t>
            </a:r>
            <a:r>
              <a:rPr sz="2400" b="1" spc="-5" dirty="0">
                <a:solidFill>
                  <a:srgbClr val="0000FF"/>
                </a:solidFill>
                <a:cs typeface="Arial"/>
              </a:rPr>
              <a:t>regression</a:t>
            </a:r>
            <a:r>
              <a:rPr sz="2400" b="1" spc="-15" dirty="0">
                <a:solidFill>
                  <a:srgbClr val="0000FF"/>
                </a:solidFill>
                <a:cs typeface="Arial"/>
              </a:rPr>
              <a:t> </a:t>
            </a:r>
            <a:r>
              <a:rPr sz="2400" b="1" spc="-5" dirty="0">
                <a:solidFill>
                  <a:srgbClr val="0000FF"/>
                </a:solidFill>
                <a:cs typeface="Arial"/>
              </a:rPr>
              <a:t>estimate</a:t>
            </a:r>
            <a:r>
              <a:rPr sz="2400" b="1" spc="-15" dirty="0">
                <a:solidFill>
                  <a:srgbClr val="0000FF"/>
                </a:solidFill>
                <a:cs typeface="Arial"/>
              </a:rPr>
              <a:t> </a:t>
            </a:r>
            <a:r>
              <a:rPr sz="2400" b="1" spc="-5" dirty="0">
                <a:solidFill>
                  <a:srgbClr val="0000FF"/>
                </a:solidFill>
                <a:cs typeface="Arial"/>
              </a:rPr>
              <a:t>of</a:t>
            </a:r>
            <a:r>
              <a:rPr sz="2400" b="1" spc="15" dirty="0">
                <a:solidFill>
                  <a:srgbClr val="0000FF"/>
                </a:solidFill>
                <a:cs typeface="Arial"/>
              </a:rPr>
              <a:t> </a:t>
            </a:r>
            <a:r>
              <a:rPr sz="2400" b="1" i="1" dirty="0">
                <a:solidFill>
                  <a:srgbClr val="0000FF"/>
                </a:solidFill>
                <a:cs typeface="Arial"/>
              </a:rPr>
              <a:t>y</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spc="-5" dirty="0">
                <a:cs typeface="Arial MT"/>
              </a:rPr>
              <a:t>observed</a:t>
            </a:r>
            <a:r>
              <a:rPr sz="2400" spc="-10" dirty="0">
                <a:cs typeface="Arial MT"/>
              </a:rPr>
              <a:t> </a:t>
            </a:r>
            <a:r>
              <a:rPr sz="2400" dirty="0">
                <a:cs typeface="Arial MT"/>
              </a:rPr>
              <a:t>y</a:t>
            </a:r>
            <a:r>
              <a:rPr sz="2400" spc="-15" dirty="0">
                <a:cs typeface="Arial MT"/>
              </a:rPr>
              <a:t> </a:t>
            </a:r>
            <a:r>
              <a:rPr sz="2400" dirty="0">
                <a:cs typeface="Arial MT"/>
              </a:rPr>
              <a:t>-</a:t>
            </a:r>
            <a:r>
              <a:rPr sz="2400" spc="-10" dirty="0">
                <a:cs typeface="Arial MT"/>
              </a:rPr>
              <a:t> </a:t>
            </a:r>
            <a:r>
              <a:rPr sz="2400" spc="-5" dirty="0">
                <a:cs typeface="Arial MT"/>
              </a:rPr>
              <a:t>height</a:t>
            </a:r>
            <a:r>
              <a:rPr sz="2400" spc="-15" dirty="0">
                <a:cs typeface="Arial MT"/>
              </a:rPr>
              <a:t> </a:t>
            </a:r>
            <a:r>
              <a:rPr sz="2400" spc="-5" dirty="0">
                <a:cs typeface="Arial MT"/>
              </a:rPr>
              <a:t>of</a:t>
            </a:r>
            <a:r>
              <a:rPr sz="2400" spc="-1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at</a:t>
            </a:r>
            <a:r>
              <a:rPr sz="2400" spc="35" dirty="0">
                <a:cs typeface="Arial MT"/>
              </a:rPr>
              <a:t> </a:t>
            </a:r>
            <a:r>
              <a:rPr sz="2400" i="1" dirty="0">
                <a:cs typeface="Arial"/>
              </a:rPr>
              <a:t>x</a:t>
            </a:r>
            <a:endParaRPr sz="2400" dirty="0">
              <a:cs typeface="Arial"/>
            </a:endParaRPr>
          </a:p>
          <a:p>
            <a:pPr marL="474345">
              <a:lnSpc>
                <a:spcPct val="100000"/>
              </a:lnSpc>
              <a:spcBef>
                <a:spcPts val="420"/>
              </a:spcBef>
            </a:pPr>
            <a:r>
              <a:rPr sz="2400" dirty="0">
                <a:cs typeface="Arial MT"/>
              </a:rPr>
              <a:t>=</a:t>
            </a:r>
            <a:r>
              <a:rPr sz="2400" spc="-20" dirty="0">
                <a:cs typeface="Arial MT"/>
              </a:rPr>
              <a:t> </a:t>
            </a:r>
            <a:r>
              <a:rPr sz="2400" dirty="0">
                <a:solidFill>
                  <a:srgbClr val="FF0000"/>
                </a:solidFill>
                <a:cs typeface="Arial MT"/>
              </a:rPr>
              <a:t>vertical</a:t>
            </a:r>
            <a:r>
              <a:rPr sz="2400" spc="-10" dirty="0">
                <a:cs typeface="Arial MT"/>
              </a:rPr>
              <a:t> </a:t>
            </a:r>
            <a:r>
              <a:rPr sz="2400" spc="-5" dirty="0">
                <a:cs typeface="Arial MT"/>
              </a:rPr>
              <a:t>distance</a:t>
            </a:r>
            <a:r>
              <a:rPr sz="2400" spc="-15" dirty="0">
                <a:cs typeface="Arial MT"/>
              </a:rPr>
              <a:t> </a:t>
            </a:r>
            <a:r>
              <a:rPr sz="2400" spc="-5" dirty="0">
                <a:cs typeface="Arial MT"/>
              </a:rPr>
              <a:t>between</a:t>
            </a:r>
            <a:r>
              <a:rPr sz="2400" spc="-10" dirty="0">
                <a:cs typeface="Arial MT"/>
              </a:rPr>
              <a:t> </a:t>
            </a:r>
            <a:r>
              <a:rPr sz="2400" spc="-5" dirty="0">
                <a:cs typeface="Arial MT"/>
              </a:rPr>
              <a:t>the</a:t>
            </a:r>
            <a:r>
              <a:rPr sz="2400" spc="-15" dirty="0">
                <a:cs typeface="Arial MT"/>
              </a:rPr>
              <a:t> </a:t>
            </a:r>
            <a:r>
              <a:rPr sz="2400" spc="-5" dirty="0">
                <a:cs typeface="Arial MT"/>
              </a:rPr>
              <a:t>point</a:t>
            </a:r>
            <a:r>
              <a:rPr sz="2400" spc="-15" dirty="0">
                <a:cs typeface="Arial MT"/>
              </a:rPr>
              <a:t> </a:t>
            </a:r>
            <a:r>
              <a:rPr sz="2400" spc="-5" dirty="0">
                <a:cs typeface="Arial MT"/>
              </a:rPr>
              <a:t>and</a:t>
            </a:r>
            <a:r>
              <a:rPr sz="2400" spc="-10" dirty="0">
                <a:cs typeface="Arial MT"/>
              </a:rPr>
              <a:t> </a:t>
            </a:r>
            <a:r>
              <a:rPr sz="2400" spc="-5" dirty="0">
                <a:cs typeface="Arial MT"/>
              </a:rPr>
              <a:t>the</a:t>
            </a:r>
            <a:r>
              <a:rPr sz="2400" spc="-20" dirty="0">
                <a:cs typeface="Arial MT"/>
              </a:rPr>
              <a:t> </a:t>
            </a:r>
            <a:r>
              <a:rPr sz="2400" spc="-5" dirty="0">
                <a:cs typeface="Arial MT"/>
              </a:rPr>
              <a:t>best</a:t>
            </a:r>
            <a:r>
              <a:rPr sz="2400" spc="-10" dirty="0">
                <a:cs typeface="Arial MT"/>
              </a:rPr>
              <a:t> </a:t>
            </a:r>
            <a:r>
              <a:rPr sz="2400" spc="-5" dirty="0" smtClean="0">
                <a:cs typeface="Arial MT"/>
              </a:rPr>
              <a:t>line</a:t>
            </a:r>
            <a:endParaRPr lang="en-US" sz="2400" spc="-5" dirty="0" smtClean="0">
              <a:cs typeface="Arial MT"/>
            </a:endParaRPr>
          </a:p>
          <a:p>
            <a:pPr marL="474345">
              <a:lnSpc>
                <a:spcPct val="100000"/>
              </a:lnSpc>
              <a:spcBef>
                <a:spcPts val="420"/>
              </a:spcBef>
            </a:pPr>
            <a:endParaRPr lang="en-US" sz="2400" spc="-5" dirty="0">
              <a:cs typeface="Arial MT"/>
            </a:endParaRPr>
          </a:p>
          <a:p>
            <a:pPr marL="424815" indent="-412750">
              <a:lnSpc>
                <a:spcPts val="2865"/>
              </a:lnSpc>
              <a:buClr>
                <a:srgbClr val="C4820D"/>
              </a:buClr>
              <a:buChar char="●"/>
              <a:tabLst>
                <a:tab pos="424815" algn="l"/>
                <a:tab pos="425450" algn="l"/>
              </a:tabLst>
            </a:pPr>
            <a:r>
              <a:rPr lang="en-US" sz="2400" spc="-5" dirty="0">
                <a:cs typeface="Arial MT"/>
              </a:rPr>
              <a:t>In</a:t>
            </a:r>
            <a:r>
              <a:rPr lang="en-US" sz="2400" spc="-40" dirty="0">
                <a:cs typeface="Arial MT"/>
              </a:rPr>
              <a:t> </a:t>
            </a:r>
            <a:r>
              <a:rPr lang="en-US" sz="2400" spc="-5" dirty="0">
                <a:cs typeface="Arial MT"/>
              </a:rPr>
              <a:t>other</a:t>
            </a:r>
            <a:r>
              <a:rPr lang="en-US" sz="2400" spc="-35" dirty="0">
                <a:cs typeface="Arial MT"/>
              </a:rPr>
              <a:t> </a:t>
            </a:r>
            <a:r>
              <a:rPr lang="en-US" sz="2400" spc="-5" dirty="0">
                <a:cs typeface="Arial MT"/>
              </a:rPr>
              <a:t>words:</a:t>
            </a:r>
            <a:endParaRPr lang="en-US" sz="2400" dirty="0">
              <a:cs typeface="Arial MT"/>
            </a:endParaRPr>
          </a:p>
          <a:p>
            <a:pPr marL="882015" lvl="1" indent="-412750">
              <a:lnSpc>
                <a:spcPts val="2865"/>
              </a:lnSpc>
              <a:buClr>
                <a:srgbClr val="C4820D"/>
              </a:buClr>
              <a:buFont typeface="Arial MT"/>
              <a:buChar char="○"/>
              <a:tabLst>
                <a:tab pos="882015" algn="l"/>
                <a:tab pos="882650" algn="l"/>
              </a:tabLst>
            </a:pPr>
            <a:r>
              <a:rPr lang="en-US" sz="2400" b="1" spc="-5" dirty="0">
                <a:cs typeface="Arial"/>
              </a:rPr>
              <a:t>observed</a:t>
            </a:r>
            <a:r>
              <a:rPr lang="en-US" sz="2400" b="1" spc="-25" dirty="0">
                <a:cs typeface="Arial"/>
              </a:rPr>
              <a:t> </a:t>
            </a:r>
            <a:r>
              <a:rPr lang="en-US" sz="2400" b="1" dirty="0" smtClean="0">
                <a:cs typeface="Arial"/>
              </a:rPr>
              <a:t>=</a:t>
            </a:r>
            <a:r>
              <a:rPr lang="en-US" sz="2400" b="1" spc="-25" dirty="0" smtClean="0">
                <a:cs typeface="Arial"/>
              </a:rPr>
              <a:t> </a:t>
            </a:r>
            <a:r>
              <a:rPr lang="en-US" sz="2400" b="1" spc="-5" dirty="0">
                <a:cs typeface="Arial"/>
              </a:rPr>
              <a:t>regression</a:t>
            </a:r>
            <a:r>
              <a:rPr lang="en-US" sz="2400" b="1" spc="-15" dirty="0">
                <a:cs typeface="Arial"/>
              </a:rPr>
              <a:t> </a:t>
            </a:r>
            <a:r>
              <a:rPr lang="en-US" sz="2400" b="1" spc="-5" dirty="0">
                <a:cs typeface="Arial"/>
              </a:rPr>
              <a:t>estimate</a:t>
            </a:r>
            <a:r>
              <a:rPr lang="en-US" sz="2400" b="1" spc="-20" dirty="0">
                <a:cs typeface="Arial"/>
              </a:rPr>
              <a:t> </a:t>
            </a:r>
            <a:r>
              <a:rPr lang="en-US" sz="2400" b="1" dirty="0">
                <a:cs typeface="Arial"/>
              </a:rPr>
              <a:t>+</a:t>
            </a:r>
            <a:r>
              <a:rPr lang="en-US" sz="2400" b="1" spc="-25" dirty="0">
                <a:cs typeface="Arial"/>
              </a:rPr>
              <a:t> </a:t>
            </a:r>
            <a:r>
              <a:rPr lang="en-US" sz="2400" b="1" spc="-5" dirty="0">
                <a:cs typeface="Arial"/>
              </a:rPr>
              <a:t>residual</a:t>
            </a:r>
            <a:endParaRPr sz="2400" dirty="0">
              <a:cs typeface="Arial MT"/>
            </a:endParaRPr>
          </a:p>
          <a:p>
            <a:pPr marL="3425825">
              <a:lnSpc>
                <a:spcPct val="100000"/>
              </a:lnSpc>
              <a:spcBef>
                <a:spcPts val="1140"/>
              </a:spcBef>
            </a:pPr>
            <a:r>
              <a:rPr dirty="0">
                <a:solidFill>
                  <a:srgbClr val="3B7EA1"/>
                </a:solidFill>
                <a:cs typeface="Arial MT"/>
              </a:rPr>
              <a:t>(Demo</a:t>
            </a:r>
            <a:r>
              <a:rPr lang="en-US" dirty="0">
                <a:solidFill>
                  <a:srgbClr val="3B7EA1"/>
                </a:solidFill>
                <a:cs typeface="Arial MT"/>
              </a:rPr>
              <a:t> – Notebook 9.4, Residuals</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6181" y="2209524"/>
            <a:ext cx="6961237"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spc="-5" dirty="0"/>
              <a:t>Diagnostics</a:t>
            </a:r>
            <a:endParaRPr spc="-10"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157979" cy="636072"/>
          </a:xfrm>
          <a:prstGeom prst="rect">
            <a:avLst/>
          </a:prstGeom>
        </p:spPr>
        <p:txBody>
          <a:bodyPr vert="horz" wrap="square" lIns="0" tIns="12700" rIns="0" bIns="0" rtlCol="0">
            <a:spAutoFit/>
          </a:bodyPr>
          <a:lstStyle/>
          <a:p>
            <a:pPr marL="12700">
              <a:lnSpc>
                <a:spcPct val="100000"/>
              </a:lnSpc>
              <a:spcBef>
                <a:spcPts val="100"/>
              </a:spcBef>
            </a:pPr>
            <a:r>
              <a:rPr sz="4050" cap="all" spc="-5" dirty="0">
                <a:latin typeface="+mj-lt"/>
                <a:ea typeface="+mj-ea"/>
                <a:cs typeface="+mj-cs"/>
              </a:rPr>
              <a:t>Example: Dugongs</a:t>
            </a:r>
          </a:p>
        </p:txBody>
      </p:sp>
      <p:sp>
        <p:nvSpPr>
          <p:cNvPr id="3" name="object 3"/>
          <p:cNvSpPr txBox="1"/>
          <p:nvPr/>
        </p:nvSpPr>
        <p:spPr>
          <a:xfrm>
            <a:off x="3454400" y="4793015"/>
            <a:ext cx="373888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 Dugongs</a:t>
            </a:r>
            <a:r>
              <a:rPr dirty="0">
                <a:solidFill>
                  <a:srgbClr val="3B7EA1"/>
                </a:solidFill>
                <a:cs typeface="Arial MT"/>
              </a:rPr>
              <a:t>)</a:t>
            </a:r>
            <a:endParaRPr dirty="0">
              <a:cs typeface="Arial MT"/>
            </a:endParaRPr>
          </a:p>
        </p:txBody>
      </p:sp>
      <p:pic>
        <p:nvPicPr>
          <p:cNvPr id="2050" name="Picture 2" descr="Dugong | National Geographic">
            <a:extLst>
              <a:ext uri="{FF2B5EF4-FFF2-40B4-BE49-F238E27FC236}">
                <a16:creationId xmlns:a16="http://schemas.microsoft.com/office/drawing/2014/main" id="{D35845CD-131C-62EB-381F-D4B5689628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219" y="985605"/>
            <a:ext cx="6525490" cy="367058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20AA8B4-3F9A-1894-A617-612E2DE29700}"/>
              </a:ext>
            </a:extLst>
          </p:cNvPr>
          <p:cNvSpPr txBox="1"/>
          <p:nvPr/>
        </p:nvSpPr>
        <p:spPr>
          <a:xfrm>
            <a:off x="7343775" y="2762250"/>
            <a:ext cx="1619249" cy="1200329"/>
          </a:xfrm>
          <a:prstGeom prst="rect">
            <a:avLst/>
          </a:prstGeom>
          <a:noFill/>
        </p:spPr>
        <p:txBody>
          <a:bodyPr wrap="square" rtlCol="0">
            <a:spAutoFit/>
          </a:bodyPr>
          <a:lstStyle/>
          <a:p>
            <a:r>
              <a:rPr lang="en-US" dirty="0"/>
              <a:t>Image Source: </a:t>
            </a:r>
            <a:r>
              <a:rPr lang="en-US" dirty="0">
                <a:hlinkClick r:id="rId3"/>
              </a:rPr>
              <a:t>National Geographic</a:t>
            </a:r>
            <a:endParaRPr lang="en-US"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91846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90" dirty="0">
                <a:solidFill>
                  <a:schemeClr val="tx1"/>
                </a:solidFill>
              </a:rPr>
              <a:t> </a:t>
            </a:r>
            <a:r>
              <a:rPr spc="-5" dirty="0">
                <a:solidFill>
                  <a:schemeClr val="tx1"/>
                </a:solidFill>
              </a:rPr>
              <a:t>Plot</a:t>
            </a:r>
          </a:p>
        </p:txBody>
      </p:sp>
      <p:sp>
        <p:nvSpPr>
          <p:cNvPr id="3" name="object 3"/>
          <p:cNvSpPr txBox="1"/>
          <p:nvPr/>
        </p:nvSpPr>
        <p:spPr>
          <a:xfrm>
            <a:off x="530225" y="883793"/>
            <a:ext cx="8289925" cy="3360535"/>
          </a:xfrm>
          <a:prstGeom prst="rect">
            <a:avLst/>
          </a:prstGeom>
        </p:spPr>
        <p:txBody>
          <a:bodyPr vert="horz" wrap="square" lIns="0" tIns="161290" rIns="0" bIns="0" rtlCol="0">
            <a:spAutoFit/>
          </a:bodyPr>
          <a:lstStyle/>
          <a:p>
            <a:pPr marL="12700">
              <a:lnSpc>
                <a:spcPct val="100000"/>
              </a:lnSpc>
              <a:spcBef>
                <a:spcPts val="1270"/>
              </a:spcBef>
            </a:pPr>
            <a:r>
              <a:rPr sz="2400" dirty="0">
                <a:cs typeface="Arial MT"/>
              </a:rPr>
              <a:t>A</a:t>
            </a:r>
            <a:r>
              <a:rPr sz="2400" spc="-155" dirty="0">
                <a:cs typeface="Arial MT"/>
              </a:rPr>
              <a:t> </a:t>
            </a:r>
            <a:r>
              <a:rPr sz="2400" dirty="0">
                <a:cs typeface="Arial MT"/>
              </a:rPr>
              <a:t>scatter</a:t>
            </a:r>
            <a:r>
              <a:rPr sz="2400" spc="-25" dirty="0">
                <a:cs typeface="Arial MT"/>
              </a:rPr>
              <a:t> </a:t>
            </a:r>
            <a:r>
              <a:rPr sz="2400" spc="-5" dirty="0">
                <a:cs typeface="Arial MT"/>
              </a:rPr>
              <a:t>diagram</a:t>
            </a:r>
            <a:r>
              <a:rPr sz="2400" spc="-25" dirty="0">
                <a:cs typeface="Arial MT"/>
              </a:rPr>
              <a:t> </a:t>
            </a:r>
            <a:r>
              <a:rPr sz="2400" spc="-5" dirty="0">
                <a:cs typeface="Arial MT"/>
              </a:rPr>
              <a:t>of</a:t>
            </a:r>
            <a:r>
              <a:rPr sz="2400" spc="-20" dirty="0">
                <a:cs typeface="Arial MT"/>
              </a:rPr>
              <a:t> </a:t>
            </a:r>
            <a:r>
              <a:rPr sz="2400" dirty="0">
                <a:cs typeface="Arial MT"/>
              </a:rPr>
              <a:t>residuals</a:t>
            </a:r>
          </a:p>
          <a:p>
            <a:pPr marL="469900" indent="-412750">
              <a:lnSpc>
                <a:spcPct val="100000"/>
              </a:lnSpc>
              <a:spcBef>
                <a:spcPts val="1170"/>
              </a:spcBef>
              <a:buClr>
                <a:srgbClr val="C4820D"/>
              </a:buClr>
              <a:buChar char="●"/>
              <a:tabLst>
                <a:tab pos="469265" algn="l"/>
                <a:tab pos="469900" algn="l"/>
              </a:tabLst>
            </a:pPr>
            <a:r>
              <a:rPr sz="2400" spc="-5" dirty="0">
                <a:cs typeface="Arial MT"/>
              </a:rPr>
              <a:t>Should</a:t>
            </a:r>
            <a:r>
              <a:rPr sz="2400" spc="-20" dirty="0">
                <a:cs typeface="Arial MT"/>
              </a:rPr>
              <a:t> </a:t>
            </a:r>
            <a:r>
              <a:rPr sz="2400" spc="-5" dirty="0">
                <a:cs typeface="Arial MT"/>
              </a:rPr>
              <a:t>look</a:t>
            </a:r>
            <a:r>
              <a:rPr sz="2400" spc="-10" dirty="0">
                <a:cs typeface="Arial MT"/>
              </a:rPr>
              <a:t> </a:t>
            </a:r>
            <a:r>
              <a:rPr sz="2400" spc="-5" dirty="0">
                <a:cs typeface="Arial MT"/>
              </a:rPr>
              <a:t>like</a:t>
            </a:r>
            <a:r>
              <a:rPr sz="2400" spc="-15" dirty="0">
                <a:cs typeface="Arial MT"/>
              </a:rPr>
              <a:t> </a:t>
            </a:r>
            <a:r>
              <a:rPr sz="2400" spc="-5" dirty="0">
                <a:cs typeface="Arial MT"/>
              </a:rPr>
              <a:t>an</a:t>
            </a:r>
            <a:r>
              <a:rPr sz="2400" spc="-10" dirty="0">
                <a:cs typeface="Arial MT"/>
              </a:rPr>
              <a:t> </a:t>
            </a:r>
            <a:r>
              <a:rPr sz="2400" spc="-5" dirty="0">
                <a:cs typeface="Arial MT"/>
              </a:rPr>
              <a:t>unassociated</a:t>
            </a:r>
            <a:r>
              <a:rPr sz="2400" spc="-15" dirty="0">
                <a:cs typeface="Arial MT"/>
              </a:rPr>
              <a:t> </a:t>
            </a:r>
            <a:r>
              <a:rPr sz="2400" spc="-5" dirty="0">
                <a:cs typeface="Arial MT"/>
              </a:rPr>
              <a:t>blob</a:t>
            </a:r>
            <a:r>
              <a:rPr sz="2400" spc="-10" dirty="0">
                <a:cs typeface="Arial MT"/>
              </a:rPr>
              <a:t> </a:t>
            </a:r>
            <a:r>
              <a:rPr sz="2400" spc="-5" dirty="0">
                <a:cs typeface="Arial MT"/>
              </a:rPr>
              <a:t>for</a:t>
            </a:r>
            <a:r>
              <a:rPr sz="2400" spc="-20" dirty="0">
                <a:cs typeface="Arial MT"/>
              </a:rPr>
              <a:t> </a:t>
            </a:r>
            <a:r>
              <a:rPr sz="2400" spc="-5" dirty="0">
                <a:cs typeface="Arial MT"/>
              </a:rPr>
              <a:t>linear</a:t>
            </a:r>
            <a:r>
              <a:rPr sz="2400" spc="-10"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But</a:t>
            </a:r>
            <a:r>
              <a:rPr sz="2400" spc="-25" dirty="0">
                <a:cs typeface="Arial MT"/>
              </a:rPr>
              <a:t> </a:t>
            </a:r>
            <a:r>
              <a:rPr sz="2400" spc="-5" dirty="0">
                <a:cs typeface="Arial MT"/>
              </a:rPr>
              <a:t>will</a:t>
            </a:r>
            <a:r>
              <a:rPr sz="2400" spc="-15" dirty="0">
                <a:cs typeface="Arial MT"/>
              </a:rPr>
              <a:t> </a:t>
            </a:r>
            <a:r>
              <a:rPr sz="2400" dirty="0">
                <a:cs typeface="Arial MT"/>
              </a:rPr>
              <a:t>show</a:t>
            </a:r>
            <a:r>
              <a:rPr sz="2400" spc="-15" dirty="0">
                <a:cs typeface="Arial MT"/>
              </a:rPr>
              <a:t> </a:t>
            </a:r>
            <a:r>
              <a:rPr sz="2400" spc="-5" dirty="0">
                <a:cs typeface="Arial MT"/>
              </a:rPr>
              <a:t>patterns</a:t>
            </a:r>
            <a:r>
              <a:rPr sz="2400" spc="-15" dirty="0">
                <a:cs typeface="Arial MT"/>
              </a:rPr>
              <a:t> </a:t>
            </a:r>
            <a:r>
              <a:rPr sz="2400" spc="-5" dirty="0">
                <a:cs typeface="Arial MT"/>
              </a:rPr>
              <a:t>for</a:t>
            </a:r>
            <a:r>
              <a:rPr sz="2400" spc="-20" dirty="0">
                <a:cs typeface="Arial MT"/>
              </a:rPr>
              <a:t> </a:t>
            </a:r>
            <a:r>
              <a:rPr sz="2400" spc="-5" dirty="0">
                <a:cs typeface="Arial MT"/>
              </a:rPr>
              <a:t>non-linear</a:t>
            </a:r>
            <a:r>
              <a:rPr sz="2400" spc="-15" dirty="0">
                <a:cs typeface="Arial MT"/>
              </a:rPr>
              <a:t> </a:t>
            </a:r>
            <a:r>
              <a:rPr sz="2400" dirty="0">
                <a:cs typeface="Arial MT"/>
              </a:rPr>
              <a:t>relations</a:t>
            </a:r>
          </a:p>
          <a:p>
            <a:pPr marL="469900" indent="-412750">
              <a:lnSpc>
                <a:spcPct val="100000"/>
              </a:lnSpc>
              <a:spcBef>
                <a:spcPts val="1170"/>
              </a:spcBef>
              <a:buClr>
                <a:srgbClr val="C4820D"/>
              </a:buClr>
              <a:buChar char="●"/>
              <a:tabLst>
                <a:tab pos="469265" algn="l"/>
                <a:tab pos="469900" algn="l"/>
              </a:tabLst>
            </a:pPr>
            <a:r>
              <a:rPr sz="2400" spc="-5" dirty="0">
                <a:cs typeface="Arial MT"/>
              </a:rPr>
              <a:t>Used</a:t>
            </a:r>
            <a:r>
              <a:rPr sz="2400" spc="-15" dirty="0">
                <a:cs typeface="Arial MT"/>
              </a:rPr>
              <a:t> </a:t>
            </a:r>
            <a:r>
              <a:rPr sz="2400" spc="-5" dirty="0">
                <a:cs typeface="Arial MT"/>
              </a:rPr>
              <a:t>to</a:t>
            </a:r>
            <a:r>
              <a:rPr sz="2400" spc="-20" dirty="0">
                <a:cs typeface="Arial MT"/>
              </a:rPr>
              <a:t> </a:t>
            </a:r>
            <a:r>
              <a:rPr sz="2400" dirty="0">
                <a:cs typeface="Arial MT"/>
              </a:rPr>
              <a:t>check</a:t>
            </a:r>
            <a:r>
              <a:rPr sz="2400" spc="-15" dirty="0">
                <a:cs typeface="Arial MT"/>
              </a:rPr>
              <a:t> </a:t>
            </a:r>
            <a:r>
              <a:rPr sz="2400" spc="-5" dirty="0">
                <a:cs typeface="Arial MT"/>
              </a:rPr>
              <a:t>whether</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10" dirty="0">
                <a:cs typeface="Arial MT"/>
              </a:rPr>
              <a:t> </a:t>
            </a:r>
            <a:r>
              <a:rPr sz="2400" spc="-5" dirty="0">
                <a:cs typeface="Arial MT"/>
              </a:rPr>
              <a:t>is</a:t>
            </a:r>
            <a:r>
              <a:rPr sz="2400" spc="-15" dirty="0">
                <a:cs typeface="Arial MT"/>
              </a:rPr>
              <a:t> </a:t>
            </a:r>
            <a:r>
              <a:rPr sz="2400" spc="-5" dirty="0">
                <a:cs typeface="Arial MT"/>
              </a:rPr>
              <a:t>appropriate</a:t>
            </a:r>
            <a:endParaRPr sz="2400" dirty="0">
              <a:cs typeface="Arial MT"/>
            </a:endParaRPr>
          </a:p>
          <a:p>
            <a:pPr marL="469900" marR="257810" indent="-412750">
              <a:lnSpc>
                <a:spcPts val="2850"/>
              </a:lnSpc>
              <a:spcBef>
                <a:spcPts val="1290"/>
              </a:spcBef>
              <a:buClr>
                <a:srgbClr val="C4820D"/>
              </a:buClr>
              <a:buChar char="●"/>
              <a:tabLst>
                <a:tab pos="469265" algn="l"/>
                <a:tab pos="469900" algn="l"/>
              </a:tabLst>
            </a:pPr>
            <a:r>
              <a:rPr sz="2400" spc="-5" dirty="0">
                <a:cs typeface="Arial MT"/>
              </a:rPr>
              <a:t>Look</a:t>
            </a:r>
            <a:r>
              <a:rPr sz="2400" spc="-15" dirty="0">
                <a:cs typeface="Arial MT"/>
              </a:rPr>
              <a:t> </a:t>
            </a:r>
            <a:r>
              <a:rPr sz="2400" spc="-5" dirty="0">
                <a:cs typeface="Arial MT"/>
              </a:rPr>
              <a:t>for</a:t>
            </a:r>
            <a:r>
              <a:rPr sz="2400" spc="-20" dirty="0">
                <a:cs typeface="Arial MT"/>
              </a:rPr>
              <a:t> </a:t>
            </a:r>
            <a:r>
              <a:rPr sz="2400" dirty="0">
                <a:cs typeface="Arial MT"/>
              </a:rPr>
              <a:t>curves,</a:t>
            </a:r>
            <a:r>
              <a:rPr sz="2400" spc="-15" dirty="0">
                <a:cs typeface="Arial MT"/>
              </a:rPr>
              <a:t> </a:t>
            </a:r>
            <a:r>
              <a:rPr sz="2400" spc="-5" dirty="0">
                <a:cs typeface="Arial MT"/>
              </a:rPr>
              <a:t>trends,</a:t>
            </a:r>
            <a:r>
              <a:rPr sz="2400" spc="-20" dirty="0">
                <a:cs typeface="Arial MT"/>
              </a:rPr>
              <a:t> </a:t>
            </a:r>
            <a:r>
              <a:rPr sz="2400" dirty="0">
                <a:cs typeface="Arial MT"/>
              </a:rPr>
              <a:t>changes</a:t>
            </a:r>
            <a:r>
              <a:rPr sz="2400" spc="-15" dirty="0">
                <a:cs typeface="Arial MT"/>
              </a:rPr>
              <a:t> </a:t>
            </a:r>
            <a:r>
              <a:rPr sz="2400" spc="-5" dirty="0">
                <a:cs typeface="Arial MT"/>
              </a:rPr>
              <a:t>in</a:t>
            </a:r>
            <a:r>
              <a:rPr sz="2400" spc="-15" dirty="0">
                <a:cs typeface="Arial MT"/>
              </a:rPr>
              <a:t> </a:t>
            </a:r>
            <a:r>
              <a:rPr sz="2400" dirty="0">
                <a:cs typeface="Arial MT"/>
              </a:rPr>
              <a:t>spread,</a:t>
            </a:r>
            <a:r>
              <a:rPr sz="2400" spc="-10" dirty="0">
                <a:cs typeface="Arial MT"/>
              </a:rPr>
              <a:t> </a:t>
            </a:r>
            <a:r>
              <a:rPr sz="2400" spc="-5" dirty="0">
                <a:cs typeface="Arial MT"/>
              </a:rPr>
              <a:t>outliers,</a:t>
            </a:r>
            <a:r>
              <a:rPr sz="2400" spc="-15" dirty="0">
                <a:cs typeface="Arial MT"/>
              </a:rPr>
              <a:t> </a:t>
            </a:r>
            <a:r>
              <a:rPr sz="2400" spc="-5" dirty="0">
                <a:cs typeface="Arial MT"/>
              </a:rPr>
              <a:t>or </a:t>
            </a:r>
            <a:r>
              <a:rPr sz="2400" spc="-655" dirty="0">
                <a:cs typeface="Arial MT"/>
              </a:rPr>
              <a:t> </a:t>
            </a:r>
            <a:r>
              <a:rPr sz="2400" spc="-5" dirty="0">
                <a:cs typeface="Arial MT"/>
              </a:rPr>
              <a:t>any</a:t>
            </a:r>
            <a:r>
              <a:rPr sz="2400" spc="-10" dirty="0">
                <a:cs typeface="Arial MT"/>
              </a:rPr>
              <a:t> </a:t>
            </a:r>
            <a:r>
              <a:rPr sz="2400" spc="-5" dirty="0">
                <a:cs typeface="Arial MT"/>
              </a:rPr>
              <a:t>other patterns</a:t>
            </a:r>
            <a:endParaRPr sz="2400" dirty="0">
              <a:cs typeface="Arial MT"/>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505076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Properties</a:t>
            </a:r>
            <a:r>
              <a:rPr spc="-60" dirty="0">
                <a:solidFill>
                  <a:schemeClr val="tx1"/>
                </a:solidFill>
              </a:rPr>
              <a:t> </a:t>
            </a:r>
            <a:r>
              <a:rPr spc="-5" dirty="0">
                <a:solidFill>
                  <a:schemeClr val="tx1"/>
                </a:solidFill>
              </a:rPr>
              <a:t>of</a:t>
            </a:r>
            <a:r>
              <a:rPr spc="-50" dirty="0">
                <a:solidFill>
                  <a:schemeClr val="tx1"/>
                </a:solidFill>
              </a:rPr>
              <a:t> </a:t>
            </a:r>
            <a:r>
              <a:rPr spc="-5" dirty="0">
                <a:solidFill>
                  <a:schemeClr val="tx1"/>
                </a:solidFill>
              </a:rPr>
              <a:t>residuals</a:t>
            </a:r>
          </a:p>
        </p:txBody>
      </p:sp>
      <p:sp>
        <p:nvSpPr>
          <p:cNvPr id="3" name="object 3"/>
          <p:cNvSpPr txBox="1"/>
          <p:nvPr/>
        </p:nvSpPr>
        <p:spPr>
          <a:xfrm>
            <a:off x="396240" y="817771"/>
            <a:ext cx="8636000" cy="411458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Residuals</a:t>
            </a:r>
            <a:r>
              <a:rPr sz="2400" spc="-20" dirty="0">
                <a:cs typeface="Arial MT"/>
              </a:rPr>
              <a:t> </a:t>
            </a:r>
            <a:r>
              <a:rPr sz="2400" spc="-5" dirty="0">
                <a:cs typeface="Arial MT"/>
              </a:rPr>
              <a:t>from</a:t>
            </a:r>
            <a:r>
              <a:rPr sz="2400" spc="-20" dirty="0">
                <a:cs typeface="Arial MT"/>
              </a:rPr>
              <a:t> </a:t>
            </a:r>
            <a:r>
              <a:rPr sz="2400" dirty="0">
                <a:cs typeface="Arial MT"/>
              </a:rPr>
              <a:t>a</a:t>
            </a:r>
            <a:r>
              <a:rPr sz="2400" spc="-15" dirty="0">
                <a:cs typeface="Arial MT"/>
              </a:rPr>
              <a:t> </a:t>
            </a:r>
            <a:r>
              <a:rPr sz="2400" spc="-5" dirty="0">
                <a:cs typeface="Arial MT"/>
              </a:rPr>
              <a:t>linear</a:t>
            </a:r>
            <a:r>
              <a:rPr sz="2400" spc="-15" dirty="0">
                <a:cs typeface="Arial MT"/>
              </a:rPr>
              <a:t> </a:t>
            </a:r>
            <a:r>
              <a:rPr sz="2400" dirty="0">
                <a:cs typeface="Arial MT"/>
              </a:rPr>
              <a:t>regression</a:t>
            </a:r>
            <a:r>
              <a:rPr sz="2400" spc="20" dirty="0">
                <a:cs typeface="Arial MT"/>
              </a:rPr>
              <a:t> </a:t>
            </a:r>
            <a:r>
              <a:rPr sz="2400" b="1" spc="-5" dirty="0">
                <a:solidFill>
                  <a:srgbClr val="3368FC"/>
                </a:solidFill>
                <a:cs typeface="Arial"/>
              </a:rPr>
              <a:t>always</a:t>
            </a:r>
            <a:r>
              <a:rPr sz="2400" b="1" spc="-15" dirty="0">
                <a:solidFill>
                  <a:srgbClr val="3368FC"/>
                </a:solidFill>
                <a:cs typeface="Arial"/>
              </a:rPr>
              <a:t> </a:t>
            </a:r>
            <a:r>
              <a:rPr sz="2400" spc="-5" dirty="0">
                <a:cs typeface="Arial MT"/>
              </a:rPr>
              <a:t>have</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45" dirty="0">
                <a:solidFill>
                  <a:srgbClr val="3B7EA1"/>
                </a:solidFill>
                <a:cs typeface="Arial"/>
              </a:rPr>
              <a:t> </a:t>
            </a:r>
            <a:r>
              <a:rPr sz="2400" dirty="0">
                <a:cs typeface="Arial MT"/>
              </a:rPr>
              <a:t>mean</a:t>
            </a:r>
          </a:p>
          <a:p>
            <a:pPr marL="1339215" lvl="2" indent="-412750">
              <a:lnSpc>
                <a:spcPts val="2850"/>
              </a:lnSpc>
              <a:buClr>
                <a:srgbClr val="C4820D"/>
              </a:buClr>
              <a:buChar char="■"/>
              <a:tabLst>
                <a:tab pos="1339215" algn="l"/>
                <a:tab pos="1339850" algn="l"/>
              </a:tabLst>
            </a:pPr>
            <a:r>
              <a:rPr sz="2400" dirty="0">
                <a:solidFill>
                  <a:srgbClr val="3B3B3B"/>
                </a:solidFill>
                <a:cs typeface="Arial MT"/>
              </a:rPr>
              <a:t>(</a:t>
            </a:r>
            <a:r>
              <a:rPr sz="2400" dirty="0">
                <a:cs typeface="Arial MT"/>
              </a:rPr>
              <a:t>so</a:t>
            </a:r>
            <a:r>
              <a:rPr sz="2400" spc="-10" dirty="0">
                <a:solidFill>
                  <a:srgbClr val="3B3B3B"/>
                </a:solidFill>
                <a:cs typeface="Arial MT"/>
              </a:rPr>
              <a:t> </a:t>
            </a:r>
            <a:r>
              <a:rPr sz="2400" b="1" spc="-5" dirty="0">
                <a:solidFill>
                  <a:srgbClr val="3B7EA1"/>
                </a:solidFill>
                <a:cs typeface="Arial"/>
              </a:rPr>
              <a:t>rmse</a:t>
            </a:r>
            <a:r>
              <a:rPr sz="2400" b="1" spc="-10" dirty="0">
                <a:solidFill>
                  <a:srgbClr val="3B7EA1"/>
                </a:solidFill>
                <a:cs typeface="Arial"/>
              </a:rPr>
              <a:t> </a:t>
            </a:r>
            <a:r>
              <a:rPr sz="2400" b="1" dirty="0">
                <a:solidFill>
                  <a:srgbClr val="3B7EA1"/>
                </a:solidFill>
                <a:cs typeface="Arial"/>
              </a:rPr>
              <a:t>=</a:t>
            </a:r>
            <a:r>
              <a:rPr sz="2400" b="1" spc="-15" dirty="0">
                <a:solidFill>
                  <a:srgbClr val="3B7EA1"/>
                </a:solidFill>
                <a:cs typeface="Arial"/>
              </a:rPr>
              <a:t> </a:t>
            </a:r>
            <a:r>
              <a:rPr sz="2400" b="1" spc="-5" dirty="0">
                <a:solidFill>
                  <a:srgbClr val="3B7EA1"/>
                </a:solidFill>
                <a:cs typeface="Arial"/>
              </a:rPr>
              <a:t>SD</a:t>
            </a:r>
            <a:r>
              <a:rPr sz="2400" b="1" spc="-20" dirty="0">
                <a:solidFill>
                  <a:srgbClr val="3B7EA1"/>
                </a:solidFill>
                <a:cs typeface="Arial"/>
              </a:rPr>
              <a:t> </a:t>
            </a:r>
            <a:r>
              <a:rPr sz="2400" b="1" spc="-5" dirty="0">
                <a:solidFill>
                  <a:srgbClr val="3B7EA1"/>
                </a:solidFill>
                <a:cs typeface="Arial"/>
              </a:rPr>
              <a:t>of</a:t>
            </a:r>
            <a:r>
              <a:rPr sz="2400" b="1" spc="-15" dirty="0">
                <a:solidFill>
                  <a:srgbClr val="3B7EA1"/>
                </a:solidFill>
                <a:cs typeface="Arial"/>
              </a:rPr>
              <a:t> </a:t>
            </a:r>
            <a:r>
              <a:rPr sz="2400" b="1" spc="-5" dirty="0">
                <a:solidFill>
                  <a:srgbClr val="3B7EA1"/>
                </a:solidFill>
                <a:cs typeface="Arial"/>
              </a:rPr>
              <a:t>residuals</a:t>
            </a:r>
            <a:r>
              <a:rPr sz="2400" spc="-5" dirty="0">
                <a:solidFill>
                  <a:srgbClr val="3B3B3B"/>
                </a:solidFill>
                <a:cs typeface="Arial MT"/>
              </a:rPr>
              <a:t>)</a:t>
            </a:r>
            <a:endParaRPr sz="2400" dirty="0">
              <a:cs typeface="Arial MT"/>
            </a:endParaRPr>
          </a:p>
          <a:p>
            <a:pPr marL="882015" lvl="1" indent="-412750">
              <a:lnSpc>
                <a:spcPts val="2850"/>
              </a:lnSpc>
              <a:buClr>
                <a:srgbClr val="C4820D"/>
              </a:buClr>
              <a:buFont typeface="Arial MT"/>
              <a:buChar char="○"/>
              <a:tabLst>
                <a:tab pos="882015" algn="l"/>
                <a:tab pos="882650" algn="l"/>
              </a:tabLst>
            </a:pPr>
            <a:r>
              <a:rPr sz="2400" b="1" spc="-5" dirty="0">
                <a:solidFill>
                  <a:srgbClr val="3B7EA1"/>
                </a:solidFill>
                <a:cs typeface="Arial"/>
              </a:rPr>
              <a:t>Zero</a:t>
            </a:r>
            <a:r>
              <a:rPr sz="2400" b="1" spc="-25" dirty="0">
                <a:solidFill>
                  <a:srgbClr val="3B7EA1"/>
                </a:solidFill>
                <a:cs typeface="Arial"/>
              </a:rPr>
              <a:t> </a:t>
            </a:r>
            <a:r>
              <a:rPr sz="2400" dirty="0">
                <a:cs typeface="Arial MT"/>
              </a:rPr>
              <a:t>correlation</a:t>
            </a:r>
            <a:r>
              <a:rPr sz="2400" spc="-25" dirty="0">
                <a:cs typeface="Arial MT"/>
              </a:rPr>
              <a:t> </a:t>
            </a:r>
            <a:r>
              <a:rPr sz="2400" spc="-5" dirty="0">
                <a:cs typeface="Arial MT"/>
              </a:rPr>
              <a:t>with</a:t>
            </a:r>
            <a:r>
              <a:rPr sz="2400" spc="-25" dirty="0">
                <a:cs typeface="Arial MT"/>
              </a:rPr>
              <a:t> </a:t>
            </a:r>
            <a:r>
              <a:rPr sz="2400" dirty="0">
                <a:cs typeface="Arial MT"/>
              </a:rPr>
              <a:t>x</a:t>
            </a:r>
            <a:r>
              <a:rPr lang="en-US" sz="2400" dirty="0">
                <a:cs typeface="Arial MT"/>
              </a:rPr>
              <a:t> (i.e., the predictor variable)</a:t>
            </a:r>
            <a:endParaRPr sz="2400" dirty="0">
              <a:cs typeface="Arial MT"/>
            </a:endParaRPr>
          </a:p>
          <a:p>
            <a:pPr marL="882015" lvl="1" indent="-412750">
              <a:lnSpc>
                <a:spcPts val="2865"/>
              </a:lnSpc>
              <a:buClr>
                <a:srgbClr val="C4820D"/>
              </a:buClr>
              <a:buFont typeface="Arial MT"/>
              <a:buChar char="○"/>
              <a:tabLst>
                <a:tab pos="882015" algn="l"/>
                <a:tab pos="882650" algn="l"/>
              </a:tabLst>
            </a:pPr>
            <a:r>
              <a:rPr sz="2400" b="1" spc="-5" dirty="0">
                <a:solidFill>
                  <a:srgbClr val="3B7EA1"/>
                </a:solidFill>
                <a:cs typeface="Arial"/>
              </a:rPr>
              <a:t>Zero</a:t>
            </a:r>
            <a:r>
              <a:rPr sz="2400" b="1" spc="-15" dirty="0">
                <a:solidFill>
                  <a:srgbClr val="3B7EA1"/>
                </a:solidFill>
                <a:cs typeface="Arial"/>
              </a:rPr>
              <a:t> </a:t>
            </a:r>
            <a:r>
              <a:rPr sz="2400" dirty="0">
                <a:cs typeface="Arial MT"/>
              </a:rPr>
              <a:t>correlation</a:t>
            </a:r>
            <a:r>
              <a:rPr sz="2400" spc="-20" dirty="0">
                <a:cs typeface="Arial MT"/>
              </a:rPr>
              <a:t> </a:t>
            </a:r>
            <a:r>
              <a:rPr sz="2400" spc="-5" dirty="0">
                <a:cs typeface="Arial MT"/>
              </a:rPr>
              <a:t>with</a:t>
            </a:r>
            <a:r>
              <a:rPr sz="2400" spc="-15" dirty="0">
                <a:cs typeface="Arial MT"/>
              </a:rPr>
              <a:t> </a:t>
            </a:r>
            <a:r>
              <a:rPr sz="2400" spc="-5" dirty="0">
                <a:cs typeface="Arial MT"/>
              </a:rPr>
              <a:t>the</a:t>
            </a:r>
            <a:r>
              <a:rPr sz="2400" spc="-25" dirty="0">
                <a:cs typeface="Arial MT"/>
              </a:rPr>
              <a:t> </a:t>
            </a:r>
            <a:r>
              <a:rPr sz="2400" spc="-5" dirty="0">
                <a:cs typeface="Arial MT"/>
              </a:rPr>
              <a:t>fitted</a:t>
            </a:r>
            <a:r>
              <a:rPr sz="2400" spc="-20" dirty="0">
                <a:cs typeface="Arial MT"/>
              </a:rPr>
              <a:t> </a:t>
            </a:r>
            <a:r>
              <a:rPr sz="2400" dirty="0">
                <a:cs typeface="Arial MT"/>
              </a:rPr>
              <a:t>values</a:t>
            </a:r>
            <a:r>
              <a:rPr lang="en-US" sz="2400" dirty="0">
                <a:cs typeface="Arial MT"/>
              </a:rPr>
              <a:t> (i.e., the estimates of the response variable)</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These</a:t>
            </a:r>
            <a:r>
              <a:rPr sz="2400" spc="-15" dirty="0">
                <a:cs typeface="Arial MT"/>
              </a:rPr>
              <a:t> </a:t>
            </a:r>
            <a:r>
              <a:rPr sz="2400" spc="-5" dirty="0">
                <a:cs typeface="Arial MT"/>
              </a:rPr>
              <a:t>are</a:t>
            </a:r>
            <a:r>
              <a:rPr sz="2400" spc="-10" dirty="0">
                <a:cs typeface="Arial MT"/>
              </a:rPr>
              <a:t> </a:t>
            </a:r>
            <a:r>
              <a:rPr sz="2400" spc="-5" dirty="0">
                <a:cs typeface="Arial MT"/>
              </a:rPr>
              <a:t>all</a:t>
            </a:r>
            <a:r>
              <a:rPr sz="2400" spc="-10" dirty="0">
                <a:cs typeface="Arial MT"/>
              </a:rPr>
              <a:t> </a:t>
            </a:r>
            <a:r>
              <a:rPr sz="2400" spc="-5" dirty="0">
                <a:cs typeface="Arial MT"/>
              </a:rPr>
              <a:t>true</a:t>
            </a:r>
            <a:r>
              <a:rPr sz="2400" spc="35" dirty="0">
                <a:cs typeface="Arial MT"/>
              </a:rPr>
              <a:t> </a:t>
            </a:r>
            <a:r>
              <a:rPr sz="2400" b="1" spc="-5" dirty="0">
                <a:solidFill>
                  <a:srgbClr val="3368FC"/>
                </a:solidFill>
                <a:cs typeface="Arial"/>
              </a:rPr>
              <a:t>no</a:t>
            </a:r>
            <a:r>
              <a:rPr sz="2400" b="1" spc="-15" dirty="0">
                <a:solidFill>
                  <a:srgbClr val="3368FC"/>
                </a:solidFill>
                <a:cs typeface="Arial"/>
              </a:rPr>
              <a:t> </a:t>
            </a:r>
            <a:r>
              <a:rPr sz="2400" b="1" spc="-5" dirty="0">
                <a:solidFill>
                  <a:srgbClr val="3368FC"/>
                </a:solidFill>
                <a:cs typeface="Arial"/>
              </a:rPr>
              <a:t>matter</a:t>
            </a:r>
            <a:r>
              <a:rPr sz="2400" b="1" spc="-10" dirty="0">
                <a:solidFill>
                  <a:srgbClr val="3368FC"/>
                </a:solidFill>
                <a:cs typeface="Arial"/>
              </a:rPr>
              <a:t> </a:t>
            </a:r>
            <a:r>
              <a:rPr sz="2400" b="1" spc="-5" dirty="0">
                <a:solidFill>
                  <a:srgbClr val="3368FC"/>
                </a:solidFill>
                <a:cs typeface="Arial"/>
              </a:rPr>
              <a:t>what</a:t>
            </a:r>
            <a:r>
              <a:rPr sz="2400" b="1" spc="-15" dirty="0">
                <a:solidFill>
                  <a:srgbClr val="3368FC"/>
                </a:solidFill>
                <a:cs typeface="Arial"/>
              </a:rPr>
              <a:t> </a:t>
            </a:r>
            <a:r>
              <a:rPr sz="2400" b="1" dirty="0">
                <a:solidFill>
                  <a:srgbClr val="3368FC"/>
                </a:solidFill>
                <a:cs typeface="Arial"/>
              </a:rPr>
              <a:t>the</a:t>
            </a:r>
            <a:r>
              <a:rPr sz="2400" b="1" spc="-10" dirty="0">
                <a:solidFill>
                  <a:srgbClr val="3368FC"/>
                </a:solidFill>
                <a:cs typeface="Arial"/>
              </a:rPr>
              <a:t> </a:t>
            </a:r>
            <a:r>
              <a:rPr sz="2400" b="1" spc="-5" dirty="0">
                <a:solidFill>
                  <a:srgbClr val="3368FC"/>
                </a:solidFill>
                <a:cs typeface="Arial"/>
              </a:rPr>
              <a:t>data</a:t>
            </a:r>
            <a:r>
              <a:rPr sz="2400" b="1" spc="-15" dirty="0">
                <a:solidFill>
                  <a:srgbClr val="3368FC"/>
                </a:solidFill>
                <a:cs typeface="Arial"/>
              </a:rPr>
              <a:t> </a:t>
            </a:r>
            <a:r>
              <a:rPr sz="2400" b="1" spc="-5" dirty="0">
                <a:solidFill>
                  <a:srgbClr val="3368FC"/>
                </a:solidFill>
                <a:cs typeface="Arial"/>
              </a:rPr>
              <a:t>look</a:t>
            </a:r>
            <a:r>
              <a:rPr sz="2400" b="1" spc="-15" dirty="0">
                <a:solidFill>
                  <a:srgbClr val="3368FC"/>
                </a:solidFill>
                <a:cs typeface="Arial"/>
              </a:rPr>
              <a:t> </a:t>
            </a:r>
            <a:r>
              <a:rPr sz="2400" b="1" spc="-5" dirty="0">
                <a:solidFill>
                  <a:srgbClr val="3368FC"/>
                </a:solidFill>
                <a:cs typeface="Arial"/>
              </a:rPr>
              <a:t>like</a:t>
            </a:r>
            <a:endParaRPr sz="2400" dirty="0">
              <a:cs typeface="Arial"/>
            </a:endParaRPr>
          </a:p>
          <a:p>
            <a:pPr marL="882015" lvl="1" indent="-412750">
              <a:lnSpc>
                <a:spcPts val="2690"/>
              </a:lnSpc>
              <a:buClr>
                <a:srgbClr val="C4820D"/>
              </a:buClr>
              <a:buChar char="○"/>
              <a:tabLst>
                <a:tab pos="882015" algn="l"/>
                <a:tab pos="882650" algn="l"/>
              </a:tabLst>
            </a:pPr>
            <a:r>
              <a:rPr sz="2400" dirty="0">
                <a:cs typeface="Arial MT"/>
              </a:rPr>
              <a:t>Just</a:t>
            </a:r>
            <a:r>
              <a:rPr sz="2400" spc="-15" dirty="0">
                <a:cs typeface="Arial MT"/>
              </a:rPr>
              <a:t> </a:t>
            </a:r>
            <a:r>
              <a:rPr sz="2400" spc="-5" dirty="0">
                <a:cs typeface="Arial MT"/>
              </a:rPr>
              <a:t>like</a:t>
            </a:r>
            <a:r>
              <a:rPr sz="2400" spc="-15" dirty="0">
                <a:cs typeface="Arial MT"/>
              </a:rPr>
              <a:t> </a:t>
            </a:r>
            <a:r>
              <a:rPr sz="2400" spc="-5" dirty="0">
                <a:cs typeface="Arial MT"/>
              </a:rPr>
              <a:t>deviations</a:t>
            </a:r>
            <a:r>
              <a:rPr sz="2400" spc="-15" dirty="0">
                <a:cs typeface="Arial MT"/>
              </a:rPr>
              <a:t> </a:t>
            </a:r>
            <a:r>
              <a:rPr sz="2400" spc="-5" dirty="0">
                <a:cs typeface="Arial MT"/>
              </a:rPr>
              <a:t>from</a:t>
            </a:r>
            <a:r>
              <a:rPr sz="2400" spc="-20" dirty="0">
                <a:cs typeface="Arial MT"/>
              </a:rPr>
              <a:t> </a:t>
            </a:r>
            <a:r>
              <a:rPr sz="2400" dirty="0">
                <a:cs typeface="Arial MT"/>
              </a:rPr>
              <a:t>mean</a:t>
            </a:r>
            <a:r>
              <a:rPr sz="2400" spc="-10" dirty="0">
                <a:cs typeface="Arial MT"/>
              </a:rPr>
              <a:t> </a:t>
            </a:r>
            <a:r>
              <a:rPr sz="2400" spc="-5" dirty="0">
                <a:cs typeface="Arial MT"/>
              </a:rPr>
              <a:t>are</a:t>
            </a:r>
            <a:r>
              <a:rPr sz="2400" spc="-15" dirty="0">
                <a:cs typeface="Arial MT"/>
              </a:rPr>
              <a:t> </a:t>
            </a:r>
            <a:r>
              <a:rPr sz="2400" dirty="0">
                <a:cs typeface="Arial MT"/>
              </a:rPr>
              <a:t>zero</a:t>
            </a:r>
            <a:r>
              <a:rPr sz="2400" spc="-15" dirty="0">
                <a:cs typeface="Arial MT"/>
              </a:rPr>
              <a:t> </a:t>
            </a:r>
            <a:r>
              <a:rPr sz="2400" spc="-5" dirty="0">
                <a:cs typeface="Arial MT"/>
              </a:rPr>
              <a:t>on</a:t>
            </a:r>
            <a:r>
              <a:rPr sz="2400" spc="-15" dirty="0">
                <a:cs typeface="Arial MT"/>
              </a:rPr>
              <a:t> </a:t>
            </a:r>
            <a:r>
              <a:rPr sz="2400" spc="-5" dirty="0">
                <a:cs typeface="Arial MT"/>
              </a:rPr>
              <a:t>average</a:t>
            </a:r>
            <a:endParaRPr lang="en-US" sz="2400" spc="-5" dirty="0">
              <a:cs typeface="Arial MT"/>
            </a:endParaRPr>
          </a:p>
          <a:p>
            <a:pPr marL="882015" lvl="1" indent="-412750">
              <a:lnSpc>
                <a:spcPts val="2690"/>
              </a:lnSpc>
              <a:buClr>
                <a:srgbClr val="C4820D"/>
              </a:buClr>
              <a:buChar char="○"/>
              <a:tabLst>
                <a:tab pos="882015" algn="l"/>
                <a:tab pos="882650" algn="l"/>
              </a:tabLst>
            </a:pPr>
            <a:endParaRPr lang="en-US" sz="2400" spc="-5" dirty="0">
              <a:cs typeface="Arial MT"/>
            </a:endParaRPr>
          </a:p>
          <a:p>
            <a:pPr marL="469265" lvl="1" algn="ctr">
              <a:lnSpc>
                <a:spcPts val="269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9.4, Average of Residuals &amp; Residual Plots Show No Trend</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8221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90" dirty="0">
                <a:solidFill>
                  <a:schemeClr val="tx1"/>
                </a:solidFill>
              </a:rPr>
              <a:t> </a:t>
            </a:r>
            <a:r>
              <a:rPr spc="-5" dirty="0">
                <a:solidFill>
                  <a:schemeClr val="tx1"/>
                </a:solidFill>
              </a:rPr>
              <a:t>Questions</a:t>
            </a:r>
          </a:p>
        </p:txBody>
      </p:sp>
      <p:sp>
        <p:nvSpPr>
          <p:cNvPr id="3" name="object 3"/>
          <p:cNvSpPr txBox="1"/>
          <p:nvPr/>
        </p:nvSpPr>
        <p:spPr>
          <a:xfrm>
            <a:off x="530225" y="1032383"/>
            <a:ext cx="8375650" cy="3336170"/>
          </a:xfrm>
          <a:prstGeom prst="rect">
            <a:avLst/>
          </a:prstGeom>
        </p:spPr>
        <p:txBody>
          <a:bodyPr vert="horz" wrap="square" lIns="0" tIns="12700" rIns="0" bIns="0" rtlCol="0">
            <a:spAutoFit/>
          </a:bodyPr>
          <a:lstStyle/>
          <a:p>
            <a:pPr marL="12700">
              <a:lnSpc>
                <a:spcPct val="100000"/>
              </a:lnSpc>
              <a:spcBef>
                <a:spcPts val="100"/>
              </a:spcBef>
            </a:pPr>
            <a:r>
              <a:rPr sz="2400" spc="-5" dirty="0">
                <a:cs typeface="Arial MT"/>
              </a:rPr>
              <a:t>How</a:t>
            </a:r>
            <a:r>
              <a:rPr sz="2400" spc="-20" dirty="0">
                <a:cs typeface="Arial MT"/>
              </a:rPr>
              <a:t> </a:t>
            </a:r>
            <a:r>
              <a:rPr sz="2400" spc="-5" dirty="0">
                <a:cs typeface="Arial MT"/>
              </a:rPr>
              <a:t>would</a:t>
            </a:r>
            <a:r>
              <a:rPr sz="2400" spc="-15" dirty="0">
                <a:cs typeface="Arial MT"/>
              </a:rPr>
              <a:t> </a:t>
            </a:r>
            <a:r>
              <a:rPr sz="2400" spc="-5" dirty="0">
                <a:cs typeface="Arial MT"/>
              </a:rPr>
              <a:t>we</a:t>
            </a:r>
            <a:r>
              <a:rPr sz="2400" spc="-15" dirty="0">
                <a:cs typeface="Arial MT"/>
              </a:rPr>
              <a:t> </a:t>
            </a:r>
            <a:r>
              <a:rPr sz="2400" spc="-5" dirty="0">
                <a:cs typeface="Arial MT"/>
              </a:rPr>
              <a:t>adjust</a:t>
            </a:r>
            <a:r>
              <a:rPr sz="2400" spc="-15" dirty="0">
                <a:cs typeface="Arial MT"/>
              </a:rPr>
              <a:t> </a:t>
            </a:r>
            <a:r>
              <a:rPr sz="2400" spc="-5" dirty="0">
                <a:cs typeface="Arial MT"/>
              </a:rPr>
              <a:t>our</a:t>
            </a:r>
            <a:r>
              <a:rPr sz="2400" spc="-15" dirty="0">
                <a:cs typeface="Arial MT"/>
              </a:rPr>
              <a:t> </a:t>
            </a:r>
            <a:r>
              <a:rPr sz="2400" dirty="0">
                <a:cs typeface="Arial MT"/>
              </a:rPr>
              <a:t>regression</a:t>
            </a:r>
            <a:r>
              <a:rPr sz="2400" spc="-15" dirty="0">
                <a:cs typeface="Arial MT"/>
              </a:rPr>
              <a:t> </a:t>
            </a:r>
            <a:r>
              <a:rPr sz="2400" spc="-5" dirty="0">
                <a:cs typeface="Arial MT"/>
              </a:rPr>
              <a:t>line…</a:t>
            </a:r>
            <a:endParaRPr sz="2400" dirty="0">
              <a:cs typeface="Arial MT"/>
            </a:endParaRPr>
          </a:p>
          <a:p>
            <a:pPr>
              <a:lnSpc>
                <a:spcPct val="100000"/>
              </a:lnSpc>
              <a:spcBef>
                <a:spcPts val="40"/>
              </a:spcBef>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20" dirty="0">
                <a:cs typeface="Arial MT"/>
              </a:rPr>
              <a:t> </a:t>
            </a:r>
            <a:r>
              <a:rPr sz="2400" spc="-5" dirty="0">
                <a:cs typeface="Arial MT"/>
              </a:rPr>
              <a:t>the</a:t>
            </a:r>
            <a:r>
              <a:rPr sz="2400" spc="-25" dirty="0">
                <a:cs typeface="Arial MT"/>
              </a:rPr>
              <a:t> </a:t>
            </a:r>
            <a:r>
              <a:rPr sz="2400" spc="-5" dirty="0">
                <a:cs typeface="Arial MT"/>
              </a:rPr>
              <a:t>average</a:t>
            </a:r>
            <a:r>
              <a:rPr sz="2400" spc="-15" dirty="0">
                <a:cs typeface="Arial MT"/>
              </a:rPr>
              <a:t> </a:t>
            </a:r>
            <a:r>
              <a:rPr sz="2400" dirty="0">
                <a:cs typeface="Arial MT"/>
              </a:rPr>
              <a:t>residual</a:t>
            </a:r>
            <a:r>
              <a:rPr sz="2400" spc="-20" dirty="0">
                <a:cs typeface="Arial MT"/>
              </a:rPr>
              <a:t> </a:t>
            </a:r>
            <a:r>
              <a:rPr sz="2400" spc="-5" dirty="0">
                <a:cs typeface="Arial MT"/>
              </a:rPr>
              <a:t>were</a:t>
            </a:r>
            <a:r>
              <a:rPr sz="2400" spc="-15" dirty="0">
                <a:cs typeface="Arial MT"/>
              </a:rPr>
              <a:t> </a:t>
            </a:r>
            <a:r>
              <a:rPr sz="2400" spc="-5" dirty="0">
                <a:cs typeface="Arial MT"/>
              </a:rPr>
              <a:t>10?</a:t>
            </a:r>
            <a:endParaRPr sz="2400" dirty="0">
              <a:cs typeface="Arial MT"/>
            </a:endParaRPr>
          </a:p>
          <a:p>
            <a:pPr>
              <a:lnSpc>
                <a:spcPct val="100000"/>
              </a:lnSpc>
              <a:spcBef>
                <a:spcPts val="40"/>
              </a:spcBef>
              <a:buClr>
                <a:srgbClr val="C4820D"/>
              </a:buClr>
              <a:buFont typeface="Arial MT"/>
              <a:buChar char="●"/>
            </a:pPr>
            <a:endParaRPr sz="3200" dirty="0">
              <a:cs typeface="Arial MT"/>
            </a:endParaRPr>
          </a:p>
          <a:p>
            <a:pPr marL="469900" indent="-412750">
              <a:lnSpc>
                <a:spcPct val="100000"/>
              </a:lnSpc>
              <a:buClr>
                <a:srgbClr val="C4820D"/>
              </a:buClr>
              <a:buChar char="●"/>
              <a:tabLst>
                <a:tab pos="469265" algn="l"/>
                <a:tab pos="469900" algn="l"/>
              </a:tabLst>
            </a:pPr>
            <a:r>
              <a:rPr sz="2400" spc="-5" dirty="0">
                <a:cs typeface="Arial MT"/>
              </a:rPr>
              <a:t>if</a:t>
            </a:r>
            <a:r>
              <a:rPr sz="2400" spc="-15" dirty="0">
                <a:cs typeface="Arial MT"/>
              </a:rPr>
              <a:t> </a:t>
            </a:r>
            <a:r>
              <a:rPr sz="2400" spc="-5" dirty="0">
                <a:cs typeface="Arial MT"/>
              </a:rPr>
              <a:t>the</a:t>
            </a:r>
            <a:r>
              <a:rPr sz="2400" spc="-20" dirty="0">
                <a:cs typeface="Arial MT"/>
              </a:rPr>
              <a:t> </a:t>
            </a:r>
            <a:r>
              <a:rPr sz="2400" dirty="0">
                <a:cs typeface="Arial MT"/>
              </a:rPr>
              <a:t>residuals</a:t>
            </a:r>
            <a:r>
              <a:rPr sz="2400" spc="-15" dirty="0">
                <a:cs typeface="Arial MT"/>
              </a:rPr>
              <a:t> </a:t>
            </a:r>
            <a:r>
              <a:rPr sz="2400" spc="-5" dirty="0">
                <a:cs typeface="Arial MT"/>
              </a:rPr>
              <a:t>were</a:t>
            </a:r>
            <a:r>
              <a:rPr sz="2400" spc="-15" dirty="0">
                <a:cs typeface="Arial MT"/>
              </a:rPr>
              <a:t> </a:t>
            </a:r>
            <a:r>
              <a:rPr sz="2400" spc="-5" dirty="0">
                <a:cs typeface="Arial MT"/>
              </a:rPr>
              <a:t>positively</a:t>
            </a:r>
            <a:r>
              <a:rPr sz="2400" spc="-15" dirty="0">
                <a:cs typeface="Arial MT"/>
              </a:rPr>
              <a:t> </a:t>
            </a:r>
            <a:r>
              <a:rPr sz="2400" dirty="0">
                <a:cs typeface="Arial MT"/>
              </a:rPr>
              <a:t>correlated</a:t>
            </a:r>
            <a:r>
              <a:rPr sz="2400" spc="-10" dirty="0">
                <a:cs typeface="Arial MT"/>
              </a:rPr>
              <a:t> </a:t>
            </a:r>
            <a:r>
              <a:rPr sz="2400" spc="-5" dirty="0">
                <a:cs typeface="Arial MT"/>
              </a:rPr>
              <a:t>with</a:t>
            </a:r>
            <a:r>
              <a:rPr sz="2400" spc="-15" dirty="0">
                <a:cs typeface="Arial MT"/>
              </a:rPr>
              <a:t> </a:t>
            </a:r>
            <a:r>
              <a:rPr sz="2400" dirty="0">
                <a:cs typeface="Arial MT"/>
              </a:rPr>
              <a:t>x?</a:t>
            </a:r>
          </a:p>
          <a:p>
            <a:pPr>
              <a:lnSpc>
                <a:spcPct val="100000"/>
              </a:lnSpc>
              <a:spcBef>
                <a:spcPts val="45"/>
              </a:spcBef>
              <a:buClr>
                <a:srgbClr val="C4820D"/>
              </a:buClr>
              <a:buFont typeface="Arial MT"/>
              <a:buChar char="●"/>
            </a:pPr>
            <a:endParaRPr sz="3300" dirty="0">
              <a:cs typeface="Arial MT"/>
            </a:endParaRPr>
          </a:p>
          <a:p>
            <a:pPr marL="469900" marR="5080" indent="-412750">
              <a:lnSpc>
                <a:spcPts val="2850"/>
              </a:lnSpc>
              <a:buClr>
                <a:srgbClr val="C4820D"/>
              </a:buClr>
              <a:buChar char="●"/>
              <a:tabLst>
                <a:tab pos="469265" algn="l"/>
                <a:tab pos="469900" algn="l"/>
              </a:tabLst>
            </a:pPr>
            <a:r>
              <a:rPr sz="2400" spc="-5" dirty="0">
                <a:cs typeface="Arial MT"/>
              </a:rPr>
              <a:t>if the </a:t>
            </a:r>
            <a:r>
              <a:rPr sz="2400" dirty="0">
                <a:cs typeface="Arial MT"/>
              </a:rPr>
              <a:t>residuals </a:t>
            </a:r>
            <a:r>
              <a:rPr sz="2400" spc="-5" dirty="0">
                <a:cs typeface="Arial MT"/>
              </a:rPr>
              <a:t>were above </a:t>
            </a:r>
            <a:r>
              <a:rPr sz="2400" dirty="0">
                <a:cs typeface="Arial MT"/>
              </a:rPr>
              <a:t>0 </a:t>
            </a:r>
            <a:r>
              <a:rPr sz="2400" spc="-5" dirty="0">
                <a:cs typeface="Arial MT"/>
              </a:rPr>
              <a:t>in the </a:t>
            </a:r>
            <a:r>
              <a:rPr sz="2400" dirty="0">
                <a:cs typeface="Arial MT"/>
              </a:rPr>
              <a:t>middle </a:t>
            </a:r>
            <a:r>
              <a:rPr sz="2400" spc="-5" dirty="0">
                <a:cs typeface="Arial MT"/>
              </a:rPr>
              <a:t>and below </a:t>
            </a:r>
            <a:r>
              <a:rPr sz="2400" dirty="0">
                <a:cs typeface="Arial MT"/>
              </a:rPr>
              <a:t>0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spc="-5" dirty="0">
                <a:cs typeface="Arial MT"/>
              </a:rPr>
              <a:t>left and</a:t>
            </a:r>
            <a:r>
              <a:rPr sz="2400" spc="-10" dirty="0">
                <a:cs typeface="Arial MT"/>
              </a:rPr>
              <a:t> </a:t>
            </a:r>
            <a:r>
              <a:rPr sz="2400" dirty="0">
                <a:cs typeface="Arial MT"/>
              </a:rPr>
              <a:t>right?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4" y="181699"/>
            <a:ext cx="7465199" cy="636072"/>
          </a:xfrm>
          <a:prstGeom prst="rect">
            <a:avLst/>
          </a:prstGeom>
        </p:spPr>
        <p:txBody>
          <a:bodyPr vert="horz" wrap="square" lIns="0" tIns="12700" rIns="0" bIns="0" rtlCol="0">
            <a:spAutoFit/>
          </a:bodyPr>
          <a:lstStyle/>
          <a:p>
            <a:pPr marL="12700">
              <a:lnSpc>
                <a:spcPct val="100000"/>
              </a:lnSpc>
              <a:spcBef>
                <a:spcPts val="100"/>
              </a:spcBef>
            </a:pPr>
            <a:r>
              <a:rPr lang="en-US" spc="-95" dirty="0">
                <a:solidFill>
                  <a:schemeClr val="tx1"/>
                </a:solidFill>
              </a:rPr>
              <a:t>Two</a:t>
            </a:r>
            <a:r>
              <a:rPr lang="en-US" spc="-40" dirty="0">
                <a:solidFill>
                  <a:schemeClr val="tx1"/>
                </a:solidFill>
              </a:rPr>
              <a:t> </a:t>
            </a:r>
            <a:r>
              <a:rPr lang="en-US" spc="-5" dirty="0">
                <a:solidFill>
                  <a:schemeClr val="tx1"/>
                </a:solidFill>
              </a:rPr>
              <a:t>Numerical</a:t>
            </a:r>
            <a:r>
              <a:rPr lang="en-US" spc="-35" dirty="0">
                <a:solidFill>
                  <a:schemeClr val="tx1"/>
                </a:solidFill>
              </a:rPr>
              <a:t> </a:t>
            </a:r>
            <a:r>
              <a:rPr lang="en-US" spc="-30" dirty="0">
                <a:solidFill>
                  <a:schemeClr val="tx1"/>
                </a:solidFill>
              </a:rPr>
              <a:t>Variables</a:t>
            </a:r>
            <a:endParaRPr spc="-5" dirty="0">
              <a:solidFill>
                <a:schemeClr val="tx1"/>
              </a:solidFill>
            </a:endParaRPr>
          </a:p>
        </p:txBody>
      </p:sp>
      <p:sp>
        <p:nvSpPr>
          <p:cNvPr id="3" name="object 3"/>
          <p:cNvSpPr txBox="1"/>
          <p:nvPr/>
        </p:nvSpPr>
        <p:spPr>
          <a:xfrm>
            <a:off x="530224" y="997803"/>
            <a:ext cx="7771964" cy="3062377"/>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lang="en-US" sz="2400" spc="-20" dirty="0">
                <a:cs typeface="Arial MT"/>
              </a:rPr>
              <a:t>Trend</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Positive</a:t>
            </a:r>
            <a:r>
              <a:rPr lang="en-US" sz="2200" spc="-55" dirty="0">
                <a:cs typeface="Arial MT"/>
              </a:rPr>
              <a:t> </a:t>
            </a:r>
            <a:r>
              <a:rPr lang="en-US" sz="2200" spc="-5" dirty="0">
                <a:cs typeface="Arial MT"/>
              </a:rPr>
              <a:t>association</a:t>
            </a:r>
            <a:endParaRPr lang="en-US" sz="22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Negative</a:t>
            </a:r>
            <a:r>
              <a:rPr lang="en-US" sz="2200" spc="-50" dirty="0">
                <a:cs typeface="Arial MT"/>
              </a:rPr>
              <a:t> </a:t>
            </a:r>
            <a:r>
              <a:rPr lang="en-US" sz="2200" spc="-5" dirty="0">
                <a:cs typeface="Arial MT"/>
              </a:rPr>
              <a:t>association</a:t>
            </a:r>
            <a:endParaRPr lang="en-US" sz="2200" dirty="0">
              <a:cs typeface="Arial MT"/>
            </a:endParaRPr>
          </a:p>
          <a:p>
            <a:pPr marL="424815" indent="-412750">
              <a:lnSpc>
                <a:spcPts val="2850"/>
              </a:lnSpc>
              <a:buClr>
                <a:srgbClr val="C4820D"/>
              </a:buClr>
              <a:buChar char="●"/>
              <a:tabLst>
                <a:tab pos="424815" algn="l"/>
                <a:tab pos="425450" algn="l"/>
              </a:tabLst>
            </a:pPr>
            <a:r>
              <a:rPr lang="en-US" sz="2400" spc="-5" dirty="0">
                <a:cs typeface="Arial MT"/>
              </a:rPr>
              <a:t>Pattern</a:t>
            </a:r>
            <a:endParaRPr lang="en-US" sz="2400" dirty="0">
              <a:cs typeface="Arial MT"/>
            </a:endParaRPr>
          </a:p>
          <a:p>
            <a:pPr marL="882015" lvl="1" indent="-412750">
              <a:lnSpc>
                <a:spcPts val="2850"/>
              </a:lnSpc>
              <a:buClr>
                <a:srgbClr val="C4820D"/>
              </a:buClr>
              <a:buChar char="○"/>
              <a:tabLst>
                <a:tab pos="882015" algn="l"/>
                <a:tab pos="882650" algn="l"/>
              </a:tabLst>
            </a:pPr>
            <a:r>
              <a:rPr lang="en-US" sz="2200" spc="-5" dirty="0">
                <a:cs typeface="Arial MT"/>
              </a:rPr>
              <a:t>Any</a:t>
            </a:r>
            <a:r>
              <a:rPr lang="en-US" sz="2200" spc="-30" dirty="0">
                <a:cs typeface="Arial MT"/>
              </a:rPr>
              <a:t> </a:t>
            </a:r>
            <a:r>
              <a:rPr lang="en-US" sz="2200" spc="-5" dirty="0">
                <a:cs typeface="Arial MT"/>
              </a:rPr>
              <a:t>discernible</a:t>
            </a:r>
            <a:r>
              <a:rPr lang="en-US" sz="2200" spc="-20" dirty="0">
                <a:cs typeface="Arial MT"/>
              </a:rPr>
              <a:t> </a:t>
            </a:r>
            <a:r>
              <a:rPr lang="en-US" sz="2200" dirty="0">
                <a:cs typeface="Arial MT"/>
              </a:rPr>
              <a:t>“shape”</a:t>
            </a:r>
            <a:r>
              <a:rPr lang="en-US" sz="2200" spc="-20" dirty="0">
                <a:cs typeface="Arial MT"/>
              </a:rPr>
              <a:t> </a:t>
            </a:r>
            <a:r>
              <a:rPr lang="en-US" sz="2200" spc="-5" dirty="0">
                <a:cs typeface="Arial MT"/>
              </a:rPr>
              <a:t>in</a:t>
            </a:r>
            <a:r>
              <a:rPr lang="en-US" sz="2200" spc="-20" dirty="0">
                <a:cs typeface="Arial MT"/>
              </a:rPr>
              <a:t> </a:t>
            </a:r>
            <a:r>
              <a:rPr lang="en-US" sz="2200" spc="-5" dirty="0">
                <a:cs typeface="Arial MT"/>
              </a:rPr>
              <a:t>the</a:t>
            </a:r>
            <a:r>
              <a:rPr lang="en-US" sz="2200" spc="-25" dirty="0">
                <a:cs typeface="Arial MT"/>
              </a:rPr>
              <a:t> </a:t>
            </a:r>
            <a:r>
              <a:rPr lang="en-US" sz="2200" dirty="0">
                <a:cs typeface="Arial MT"/>
              </a:rPr>
              <a:t>scatter?</a:t>
            </a:r>
          </a:p>
          <a:p>
            <a:pPr marL="1339215" lvl="2" indent="-412750">
              <a:lnSpc>
                <a:spcPts val="2850"/>
              </a:lnSpc>
              <a:buClr>
                <a:srgbClr val="C4820D"/>
              </a:buClr>
              <a:buChar char="○"/>
              <a:tabLst>
                <a:tab pos="882015" algn="l"/>
                <a:tab pos="882650" algn="l"/>
              </a:tabLst>
            </a:pPr>
            <a:r>
              <a:rPr lang="en-US" sz="2200" spc="-5" dirty="0">
                <a:cs typeface="Arial MT"/>
              </a:rPr>
              <a:t>Linear</a:t>
            </a:r>
            <a:endParaRPr lang="en-US" sz="2200" dirty="0">
              <a:cs typeface="Arial MT"/>
            </a:endParaRPr>
          </a:p>
          <a:p>
            <a:pPr marL="1339215" lvl="2" indent="-412750">
              <a:lnSpc>
                <a:spcPts val="2865"/>
              </a:lnSpc>
              <a:buClr>
                <a:srgbClr val="C4820D"/>
              </a:buClr>
              <a:buChar char="○"/>
              <a:tabLst>
                <a:tab pos="882015" algn="l"/>
                <a:tab pos="882650" algn="l"/>
              </a:tabLst>
            </a:pPr>
            <a:r>
              <a:rPr lang="en-US" sz="2200" spc="-5" dirty="0">
                <a:cs typeface="Arial MT"/>
              </a:rPr>
              <a:t>Non-linear</a:t>
            </a:r>
          </a:p>
          <a:p>
            <a:pPr marL="12700">
              <a:spcBef>
                <a:spcPts val="595"/>
              </a:spcBef>
              <a:tabLst>
                <a:tab pos="2350135" algn="l"/>
              </a:tabLst>
            </a:pPr>
            <a:r>
              <a:rPr lang="en-US" sz="2400" b="1" spc="-10" dirty="0">
                <a:cs typeface="Arial"/>
              </a:rPr>
              <a:t>Visualize,</a:t>
            </a:r>
            <a:r>
              <a:rPr lang="en-US" sz="2400" b="1" spc="-55" dirty="0">
                <a:cs typeface="Arial"/>
              </a:rPr>
              <a:t> </a:t>
            </a:r>
            <a:r>
              <a:rPr lang="en-US" sz="2400" b="1" dirty="0">
                <a:cs typeface="Arial"/>
              </a:rPr>
              <a:t>then</a:t>
            </a:r>
            <a:r>
              <a:rPr lang="en-US" sz="2400" b="1" spc="-45" dirty="0">
                <a:cs typeface="Arial"/>
              </a:rPr>
              <a:t> </a:t>
            </a:r>
            <a:r>
              <a:rPr lang="en-US" sz="2400" b="1" spc="-5" dirty="0">
                <a:cs typeface="Arial"/>
              </a:rPr>
              <a:t>quantify</a:t>
            </a:r>
            <a:endParaRPr lang="en-US" sz="2400" dirty="0">
              <a:cs typeface="Arial"/>
            </a:endParaRPr>
          </a:p>
        </p:txBody>
      </p:sp>
      <p:sp>
        <p:nvSpPr>
          <p:cNvPr id="4" name="object 5">
            <a:extLst>
              <a:ext uri="{FF2B5EF4-FFF2-40B4-BE49-F238E27FC236}">
                <a16:creationId xmlns:a16="http://schemas.microsoft.com/office/drawing/2014/main" id="{E79612B8-9CE6-08F4-DBF9-2E1F396FCAB2}"/>
              </a:ext>
            </a:extLst>
          </p:cNvPr>
          <p:cNvSpPr txBox="1"/>
          <p:nvPr/>
        </p:nvSpPr>
        <p:spPr>
          <a:xfrm>
            <a:off x="2621280" y="4311332"/>
            <a:ext cx="3901440" cy="289823"/>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9.1, Association</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41987" y="2209524"/>
            <a:ext cx="5417099" cy="636072"/>
          </a:xfrm>
          <a:prstGeom prst="rect">
            <a:avLst/>
          </a:prstGeom>
        </p:spPr>
        <p:txBody>
          <a:bodyPr vert="horz" wrap="square" lIns="0" tIns="12700" rIns="0" bIns="0" rtlCol="0">
            <a:spAutoFit/>
          </a:bodyPr>
          <a:lstStyle/>
          <a:p>
            <a:pPr marL="12700">
              <a:lnSpc>
                <a:spcPct val="100000"/>
              </a:lnSpc>
              <a:spcBef>
                <a:spcPts val="100"/>
              </a:spcBef>
            </a:pPr>
            <a:r>
              <a:rPr lang="en-US" dirty="0"/>
              <a:t>A</a:t>
            </a:r>
            <a:r>
              <a:rPr lang="en-US" spc="-170" dirty="0"/>
              <a:t> </a:t>
            </a:r>
            <a:r>
              <a:rPr lang="en-US" spc="-5" dirty="0"/>
              <a:t>Measure</a:t>
            </a:r>
            <a:r>
              <a:rPr lang="en-US" spc="-35" dirty="0"/>
              <a:t> </a:t>
            </a:r>
            <a:r>
              <a:rPr lang="en-US" spc="-5" dirty="0"/>
              <a:t>of</a:t>
            </a:r>
            <a:r>
              <a:rPr lang="en-US" spc="-40" dirty="0"/>
              <a:t> </a:t>
            </a:r>
            <a:r>
              <a:rPr lang="en-US" spc="-5" dirty="0"/>
              <a:t>Clustering</a:t>
            </a:r>
            <a:endParaRPr spc="-10"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74789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Correlation,</a:t>
            </a:r>
            <a:r>
              <a:rPr spc="-90" dirty="0">
                <a:solidFill>
                  <a:schemeClr val="tx1"/>
                </a:solidFill>
              </a:rPr>
              <a:t> </a:t>
            </a:r>
            <a:r>
              <a:rPr spc="-5" dirty="0">
                <a:solidFill>
                  <a:schemeClr val="tx1"/>
                </a:solidFill>
              </a:rPr>
              <a:t>Revisited</a:t>
            </a:r>
          </a:p>
        </p:txBody>
      </p:sp>
      <p:sp>
        <p:nvSpPr>
          <p:cNvPr id="3" name="object 3"/>
          <p:cNvSpPr txBox="1"/>
          <p:nvPr/>
        </p:nvSpPr>
        <p:spPr>
          <a:xfrm>
            <a:off x="574724" y="1032383"/>
            <a:ext cx="7914005" cy="1626086"/>
          </a:xfrm>
          <a:prstGeom prst="rect">
            <a:avLst/>
          </a:prstGeom>
        </p:spPr>
        <p:txBody>
          <a:bodyPr vert="horz" wrap="square" lIns="0" tIns="27940" rIns="0" bIns="0" rtlCol="0">
            <a:spAutoFit/>
          </a:bodyPr>
          <a:lstStyle/>
          <a:p>
            <a:pPr marL="424815" marR="5080" indent="-412750">
              <a:lnSpc>
                <a:spcPts val="2850"/>
              </a:lnSpc>
              <a:spcBef>
                <a:spcPts val="220"/>
              </a:spcBef>
              <a:buClr>
                <a:srgbClr val="C4820D"/>
              </a:buClr>
              <a:buChar char="●"/>
              <a:tabLst>
                <a:tab pos="424815" algn="l"/>
                <a:tab pos="425450" algn="l"/>
              </a:tabLst>
            </a:pPr>
            <a:r>
              <a:rPr sz="2400" dirty="0">
                <a:cs typeface="Arial MT"/>
              </a:rPr>
              <a:t>“The</a:t>
            </a:r>
            <a:r>
              <a:rPr sz="2400" spc="-15" dirty="0">
                <a:cs typeface="Arial MT"/>
              </a:rPr>
              <a:t> </a:t>
            </a:r>
            <a:r>
              <a:rPr sz="2400" dirty="0">
                <a:cs typeface="Arial MT"/>
              </a:rPr>
              <a:t>correlation</a:t>
            </a:r>
            <a:r>
              <a:rPr sz="2400" spc="-15" dirty="0">
                <a:cs typeface="Arial MT"/>
              </a:rPr>
              <a:t> </a:t>
            </a:r>
            <a:r>
              <a:rPr sz="2400" spc="-10" dirty="0">
                <a:cs typeface="Arial MT"/>
              </a:rPr>
              <a:t>coefficient</a:t>
            </a:r>
            <a:r>
              <a:rPr sz="2400" spc="-20" dirty="0">
                <a:cs typeface="Arial MT"/>
              </a:rPr>
              <a:t> </a:t>
            </a:r>
            <a:r>
              <a:rPr sz="2400" dirty="0">
                <a:cs typeface="Arial MT"/>
              </a:rPr>
              <a:t>measures</a:t>
            </a:r>
            <a:r>
              <a:rPr sz="2400" spc="-15" dirty="0">
                <a:cs typeface="Arial MT"/>
              </a:rPr>
              <a:t> </a:t>
            </a:r>
            <a:r>
              <a:rPr sz="2400" spc="-5" dirty="0">
                <a:cs typeface="Arial MT"/>
              </a:rPr>
              <a:t>how</a:t>
            </a:r>
            <a:r>
              <a:rPr sz="2400" spc="-15" dirty="0">
                <a:cs typeface="Arial MT"/>
              </a:rPr>
              <a:t> </a:t>
            </a:r>
            <a:r>
              <a:rPr sz="2400" dirty="0">
                <a:cs typeface="Arial MT"/>
              </a:rPr>
              <a:t>clustered</a:t>
            </a:r>
            <a:r>
              <a:rPr sz="2400" spc="-15" dirty="0">
                <a:cs typeface="Arial MT"/>
              </a:rPr>
              <a:t> </a:t>
            </a:r>
            <a:r>
              <a:rPr sz="2400" spc="-5" dirty="0">
                <a:cs typeface="Arial MT"/>
              </a:rPr>
              <a:t>the </a:t>
            </a:r>
            <a:r>
              <a:rPr sz="2400" spc="-655" dirty="0">
                <a:cs typeface="Arial MT"/>
              </a:rPr>
              <a:t> </a:t>
            </a:r>
            <a:r>
              <a:rPr sz="2400" spc="-5" dirty="0">
                <a:cs typeface="Arial MT"/>
              </a:rPr>
              <a:t>points</a:t>
            </a:r>
            <a:r>
              <a:rPr sz="2400" spc="-10" dirty="0">
                <a:cs typeface="Arial MT"/>
              </a:rPr>
              <a:t> </a:t>
            </a:r>
            <a:r>
              <a:rPr sz="2400" spc="-5" dirty="0">
                <a:cs typeface="Arial MT"/>
              </a:rPr>
              <a:t>are about</a:t>
            </a:r>
            <a:r>
              <a:rPr sz="2400" spc="-10" dirty="0">
                <a:cs typeface="Arial MT"/>
              </a:rPr>
              <a:t> </a:t>
            </a:r>
            <a:r>
              <a:rPr sz="2400" dirty="0">
                <a:cs typeface="Arial MT"/>
              </a:rPr>
              <a:t>a</a:t>
            </a:r>
            <a:r>
              <a:rPr sz="2400" spc="-5" dirty="0">
                <a:cs typeface="Arial MT"/>
              </a:rPr>
              <a:t> </a:t>
            </a:r>
            <a:r>
              <a:rPr sz="2400" dirty="0">
                <a:cs typeface="Arial MT"/>
              </a:rPr>
              <a:t>straight</a:t>
            </a:r>
            <a:r>
              <a:rPr sz="2400" spc="-5" dirty="0">
                <a:cs typeface="Arial MT"/>
              </a:rPr>
              <a:t> line.”</a:t>
            </a:r>
            <a:endParaRPr sz="2400" dirty="0">
              <a:cs typeface="Arial MT"/>
            </a:endParaRPr>
          </a:p>
          <a:p>
            <a:pPr>
              <a:lnSpc>
                <a:spcPct val="100000"/>
              </a:lnSpc>
              <a:spcBef>
                <a:spcPts val="5"/>
              </a:spcBef>
              <a:buClr>
                <a:srgbClr val="C4820D"/>
              </a:buClr>
              <a:buFont typeface="Arial MT"/>
              <a:buChar char="●"/>
            </a:pPr>
            <a:endParaRPr sz="3150" dirty="0">
              <a:cs typeface="Arial MT"/>
            </a:endParaRPr>
          </a:p>
          <a:p>
            <a:pPr marL="424815" indent="-412750">
              <a:lnSpc>
                <a:spcPct val="100000"/>
              </a:lnSpc>
              <a:buClr>
                <a:srgbClr val="C4820D"/>
              </a:buClr>
              <a:buChar char="●"/>
              <a:tabLst>
                <a:tab pos="424815" algn="l"/>
                <a:tab pos="425450" algn="l"/>
              </a:tabLst>
            </a:pPr>
            <a:r>
              <a:rPr sz="2400" spc="-25" dirty="0">
                <a:cs typeface="Arial MT"/>
              </a:rPr>
              <a:t>We</a:t>
            </a:r>
            <a:r>
              <a:rPr sz="2400" spc="-20" dirty="0">
                <a:cs typeface="Arial MT"/>
              </a:rPr>
              <a:t> </a:t>
            </a:r>
            <a:r>
              <a:rPr sz="2400" dirty="0">
                <a:cs typeface="Arial MT"/>
              </a:rPr>
              <a:t>can</a:t>
            </a:r>
            <a:r>
              <a:rPr sz="2400" spc="-20" dirty="0">
                <a:cs typeface="Arial MT"/>
              </a:rPr>
              <a:t> </a:t>
            </a:r>
            <a:r>
              <a:rPr sz="2400" spc="-5" dirty="0">
                <a:cs typeface="Arial MT"/>
              </a:rPr>
              <a:t>now</a:t>
            </a:r>
            <a:r>
              <a:rPr sz="2400" spc="-20" dirty="0">
                <a:cs typeface="Arial MT"/>
              </a:rPr>
              <a:t> </a:t>
            </a:r>
            <a:r>
              <a:rPr sz="2400" spc="-5" dirty="0">
                <a:cs typeface="Arial MT"/>
              </a:rPr>
              <a:t>quantify</a:t>
            </a:r>
            <a:r>
              <a:rPr sz="2400" spc="-15" dirty="0">
                <a:cs typeface="Arial MT"/>
              </a:rPr>
              <a:t> </a:t>
            </a:r>
            <a:r>
              <a:rPr sz="2400" spc="-5" dirty="0">
                <a:cs typeface="Arial MT"/>
              </a:rPr>
              <a:t>this</a:t>
            </a:r>
            <a:r>
              <a:rPr sz="2400" spc="-25" dirty="0">
                <a:cs typeface="Arial MT"/>
              </a:rPr>
              <a:t> </a:t>
            </a:r>
            <a:r>
              <a:rPr sz="2400" dirty="0">
                <a:cs typeface="Arial MT"/>
              </a:rPr>
              <a:t>statement.</a:t>
            </a:r>
          </a:p>
        </p:txBody>
      </p:sp>
      <p:sp>
        <p:nvSpPr>
          <p:cNvPr id="4" name="object 4"/>
          <p:cNvSpPr txBox="1"/>
          <p:nvPr/>
        </p:nvSpPr>
        <p:spPr>
          <a:xfrm>
            <a:off x="3640475" y="3516233"/>
            <a:ext cx="3288645" cy="856645"/>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9.4, </a:t>
            </a:r>
          </a:p>
          <a:p>
            <a:pPr marL="12700">
              <a:lnSpc>
                <a:spcPct val="100000"/>
              </a:lnSpc>
              <a:spcBef>
                <a:spcPts val="100"/>
              </a:spcBef>
            </a:pPr>
            <a:r>
              <a:rPr lang="en-US" dirty="0">
                <a:solidFill>
                  <a:srgbClr val="3B7EA1"/>
                </a:solidFill>
                <a:cs typeface="Arial MT"/>
              </a:rPr>
              <a:t>Correlation as a Measure of Clustering</a:t>
            </a:r>
            <a:r>
              <a:rPr dirty="0">
                <a:solidFill>
                  <a:srgbClr val="3B7EA1"/>
                </a:solidFill>
                <a:cs typeface="Arial MT"/>
              </a:rPr>
              <a:t>)</a:t>
            </a:r>
            <a:endParaRPr dirty="0">
              <a:cs typeface="Arial MT"/>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415671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SD</a:t>
            </a:r>
            <a:r>
              <a:rPr spc="-45" dirty="0">
                <a:solidFill>
                  <a:schemeClr val="tx1"/>
                </a:solidFill>
              </a:rPr>
              <a:t>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a:spLocks noGrp="1"/>
          </p:cNvSpPr>
          <p:nvPr>
            <p:ph type="body" idx="1"/>
          </p:nvPr>
        </p:nvSpPr>
        <p:spPr>
          <a:xfrm>
            <a:off x="530225" y="942975"/>
            <a:ext cx="7815961" cy="237808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Lst>
            </a:pPr>
            <a:r>
              <a:rPr lang="en-US" sz="2400" spc="-5" dirty="0"/>
              <a:t> </a:t>
            </a:r>
            <a:r>
              <a:rPr sz="2400" spc="-5" dirty="0"/>
              <a:t>SD</a:t>
            </a:r>
            <a:r>
              <a:rPr sz="2400" spc="-35" dirty="0"/>
              <a:t> </a:t>
            </a:r>
            <a:r>
              <a:rPr sz="2400" spc="-5" dirty="0"/>
              <a:t>of</a:t>
            </a:r>
            <a:r>
              <a:rPr sz="2400" spc="-25" dirty="0"/>
              <a:t> </a:t>
            </a:r>
            <a:r>
              <a:rPr sz="2400" spc="-5" dirty="0"/>
              <a:t>fitted</a:t>
            </a:r>
            <a:r>
              <a:rPr sz="2400" spc="-30" dirty="0"/>
              <a:t> </a:t>
            </a:r>
            <a:r>
              <a:rPr sz="2400" dirty="0"/>
              <a:t>values</a:t>
            </a:r>
          </a:p>
          <a:p>
            <a:pPr marL="305435" marR="5080" indent="0">
              <a:lnSpc>
                <a:spcPct val="114599"/>
              </a:lnSpc>
              <a:buNone/>
              <a:tabLst>
                <a:tab pos="3221355" algn="l"/>
                <a:tab pos="3400425" algn="l"/>
                <a:tab pos="3831590" algn="l"/>
              </a:tabLst>
            </a:pPr>
            <a:r>
              <a:rPr u="heavy" dirty="0">
                <a:uFill>
                  <a:solidFill>
                    <a:srgbClr val="3A3A3A"/>
                  </a:solidFill>
                </a:uFill>
                <a:latin typeface="Times New Roman"/>
                <a:cs typeface="Times New Roman"/>
              </a:rPr>
              <a:t> 		</a:t>
            </a:r>
            <a:r>
              <a:rPr dirty="0">
                <a:latin typeface="Times New Roman"/>
                <a:cs typeface="Times New Roman"/>
              </a:rPr>
              <a:t>	</a:t>
            </a:r>
            <a:r>
              <a:rPr sz="2400" dirty="0"/>
              <a:t>=	</a:t>
            </a:r>
            <a:r>
              <a:rPr sz="2400" spc="25" dirty="0"/>
              <a:t>|</a:t>
            </a:r>
            <a:r>
              <a:rPr sz="2400" i="1" dirty="0">
                <a:cs typeface="Arial"/>
              </a:rPr>
              <a:t>r</a:t>
            </a:r>
            <a:r>
              <a:rPr sz="2400" dirty="0"/>
              <a:t>|</a:t>
            </a:r>
            <a:r>
              <a:rPr dirty="0"/>
              <a:t>  </a:t>
            </a:r>
            <a:endParaRPr lang="en-US" dirty="0"/>
          </a:p>
          <a:p>
            <a:pPr marL="305435" marR="5080" indent="0">
              <a:lnSpc>
                <a:spcPct val="114599"/>
              </a:lnSpc>
              <a:buNone/>
              <a:tabLst>
                <a:tab pos="3221355" algn="l"/>
                <a:tab pos="3400425" algn="l"/>
                <a:tab pos="3831590" algn="l"/>
              </a:tabLst>
            </a:pPr>
            <a:r>
              <a:rPr lang="en-US" sz="2400" spc="-5" dirty="0"/>
              <a:t>    </a:t>
            </a:r>
            <a:r>
              <a:rPr sz="2400" spc="-5" dirty="0"/>
              <a:t>SD</a:t>
            </a:r>
            <a:r>
              <a:rPr sz="2400" spc="-15" dirty="0"/>
              <a:t> </a:t>
            </a:r>
            <a:r>
              <a:rPr sz="2400" spc="-5" dirty="0"/>
              <a:t>of</a:t>
            </a:r>
            <a:r>
              <a:rPr sz="2400" spc="35" dirty="0"/>
              <a:t> </a:t>
            </a:r>
            <a:r>
              <a:rPr sz="2400" i="1" dirty="0">
                <a:cs typeface="Arial"/>
              </a:rPr>
              <a:t>y</a:t>
            </a:r>
          </a:p>
          <a:p>
            <a:pPr>
              <a:lnSpc>
                <a:spcPct val="100000"/>
              </a:lnSpc>
              <a:spcBef>
                <a:spcPts val="35"/>
              </a:spcBef>
            </a:pPr>
            <a:endParaRPr sz="3200" dirty="0">
              <a:latin typeface="Arial"/>
              <a:cs typeface="Arial"/>
            </a:endParaRPr>
          </a:p>
          <a:p>
            <a:pPr marL="424815" indent="-412750">
              <a:lnSpc>
                <a:spcPct val="100000"/>
              </a:lnSpc>
              <a:spcBef>
                <a:spcPts val="5"/>
              </a:spcBef>
              <a:buClr>
                <a:srgbClr val="C4820D"/>
              </a:buClr>
              <a:buChar char="●"/>
              <a:tabLst>
                <a:tab pos="424815" algn="l"/>
                <a:tab pos="425450" algn="l"/>
                <a:tab pos="3146425" algn="l"/>
              </a:tabLst>
            </a:pPr>
            <a:r>
              <a:rPr sz="2400" spc="-5" dirty="0"/>
              <a:t>SD</a:t>
            </a:r>
            <a:r>
              <a:rPr sz="2400" spc="-10" dirty="0"/>
              <a:t> </a:t>
            </a:r>
            <a:r>
              <a:rPr sz="2400" spc="-5" dirty="0"/>
              <a:t>of</a:t>
            </a:r>
            <a:r>
              <a:rPr sz="2400" dirty="0"/>
              <a:t> </a:t>
            </a:r>
            <a:r>
              <a:rPr sz="2400" spc="-5" dirty="0"/>
              <a:t>fitted</a:t>
            </a:r>
            <a:r>
              <a:rPr sz="2400" spc="-10" dirty="0"/>
              <a:t> </a:t>
            </a:r>
            <a:r>
              <a:rPr sz="2400" dirty="0"/>
              <a:t>values	=</a:t>
            </a:r>
          </a:p>
        </p:txBody>
      </p:sp>
      <p:sp>
        <p:nvSpPr>
          <p:cNvPr id="4" name="object 4"/>
          <p:cNvSpPr txBox="1"/>
          <p:nvPr/>
        </p:nvSpPr>
        <p:spPr>
          <a:xfrm>
            <a:off x="4233678" y="2861183"/>
            <a:ext cx="2052821" cy="382156"/>
          </a:xfrm>
          <a:prstGeom prst="rect">
            <a:avLst/>
          </a:prstGeom>
        </p:spPr>
        <p:txBody>
          <a:bodyPr vert="horz" wrap="square" lIns="0" tIns="12700" rIns="0" bIns="0" rtlCol="0">
            <a:spAutoFit/>
          </a:bodyPr>
          <a:lstStyle/>
          <a:p>
            <a:pPr marL="12700">
              <a:lnSpc>
                <a:spcPct val="100000"/>
              </a:lnSpc>
              <a:spcBef>
                <a:spcPts val="100"/>
              </a:spcBef>
            </a:pPr>
            <a:r>
              <a:rPr sz="2400" spc="15" dirty="0">
                <a:cs typeface="Arial MT"/>
              </a:rPr>
              <a:t>|</a:t>
            </a:r>
            <a:r>
              <a:rPr sz="2400" i="1" spc="15" dirty="0">
                <a:cs typeface="Arial"/>
              </a:rPr>
              <a:t>r</a:t>
            </a:r>
            <a:r>
              <a:rPr sz="2400" spc="15" dirty="0">
                <a:cs typeface="Arial MT"/>
              </a:rPr>
              <a:t>|</a:t>
            </a:r>
            <a:r>
              <a:rPr sz="2400" spc="-35" dirty="0">
                <a:cs typeface="Arial MT"/>
              </a:rPr>
              <a:t> </a:t>
            </a:r>
            <a:r>
              <a:rPr sz="2400" dirty="0">
                <a:cs typeface="Arial MT"/>
              </a:rPr>
              <a:t>*</a:t>
            </a:r>
            <a:r>
              <a:rPr sz="2400" spc="-25" dirty="0">
                <a:cs typeface="Arial MT"/>
              </a:rPr>
              <a:t> </a:t>
            </a:r>
            <a:r>
              <a:rPr sz="2400" dirty="0">
                <a:cs typeface="Arial MT"/>
              </a:rPr>
              <a:t>(SD</a:t>
            </a:r>
            <a:r>
              <a:rPr sz="2400" spc="-25" dirty="0">
                <a:cs typeface="Arial MT"/>
              </a:rPr>
              <a:t> </a:t>
            </a:r>
            <a:r>
              <a:rPr sz="2400" spc="-5" dirty="0">
                <a:cs typeface="Arial MT"/>
              </a:rPr>
              <a:t>of</a:t>
            </a:r>
            <a:r>
              <a:rPr sz="2400" spc="-10" dirty="0">
                <a:cs typeface="Arial MT"/>
              </a:rPr>
              <a:t> </a:t>
            </a:r>
            <a:r>
              <a:rPr sz="2400" i="1" dirty="0">
                <a:cs typeface="Arial"/>
              </a:rPr>
              <a:t>y</a:t>
            </a:r>
            <a:r>
              <a:rPr sz="2400" dirty="0">
                <a:cs typeface="Arial MT"/>
              </a:rPr>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403215" cy="636072"/>
          </a:xfrm>
          <a:prstGeom prst="rect">
            <a:avLst/>
          </a:prstGeom>
        </p:spPr>
        <p:txBody>
          <a:bodyPr vert="horz" wrap="square" lIns="0" tIns="12700" rIns="0" bIns="0" rtlCol="0">
            <a:spAutoFit/>
          </a:bodyPr>
          <a:lstStyle/>
          <a:p>
            <a:pPr marL="12700">
              <a:lnSpc>
                <a:spcPct val="100000"/>
              </a:lnSpc>
              <a:spcBef>
                <a:spcPts val="100"/>
              </a:spcBef>
            </a:pPr>
            <a:r>
              <a:rPr spc="-30" dirty="0">
                <a:solidFill>
                  <a:schemeClr val="tx1"/>
                </a:solidFill>
              </a:rPr>
              <a:t>Variance </a:t>
            </a:r>
            <a:r>
              <a:rPr spc="-5" dirty="0">
                <a:solidFill>
                  <a:schemeClr val="tx1"/>
                </a:solidFill>
              </a:rPr>
              <a:t>of</a:t>
            </a:r>
            <a:r>
              <a:rPr spc="-35" dirty="0">
                <a:solidFill>
                  <a:schemeClr val="tx1"/>
                </a:solidFill>
              </a:rPr>
              <a:t> </a:t>
            </a:r>
            <a:r>
              <a:rPr spc="-10" dirty="0">
                <a:solidFill>
                  <a:schemeClr val="tx1"/>
                </a:solidFill>
              </a:rPr>
              <a:t>Fitted</a:t>
            </a:r>
            <a:r>
              <a:rPr spc="-35" dirty="0">
                <a:solidFill>
                  <a:schemeClr val="tx1"/>
                </a:solidFill>
              </a:rPr>
              <a:t> </a:t>
            </a:r>
            <a:r>
              <a:rPr spc="-40" dirty="0">
                <a:solidFill>
                  <a:schemeClr val="tx1"/>
                </a:solidFill>
              </a:rPr>
              <a:t>Values</a:t>
            </a:r>
          </a:p>
        </p:txBody>
      </p:sp>
      <p:sp>
        <p:nvSpPr>
          <p:cNvPr id="3" name="object 3"/>
          <p:cNvSpPr txBox="1"/>
          <p:nvPr/>
        </p:nvSpPr>
        <p:spPr>
          <a:xfrm>
            <a:off x="574724" y="979043"/>
            <a:ext cx="7540576" cy="2952347"/>
          </a:xfrm>
          <a:prstGeom prst="rect">
            <a:avLst/>
          </a:prstGeom>
        </p:spPr>
        <p:txBody>
          <a:bodyPr vert="horz" wrap="square" lIns="0" tIns="66040" rIns="0" bIns="0" rtlCol="0">
            <a:spAutoFit/>
          </a:bodyPr>
          <a:lstStyle/>
          <a:p>
            <a:pPr marL="424815" indent="-412750">
              <a:lnSpc>
                <a:spcPct val="100000"/>
              </a:lnSpc>
              <a:spcBef>
                <a:spcPts val="520"/>
              </a:spcBef>
              <a:buClr>
                <a:srgbClr val="C4820D"/>
              </a:buClr>
              <a:buChar char="●"/>
              <a:tabLst>
                <a:tab pos="424815" algn="l"/>
                <a:tab pos="425450" algn="l"/>
                <a:tab pos="1773555" algn="l"/>
                <a:tab pos="2119630" algn="l"/>
              </a:tabLst>
            </a:pPr>
            <a:r>
              <a:rPr sz="2400" spc="-30" dirty="0">
                <a:cs typeface="Arial MT"/>
              </a:rPr>
              <a:t>Variance	</a:t>
            </a:r>
            <a:r>
              <a:rPr sz="2400" dirty="0">
                <a:cs typeface="Arial MT"/>
              </a:rPr>
              <a:t>=	</a:t>
            </a:r>
            <a:r>
              <a:rPr sz="2400" spc="-5" dirty="0">
                <a:cs typeface="Arial MT"/>
              </a:rPr>
              <a:t>Square</a:t>
            </a:r>
            <a:r>
              <a:rPr sz="2400" spc="-35" dirty="0">
                <a:cs typeface="Arial MT"/>
              </a:rPr>
              <a:t> </a:t>
            </a:r>
            <a:r>
              <a:rPr sz="2400" spc="-5" dirty="0">
                <a:cs typeface="Arial MT"/>
              </a:rPr>
              <a:t>of</a:t>
            </a:r>
            <a:r>
              <a:rPr sz="2400" spc="-25" dirty="0">
                <a:cs typeface="Arial MT"/>
              </a:rPr>
              <a:t> </a:t>
            </a:r>
            <a:r>
              <a:rPr sz="2400" spc="-5" dirty="0">
                <a:cs typeface="Arial MT"/>
              </a:rPr>
              <a:t>the</a:t>
            </a:r>
            <a:r>
              <a:rPr sz="2400" spc="-30" dirty="0">
                <a:cs typeface="Arial MT"/>
              </a:rPr>
              <a:t> </a:t>
            </a:r>
            <a:r>
              <a:rPr sz="2400" spc="-5" dirty="0">
                <a:cs typeface="Arial MT"/>
              </a:rPr>
              <a:t>SD</a:t>
            </a:r>
            <a:endParaRPr sz="2400" dirty="0">
              <a:cs typeface="Arial MT"/>
            </a:endParaRPr>
          </a:p>
          <a:p>
            <a:pPr marL="1825625">
              <a:lnSpc>
                <a:spcPct val="100000"/>
              </a:lnSpc>
              <a:spcBef>
                <a:spcPts val="420"/>
              </a:spcBef>
            </a:pPr>
            <a:r>
              <a:rPr sz="2400" dirty="0">
                <a:cs typeface="Arial MT"/>
              </a:rPr>
              <a:t>=</a:t>
            </a:r>
            <a:r>
              <a:rPr sz="2400" spc="-25" dirty="0">
                <a:cs typeface="Arial MT"/>
              </a:rPr>
              <a:t> </a:t>
            </a:r>
            <a:r>
              <a:rPr sz="2400" dirty="0">
                <a:cs typeface="Arial MT"/>
              </a:rPr>
              <a:t>Mean</a:t>
            </a:r>
            <a:r>
              <a:rPr sz="2400" spc="-20" dirty="0">
                <a:cs typeface="Arial MT"/>
              </a:rPr>
              <a:t> </a:t>
            </a:r>
            <a:r>
              <a:rPr sz="2400" spc="-5" dirty="0">
                <a:cs typeface="Arial MT"/>
              </a:rPr>
              <a:t>Square</a:t>
            </a:r>
            <a:r>
              <a:rPr sz="2400" spc="-25" dirty="0">
                <a:cs typeface="Arial MT"/>
              </a:rPr>
              <a:t> </a:t>
            </a:r>
            <a:r>
              <a:rPr sz="2400" spc="-5" dirty="0">
                <a:cs typeface="Arial MT"/>
              </a:rPr>
              <a:t>of</a:t>
            </a:r>
            <a:r>
              <a:rPr sz="2400" spc="-15" dirty="0">
                <a:cs typeface="Arial MT"/>
              </a:rPr>
              <a:t> </a:t>
            </a:r>
            <a:r>
              <a:rPr sz="2400" spc="-5" dirty="0">
                <a:cs typeface="Arial MT"/>
              </a:rPr>
              <a:t>the</a:t>
            </a:r>
            <a:r>
              <a:rPr sz="2400" spc="-25" dirty="0">
                <a:cs typeface="Arial MT"/>
              </a:rPr>
              <a:t> </a:t>
            </a:r>
            <a:r>
              <a:rPr sz="2400" spc="-5" dirty="0">
                <a:cs typeface="Arial MT"/>
              </a:rPr>
              <a:t>Deviations</a:t>
            </a:r>
            <a:endParaRPr sz="2400" dirty="0">
              <a:cs typeface="Arial MT"/>
            </a:endParaRPr>
          </a:p>
          <a:p>
            <a:pPr marL="424815" indent="-412750">
              <a:lnSpc>
                <a:spcPct val="100000"/>
              </a:lnSpc>
              <a:spcBef>
                <a:spcPts val="420"/>
              </a:spcBef>
              <a:buClr>
                <a:srgbClr val="C4820D"/>
              </a:buClr>
              <a:buChar char="●"/>
              <a:tabLst>
                <a:tab pos="424815" algn="l"/>
                <a:tab pos="425450" algn="l"/>
              </a:tabLst>
            </a:pPr>
            <a:r>
              <a:rPr sz="2400" spc="-30" dirty="0">
                <a:cs typeface="Arial MT"/>
              </a:rPr>
              <a:t>Variance</a:t>
            </a:r>
            <a:r>
              <a:rPr sz="2400" spc="-15" dirty="0">
                <a:cs typeface="Arial MT"/>
              </a:rPr>
              <a:t> </a:t>
            </a:r>
            <a:r>
              <a:rPr sz="2400" spc="-5" dirty="0">
                <a:cs typeface="Arial MT"/>
              </a:rPr>
              <a:t>has</a:t>
            </a:r>
            <a:r>
              <a:rPr sz="2400" spc="-10" dirty="0">
                <a:cs typeface="Arial MT"/>
              </a:rPr>
              <a:t> </a:t>
            </a:r>
            <a:r>
              <a:rPr sz="2400" spc="-5" dirty="0">
                <a:cs typeface="Arial MT"/>
              </a:rPr>
              <a:t>weird</a:t>
            </a:r>
            <a:r>
              <a:rPr sz="2400" spc="-10" dirty="0">
                <a:cs typeface="Arial MT"/>
              </a:rPr>
              <a:t> </a:t>
            </a:r>
            <a:r>
              <a:rPr sz="2400" spc="-5" dirty="0">
                <a:cs typeface="Arial MT"/>
              </a:rPr>
              <a:t>units,</a:t>
            </a:r>
            <a:r>
              <a:rPr sz="2400" spc="-10" dirty="0">
                <a:cs typeface="Arial MT"/>
              </a:rPr>
              <a:t> </a:t>
            </a:r>
            <a:r>
              <a:rPr sz="2400" spc="-5" dirty="0">
                <a:cs typeface="Arial MT"/>
              </a:rPr>
              <a:t>but</a:t>
            </a:r>
            <a:r>
              <a:rPr sz="2400" spc="-15" dirty="0">
                <a:cs typeface="Arial MT"/>
              </a:rPr>
              <a:t> </a:t>
            </a:r>
            <a:r>
              <a:rPr sz="2400" spc="-5" dirty="0">
                <a:cs typeface="Arial MT"/>
              </a:rPr>
              <a:t>good</a:t>
            </a:r>
            <a:r>
              <a:rPr sz="2400" spc="-10" dirty="0">
                <a:cs typeface="Arial MT"/>
              </a:rPr>
              <a:t> </a:t>
            </a:r>
            <a:r>
              <a:rPr sz="2400" dirty="0">
                <a:cs typeface="Arial MT"/>
              </a:rPr>
              <a:t>math</a:t>
            </a:r>
            <a:r>
              <a:rPr sz="2400" spc="-10" dirty="0">
                <a:cs typeface="Arial MT"/>
              </a:rPr>
              <a:t> </a:t>
            </a:r>
            <a:r>
              <a:rPr sz="2400" spc="-5" dirty="0">
                <a:cs typeface="Arial MT"/>
              </a:rPr>
              <a:t>properties</a:t>
            </a:r>
            <a:endParaRPr sz="2400" dirty="0">
              <a:cs typeface="Arial MT"/>
            </a:endParaRPr>
          </a:p>
          <a:p>
            <a:pPr>
              <a:lnSpc>
                <a:spcPct val="100000"/>
              </a:lnSpc>
              <a:spcBef>
                <a:spcPts val="40"/>
              </a:spcBef>
              <a:buClr>
                <a:srgbClr val="C4820D"/>
              </a:buClr>
              <a:buFont typeface="Arial MT"/>
              <a:buChar char="●"/>
            </a:pPr>
            <a:endParaRPr sz="3200" dirty="0">
              <a:latin typeface="Arial MT"/>
              <a:cs typeface="Arial MT"/>
            </a:endParaRPr>
          </a:p>
          <a:p>
            <a:pPr marL="424815" indent="-412750">
              <a:lnSpc>
                <a:spcPct val="100000"/>
              </a:lnSpc>
              <a:buClr>
                <a:srgbClr val="C4820D"/>
              </a:buClr>
              <a:buChar char="●"/>
              <a:tabLst>
                <a:tab pos="424815" algn="l"/>
                <a:tab pos="425450" algn="l"/>
              </a:tabLst>
            </a:pPr>
            <a:r>
              <a:rPr sz="2400" spc="-30" dirty="0">
                <a:cs typeface="Arial MT"/>
              </a:rPr>
              <a:t>Variance</a:t>
            </a:r>
            <a:r>
              <a:rPr sz="2400" spc="-20" dirty="0">
                <a:cs typeface="Arial MT"/>
              </a:rPr>
              <a:t> </a:t>
            </a:r>
            <a:r>
              <a:rPr sz="2400" spc="-5" dirty="0">
                <a:cs typeface="Arial MT"/>
              </a:rPr>
              <a:t>of</a:t>
            </a:r>
            <a:r>
              <a:rPr sz="2400" spc="-20" dirty="0">
                <a:cs typeface="Arial MT"/>
              </a:rPr>
              <a:t> </a:t>
            </a:r>
            <a:r>
              <a:rPr sz="2400" spc="-5" dirty="0">
                <a:cs typeface="Arial MT"/>
              </a:rPr>
              <a:t>fitted</a:t>
            </a:r>
            <a:r>
              <a:rPr sz="2400" spc="-25" dirty="0">
                <a:cs typeface="Arial MT"/>
              </a:rPr>
              <a:t> </a:t>
            </a:r>
            <a:r>
              <a:rPr sz="2400" dirty="0">
                <a:cs typeface="Arial MT"/>
              </a:rPr>
              <a:t>values</a:t>
            </a:r>
          </a:p>
          <a:p>
            <a:pPr marL="1065530" marR="2735580" indent="-675640">
              <a:lnSpc>
                <a:spcPct val="114599"/>
              </a:lnSpc>
              <a:tabLst>
                <a:tab pos="3813175" algn="l"/>
                <a:tab pos="3992879" algn="l"/>
                <a:tab pos="4342130" algn="l"/>
              </a:tabLst>
            </a:pPr>
            <a:r>
              <a:rPr sz="2400" u="heavy" dirty="0">
                <a:uFill>
                  <a:solidFill>
                    <a:srgbClr val="3A3A3A"/>
                  </a:solidFill>
                </a:uFill>
                <a:latin typeface="Times New Roman"/>
                <a:cs typeface="Times New Roman"/>
              </a:rPr>
              <a:t> 		</a:t>
            </a:r>
            <a:r>
              <a:rPr sz="2400" dirty="0">
                <a:latin typeface="Times New Roman"/>
                <a:cs typeface="Times New Roman"/>
              </a:rPr>
              <a:t>	</a:t>
            </a:r>
            <a:r>
              <a:rPr sz="2400" dirty="0">
                <a:cs typeface="Arial MT"/>
              </a:rPr>
              <a:t>=	</a:t>
            </a:r>
            <a:r>
              <a:rPr sz="2400" i="1" dirty="0">
                <a:cs typeface="Arial"/>
              </a:rPr>
              <a:t>r</a:t>
            </a:r>
            <a:r>
              <a:rPr sz="2400" dirty="0">
                <a:cs typeface="Arial MT"/>
              </a:rPr>
              <a:t>² </a:t>
            </a:r>
            <a:r>
              <a:rPr sz="2400" dirty="0">
                <a:solidFill>
                  <a:srgbClr val="3B3B3B"/>
                </a:solidFill>
                <a:cs typeface="Arial MT"/>
              </a:rPr>
              <a:t> </a:t>
            </a:r>
            <a:r>
              <a:rPr sz="2400" spc="-30" dirty="0">
                <a:cs typeface="Arial MT"/>
              </a:rPr>
              <a:t>Variance</a:t>
            </a:r>
            <a:r>
              <a:rPr sz="2400" spc="-10" dirty="0">
                <a:cs typeface="Arial MT"/>
              </a:rPr>
              <a:t> </a:t>
            </a:r>
            <a:r>
              <a:rPr sz="2400" spc="-5" dirty="0">
                <a:cs typeface="Arial MT"/>
              </a:rPr>
              <a:t>of</a:t>
            </a:r>
            <a:r>
              <a:rPr sz="2400" spc="30" dirty="0">
                <a:cs typeface="Arial MT"/>
              </a:rPr>
              <a:t> </a:t>
            </a:r>
            <a:r>
              <a:rPr sz="2400" i="1" dirty="0">
                <a:cs typeface="Arial"/>
              </a:rPr>
              <a:t>y</a:t>
            </a:r>
            <a:endParaRPr sz="2400" dirty="0">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p:nvPr/>
        </p:nvSpPr>
        <p:spPr>
          <a:xfrm>
            <a:off x="1608674" y="2456575"/>
            <a:ext cx="6051550" cy="408940"/>
          </a:xfrm>
          <a:custGeom>
            <a:avLst/>
            <a:gdLst/>
            <a:ahLst/>
            <a:cxnLst/>
            <a:rect l="l" t="t" r="r" b="b"/>
            <a:pathLst>
              <a:path w="6051550" h="408939">
                <a:moveTo>
                  <a:pt x="0" y="0"/>
                </a:moveTo>
                <a:lnTo>
                  <a:pt x="6051299" y="408599"/>
                </a:lnTo>
              </a:path>
              <a:path w="6051550" h="408939">
                <a:moveTo>
                  <a:pt x="0" y="361949"/>
                </a:moveTo>
                <a:lnTo>
                  <a:pt x="6045899" y="37049"/>
                </a:lnTo>
              </a:path>
            </a:pathLst>
          </a:custGeom>
          <a:ln w="19049">
            <a:solidFill>
              <a:srgbClr val="F40017"/>
            </a:solidFill>
          </a:ln>
        </p:spPr>
        <p:txBody>
          <a:bodyPr wrap="square" lIns="0" tIns="0" rIns="0" bIns="0" rtlCol="0"/>
          <a:lstStyle/>
          <a:p>
            <a:endParaRPr/>
          </a:p>
        </p:txBody>
      </p:sp>
      <p:sp>
        <p:nvSpPr>
          <p:cNvPr id="4" name="object 4"/>
          <p:cNvSpPr txBox="1"/>
          <p:nvPr/>
        </p:nvSpPr>
        <p:spPr>
          <a:xfrm>
            <a:off x="530225" y="889368"/>
            <a:ext cx="8070850" cy="3524042"/>
          </a:xfrm>
          <a:prstGeom prst="rect">
            <a:avLst/>
          </a:prstGeom>
        </p:spPr>
        <p:txBody>
          <a:bodyPr vert="horz" wrap="square" lIns="0" tIns="66040" rIns="0" bIns="0" rtlCol="0">
            <a:spAutoFit/>
          </a:bodyPr>
          <a:lstStyle/>
          <a:p>
            <a:pPr marL="12700">
              <a:lnSpc>
                <a:spcPct val="100000"/>
              </a:lnSpc>
              <a:spcBef>
                <a:spcPts val="520"/>
              </a:spcBef>
            </a:pPr>
            <a:r>
              <a:rPr sz="2400" spc="-5" dirty="0">
                <a:cs typeface="Arial MT"/>
              </a:rPr>
              <a:t>By</a:t>
            </a:r>
            <a:r>
              <a:rPr sz="2400" spc="-55" dirty="0">
                <a:cs typeface="Arial MT"/>
              </a:rPr>
              <a:t> </a:t>
            </a:r>
            <a:r>
              <a:rPr sz="2400" spc="-5" dirty="0">
                <a:cs typeface="Arial MT"/>
              </a:rPr>
              <a:t>definition,</a:t>
            </a:r>
            <a:endParaRPr sz="2400" dirty="0">
              <a:cs typeface="Arial MT"/>
            </a:endParaRPr>
          </a:p>
          <a:p>
            <a:pPr marL="1023619" algn="ctr">
              <a:lnSpc>
                <a:spcPct val="100000"/>
              </a:lnSpc>
              <a:spcBef>
                <a:spcPts val="420"/>
              </a:spcBef>
            </a:pPr>
            <a:r>
              <a:rPr sz="2400" b="1" i="1" dirty="0">
                <a:solidFill>
                  <a:srgbClr val="3B7EA1"/>
                </a:solidFill>
                <a:cs typeface="Arial"/>
              </a:rPr>
              <a:t>y</a:t>
            </a:r>
            <a:r>
              <a:rPr sz="2400" b="1" i="1" spc="-2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dirty="0">
                <a:solidFill>
                  <a:srgbClr val="3B7EA1"/>
                </a:solidFill>
                <a:cs typeface="Arial"/>
              </a:rPr>
              <a:t>fitted</a:t>
            </a:r>
            <a:r>
              <a:rPr sz="2400" b="1" spc="-20" dirty="0">
                <a:solidFill>
                  <a:srgbClr val="3B7EA1"/>
                </a:solidFill>
                <a:cs typeface="Arial"/>
              </a:rPr>
              <a:t> </a:t>
            </a:r>
            <a:r>
              <a:rPr sz="2400" b="1" spc="-5" dirty="0">
                <a:solidFill>
                  <a:srgbClr val="3B7EA1"/>
                </a:solidFill>
                <a:cs typeface="Arial"/>
              </a:rPr>
              <a:t>values</a:t>
            </a:r>
            <a:r>
              <a:rPr sz="2400" b="1" spc="-20"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residuals</a:t>
            </a:r>
            <a:endParaRPr sz="2400" dirty="0">
              <a:cs typeface="Arial"/>
            </a:endParaRPr>
          </a:p>
          <a:p>
            <a:pPr marL="12700">
              <a:lnSpc>
                <a:spcPct val="100000"/>
              </a:lnSpc>
              <a:spcBef>
                <a:spcPts val="2295"/>
              </a:spcBef>
            </a:pPr>
            <a:r>
              <a:rPr sz="2400" spc="-40" dirty="0">
                <a:cs typeface="Arial MT"/>
              </a:rPr>
              <a:t>Tempting</a:t>
            </a:r>
            <a:r>
              <a:rPr sz="2400" spc="-15" dirty="0">
                <a:cs typeface="Arial MT"/>
              </a:rPr>
              <a:t> </a:t>
            </a:r>
            <a:r>
              <a:rPr sz="2400" spc="-5" dirty="0">
                <a:cs typeface="Arial MT"/>
              </a:rPr>
              <a:t>(</a:t>
            </a:r>
            <a:r>
              <a:rPr sz="2400" spc="-5" dirty="0">
                <a:solidFill>
                  <a:srgbClr val="F40017"/>
                </a:solidFill>
                <a:cs typeface="Arial MT"/>
              </a:rPr>
              <a:t>but</a:t>
            </a:r>
            <a:r>
              <a:rPr sz="2400" spc="-10" dirty="0">
                <a:solidFill>
                  <a:srgbClr val="F40017"/>
                </a:solidFill>
                <a:cs typeface="Arial MT"/>
              </a:rPr>
              <a:t> </a:t>
            </a:r>
            <a:r>
              <a:rPr sz="2400" spc="-5" dirty="0">
                <a:solidFill>
                  <a:srgbClr val="F40017"/>
                </a:solidFill>
                <a:cs typeface="Arial MT"/>
              </a:rPr>
              <a:t>wrong</a:t>
            </a:r>
            <a:r>
              <a:rPr sz="2400" spc="-5" dirty="0">
                <a:cs typeface="Arial MT"/>
              </a:rPr>
              <a:t>)</a:t>
            </a:r>
            <a:r>
              <a:rPr sz="2400" spc="-10" dirty="0">
                <a:cs typeface="Arial MT"/>
              </a:rPr>
              <a:t> </a:t>
            </a:r>
            <a:r>
              <a:rPr sz="2400" spc="-5" dirty="0">
                <a:cs typeface="Arial MT"/>
              </a:rPr>
              <a:t>to</a:t>
            </a:r>
            <a:r>
              <a:rPr sz="2400" spc="-20" dirty="0">
                <a:cs typeface="Arial MT"/>
              </a:rPr>
              <a:t> </a:t>
            </a:r>
            <a:r>
              <a:rPr sz="2400" spc="-5" dirty="0">
                <a:cs typeface="Arial MT"/>
              </a:rPr>
              <a:t>think</a:t>
            </a:r>
            <a:r>
              <a:rPr sz="2400" spc="-15" dirty="0">
                <a:cs typeface="Arial MT"/>
              </a:rPr>
              <a:t> </a:t>
            </a:r>
            <a:r>
              <a:rPr sz="2400" spc="-5" dirty="0">
                <a:cs typeface="Arial MT"/>
              </a:rPr>
              <a:t>that:</a:t>
            </a:r>
            <a:endParaRPr sz="2400" dirty="0">
              <a:cs typeface="Arial MT"/>
            </a:endParaRPr>
          </a:p>
          <a:p>
            <a:pPr marL="1014094" algn="ctr">
              <a:lnSpc>
                <a:spcPct val="100000"/>
              </a:lnSpc>
              <a:spcBef>
                <a:spcPts val="420"/>
              </a:spcBef>
            </a:pPr>
            <a:r>
              <a:rPr sz="2400" b="1" spc="-5" dirty="0">
                <a:solidFill>
                  <a:srgbClr val="3B7EA1"/>
                </a:solidFill>
                <a:cs typeface="Arial"/>
              </a:rPr>
              <a:t>SD(</a:t>
            </a:r>
            <a:r>
              <a:rPr sz="2400" b="1" i="1" spc="-5" dirty="0">
                <a:solidFill>
                  <a:srgbClr val="3B7EA1"/>
                </a:solidFill>
                <a:cs typeface="Arial"/>
              </a:rPr>
              <a:t>y</a:t>
            </a:r>
            <a:r>
              <a:rPr sz="2400" b="1" spc="-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5" dirty="0">
                <a:solidFill>
                  <a:srgbClr val="3B7EA1"/>
                </a:solidFill>
                <a:cs typeface="Arial"/>
              </a:rPr>
              <a:t>SD(fitted</a:t>
            </a:r>
            <a:r>
              <a:rPr sz="2400" b="1" spc="-2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5" dirty="0">
                <a:solidFill>
                  <a:srgbClr val="3B7EA1"/>
                </a:solidFill>
                <a:cs typeface="Arial"/>
              </a:rPr>
              <a:t> </a:t>
            </a:r>
            <a:r>
              <a:rPr sz="2400" b="1" spc="-5" dirty="0">
                <a:solidFill>
                  <a:srgbClr val="3B7EA1"/>
                </a:solidFill>
                <a:cs typeface="Arial"/>
              </a:rPr>
              <a:t>SD(residuals)</a:t>
            </a:r>
            <a:endParaRPr sz="2400" dirty="0">
              <a:cs typeface="Arial"/>
            </a:endParaRPr>
          </a:p>
          <a:p>
            <a:pPr marL="12700">
              <a:lnSpc>
                <a:spcPct val="100000"/>
              </a:lnSpc>
              <a:spcBef>
                <a:spcPts val="960"/>
              </a:spcBef>
            </a:pPr>
            <a:r>
              <a:rPr sz="2400" spc="-5" dirty="0">
                <a:cs typeface="Arial MT"/>
              </a:rPr>
              <a:t>But</a:t>
            </a:r>
            <a:r>
              <a:rPr sz="2400" spc="-30" dirty="0">
                <a:cs typeface="Arial MT"/>
              </a:rPr>
              <a:t> </a:t>
            </a:r>
            <a:r>
              <a:rPr sz="2400" spc="-5" dirty="0">
                <a:cs typeface="Arial MT"/>
              </a:rPr>
              <a:t>it</a:t>
            </a:r>
            <a:r>
              <a:rPr sz="2400" dirty="0">
                <a:cs typeface="Arial MT"/>
              </a:rPr>
              <a:t> </a:t>
            </a:r>
            <a:r>
              <a:rPr sz="2400" b="1" spc="-5" dirty="0">
                <a:solidFill>
                  <a:srgbClr val="3368FC"/>
                </a:solidFill>
                <a:cs typeface="Arial"/>
              </a:rPr>
              <a:t>is</a:t>
            </a:r>
            <a:r>
              <a:rPr sz="2400" b="1" spc="-15" dirty="0">
                <a:solidFill>
                  <a:srgbClr val="3368FC"/>
                </a:solidFill>
                <a:cs typeface="Arial"/>
              </a:rPr>
              <a:t> </a:t>
            </a:r>
            <a:r>
              <a:rPr sz="2400" spc="-5" dirty="0">
                <a:cs typeface="Arial MT"/>
              </a:rPr>
              <a:t>true</a:t>
            </a:r>
            <a:r>
              <a:rPr sz="2400" spc="-25" dirty="0">
                <a:cs typeface="Arial MT"/>
              </a:rPr>
              <a:t> </a:t>
            </a:r>
            <a:r>
              <a:rPr sz="2400" spc="-5" dirty="0">
                <a:cs typeface="Arial MT"/>
              </a:rPr>
              <a:t>that:</a:t>
            </a:r>
            <a:endParaRPr sz="2400" dirty="0">
              <a:cs typeface="Arial MT"/>
            </a:endParaRPr>
          </a:p>
          <a:p>
            <a:pPr marL="1021715" algn="ctr">
              <a:lnSpc>
                <a:spcPct val="100000"/>
              </a:lnSpc>
              <a:spcBef>
                <a:spcPts val="42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marL="12700">
              <a:lnSpc>
                <a:spcPct val="100000"/>
              </a:lnSpc>
              <a:spcBef>
                <a:spcPts val="2295"/>
              </a:spcBef>
            </a:pPr>
            <a:r>
              <a:rPr sz="2400" dirty="0">
                <a:cs typeface="Arial MT"/>
              </a:rPr>
              <a:t>(a</a:t>
            </a:r>
            <a:r>
              <a:rPr sz="2400" spc="-20" dirty="0">
                <a:cs typeface="Arial MT"/>
              </a:rPr>
              <a:t> </a:t>
            </a:r>
            <a:r>
              <a:rPr sz="2400" dirty="0">
                <a:cs typeface="Arial MT"/>
              </a:rPr>
              <a:t>result</a:t>
            </a:r>
            <a:r>
              <a:rPr sz="2400" spc="-20" dirty="0">
                <a:cs typeface="Arial MT"/>
              </a:rPr>
              <a:t> </a:t>
            </a:r>
            <a:r>
              <a:rPr sz="2400" spc="-5" dirty="0">
                <a:cs typeface="Arial MT"/>
              </a:rPr>
              <a:t>of</a:t>
            </a:r>
            <a:r>
              <a:rPr sz="2400" spc="-15" dirty="0">
                <a:cs typeface="Arial MT"/>
              </a:rPr>
              <a:t> </a:t>
            </a:r>
            <a:r>
              <a:rPr sz="2400" spc="-5" dirty="0">
                <a:cs typeface="Arial MT"/>
              </a:rPr>
              <a:t>the</a:t>
            </a:r>
            <a:r>
              <a:rPr sz="2400" dirty="0">
                <a:cs typeface="Arial MT"/>
              </a:rPr>
              <a:t> </a:t>
            </a:r>
            <a:r>
              <a:rPr sz="2400" b="1" spc="-5" dirty="0">
                <a:solidFill>
                  <a:srgbClr val="3B7EA1"/>
                </a:solidFill>
                <a:cs typeface="Arial"/>
              </a:rPr>
              <a:t>Pythagorean</a:t>
            </a:r>
            <a:r>
              <a:rPr sz="2400" b="1" spc="-20" dirty="0">
                <a:solidFill>
                  <a:srgbClr val="3B7EA1"/>
                </a:solidFill>
                <a:cs typeface="Arial"/>
              </a:rPr>
              <a:t> </a:t>
            </a:r>
            <a:r>
              <a:rPr sz="2400" b="1" spc="5" dirty="0">
                <a:solidFill>
                  <a:srgbClr val="3B7EA1"/>
                </a:solidFill>
                <a:cs typeface="Arial"/>
              </a:rPr>
              <a:t>theorem!</a:t>
            </a:r>
            <a:r>
              <a:rPr sz="2400" spc="5" dirty="0">
                <a:cs typeface="Arial MT"/>
              </a:rPr>
              <a:t>)</a:t>
            </a:r>
            <a:endParaRPr sz="2400" dirty="0">
              <a:cs typeface="Arial MT"/>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772785"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80" dirty="0">
                <a:solidFill>
                  <a:schemeClr val="tx1"/>
                </a:solidFill>
              </a:rPr>
              <a:t> </a:t>
            </a:r>
            <a:r>
              <a:rPr spc="-30" dirty="0">
                <a:solidFill>
                  <a:schemeClr val="tx1"/>
                </a:solidFill>
              </a:rPr>
              <a:t>Variance</a:t>
            </a:r>
            <a:r>
              <a:rPr spc="-55" dirty="0">
                <a:solidFill>
                  <a:schemeClr val="tx1"/>
                </a:solidFill>
              </a:rPr>
              <a:t> </a:t>
            </a:r>
            <a:r>
              <a:rPr spc="-5" dirty="0">
                <a:solidFill>
                  <a:schemeClr val="tx1"/>
                </a:solidFill>
              </a:rPr>
              <a:t>Decomposition</a:t>
            </a:r>
          </a:p>
        </p:txBody>
      </p:sp>
      <p:sp>
        <p:nvSpPr>
          <p:cNvPr id="3" name="object 3"/>
          <p:cNvSpPr txBox="1"/>
          <p:nvPr/>
        </p:nvSpPr>
        <p:spPr>
          <a:xfrm>
            <a:off x="574724" y="942707"/>
            <a:ext cx="8207326" cy="3788217"/>
          </a:xfrm>
          <a:prstGeom prst="rect">
            <a:avLst/>
          </a:prstGeom>
        </p:spPr>
        <p:txBody>
          <a:bodyPr vert="horz" wrap="square" lIns="0" tIns="12700" rIns="0" bIns="0" rtlCol="0">
            <a:spAutoFit/>
          </a:bodyPr>
          <a:lstStyle/>
          <a:p>
            <a:pPr marL="1218565">
              <a:lnSpc>
                <a:spcPct val="100000"/>
              </a:lnSpc>
              <a:spcBef>
                <a:spcPts val="100"/>
              </a:spcBef>
            </a:pPr>
            <a:r>
              <a:rPr sz="2400" b="1" spc="-25" dirty="0">
                <a:solidFill>
                  <a:srgbClr val="3B7EA1"/>
                </a:solidFill>
                <a:cs typeface="Arial"/>
              </a:rPr>
              <a:t>Var(</a:t>
            </a:r>
            <a:r>
              <a:rPr sz="2400" b="1" i="1" spc="-25" dirty="0">
                <a:solidFill>
                  <a:srgbClr val="3B7EA1"/>
                </a:solidFill>
                <a:cs typeface="Arial"/>
              </a:rPr>
              <a:t>y</a:t>
            </a:r>
            <a:r>
              <a:rPr sz="2400" b="1" spc="-25" dirty="0">
                <a:solidFill>
                  <a:srgbClr val="3B7EA1"/>
                </a:solidFill>
                <a:cs typeface="Arial"/>
              </a:rPr>
              <a:t>)</a:t>
            </a:r>
            <a:r>
              <a:rPr sz="2400" b="1" spc="-20" dirty="0">
                <a:solidFill>
                  <a:srgbClr val="3B7EA1"/>
                </a:solidFill>
                <a:cs typeface="Arial"/>
              </a:rPr>
              <a:t> </a:t>
            </a:r>
            <a:r>
              <a:rPr sz="2400" b="1" dirty="0">
                <a:solidFill>
                  <a:srgbClr val="3B7EA1"/>
                </a:solidFill>
                <a:cs typeface="Arial"/>
              </a:rPr>
              <a:t>=</a:t>
            </a:r>
            <a:r>
              <a:rPr sz="2400" b="1" spc="-20" dirty="0">
                <a:solidFill>
                  <a:srgbClr val="3B7EA1"/>
                </a:solidFill>
                <a:cs typeface="Arial"/>
              </a:rPr>
              <a:t> Var(fitted</a:t>
            </a:r>
            <a:r>
              <a:rPr sz="2400" b="1" spc="-15" dirty="0">
                <a:solidFill>
                  <a:srgbClr val="3B7EA1"/>
                </a:solidFill>
                <a:cs typeface="Arial"/>
              </a:rPr>
              <a:t> </a:t>
            </a:r>
            <a:r>
              <a:rPr sz="2400" b="1" spc="-5" dirty="0">
                <a:solidFill>
                  <a:srgbClr val="3B7EA1"/>
                </a:solidFill>
                <a:cs typeface="Arial"/>
              </a:rPr>
              <a:t>values)</a:t>
            </a:r>
            <a:r>
              <a:rPr sz="2400" b="1" spc="-15" dirty="0">
                <a:solidFill>
                  <a:srgbClr val="3B7EA1"/>
                </a:solidFill>
                <a:cs typeface="Arial"/>
              </a:rPr>
              <a:t> </a:t>
            </a:r>
            <a:r>
              <a:rPr sz="2400" b="1" dirty="0">
                <a:solidFill>
                  <a:srgbClr val="3B7EA1"/>
                </a:solidFill>
                <a:cs typeface="Arial"/>
              </a:rPr>
              <a:t>+</a:t>
            </a:r>
            <a:r>
              <a:rPr sz="2400" b="1" spc="-20" dirty="0">
                <a:solidFill>
                  <a:srgbClr val="3B7EA1"/>
                </a:solidFill>
                <a:cs typeface="Arial"/>
              </a:rPr>
              <a:t> </a:t>
            </a:r>
            <a:r>
              <a:rPr sz="2400" b="1" spc="-15" dirty="0">
                <a:solidFill>
                  <a:srgbClr val="3B7EA1"/>
                </a:solidFill>
                <a:cs typeface="Arial"/>
              </a:rPr>
              <a:t>Var(residuals)</a:t>
            </a:r>
            <a:endParaRPr sz="2400" dirty="0">
              <a:cs typeface="Arial"/>
            </a:endParaRPr>
          </a:p>
          <a:p>
            <a:pPr>
              <a:lnSpc>
                <a:spcPct val="100000"/>
              </a:lnSpc>
              <a:spcBef>
                <a:spcPts val="40"/>
              </a:spcBef>
            </a:pPr>
            <a:endParaRPr sz="3200" dirty="0">
              <a:cs typeface="Arial"/>
            </a:endParaRPr>
          </a:p>
          <a:p>
            <a:pPr marL="424815" indent="-412750">
              <a:lnSpc>
                <a:spcPct val="100000"/>
              </a:lnSpc>
              <a:buClr>
                <a:srgbClr val="C4820D"/>
              </a:buClr>
              <a:buChar char="●"/>
              <a:tabLst>
                <a:tab pos="424815" algn="l"/>
                <a:tab pos="425450" algn="l"/>
              </a:tabLst>
            </a:pPr>
            <a:r>
              <a:rPr sz="2400" spc="-30" dirty="0">
                <a:solidFill>
                  <a:srgbClr val="3B3B3B"/>
                </a:solidFill>
                <a:cs typeface="Arial MT"/>
              </a:rPr>
              <a:t>Variance</a:t>
            </a:r>
            <a:r>
              <a:rPr sz="2400" spc="-20" dirty="0">
                <a:solidFill>
                  <a:srgbClr val="3B3B3B"/>
                </a:solidFill>
                <a:cs typeface="Arial MT"/>
              </a:rPr>
              <a:t> </a:t>
            </a:r>
            <a:r>
              <a:rPr sz="2400" spc="-5" dirty="0">
                <a:solidFill>
                  <a:srgbClr val="3B3B3B"/>
                </a:solidFill>
                <a:cs typeface="Arial MT"/>
              </a:rPr>
              <a:t>of</a:t>
            </a:r>
            <a:r>
              <a:rPr sz="2400" spc="-20" dirty="0">
                <a:solidFill>
                  <a:srgbClr val="3B3B3B"/>
                </a:solidFill>
                <a:cs typeface="Arial MT"/>
              </a:rPr>
              <a:t> </a:t>
            </a:r>
            <a:r>
              <a:rPr sz="2400" spc="-5" dirty="0">
                <a:solidFill>
                  <a:srgbClr val="3B3B3B"/>
                </a:solidFill>
                <a:cs typeface="Arial MT"/>
              </a:rPr>
              <a:t>fitted</a:t>
            </a:r>
            <a:r>
              <a:rPr sz="2400" spc="-25" dirty="0">
                <a:solidFill>
                  <a:srgbClr val="3B3B3B"/>
                </a:solidFill>
                <a:cs typeface="Arial MT"/>
              </a:rPr>
              <a:t> </a:t>
            </a:r>
            <a:r>
              <a:rPr sz="2400" dirty="0">
                <a:solidFill>
                  <a:srgbClr val="3B3B3B"/>
                </a:solidFill>
                <a:cs typeface="Arial MT"/>
              </a:rPr>
              <a:t>values</a:t>
            </a:r>
            <a:endParaRPr sz="2400" dirty="0">
              <a:cs typeface="Arial MT"/>
            </a:endParaRP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a:p>
            <a:pPr>
              <a:lnSpc>
                <a:spcPct val="100000"/>
              </a:lnSpc>
              <a:spcBef>
                <a:spcPts val="40"/>
              </a:spcBef>
            </a:pPr>
            <a:endParaRPr sz="3200" dirty="0">
              <a:cs typeface="Arial"/>
            </a:endParaRPr>
          </a:p>
          <a:p>
            <a:pPr marL="593725" indent="-581660">
              <a:lnSpc>
                <a:spcPct val="100000"/>
              </a:lnSpc>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389890">
              <a:lnSpc>
                <a:spcPct val="100000"/>
              </a:lnSpc>
              <a:spcBef>
                <a:spcPts val="420"/>
              </a:spcBef>
              <a:tabLst>
                <a:tab pos="3813175" algn="l"/>
                <a:tab pos="3992879" algn="l"/>
                <a:tab pos="4342130" algn="l"/>
              </a:tabLst>
            </a:pPr>
            <a:r>
              <a:rPr sz="2400" u="heavy" dirty="0">
                <a:solidFill>
                  <a:srgbClr val="3B3B3B"/>
                </a:solidFill>
                <a:uFill>
                  <a:solidFill>
                    <a:srgbClr val="3A3A3A"/>
                  </a:solidFill>
                </a:uFill>
                <a:cs typeface="Times New Roman"/>
              </a:rPr>
              <a:t> 	</a:t>
            </a:r>
            <a:r>
              <a:rPr sz="2400" dirty="0">
                <a:solidFill>
                  <a:srgbClr val="3B3B3B"/>
                </a:solidFill>
                <a:cs typeface="Times New Roman"/>
              </a:rPr>
              <a:t>	</a:t>
            </a:r>
            <a:r>
              <a:rPr sz="2400" dirty="0">
                <a:solidFill>
                  <a:srgbClr val="3B3B3B"/>
                </a:solidFill>
                <a:cs typeface="Arial MT"/>
              </a:rPr>
              <a:t>=	</a:t>
            </a:r>
            <a:r>
              <a:rPr sz="2400" b="1" dirty="0">
                <a:solidFill>
                  <a:srgbClr val="3B7EA1"/>
                </a:solidFill>
                <a:cs typeface="Arial"/>
              </a:rPr>
              <a:t>1</a:t>
            </a:r>
            <a:r>
              <a:rPr sz="2400" b="1" spc="-40" dirty="0">
                <a:solidFill>
                  <a:srgbClr val="3B7EA1"/>
                </a:solidFill>
                <a:cs typeface="Arial"/>
              </a:rPr>
              <a:t> </a:t>
            </a:r>
            <a:r>
              <a:rPr sz="2400" b="1" dirty="0">
                <a:solidFill>
                  <a:srgbClr val="3B7EA1"/>
                </a:solidFill>
                <a:cs typeface="Arial"/>
              </a:rPr>
              <a:t>-</a:t>
            </a:r>
            <a:r>
              <a:rPr sz="2400" b="1" spc="-30" dirty="0">
                <a:solidFill>
                  <a:srgbClr val="3B7EA1"/>
                </a:solidFill>
                <a:cs typeface="Arial"/>
              </a:rPr>
              <a:t> </a:t>
            </a:r>
            <a:r>
              <a:rPr sz="2400" b="1" i="1" dirty="0">
                <a:solidFill>
                  <a:srgbClr val="3B7EA1"/>
                </a:solidFill>
                <a:cs typeface="Arial"/>
              </a:rPr>
              <a:t>r</a:t>
            </a:r>
            <a:r>
              <a:rPr sz="2400" b="1" dirty="0">
                <a:solidFill>
                  <a:srgbClr val="3B7EA1"/>
                </a:solidFill>
                <a:cs typeface="Arial"/>
              </a:rPr>
              <a:t>²</a:t>
            </a:r>
            <a:endParaRPr sz="2400" dirty="0">
              <a:cs typeface="Arial"/>
            </a:endParaRPr>
          </a:p>
          <a:p>
            <a:pPr marL="1065530">
              <a:lnSpc>
                <a:spcPct val="100000"/>
              </a:lnSpc>
              <a:spcBef>
                <a:spcPts val="420"/>
              </a:spcBef>
            </a:pPr>
            <a:r>
              <a:rPr sz="2400" spc="-30" dirty="0">
                <a:cs typeface="Arial MT"/>
              </a:rPr>
              <a:t>Variance</a:t>
            </a:r>
            <a:r>
              <a:rPr sz="2400" spc="-25" dirty="0">
                <a:cs typeface="Arial MT"/>
              </a:rPr>
              <a:t> </a:t>
            </a:r>
            <a:r>
              <a:rPr sz="2400" spc="-5" dirty="0">
                <a:cs typeface="Arial MT"/>
              </a:rPr>
              <a:t>of</a:t>
            </a:r>
            <a:r>
              <a:rPr sz="2400" spc="10" dirty="0">
                <a:cs typeface="Arial MT"/>
              </a:rPr>
              <a:t> </a:t>
            </a:r>
            <a:r>
              <a:rPr sz="2400" i="1" dirty="0">
                <a:cs typeface="Arial"/>
              </a:rPr>
              <a:t>y</a:t>
            </a:r>
            <a:endParaRPr sz="2400" dirty="0">
              <a:cs typeface="Aria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74724" y="1033398"/>
            <a:ext cx="5387926" cy="2057400"/>
          </a:xfrm>
          <a:prstGeom prst="rect">
            <a:avLst/>
          </a:prstGeom>
        </p:spPr>
        <p:txBody>
          <a:bodyPr vert="horz" wrap="square" lIns="0" tIns="12700" rIns="0" bIns="0" rtlCol="0">
            <a:spAutoFit/>
          </a:bodyPr>
          <a:lstStyle/>
          <a:p>
            <a:pPr marL="424815" indent="-397510">
              <a:lnSpc>
                <a:spcPct val="100000"/>
              </a:lnSpc>
              <a:spcBef>
                <a:spcPts val="100"/>
              </a:spcBef>
              <a:buClr>
                <a:srgbClr val="C4820D"/>
              </a:buClr>
              <a:buChar char="●"/>
              <a:tabLst>
                <a:tab pos="424815" algn="l"/>
                <a:tab pos="425450"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15"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a:p>
            <a:pPr>
              <a:lnSpc>
                <a:spcPct val="100000"/>
              </a:lnSpc>
              <a:spcBef>
                <a:spcPts val="20"/>
              </a:spcBef>
              <a:buChar char="●"/>
            </a:pPr>
            <a:endParaRPr sz="3350" dirty="0">
              <a:cs typeface="Arial MT"/>
            </a:endParaRPr>
          </a:p>
          <a:p>
            <a:pPr marL="593725" indent="-581660">
              <a:lnSpc>
                <a:spcPct val="100000"/>
              </a:lnSpc>
              <a:spcBef>
                <a:spcPts val="5"/>
              </a:spcBef>
              <a:buClr>
                <a:srgbClr val="C4820D"/>
              </a:buClr>
              <a:buChar char="●"/>
              <a:tabLst>
                <a:tab pos="593725" algn="l"/>
                <a:tab pos="594360" algn="l"/>
              </a:tabLst>
            </a:pPr>
            <a:r>
              <a:rPr sz="2400" spc="-30" dirty="0">
                <a:cs typeface="Arial MT"/>
              </a:rPr>
              <a:t>Variance </a:t>
            </a:r>
            <a:r>
              <a:rPr sz="2400" spc="-5" dirty="0">
                <a:cs typeface="Arial MT"/>
              </a:rPr>
              <a:t>of</a:t>
            </a:r>
            <a:r>
              <a:rPr sz="2400" spc="-25" dirty="0">
                <a:cs typeface="Arial MT"/>
              </a:rPr>
              <a:t> </a:t>
            </a:r>
            <a:r>
              <a:rPr sz="2400" dirty="0">
                <a:cs typeface="Arial MT"/>
              </a:rPr>
              <a:t>residuals</a:t>
            </a:r>
          </a:p>
          <a:p>
            <a:pPr marL="1065530" marR="5080" indent="-675640">
              <a:lnSpc>
                <a:spcPct val="114599"/>
              </a:lnSpc>
              <a:tabLst>
                <a:tab pos="3813175" algn="l"/>
                <a:tab pos="3992879" algn="l"/>
                <a:tab pos="4338955" algn="l"/>
              </a:tabLst>
            </a:pPr>
            <a:r>
              <a:rPr sz="2400" u="heavy" dirty="0">
                <a:uFill>
                  <a:solidFill>
                    <a:srgbClr val="3A3A3A"/>
                  </a:solidFill>
                </a:uFill>
                <a:cs typeface="Times New Roman"/>
              </a:rPr>
              <a:t> 		</a:t>
            </a:r>
            <a:r>
              <a:rPr sz="2400" dirty="0">
                <a:cs typeface="Times New Roman"/>
              </a:rPr>
              <a:t>	</a:t>
            </a:r>
            <a:r>
              <a:rPr sz="2400" dirty="0">
                <a:cs typeface="Arial MT"/>
              </a:rPr>
              <a:t>=	1</a:t>
            </a:r>
            <a:r>
              <a:rPr sz="2400" spc="-55" dirty="0">
                <a:cs typeface="Arial MT"/>
              </a:rPr>
              <a:t> </a:t>
            </a:r>
            <a:r>
              <a:rPr sz="2400" dirty="0">
                <a:cs typeface="Arial MT"/>
              </a:rPr>
              <a:t>-</a:t>
            </a:r>
            <a:r>
              <a:rPr sz="2400" spc="-25" dirty="0">
                <a:cs typeface="Arial MT"/>
              </a:rPr>
              <a:t> </a:t>
            </a:r>
            <a:r>
              <a:rPr sz="2400" i="1" dirty="0">
                <a:cs typeface="Arial"/>
              </a:rPr>
              <a:t>r</a:t>
            </a:r>
            <a:r>
              <a:rPr sz="2400" dirty="0">
                <a:cs typeface="Arial MT"/>
              </a:rPr>
              <a:t>² </a:t>
            </a:r>
            <a:r>
              <a:rPr sz="2400" spc="-655" dirty="0">
                <a:cs typeface="Arial MT"/>
              </a:rPr>
              <a:t> </a:t>
            </a:r>
            <a:r>
              <a:rPr sz="2400" spc="-30" dirty="0">
                <a:cs typeface="Arial MT"/>
              </a:rPr>
              <a:t>Variance</a:t>
            </a:r>
            <a:r>
              <a:rPr sz="2400" spc="-10" dirty="0">
                <a:cs typeface="Arial MT"/>
              </a:rPr>
              <a:t> </a:t>
            </a:r>
            <a:r>
              <a:rPr sz="2400" spc="-5" dirty="0">
                <a:cs typeface="Arial MT"/>
              </a:rPr>
              <a:t>of</a:t>
            </a:r>
            <a:r>
              <a:rPr sz="2400" spc="35" dirty="0">
                <a:cs typeface="Arial MT"/>
              </a:rPr>
              <a:t> </a:t>
            </a:r>
            <a:r>
              <a:rPr sz="2400" i="1" dirty="0">
                <a:cs typeface="Arial"/>
              </a:rPr>
              <a:t>y</a:t>
            </a:r>
            <a:endParaRPr sz="2400" dirty="0">
              <a:cs typeface="Arial"/>
            </a:endParaRPr>
          </a:p>
        </p:txBody>
      </p:sp>
      <p:sp>
        <p:nvSpPr>
          <p:cNvPr id="4" name="object 4"/>
          <p:cNvSpPr txBox="1"/>
          <p:nvPr/>
        </p:nvSpPr>
        <p:spPr>
          <a:xfrm>
            <a:off x="590096" y="3490848"/>
            <a:ext cx="2317115" cy="360680"/>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SD</a:t>
            </a:r>
            <a:r>
              <a:rPr sz="2200" spc="-55" dirty="0">
                <a:cs typeface="Arial MT"/>
              </a:rPr>
              <a:t> </a:t>
            </a:r>
            <a:r>
              <a:rPr sz="2200" spc="-5" dirty="0">
                <a:cs typeface="Arial MT"/>
              </a:rPr>
              <a:t>of</a:t>
            </a:r>
            <a:r>
              <a:rPr sz="2200" spc="-30" dirty="0">
                <a:cs typeface="Arial MT"/>
              </a:rPr>
              <a:t> </a:t>
            </a:r>
            <a:r>
              <a:rPr sz="2200" dirty="0">
                <a:cs typeface="Arial MT"/>
              </a:rPr>
              <a:t>residuals</a:t>
            </a:r>
          </a:p>
        </p:txBody>
      </p:sp>
      <p:sp>
        <p:nvSpPr>
          <p:cNvPr id="5" name="object 5"/>
          <p:cNvSpPr txBox="1"/>
          <p:nvPr/>
        </p:nvSpPr>
        <p:spPr>
          <a:xfrm>
            <a:off x="2821940" y="3313560"/>
            <a:ext cx="2910840" cy="537968"/>
          </a:xfrm>
          <a:prstGeom prst="rect">
            <a:avLst/>
          </a:prstGeom>
        </p:spPr>
        <p:txBody>
          <a:bodyPr vert="horz" wrap="square" lIns="0" tIns="197485" rIns="0" bIns="0" rtlCol="0">
            <a:spAutoFit/>
          </a:bodyPr>
          <a:lstStyle/>
          <a:p>
            <a:pPr marL="467995">
              <a:lnSpc>
                <a:spcPct val="100000"/>
              </a:lnSpc>
              <a:spcBef>
                <a:spcPts val="1555"/>
              </a:spcBef>
              <a:tabLst>
                <a:tab pos="785495" algn="l"/>
                <a:tab pos="1874520" algn="l"/>
              </a:tabLst>
            </a:pPr>
            <a:r>
              <a:rPr sz="2200" dirty="0">
                <a:cs typeface="Arial MT"/>
              </a:rPr>
              <a:t>=	</a:t>
            </a:r>
            <a:r>
              <a:rPr sz="2200" spc="-5" dirty="0">
                <a:cs typeface="Arial MT"/>
              </a:rPr>
              <a:t>√</a:t>
            </a:r>
            <a:r>
              <a:rPr lang="en-US" sz="2200" spc="-5" dirty="0">
                <a:cs typeface="Arial MT"/>
              </a:rPr>
              <a:t>(</a:t>
            </a:r>
            <a:r>
              <a:rPr lang="en-US" sz="2200" i="1" spc="-5" dirty="0">
                <a:cs typeface="Arial MT"/>
              </a:rPr>
              <a:t>1-r</a:t>
            </a:r>
            <a:r>
              <a:rPr lang="en-US" sz="2200" i="1" spc="-5" baseline="30000" dirty="0">
                <a:cs typeface="Arial MT"/>
              </a:rPr>
              <a:t>2</a:t>
            </a:r>
            <a:r>
              <a:rPr lang="en-US" sz="2200" spc="-5" dirty="0">
                <a:cs typeface="Arial MT"/>
              </a:rPr>
              <a:t>) </a:t>
            </a:r>
            <a:r>
              <a:rPr lang="en-US" sz="2200" spc="-5" dirty="0" smtClean="0">
                <a:cs typeface="Arial MT"/>
              </a:rPr>
              <a:t> (</a:t>
            </a:r>
            <a:r>
              <a:rPr sz="2200" strike="noStrike" spc="-5" dirty="0" smtClean="0">
                <a:cs typeface="Arial MT"/>
              </a:rPr>
              <a:t>SD</a:t>
            </a:r>
            <a:r>
              <a:rPr sz="2200" strike="noStrike" spc="-50" dirty="0" smtClean="0">
                <a:cs typeface="Arial MT"/>
              </a:rPr>
              <a:t> </a:t>
            </a:r>
            <a:r>
              <a:rPr sz="2200" strike="noStrike" spc="-5" dirty="0">
                <a:cs typeface="Arial MT"/>
              </a:rPr>
              <a:t>of</a:t>
            </a:r>
            <a:r>
              <a:rPr sz="2200" strike="noStrike" spc="-30" dirty="0">
                <a:cs typeface="Arial MT"/>
              </a:rPr>
              <a:t> </a:t>
            </a:r>
            <a:r>
              <a:rPr sz="2200" i="1" strike="noStrike" dirty="0" smtClean="0">
                <a:cs typeface="Arial"/>
              </a:rPr>
              <a:t>y</a:t>
            </a:r>
            <a:r>
              <a:rPr lang="en-US" sz="2200" i="1" strike="noStrike" dirty="0" smtClean="0">
                <a:cs typeface="Arial"/>
              </a:rPr>
              <a:t>)</a:t>
            </a:r>
            <a:endParaRPr sz="2200" dirty="0">
              <a:cs typeface="Arial"/>
            </a:endParaRPr>
          </a:p>
        </p:txBody>
      </p:sp>
      <p:sp>
        <p:nvSpPr>
          <p:cNvPr id="6" name="TextBox 5">
            <a:extLst>
              <a:ext uri="{FF2B5EF4-FFF2-40B4-BE49-F238E27FC236}">
                <a16:creationId xmlns:a16="http://schemas.microsoft.com/office/drawing/2014/main" id="{F3BEE11D-31AF-848A-DCB4-F3A13B5B9C5C}"/>
              </a:ext>
            </a:extLst>
          </p:cNvPr>
          <p:cNvSpPr txBox="1"/>
          <p:nvPr/>
        </p:nvSpPr>
        <p:spPr>
          <a:xfrm>
            <a:off x="3135630" y="4038471"/>
            <a:ext cx="3102610" cy="923330"/>
          </a:xfrm>
          <a:prstGeom prst="rect">
            <a:avLst/>
          </a:prstGeom>
          <a:noFill/>
        </p:spPr>
        <p:txBody>
          <a:bodyPr wrap="square" rtlCol="0">
            <a:spAutoFit/>
          </a:bodyPr>
          <a:lstStyle/>
          <a:p>
            <a:r>
              <a:rPr lang="en-US" sz="1800" dirty="0">
                <a:solidFill>
                  <a:srgbClr val="3B7EA1"/>
                </a:solidFill>
                <a:cs typeface="Arial MT"/>
              </a:rPr>
              <a:t>(Demo</a:t>
            </a:r>
            <a:r>
              <a:rPr lang="en-US" sz="1800" dirty="0">
                <a:solidFill>
                  <a:srgbClr val="3B7EA1"/>
                </a:solidFill>
                <a:latin typeface="+mn-lt"/>
                <a:cs typeface="Arial MT"/>
              </a:rPr>
              <a:t> – Notebook 9.4, SD of the Residuals</a:t>
            </a:r>
            <a:r>
              <a:rPr lang="en-US" sz="1800" dirty="0">
                <a:solidFill>
                  <a:srgbClr val="3B7EA1"/>
                </a:solidFill>
                <a:cs typeface="Arial MT"/>
              </a:rPr>
              <a:t>)</a:t>
            </a:r>
            <a:endParaRPr lang="en-US" sz="1800" dirty="0">
              <a:cs typeface="Arial MT"/>
            </a:endParaRPr>
          </a:p>
          <a:p>
            <a:endParaRPr lang="en-US" dirty="0"/>
          </a:p>
        </p:txBody>
      </p:sp>
      <p:cxnSp>
        <p:nvCxnSpPr>
          <p:cNvPr id="8" name="Straight Connector 7">
            <a:extLst>
              <a:ext uri="{FF2B5EF4-FFF2-40B4-BE49-F238E27FC236}">
                <a16:creationId xmlns:a16="http://schemas.microsoft.com/office/drawing/2014/main" id="{ACED6EEB-4B8C-CBA0-3351-75941D6CBBCE}"/>
              </a:ext>
            </a:extLst>
          </p:cNvPr>
          <p:cNvCxnSpPr/>
          <p:nvPr/>
        </p:nvCxnSpPr>
        <p:spPr>
          <a:xfrm>
            <a:off x="3759871" y="3514596"/>
            <a:ext cx="714375" cy="0"/>
          </a:xfrm>
          <a:prstGeom prst="line">
            <a:avLst/>
          </a:prstGeom>
          <a:ln w="19050"/>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55264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Residual</a:t>
            </a:r>
            <a:r>
              <a:rPr spc="-165" dirty="0">
                <a:solidFill>
                  <a:schemeClr val="tx1"/>
                </a:solidFill>
              </a:rPr>
              <a:t> </a:t>
            </a:r>
            <a:r>
              <a:rPr spc="-25" dirty="0">
                <a:solidFill>
                  <a:schemeClr val="tx1"/>
                </a:solidFill>
              </a:rPr>
              <a:t>Average</a:t>
            </a:r>
            <a:r>
              <a:rPr spc="-30" dirty="0">
                <a:solidFill>
                  <a:schemeClr val="tx1"/>
                </a:solidFill>
              </a:rPr>
              <a:t> </a:t>
            </a:r>
            <a:r>
              <a:rPr spc="-5" dirty="0">
                <a:solidFill>
                  <a:schemeClr val="tx1"/>
                </a:solidFill>
              </a:rPr>
              <a:t>and</a:t>
            </a:r>
            <a:r>
              <a:rPr spc="-30" dirty="0">
                <a:solidFill>
                  <a:schemeClr val="tx1"/>
                </a:solidFill>
              </a:rPr>
              <a:t> </a:t>
            </a:r>
            <a:r>
              <a:rPr spc="-5" dirty="0">
                <a:solidFill>
                  <a:schemeClr val="tx1"/>
                </a:solidFill>
              </a:rPr>
              <a:t>SD</a:t>
            </a:r>
          </a:p>
        </p:txBody>
      </p:sp>
      <p:sp>
        <p:nvSpPr>
          <p:cNvPr id="3" name="object 3"/>
          <p:cNvSpPr txBox="1"/>
          <p:nvPr/>
        </p:nvSpPr>
        <p:spPr>
          <a:xfrm>
            <a:off x="590095" y="1033398"/>
            <a:ext cx="5667829" cy="351378"/>
          </a:xfrm>
          <a:prstGeom prst="rect">
            <a:avLst/>
          </a:prstGeom>
        </p:spPr>
        <p:txBody>
          <a:bodyPr vert="horz" wrap="square" lIns="0" tIns="12700" rIns="0" bIns="0" rtlCol="0">
            <a:spAutoFit/>
          </a:bodyPr>
          <a:lstStyle/>
          <a:p>
            <a:pPr marL="409575" indent="-397510">
              <a:lnSpc>
                <a:spcPct val="100000"/>
              </a:lnSpc>
              <a:spcBef>
                <a:spcPts val="100"/>
              </a:spcBef>
              <a:buClr>
                <a:srgbClr val="C4820D"/>
              </a:buClr>
              <a:buChar char="●"/>
              <a:tabLst>
                <a:tab pos="409575" algn="l"/>
                <a:tab pos="410209" algn="l"/>
              </a:tabLst>
            </a:pPr>
            <a:r>
              <a:rPr sz="2200" spc="-5" dirty="0">
                <a:cs typeface="Arial MT"/>
              </a:rPr>
              <a:t>The</a:t>
            </a:r>
            <a:r>
              <a:rPr sz="2200" spc="-25" dirty="0">
                <a:cs typeface="Arial MT"/>
              </a:rPr>
              <a:t> </a:t>
            </a:r>
            <a:r>
              <a:rPr sz="2200" spc="-5" dirty="0">
                <a:cs typeface="Arial MT"/>
              </a:rPr>
              <a:t>average</a:t>
            </a:r>
            <a:r>
              <a:rPr sz="2200" spc="-15" dirty="0">
                <a:cs typeface="Arial MT"/>
              </a:rPr>
              <a:t> </a:t>
            </a:r>
            <a:r>
              <a:rPr sz="2200" spc="-5" dirty="0">
                <a:cs typeface="Arial MT"/>
              </a:rPr>
              <a:t>of</a:t>
            </a:r>
            <a:r>
              <a:rPr sz="2200" spc="-20" dirty="0">
                <a:cs typeface="Arial MT"/>
              </a:rPr>
              <a:t> </a:t>
            </a:r>
            <a:r>
              <a:rPr sz="2200" dirty="0">
                <a:cs typeface="Arial MT"/>
              </a:rPr>
              <a:t>residuals</a:t>
            </a:r>
            <a:r>
              <a:rPr sz="2200" spc="-15" dirty="0">
                <a:cs typeface="Arial MT"/>
              </a:rPr>
              <a:t> </a:t>
            </a:r>
            <a:r>
              <a:rPr sz="2200" spc="-5" dirty="0">
                <a:cs typeface="Arial MT"/>
              </a:rPr>
              <a:t>is</a:t>
            </a:r>
            <a:r>
              <a:rPr sz="2200" spc="-15" dirty="0">
                <a:cs typeface="Arial MT"/>
              </a:rPr>
              <a:t> </a:t>
            </a:r>
            <a:r>
              <a:rPr sz="2200" spc="-5" dirty="0">
                <a:cs typeface="Arial MT"/>
              </a:rPr>
              <a:t>always</a:t>
            </a:r>
            <a:r>
              <a:rPr sz="2200" spc="-20" dirty="0">
                <a:cs typeface="Arial MT"/>
              </a:rPr>
              <a:t> </a:t>
            </a:r>
            <a:r>
              <a:rPr sz="2200" dirty="0">
                <a:cs typeface="Arial MT"/>
              </a:rPr>
              <a:t>0</a:t>
            </a:r>
          </a:p>
        </p:txBody>
      </p:sp>
      <p:graphicFrame>
        <p:nvGraphicFramePr>
          <p:cNvPr id="4" name="object 4"/>
          <p:cNvGraphicFramePr>
            <a:graphicFrameLocks noGrp="1"/>
          </p:cNvGraphicFramePr>
          <p:nvPr>
            <p:extLst>
              <p:ext uri="{D42A27DB-BD31-4B8C-83A1-F6EECF244321}">
                <p14:modId xmlns:p14="http://schemas.microsoft.com/office/powerpoint/2010/main" val="3147956082"/>
              </p:ext>
            </p:extLst>
          </p:nvPr>
        </p:nvGraphicFramePr>
        <p:xfrm>
          <a:off x="555675" y="1600404"/>
          <a:ext cx="5667829" cy="3073196"/>
        </p:xfrm>
        <a:graphic>
          <a:graphicData uri="http://schemas.openxmlformats.org/drawingml/2006/table">
            <a:tbl>
              <a:tblPr firstRow="1" bandRow="1">
                <a:tableStyleId>{2D5ABB26-0587-4C30-8999-92F81FD0307C}</a:tableStyleId>
              </a:tblPr>
              <a:tblGrid>
                <a:gridCol w="2893410">
                  <a:extLst>
                    <a:ext uri="{9D8B030D-6E8A-4147-A177-3AD203B41FA5}">
                      <a16:colId xmlns:a16="http://schemas.microsoft.com/office/drawing/2014/main" val="20000"/>
                    </a:ext>
                  </a:extLst>
                </a:gridCol>
                <a:gridCol w="383645">
                  <a:extLst>
                    <a:ext uri="{9D8B030D-6E8A-4147-A177-3AD203B41FA5}">
                      <a16:colId xmlns:a16="http://schemas.microsoft.com/office/drawing/2014/main" val="20001"/>
                    </a:ext>
                  </a:extLst>
                </a:gridCol>
                <a:gridCol w="2390774">
                  <a:extLst>
                    <a:ext uri="{9D8B030D-6E8A-4147-A177-3AD203B41FA5}">
                      <a16:colId xmlns:a16="http://schemas.microsoft.com/office/drawing/2014/main" val="20002"/>
                    </a:ext>
                  </a:extLst>
                </a:gridCol>
              </a:tblGrid>
              <a:tr h="735015">
                <a:tc>
                  <a:txBody>
                    <a:bodyPr/>
                    <a:lstStyle/>
                    <a:p>
                      <a:pPr marL="443865" indent="-397510">
                        <a:lnSpc>
                          <a:spcPts val="2425"/>
                        </a:lnSpc>
                        <a:buClr>
                          <a:srgbClr val="C4820D"/>
                        </a:buClr>
                        <a:buChar char="●"/>
                        <a:tabLst>
                          <a:tab pos="443865" algn="l"/>
                          <a:tab pos="444500" algn="l"/>
                        </a:tabLst>
                      </a:pPr>
                      <a:endParaRPr sz="2200" dirty="0">
                        <a:solidFill>
                          <a:schemeClr val="tx1"/>
                        </a:solidFill>
                        <a:latin typeface="+mn-lt"/>
                        <a:cs typeface="Arial MT"/>
                      </a:endParaRPr>
                    </a:p>
                  </a:txBody>
                  <a:tcPr marL="0" marR="0" marT="0" marB="0"/>
                </a:tc>
                <a:tc>
                  <a:txBody>
                    <a:bodyPr/>
                    <a:lstStyle/>
                    <a:p>
                      <a:pPr marL="38735" algn="ctr">
                        <a:lnSpc>
                          <a:spcPts val="2425"/>
                        </a:lnSpc>
                      </a:pPr>
                      <a:endParaRPr sz="2200" dirty="0">
                        <a:solidFill>
                          <a:schemeClr val="tx1"/>
                        </a:solidFill>
                        <a:latin typeface="+mn-lt"/>
                        <a:cs typeface="Arial MT"/>
                      </a:endParaRPr>
                    </a:p>
                  </a:txBody>
                  <a:tcPr marL="0" marR="0" marT="0" marB="0"/>
                </a:tc>
                <a:tc>
                  <a:txBody>
                    <a:bodyPr/>
                    <a:lstStyle/>
                    <a:p>
                      <a:pPr marL="76835">
                        <a:lnSpc>
                          <a:spcPts val="2425"/>
                        </a:lnSpc>
                      </a:pPr>
                      <a:endParaRPr sz="2200" dirty="0">
                        <a:solidFill>
                          <a:schemeClr val="tx1"/>
                        </a:solidFill>
                        <a:latin typeface="+mn-lt"/>
                        <a:cs typeface="Arial"/>
                      </a:endParaRPr>
                    </a:p>
                  </a:txBody>
                  <a:tcPr marL="0" marR="0" marT="0" marB="0">
                    <a:lnT w="19050">
                      <a:solidFill>
                        <a:srgbClr val="000000"/>
                      </a:solidFill>
                      <a:prstDash val="solid"/>
                    </a:lnT>
                  </a:tcPr>
                </a:tc>
                <a:extLst>
                  <a:ext uri="{0D108BD9-81ED-4DB2-BD59-A6C34878D82A}">
                    <a16:rowId xmlns:a16="http://schemas.microsoft.com/office/drawing/2014/main" val="10000"/>
                  </a:ext>
                </a:extLst>
              </a:tr>
              <a:tr h="2338181">
                <a:tc>
                  <a:txBody>
                    <a:bodyPr/>
                    <a:lstStyle/>
                    <a:p>
                      <a:pPr>
                        <a:lnSpc>
                          <a:spcPct val="100000"/>
                        </a:lnSpc>
                        <a:spcBef>
                          <a:spcPts val="50"/>
                        </a:spcBef>
                      </a:pPr>
                      <a:endParaRPr sz="2650" dirty="0" smtClean="0">
                        <a:latin typeface="+mn-lt"/>
                        <a:cs typeface="Times New Roman"/>
                      </a:endParaRPr>
                    </a:p>
                    <a:p>
                      <a:pPr marL="443865" indent="-412750">
                        <a:lnSpc>
                          <a:spcPct val="100000"/>
                        </a:lnSpc>
                        <a:buClr>
                          <a:srgbClr val="C4820D"/>
                        </a:buClr>
                        <a:buSzPct val="109090"/>
                        <a:buChar char="●"/>
                        <a:tabLst>
                          <a:tab pos="443865" algn="l"/>
                          <a:tab pos="444500" algn="l"/>
                        </a:tabLst>
                      </a:pPr>
                      <a:r>
                        <a:rPr sz="2200" spc="-5" dirty="0" smtClean="0">
                          <a:solidFill>
                            <a:schemeClr val="tx1"/>
                          </a:solidFill>
                          <a:latin typeface="+mn-lt"/>
                          <a:cs typeface="Arial MT"/>
                        </a:rPr>
                        <a:t>SD</a:t>
                      </a:r>
                      <a:r>
                        <a:rPr sz="2200" spc="-40" dirty="0" smtClean="0">
                          <a:solidFill>
                            <a:schemeClr val="tx1"/>
                          </a:solidFill>
                          <a:latin typeface="+mn-lt"/>
                          <a:cs typeface="Arial MT"/>
                        </a:rPr>
                        <a:t> </a:t>
                      </a:r>
                      <a:r>
                        <a:rPr sz="2200" spc="-5" dirty="0">
                          <a:solidFill>
                            <a:schemeClr val="tx1"/>
                          </a:solidFill>
                          <a:latin typeface="+mn-lt"/>
                          <a:cs typeface="Arial MT"/>
                        </a:rPr>
                        <a:t>of</a:t>
                      </a:r>
                      <a:r>
                        <a:rPr sz="2200" spc="-20" dirty="0">
                          <a:solidFill>
                            <a:schemeClr val="tx1"/>
                          </a:solidFill>
                          <a:latin typeface="+mn-lt"/>
                          <a:cs typeface="Arial MT"/>
                        </a:rPr>
                        <a:t> </a:t>
                      </a:r>
                      <a:r>
                        <a:rPr sz="2200" spc="-5" dirty="0">
                          <a:latin typeface="+mn-lt"/>
                          <a:cs typeface="Arial MT"/>
                        </a:rPr>
                        <a:t>predictions</a:t>
                      </a:r>
                      <a:endParaRPr sz="2200" dirty="0">
                        <a:latin typeface="+mn-lt"/>
                        <a:cs typeface="Arial MT"/>
                      </a:endParaRPr>
                    </a:p>
                  </a:txBody>
                  <a:tcPr marL="0" marR="0" marT="6350" marB="0"/>
                </a:tc>
                <a:tc>
                  <a:txBody>
                    <a:bodyPr/>
                    <a:lstStyle/>
                    <a:p>
                      <a:pPr>
                        <a:lnSpc>
                          <a:spcPct val="100000"/>
                        </a:lnSpc>
                        <a:spcBef>
                          <a:spcPts val="50"/>
                        </a:spcBef>
                      </a:pPr>
                      <a:endParaRPr sz="2650" dirty="0">
                        <a:latin typeface="+mn-lt"/>
                        <a:cs typeface="Times New Roman"/>
                      </a:endParaRPr>
                    </a:p>
                    <a:p>
                      <a:pPr marL="38735" algn="ctr">
                        <a:lnSpc>
                          <a:spcPct val="100000"/>
                        </a:lnSpc>
                      </a:pPr>
                      <a:r>
                        <a:rPr sz="2200" dirty="0">
                          <a:latin typeface="+mn-lt"/>
                          <a:cs typeface="Arial MT"/>
                        </a:rPr>
                        <a:t>=</a:t>
                      </a:r>
                    </a:p>
                  </a:txBody>
                  <a:tcPr marL="0" marR="0" marT="6350" marB="0"/>
                </a:tc>
                <a:tc>
                  <a:txBody>
                    <a:bodyPr/>
                    <a:lstStyle/>
                    <a:p>
                      <a:pPr>
                        <a:lnSpc>
                          <a:spcPct val="100000"/>
                        </a:lnSpc>
                        <a:spcBef>
                          <a:spcPts val="50"/>
                        </a:spcBef>
                      </a:pPr>
                      <a:endParaRPr sz="2650" dirty="0">
                        <a:latin typeface="+mn-lt"/>
                        <a:cs typeface="Times New Roman"/>
                      </a:endParaRPr>
                    </a:p>
                    <a:p>
                      <a:pPr marL="76835">
                        <a:lnSpc>
                          <a:spcPct val="100000"/>
                        </a:lnSpc>
                      </a:pPr>
                      <a:r>
                        <a:rPr sz="2200" spc="-5" dirty="0">
                          <a:latin typeface="+mn-lt"/>
                          <a:cs typeface="Arial MT"/>
                        </a:rPr>
                        <a:t>|r|</a:t>
                      </a:r>
                      <a:r>
                        <a:rPr sz="2200" spc="-35" dirty="0">
                          <a:latin typeface="+mn-lt"/>
                          <a:cs typeface="Arial MT"/>
                        </a:rPr>
                        <a:t> </a:t>
                      </a:r>
                      <a:r>
                        <a:rPr sz="2200" dirty="0">
                          <a:latin typeface="+mn-lt"/>
                          <a:cs typeface="Arial MT"/>
                        </a:rPr>
                        <a:t>*</a:t>
                      </a:r>
                      <a:r>
                        <a:rPr sz="2200" spc="-25" dirty="0">
                          <a:latin typeface="+mn-lt"/>
                          <a:cs typeface="Arial MT"/>
                        </a:rPr>
                        <a:t> </a:t>
                      </a:r>
                      <a:r>
                        <a:rPr lang="en-US" sz="2200" spc="-25" dirty="0" smtClean="0">
                          <a:latin typeface="+mn-lt"/>
                          <a:cs typeface="Arial MT"/>
                        </a:rPr>
                        <a:t>(</a:t>
                      </a:r>
                      <a:r>
                        <a:rPr sz="2200" spc="-5" dirty="0" smtClean="0">
                          <a:latin typeface="+mn-lt"/>
                          <a:cs typeface="Arial MT"/>
                        </a:rPr>
                        <a:t>SD</a:t>
                      </a:r>
                      <a:r>
                        <a:rPr sz="2200" spc="-30" dirty="0" smtClean="0">
                          <a:latin typeface="+mn-lt"/>
                          <a:cs typeface="Arial MT"/>
                        </a:rPr>
                        <a:t> </a:t>
                      </a:r>
                      <a:r>
                        <a:rPr sz="2200" spc="-5" dirty="0">
                          <a:latin typeface="+mn-lt"/>
                          <a:cs typeface="Arial MT"/>
                        </a:rPr>
                        <a:t>of</a:t>
                      </a:r>
                      <a:r>
                        <a:rPr sz="2200" spc="-25" dirty="0">
                          <a:latin typeface="+mn-lt"/>
                          <a:cs typeface="Arial MT"/>
                        </a:rPr>
                        <a:t> </a:t>
                      </a:r>
                      <a:r>
                        <a:rPr sz="2200" dirty="0" smtClean="0">
                          <a:latin typeface="+mn-lt"/>
                          <a:cs typeface="Arial MT"/>
                        </a:rPr>
                        <a:t>y</a:t>
                      </a:r>
                      <a:r>
                        <a:rPr lang="en-US" sz="2200" dirty="0" smtClean="0">
                          <a:latin typeface="+mn-lt"/>
                          <a:cs typeface="Arial MT"/>
                        </a:rPr>
                        <a:t>)</a:t>
                      </a:r>
                      <a:endParaRPr lang="en-US" sz="2200" dirty="0">
                        <a:latin typeface="+mn-lt"/>
                        <a:cs typeface="Arial MT"/>
                      </a:endParaRPr>
                    </a:p>
                    <a:p>
                      <a:pPr>
                        <a:lnSpc>
                          <a:spcPct val="100000"/>
                        </a:lnSpc>
                        <a:spcBef>
                          <a:spcPts val="10"/>
                        </a:spcBef>
                      </a:pPr>
                      <a:endParaRPr lang="en-US" sz="2900" dirty="0">
                        <a:latin typeface="+mn-lt"/>
                        <a:cs typeface="Times New Roman"/>
                      </a:endParaRPr>
                    </a:p>
                    <a:p>
                      <a:pPr marL="464820">
                        <a:lnSpc>
                          <a:spcPts val="2810"/>
                        </a:lnSpc>
                      </a:pPr>
                      <a:r>
                        <a:rPr lang="en-US" sz="1800" dirty="0">
                          <a:solidFill>
                            <a:srgbClr val="3B7EA1"/>
                          </a:solidFill>
                          <a:latin typeface="+mn-lt"/>
                          <a:cs typeface="Arial MT"/>
                        </a:rPr>
                        <a:t>(Demo – Notebook 9.4, SD of the Residuals)</a:t>
                      </a:r>
                      <a:endParaRPr lang="en-US" sz="1800" dirty="0">
                        <a:latin typeface="+mn-lt"/>
                        <a:cs typeface="Arial MT"/>
                      </a:endParaRPr>
                    </a:p>
                  </a:txBody>
                  <a:tcPr marL="0" marR="0" marT="6350" marB="0"/>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4608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4" y="1451483"/>
            <a:ext cx="1031875"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4864735" cy="8636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a:lnSpc>
                <a:spcPct val="100000"/>
              </a:lnSpc>
              <a:spcBef>
                <a:spcPts val="420"/>
              </a:spcBef>
              <a:tabLst>
                <a:tab pos="4766945" algn="l"/>
              </a:tabLst>
            </a:pPr>
            <a:r>
              <a:rPr sz="2400" spc="-5" dirty="0">
                <a:cs typeface="Arial MT"/>
              </a:rPr>
              <a:t>Th</a:t>
            </a:r>
            <a:r>
              <a:rPr sz="2400" dirty="0">
                <a:cs typeface="Arial MT"/>
              </a:rPr>
              <a:t>e</a:t>
            </a:r>
            <a:r>
              <a:rPr sz="2400" spc="-10" dirty="0">
                <a:cs typeface="Arial MT"/>
              </a:rPr>
              <a:t> </a:t>
            </a:r>
            <a:r>
              <a:rPr sz="2400" spc="-5" dirty="0">
                <a:cs typeface="Arial MT"/>
              </a:rPr>
              <a:t>S</a:t>
            </a:r>
            <a:r>
              <a:rPr sz="2400" dirty="0">
                <a:cs typeface="Arial MT"/>
              </a:rPr>
              <a:t>D</a:t>
            </a:r>
            <a:r>
              <a:rPr sz="2400" spc="-10" dirty="0">
                <a:cs typeface="Arial MT"/>
              </a:rPr>
              <a:t> </a:t>
            </a:r>
            <a:r>
              <a:rPr sz="2400" spc="-5" dirty="0">
                <a:cs typeface="Arial MT"/>
              </a:rPr>
              <a:t>o</a:t>
            </a:r>
            <a:r>
              <a:rPr sz="2400" dirty="0">
                <a:cs typeface="Arial MT"/>
              </a:rPr>
              <a:t>f</a:t>
            </a:r>
            <a:r>
              <a:rPr sz="2400" spc="-5" dirty="0">
                <a:cs typeface="Arial MT"/>
              </a:rPr>
              <a:t> th</a:t>
            </a:r>
            <a:r>
              <a:rPr sz="2400" dirty="0">
                <a:cs typeface="Arial MT"/>
              </a:rPr>
              <a:t>e</a:t>
            </a:r>
            <a:r>
              <a:rPr sz="2400" spc="-10" dirty="0">
                <a:cs typeface="Arial MT"/>
              </a:rPr>
              <a:t> </a:t>
            </a:r>
            <a:r>
              <a:rPr sz="2400" dirty="0">
                <a:cs typeface="Arial MT"/>
              </a:rPr>
              <a:t>residuals</a:t>
            </a:r>
            <a:r>
              <a:rPr sz="2400" spc="-5" dirty="0">
                <a:cs typeface="Arial MT"/>
              </a:rPr>
              <a:t> i</a:t>
            </a:r>
            <a:r>
              <a:rPr sz="2400" dirty="0">
                <a:cs typeface="Arial MT"/>
              </a:rPr>
              <a:t>s</a:t>
            </a:r>
            <a:r>
              <a:rPr sz="2400" spc="-5" dirty="0">
                <a:cs typeface="Arial MT"/>
              </a:rPr>
              <a:t> </a:t>
            </a:r>
            <a:r>
              <a:rPr sz="2400" u="heavy" dirty="0">
                <a:uFill>
                  <a:solidFill>
                    <a:srgbClr val="3A3A3A"/>
                  </a:solidFill>
                </a:uFill>
                <a:cs typeface="Times New Roman"/>
              </a:rPr>
              <a:t> 	</a:t>
            </a:r>
            <a:r>
              <a:rPr sz="2400" spc="-5" dirty="0">
                <a:cs typeface="Arial MT"/>
              </a:rPr>
              <a:t>.</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1</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1032383"/>
            <a:ext cx="4575175" cy="382156"/>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0000FF"/>
                </a:solidFill>
                <a:cs typeface="Arial"/>
              </a:rPr>
              <a:t>Midterm:</a:t>
            </a:r>
            <a:r>
              <a:rPr sz="2400" b="1" spc="-150" dirty="0">
                <a:solidFill>
                  <a:srgbClr val="0000FF"/>
                </a:solidFill>
                <a:cs typeface="Arial"/>
              </a:rPr>
              <a:t> </a:t>
            </a:r>
            <a:r>
              <a:rPr sz="2400" spc="-10" dirty="0">
                <a:cs typeface="Arial MT"/>
              </a:rPr>
              <a:t>Average</a:t>
            </a:r>
            <a:r>
              <a:rPr sz="2400" spc="-25" dirty="0">
                <a:cs typeface="Arial MT"/>
              </a:rPr>
              <a:t> </a:t>
            </a:r>
            <a:r>
              <a:rPr sz="2400" spc="-5" dirty="0">
                <a:cs typeface="Arial MT"/>
              </a:rPr>
              <a:t>70,</a:t>
            </a:r>
            <a:r>
              <a:rPr sz="2400" spc="-20" dirty="0">
                <a:cs typeface="Arial MT"/>
              </a:rPr>
              <a:t> </a:t>
            </a:r>
            <a:r>
              <a:rPr sz="2400" spc="-5" dirty="0">
                <a:cs typeface="Arial MT"/>
              </a:rPr>
              <a:t>SD</a:t>
            </a:r>
            <a:r>
              <a:rPr sz="2400" spc="-30" dirty="0">
                <a:cs typeface="Arial MT"/>
              </a:rPr>
              <a:t> </a:t>
            </a:r>
            <a:r>
              <a:rPr sz="2400" spc="-5" dirty="0">
                <a:cs typeface="Arial MT"/>
              </a:rPr>
              <a:t>10</a:t>
            </a:r>
            <a:endParaRPr sz="2400" dirty="0">
              <a:cs typeface="Arial MT"/>
            </a:endParaRPr>
          </a:p>
        </p:txBody>
      </p:sp>
      <p:sp>
        <p:nvSpPr>
          <p:cNvPr id="3" name="object 3"/>
          <p:cNvSpPr txBox="1"/>
          <p:nvPr/>
        </p:nvSpPr>
        <p:spPr>
          <a:xfrm>
            <a:off x="530225" y="1451483"/>
            <a:ext cx="965200" cy="382156"/>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00FF"/>
                </a:solidFill>
                <a:cs typeface="Arial"/>
              </a:rPr>
              <a:t>Final:</a:t>
            </a:r>
            <a:endParaRPr sz="2400" dirty="0">
              <a:cs typeface="Arial"/>
            </a:endParaRPr>
          </a:p>
        </p:txBody>
      </p:sp>
      <p:sp>
        <p:nvSpPr>
          <p:cNvPr id="4" name="object 4"/>
          <p:cNvSpPr txBox="1"/>
          <p:nvPr/>
        </p:nvSpPr>
        <p:spPr>
          <a:xfrm>
            <a:off x="1917218" y="1398143"/>
            <a:ext cx="2593340" cy="863600"/>
          </a:xfrm>
          <a:prstGeom prst="rect">
            <a:avLst/>
          </a:prstGeom>
        </p:spPr>
        <p:txBody>
          <a:bodyPr vert="horz" wrap="square" lIns="0" tIns="66040" rIns="0" bIns="0" rtlCol="0">
            <a:spAutoFit/>
          </a:bodyPr>
          <a:lstStyle/>
          <a:p>
            <a:pPr marL="12700">
              <a:lnSpc>
                <a:spcPct val="100000"/>
              </a:lnSpc>
              <a:spcBef>
                <a:spcPts val="520"/>
              </a:spcBef>
            </a:pPr>
            <a:r>
              <a:rPr sz="2400" spc="-10" dirty="0">
                <a:cs typeface="Arial MT"/>
              </a:rPr>
              <a:t>Average</a:t>
            </a:r>
            <a:r>
              <a:rPr sz="2400" spc="-30" dirty="0">
                <a:cs typeface="Arial MT"/>
              </a:rPr>
              <a:t> </a:t>
            </a:r>
            <a:r>
              <a:rPr sz="2400" spc="-5" dirty="0">
                <a:cs typeface="Arial MT"/>
              </a:rPr>
              <a:t>60,</a:t>
            </a:r>
            <a:r>
              <a:rPr sz="2400" spc="-25" dirty="0">
                <a:cs typeface="Arial MT"/>
              </a:rPr>
              <a:t> </a:t>
            </a:r>
            <a:r>
              <a:rPr sz="2400" spc="-5" dirty="0">
                <a:cs typeface="Arial MT"/>
              </a:rPr>
              <a:t>SD</a:t>
            </a:r>
            <a:r>
              <a:rPr sz="2400" spc="-35" dirty="0">
                <a:cs typeface="Arial MT"/>
              </a:rPr>
              <a:t> </a:t>
            </a:r>
            <a:r>
              <a:rPr sz="2400" spc="-5" dirty="0">
                <a:cs typeface="Arial MT"/>
              </a:rPr>
              <a:t>15</a:t>
            </a:r>
            <a:endParaRPr sz="2400" dirty="0">
              <a:cs typeface="Arial MT"/>
            </a:endParaRPr>
          </a:p>
          <a:p>
            <a:pPr marL="1073785">
              <a:lnSpc>
                <a:spcPct val="100000"/>
              </a:lnSpc>
              <a:spcBef>
                <a:spcPts val="420"/>
              </a:spcBef>
            </a:pPr>
            <a:r>
              <a:rPr sz="2400" i="1" dirty="0">
                <a:cs typeface="Arial"/>
              </a:rPr>
              <a:t>r</a:t>
            </a:r>
            <a:r>
              <a:rPr sz="2400" i="1" spc="20" dirty="0">
                <a:cs typeface="Arial"/>
              </a:rPr>
              <a:t> </a:t>
            </a:r>
            <a:r>
              <a:rPr sz="2400" dirty="0">
                <a:cs typeface="Arial MT"/>
              </a:rPr>
              <a:t>=</a:t>
            </a:r>
            <a:r>
              <a:rPr sz="2400" spc="-40" dirty="0">
                <a:cs typeface="Arial MT"/>
              </a:rPr>
              <a:t> </a:t>
            </a:r>
            <a:r>
              <a:rPr sz="2400" spc="-5" dirty="0">
                <a:cs typeface="Arial MT"/>
              </a:rPr>
              <a:t>0.6</a:t>
            </a:r>
            <a:endParaRPr sz="2400" dirty="0">
              <a:cs typeface="Arial MT"/>
            </a:endParaRPr>
          </a:p>
        </p:txBody>
      </p:sp>
      <p:sp>
        <p:nvSpPr>
          <p:cNvPr id="5" name="object 5"/>
          <p:cNvSpPr txBox="1"/>
          <p:nvPr/>
        </p:nvSpPr>
        <p:spPr>
          <a:xfrm>
            <a:off x="530225" y="2655443"/>
            <a:ext cx="7996555" cy="1974900"/>
          </a:xfrm>
          <a:prstGeom prst="rect">
            <a:avLst/>
          </a:prstGeom>
        </p:spPr>
        <p:txBody>
          <a:bodyPr vert="horz" wrap="square" lIns="0" tIns="66040" rIns="0" bIns="0" rtlCol="0">
            <a:spAutoFit/>
          </a:bodyPr>
          <a:lstStyle/>
          <a:p>
            <a:pPr marL="12700">
              <a:lnSpc>
                <a:spcPct val="100000"/>
              </a:lnSpc>
              <a:spcBef>
                <a:spcPts val="520"/>
              </a:spcBef>
            </a:pPr>
            <a:r>
              <a:rPr sz="2400" b="1" spc="-5" dirty="0">
                <a:cs typeface="Arial"/>
              </a:rPr>
              <a:t>Fill</a:t>
            </a:r>
            <a:r>
              <a:rPr sz="2400" b="1" spc="-35" dirty="0">
                <a:cs typeface="Arial"/>
              </a:rPr>
              <a:t> </a:t>
            </a:r>
            <a:r>
              <a:rPr sz="2400" b="1" spc="-5" dirty="0">
                <a:cs typeface="Arial"/>
              </a:rPr>
              <a:t>in</a:t>
            </a:r>
            <a:r>
              <a:rPr sz="2400" b="1" spc="-30" dirty="0">
                <a:cs typeface="Arial"/>
              </a:rPr>
              <a:t> </a:t>
            </a:r>
            <a:r>
              <a:rPr sz="2400" b="1" dirty="0">
                <a:cs typeface="Arial"/>
              </a:rPr>
              <a:t>the</a:t>
            </a:r>
            <a:r>
              <a:rPr sz="2400" b="1" spc="-25" dirty="0">
                <a:cs typeface="Arial"/>
              </a:rPr>
              <a:t> </a:t>
            </a:r>
            <a:r>
              <a:rPr sz="2400" b="1" spc="-5" dirty="0">
                <a:cs typeface="Arial"/>
              </a:rPr>
              <a:t>blank:</a:t>
            </a:r>
            <a:endParaRPr sz="2400" dirty="0">
              <a:cs typeface="Arial"/>
            </a:endParaRPr>
          </a:p>
          <a:p>
            <a:pPr marL="12700" marR="5080">
              <a:lnSpc>
                <a:spcPts val="2850"/>
              </a:lnSpc>
              <a:spcBef>
                <a:spcPts val="540"/>
              </a:spcBef>
            </a:pPr>
            <a:r>
              <a:rPr sz="2400" spc="-5" dirty="0">
                <a:cs typeface="Arial MT"/>
              </a:rPr>
              <a:t>For at least 75% of the </a:t>
            </a:r>
            <a:r>
              <a:rPr sz="2400" dirty="0">
                <a:cs typeface="Arial MT"/>
              </a:rPr>
              <a:t>students, </a:t>
            </a:r>
            <a:r>
              <a:rPr sz="2400" spc="-5" dirty="0">
                <a:cs typeface="Arial MT"/>
              </a:rPr>
              <a:t>the </a:t>
            </a:r>
            <a:r>
              <a:rPr sz="2400" dirty="0">
                <a:cs typeface="Arial MT"/>
              </a:rPr>
              <a:t>regression </a:t>
            </a:r>
            <a:r>
              <a:rPr sz="2400" spc="-5" dirty="0">
                <a:cs typeface="Arial MT"/>
              </a:rPr>
              <a:t>estimate of </a:t>
            </a:r>
            <a:r>
              <a:rPr sz="2400" spc="-655" dirty="0">
                <a:cs typeface="Arial MT"/>
              </a:rPr>
              <a:t> </a:t>
            </a:r>
            <a:r>
              <a:rPr sz="2400" spc="-5" dirty="0">
                <a:cs typeface="Arial MT"/>
              </a:rPr>
              <a:t>final</a:t>
            </a:r>
            <a:r>
              <a:rPr sz="2400" spc="-20" dirty="0">
                <a:cs typeface="Arial MT"/>
              </a:rPr>
              <a:t> </a:t>
            </a:r>
            <a:r>
              <a:rPr sz="2400" dirty="0">
                <a:cs typeface="Arial MT"/>
              </a:rPr>
              <a:t>score</a:t>
            </a:r>
            <a:r>
              <a:rPr sz="2400" spc="-10" dirty="0">
                <a:cs typeface="Arial MT"/>
              </a:rPr>
              <a:t> </a:t>
            </a:r>
            <a:r>
              <a:rPr sz="2400" spc="-5" dirty="0">
                <a:cs typeface="Arial MT"/>
              </a:rPr>
              <a:t>based</a:t>
            </a:r>
            <a:r>
              <a:rPr sz="2400" spc="-10" dirty="0">
                <a:cs typeface="Arial MT"/>
              </a:rPr>
              <a:t> </a:t>
            </a:r>
            <a:r>
              <a:rPr sz="2400" spc="-5" dirty="0">
                <a:cs typeface="Arial MT"/>
              </a:rPr>
              <a:t>on</a:t>
            </a:r>
            <a:r>
              <a:rPr sz="2400" spc="-10" dirty="0">
                <a:cs typeface="Arial MT"/>
              </a:rPr>
              <a:t> </a:t>
            </a:r>
            <a:r>
              <a:rPr sz="2400" dirty="0">
                <a:cs typeface="Arial MT"/>
              </a:rPr>
              <a:t>midterm</a:t>
            </a:r>
            <a:r>
              <a:rPr sz="2400" spc="-15" dirty="0">
                <a:cs typeface="Arial MT"/>
              </a:rPr>
              <a:t> </a:t>
            </a:r>
            <a:r>
              <a:rPr sz="2400" dirty="0">
                <a:cs typeface="Arial MT"/>
              </a:rPr>
              <a:t>score</a:t>
            </a:r>
            <a:r>
              <a:rPr sz="2400" spc="-10" dirty="0">
                <a:cs typeface="Arial MT"/>
              </a:rPr>
              <a:t> </a:t>
            </a:r>
            <a:r>
              <a:rPr sz="2400" spc="-5" dirty="0">
                <a:cs typeface="Arial MT"/>
              </a:rPr>
              <a:t>will</a:t>
            </a:r>
            <a:r>
              <a:rPr sz="2400" spc="-10" dirty="0">
                <a:cs typeface="Arial MT"/>
              </a:rPr>
              <a:t> </a:t>
            </a:r>
            <a:r>
              <a:rPr sz="2400" spc="-5" dirty="0">
                <a:cs typeface="Arial MT"/>
              </a:rPr>
              <a:t>be</a:t>
            </a:r>
            <a:r>
              <a:rPr sz="2400" spc="-15" dirty="0">
                <a:cs typeface="Arial MT"/>
              </a:rPr>
              <a:t> </a:t>
            </a:r>
            <a:r>
              <a:rPr sz="2400" dirty="0">
                <a:cs typeface="Arial MT"/>
              </a:rPr>
              <a:t>correct</a:t>
            </a:r>
            <a:r>
              <a:rPr sz="2400" spc="-10" dirty="0">
                <a:cs typeface="Arial MT"/>
              </a:rPr>
              <a:t> </a:t>
            </a:r>
            <a:r>
              <a:rPr sz="2400" spc="-5" dirty="0">
                <a:cs typeface="Arial MT"/>
              </a:rPr>
              <a:t>to</a:t>
            </a:r>
            <a:r>
              <a:rPr sz="2400" spc="-15" dirty="0">
                <a:cs typeface="Arial MT"/>
              </a:rPr>
              <a:t> </a:t>
            </a:r>
            <a:r>
              <a:rPr sz="2400" spc="-5" dirty="0">
                <a:cs typeface="Arial MT"/>
              </a:rPr>
              <a:t>within</a:t>
            </a:r>
            <a:endParaRPr sz="2400" dirty="0">
              <a:cs typeface="Arial MT"/>
            </a:endParaRPr>
          </a:p>
          <a:p>
            <a:pPr marL="12700">
              <a:lnSpc>
                <a:spcPts val="2760"/>
              </a:lnSpc>
              <a:tabLst>
                <a:tab pos="1950085" algn="l"/>
              </a:tabLst>
            </a:pPr>
            <a:r>
              <a:rPr sz="2400" u="heavy" dirty="0">
                <a:uFill>
                  <a:solidFill>
                    <a:srgbClr val="3A3A3A"/>
                  </a:solidFill>
                </a:uFill>
                <a:cs typeface="Times New Roman"/>
              </a:rPr>
              <a:t> 	</a:t>
            </a:r>
            <a:r>
              <a:rPr sz="2400" spc="-5" dirty="0">
                <a:cs typeface="Arial MT"/>
              </a:rPr>
              <a:t>points.</a:t>
            </a:r>
            <a:endParaRPr sz="2400" dirty="0">
              <a:cs typeface="Arial MT"/>
            </a:endParaRPr>
          </a:p>
        </p:txBody>
      </p:sp>
      <p:sp>
        <p:nvSpPr>
          <p:cNvPr id="6" name="object 6"/>
          <p:cNvSpPr txBox="1">
            <a:spLocks noGrp="1"/>
          </p:cNvSpPr>
          <p:nvPr>
            <p:ph type="title"/>
          </p:nvPr>
        </p:nvSpPr>
        <p:spPr>
          <a:xfrm>
            <a:off x="530225" y="181699"/>
            <a:ext cx="494601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Discussion</a:t>
            </a:r>
            <a:r>
              <a:rPr spc="-45" dirty="0">
                <a:solidFill>
                  <a:schemeClr val="tx1"/>
                </a:solidFill>
              </a:rPr>
              <a:t> </a:t>
            </a:r>
            <a:r>
              <a:rPr spc="-10" dirty="0">
                <a:solidFill>
                  <a:schemeClr val="tx1"/>
                </a:solidFill>
              </a:rPr>
              <a:t>Question</a:t>
            </a:r>
            <a:r>
              <a:rPr spc="-50" dirty="0">
                <a:solidFill>
                  <a:schemeClr val="tx1"/>
                </a:solidFill>
              </a:rPr>
              <a:t> </a:t>
            </a:r>
            <a:r>
              <a:rPr dirty="0">
                <a:solidFill>
                  <a:schemeClr val="tx1"/>
                </a:solidFill>
              </a:rPr>
              <a:t>2</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79608" y="2209519"/>
            <a:ext cx="5382260" cy="636072"/>
          </a:xfrm>
          <a:prstGeom prst="rect">
            <a:avLst/>
          </a:prstGeom>
        </p:spPr>
        <p:txBody>
          <a:bodyPr vert="horz" wrap="square" lIns="0" tIns="12700" rIns="0" bIns="0" rtlCol="0">
            <a:spAutoFit/>
          </a:bodyPr>
          <a:lstStyle/>
          <a:p>
            <a:pPr marL="12700" algn="ctr">
              <a:lnSpc>
                <a:spcPct val="100000"/>
              </a:lnSpc>
              <a:spcBef>
                <a:spcPts val="100"/>
              </a:spcBef>
            </a:pPr>
            <a:r>
              <a:rPr lang="en-US" spc="-5" dirty="0"/>
              <a:t>Correlation</a:t>
            </a:r>
            <a:r>
              <a:rPr lang="en-US" spc="-85" dirty="0"/>
              <a:t> </a:t>
            </a:r>
            <a:r>
              <a:rPr lang="en-US" spc="-5" dirty="0"/>
              <a:t>Coefficient</a:t>
            </a:r>
            <a:endParaRPr spc="-5"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5613" y="2209519"/>
            <a:ext cx="4237703" cy="636072"/>
          </a:xfrm>
          <a:prstGeom prst="rect">
            <a:avLst/>
          </a:prstGeom>
        </p:spPr>
        <p:txBody>
          <a:bodyPr vert="horz" wrap="square" lIns="0" tIns="12700" rIns="0" bIns="0" rtlCol="0">
            <a:spAutoFit/>
          </a:bodyPr>
          <a:lstStyle/>
          <a:p>
            <a:pPr marL="12700">
              <a:lnSpc>
                <a:spcPct val="100000"/>
              </a:lnSpc>
              <a:spcBef>
                <a:spcPts val="100"/>
              </a:spcBef>
            </a:pPr>
            <a:r>
              <a:rPr lang="en-US" spc="-5" dirty="0"/>
              <a:t>Regression</a:t>
            </a:r>
            <a:r>
              <a:rPr lang="en-US" spc="-90" dirty="0"/>
              <a:t> </a:t>
            </a:r>
            <a:r>
              <a:rPr lang="en-US" dirty="0"/>
              <a:t>Model</a:t>
            </a:r>
            <a:endParaRPr spc="-45"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5652770" cy="636072"/>
          </a:xfrm>
          <a:prstGeom prst="rect">
            <a:avLst/>
          </a:prstGeom>
        </p:spPr>
        <p:txBody>
          <a:bodyPr vert="horz" wrap="square" lIns="0" tIns="12700" rIns="0" bIns="0" rtlCol="0">
            <a:spAutoFit/>
          </a:bodyPr>
          <a:lstStyle/>
          <a:p>
            <a:pPr marL="12700">
              <a:lnSpc>
                <a:spcPct val="100000"/>
              </a:lnSpc>
              <a:spcBef>
                <a:spcPts val="100"/>
              </a:spcBef>
            </a:pPr>
            <a:r>
              <a:rPr dirty="0">
                <a:solidFill>
                  <a:schemeClr val="tx1"/>
                </a:solidFill>
              </a:rPr>
              <a:t>A</a:t>
            </a:r>
            <a:r>
              <a:rPr spc="-160" dirty="0">
                <a:solidFill>
                  <a:schemeClr val="tx1"/>
                </a:solidFill>
              </a:rPr>
              <a:t> </a:t>
            </a:r>
            <a:r>
              <a:rPr dirty="0">
                <a:solidFill>
                  <a:schemeClr val="tx1"/>
                </a:solidFill>
              </a:rPr>
              <a:t>“Model”:</a:t>
            </a:r>
            <a:r>
              <a:rPr spc="-30" dirty="0">
                <a:solidFill>
                  <a:schemeClr val="tx1"/>
                </a:solidFill>
              </a:rPr>
              <a:t> </a:t>
            </a:r>
            <a:r>
              <a:rPr spc="-10" dirty="0">
                <a:solidFill>
                  <a:schemeClr val="tx1"/>
                </a:solidFill>
              </a:rPr>
              <a:t>Signal</a:t>
            </a:r>
            <a:r>
              <a:rPr spc="-35" dirty="0">
                <a:solidFill>
                  <a:schemeClr val="tx1"/>
                </a:solidFill>
              </a:rPr>
              <a:t> </a:t>
            </a:r>
            <a:r>
              <a:rPr dirty="0">
                <a:solidFill>
                  <a:schemeClr val="tx1"/>
                </a:solidFill>
              </a:rPr>
              <a:t>+</a:t>
            </a:r>
            <a:r>
              <a:rPr spc="-40" dirty="0">
                <a:solidFill>
                  <a:schemeClr val="tx1"/>
                </a:solidFill>
              </a:rPr>
              <a:t> </a:t>
            </a:r>
            <a:r>
              <a:rPr spc="-5" dirty="0">
                <a:solidFill>
                  <a:schemeClr val="tx1"/>
                </a:solidFill>
              </a:rPr>
              <a:t>Noise</a:t>
            </a:r>
          </a:p>
        </p:txBody>
      </p:sp>
      <p:grpSp>
        <p:nvGrpSpPr>
          <p:cNvPr id="3" name="object 3"/>
          <p:cNvGrpSpPr/>
          <p:nvPr/>
        </p:nvGrpSpPr>
        <p:grpSpPr>
          <a:xfrm>
            <a:off x="452437" y="1211562"/>
            <a:ext cx="6911340" cy="3161030"/>
            <a:chOff x="452437" y="1211562"/>
            <a:chExt cx="6911340" cy="3161030"/>
          </a:xfrm>
        </p:grpSpPr>
        <p:sp>
          <p:nvSpPr>
            <p:cNvPr id="4" name="object 4"/>
            <p:cNvSpPr/>
            <p:nvPr/>
          </p:nvSpPr>
          <p:spPr>
            <a:xfrm>
              <a:off x="1794749" y="1473674"/>
              <a:ext cx="5554980" cy="2884805"/>
            </a:xfrm>
            <a:custGeom>
              <a:avLst/>
              <a:gdLst/>
              <a:ahLst/>
              <a:cxnLst/>
              <a:rect l="l" t="t" r="r" b="b"/>
              <a:pathLst>
                <a:path w="5554980" h="2884804">
                  <a:moveTo>
                    <a:pt x="0" y="2884199"/>
                  </a:moveTo>
                  <a:lnTo>
                    <a:pt x="5554499" y="0"/>
                  </a:lnTo>
                </a:path>
              </a:pathLst>
            </a:custGeom>
            <a:ln w="28574">
              <a:solidFill>
                <a:srgbClr val="6AA84F"/>
              </a:solidFill>
            </a:ln>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6" name="object 6"/>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7" name="object 7"/>
            <p:cNvSpPr/>
            <p:nvPr/>
          </p:nvSpPr>
          <p:spPr>
            <a:xfrm>
              <a:off x="6827799"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799"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9" name="object 9"/>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0" name="object 10"/>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1" name="object 11"/>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2" name="object 12"/>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sp>
          <p:nvSpPr>
            <p:cNvPr id="13" name="object 13"/>
            <p:cNvSpPr/>
            <p:nvPr/>
          </p:nvSpPr>
          <p:spPr>
            <a:xfrm>
              <a:off x="2777250" y="1738275"/>
              <a:ext cx="2475230" cy="2091055"/>
            </a:xfrm>
            <a:custGeom>
              <a:avLst/>
              <a:gdLst/>
              <a:ahLst/>
              <a:cxnLst/>
              <a:rect l="l" t="t" r="r" b="b"/>
              <a:pathLst>
                <a:path w="2475229" h="2091054">
                  <a:moveTo>
                    <a:pt x="0" y="831224"/>
                  </a:moveTo>
                  <a:lnTo>
                    <a:pt x="18899" y="2090624"/>
                  </a:lnTo>
                </a:path>
                <a:path w="2475229" h="2091054">
                  <a:moveTo>
                    <a:pt x="1702849" y="2067949"/>
                  </a:moveTo>
                  <a:lnTo>
                    <a:pt x="1706449" y="1246849"/>
                  </a:lnTo>
                </a:path>
                <a:path w="2475229" h="2091054">
                  <a:moveTo>
                    <a:pt x="2459799" y="0"/>
                  </a:moveTo>
                  <a:lnTo>
                    <a:pt x="2474799" y="830999"/>
                  </a:lnTo>
                </a:path>
              </a:pathLst>
            </a:custGeom>
            <a:ln w="19049">
              <a:solidFill>
                <a:srgbClr val="F40017"/>
              </a:solidFill>
            </a:ln>
          </p:spPr>
          <p:txBody>
            <a:bodyPr wrap="square" lIns="0" tIns="0" rIns="0" bIns="0" rtlCol="0"/>
            <a:lstStyle/>
            <a:p>
              <a:endParaRPr/>
            </a:p>
          </p:txBody>
        </p:sp>
        <p:sp>
          <p:nvSpPr>
            <p:cNvPr id="14" name="object 14"/>
            <p:cNvSpPr/>
            <p:nvPr/>
          </p:nvSpPr>
          <p:spPr>
            <a:xfrm>
              <a:off x="6947499" y="1662549"/>
              <a:ext cx="5715" cy="203200"/>
            </a:xfrm>
            <a:custGeom>
              <a:avLst/>
              <a:gdLst/>
              <a:ahLst/>
              <a:cxnLst/>
              <a:rect l="l" t="t" r="r" b="b"/>
              <a:pathLst>
                <a:path w="5715" h="203200">
                  <a:moveTo>
                    <a:pt x="2549" y="-9524"/>
                  </a:moveTo>
                  <a:lnTo>
                    <a:pt x="2549" y="212324"/>
                  </a:lnTo>
                </a:path>
              </a:pathLst>
            </a:custGeom>
            <a:ln w="24149">
              <a:solidFill>
                <a:srgbClr val="F40017"/>
              </a:solidFill>
            </a:ln>
          </p:spPr>
          <p:txBody>
            <a:bodyPr wrap="square" lIns="0" tIns="0" rIns="0" bIns="0" rtlCol="0"/>
            <a:lstStyle/>
            <a:p>
              <a:endParaRPr/>
            </a:p>
          </p:txBody>
        </p:sp>
        <p:sp>
          <p:nvSpPr>
            <p:cNvPr id="15" name="object 15"/>
            <p:cNvSpPr/>
            <p:nvPr/>
          </p:nvSpPr>
          <p:spPr>
            <a:xfrm>
              <a:off x="457199" y="1216324"/>
              <a:ext cx="2292350" cy="2590165"/>
            </a:xfrm>
            <a:custGeom>
              <a:avLst/>
              <a:gdLst/>
              <a:ahLst/>
              <a:cxnLst/>
              <a:rect l="l" t="t" r="r" b="b"/>
              <a:pathLst>
                <a:path w="2292350" h="2590165">
                  <a:moveTo>
                    <a:pt x="1717249" y="2589899"/>
                  </a:move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343449"/>
                  </a:ln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close/>
                </a:path>
              </a:pathLst>
            </a:custGeom>
            <a:solidFill>
              <a:srgbClr val="CEE1F3"/>
            </a:solidFill>
          </p:spPr>
          <p:txBody>
            <a:bodyPr wrap="square" lIns="0" tIns="0" rIns="0" bIns="0" rtlCol="0"/>
            <a:lstStyle/>
            <a:p>
              <a:endParaRPr/>
            </a:p>
          </p:txBody>
        </p:sp>
        <p:sp>
          <p:nvSpPr>
            <p:cNvPr id="16" name="object 16"/>
            <p:cNvSpPr/>
            <p:nvPr/>
          </p:nvSpPr>
          <p:spPr>
            <a:xfrm>
              <a:off x="457200" y="1216324"/>
              <a:ext cx="2292350" cy="2590165"/>
            </a:xfrm>
            <a:custGeom>
              <a:avLst/>
              <a:gdLst/>
              <a:ahLst/>
              <a:cxnLst/>
              <a:rect l="l" t="t" r="r" b="b"/>
              <a:pathLst>
                <a:path w="2292350" h="2590165">
                  <a:moveTo>
                    <a:pt x="0" y="343449"/>
                  </a:moveTo>
                  <a:lnTo>
                    <a:pt x="3135" y="296845"/>
                  </a:lnTo>
                  <a:lnTo>
                    <a:pt x="12268" y="252147"/>
                  </a:lnTo>
                  <a:lnTo>
                    <a:pt x="26990" y="209763"/>
                  </a:lnTo>
                  <a:lnTo>
                    <a:pt x="46890" y="170104"/>
                  </a:lnTo>
                  <a:lnTo>
                    <a:pt x="71562" y="133577"/>
                  </a:lnTo>
                  <a:lnTo>
                    <a:pt x="100594" y="100594"/>
                  </a:lnTo>
                  <a:lnTo>
                    <a:pt x="133577" y="71562"/>
                  </a:lnTo>
                  <a:lnTo>
                    <a:pt x="170104" y="46890"/>
                  </a:lnTo>
                  <a:lnTo>
                    <a:pt x="209763" y="26989"/>
                  </a:lnTo>
                  <a:lnTo>
                    <a:pt x="252147" y="12268"/>
                  </a:lnTo>
                  <a:lnTo>
                    <a:pt x="296845" y="3135"/>
                  </a:lnTo>
                  <a:lnTo>
                    <a:pt x="343449" y="0"/>
                  </a:lnTo>
                  <a:lnTo>
                    <a:pt x="1202074" y="0"/>
                  </a:lnTo>
                  <a:lnTo>
                    <a:pt x="1717249" y="0"/>
                  </a:lnTo>
                  <a:lnTo>
                    <a:pt x="1771301" y="4278"/>
                  </a:lnTo>
                  <a:lnTo>
                    <a:pt x="1823535" y="16859"/>
                  </a:lnTo>
                  <a:lnTo>
                    <a:pt x="1873029" y="37360"/>
                  </a:lnTo>
                  <a:lnTo>
                    <a:pt x="1918860" y="65399"/>
                  </a:lnTo>
                  <a:lnTo>
                    <a:pt x="1960105" y="100594"/>
                  </a:lnTo>
                  <a:lnTo>
                    <a:pt x="1995300" y="141839"/>
                  </a:lnTo>
                  <a:lnTo>
                    <a:pt x="2023339" y="187670"/>
                  </a:lnTo>
                  <a:lnTo>
                    <a:pt x="2043840" y="237164"/>
                  </a:lnTo>
                  <a:lnTo>
                    <a:pt x="2056421" y="289398"/>
                  </a:lnTo>
                  <a:lnTo>
                    <a:pt x="2060699" y="343449"/>
                  </a:lnTo>
                  <a:lnTo>
                    <a:pt x="2060699" y="1510774"/>
                  </a:lnTo>
                  <a:lnTo>
                    <a:pt x="2291745" y="2006343"/>
                  </a:lnTo>
                  <a:lnTo>
                    <a:pt x="2060699" y="2158249"/>
                  </a:lnTo>
                  <a:lnTo>
                    <a:pt x="2060699" y="2246449"/>
                  </a:lnTo>
                  <a:lnTo>
                    <a:pt x="2057564" y="2293054"/>
                  </a:lnTo>
                  <a:lnTo>
                    <a:pt x="2048431" y="2337752"/>
                  </a:lnTo>
                  <a:lnTo>
                    <a:pt x="2033709" y="2380136"/>
                  </a:lnTo>
                  <a:lnTo>
                    <a:pt x="2013809" y="2419795"/>
                  </a:lnTo>
                  <a:lnTo>
                    <a:pt x="1989137" y="2456321"/>
                  </a:lnTo>
                  <a:lnTo>
                    <a:pt x="1960105" y="2489305"/>
                  </a:lnTo>
                  <a:lnTo>
                    <a:pt x="1927122" y="2518337"/>
                  </a:lnTo>
                  <a:lnTo>
                    <a:pt x="1890595" y="2543008"/>
                  </a:lnTo>
                  <a:lnTo>
                    <a:pt x="1850936" y="2562909"/>
                  </a:lnTo>
                  <a:lnTo>
                    <a:pt x="1808552" y="2577631"/>
                  </a:lnTo>
                  <a:lnTo>
                    <a:pt x="1763854" y="2586764"/>
                  </a:lnTo>
                  <a:lnTo>
                    <a:pt x="1717249" y="2589899"/>
                  </a:lnTo>
                  <a:lnTo>
                    <a:pt x="1202074" y="2589899"/>
                  </a:lnTo>
                  <a:lnTo>
                    <a:pt x="343449" y="2589899"/>
                  </a:lnTo>
                  <a:lnTo>
                    <a:pt x="296845" y="2586764"/>
                  </a:lnTo>
                  <a:lnTo>
                    <a:pt x="252147" y="2577631"/>
                  </a:lnTo>
                  <a:lnTo>
                    <a:pt x="209763" y="2562909"/>
                  </a:lnTo>
                  <a:lnTo>
                    <a:pt x="170104" y="2543008"/>
                  </a:lnTo>
                  <a:lnTo>
                    <a:pt x="133577" y="2518337"/>
                  </a:lnTo>
                  <a:lnTo>
                    <a:pt x="100594" y="2489305"/>
                  </a:lnTo>
                  <a:lnTo>
                    <a:pt x="71562" y="2456321"/>
                  </a:lnTo>
                  <a:lnTo>
                    <a:pt x="46890" y="2419795"/>
                  </a:lnTo>
                  <a:lnTo>
                    <a:pt x="26990" y="2380136"/>
                  </a:lnTo>
                  <a:lnTo>
                    <a:pt x="12268" y="2337752"/>
                  </a:lnTo>
                  <a:lnTo>
                    <a:pt x="3135" y="2293054"/>
                  </a:lnTo>
                  <a:lnTo>
                    <a:pt x="0" y="2246449"/>
                  </a:lnTo>
                  <a:lnTo>
                    <a:pt x="0" y="2158249"/>
                  </a:lnTo>
                  <a:lnTo>
                    <a:pt x="0" y="1510774"/>
                  </a:lnTo>
                  <a:lnTo>
                    <a:pt x="0" y="343449"/>
                  </a:lnTo>
                  <a:close/>
                </a:path>
              </a:pathLst>
            </a:custGeom>
            <a:ln w="9524">
              <a:solidFill>
                <a:srgbClr val="3368FC"/>
              </a:solidFill>
            </a:ln>
          </p:spPr>
          <p:txBody>
            <a:bodyPr wrap="square" lIns="0" tIns="0" rIns="0" bIns="0" rtlCol="0"/>
            <a:lstStyle/>
            <a:p>
              <a:endParaRPr/>
            </a:p>
          </p:txBody>
        </p:sp>
      </p:grpSp>
      <p:sp>
        <p:nvSpPr>
          <p:cNvPr id="17" name="object 17"/>
          <p:cNvSpPr txBox="1"/>
          <p:nvPr/>
        </p:nvSpPr>
        <p:spPr>
          <a:xfrm>
            <a:off x="630818" y="1400533"/>
            <a:ext cx="1817030" cy="2238433"/>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Distance </a:t>
            </a:r>
            <a:r>
              <a:rPr sz="2400" dirty="0">
                <a:cs typeface="Arial MT"/>
              </a:rPr>
              <a:t> </a:t>
            </a:r>
            <a:r>
              <a:rPr sz="2400" spc="-5" dirty="0">
                <a:cs typeface="Arial MT"/>
              </a:rPr>
              <a:t>drawn at </a:t>
            </a:r>
            <a:r>
              <a:rPr sz="2400" dirty="0">
                <a:cs typeface="Arial MT"/>
              </a:rPr>
              <a:t> random </a:t>
            </a:r>
            <a:r>
              <a:rPr sz="2400" spc="5" dirty="0">
                <a:cs typeface="Arial MT"/>
              </a:rPr>
              <a:t> </a:t>
            </a:r>
            <a:r>
              <a:rPr sz="2400" spc="-5" dirty="0">
                <a:cs typeface="Arial MT"/>
              </a:rPr>
              <a:t>from </a:t>
            </a:r>
            <a:r>
              <a:rPr sz="2400" dirty="0">
                <a:cs typeface="Arial MT"/>
              </a:rPr>
              <a:t> </a:t>
            </a:r>
            <a:r>
              <a:rPr sz="2400" spc="-5" dirty="0">
                <a:cs typeface="Arial MT"/>
              </a:rPr>
              <a:t>distribution </a:t>
            </a:r>
            <a:r>
              <a:rPr sz="2400" dirty="0">
                <a:cs typeface="Arial MT"/>
              </a:rPr>
              <a:t> </a:t>
            </a:r>
            <a:r>
              <a:rPr sz="2400" spc="-5" dirty="0">
                <a:cs typeface="Arial MT"/>
              </a:rPr>
              <a:t>with</a:t>
            </a:r>
            <a:r>
              <a:rPr sz="2400" spc="-55" dirty="0">
                <a:cs typeface="Arial MT"/>
              </a:rPr>
              <a:t> </a:t>
            </a:r>
            <a:r>
              <a:rPr sz="2400" dirty="0">
                <a:cs typeface="Arial MT"/>
              </a:rPr>
              <a:t>mean</a:t>
            </a:r>
            <a:r>
              <a:rPr sz="2400" spc="-50" dirty="0">
                <a:cs typeface="Arial MT"/>
              </a:rPr>
              <a:t> </a:t>
            </a:r>
            <a:r>
              <a:rPr sz="2400" dirty="0">
                <a:cs typeface="Arial MT"/>
              </a:rPr>
              <a:t>0</a:t>
            </a:r>
          </a:p>
        </p:txBody>
      </p:sp>
      <p:grpSp>
        <p:nvGrpSpPr>
          <p:cNvPr id="18" name="object 18"/>
          <p:cNvGrpSpPr/>
          <p:nvPr/>
        </p:nvGrpSpPr>
        <p:grpSpPr>
          <a:xfrm>
            <a:off x="4601047" y="2866812"/>
            <a:ext cx="3410585" cy="1800225"/>
            <a:chOff x="4601047" y="2866812"/>
            <a:chExt cx="3410585" cy="1800225"/>
          </a:xfrm>
        </p:grpSpPr>
        <p:sp>
          <p:nvSpPr>
            <p:cNvPr id="19" name="object 19"/>
            <p:cNvSpPr/>
            <p:nvPr/>
          </p:nvSpPr>
          <p:spPr>
            <a:xfrm>
              <a:off x="4605809" y="2871574"/>
              <a:ext cx="3401060" cy="1790700"/>
            </a:xfrm>
            <a:custGeom>
              <a:avLst/>
              <a:gdLst/>
              <a:ahLst/>
              <a:cxnLst/>
              <a:rect l="l" t="t" r="r" b="b"/>
              <a:pathLst>
                <a:path w="3401059" h="1790700">
                  <a:moveTo>
                    <a:pt x="3102340" y="1790399"/>
                  </a:move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close/>
                </a:path>
              </a:pathLst>
            </a:custGeom>
            <a:solidFill>
              <a:srgbClr val="CEE1F3"/>
            </a:solidFill>
          </p:spPr>
          <p:txBody>
            <a:bodyPr wrap="square" lIns="0" tIns="0" rIns="0" bIns="0" rtlCol="0"/>
            <a:lstStyle/>
            <a:p>
              <a:endParaRPr/>
            </a:p>
          </p:txBody>
        </p:sp>
        <p:sp>
          <p:nvSpPr>
            <p:cNvPr id="20" name="object 20"/>
            <p:cNvSpPr/>
            <p:nvPr/>
          </p:nvSpPr>
          <p:spPr>
            <a:xfrm>
              <a:off x="4605809" y="2871574"/>
              <a:ext cx="3401060" cy="1790700"/>
            </a:xfrm>
            <a:custGeom>
              <a:avLst/>
              <a:gdLst/>
              <a:ahLst/>
              <a:cxnLst/>
              <a:rect l="l" t="t" r="r" b="b"/>
              <a:pathLst>
                <a:path w="3401059" h="1790700">
                  <a:moveTo>
                    <a:pt x="416640" y="298399"/>
                  </a:moveTo>
                  <a:lnTo>
                    <a:pt x="420545" y="249997"/>
                  </a:lnTo>
                  <a:lnTo>
                    <a:pt x="431852" y="204082"/>
                  </a:lnTo>
                  <a:lnTo>
                    <a:pt x="449947" y="161268"/>
                  </a:lnTo>
                  <a:lnTo>
                    <a:pt x="474214" y="122168"/>
                  </a:lnTo>
                  <a:lnTo>
                    <a:pt x="504039" y="87399"/>
                  </a:lnTo>
                  <a:lnTo>
                    <a:pt x="538808" y="57573"/>
                  </a:lnTo>
                  <a:lnTo>
                    <a:pt x="577908" y="33306"/>
                  </a:lnTo>
                  <a:lnTo>
                    <a:pt x="620722" y="15212"/>
                  </a:lnTo>
                  <a:lnTo>
                    <a:pt x="666638" y="3905"/>
                  </a:lnTo>
                  <a:lnTo>
                    <a:pt x="715040" y="0"/>
                  </a:lnTo>
                  <a:lnTo>
                    <a:pt x="913990" y="0"/>
                  </a:lnTo>
                  <a:lnTo>
                    <a:pt x="1660015" y="0"/>
                  </a:lnTo>
                  <a:lnTo>
                    <a:pt x="3102340" y="0"/>
                  </a:lnTo>
                  <a:lnTo>
                    <a:pt x="3149302" y="3717"/>
                  </a:lnTo>
                  <a:lnTo>
                    <a:pt x="3194684" y="14647"/>
                  </a:lnTo>
                  <a:lnTo>
                    <a:pt x="3237686" y="32459"/>
                  </a:lnTo>
                  <a:lnTo>
                    <a:pt x="3277505" y="56820"/>
                  </a:lnTo>
                  <a:lnTo>
                    <a:pt x="3313340" y="87399"/>
                  </a:lnTo>
                  <a:lnTo>
                    <a:pt x="3343919" y="123234"/>
                  </a:lnTo>
                  <a:lnTo>
                    <a:pt x="3368280" y="163054"/>
                  </a:lnTo>
                  <a:lnTo>
                    <a:pt x="3386092" y="206055"/>
                  </a:lnTo>
                  <a:lnTo>
                    <a:pt x="3397022" y="251438"/>
                  </a:lnTo>
                  <a:lnTo>
                    <a:pt x="3400740" y="298399"/>
                  </a:lnTo>
                  <a:lnTo>
                    <a:pt x="3400740" y="745999"/>
                  </a:lnTo>
                  <a:lnTo>
                    <a:pt x="3400740" y="1491999"/>
                  </a:lnTo>
                  <a:lnTo>
                    <a:pt x="3396834" y="1540402"/>
                  </a:lnTo>
                  <a:lnTo>
                    <a:pt x="3385527" y="1586317"/>
                  </a:lnTo>
                  <a:lnTo>
                    <a:pt x="3367433" y="1629132"/>
                  </a:lnTo>
                  <a:lnTo>
                    <a:pt x="3343166" y="1668231"/>
                  </a:lnTo>
                  <a:lnTo>
                    <a:pt x="3313340" y="1703000"/>
                  </a:lnTo>
                  <a:lnTo>
                    <a:pt x="3278571" y="1732826"/>
                  </a:lnTo>
                  <a:lnTo>
                    <a:pt x="3239472" y="1757093"/>
                  </a:lnTo>
                  <a:lnTo>
                    <a:pt x="3196657" y="1775187"/>
                  </a:lnTo>
                  <a:lnTo>
                    <a:pt x="3150742" y="1786494"/>
                  </a:lnTo>
                  <a:lnTo>
                    <a:pt x="3102340" y="1790399"/>
                  </a:lnTo>
                  <a:lnTo>
                    <a:pt x="1660015" y="1790399"/>
                  </a:lnTo>
                  <a:lnTo>
                    <a:pt x="913990" y="1790399"/>
                  </a:lnTo>
                  <a:lnTo>
                    <a:pt x="715040" y="1790399"/>
                  </a:lnTo>
                  <a:lnTo>
                    <a:pt x="666638" y="1786494"/>
                  </a:lnTo>
                  <a:lnTo>
                    <a:pt x="620722" y="1775187"/>
                  </a:lnTo>
                  <a:lnTo>
                    <a:pt x="577908" y="1757093"/>
                  </a:lnTo>
                  <a:lnTo>
                    <a:pt x="538808" y="1732826"/>
                  </a:lnTo>
                  <a:lnTo>
                    <a:pt x="504039" y="1703000"/>
                  </a:lnTo>
                  <a:lnTo>
                    <a:pt x="474214" y="1668231"/>
                  </a:lnTo>
                  <a:lnTo>
                    <a:pt x="449947" y="1629132"/>
                  </a:lnTo>
                  <a:lnTo>
                    <a:pt x="431852" y="1586317"/>
                  </a:lnTo>
                  <a:lnTo>
                    <a:pt x="420545" y="1540402"/>
                  </a:lnTo>
                  <a:lnTo>
                    <a:pt x="416640" y="1491999"/>
                  </a:lnTo>
                  <a:lnTo>
                    <a:pt x="416640" y="745999"/>
                  </a:lnTo>
                  <a:lnTo>
                    <a:pt x="0" y="520218"/>
                  </a:lnTo>
                  <a:lnTo>
                    <a:pt x="416640" y="298399"/>
                  </a:lnTo>
                  <a:close/>
                </a:path>
              </a:pathLst>
            </a:custGeom>
            <a:ln w="9524">
              <a:solidFill>
                <a:srgbClr val="3368FC"/>
              </a:solidFill>
            </a:ln>
          </p:spPr>
          <p:txBody>
            <a:bodyPr wrap="square" lIns="0" tIns="0" rIns="0" bIns="0" rtlCol="0"/>
            <a:lstStyle/>
            <a:p>
              <a:endParaRPr/>
            </a:p>
          </p:txBody>
        </p:sp>
      </p:grpSp>
      <p:sp>
        <p:nvSpPr>
          <p:cNvPr id="21" name="object 21"/>
          <p:cNvSpPr txBox="1"/>
          <p:nvPr/>
        </p:nvSpPr>
        <p:spPr>
          <a:xfrm>
            <a:off x="5182873" y="2837008"/>
            <a:ext cx="2614295" cy="1866537"/>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Another distance </a:t>
            </a:r>
            <a:r>
              <a:rPr sz="2400" dirty="0">
                <a:cs typeface="Arial MT"/>
              </a:rPr>
              <a:t> </a:t>
            </a:r>
            <a:r>
              <a:rPr sz="2400" spc="-5" dirty="0">
                <a:cs typeface="Arial MT"/>
              </a:rPr>
              <a:t>drawn </a:t>
            </a:r>
            <a:r>
              <a:rPr sz="2400" dirty="0">
                <a:cs typeface="Arial MT"/>
              </a:rPr>
              <a:t> </a:t>
            </a:r>
            <a:r>
              <a:rPr sz="2400" spc="-5" dirty="0">
                <a:cs typeface="Arial MT"/>
              </a:rPr>
              <a:t>independently</a:t>
            </a:r>
            <a:r>
              <a:rPr sz="2400" spc="-95" dirty="0">
                <a:cs typeface="Arial MT"/>
              </a:rPr>
              <a:t> </a:t>
            </a:r>
            <a:r>
              <a:rPr sz="2400" spc="-5" dirty="0">
                <a:cs typeface="Arial MT"/>
              </a:rPr>
              <a:t>from </a:t>
            </a:r>
            <a:r>
              <a:rPr sz="2400" spc="-650" dirty="0">
                <a:cs typeface="Arial MT"/>
              </a:rPr>
              <a:t> </a:t>
            </a:r>
            <a:r>
              <a:rPr sz="2400" spc="-5" dirty="0">
                <a:cs typeface="Arial MT"/>
              </a:rPr>
              <a:t>the </a:t>
            </a:r>
            <a:r>
              <a:rPr sz="2400" dirty="0">
                <a:cs typeface="Arial MT"/>
              </a:rPr>
              <a:t>same </a:t>
            </a:r>
            <a:r>
              <a:rPr sz="2400" spc="5" dirty="0">
                <a:cs typeface="Arial MT"/>
              </a:rPr>
              <a:t> </a:t>
            </a:r>
            <a:r>
              <a:rPr sz="2400" spc="-5" dirty="0">
                <a:cs typeface="Arial MT"/>
              </a:rPr>
              <a:t>distribution</a:t>
            </a:r>
            <a:endParaRPr sz="2400" dirty="0">
              <a:cs typeface="Arial MT"/>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0225" y="212711"/>
            <a:ext cx="4326890" cy="636072"/>
          </a:xfrm>
          <a:prstGeom prst="rect">
            <a:avLst/>
          </a:prstGeom>
        </p:spPr>
        <p:txBody>
          <a:bodyPr vert="horz" wrap="square" lIns="0" tIns="12700" rIns="0" bIns="0" rtlCol="0">
            <a:spAutoFit/>
          </a:bodyPr>
          <a:lstStyle/>
          <a:p>
            <a:pPr marL="12700">
              <a:lnSpc>
                <a:spcPct val="100000"/>
              </a:lnSpc>
              <a:spcBef>
                <a:spcPts val="100"/>
              </a:spcBef>
            </a:pPr>
            <a:r>
              <a:rPr sz="4050" cap="all" dirty="0">
                <a:latin typeface="+mj-lt"/>
                <a:ea typeface="+mj-ea"/>
                <a:cs typeface="+mj-cs"/>
              </a:rPr>
              <a:t>What We Get to See</a:t>
            </a:r>
          </a:p>
        </p:txBody>
      </p:sp>
      <p:grpSp>
        <p:nvGrpSpPr>
          <p:cNvPr id="3" name="object 3"/>
          <p:cNvGrpSpPr/>
          <p:nvPr/>
        </p:nvGrpSpPr>
        <p:grpSpPr>
          <a:xfrm>
            <a:off x="2652787" y="2300137"/>
            <a:ext cx="248920" cy="274320"/>
            <a:chOff x="2652787" y="2300137"/>
            <a:chExt cx="248920" cy="274320"/>
          </a:xfrm>
        </p:grpSpPr>
        <p:sp>
          <p:nvSpPr>
            <p:cNvPr id="4" name="object 4"/>
            <p:cNvSpPr/>
            <p:nvPr/>
          </p:nvSpPr>
          <p:spPr>
            <a:xfrm>
              <a:off x="2657549" y="2304900"/>
              <a:ext cx="239395" cy="264795"/>
            </a:xfrm>
            <a:custGeom>
              <a:avLst/>
              <a:gdLst/>
              <a:ahLst/>
              <a:cxnLst/>
              <a:rect l="l" t="t" r="r" b="b"/>
              <a:pathLst>
                <a:path w="239394"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5" name="object 5"/>
            <p:cNvSpPr/>
            <p:nvPr/>
          </p:nvSpPr>
          <p:spPr>
            <a:xfrm>
              <a:off x="2657549" y="2304900"/>
              <a:ext cx="239395" cy="264795"/>
            </a:xfrm>
            <a:custGeom>
              <a:avLst/>
              <a:gdLst/>
              <a:ahLst/>
              <a:cxnLst/>
              <a:rect l="l" t="t" r="r" b="b"/>
              <a:pathLst>
                <a:path w="239394"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6" name="object 6"/>
          <p:cNvGrpSpPr/>
          <p:nvPr/>
        </p:nvGrpSpPr>
        <p:grpSpPr>
          <a:xfrm>
            <a:off x="6823037" y="1860587"/>
            <a:ext cx="248920" cy="274320"/>
            <a:chOff x="6823037" y="1860587"/>
            <a:chExt cx="248920" cy="274320"/>
          </a:xfrm>
        </p:grpSpPr>
        <p:sp>
          <p:nvSpPr>
            <p:cNvPr id="7" name="object 7"/>
            <p:cNvSpPr/>
            <p:nvPr/>
          </p:nvSpPr>
          <p:spPr>
            <a:xfrm>
              <a:off x="6827800" y="1865349"/>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9"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8" name="object 8"/>
            <p:cNvSpPr/>
            <p:nvPr/>
          </p:nvSpPr>
          <p:spPr>
            <a:xfrm>
              <a:off x="6827800" y="1865349"/>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6"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9" name="object 9"/>
          <p:cNvGrpSpPr/>
          <p:nvPr/>
        </p:nvGrpSpPr>
        <p:grpSpPr>
          <a:xfrm>
            <a:off x="4355637" y="3801462"/>
            <a:ext cx="248920" cy="274320"/>
            <a:chOff x="4355637" y="3801462"/>
            <a:chExt cx="248920" cy="274320"/>
          </a:xfrm>
        </p:grpSpPr>
        <p:sp>
          <p:nvSpPr>
            <p:cNvPr id="10" name="object 10"/>
            <p:cNvSpPr/>
            <p:nvPr/>
          </p:nvSpPr>
          <p:spPr>
            <a:xfrm>
              <a:off x="4360400" y="3806225"/>
              <a:ext cx="239395" cy="264795"/>
            </a:xfrm>
            <a:custGeom>
              <a:avLst/>
              <a:gdLst/>
              <a:ahLst/>
              <a:cxnLst/>
              <a:rect l="l" t="t" r="r" b="b"/>
              <a:pathLst>
                <a:path w="239395" h="264795">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8"/>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1" name="object 11"/>
            <p:cNvSpPr/>
            <p:nvPr/>
          </p:nvSpPr>
          <p:spPr>
            <a:xfrm>
              <a:off x="4360400" y="3806225"/>
              <a:ext cx="239395" cy="264795"/>
            </a:xfrm>
            <a:custGeom>
              <a:avLst/>
              <a:gdLst/>
              <a:ahLst/>
              <a:cxnLst/>
              <a:rect l="l" t="t" r="r" b="b"/>
              <a:pathLst>
                <a:path w="239395" h="264795">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grpSp>
        <p:nvGrpSpPr>
          <p:cNvPr id="12" name="object 12"/>
          <p:cNvGrpSpPr/>
          <p:nvPr/>
        </p:nvGrpSpPr>
        <p:grpSpPr>
          <a:xfrm>
            <a:off x="5112587" y="1468912"/>
            <a:ext cx="248920" cy="274320"/>
            <a:chOff x="5112587" y="1468912"/>
            <a:chExt cx="248920" cy="274320"/>
          </a:xfrm>
        </p:grpSpPr>
        <p:sp>
          <p:nvSpPr>
            <p:cNvPr id="13" name="object 13"/>
            <p:cNvSpPr/>
            <p:nvPr/>
          </p:nvSpPr>
          <p:spPr>
            <a:xfrm>
              <a:off x="5117350" y="1473674"/>
              <a:ext cx="239395" cy="264795"/>
            </a:xfrm>
            <a:custGeom>
              <a:avLst/>
              <a:gdLst/>
              <a:ahLst/>
              <a:cxnLst/>
              <a:rect l="l" t="t" r="r" b="b"/>
              <a:pathLst>
                <a:path w="239395" h="264794">
                  <a:moveTo>
                    <a:pt x="119699" y="264599"/>
                  </a:moveTo>
                  <a:lnTo>
                    <a:pt x="73107" y="254203"/>
                  </a:lnTo>
                  <a:lnTo>
                    <a:pt x="35059" y="225850"/>
                  </a:lnTo>
                  <a:lnTo>
                    <a:pt x="9406" y="183797"/>
                  </a:lnTo>
                  <a:lnTo>
                    <a:pt x="0" y="132299"/>
                  </a:lnTo>
                  <a:lnTo>
                    <a:pt x="9406" y="80802"/>
                  </a:lnTo>
                  <a:lnTo>
                    <a:pt x="35059" y="38749"/>
                  </a:lnTo>
                  <a:lnTo>
                    <a:pt x="73107" y="10396"/>
                  </a:lnTo>
                  <a:lnTo>
                    <a:pt x="119699" y="0"/>
                  </a:lnTo>
                  <a:lnTo>
                    <a:pt x="143161" y="2565"/>
                  </a:lnTo>
                  <a:lnTo>
                    <a:pt x="186109" y="22227"/>
                  </a:lnTo>
                  <a:lnTo>
                    <a:pt x="219288" y="58899"/>
                  </a:lnTo>
                  <a:lnTo>
                    <a:pt x="237078" y="106369"/>
                  </a:lnTo>
                  <a:lnTo>
                    <a:pt x="239399" y="132299"/>
                  </a:lnTo>
                  <a:lnTo>
                    <a:pt x="229993" y="183797"/>
                  </a:lnTo>
                  <a:lnTo>
                    <a:pt x="204340" y="225850"/>
                  </a:lnTo>
                  <a:lnTo>
                    <a:pt x="166292" y="254203"/>
                  </a:lnTo>
                  <a:lnTo>
                    <a:pt x="119699" y="264599"/>
                  </a:lnTo>
                  <a:close/>
                </a:path>
              </a:pathLst>
            </a:custGeom>
            <a:solidFill>
              <a:srgbClr val="CCCCCC"/>
            </a:solidFill>
          </p:spPr>
          <p:txBody>
            <a:bodyPr wrap="square" lIns="0" tIns="0" rIns="0" bIns="0" rtlCol="0"/>
            <a:lstStyle/>
            <a:p>
              <a:endParaRPr/>
            </a:p>
          </p:txBody>
        </p:sp>
        <p:sp>
          <p:nvSpPr>
            <p:cNvPr id="14" name="object 14"/>
            <p:cNvSpPr/>
            <p:nvPr/>
          </p:nvSpPr>
          <p:spPr>
            <a:xfrm>
              <a:off x="5117350" y="1473674"/>
              <a:ext cx="239395" cy="264795"/>
            </a:xfrm>
            <a:custGeom>
              <a:avLst/>
              <a:gdLst/>
              <a:ahLst/>
              <a:cxnLst/>
              <a:rect l="l" t="t" r="r" b="b"/>
              <a:pathLst>
                <a:path w="239395" h="264794">
                  <a:moveTo>
                    <a:pt x="0" y="132299"/>
                  </a:moveTo>
                  <a:lnTo>
                    <a:pt x="9406" y="80802"/>
                  </a:lnTo>
                  <a:lnTo>
                    <a:pt x="35059" y="38749"/>
                  </a:lnTo>
                  <a:lnTo>
                    <a:pt x="73107" y="10396"/>
                  </a:lnTo>
                  <a:lnTo>
                    <a:pt x="119699" y="0"/>
                  </a:lnTo>
                  <a:lnTo>
                    <a:pt x="165507" y="10070"/>
                  </a:lnTo>
                  <a:lnTo>
                    <a:pt x="204340" y="38749"/>
                  </a:lnTo>
                  <a:lnTo>
                    <a:pt x="230288" y="81670"/>
                  </a:lnTo>
                  <a:lnTo>
                    <a:pt x="239399" y="132299"/>
                  </a:lnTo>
                  <a:lnTo>
                    <a:pt x="229993" y="183797"/>
                  </a:lnTo>
                  <a:lnTo>
                    <a:pt x="204340" y="225850"/>
                  </a:lnTo>
                  <a:lnTo>
                    <a:pt x="166292" y="254203"/>
                  </a:lnTo>
                  <a:lnTo>
                    <a:pt x="119699" y="264599"/>
                  </a:lnTo>
                  <a:lnTo>
                    <a:pt x="73107" y="254203"/>
                  </a:lnTo>
                  <a:lnTo>
                    <a:pt x="35059" y="225850"/>
                  </a:lnTo>
                  <a:lnTo>
                    <a:pt x="9406" y="183797"/>
                  </a:lnTo>
                  <a:lnTo>
                    <a:pt x="0" y="132299"/>
                  </a:lnTo>
                  <a:close/>
                </a:path>
              </a:pathLst>
            </a:custGeom>
            <a:ln w="9524">
              <a:solidFill>
                <a:srgbClr val="3368FC"/>
              </a:solidFill>
            </a:ln>
          </p:spPr>
          <p:txBody>
            <a:bodyPr wrap="square" lIns="0" tIns="0" rIns="0" bIns="0" rtlCol="0"/>
            <a:lstStyle/>
            <a:p>
              <a:endParaRPr/>
            </a:p>
          </p:txBody>
        </p:sp>
      </p:grpSp>
      <p:sp>
        <p:nvSpPr>
          <p:cNvPr id="15" name="object 15"/>
          <p:cNvSpPr txBox="1"/>
          <p:nvPr/>
        </p:nvSpPr>
        <p:spPr>
          <a:xfrm>
            <a:off x="5959366" y="4166808"/>
            <a:ext cx="3184634" cy="566822"/>
          </a:xfrm>
          <a:prstGeom prst="rect">
            <a:avLst/>
          </a:prstGeom>
        </p:spPr>
        <p:txBody>
          <a:bodyPr vert="horz" wrap="square" lIns="0" tIns="12700" rIns="0" bIns="0" rtlCol="0">
            <a:spAutoFit/>
          </a:bodyPr>
          <a:lstStyle/>
          <a:p>
            <a:pPr marL="12700">
              <a:lnSpc>
                <a:spcPct val="100000"/>
              </a:lnSpc>
              <a:spcBef>
                <a:spcPts val="100"/>
              </a:spcBef>
            </a:pPr>
            <a:r>
              <a:rPr dirty="0">
                <a:solidFill>
                  <a:srgbClr val="3B7EA1"/>
                </a:solidFill>
                <a:cs typeface="Arial MT"/>
              </a:rPr>
              <a:t>(Demo</a:t>
            </a:r>
            <a:r>
              <a:rPr lang="en-US" dirty="0">
                <a:solidFill>
                  <a:srgbClr val="3B7EA1"/>
                </a:solidFill>
                <a:cs typeface="Arial MT"/>
              </a:rPr>
              <a:t> – Notebook 9.5, Regression model</a:t>
            </a:r>
            <a:r>
              <a:rPr dirty="0">
                <a:solidFill>
                  <a:srgbClr val="3B7EA1"/>
                </a:solidFill>
                <a:cs typeface="Arial MT"/>
              </a:rPr>
              <a:t>)</a:t>
            </a:r>
            <a:endParaRPr dirty="0">
              <a:cs typeface="Arial MT"/>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97968" y="2240540"/>
            <a:ext cx="4537710" cy="574040"/>
          </a:xfrm>
          <a:prstGeom prst="rect">
            <a:avLst/>
          </a:prstGeom>
        </p:spPr>
        <p:txBody>
          <a:bodyPr vert="horz" wrap="square" lIns="0" tIns="12700" rIns="0" bIns="0" rtlCol="0">
            <a:spAutoFit/>
          </a:bodyPr>
          <a:lstStyle/>
          <a:p>
            <a:pPr marL="12700">
              <a:lnSpc>
                <a:spcPct val="100000"/>
              </a:lnSpc>
              <a:spcBef>
                <a:spcPts val="100"/>
              </a:spcBef>
            </a:pPr>
            <a:r>
              <a:rPr spc="-10" dirty="0"/>
              <a:t>Prediction</a:t>
            </a:r>
            <a:r>
              <a:rPr spc="-75" dirty="0"/>
              <a:t> </a:t>
            </a:r>
            <a:r>
              <a:rPr spc="-25" dirty="0"/>
              <a:t>Variability</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7172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Regression</a:t>
            </a:r>
            <a:r>
              <a:rPr spc="-90" dirty="0">
                <a:solidFill>
                  <a:schemeClr val="tx1"/>
                </a:solidFill>
              </a:rPr>
              <a:t> </a:t>
            </a:r>
            <a:r>
              <a:rPr spc="-5" dirty="0">
                <a:solidFill>
                  <a:schemeClr val="tx1"/>
                </a:solidFill>
              </a:rPr>
              <a:t>Prediction</a:t>
            </a:r>
          </a:p>
        </p:txBody>
      </p:sp>
      <p:sp>
        <p:nvSpPr>
          <p:cNvPr id="3" name="object 3"/>
          <p:cNvSpPr txBox="1"/>
          <p:nvPr/>
        </p:nvSpPr>
        <p:spPr>
          <a:xfrm>
            <a:off x="530224" y="994283"/>
            <a:ext cx="7908925" cy="3754874"/>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data</a:t>
            </a:r>
            <a:r>
              <a:rPr sz="2400" b="1" spc="-20" dirty="0">
                <a:solidFill>
                  <a:srgbClr val="3B7EA1"/>
                </a:solidFill>
                <a:cs typeface="Arial"/>
              </a:rPr>
              <a:t> </a:t>
            </a:r>
            <a:r>
              <a:rPr sz="2400" b="1" spc="-5" dirty="0">
                <a:solidFill>
                  <a:srgbClr val="3B7EA1"/>
                </a:solidFill>
                <a:cs typeface="Arial"/>
              </a:rPr>
              <a:t>come</a:t>
            </a:r>
            <a:r>
              <a:rPr sz="2400" b="1" spc="-15" dirty="0">
                <a:solidFill>
                  <a:srgbClr val="3B7EA1"/>
                </a:solidFill>
                <a:cs typeface="Arial"/>
              </a:rPr>
              <a:t> </a:t>
            </a:r>
            <a:r>
              <a:rPr sz="2400" b="1" dirty="0">
                <a:solidFill>
                  <a:srgbClr val="3B7EA1"/>
                </a:solidFill>
                <a:cs typeface="Arial"/>
              </a:rPr>
              <a:t>from</a:t>
            </a:r>
            <a:r>
              <a:rPr sz="2400" b="1" spc="-15"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model,</a:t>
            </a:r>
            <a:endParaRPr sz="2400" dirty="0">
              <a:cs typeface="Arial"/>
            </a:endParaRPr>
          </a:p>
          <a:p>
            <a:pPr marL="424815" indent="-412750">
              <a:lnSpc>
                <a:spcPts val="2865"/>
              </a:lnSpc>
              <a:buClr>
                <a:srgbClr val="C4820D"/>
              </a:buClr>
              <a:buChar char="●"/>
              <a:tabLst>
                <a:tab pos="424815" algn="l"/>
                <a:tab pos="425450" algn="l"/>
              </a:tabLst>
            </a:pPr>
            <a:r>
              <a:rPr sz="2400" b="1" spc="-5" dirty="0">
                <a:solidFill>
                  <a:srgbClr val="3B7EA1"/>
                </a:solidFill>
                <a:cs typeface="Arial"/>
              </a:rPr>
              <a:t>and</a:t>
            </a:r>
            <a:r>
              <a:rPr sz="2400" b="1" spc="-20" dirty="0">
                <a:solidFill>
                  <a:srgbClr val="3B7EA1"/>
                </a:solidFill>
                <a:cs typeface="Arial"/>
              </a:rPr>
              <a:t> </a:t>
            </a:r>
            <a:r>
              <a:rPr sz="2400" b="1" spc="-5" dirty="0">
                <a:solidFill>
                  <a:srgbClr val="3B7EA1"/>
                </a:solidFill>
                <a:cs typeface="Arial"/>
              </a:rPr>
              <a:t>if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sample</a:t>
            </a:r>
            <a:r>
              <a:rPr sz="2400" b="1" spc="-15" dirty="0">
                <a:solidFill>
                  <a:srgbClr val="3B7EA1"/>
                </a:solidFill>
                <a:cs typeface="Arial"/>
              </a:rPr>
              <a:t> </a:t>
            </a:r>
            <a:r>
              <a:rPr sz="2400" b="1" spc="-5" dirty="0">
                <a:solidFill>
                  <a:srgbClr val="3B7EA1"/>
                </a:solidFill>
                <a:cs typeface="Arial"/>
              </a:rPr>
              <a:t>is</a:t>
            </a:r>
            <a:r>
              <a:rPr sz="2400" b="1" spc="-20" dirty="0">
                <a:solidFill>
                  <a:srgbClr val="3B7EA1"/>
                </a:solidFill>
                <a:cs typeface="Arial"/>
              </a:rPr>
              <a:t> </a:t>
            </a:r>
            <a:r>
              <a:rPr sz="2400" b="1" spc="-5" dirty="0">
                <a:solidFill>
                  <a:srgbClr val="3B7EA1"/>
                </a:solidFill>
                <a:cs typeface="Arial"/>
              </a:rPr>
              <a:t>large,</a:t>
            </a:r>
            <a:r>
              <a:rPr sz="2400" b="1" spc="-20" dirty="0">
                <a:solidFill>
                  <a:srgbClr val="3B7EA1"/>
                </a:solidFill>
                <a:cs typeface="Arial"/>
              </a:rPr>
              <a:t> </a:t>
            </a:r>
            <a:r>
              <a:rPr sz="2400" b="1" dirty="0">
                <a:solidFill>
                  <a:srgbClr val="3B7EA1"/>
                </a:solidFill>
                <a:cs typeface="Arial"/>
              </a:rPr>
              <a:t>then:</a:t>
            </a:r>
            <a:endParaRPr sz="2400" dirty="0">
              <a:cs typeface="Arial"/>
            </a:endParaRPr>
          </a:p>
          <a:p>
            <a:pPr>
              <a:lnSpc>
                <a:spcPct val="100000"/>
              </a:lnSpc>
              <a:spcBef>
                <a:spcPts val="40"/>
              </a:spcBef>
            </a:pPr>
            <a:endParaRPr sz="3200" dirty="0">
              <a:cs typeface="Arial"/>
            </a:endParaRPr>
          </a:p>
          <a:p>
            <a:pPr marL="424815" indent="-412750">
              <a:lnSpc>
                <a:spcPts val="2865"/>
              </a:lnSpc>
              <a:buClr>
                <a:srgbClr val="C4820D"/>
              </a:buClr>
              <a:buChar char="●"/>
              <a:tabLst>
                <a:tab pos="424815" algn="l"/>
                <a:tab pos="425450" algn="l"/>
              </a:tabLst>
            </a:pPr>
            <a:r>
              <a:rPr sz="2400" spc="-5" dirty="0">
                <a:cs typeface="Arial MT"/>
              </a:rPr>
              <a:t>The</a:t>
            </a:r>
            <a:r>
              <a:rPr sz="2400" spc="-20" dirty="0">
                <a:cs typeface="Arial MT"/>
              </a:rPr>
              <a:t> </a:t>
            </a:r>
            <a:r>
              <a:rPr sz="2400" dirty="0">
                <a:cs typeface="Arial MT"/>
              </a:rPr>
              <a:t>regression</a:t>
            </a:r>
            <a:r>
              <a:rPr sz="2400" spc="-15" dirty="0">
                <a:cs typeface="Arial MT"/>
              </a:rPr>
              <a:t> </a:t>
            </a:r>
            <a:r>
              <a:rPr sz="2400" spc="-5" dirty="0">
                <a:cs typeface="Arial MT"/>
              </a:rPr>
              <a:t>line</a:t>
            </a:r>
            <a:r>
              <a:rPr sz="2400" spc="-10" dirty="0">
                <a:cs typeface="Arial MT"/>
              </a:rPr>
              <a:t> </a:t>
            </a:r>
            <a:r>
              <a:rPr sz="2400" spc="-5" dirty="0">
                <a:cs typeface="Arial MT"/>
              </a:rPr>
              <a:t>is</a:t>
            </a:r>
            <a:r>
              <a:rPr sz="2400" spc="-15" dirty="0">
                <a:cs typeface="Arial MT"/>
              </a:rPr>
              <a:t> </a:t>
            </a:r>
            <a:r>
              <a:rPr sz="2400" dirty="0">
                <a:cs typeface="Arial MT"/>
              </a:rPr>
              <a:t>close</a:t>
            </a:r>
            <a:r>
              <a:rPr sz="2400" spc="-10" dirty="0">
                <a:cs typeface="Arial MT"/>
              </a:rPr>
              <a:t> </a:t>
            </a:r>
            <a:r>
              <a:rPr sz="2400" spc="-5" dirty="0">
                <a:cs typeface="Arial MT"/>
              </a:rPr>
              <a:t>to</a:t>
            </a:r>
            <a:r>
              <a:rPr sz="2400" spc="-20" dirty="0">
                <a:cs typeface="Arial MT"/>
              </a:rPr>
              <a:t> </a:t>
            </a:r>
            <a:r>
              <a:rPr sz="2400" spc="-5" dirty="0">
                <a:cs typeface="Arial MT"/>
              </a:rPr>
              <a:t>the</a:t>
            </a:r>
            <a:r>
              <a:rPr sz="2400" spc="-15" dirty="0">
                <a:cs typeface="Arial MT"/>
              </a:rPr>
              <a:t> </a:t>
            </a:r>
            <a:r>
              <a:rPr sz="2400" spc="-5" dirty="0">
                <a:cs typeface="Arial MT"/>
              </a:rPr>
              <a:t>true</a:t>
            </a:r>
            <a:r>
              <a:rPr sz="2400" spc="-20" dirty="0">
                <a:cs typeface="Arial MT"/>
              </a:rPr>
              <a:t> </a:t>
            </a:r>
            <a:r>
              <a:rPr sz="2400" spc="-5" dirty="0">
                <a:cs typeface="Arial MT"/>
              </a:rPr>
              <a:t>line</a:t>
            </a:r>
            <a:endParaRPr sz="2400" dirty="0">
              <a:cs typeface="Arial MT"/>
            </a:endParaRPr>
          </a:p>
          <a:p>
            <a:pPr marL="424815" marR="5080" indent="-412750">
              <a:lnSpc>
                <a:spcPts val="2850"/>
              </a:lnSpc>
              <a:spcBef>
                <a:spcPts val="105"/>
              </a:spcBef>
              <a:buClr>
                <a:srgbClr val="C4820D"/>
              </a:buClr>
              <a:buChar char="●"/>
              <a:tabLst>
                <a:tab pos="424815" algn="l"/>
                <a:tab pos="425450" algn="l"/>
              </a:tabLst>
            </a:pPr>
            <a:r>
              <a:rPr sz="2400" spc="-5" dirty="0">
                <a:cs typeface="Arial MT"/>
              </a:rPr>
              <a:t>Given </a:t>
            </a:r>
            <a:r>
              <a:rPr sz="2400" dirty="0">
                <a:cs typeface="Arial MT"/>
              </a:rPr>
              <a:t>a </a:t>
            </a:r>
            <a:r>
              <a:rPr sz="2400" spc="-5" dirty="0">
                <a:cs typeface="Arial MT"/>
              </a:rPr>
              <a:t>new </a:t>
            </a:r>
            <a:r>
              <a:rPr sz="2400" dirty="0">
                <a:cs typeface="Arial MT"/>
              </a:rPr>
              <a:t>value </a:t>
            </a:r>
            <a:r>
              <a:rPr sz="2400" spc="-5" dirty="0">
                <a:cs typeface="Arial MT"/>
              </a:rPr>
              <a:t>of </a:t>
            </a:r>
            <a:r>
              <a:rPr sz="2400" i="1" dirty="0">
                <a:cs typeface="Arial"/>
              </a:rPr>
              <a:t>x</a:t>
            </a:r>
            <a:r>
              <a:rPr sz="2400" dirty="0">
                <a:cs typeface="Arial MT"/>
              </a:rPr>
              <a:t>, </a:t>
            </a:r>
            <a:r>
              <a:rPr sz="2400" spc="-5" dirty="0">
                <a:cs typeface="Arial MT"/>
              </a:rPr>
              <a:t>predict </a:t>
            </a:r>
            <a:r>
              <a:rPr sz="2400" i="1" dirty="0">
                <a:cs typeface="Arial"/>
              </a:rPr>
              <a:t>y </a:t>
            </a:r>
            <a:r>
              <a:rPr sz="2400" spc="-5" dirty="0">
                <a:cs typeface="Arial MT"/>
              </a:rPr>
              <a:t>by finding the point </a:t>
            </a:r>
            <a:r>
              <a:rPr sz="2400" spc="-655" dirty="0">
                <a:cs typeface="Arial MT"/>
              </a:rPr>
              <a:t> </a:t>
            </a:r>
            <a:r>
              <a:rPr sz="2400" spc="-5" dirty="0">
                <a:cs typeface="Arial MT"/>
              </a:rPr>
              <a:t>on</a:t>
            </a:r>
            <a:r>
              <a:rPr sz="2400" spc="-10" dirty="0">
                <a:cs typeface="Arial MT"/>
              </a:rPr>
              <a:t> </a:t>
            </a:r>
            <a:r>
              <a:rPr sz="2400" spc="-5" dirty="0">
                <a:cs typeface="Arial MT"/>
              </a:rPr>
              <a:t>the</a:t>
            </a:r>
            <a:r>
              <a:rPr sz="2400" spc="-10" dirty="0">
                <a:cs typeface="Arial MT"/>
              </a:rPr>
              <a:t> </a:t>
            </a:r>
            <a:r>
              <a:rPr sz="2400" dirty="0">
                <a:cs typeface="Arial MT"/>
              </a:rPr>
              <a:t>regression</a:t>
            </a:r>
            <a:r>
              <a:rPr sz="2400" spc="-10" dirty="0">
                <a:cs typeface="Arial MT"/>
              </a:rPr>
              <a:t> </a:t>
            </a:r>
            <a:r>
              <a:rPr sz="2400" spc="-5" dirty="0">
                <a:cs typeface="Arial MT"/>
              </a:rPr>
              <a:t>line at that</a:t>
            </a:r>
            <a:r>
              <a:rPr sz="2400" spc="35" dirty="0">
                <a:cs typeface="Arial MT"/>
              </a:rPr>
              <a:t> </a:t>
            </a:r>
            <a:r>
              <a:rPr sz="2400" i="1" dirty="0">
                <a:cs typeface="Arial"/>
              </a:rPr>
              <a:t>x</a:t>
            </a:r>
            <a:endParaRPr sz="2400" dirty="0">
              <a:cs typeface="Arial"/>
            </a:endParaRPr>
          </a:p>
          <a:p>
            <a:pPr>
              <a:lnSpc>
                <a:spcPct val="100000"/>
              </a:lnSpc>
            </a:pPr>
            <a:endParaRPr sz="2700" dirty="0">
              <a:cs typeface="Arial"/>
            </a:endParaRPr>
          </a:p>
          <a:p>
            <a:pPr>
              <a:lnSpc>
                <a:spcPct val="100000"/>
              </a:lnSpc>
              <a:spcBef>
                <a:spcPts val="40"/>
              </a:spcBef>
            </a:pPr>
            <a:endParaRPr sz="2650" dirty="0">
              <a:cs typeface="Arial"/>
            </a:endParaRPr>
          </a:p>
          <a:p>
            <a:pPr marR="530225" algn="ctr">
              <a:lnSpc>
                <a:spcPct val="100000"/>
              </a:lnSpc>
            </a:pPr>
            <a:r>
              <a:rPr dirty="0">
                <a:solidFill>
                  <a:srgbClr val="3B7EA1"/>
                </a:solidFill>
                <a:cs typeface="Arial MT"/>
              </a:rPr>
              <a:t>(Demo</a:t>
            </a:r>
            <a:r>
              <a:rPr lang="en-US" dirty="0">
                <a:solidFill>
                  <a:srgbClr val="3B7EA1"/>
                </a:solidFill>
                <a:cs typeface="Arial MT"/>
              </a:rPr>
              <a:t> – Notebook (9.5, </a:t>
            </a:r>
          </a:p>
          <a:p>
            <a:pPr marR="530225" algn="ctr">
              <a:lnSpc>
                <a:spcPct val="100000"/>
              </a:lnSpc>
            </a:pPr>
            <a:r>
              <a:rPr lang="en-US" dirty="0">
                <a:solidFill>
                  <a:srgbClr val="3B7EA1"/>
                </a:solidFill>
                <a:cs typeface="Arial MT"/>
              </a:rPr>
              <a:t>Prediction</a:t>
            </a:r>
            <a:r>
              <a:rPr dirty="0">
                <a:solidFill>
                  <a:srgbClr val="3B7EA1"/>
                </a:solidFill>
                <a:cs typeface="Arial MT"/>
              </a:rPr>
              <a:t>)</a:t>
            </a:r>
            <a:endParaRPr dirty="0">
              <a:cs typeface="Arial MT"/>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35393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35" dirty="0">
                <a:solidFill>
                  <a:schemeClr val="tx1"/>
                </a:solidFill>
              </a:rPr>
              <a:t> </a:t>
            </a:r>
            <a:r>
              <a:rPr spc="-10" dirty="0">
                <a:solidFill>
                  <a:schemeClr val="tx1"/>
                </a:solidFill>
              </a:rPr>
              <a:t>Interval</a:t>
            </a:r>
            <a:r>
              <a:rPr spc="-35" dirty="0">
                <a:solidFill>
                  <a:schemeClr val="tx1"/>
                </a:solidFill>
              </a:rPr>
              <a:t> </a:t>
            </a:r>
            <a:r>
              <a:rPr spc="-5" dirty="0">
                <a:solidFill>
                  <a:schemeClr val="tx1"/>
                </a:solidFill>
              </a:rPr>
              <a:t>for</a:t>
            </a:r>
            <a:r>
              <a:rPr spc="-30" dirty="0">
                <a:solidFill>
                  <a:schemeClr val="tx1"/>
                </a:solidFill>
              </a:rPr>
              <a:t> </a:t>
            </a:r>
            <a:r>
              <a:rPr spc="-5" dirty="0">
                <a:solidFill>
                  <a:schemeClr val="tx1"/>
                </a:solidFill>
              </a:rPr>
              <a:t>Prediction</a:t>
            </a:r>
          </a:p>
        </p:txBody>
      </p:sp>
      <p:sp>
        <p:nvSpPr>
          <p:cNvPr id="3" name="object 3"/>
          <p:cNvSpPr txBox="1"/>
          <p:nvPr/>
        </p:nvSpPr>
        <p:spPr>
          <a:xfrm>
            <a:off x="574724" y="1032383"/>
            <a:ext cx="8207326" cy="3705502"/>
          </a:xfrm>
          <a:prstGeom prst="rect">
            <a:avLst/>
          </a:prstGeom>
        </p:spPr>
        <p:txBody>
          <a:bodyPr vert="horz" wrap="square" lIns="0" tIns="12700" rIns="0" bIns="0" rtlCol="0">
            <a:spAutoFit/>
          </a:bodyPr>
          <a:lstStyle/>
          <a:p>
            <a:pPr marL="424815" indent="-412750">
              <a:lnSpc>
                <a:spcPts val="2865"/>
              </a:lnSpc>
              <a:spcBef>
                <a:spcPts val="100"/>
              </a:spcBef>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5080" indent="-412750">
              <a:lnSpc>
                <a:spcPts val="2850"/>
              </a:lnSpc>
              <a:spcBef>
                <a:spcPts val="105"/>
              </a:spcBef>
              <a:buChar char="●"/>
              <a:tabLst>
                <a:tab pos="424815" algn="l"/>
                <a:tab pos="425450" algn="l"/>
              </a:tabLst>
            </a:pPr>
            <a:r>
              <a:rPr sz="2400" b="1" spc="-5" dirty="0">
                <a:solidFill>
                  <a:srgbClr val="3B7EA1"/>
                </a:solidFill>
                <a:cs typeface="Arial"/>
              </a:rPr>
              <a:t>Get </a:t>
            </a:r>
            <a:r>
              <a:rPr sz="2400" b="1" dirty="0">
                <a:solidFill>
                  <a:srgbClr val="3B7EA1"/>
                </a:solidFill>
                <a:cs typeface="Arial"/>
              </a:rPr>
              <a:t>a </a:t>
            </a:r>
            <a:r>
              <a:rPr sz="2400" b="1" spc="-5" dirty="0">
                <a:solidFill>
                  <a:srgbClr val="3B7EA1"/>
                </a:solidFill>
                <a:cs typeface="Arial"/>
              </a:rPr>
              <a:t>prediction </a:t>
            </a:r>
            <a:r>
              <a:rPr sz="2400" b="1" dirty="0">
                <a:solidFill>
                  <a:srgbClr val="3B7EA1"/>
                </a:solidFill>
                <a:cs typeface="Arial"/>
              </a:rPr>
              <a:t>for </a:t>
            </a:r>
            <a:r>
              <a:rPr sz="2400" b="1" i="1" dirty="0">
                <a:solidFill>
                  <a:srgbClr val="3B7EA1"/>
                </a:solidFill>
                <a:cs typeface="Arial"/>
              </a:rPr>
              <a:t>y </a:t>
            </a:r>
            <a:r>
              <a:rPr sz="2400" b="1" spc="-5" dirty="0">
                <a:solidFill>
                  <a:srgbClr val="3B7EA1"/>
                </a:solidFill>
                <a:cs typeface="Arial"/>
              </a:rPr>
              <a:t>using </a:t>
            </a:r>
            <a:r>
              <a:rPr sz="2400" b="1" dirty="0">
                <a:solidFill>
                  <a:srgbClr val="3B7EA1"/>
                </a:solidFill>
                <a:cs typeface="Arial"/>
              </a:rPr>
              <a:t>the </a:t>
            </a:r>
            <a:r>
              <a:rPr sz="2400" b="1" spc="-5" dirty="0">
                <a:solidFill>
                  <a:srgbClr val="3B7EA1"/>
                </a:solidFill>
                <a:cs typeface="Arial"/>
              </a:rPr>
              <a:t>regression line </a:t>
            </a:r>
            <a:r>
              <a:rPr sz="2400" b="1" dirty="0">
                <a:solidFill>
                  <a:srgbClr val="3B7EA1"/>
                </a:solidFill>
                <a:cs typeface="Arial"/>
              </a:rPr>
              <a:t>that </a:t>
            </a:r>
            <a:r>
              <a:rPr sz="2400" b="1" spc="-655" dirty="0">
                <a:solidFill>
                  <a:srgbClr val="3B7EA1"/>
                </a:solidFill>
                <a:cs typeface="Arial"/>
              </a:rPr>
              <a:t> </a:t>
            </a:r>
            <a:r>
              <a:rPr sz="2400" b="1" spc="-5" dirty="0">
                <a:solidFill>
                  <a:srgbClr val="3B7EA1"/>
                </a:solidFill>
                <a:cs typeface="Arial"/>
              </a:rPr>
              <a:t>goes</a:t>
            </a:r>
            <a:r>
              <a:rPr sz="2400" b="1" spc="-15" dirty="0">
                <a:solidFill>
                  <a:srgbClr val="3B7EA1"/>
                </a:solidFill>
                <a:cs typeface="Arial"/>
              </a:rPr>
              <a:t> </a:t>
            </a:r>
            <a:r>
              <a:rPr sz="2400" b="1" dirty="0">
                <a:solidFill>
                  <a:srgbClr val="3B7EA1"/>
                </a:solidFill>
                <a:cs typeface="Arial"/>
              </a:rPr>
              <a:t>through</a:t>
            </a:r>
            <a:r>
              <a:rPr sz="2400" b="1" spc="-5" dirty="0">
                <a:solidFill>
                  <a:srgbClr val="3B7EA1"/>
                </a:solidFill>
                <a:cs typeface="Arial"/>
              </a:rPr>
              <a:t> </a:t>
            </a:r>
            <a:r>
              <a:rPr sz="2400" b="1" dirty="0">
                <a:solidFill>
                  <a:srgbClr val="3B7EA1"/>
                </a:solidFill>
                <a:cs typeface="Arial"/>
              </a:rPr>
              <a:t>the</a:t>
            </a:r>
            <a:r>
              <a:rPr sz="2400" b="1" spc="-10" dirty="0">
                <a:solidFill>
                  <a:srgbClr val="3B7EA1"/>
                </a:solidFill>
                <a:cs typeface="Arial"/>
              </a:rPr>
              <a:t> </a:t>
            </a:r>
            <a:r>
              <a:rPr sz="2400" b="1" spc="-5" dirty="0">
                <a:solidFill>
                  <a:srgbClr val="3B7EA1"/>
                </a:solidFill>
                <a:cs typeface="Arial"/>
              </a:rPr>
              <a:t>resampled</a:t>
            </a:r>
            <a:r>
              <a:rPr sz="2400" b="1" spc="-10"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har char="●"/>
              <a:tabLst>
                <a:tab pos="424815" algn="l"/>
                <a:tab pos="425450" algn="l"/>
              </a:tabLst>
            </a:pPr>
            <a:r>
              <a:rPr sz="2400" spc="-5" dirty="0">
                <a:cs typeface="Arial MT"/>
              </a:rPr>
              <a:t>Repeat</a:t>
            </a:r>
            <a:r>
              <a:rPr sz="2400" spc="-20" dirty="0">
                <a:cs typeface="Arial MT"/>
              </a:rPr>
              <a:t> </a:t>
            </a:r>
            <a:r>
              <a:rPr sz="2400" spc="-5" dirty="0">
                <a:cs typeface="Arial MT"/>
              </a:rPr>
              <a:t>the</a:t>
            </a:r>
            <a:r>
              <a:rPr sz="2400" spc="-20" dirty="0">
                <a:cs typeface="Arial MT"/>
              </a:rPr>
              <a:t> </a:t>
            </a:r>
            <a:r>
              <a:rPr sz="2400" spc="-5" dirty="0">
                <a:cs typeface="Arial MT"/>
              </a:rPr>
              <a:t>two</a:t>
            </a:r>
            <a:r>
              <a:rPr sz="2400" spc="-20" dirty="0">
                <a:cs typeface="Arial MT"/>
              </a:rPr>
              <a:t> </a:t>
            </a:r>
            <a:r>
              <a:rPr sz="2400" dirty="0">
                <a:cs typeface="Arial MT"/>
              </a:rPr>
              <a:t>steps</a:t>
            </a:r>
            <a:r>
              <a:rPr sz="2400" spc="-15" dirty="0">
                <a:cs typeface="Arial MT"/>
              </a:rPr>
              <a:t> </a:t>
            </a:r>
            <a:r>
              <a:rPr sz="2400" spc="-5" dirty="0">
                <a:cs typeface="Arial MT"/>
              </a:rPr>
              <a:t>above</a:t>
            </a:r>
            <a:r>
              <a:rPr sz="2400" spc="-20" dirty="0">
                <a:cs typeface="Arial MT"/>
              </a:rPr>
              <a:t> </a:t>
            </a:r>
            <a:r>
              <a:rPr sz="2400" dirty="0">
                <a:cs typeface="Arial MT"/>
              </a:rPr>
              <a:t>many</a:t>
            </a:r>
            <a:r>
              <a:rPr sz="2400" spc="-15" dirty="0">
                <a:cs typeface="Arial MT"/>
              </a:rPr>
              <a:t> </a:t>
            </a:r>
            <a:r>
              <a:rPr sz="2400" spc="-5" dirty="0">
                <a:cs typeface="Arial MT"/>
              </a:rPr>
              <a:t>times</a:t>
            </a:r>
            <a:endParaRPr sz="2400" dirty="0">
              <a:cs typeface="Arial MT"/>
            </a:endParaRPr>
          </a:p>
          <a:p>
            <a:pPr marL="424815" indent="-412750">
              <a:lnSpc>
                <a:spcPts val="2850"/>
              </a:lnSpc>
              <a:buChar char="●"/>
              <a:tabLst>
                <a:tab pos="424815" algn="l"/>
                <a:tab pos="425450" algn="l"/>
              </a:tabLst>
            </a:pPr>
            <a:r>
              <a:rPr sz="2400" spc="-5" dirty="0">
                <a:cs typeface="Arial MT"/>
              </a:rPr>
              <a:t>Draw</a:t>
            </a:r>
            <a:r>
              <a:rPr sz="2400" spc="-15" dirty="0">
                <a:cs typeface="Arial MT"/>
              </a:rPr>
              <a:t> </a:t>
            </a:r>
            <a:r>
              <a:rPr sz="2400" spc="-5" dirty="0">
                <a:cs typeface="Arial MT"/>
              </a:rPr>
              <a:t>the</a:t>
            </a:r>
            <a:r>
              <a:rPr sz="2400" spc="-20" dirty="0">
                <a:cs typeface="Arial MT"/>
              </a:rPr>
              <a:t> </a:t>
            </a:r>
            <a:r>
              <a:rPr sz="2400" spc="-5" dirty="0">
                <a:cs typeface="Arial MT"/>
              </a:rPr>
              <a:t>empirical</a:t>
            </a:r>
            <a:r>
              <a:rPr sz="2400" spc="-10" dirty="0">
                <a:cs typeface="Arial MT"/>
              </a:rPr>
              <a:t> </a:t>
            </a:r>
            <a:r>
              <a:rPr sz="2400" spc="-5" dirty="0">
                <a:cs typeface="Arial MT"/>
              </a:rPr>
              <a:t>histogram</a:t>
            </a:r>
            <a:r>
              <a:rPr sz="2400" spc="-15" dirty="0">
                <a:cs typeface="Arial MT"/>
              </a:rPr>
              <a:t> </a:t>
            </a:r>
            <a:r>
              <a:rPr sz="2400" spc="-5" dirty="0">
                <a:cs typeface="Arial MT"/>
              </a:rPr>
              <a:t>of</a:t>
            </a:r>
            <a:r>
              <a:rPr sz="2400" spc="-10" dirty="0">
                <a:cs typeface="Arial MT"/>
              </a:rPr>
              <a:t> </a:t>
            </a:r>
            <a:r>
              <a:rPr sz="2400" spc="-5" dirty="0">
                <a:cs typeface="Arial MT"/>
              </a:rPr>
              <a:t>all</a:t>
            </a:r>
            <a:r>
              <a:rPr sz="2400" spc="-15" dirty="0">
                <a:cs typeface="Arial MT"/>
              </a:rPr>
              <a:t> </a:t>
            </a:r>
            <a:r>
              <a:rPr sz="2400" spc="-5" dirty="0">
                <a:cs typeface="Arial MT"/>
              </a:rPr>
              <a:t>the</a:t>
            </a:r>
            <a:r>
              <a:rPr sz="2400" spc="-20" dirty="0">
                <a:cs typeface="Arial MT"/>
              </a:rPr>
              <a:t> </a:t>
            </a:r>
            <a:r>
              <a:rPr sz="2400" spc="-5" dirty="0">
                <a:cs typeface="Arial MT"/>
              </a:rPr>
              <a:t>predictions.</a:t>
            </a:r>
            <a:endParaRPr sz="2400" dirty="0">
              <a:cs typeface="Arial MT"/>
            </a:endParaRPr>
          </a:p>
          <a:p>
            <a:pPr marL="424815" indent="-412750">
              <a:lnSpc>
                <a:spcPts val="2850"/>
              </a:lnSpc>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27635" indent="-412750">
              <a:lnSpc>
                <a:spcPts val="2850"/>
              </a:lnSpc>
              <a:spcBef>
                <a:spcPts val="105"/>
              </a:spcBef>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spc="-5" dirty="0">
                <a:cs typeface="Arial MT"/>
              </a:rPr>
              <a:t>height</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 at</a:t>
            </a:r>
            <a:r>
              <a:rPr sz="2400" spc="45" dirty="0">
                <a:cs typeface="Arial MT"/>
              </a:rPr>
              <a:t> </a:t>
            </a:r>
            <a:r>
              <a:rPr sz="2400" i="1" dirty="0">
                <a:cs typeface="Arial"/>
              </a:rPr>
              <a:t>y</a:t>
            </a:r>
            <a:r>
              <a:rPr sz="2400" dirty="0">
                <a:cs typeface="Arial MT"/>
              </a:rPr>
              <a:t>.</a:t>
            </a:r>
            <a:endParaRPr lang="en-US" sz="2400" dirty="0">
              <a:cs typeface="Arial MT"/>
            </a:endParaRPr>
          </a:p>
          <a:p>
            <a:pPr marL="12065" marR="127635" algn="ctr">
              <a:lnSpc>
                <a:spcPts val="2850"/>
              </a:lnSpc>
              <a:spcBef>
                <a:spcPts val="105"/>
              </a:spcBef>
              <a:tabLst>
                <a:tab pos="424815" algn="l"/>
                <a:tab pos="425450" algn="l"/>
              </a:tabLst>
            </a:pPr>
            <a:r>
              <a:rPr dirty="0">
                <a:solidFill>
                  <a:srgbClr val="3B7EA1"/>
                </a:solidFill>
                <a:cs typeface="Arial MT"/>
              </a:rPr>
              <a:t>(Demo</a:t>
            </a:r>
            <a:r>
              <a:rPr lang="en-US" dirty="0">
                <a:solidFill>
                  <a:srgbClr val="3B7EA1"/>
                </a:solidFill>
                <a:cs typeface="Arial MT"/>
              </a:rPr>
              <a:t> – Notebook 9.5, Prediction variability and Bootstrapping &amp; Confidence Interval for prediction</a:t>
            </a:r>
            <a:r>
              <a:rPr dirty="0">
                <a:solidFill>
                  <a:srgbClr val="3B7EA1"/>
                </a:solidFill>
                <a:cs typeface="Arial MT"/>
              </a:rPr>
              <a:t>)</a:t>
            </a:r>
            <a:endParaRPr dirty="0">
              <a:cs typeface="Arial M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6979847"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Predictions</a:t>
            </a:r>
            <a:r>
              <a:rPr spc="-30" dirty="0">
                <a:solidFill>
                  <a:schemeClr val="tx1"/>
                </a:solidFill>
              </a:rPr>
              <a:t> </a:t>
            </a:r>
            <a:r>
              <a:rPr spc="-5" dirty="0">
                <a:solidFill>
                  <a:schemeClr val="tx1"/>
                </a:solidFill>
              </a:rPr>
              <a:t>at</a:t>
            </a:r>
            <a:r>
              <a:rPr spc="-15" dirty="0">
                <a:solidFill>
                  <a:schemeClr val="tx1"/>
                </a:solidFill>
              </a:rPr>
              <a:t> </a:t>
            </a:r>
            <a:r>
              <a:rPr spc="-5" dirty="0">
                <a:solidFill>
                  <a:schemeClr val="tx1"/>
                </a:solidFill>
              </a:rPr>
              <a:t>Different</a:t>
            </a:r>
            <a:r>
              <a:rPr spc="-20" dirty="0">
                <a:solidFill>
                  <a:schemeClr val="tx1"/>
                </a:solidFill>
              </a:rPr>
              <a:t> </a:t>
            </a:r>
            <a:r>
              <a:rPr spc="-40" dirty="0">
                <a:solidFill>
                  <a:schemeClr val="tx1"/>
                </a:solidFill>
              </a:rPr>
              <a:t>Values</a:t>
            </a:r>
            <a:r>
              <a:rPr spc="-15" dirty="0">
                <a:solidFill>
                  <a:schemeClr val="tx1"/>
                </a:solidFill>
              </a:rPr>
              <a:t> </a:t>
            </a:r>
            <a:r>
              <a:rPr spc="-5" dirty="0">
                <a:solidFill>
                  <a:schemeClr val="tx1"/>
                </a:solidFill>
              </a:rPr>
              <a:t>of</a:t>
            </a:r>
            <a:endParaRPr i="1" dirty="0">
              <a:solidFill>
                <a:schemeClr val="tx1"/>
              </a:solidFill>
              <a:cs typeface="Arial"/>
            </a:endParaRPr>
          </a:p>
        </p:txBody>
      </p:sp>
      <p:sp>
        <p:nvSpPr>
          <p:cNvPr id="3" name="object 3"/>
          <p:cNvSpPr txBox="1"/>
          <p:nvPr/>
        </p:nvSpPr>
        <p:spPr>
          <a:xfrm>
            <a:off x="457200" y="1019175"/>
            <a:ext cx="8271164" cy="3107902"/>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Since</a:t>
            </a:r>
            <a:r>
              <a:rPr sz="2400" spc="5" dirty="0">
                <a:cs typeface="Arial MT"/>
              </a:rPr>
              <a:t> </a:t>
            </a:r>
            <a:r>
              <a:rPr sz="2400" i="1" dirty="0">
                <a:cs typeface="Arial"/>
              </a:rPr>
              <a:t>y</a:t>
            </a:r>
            <a:r>
              <a:rPr sz="2400" i="1" spc="-10" dirty="0">
                <a:cs typeface="Arial"/>
              </a:rPr>
              <a:t> </a:t>
            </a:r>
            <a:r>
              <a:rPr sz="2400" spc="-5" dirty="0">
                <a:cs typeface="Arial MT"/>
              </a:rPr>
              <a:t>is</a:t>
            </a:r>
            <a:r>
              <a:rPr sz="2400" spc="-10" dirty="0">
                <a:cs typeface="Arial MT"/>
              </a:rPr>
              <a:t> </a:t>
            </a:r>
            <a:r>
              <a:rPr sz="2400" dirty="0">
                <a:cs typeface="Arial MT"/>
              </a:rPr>
              <a:t>correlated</a:t>
            </a:r>
            <a:r>
              <a:rPr sz="2400" spc="-10" dirty="0">
                <a:cs typeface="Arial MT"/>
              </a:rPr>
              <a:t> </a:t>
            </a:r>
            <a:r>
              <a:rPr sz="2400" spc="-5" dirty="0">
                <a:cs typeface="Arial MT"/>
              </a:rPr>
              <a:t>with</a:t>
            </a:r>
            <a:r>
              <a:rPr sz="2400" dirty="0">
                <a:cs typeface="Arial MT"/>
              </a:rPr>
              <a:t> </a:t>
            </a:r>
            <a:r>
              <a:rPr sz="2400" i="1" dirty="0">
                <a:cs typeface="Arial"/>
              </a:rPr>
              <a:t>x</a:t>
            </a:r>
            <a:r>
              <a:rPr sz="2400" dirty="0">
                <a:cs typeface="Arial MT"/>
              </a:rPr>
              <a:t>,</a:t>
            </a:r>
            <a:r>
              <a:rPr sz="2400" spc="-15" dirty="0">
                <a:cs typeface="Arial MT"/>
              </a:rPr>
              <a:t> </a:t>
            </a:r>
            <a:r>
              <a:rPr sz="2400" spc="-5" dirty="0">
                <a:cs typeface="Arial MT"/>
              </a:rPr>
              <a:t>the</a:t>
            </a:r>
            <a:r>
              <a:rPr sz="2400" spc="-15" dirty="0">
                <a:cs typeface="Arial MT"/>
              </a:rPr>
              <a:t> </a:t>
            </a:r>
            <a:r>
              <a:rPr sz="2400" spc="-5" dirty="0">
                <a:cs typeface="Arial MT"/>
              </a:rPr>
              <a:t>predicted</a:t>
            </a:r>
            <a:r>
              <a:rPr sz="2400" spc="-10" dirty="0">
                <a:cs typeface="Arial MT"/>
              </a:rPr>
              <a:t> </a:t>
            </a:r>
            <a:r>
              <a:rPr sz="2400" dirty="0">
                <a:cs typeface="Arial MT"/>
              </a:rPr>
              <a:t>values</a:t>
            </a:r>
            <a:r>
              <a:rPr sz="2400" spc="-15" dirty="0">
                <a:cs typeface="Arial MT"/>
              </a:rPr>
              <a:t> </a:t>
            </a:r>
            <a:r>
              <a:rPr sz="2400" spc="-5" dirty="0">
                <a:cs typeface="Arial MT"/>
              </a:rPr>
              <a:t>of</a:t>
            </a:r>
            <a:r>
              <a:rPr sz="2400" spc="25" dirty="0">
                <a:cs typeface="Arial MT"/>
              </a:rPr>
              <a:t> </a:t>
            </a:r>
            <a:r>
              <a:rPr sz="2400" i="1" dirty="0">
                <a:cs typeface="Arial"/>
              </a:rPr>
              <a:t>y</a:t>
            </a:r>
            <a:endParaRPr sz="2400" dirty="0">
              <a:cs typeface="Arial"/>
            </a:endParaRPr>
          </a:p>
          <a:p>
            <a:pPr marL="424815">
              <a:lnSpc>
                <a:spcPts val="2865"/>
              </a:lnSpc>
            </a:pPr>
            <a:r>
              <a:rPr sz="2400" spc="-5" dirty="0">
                <a:cs typeface="Arial MT"/>
              </a:rPr>
              <a:t>depend</a:t>
            </a:r>
            <a:r>
              <a:rPr sz="2400" spc="-20" dirty="0">
                <a:cs typeface="Arial MT"/>
              </a:rPr>
              <a:t> </a:t>
            </a:r>
            <a:r>
              <a:rPr sz="2400" spc="-5" dirty="0">
                <a:cs typeface="Arial MT"/>
              </a:rPr>
              <a:t>on</a:t>
            </a:r>
            <a:r>
              <a:rPr sz="2400" spc="-20" dirty="0">
                <a:cs typeface="Arial MT"/>
              </a:rPr>
              <a:t> </a:t>
            </a:r>
            <a:r>
              <a:rPr sz="2400" spc="-5" dirty="0">
                <a:cs typeface="Arial MT"/>
              </a:rPr>
              <a:t>the</a:t>
            </a:r>
            <a:r>
              <a:rPr sz="2400" spc="-20" dirty="0">
                <a:cs typeface="Arial MT"/>
              </a:rPr>
              <a:t> </a:t>
            </a:r>
            <a:r>
              <a:rPr sz="2400" dirty="0">
                <a:cs typeface="Arial MT"/>
              </a:rPr>
              <a:t>value</a:t>
            </a:r>
            <a:r>
              <a:rPr sz="2400" spc="-20" dirty="0">
                <a:cs typeface="Arial MT"/>
              </a:rPr>
              <a:t> </a:t>
            </a:r>
            <a:r>
              <a:rPr sz="2400" spc="-5" dirty="0">
                <a:cs typeface="Arial MT"/>
              </a:rPr>
              <a:t>of</a:t>
            </a:r>
            <a:r>
              <a:rPr sz="2400" spc="15" dirty="0">
                <a:cs typeface="Arial MT"/>
              </a:rPr>
              <a:t> </a:t>
            </a:r>
            <a:r>
              <a:rPr sz="2400" i="1" dirty="0">
                <a:cs typeface="Arial"/>
              </a:rPr>
              <a:t>x</a:t>
            </a:r>
            <a:r>
              <a:rPr sz="2400" dirty="0">
                <a:cs typeface="Arial MT"/>
              </a:rPr>
              <a:t>.</a:t>
            </a:r>
          </a:p>
          <a:p>
            <a:pPr>
              <a:lnSpc>
                <a:spcPct val="100000"/>
              </a:lnSpc>
              <a:spcBef>
                <a:spcPts val="40"/>
              </a:spcBef>
            </a:pPr>
            <a:endParaRPr sz="3200" dirty="0">
              <a:cs typeface="Arial MT"/>
            </a:endParaRPr>
          </a:p>
          <a:p>
            <a:pPr marL="424815" indent="-412750">
              <a:lnSpc>
                <a:spcPts val="2865"/>
              </a:lnSpc>
              <a:buClr>
                <a:srgbClr val="C4820D"/>
              </a:buClr>
              <a:buChar char="●"/>
              <a:tabLst>
                <a:tab pos="424815" algn="l"/>
                <a:tab pos="425450" algn="l"/>
              </a:tabLst>
            </a:pPr>
            <a:r>
              <a:rPr sz="2400" spc="-5" dirty="0">
                <a:cs typeface="Arial MT"/>
              </a:rPr>
              <a:t>The</a:t>
            </a:r>
            <a:r>
              <a:rPr sz="2400" spc="-15" dirty="0">
                <a:cs typeface="Arial MT"/>
              </a:rPr>
              <a:t> </a:t>
            </a:r>
            <a:r>
              <a:rPr sz="2400" spc="-5" dirty="0">
                <a:cs typeface="Arial MT"/>
              </a:rPr>
              <a:t>width</a:t>
            </a:r>
            <a:r>
              <a:rPr sz="2400" spc="-10" dirty="0">
                <a:cs typeface="Arial MT"/>
              </a:rPr>
              <a:t> </a:t>
            </a:r>
            <a:r>
              <a:rPr sz="2400" spc="-5" dirty="0">
                <a:cs typeface="Arial MT"/>
              </a:rPr>
              <a:t>of</a:t>
            </a:r>
            <a:r>
              <a:rPr sz="2400" spc="-10" dirty="0">
                <a:cs typeface="Arial MT"/>
              </a:rPr>
              <a:t> </a:t>
            </a:r>
            <a:r>
              <a:rPr sz="2400" spc="-5" dirty="0">
                <a:cs typeface="Arial MT"/>
              </a:rPr>
              <a:t>the</a:t>
            </a:r>
            <a:r>
              <a:rPr sz="2400" spc="-10" dirty="0">
                <a:cs typeface="Arial MT"/>
              </a:rPr>
              <a:t> prediction’s </a:t>
            </a:r>
            <a:r>
              <a:rPr sz="2400" spc="-5" dirty="0">
                <a:cs typeface="Arial MT"/>
              </a:rPr>
              <a:t>CI</a:t>
            </a:r>
            <a:r>
              <a:rPr sz="2400" spc="-10" dirty="0">
                <a:cs typeface="Arial MT"/>
              </a:rPr>
              <a:t> </a:t>
            </a:r>
            <a:r>
              <a:rPr sz="2400" spc="-5" dirty="0">
                <a:cs typeface="Arial MT"/>
              </a:rPr>
              <a:t>also depends</a:t>
            </a:r>
            <a:r>
              <a:rPr sz="2400" spc="-10" dirty="0">
                <a:cs typeface="Arial MT"/>
              </a:rPr>
              <a:t> </a:t>
            </a:r>
            <a:r>
              <a:rPr sz="2400" spc="-5" dirty="0">
                <a:cs typeface="Arial MT"/>
              </a:rPr>
              <a:t>on</a:t>
            </a:r>
            <a:r>
              <a:rPr sz="2400" spc="50" dirty="0">
                <a:cs typeface="Arial MT"/>
              </a:rPr>
              <a:t> </a:t>
            </a:r>
            <a:r>
              <a:rPr sz="2400" i="1" dirty="0">
                <a:cs typeface="Arial"/>
              </a:rPr>
              <a:t>x</a:t>
            </a:r>
            <a:r>
              <a:rPr sz="2400" dirty="0">
                <a:cs typeface="Arial MT"/>
              </a:rPr>
              <a:t>.</a:t>
            </a:r>
          </a:p>
          <a:p>
            <a:pPr marL="882015" marR="5080" lvl="1" indent="-412750">
              <a:lnSpc>
                <a:spcPts val="2850"/>
              </a:lnSpc>
              <a:spcBef>
                <a:spcPts val="105"/>
              </a:spcBef>
              <a:buClr>
                <a:srgbClr val="C4820D"/>
              </a:buClr>
              <a:buChar char="○"/>
              <a:tabLst>
                <a:tab pos="882015" algn="l"/>
                <a:tab pos="882650" algn="l"/>
              </a:tabLst>
            </a:pPr>
            <a:r>
              <a:rPr sz="2400" spc="-35" dirty="0">
                <a:cs typeface="Arial MT"/>
              </a:rPr>
              <a:t>Typically,</a:t>
            </a:r>
            <a:r>
              <a:rPr sz="2400" spc="-15" dirty="0">
                <a:cs typeface="Arial MT"/>
              </a:rPr>
              <a:t> </a:t>
            </a:r>
            <a:r>
              <a:rPr sz="2400" spc="-5" dirty="0">
                <a:cs typeface="Arial MT"/>
              </a:rPr>
              <a:t>intervals</a:t>
            </a:r>
            <a:r>
              <a:rPr sz="2400" spc="-10" dirty="0">
                <a:cs typeface="Arial MT"/>
              </a:rPr>
              <a:t> </a:t>
            </a:r>
            <a:r>
              <a:rPr sz="2400" spc="-5" dirty="0">
                <a:cs typeface="Arial MT"/>
              </a:rPr>
              <a:t>are</a:t>
            </a:r>
            <a:r>
              <a:rPr sz="2400" spc="-10" dirty="0">
                <a:cs typeface="Arial MT"/>
              </a:rPr>
              <a:t> </a:t>
            </a:r>
            <a:r>
              <a:rPr sz="2400" spc="-5" dirty="0">
                <a:cs typeface="Arial MT"/>
              </a:rPr>
              <a:t>wider</a:t>
            </a:r>
            <a:r>
              <a:rPr sz="2400" spc="-10" dirty="0">
                <a:cs typeface="Arial MT"/>
              </a:rPr>
              <a:t> </a:t>
            </a:r>
            <a:r>
              <a:rPr sz="2400" spc="-5" dirty="0">
                <a:cs typeface="Arial MT"/>
              </a:rPr>
              <a:t>for</a:t>
            </a:r>
            <a:r>
              <a:rPr sz="2400" spc="-10" dirty="0">
                <a:cs typeface="Arial MT"/>
              </a:rPr>
              <a:t> </a:t>
            </a:r>
            <a:r>
              <a:rPr sz="2400" dirty="0">
                <a:cs typeface="Arial MT"/>
              </a:rPr>
              <a:t>values</a:t>
            </a:r>
            <a:r>
              <a:rPr sz="2400" spc="-10" dirty="0">
                <a:cs typeface="Arial MT"/>
              </a:rPr>
              <a:t> </a:t>
            </a:r>
            <a:r>
              <a:rPr sz="2400" spc="-5" dirty="0">
                <a:cs typeface="Arial MT"/>
              </a:rPr>
              <a:t>of</a:t>
            </a:r>
            <a:r>
              <a:rPr sz="2400" spc="35" dirty="0">
                <a:cs typeface="Arial MT"/>
              </a:rPr>
              <a:t> </a:t>
            </a:r>
            <a:r>
              <a:rPr sz="2400" i="1" dirty="0">
                <a:cs typeface="Arial"/>
              </a:rPr>
              <a:t>x</a:t>
            </a:r>
            <a:r>
              <a:rPr sz="2400" i="1" spc="-10" dirty="0">
                <a:cs typeface="Arial"/>
              </a:rPr>
              <a:t> </a:t>
            </a:r>
            <a:r>
              <a:rPr sz="2400" spc="-5" dirty="0">
                <a:cs typeface="Arial MT"/>
              </a:rPr>
              <a:t>that</a:t>
            </a:r>
            <a:r>
              <a:rPr sz="2400" spc="-10" dirty="0">
                <a:cs typeface="Arial MT"/>
              </a:rPr>
              <a:t> </a:t>
            </a:r>
            <a:r>
              <a:rPr sz="2400" spc="-5" dirty="0">
                <a:cs typeface="Arial MT"/>
              </a:rPr>
              <a:t>are </a:t>
            </a:r>
            <a:r>
              <a:rPr sz="2400" spc="-655" dirty="0">
                <a:cs typeface="Arial MT"/>
              </a:rPr>
              <a:t> </a:t>
            </a:r>
            <a:r>
              <a:rPr sz="2400" spc="-5" dirty="0">
                <a:cs typeface="Arial MT"/>
              </a:rPr>
              <a:t>further</a:t>
            </a:r>
            <a:r>
              <a:rPr sz="2400" spc="-15" dirty="0">
                <a:cs typeface="Arial MT"/>
              </a:rPr>
              <a:t> </a:t>
            </a:r>
            <a:r>
              <a:rPr sz="2400" spc="-5" dirty="0">
                <a:cs typeface="Arial MT"/>
              </a:rPr>
              <a:t>away from</a:t>
            </a:r>
            <a:r>
              <a:rPr sz="2400" spc="-15" dirty="0">
                <a:cs typeface="Arial MT"/>
              </a:rPr>
              <a:t> </a:t>
            </a:r>
            <a:r>
              <a:rPr sz="2400" spc="-5" dirty="0">
                <a:cs typeface="Arial MT"/>
              </a:rPr>
              <a:t>the</a:t>
            </a:r>
            <a:r>
              <a:rPr sz="2400" spc="-10" dirty="0">
                <a:cs typeface="Arial MT"/>
              </a:rPr>
              <a:t> </a:t>
            </a:r>
            <a:r>
              <a:rPr sz="2400" dirty="0">
                <a:cs typeface="Arial MT"/>
              </a:rPr>
              <a:t>mean</a:t>
            </a:r>
            <a:r>
              <a:rPr sz="2400" spc="-10" dirty="0">
                <a:cs typeface="Arial MT"/>
              </a:rPr>
              <a:t> </a:t>
            </a:r>
            <a:r>
              <a:rPr sz="2400" spc="-5" dirty="0">
                <a:cs typeface="Arial MT"/>
              </a:rPr>
              <a:t>of</a:t>
            </a:r>
            <a:r>
              <a:rPr sz="2400" spc="65" dirty="0">
                <a:cs typeface="Arial MT"/>
              </a:rPr>
              <a:t> </a:t>
            </a:r>
            <a:r>
              <a:rPr sz="2400" i="1" dirty="0">
                <a:cs typeface="Arial"/>
              </a:rPr>
              <a:t>x</a:t>
            </a:r>
            <a:r>
              <a:rPr sz="2400" dirty="0">
                <a:cs typeface="Arial MT"/>
              </a:rPr>
              <a:t>.</a:t>
            </a:r>
            <a:endParaRPr lang="en-US" sz="2400" dirty="0">
              <a:cs typeface="Arial MT"/>
            </a:endParaRPr>
          </a:p>
          <a:p>
            <a:pPr marL="469265" marR="5080" lvl="1" algn="ctr">
              <a:lnSpc>
                <a:spcPts val="2850"/>
              </a:lnSpc>
              <a:spcBef>
                <a:spcPts val="105"/>
              </a:spcBef>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5080" lvl="1" algn="ctr">
              <a:lnSpc>
                <a:spcPts val="2850"/>
              </a:lnSpc>
              <a:spcBef>
                <a:spcPts val="105"/>
              </a:spcBef>
              <a:buClr>
                <a:srgbClr val="C4820D"/>
              </a:buClr>
              <a:tabLst>
                <a:tab pos="882015" algn="l"/>
                <a:tab pos="882650" algn="l"/>
              </a:tabLst>
            </a:pPr>
            <a:r>
              <a:rPr lang="en-US" dirty="0">
                <a:solidFill>
                  <a:srgbClr val="3B7EA1"/>
                </a:solidFill>
                <a:cs typeface="Arial MT"/>
              </a:rPr>
              <a:t>Prediction at Different Values of x</a:t>
            </a:r>
            <a:r>
              <a:rPr dirty="0">
                <a:solidFill>
                  <a:srgbClr val="3B7EA1"/>
                </a:solidFill>
                <a:cs typeface="Arial MT"/>
              </a:rPr>
              <a:t>)</a:t>
            </a:r>
            <a:endParaRPr dirty="0">
              <a:cs typeface="Arial MT"/>
            </a:endParaRPr>
          </a:p>
        </p:txBody>
      </p:sp>
      <p:sp>
        <p:nvSpPr>
          <p:cNvPr id="4" name="TextBox 3">
            <a:extLst>
              <a:ext uri="{FF2B5EF4-FFF2-40B4-BE49-F238E27FC236}">
                <a16:creationId xmlns:a16="http://schemas.microsoft.com/office/drawing/2014/main" id="{BE50F635-2DDC-EC2A-F088-DDC485A1D254}"/>
              </a:ext>
            </a:extLst>
          </p:cNvPr>
          <p:cNvSpPr txBox="1"/>
          <p:nvPr/>
        </p:nvSpPr>
        <p:spPr>
          <a:xfrm>
            <a:off x="7405142" y="90214"/>
            <a:ext cx="441146" cy="707886"/>
          </a:xfrm>
          <a:prstGeom prst="rect">
            <a:avLst/>
          </a:prstGeom>
          <a:noFill/>
        </p:spPr>
        <p:txBody>
          <a:bodyPr wrap="none" rtlCol="0">
            <a:spAutoFit/>
          </a:bodyPr>
          <a:lstStyle/>
          <a:p>
            <a:r>
              <a:rPr lang="en-US" sz="4000" b="1" i="1" dirty="0"/>
              <a:t>x</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20702" y="2240540"/>
            <a:ext cx="3296920" cy="574040"/>
          </a:xfrm>
          <a:prstGeom prst="rect">
            <a:avLst/>
          </a:prstGeom>
        </p:spPr>
        <p:txBody>
          <a:bodyPr vert="horz" wrap="square" lIns="0" tIns="12700" rIns="0" bIns="0" rtlCol="0">
            <a:spAutoFit/>
          </a:bodyPr>
          <a:lstStyle/>
          <a:p>
            <a:pPr marL="12700">
              <a:lnSpc>
                <a:spcPct val="100000"/>
              </a:lnSpc>
              <a:spcBef>
                <a:spcPts val="100"/>
              </a:spcBef>
            </a:pPr>
            <a:r>
              <a:rPr spc="-10" dirty="0"/>
              <a:t>The</a:t>
            </a:r>
            <a:r>
              <a:rPr spc="-50" dirty="0"/>
              <a:t> </a:t>
            </a:r>
            <a:r>
              <a:rPr spc="-55" dirty="0"/>
              <a:t>True</a:t>
            </a:r>
            <a:r>
              <a:rPr spc="-45" dirty="0"/>
              <a:t> </a:t>
            </a:r>
            <a:r>
              <a:rPr spc="-5" dirty="0"/>
              <a:t>Slope</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568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Confidence</a:t>
            </a:r>
            <a:r>
              <a:rPr spc="-25" dirty="0">
                <a:solidFill>
                  <a:schemeClr val="tx1"/>
                </a:solidFill>
              </a:rPr>
              <a:t> </a:t>
            </a:r>
            <a:r>
              <a:rPr spc="-10" dirty="0">
                <a:solidFill>
                  <a:schemeClr val="tx1"/>
                </a:solidFill>
              </a:rPr>
              <a:t>Interval</a:t>
            </a:r>
            <a:r>
              <a:rPr spc="-30" dirty="0">
                <a:solidFill>
                  <a:schemeClr val="tx1"/>
                </a:solidFill>
              </a:rPr>
              <a:t> </a:t>
            </a:r>
            <a:r>
              <a:rPr spc="-5" dirty="0">
                <a:solidFill>
                  <a:schemeClr val="tx1"/>
                </a:solidFill>
              </a:rPr>
              <a:t>for</a:t>
            </a:r>
            <a:r>
              <a:rPr spc="-20" dirty="0">
                <a:solidFill>
                  <a:schemeClr val="tx1"/>
                </a:solidFill>
              </a:rPr>
              <a:t> </a:t>
            </a:r>
            <a:r>
              <a:rPr spc="-55" dirty="0">
                <a:solidFill>
                  <a:schemeClr val="tx1"/>
                </a:solidFill>
              </a:rPr>
              <a:t>True</a:t>
            </a:r>
            <a:r>
              <a:rPr spc="-25" dirty="0">
                <a:solidFill>
                  <a:schemeClr val="tx1"/>
                </a:solidFill>
              </a:rPr>
              <a:t> </a:t>
            </a:r>
            <a:r>
              <a:rPr spc="-5" dirty="0">
                <a:solidFill>
                  <a:schemeClr val="tx1"/>
                </a:solidFill>
              </a:rPr>
              <a:t>Slope</a:t>
            </a:r>
          </a:p>
        </p:txBody>
      </p:sp>
      <p:sp>
        <p:nvSpPr>
          <p:cNvPr id="3" name="object 3"/>
          <p:cNvSpPr txBox="1"/>
          <p:nvPr/>
        </p:nvSpPr>
        <p:spPr>
          <a:xfrm>
            <a:off x="574724" y="1032383"/>
            <a:ext cx="8235901"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b="1" spc="-5" dirty="0">
                <a:solidFill>
                  <a:srgbClr val="3B7EA1"/>
                </a:solidFill>
                <a:cs typeface="Arial"/>
              </a:rPr>
              <a:t>Bootstrap</a:t>
            </a:r>
            <a:r>
              <a:rPr sz="2400" b="1" spc="-30" dirty="0">
                <a:solidFill>
                  <a:srgbClr val="3B7EA1"/>
                </a:solidFill>
                <a:cs typeface="Arial"/>
              </a:rPr>
              <a:t> </a:t>
            </a:r>
            <a:r>
              <a:rPr sz="2400" b="1" dirty="0">
                <a:solidFill>
                  <a:srgbClr val="3B7EA1"/>
                </a:solidFill>
                <a:cs typeface="Arial"/>
              </a:rPr>
              <a:t>the</a:t>
            </a:r>
            <a:r>
              <a:rPr sz="2400" b="1" spc="-25" dirty="0">
                <a:solidFill>
                  <a:srgbClr val="3B7EA1"/>
                </a:solidFill>
                <a:cs typeface="Arial"/>
              </a:rPr>
              <a:t> </a:t>
            </a:r>
            <a:r>
              <a:rPr sz="2400" b="1" spc="-5" dirty="0">
                <a:solidFill>
                  <a:srgbClr val="3B7EA1"/>
                </a:solidFill>
                <a:cs typeface="Arial"/>
              </a:rPr>
              <a:t>scatter</a:t>
            </a:r>
            <a:r>
              <a:rPr sz="2400" b="1" spc="-25" dirty="0">
                <a:solidFill>
                  <a:srgbClr val="3B7EA1"/>
                </a:solidFill>
                <a:cs typeface="Arial"/>
              </a:rPr>
              <a:t> </a:t>
            </a:r>
            <a:r>
              <a:rPr sz="2400" b="1" spc="-5" dirty="0">
                <a:solidFill>
                  <a:srgbClr val="3B7EA1"/>
                </a:solidFill>
                <a:cs typeface="Arial"/>
              </a:rPr>
              <a:t>plot.</a:t>
            </a:r>
            <a:endParaRPr sz="2400" dirty="0">
              <a:cs typeface="Arial"/>
            </a:endParaRPr>
          </a:p>
          <a:p>
            <a:pPr marL="424815" marR="418465" indent="-412750">
              <a:lnSpc>
                <a:spcPts val="2850"/>
              </a:lnSpc>
              <a:spcBef>
                <a:spcPts val="105"/>
              </a:spcBef>
              <a:buClr>
                <a:srgbClr val="C4820D"/>
              </a:buClr>
              <a:buChar char="●"/>
              <a:tabLst>
                <a:tab pos="424815" algn="l"/>
                <a:tab pos="425450" algn="l"/>
              </a:tabLst>
            </a:pPr>
            <a:r>
              <a:rPr sz="2400" b="1" spc="-5" dirty="0">
                <a:solidFill>
                  <a:srgbClr val="3B7EA1"/>
                </a:solidFill>
                <a:cs typeface="Arial"/>
              </a:rPr>
              <a:t>Find</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slope</a:t>
            </a:r>
            <a:r>
              <a:rPr sz="2400" b="1" spc="-15" dirty="0">
                <a:solidFill>
                  <a:srgbClr val="3B7EA1"/>
                </a:solidFill>
                <a:cs typeface="Arial"/>
              </a:rPr>
              <a:t> </a:t>
            </a:r>
            <a:r>
              <a:rPr sz="2400" b="1" spc="-5" dirty="0">
                <a:solidFill>
                  <a:srgbClr val="3B7EA1"/>
                </a:solidFill>
                <a:cs typeface="Arial"/>
              </a:rPr>
              <a:t>of</a:t>
            </a:r>
            <a:r>
              <a:rPr sz="2400" b="1" spc="-20" dirty="0">
                <a:solidFill>
                  <a:srgbClr val="3B7EA1"/>
                </a:solidFill>
                <a:cs typeface="Arial"/>
              </a:rPr>
              <a:t> </a:t>
            </a:r>
            <a:r>
              <a:rPr sz="2400" b="1" dirty="0">
                <a:solidFill>
                  <a:srgbClr val="3B7EA1"/>
                </a:solidFill>
                <a:cs typeface="Arial"/>
              </a:rPr>
              <a:t>the</a:t>
            </a:r>
            <a:r>
              <a:rPr sz="2400" b="1" spc="-15" dirty="0">
                <a:solidFill>
                  <a:srgbClr val="3B7EA1"/>
                </a:solidFill>
                <a:cs typeface="Arial"/>
              </a:rPr>
              <a:t> </a:t>
            </a:r>
            <a:r>
              <a:rPr sz="2400" b="1" spc="-5" dirty="0">
                <a:solidFill>
                  <a:srgbClr val="3B7EA1"/>
                </a:solidFill>
                <a:cs typeface="Arial"/>
              </a:rPr>
              <a:t>regression</a:t>
            </a:r>
            <a:r>
              <a:rPr sz="2400" b="1" spc="-15" dirty="0">
                <a:solidFill>
                  <a:srgbClr val="3B7EA1"/>
                </a:solidFill>
                <a:cs typeface="Arial"/>
              </a:rPr>
              <a:t> </a:t>
            </a:r>
            <a:r>
              <a:rPr sz="2400" b="1" spc="-5" dirty="0">
                <a:solidFill>
                  <a:srgbClr val="3B7EA1"/>
                </a:solidFill>
                <a:cs typeface="Arial"/>
              </a:rPr>
              <a:t>line</a:t>
            </a:r>
            <a:r>
              <a:rPr sz="2400" b="1" spc="-15" dirty="0">
                <a:solidFill>
                  <a:srgbClr val="3B7EA1"/>
                </a:solidFill>
                <a:cs typeface="Arial"/>
              </a:rPr>
              <a:t> </a:t>
            </a:r>
            <a:r>
              <a:rPr sz="2400" b="1" dirty="0">
                <a:solidFill>
                  <a:srgbClr val="3B7EA1"/>
                </a:solidFill>
                <a:cs typeface="Arial"/>
              </a:rPr>
              <a:t>through</a:t>
            </a:r>
            <a:r>
              <a:rPr sz="2400" b="1" spc="-15" dirty="0">
                <a:solidFill>
                  <a:srgbClr val="3B7EA1"/>
                </a:solidFill>
                <a:cs typeface="Arial"/>
              </a:rPr>
              <a:t> </a:t>
            </a:r>
            <a:r>
              <a:rPr sz="2400" b="1" dirty="0">
                <a:solidFill>
                  <a:srgbClr val="3B7EA1"/>
                </a:solidFill>
                <a:cs typeface="Arial"/>
              </a:rPr>
              <a:t>the </a:t>
            </a:r>
            <a:r>
              <a:rPr sz="2400" b="1" spc="-655" dirty="0">
                <a:solidFill>
                  <a:srgbClr val="3B7EA1"/>
                </a:solidFill>
                <a:cs typeface="Arial"/>
              </a:rPr>
              <a:t> </a:t>
            </a:r>
            <a:r>
              <a:rPr sz="2400" b="1" spc="-5" dirty="0">
                <a:solidFill>
                  <a:srgbClr val="3B7EA1"/>
                </a:solidFill>
                <a:cs typeface="Arial"/>
              </a:rPr>
              <a:t>bootstrapped</a:t>
            </a:r>
            <a:r>
              <a:rPr sz="2400" b="1" spc="-15" dirty="0">
                <a:solidFill>
                  <a:srgbClr val="3B7EA1"/>
                </a:solidFill>
                <a:cs typeface="Arial"/>
              </a:rPr>
              <a:t> </a:t>
            </a:r>
            <a:r>
              <a:rPr sz="2400" b="1" spc="-5" dirty="0">
                <a:solidFill>
                  <a:srgbClr val="3B7EA1"/>
                </a:solidFill>
                <a:cs typeface="Arial"/>
              </a:rPr>
              <a:t>plot.</a:t>
            </a:r>
            <a:endParaRPr sz="2400" dirty="0">
              <a:cs typeface="Arial"/>
            </a:endParaRPr>
          </a:p>
          <a:p>
            <a:pPr marL="424815" indent="-412750">
              <a:lnSpc>
                <a:spcPts val="2745"/>
              </a:lnSpc>
              <a:buClr>
                <a:srgbClr val="C4820D"/>
              </a:buClr>
              <a:buChar char="●"/>
              <a:tabLst>
                <a:tab pos="424815" algn="l"/>
                <a:tab pos="425450" algn="l"/>
              </a:tabLst>
            </a:pPr>
            <a:r>
              <a:rPr sz="2400" spc="-5" dirty="0">
                <a:cs typeface="Arial MT"/>
              </a:rPr>
              <a:t>Repeat.</a:t>
            </a:r>
            <a:endParaRPr sz="2400" dirty="0">
              <a:cs typeface="Arial MT"/>
            </a:endParaRPr>
          </a:p>
          <a:p>
            <a:pPr marL="424815" marR="787400" indent="-412750">
              <a:lnSpc>
                <a:spcPts val="2850"/>
              </a:lnSpc>
              <a:spcBef>
                <a:spcPts val="105"/>
              </a:spcBef>
              <a:buClr>
                <a:srgbClr val="C4820D"/>
              </a:buClr>
              <a:buChar char="●"/>
              <a:tabLst>
                <a:tab pos="424815" algn="l"/>
                <a:tab pos="425450" algn="l"/>
              </a:tabLst>
            </a:pPr>
            <a:r>
              <a:rPr sz="2400" spc="-5" dirty="0">
                <a:cs typeface="Arial MT"/>
              </a:rPr>
              <a:t>Draw the empirical histogram of all the generated </a:t>
            </a:r>
            <a:r>
              <a:rPr sz="2400" spc="-655" dirty="0">
                <a:cs typeface="Arial MT"/>
              </a:rPr>
              <a:t> </a:t>
            </a:r>
            <a:r>
              <a:rPr sz="2400" dirty="0">
                <a:cs typeface="Arial MT"/>
              </a:rPr>
              <a:t>slopes.</a:t>
            </a:r>
          </a:p>
          <a:p>
            <a:pPr marL="424815" indent="-412750">
              <a:lnSpc>
                <a:spcPts val="2745"/>
              </a:lnSpc>
              <a:buClr>
                <a:srgbClr val="C4820D"/>
              </a:buClr>
              <a:buChar char="●"/>
              <a:tabLst>
                <a:tab pos="424815" algn="l"/>
                <a:tab pos="425450" algn="l"/>
              </a:tabLst>
            </a:pPr>
            <a:r>
              <a:rPr sz="2400" spc="-5" dirty="0">
                <a:cs typeface="Arial MT"/>
              </a:rPr>
              <a:t>Get</a:t>
            </a:r>
            <a:r>
              <a:rPr sz="2400" spc="-30" dirty="0">
                <a:cs typeface="Arial MT"/>
              </a:rPr>
              <a:t> </a:t>
            </a:r>
            <a:r>
              <a:rPr sz="2400" spc="-5" dirty="0">
                <a:cs typeface="Arial MT"/>
              </a:rPr>
              <a:t>the</a:t>
            </a:r>
            <a:r>
              <a:rPr sz="2400" spc="-25" dirty="0">
                <a:cs typeface="Arial MT"/>
              </a:rPr>
              <a:t> </a:t>
            </a:r>
            <a:r>
              <a:rPr sz="2400" dirty="0">
                <a:cs typeface="Arial MT"/>
              </a:rPr>
              <a:t>“middle</a:t>
            </a:r>
            <a:r>
              <a:rPr sz="2400" spc="-20" dirty="0">
                <a:cs typeface="Arial MT"/>
              </a:rPr>
              <a:t> </a:t>
            </a:r>
            <a:r>
              <a:rPr sz="2400" spc="-5" dirty="0">
                <a:cs typeface="Arial MT"/>
              </a:rPr>
              <a:t>95%”</a:t>
            </a:r>
            <a:r>
              <a:rPr sz="2400" spc="-25" dirty="0">
                <a:cs typeface="Arial MT"/>
              </a:rPr>
              <a:t> </a:t>
            </a:r>
            <a:r>
              <a:rPr sz="2400" spc="-5" dirty="0">
                <a:cs typeface="Arial MT"/>
              </a:rPr>
              <a:t>interval.</a:t>
            </a:r>
            <a:endParaRPr sz="2400" dirty="0">
              <a:cs typeface="Arial MT"/>
            </a:endParaRPr>
          </a:p>
          <a:p>
            <a:pPr marL="424815" marR="149225" indent="-412750">
              <a:lnSpc>
                <a:spcPts val="2850"/>
              </a:lnSpc>
              <a:spcBef>
                <a:spcPts val="105"/>
              </a:spcBef>
              <a:buClr>
                <a:srgbClr val="C4820D"/>
              </a:buClr>
              <a:buChar char="●"/>
              <a:tabLst>
                <a:tab pos="424815" algn="l"/>
                <a:tab pos="425450" algn="l"/>
              </a:tabLst>
            </a:pPr>
            <a:r>
              <a:rPr sz="2400" spc="-15" dirty="0">
                <a:cs typeface="Arial MT"/>
              </a:rPr>
              <a:t>That’s </a:t>
            </a:r>
            <a:r>
              <a:rPr sz="2400" spc="-5" dirty="0">
                <a:cs typeface="Arial MT"/>
              </a:rPr>
              <a:t>an approximate 95% </a:t>
            </a:r>
            <a:r>
              <a:rPr sz="2400" dirty="0">
                <a:cs typeface="Arial MT"/>
              </a:rPr>
              <a:t>confidence </a:t>
            </a:r>
            <a:r>
              <a:rPr sz="2400" spc="-5" dirty="0">
                <a:cs typeface="Arial MT"/>
              </a:rPr>
              <a:t>interval for the </a:t>
            </a:r>
            <a:r>
              <a:rPr sz="2400" spc="-655" dirty="0">
                <a:cs typeface="Arial MT"/>
              </a:rPr>
              <a:t> </a:t>
            </a:r>
            <a:r>
              <a:rPr sz="2400" dirty="0">
                <a:cs typeface="Arial MT"/>
              </a:rPr>
              <a:t>slope</a:t>
            </a:r>
            <a:r>
              <a:rPr sz="2400" spc="-10" dirty="0">
                <a:cs typeface="Arial MT"/>
              </a:rPr>
              <a:t> </a:t>
            </a:r>
            <a:r>
              <a:rPr sz="2400" spc="-5" dirty="0">
                <a:cs typeface="Arial MT"/>
              </a:rPr>
              <a:t>of the</a:t>
            </a:r>
            <a:r>
              <a:rPr sz="2400" spc="-10" dirty="0">
                <a:cs typeface="Arial MT"/>
              </a:rPr>
              <a:t> </a:t>
            </a:r>
            <a:r>
              <a:rPr sz="2400" spc="-5" dirty="0">
                <a:cs typeface="Arial MT"/>
              </a:rPr>
              <a:t>true</a:t>
            </a:r>
            <a:r>
              <a:rPr sz="2400" spc="-15" dirty="0">
                <a:cs typeface="Arial MT"/>
              </a:rPr>
              <a:t> </a:t>
            </a:r>
            <a:r>
              <a:rPr sz="2400" spc="-5" dirty="0">
                <a:cs typeface="Arial MT"/>
              </a:rPr>
              <a:t>line.</a:t>
            </a:r>
            <a:endParaRPr lang="en-US" sz="2400" spc="-5" dirty="0">
              <a:cs typeface="Arial MT"/>
            </a:endParaRPr>
          </a:p>
          <a:p>
            <a:pPr marL="12065" marR="149225" algn="ctr">
              <a:lnSpc>
                <a:spcPts val="2850"/>
              </a:lnSpc>
              <a:spcBef>
                <a:spcPts val="105"/>
              </a:spcBef>
              <a:buClr>
                <a:srgbClr val="C4820D"/>
              </a:buClr>
              <a:tabLst>
                <a:tab pos="424815" algn="l"/>
                <a:tab pos="425450" algn="l"/>
              </a:tabLst>
            </a:pPr>
            <a:r>
              <a:rPr dirty="0">
                <a:solidFill>
                  <a:srgbClr val="3B7EA1"/>
                </a:solidFill>
                <a:cs typeface="Arial MT"/>
              </a:rPr>
              <a:t>(Demo</a:t>
            </a:r>
            <a:r>
              <a:rPr lang="en-US" dirty="0">
                <a:solidFill>
                  <a:srgbClr val="3B7EA1"/>
                </a:solidFill>
                <a:cs typeface="Arial MT"/>
              </a:rPr>
              <a:t> – Notebook 9.5, </a:t>
            </a:r>
          </a:p>
          <a:p>
            <a:pPr marL="12065" marR="149225" algn="ctr">
              <a:lnSpc>
                <a:spcPts val="2850"/>
              </a:lnSpc>
              <a:spcBef>
                <a:spcPts val="105"/>
              </a:spcBef>
              <a:buClr>
                <a:srgbClr val="C4820D"/>
              </a:buClr>
              <a:tabLst>
                <a:tab pos="424815" algn="l"/>
                <a:tab pos="425450" algn="l"/>
              </a:tabLst>
            </a:pPr>
            <a:r>
              <a:rPr lang="en-US" dirty="0">
                <a:solidFill>
                  <a:srgbClr val="3B7EA1"/>
                </a:solidFill>
                <a:cs typeface="Arial MT"/>
              </a:rPr>
              <a:t>Inference for the slope</a:t>
            </a:r>
            <a:r>
              <a:rPr dirty="0">
                <a:solidFill>
                  <a:srgbClr val="3B7EA1"/>
                </a:solidFill>
                <a:cs typeface="Arial MT"/>
              </a:rPr>
              <a:t>)</a:t>
            </a:r>
            <a:endParaRPr dirty="0">
              <a:cs typeface="Arial MT"/>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452437" y="968012"/>
            <a:ext cx="8239125" cy="3780790"/>
            <a:chOff x="452437" y="968012"/>
            <a:chExt cx="8239125" cy="3780790"/>
          </a:xfrm>
        </p:grpSpPr>
        <p:pic>
          <p:nvPicPr>
            <p:cNvPr id="3" name="object 3"/>
            <p:cNvPicPr/>
            <p:nvPr/>
          </p:nvPicPr>
          <p:blipFill>
            <a:blip r:embed="rId3" cstate="print"/>
            <a:stretch>
              <a:fillRect/>
            </a:stretch>
          </p:blipFill>
          <p:spPr>
            <a:xfrm>
              <a:off x="884195" y="3421845"/>
              <a:ext cx="1300449" cy="1300449"/>
            </a:xfrm>
            <a:prstGeom prst="rect">
              <a:avLst/>
            </a:prstGeom>
          </p:spPr>
        </p:pic>
        <p:pic>
          <p:nvPicPr>
            <p:cNvPr id="4" name="object 4"/>
            <p:cNvPicPr/>
            <p:nvPr/>
          </p:nvPicPr>
          <p:blipFill>
            <a:blip r:embed="rId4" cstate="print"/>
            <a:stretch>
              <a:fillRect/>
            </a:stretch>
          </p:blipFill>
          <p:spPr>
            <a:xfrm>
              <a:off x="3868399" y="3431412"/>
              <a:ext cx="1397628" cy="1290887"/>
            </a:xfrm>
            <a:prstGeom prst="rect">
              <a:avLst/>
            </a:prstGeom>
          </p:spPr>
        </p:pic>
        <p:sp>
          <p:nvSpPr>
            <p:cNvPr id="5" name="object 5"/>
            <p:cNvSpPr/>
            <p:nvPr/>
          </p:nvSpPr>
          <p:spPr>
            <a:xfrm>
              <a:off x="560775" y="972775"/>
              <a:ext cx="2655570" cy="2433955"/>
            </a:xfrm>
            <a:custGeom>
              <a:avLst/>
              <a:gdLst/>
              <a:ahLst/>
              <a:cxnLst/>
              <a:rect l="l" t="t" r="r" b="b"/>
              <a:pathLst>
                <a:path w="2655570" h="2433954">
                  <a:moveTo>
                    <a:pt x="2294499" y="2162999"/>
                  </a:move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360499"/>
                  </a:lnTo>
                  <a:lnTo>
                    <a:pt x="3290" y="311582"/>
                  </a:lnTo>
                  <a:lnTo>
                    <a:pt x="12877" y="264664"/>
                  </a:lnTo>
                  <a:lnTo>
                    <a:pt x="28329" y="220177"/>
                  </a:lnTo>
                  <a:lnTo>
                    <a:pt x="49218" y="178548"/>
                  </a:lnTo>
                  <a:lnTo>
                    <a:pt x="75114" y="140209"/>
                  </a:lnTo>
                  <a:lnTo>
                    <a:pt x="105588" y="105587"/>
                  </a:lnTo>
                  <a:lnTo>
                    <a:pt x="140209" y="75114"/>
                  </a:lnTo>
                  <a:lnTo>
                    <a:pt x="178548" y="49218"/>
                  </a:lnTo>
                  <a:lnTo>
                    <a:pt x="220177" y="28329"/>
                  </a:lnTo>
                  <a:lnTo>
                    <a:pt x="264664" y="12877"/>
                  </a:lnTo>
                  <a:lnTo>
                    <a:pt x="311582" y="3290"/>
                  </a:lnTo>
                  <a:lnTo>
                    <a:pt x="360499" y="0"/>
                  </a:lnTo>
                  <a:lnTo>
                    <a:pt x="2294499" y="0"/>
                  </a:lnTo>
                  <a:lnTo>
                    <a:pt x="2341885" y="3126"/>
                  </a:lnTo>
                  <a:lnTo>
                    <a:pt x="2388058" y="12350"/>
                  </a:lnTo>
                  <a:lnTo>
                    <a:pt x="2432457" y="27441"/>
                  </a:lnTo>
                  <a:lnTo>
                    <a:pt x="2474522" y="48165"/>
                  </a:lnTo>
                  <a:lnTo>
                    <a:pt x="2513694" y="74292"/>
                  </a:lnTo>
                  <a:lnTo>
                    <a:pt x="2549411" y="105588"/>
                  </a:lnTo>
                  <a:lnTo>
                    <a:pt x="2580707" y="141305"/>
                  </a:lnTo>
                  <a:lnTo>
                    <a:pt x="2606834" y="180476"/>
                  </a:lnTo>
                  <a:lnTo>
                    <a:pt x="2627558" y="222542"/>
                  </a:lnTo>
                  <a:lnTo>
                    <a:pt x="2642649" y="266941"/>
                  </a:lnTo>
                  <a:lnTo>
                    <a:pt x="2651873" y="313114"/>
                  </a:lnTo>
                  <a:lnTo>
                    <a:pt x="2654999" y="36049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close/>
                </a:path>
                <a:path w="2655570" h="2433954">
                  <a:moveTo>
                    <a:pt x="774383" y="2433374"/>
                  </a:moveTo>
                  <a:lnTo>
                    <a:pt x="442499" y="2162999"/>
                  </a:lnTo>
                  <a:lnTo>
                    <a:pt x="1106249" y="2162999"/>
                  </a:lnTo>
                  <a:lnTo>
                    <a:pt x="774383" y="2433374"/>
                  </a:lnTo>
                  <a:close/>
                </a:path>
              </a:pathLst>
            </a:custGeom>
            <a:solidFill>
              <a:srgbClr val="CEE1F3"/>
            </a:solidFill>
          </p:spPr>
          <p:txBody>
            <a:bodyPr wrap="square" lIns="0" tIns="0" rIns="0" bIns="0" rtlCol="0"/>
            <a:lstStyle/>
            <a:p>
              <a:endParaRPr/>
            </a:p>
          </p:txBody>
        </p:sp>
        <p:sp>
          <p:nvSpPr>
            <p:cNvPr id="6" name="object 6"/>
            <p:cNvSpPr/>
            <p:nvPr/>
          </p:nvSpPr>
          <p:spPr>
            <a:xfrm>
              <a:off x="560775" y="972775"/>
              <a:ext cx="2655570" cy="2433955"/>
            </a:xfrm>
            <a:custGeom>
              <a:avLst/>
              <a:gdLst/>
              <a:ahLst/>
              <a:cxnLst/>
              <a:rect l="l" t="t" r="r" b="b"/>
              <a:pathLst>
                <a:path w="2655570" h="2433954">
                  <a:moveTo>
                    <a:pt x="0" y="360499"/>
                  </a:moveTo>
                  <a:lnTo>
                    <a:pt x="3290" y="311582"/>
                  </a:lnTo>
                  <a:lnTo>
                    <a:pt x="12877" y="264664"/>
                  </a:lnTo>
                  <a:lnTo>
                    <a:pt x="28329" y="220177"/>
                  </a:lnTo>
                  <a:lnTo>
                    <a:pt x="49218" y="178548"/>
                  </a:lnTo>
                  <a:lnTo>
                    <a:pt x="75114" y="140209"/>
                  </a:lnTo>
                  <a:lnTo>
                    <a:pt x="105588" y="105588"/>
                  </a:lnTo>
                  <a:lnTo>
                    <a:pt x="140209" y="75114"/>
                  </a:lnTo>
                  <a:lnTo>
                    <a:pt x="178548" y="49218"/>
                  </a:lnTo>
                  <a:lnTo>
                    <a:pt x="220177" y="28329"/>
                  </a:lnTo>
                  <a:lnTo>
                    <a:pt x="264664" y="12877"/>
                  </a:lnTo>
                  <a:lnTo>
                    <a:pt x="311582" y="3290"/>
                  </a:lnTo>
                  <a:lnTo>
                    <a:pt x="360499" y="0"/>
                  </a:lnTo>
                  <a:lnTo>
                    <a:pt x="442499" y="0"/>
                  </a:lnTo>
                  <a:lnTo>
                    <a:pt x="1106249" y="0"/>
                  </a:lnTo>
                  <a:lnTo>
                    <a:pt x="2294499" y="0"/>
                  </a:lnTo>
                  <a:lnTo>
                    <a:pt x="2341885" y="3126"/>
                  </a:lnTo>
                  <a:lnTo>
                    <a:pt x="2388058" y="12350"/>
                  </a:lnTo>
                  <a:lnTo>
                    <a:pt x="2432457" y="27441"/>
                  </a:lnTo>
                  <a:lnTo>
                    <a:pt x="2474522" y="48165"/>
                  </a:lnTo>
                  <a:lnTo>
                    <a:pt x="2513694" y="74292"/>
                  </a:lnTo>
                  <a:lnTo>
                    <a:pt x="2549411" y="105587"/>
                  </a:lnTo>
                  <a:lnTo>
                    <a:pt x="2580707" y="141305"/>
                  </a:lnTo>
                  <a:lnTo>
                    <a:pt x="2606834" y="180476"/>
                  </a:lnTo>
                  <a:lnTo>
                    <a:pt x="2627558" y="222542"/>
                  </a:lnTo>
                  <a:lnTo>
                    <a:pt x="2642649" y="266941"/>
                  </a:lnTo>
                  <a:lnTo>
                    <a:pt x="2651873" y="313114"/>
                  </a:lnTo>
                  <a:lnTo>
                    <a:pt x="2654999" y="360499"/>
                  </a:lnTo>
                  <a:lnTo>
                    <a:pt x="2654999" y="1261749"/>
                  </a:lnTo>
                  <a:lnTo>
                    <a:pt x="2654999" y="1802499"/>
                  </a:lnTo>
                  <a:lnTo>
                    <a:pt x="2651709" y="1851417"/>
                  </a:lnTo>
                  <a:lnTo>
                    <a:pt x="2642122" y="1898335"/>
                  </a:lnTo>
                  <a:lnTo>
                    <a:pt x="2626670" y="1942822"/>
                  </a:lnTo>
                  <a:lnTo>
                    <a:pt x="2605781" y="1984451"/>
                  </a:lnTo>
                  <a:lnTo>
                    <a:pt x="2579885" y="2022790"/>
                  </a:lnTo>
                  <a:lnTo>
                    <a:pt x="2549411" y="2057411"/>
                  </a:lnTo>
                  <a:lnTo>
                    <a:pt x="2514790" y="2087885"/>
                  </a:lnTo>
                  <a:lnTo>
                    <a:pt x="2476451" y="2113781"/>
                  </a:lnTo>
                  <a:lnTo>
                    <a:pt x="2434822" y="2134670"/>
                  </a:lnTo>
                  <a:lnTo>
                    <a:pt x="2390335" y="2150122"/>
                  </a:lnTo>
                  <a:lnTo>
                    <a:pt x="2343417" y="2159709"/>
                  </a:lnTo>
                  <a:lnTo>
                    <a:pt x="2294499" y="2162999"/>
                  </a:lnTo>
                  <a:lnTo>
                    <a:pt x="1106249" y="2162999"/>
                  </a:lnTo>
                  <a:lnTo>
                    <a:pt x="774383" y="2433374"/>
                  </a:lnTo>
                  <a:lnTo>
                    <a:pt x="442499" y="2162999"/>
                  </a:lnTo>
                  <a:lnTo>
                    <a:pt x="360499" y="2162999"/>
                  </a:lnTo>
                  <a:lnTo>
                    <a:pt x="311582" y="2159709"/>
                  </a:lnTo>
                  <a:lnTo>
                    <a:pt x="264664" y="2150122"/>
                  </a:lnTo>
                  <a:lnTo>
                    <a:pt x="220177" y="2134670"/>
                  </a:lnTo>
                  <a:lnTo>
                    <a:pt x="178548" y="2113781"/>
                  </a:lnTo>
                  <a:lnTo>
                    <a:pt x="140209" y="2087885"/>
                  </a:lnTo>
                  <a:lnTo>
                    <a:pt x="105588" y="2057411"/>
                  </a:lnTo>
                  <a:lnTo>
                    <a:pt x="75114" y="2022790"/>
                  </a:lnTo>
                  <a:lnTo>
                    <a:pt x="49218" y="1984451"/>
                  </a:lnTo>
                  <a:lnTo>
                    <a:pt x="28329" y="1942822"/>
                  </a:lnTo>
                  <a:lnTo>
                    <a:pt x="12877" y="1898335"/>
                  </a:lnTo>
                  <a:lnTo>
                    <a:pt x="3290" y="1851417"/>
                  </a:lnTo>
                  <a:lnTo>
                    <a:pt x="0" y="1802499"/>
                  </a:lnTo>
                  <a:lnTo>
                    <a:pt x="0" y="1261749"/>
                  </a:lnTo>
                  <a:lnTo>
                    <a:pt x="0" y="360499"/>
                  </a:lnTo>
                  <a:close/>
                </a:path>
              </a:pathLst>
            </a:custGeom>
            <a:ln w="9524">
              <a:solidFill>
                <a:srgbClr val="3368FC"/>
              </a:solidFill>
            </a:ln>
          </p:spPr>
          <p:txBody>
            <a:bodyPr wrap="square" lIns="0" tIns="0" rIns="0" bIns="0" rtlCol="0"/>
            <a:lstStyle/>
            <a:p>
              <a:endParaRPr/>
            </a:p>
          </p:txBody>
        </p:sp>
      </p:grpSp>
      <p:sp>
        <p:nvSpPr>
          <p:cNvPr id="7" name="object 7"/>
          <p:cNvSpPr txBox="1">
            <a:spLocks noGrp="1"/>
          </p:cNvSpPr>
          <p:nvPr>
            <p:ph type="title"/>
          </p:nvPr>
        </p:nvSpPr>
        <p:spPr>
          <a:xfrm>
            <a:off x="530225" y="181695"/>
            <a:ext cx="6776084"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Rain</a:t>
            </a:r>
            <a:r>
              <a:rPr spc="-30" dirty="0">
                <a:solidFill>
                  <a:schemeClr val="tx1"/>
                </a:solidFill>
              </a:rPr>
              <a:t> </a:t>
            </a:r>
            <a:r>
              <a:rPr spc="-5" dirty="0">
                <a:solidFill>
                  <a:schemeClr val="tx1"/>
                </a:solidFill>
              </a:rPr>
              <a:t>on</a:t>
            </a:r>
            <a:r>
              <a:rPr spc="-30" dirty="0">
                <a:solidFill>
                  <a:schemeClr val="tx1"/>
                </a:solidFill>
              </a:rPr>
              <a:t> </a:t>
            </a:r>
            <a:r>
              <a:rPr spc="-5" dirty="0">
                <a:solidFill>
                  <a:schemeClr val="tx1"/>
                </a:solidFill>
              </a:rPr>
              <a:t>the</a:t>
            </a:r>
            <a:r>
              <a:rPr spc="-25" dirty="0">
                <a:solidFill>
                  <a:schemeClr val="tx1"/>
                </a:solidFill>
              </a:rPr>
              <a:t> </a:t>
            </a:r>
            <a:r>
              <a:rPr spc="-5" dirty="0">
                <a:solidFill>
                  <a:schemeClr val="tx1"/>
                </a:solidFill>
              </a:rPr>
              <a:t>Regression</a:t>
            </a:r>
            <a:r>
              <a:rPr spc="-25" dirty="0">
                <a:solidFill>
                  <a:schemeClr val="tx1"/>
                </a:solidFill>
              </a:rPr>
              <a:t> </a:t>
            </a:r>
            <a:r>
              <a:rPr spc="-5" dirty="0">
                <a:solidFill>
                  <a:schemeClr val="tx1"/>
                </a:solidFill>
              </a:rPr>
              <a:t>Parade</a:t>
            </a:r>
          </a:p>
        </p:txBody>
      </p:sp>
      <p:sp>
        <p:nvSpPr>
          <p:cNvPr id="8" name="object 8"/>
          <p:cNvSpPr txBox="1"/>
          <p:nvPr/>
        </p:nvSpPr>
        <p:spPr>
          <a:xfrm>
            <a:off x="739386" y="1305483"/>
            <a:ext cx="2092325" cy="1494640"/>
          </a:xfrm>
          <a:prstGeom prst="rect">
            <a:avLst/>
          </a:prstGeom>
        </p:spPr>
        <p:txBody>
          <a:bodyPr vert="horz" wrap="square" lIns="0" tIns="27940" rIns="0" bIns="0" rtlCol="0">
            <a:spAutoFit/>
          </a:bodyPr>
          <a:lstStyle/>
          <a:p>
            <a:pPr marL="12700" marR="5080">
              <a:lnSpc>
                <a:spcPts val="2850"/>
              </a:lnSpc>
              <a:spcBef>
                <a:spcPts val="220"/>
              </a:spcBef>
            </a:pPr>
            <a:r>
              <a:rPr sz="2400" spc="-25" dirty="0">
                <a:cs typeface="Arial MT"/>
              </a:rPr>
              <a:t>We </a:t>
            </a:r>
            <a:r>
              <a:rPr sz="2400" spc="-5" dirty="0">
                <a:cs typeface="Arial MT"/>
              </a:rPr>
              <a:t>observed </a:t>
            </a:r>
            <a:r>
              <a:rPr sz="2400" dirty="0">
                <a:cs typeface="Arial MT"/>
              </a:rPr>
              <a:t>a </a:t>
            </a:r>
            <a:r>
              <a:rPr sz="2400" spc="-655" dirty="0">
                <a:cs typeface="Arial MT"/>
              </a:rPr>
              <a:t> </a:t>
            </a:r>
            <a:r>
              <a:rPr sz="2400" dirty="0">
                <a:cs typeface="Arial MT"/>
              </a:rPr>
              <a:t>slope</a:t>
            </a:r>
            <a:r>
              <a:rPr sz="2400" spc="-55" dirty="0">
                <a:cs typeface="Arial MT"/>
              </a:rPr>
              <a:t> </a:t>
            </a:r>
            <a:r>
              <a:rPr sz="2400" spc="-5" dirty="0">
                <a:cs typeface="Arial MT"/>
              </a:rPr>
              <a:t>based</a:t>
            </a:r>
            <a:r>
              <a:rPr sz="2400" spc="-50" dirty="0">
                <a:cs typeface="Arial MT"/>
              </a:rPr>
              <a:t> </a:t>
            </a:r>
            <a:r>
              <a:rPr sz="2400" spc="-5" dirty="0">
                <a:cs typeface="Arial MT"/>
              </a:rPr>
              <a:t>on </a:t>
            </a:r>
            <a:r>
              <a:rPr sz="2400" spc="-650" dirty="0">
                <a:cs typeface="Arial MT"/>
              </a:rPr>
              <a:t> </a:t>
            </a:r>
            <a:r>
              <a:rPr sz="2400" spc="-5" dirty="0">
                <a:cs typeface="Arial MT"/>
              </a:rPr>
              <a:t>our </a:t>
            </a:r>
            <a:r>
              <a:rPr sz="2400" dirty="0">
                <a:cs typeface="Arial MT"/>
              </a:rPr>
              <a:t>sample </a:t>
            </a:r>
            <a:r>
              <a:rPr sz="2400" spc="-5" dirty="0">
                <a:cs typeface="Arial MT"/>
              </a:rPr>
              <a:t>of </a:t>
            </a:r>
            <a:r>
              <a:rPr sz="2400" dirty="0">
                <a:cs typeface="Arial MT"/>
              </a:rPr>
              <a:t> </a:t>
            </a:r>
            <a:r>
              <a:rPr sz="2400" spc="-5" dirty="0">
                <a:cs typeface="Arial MT"/>
              </a:rPr>
              <a:t>points.</a:t>
            </a:r>
            <a:endParaRPr sz="2400" dirty="0">
              <a:cs typeface="Arial MT"/>
            </a:endParaRPr>
          </a:p>
        </p:txBody>
      </p:sp>
      <p:grpSp>
        <p:nvGrpSpPr>
          <p:cNvPr id="9" name="object 9"/>
          <p:cNvGrpSpPr/>
          <p:nvPr/>
        </p:nvGrpSpPr>
        <p:grpSpPr>
          <a:xfrm>
            <a:off x="3354262" y="990962"/>
            <a:ext cx="2665095" cy="2430780"/>
            <a:chOff x="3354262" y="990962"/>
            <a:chExt cx="2665095" cy="2430780"/>
          </a:xfrm>
        </p:grpSpPr>
        <p:sp>
          <p:nvSpPr>
            <p:cNvPr id="10" name="object 10"/>
            <p:cNvSpPr/>
            <p:nvPr/>
          </p:nvSpPr>
          <p:spPr>
            <a:xfrm>
              <a:off x="3359024" y="995724"/>
              <a:ext cx="2655570" cy="2421255"/>
            </a:xfrm>
            <a:custGeom>
              <a:avLst/>
              <a:gdLst/>
              <a:ahLst/>
              <a:cxnLst/>
              <a:rect l="l" t="t" r="r" b="b"/>
              <a:pathLst>
                <a:path w="2655570" h="2421254">
                  <a:moveTo>
                    <a:pt x="23021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close/>
                </a:path>
                <a:path w="2655570" h="2421254">
                  <a:moveTo>
                    <a:pt x="1115763" y="2421157"/>
                  </a:moveTo>
                  <a:lnTo>
                    <a:pt x="442499" y="2117099"/>
                  </a:lnTo>
                  <a:lnTo>
                    <a:pt x="1106249" y="2117099"/>
                  </a:lnTo>
                  <a:lnTo>
                    <a:pt x="1115763" y="2421157"/>
                  </a:lnTo>
                  <a:close/>
                </a:path>
              </a:pathLst>
            </a:custGeom>
            <a:solidFill>
              <a:srgbClr val="CEE1F3"/>
            </a:solidFill>
          </p:spPr>
          <p:txBody>
            <a:bodyPr wrap="square" lIns="0" tIns="0" rIns="0" bIns="0" rtlCol="0"/>
            <a:lstStyle/>
            <a:p>
              <a:endParaRPr/>
            </a:p>
          </p:txBody>
        </p:sp>
        <p:sp>
          <p:nvSpPr>
            <p:cNvPr id="11" name="object 11"/>
            <p:cNvSpPr/>
            <p:nvPr/>
          </p:nvSpPr>
          <p:spPr>
            <a:xfrm>
              <a:off x="3359024" y="995724"/>
              <a:ext cx="2655570" cy="2421255"/>
            </a:xfrm>
            <a:custGeom>
              <a:avLst/>
              <a:gdLst/>
              <a:ahLst/>
              <a:cxnLst/>
              <a:rect l="l" t="t" r="r" b="b"/>
              <a:pathLst>
                <a:path w="2655570" h="2421254">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442499" y="0"/>
                  </a:lnTo>
                  <a:lnTo>
                    <a:pt x="1106249" y="0"/>
                  </a:lnTo>
                  <a:lnTo>
                    <a:pt x="2302149" y="0"/>
                  </a:lnTo>
                  <a:lnTo>
                    <a:pt x="2348530" y="3060"/>
                  </a:lnTo>
                  <a:lnTo>
                    <a:pt x="2393722" y="12088"/>
                  </a:lnTo>
                  <a:lnTo>
                    <a:pt x="2437179" y="26859"/>
                  </a:lnTo>
                  <a:lnTo>
                    <a:pt x="2478352" y="47143"/>
                  </a:lnTo>
                  <a:lnTo>
                    <a:pt x="2516693" y="72715"/>
                  </a:lnTo>
                  <a:lnTo>
                    <a:pt x="2551652" y="103347"/>
                  </a:lnTo>
                  <a:lnTo>
                    <a:pt x="2582284" y="138306"/>
                  </a:lnTo>
                  <a:lnTo>
                    <a:pt x="2607856" y="176647"/>
                  </a:lnTo>
                  <a:lnTo>
                    <a:pt x="2628140" y="217820"/>
                  </a:lnTo>
                  <a:lnTo>
                    <a:pt x="2642911" y="261277"/>
                  </a:lnTo>
                  <a:lnTo>
                    <a:pt x="2651939" y="306469"/>
                  </a:lnTo>
                  <a:lnTo>
                    <a:pt x="2654999" y="352849"/>
                  </a:lnTo>
                  <a:lnTo>
                    <a:pt x="2654999" y="1234974"/>
                  </a:lnTo>
                  <a:lnTo>
                    <a:pt x="2654999" y="1764249"/>
                  </a:lnTo>
                  <a:lnTo>
                    <a:pt x="2651778" y="1812129"/>
                  </a:lnTo>
                  <a:lnTo>
                    <a:pt x="2642395" y="1858051"/>
                  </a:lnTo>
                  <a:lnTo>
                    <a:pt x="2627271" y="1901595"/>
                  </a:lnTo>
                  <a:lnTo>
                    <a:pt x="2606825" y="1942340"/>
                  </a:lnTo>
                  <a:lnTo>
                    <a:pt x="2581479" y="1979866"/>
                  </a:lnTo>
                  <a:lnTo>
                    <a:pt x="2551652" y="2013752"/>
                  </a:lnTo>
                  <a:lnTo>
                    <a:pt x="2517766" y="2043579"/>
                  </a:lnTo>
                  <a:lnTo>
                    <a:pt x="2480240" y="2068925"/>
                  </a:lnTo>
                  <a:lnTo>
                    <a:pt x="2439495" y="2089371"/>
                  </a:lnTo>
                  <a:lnTo>
                    <a:pt x="2395951" y="2104495"/>
                  </a:lnTo>
                  <a:lnTo>
                    <a:pt x="2350029" y="2113878"/>
                  </a:lnTo>
                  <a:lnTo>
                    <a:pt x="2302149" y="2117099"/>
                  </a:lnTo>
                  <a:lnTo>
                    <a:pt x="1106249" y="2117099"/>
                  </a:lnTo>
                  <a:lnTo>
                    <a:pt x="1115763" y="2421157"/>
                  </a:lnTo>
                  <a:lnTo>
                    <a:pt x="442499"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2" name="object 12"/>
          <p:cNvSpPr txBox="1"/>
          <p:nvPr/>
        </p:nvSpPr>
        <p:spPr>
          <a:xfrm>
            <a:off x="3535396" y="1305483"/>
            <a:ext cx="2322479" cy="149464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But what if the </a:t>
            </a:r>
            <a:r>
              <a:rPr sz="2400" dirty="0">
                <a:cs typeface="Arial MT"/>
              </a:rPr>
              <a:t> sample scatter </a:t>
            </a:r>
            <a:r>
              <a:rPr sz="2400" spc="5" dirty="0">
                <a:cs typeface="Arial MT"/>
              </a:rPr>
              <a:t> </a:t>
            </a:r>
            <a:r>
              <a:rPr sz="2400" spc="-5" dirty="0">
                <a:cs typeface="Arial MT"/>
              </a:rPr>
              <a:t>plot</a:t>
            </a:r>
            <a:r>
              <a:rPr sz="2400" spc="-35" dirty="0">
                <a:cs typeface="Arial MT"/>
              </a:rPr>
              <a:t> </a:t>
            </a:r>
            <a:r>
              <a:rPr sz="2400" spc="-5" dirty="0">
                <a:cs typeface="Arial MT"/>
              </a:rPr>
              <a:t>got</a:t>
            </a:r>
            <a:r>
              <a:rPr sz="2400" spc="-35" dirty="0">
                <a:cs typeface="Arial MT"/>
              </a:rPr>
              <a:t> </a:t>
            </a:r>
            <a:r>
              <a:rPr sz="2400" spc="-5" dirty="0">
                <a:cs typeface="Arial MT"/>
              </a:rPr>
              <a:t>its</a:t>
            </a:r>
            <a:r>
              <a:rPr sz="2400" spc="-30" dirty="0">
                <a:cs typeface="Arial MT"/>
              </a:rPr>
              <a:t> </a:t>
            </a:r>
            <a:r>
              <a:rPr sz="2400" dirty="0">
                <a:cs typeface="Arial MT"/>
              </a:rPr>
              <a:t>slope </a:t>
            </a:r>
            <a:r>
              <a:rPr sz="2400" spc="-650" dirty="0">
                <a:cs typeface="Arial MT"/>
              </a:rPr>
              <a:t> </a:t>
            </a:r>
            <a:r>
              <a:rPr sz="2400" spc="-5" dirty="0">
                <a:cs typeface="Arial MT"/>
              </a:rPr>
              <a:t>just</a:t>
            </a:r>
            <a:r>
              <a:rPr sz="2400" spc="-35" dirty="0">
                <a:cs typeface="Arial MT"/>
              </a:rPr>
              <a:t> </a:t>
            </a:r>
            <a:r>
              <a:rPr sz="2400" spc="-5" dirty="0">
                <a:cs typeface="Arial MT"/>
              </a:rPr>
              <a:t>by</a:t>
            </a:r>
            <a:r>
              <a:rPr sz="2400" spc="-35" dirty="0">
                <a:cs typeface="Arial MT"/>
              </a:rPr>
              <a:t> </a:t>
            </a:r>
            <a:r>
              <a:rPr sz="2400" dirty="0">
                <a:cs typeface="Arial MT"/>
              </a:rPr>
              <a:t>chance?</a:t>
            </a:r>
          </a:p>
        </p:txBody>
      </p:sp>
      <p:grpSp>
        <p:nvGrpSpPr>
          <p:cNvPr id="13" name="object 13"/>
          <p:cNvGrpSpPr/>
          <p:nvPr/>
        </p:nvGrpSpPr>
        <p:grpSpPr>
          <a:xfrm>
            <a:off x="6152512" y="968012"/>
            <a:ext cx="2470150" cy="2437765"/>
            <a:chOff x="6152512" y="968012"/>
            <a:chExt cx="2470150" cy="2437765"/>
          </a:xfrm>
        </p:grpSpPr>
        <p:sp>
          <p:nvSpPr>
            <p:cNvPr id="14" name="object 14"/>
            <p:cNvSpPr/>
            <p:nvPr/>
          </p:nvSpPr>
          <p:spPr>
            <a:xfrm>
              <a:off x="6157274" y="972775"/>
              <a:ext cx="2460625" cy="2428240"/>
            </a:xfrm>
            <a:custGeom>
              <a:avLst/>
              <a:gdLst/>
              <a:ahLst/>
              <a:cxnLst/>
              <a:rect l="l" t="t" r="r" b="b"/>
              <a:pathLst>
                <a:path w="2460625" h="2428240">
                  <a:moveTo>
                    <a:pt x="2107449" y="2117099"/>
                  </a:move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352849"/>
                  </a:ln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close/>
                </a:path>
                <a:path w="2460625" h="2428240">
                  <a:moveTo>
                    <a:pt x="1414032" y="2428228"/>
                  </a:moveTo>
                  <a:lnTo>
                    <a:pt x="1435174" y="2117099"/>
                  </a:lnTo>
                  <a:lnTo>
                    <a:pt x="2050249" y="2117099"/>
                  </a:lnTo>
                  <a:lnTo>
                    <a:pt x="1414032" y="2428228"/>
                  </a:lnTo>
                  <a:close/>
                </a:path>
              </a:pathLst>
            </a:custGeom>
            <a:solidFill>
              <a:srgbClr val="CEE1F3"/>
            </a:solidFill>
          </p:spPr>
          <p:txBody>
            <a:bodyPr wrap="square" lIns="0" tIns="0" rIns="0" bIns="0" rtlCol="0"/>
            <a:lstStyle/>
            <a:p>
              <a:endParaRPr/>
            </a:p>
          </p:txBody>
        </p:sp>
        <p:sp>
          <p:nvSpPr>
            <p:cNvPr id="15" name="object 15"/>
            <p:cNvSpPr/>
            <p:nvPr/>
          </p:nvSpPr>
          <p:spPr>
            <a:xfrm>
              <a:off x="6157274" y="972775"/>
              <a:ext cx="2460625" cy="2428240"/>
            </a:xfrm>
            <a:custGeom>
              <a:avLst/>
              <a:gdLst/>
              <a:ahLst/>
              <a:cxnLst/>
              <a:rect l="l" t="t" r="r" b="b"/>
              <a:pathLst>
                <a:path w="2460625" h="2428240">
                  <a:moveTo>
                    <a:pt x="0" y="352849"/>
                  </a:moveTo>
                  <a:lnTo>
                    <a:pt x="3221" y="304970"/>
                  </a:lnTo>
                  <a:lnTo>
                    <a:pt x="12604" y="259048"/>
                  </a:lnTo>
                  <a:lnTo>
                    <a:pt x="27728" y="215504"/>
                  </a:lnTo>
                  <a:lnTo>
                    <a:pt x="48174" y="174759"/>
                  </a:lnTo>
                  <a:lnTo>
                    <a:pt x="73520" y="137233"/>
                  </a:lnTo>
                  <a:lnTo>
                    <a:pt x="103347" y="103347"/>
                  </a:lnTo>
                  <a:lnTo>
                    <a:pt x="137233" y="73520"/>
                  </a:lnTo>
                  <a:lnTo>
                    <a:pt x="174759" y="48174"/>
                  </a:lnTo>
                  <a:lnTo>
                    <a:pt x="215504" y="27728"/>
                  </a:lnTo>
                  <a:lnTo>
                    <a:pt x="259048" y="12604"/>
                  </a:lnTo>
                  <a:lnTo>
                    <a:pt x="304970" y="3221"/>
                  </a:lnTo>
                  <a:lnTo>
                    <a:pt x="352849" y="0"/>
                  </a:lnTo>
                  <a:lnTo>
                    <a:pt x="1435174" y="0"/>
                  </a:lnTo>
                  <a:lnTo>
                    <a:pt x="2050249" y="0"/>
                  </a:lnTo>
                  <a:lnTo>
                    <a:pt x="2107449" y="0"/>
                  </a:lnTo>
                  <a:lnTo>
                    <a:pt x="2153829" y="3060"/>
                  </a:lnTo>
                  <a:lnTo>
                    <a:pt x="2199022" y="12088"/>
                  </a:lnTo>
                  <a:lnTo>
                    <a:pt x="2242479" y="26859"/>
                  </a:lnTo>
                  <a:lnTo>
                    <a:pt x="2283652" y="47143"/>
                  </a:lnTo>
                  <a:lnTo>
                    <a:pt x="2321993" y="72715"/>
                  </a:lnTo>
                  <a:lnTo>
                    <a:pt x="2356952" y="103347"/>
                  </a:lnTo>
                  <a:lnTo>
                    <a:pt x="2387584" y="138306"/>
                  </a:lnTo>
                  <a:lnTo>
                    <a:pt x="2413156" y="176647"/>
                  </a:lnTo>
                  <a:lnTo>
                    <a:pt x="2433440" y="217820"/>
                  </a:lnTo>
                  <a:lnTo>
                    <a:pt x="2448211" y="261277"/>
                  </a:lnTo>
                  <a:lnTo>
                    <a:pt x="2457239" y="306469"/>
                  </a:lnTo>
                  <a:lnTo>
                    <a:pt x="2460299" y="352849"/>
                  </a:lnTo>
                  <a:lnTo>
                    <a:pt x="2460299" y="1234974"/>
                  </a:lnTo>
                  <a:lnTo>
                    <a:pt x="2460299" y="1764249"/>
                  </a:lnTo>
                  <a:lnTo>
                    <a:pt x="2457078" y="1812129"/>
                  </a:lnTo>
                  <a:lnTo>
                    <a:pt x="2447695" y="1858051"/>
                  </a:lnTo>
                  <a:lnTo>
                    <a:pt x="2432571" y="1901595"/>
                  </a:lnTo>
                  <a:lnTo>
                    <a:pt x="2412125" y="1942340"/>
                  </a:lnTo>
                  <a:lnTo>
                    <a:pt x="2386779" y="1979866"/>
                  </a:lnTo>
                  <a:lnTo>
                    <a:pt x="2356952" y="2013752"/>
                  </a:lnTo>
                  <a:lnTo>
                    <a:pt x="2323066" y="2043579"/>
                  </a:lnTo>
                  <a:lnTo>
                    <a:pt x="2285540" y="2068925"/>
                  </a:lnTo>
                  <a:lnTo>
                    <a:pt x="2244795" y="2089371"/>
                  </a:lnTo>
                  <a:lnTo>
                    <a:pt x="2201251" y="2104495"/>
                  </a:lnTo>
                  <a:lnTo>
                    <a:pt x="2155329" y="2113878"/>
                  </a:lnTo>
                  <a:lnTo>
                    <a:pt x="2107449" y="2117099"/>
                  </a:lnTo>
                  <a:lnTo>
                    <a:pt x="2050249" y="2117099"/>
                  </a:lnTo>
                  <a:lnTo>
                    <a:pt x="1414032" y="2428228"/>
                  </a:lnTo>
                  <a:lnTo>
                    <a:pt x="1435174" y="2117099"/>
                  </a:lnTo>
                  <a:lnTo>
                    <a:pt x="352849" y="2117099"/>
                  </a:lnTo>
                  <a:lnTo>
                    <a:pt x="304970" y="2113878"/>
                  </a:lnTo>
                  <a:lnTo>
                    <a:pt x="259048" y="2104495"/>
                  </a:lnTo>
                  <a:lnTo>
                    <a:pt x="215504" y="2089371"/>
                  </a:lnTo>
                  <a:lnTo>
                    <a:pt x="174759" y="2068925"/>
                  </a:lnTo>
                  <a:lnTo>
                    <a:pt x="137233" y="2043579"/>
                  </a:lnTo>
                  <a:lnTo>
                    <a:pt x="103347" y="2013752"/>
                  </a:lnTo>
                  <a:lnTo>
                    <a:pt x="73520" y="1979866"/>
                  </a:lnTo>
                  <a:lnTo>
                    <a:pt x="48174" y="1942340"/>
                  </a:lnTo>
                  <a:lnTo>
                    <a:pt x="27728" y="1901595"/>
                  </a:lnTo>
                  <a:lnTo>
                    <a:pt x="12604" y="1858051"/>
                  </a:lnTo>
                  <a:lnTo>
                    <a:pt x="3221" y="1812129"/>
                  </a:lnTo>
                  <a:lnTo>
                    <a:pt x="0" y="1764249"/>
                  </a:lnTo>
                  <a:lnTo>
                    <a:pt x="0" y="1234974"/>
                  </a:lnTo>
                  <a:lnTo>
                    <a:pt x="0" y="352849"/>
                  </a:lnTo>
                  <a:close/>
                </a:path>
              </a:pathLst>
            </a:custGeom>
            <a:ln w="9524">
              <a:solidFill>
                <a:srgbClr val="3368FC"/>
              </a:solidFill>
            </a:ln>
          </p:spPr>
          <p:txBody>
            <a:bodyPr wrap="square" lIns="0" tIns="0" rIns="0" bIns="0" rtlCol="0"/>
            <a:lstStyle/>
            <a:p>
              <a:endParaRPr/>
            </a:p>
          </p:txBody>
        </p:sp>
      </p:grpSp>
      <p:sp>
        <p:nvSpPr>
          <p:cNvPr id="16" name="object 16"/>
          <p:cNvSpPr txBox="1"/>
          <p:nvPr/>
        </p:nvSpPr>
        <p:spPr>
          <a:xfrm>
            <a:off x="6333646" y="1463507"/>
            <a:ext cx="2085975" cy="1115060"/>
          </a:xfrm>
          <a:prstGeom prst="rect">
            <a:avLst/>
          </a:prstGeom>
        </p:spPr>
        <p:txBody>
          <a:bodyPr vert="horz" wrap="square" lIns="0" tIns="27940" rIns="0" bIns="0" rtlCol="0">
            <a:spAutoFit/>
          </a:bodyPr>
          <a:lstStyle/>
          <a:p>
            <a:pPr marL="12700" marR="5080">
              <a:lnSpc>
                <a:spcPts val="2850"/>
              </a:lnSpc>
              <a:spcBef>
                <a:spcPts val="220"/>
              </a:spcBef>
            </a:pPr>
            <a:r>
              <a:rPr sz="2400" spc="-5" dirty="0">
                <a:cs typeface="Arial MT"/>
              </a:rPr>
              <a:t>What</a:t>
            </a:r>
            <a:r>
              <a:rPr sz="2400" spc="-40" dirty="0">
                <a:cs typeface="Arial MT"/>
              </a:rPr>
              <a:t> </a:t>
            </a:r>
            <a:r>
              <a:rPr sz="2400" spc="-5" dirty="0">
                <a:cs typeface="Arial MT"/>
              </a:rPr>
              <a:t>if</a:t>
            </a:r>
            <a:r>
              <a:rPr sz="2400" spc="-35" dirty="0">
                <a:cs typeface="Arial MT"/>
              </a:rPr>
              <a:t> </a:t>
            </a:r>
            <a:r>
              <a:rPr sz="2400" spc="-5" dirty="0">
                <a:cs typeface="Arial MT"/>
              </a:rPr>
              <a:t>the</a:t>
            </a:r>
            <a:r>
              <a:rPr sz="2400" spc="-35" dirty="0">
                <a:cs typeface="Arial MT"/>
              </a:rPr>
              <a:t> </a:t>
            </a:r>
            <a:r>
              <a:rPr sz="2400" spc="-5" dirty="0">
                <a:cs typeface="Arial MT"/>
              </a:rPr>
              <a:t>true </a:t>
            </a:r>
            <a:r>
              <a:rPr sz="2400" spc="-655" dirty="0">
                <a:cs typeface="Arial MT"/>
              </a:rPr>
              <a:t> </a:t>
            </a:r>
            <a:r>
              <a:rPr sz="2400" spc="-5" dirty="0">
                <a:cs typeface="Arial MT"/>
              </a:rPr>
              <a:t>line is actually </a:t>
            </a:r>
            <a:r>
              <a:rPr sz="2400" dirty="0">
                <a:cs typeface="Arial MT"/>
              </a:rPr>
              <a:t> </a:t>
            </a:r>
            <a:r>
              <a:rPr sz="2400" spc="-40" dirty="0">
                <a:cs typeface="Arial MT"/>
              </a:rPr>
              <a:t>FLAT?</a:t>
            </a:r>
            <a:endParaRPr sz="2400" dirty="0">
              <a:cs typeface="Arial MT"/>
            </a:endParaRPr>
          </a:p>
        </p:txBody>
      </p:sp>
      <p:sp>
        <p:nvSpPr>
          <p:cNvPr id="17" name="object 17"/>
          <p:cNvSpPr txBox="1"/>
          <p:nvPr/>
        </p:nvSpPr>
        <p:spPr>
          <a:xfrm>
            <a:off x="6410960" y="3804779"/>
            <a:ext cx="2388365" cy="1006045"/>
          </a:xfrm>
          <a:prstGeom prst="rect">
            <a:avLst/>
          </a:prstGeom>
        </p:spPr>
        <p:txBody>
          <a:bodyPr vert="horz" wrap="square" lIns="0" tIns="0" rIns="0" bIns="0" rtlCol="0">
            <a:spAutoFit/>
          </a:bodyPr>
          <a:lstStyle/>
          <a:p>
            <a:pPr>
              <a:lnSpc>
                <a:spcPts val="2655"/>
              </a:lnSpc>
            </a:pPr>
            <a:r>
              <a:rPr dirty="0">
                <a:solidFill>
                  <a:srgbClr val="3B7EA1"/>
                </a:solidFill>
                <a:cs typeface="Arial MT"/>
              </a:rPr>
              <a:t>(Demo</a:t>
            </a:r>
            <a:r>
              <a:rPr lang="en-US" dirty="0">
                <a:solidFill>
                  <a:srgbClr val="3B7EA1"/>
                </a:solidFill>
                <a:cs typeface="Arial MT"/>
              </a:rPr>
              <a:t> – Notebook 9.5, Rain on the Regression Parade</a:t>
            </a:r>
            <a:r>
              <a:rPr dirty="0">
                <a:solidFill>
                  <a:srgbClr val="3B7EA1"/>
                </a:solidFill>
                <a:cs typeface="Arial MT"/>
              </a:rPr>
              <a:t>)</a:t>
            </a:r>
            <a:endParaRPr dirty="0">
              <a:cs typeface="Arial MT"/>
            </a:endParaRPr>
          </a:p>
        </p:txBody>
      </p:sp>
      <p:sp>
        <p:nvSpPr>
          <p:cNvPr id="19" name="object 19"/>
          <p:cNvSpPr txBox="1"/>
          <p:nvPr/>
        </p:nvSpPr>
        <p:spPr>
          <a:xfrm>
            <a:off x="6230299" y="3205032"/>
            <a:ext cx="3061970" cy="1488440"/>
          </a:xfrm>
          <a:prstGeom prst="rect">
            <a:avLst/>
          </a:prstGeom>
        </p:spPr>
        <p:txBody>
          <a:bodyPr vert="horz" wrap="square" lIns="0" tIns="12700" rIns="0" bIns="0" rtlCol="0">
            <a:spAutoFit/>
          </a:bodyPr>
          <a:lstStyle/>
          <a:p>
            <a:pPr marL="12700">
              <a:lnSpc>
                <a:spcPct val="100000"/>
              </a:lnSpc>
              <a:spcBef>
                <a:spcPts val="100"/>
              </a:spcBef>
            </a:pPr>
            <a:endParaRPr sz="9600">
              <a:latin typeface="Roboto Bk"/>
              <a:cs typeface="Roboto Bk"/>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34854"/>
            <a:ext cx="5806408" cy="706102"/>
          </a:xfrm>
          <a:prstGeom prst="rect">
            <a:avLst/>
          </a:prstGeom>
        </p:spPr>
        <p:txBody>
          <a:bodyPr vert="horz" wrap="square" lIns="0" tIns="82053" rIns="0" bIns="0" rtlCol="0">
            <a:spAutoFit/>
          </a:bodyPr>
          <a:lstStyle/>
          <a:p>
            <a:pPr marL="12700">
              <a:lnSpc>
                <a:spcPct val="100000"/>
              </a:lnSpc>
              <a:spcBef>
                <a:spcPts val="100"/>
              </a:spcBef>
            </a:pPr>
            <a:r>
              <a:rPr lang="en-US" spc="-10" dirty="0">
                <a:solidFill>
                  <a:schemeClr val="tx1"/>
                </a:solidFill>
              </a:rPr>
              <a:t>The</a:t>
            </a:r>
            <a:r>
              <a:rPr lang="en-US" spc="-35" dirty="0">
                <a:solidFill>
                  <a:schemeClr val="tx1"/>
                </a:solidFill>
              </a:rPr>
              <a:t> </a:t>
            </a:r>
            <a:r>
              <a:rPr lang="en-US" spc="-5" dirty="0">
                <a:solidFill>
                  <a:schemeClr val="tx1"/>
                </a:solidFill>
              </a:rPr>
              <a:t>Correlation</a:t>
            </a:r>
            <a:r>
              <a:rPr lang="en-US" spc="-30" dirty="0">
                <a:solidFill>
                  <a:schemeClr val="tx1"/>
                </a:solidFill>
              </a:rPr>
              <a:t> </a:t>
            </a:r>
            <a:r>
              <a:rPr lang="en-US" spc="-5" dirty="0">
                <a:solidFill>
                  <a:schemeClr val="tx1"/>
                </a:solidFill>
              </a:rPr>
              <a:t>Coefficient</a:t>
            </a:r>
            <a:endParaRPr spc="-20" dirty="0">
              <a:solidFill>
                <a:schemeClr val="tx1"/>
              </a:solidFill>
            </a:endParaRPr>
          </a:p>
        </p:txBody>
      </p:sp>
      <p:sp>
        <p:nvSpPr>
          <p:cNvPr id="3" name="object 3"/>
          <p:cNvSpPr txBox="1"/>
          <p:nvPr/>
        </p:nvSpPr>
        <p:spPr>
          <a:xfrm>
            <a:off x="530224" y="1011383"/>
            <a:ext cx="8073449" cy="3836307"/>
          </a:xfrm>
          <a:prstGeom prst="rect">
            <a:avLst/>
          </a:prstGeom>
        </p:spPr>
        <p:txBody>
          <a:bodyPr vert="horz" wrap="square" lIns="0" tIns="75565" rIns="0" bIns="0" rtlCol="0">
            <a:spAutoFit/>
          </a:bodyPr>
          <a:lstStyle/>
          <a:p>
            <a:pPr marL="424815" indent="-412750">
              <a:lnSpc>
                <a:spcPct val="100000"/>
              </a:lnSpc>
              <a:spcBef>
                <a:spcPts val="520"/>
              </a:spcBef>
              <a:buClr>
                <a:srgbClr val="C4820D"/>
              </a:buClr>
              <a:buChar char="●"/>
              <a:tabLst>
                <a:tab pos="424815" algn="l"/>
                <a:tab pos="425450" algn="l"/>
              </a:tabLst>
            </a:pPr>
            <a:r>
              <a:rPr lang="en-US" sz="2400" dirty="0">
                <a:cs typeface="Arial MT"/>
              </a:rPr>
              <a:t>Measures</a:t>
            </a:r>
            <a:r>
              <a:rPr lang="en-US" sz="2400" spc="-30" dirty="0">
                <a:cs typeface="Arial MT"/>
              </a:rPr>
              <a:t> </a:t>
            </a:r>
            <a:r>
              <a:rPr lang="en-US" sz="2400" b="1" spc="-5" dirty="0">
                <a:cs typeface="Arial"/>
              </a:rPr>
              <a:t>linear</a:t>
            </a:r>
            <a:r>
              <a:rPr lang="en-US" sz="2400" b="1" spc="-25" dirty="0">
                <a:cs typeface="Arial"/>
              </a:rPr>
              <a:t> </a:t>
            </a:r>
            <a:r>
              <a:rPr lang="en-US" sz="2400" spc="-5" dirty="0">
                <a:cs typeface="Arial MT"/>
              </a:rPr>
              <a:t>association</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spc="-5" dirty="0">
                <a:cs typeface="Arial MT"/>
              </a:rPr>
              <a:t>Based</a:t>
            </a:r>
            <a:r>
              <a:rPr lang="en-US" sz="2400" spc="-35" dirty="0">
                <a:cs typeface="Arial MT"/>
              </a:rPr>
              <a:t> </a:t>
            </a:r>
            <a:r>
              <a:rPr lang="en-US" sz="2400" spc="-5" dirty="0">
                <a:cs typeface="Arial MT"/>
              </a:rPr>
              <a:t>on</a:t>
            </a:r>
            <a:r>
              <a:rPr lang="en-US" sz="2400" spc="-25" dirty="0">
                <a:cs typeface="Arial MT"/>
              </a:rPr>
              <a:t> </a:t>
            </a:r>
            <a:r>
              <a:rPr lang="en-US" sz="2400" dirty="0">
                <a:cs typeface="Arial MT"/>
              </a:rPr>
              <a:t>standard</a:t>
            </a:r>
            <a:r>
              <a:rPr lang="en-US" sz="2400" spc="-25" dirty="0">
                <a:cs typeface="Arial MT"/>
              </a:rPr>
              <a:t> </a:t>
            </a:r>
            <a:r>
              <a:rPr lang="en-US" sz="2400" spc="-5" dirty="0">
                <a:cs typeface="Arial MT"/>
              </a:rPr>
              <a:t>units</a:t>
            </a:r>
            <a:endParaRPr lang="en-US" sz="2400" dirty="0">
              <a:cs typeface="Arial MT"/>
            </a:endParaRPr>
          </a:p>
          <a:p>
            <a:pPr marL="424815" indent="-412750">
              <a:lnSpc>
                <a:spcPct val="100000"/>
              </a:lnSpc>
              <a:spcBef>
                <a:spcPts val="420"/>
              </a:spcBef>
              <a:buClr>
                <a:srgbClr val="C4820D"/>
              </a:buClr>
              <a:buChar char="●"/>
              <a:tabLst>
                <a:tab pos="424815" algn="l"/>
                <a:tab pos="425450" algn="l"/>
              </a:tabLst>
            </a:pPr>
            <a:r>
              <a:rPr lang="en-US" sz="2400" dirty="0">
                <a:cs typeface="Arial MT"/>
              </a:rPr>
              <a:t>-1</a:t>
            </a:r>
            <a:r>
              <a:rPr lang="en-US" sz="2400" spc="-25" dirty="0">
                <a:cs typeface="Arial MT"/>
              </a:rPr>
              <a:t> </a:t>
            </a:r>
            <a:r>
              <a:rPr lang="en-US" sz="2400" dirty="0">
                <a:cs typeface="Arial MT"/>
              </a:rPr>
              <a:t>≤</a:t>
            </a:r>
            <a:r>
              <a:rPr lang="en-US" sz="2400" spc="-20" dirty="0">
                <a:cs typeface="Arial MT"/>
              </a:rPr>
              <a:t> </a:t>
            </a:r>
            <a:r>
              <a:rPr lang="en-US" sz="2400" i="1" dirty="0">
                <a:cs typeface="Arial"/>
              </a:rPr>
              <a:t>r</a:t>
            </a:r>
            <a:r>
              <a:rPr lang="en-US" sz="2400" i="1" spc="-25" dirty="0">
                <a:cs typeface="Arial"/>
              </a:rPr>
              <a:t> </a:t>
            </a:r>
            <a:r>
              <a:rPr lang="en-US" sz="2400" dirty="0">
                <a:cs typeface="Arial MT"/>
              </a:rPr>
              <a:t>≤</a:t>
            </a:r>
            <a:r>
              <a:rPr lang="en-US" sz="2400" spc="-30" dirty="0">
                <a:cs typeface="Arial MT"/>
              </a:rPr>
              <a:t> </a:t>
            </a:r>
            <a:r>
              <a:rPr lang="en-US" sz="2400" dirty="0">
                <a:cs typeface="Arial MT"/>
              </a:rPr>
              <a:t>1</a:t>
            </a:r>
          </a:p>
          <a:p>
            <a:pPr marL="882015" lvl="1" indent="-412750">
              <a:lnSpc>
                <a:spcPct val="100000"/>
              </a:lnSpc>
              <a:spcBef>
                <a:spcPts val="420"/>
              </a:spcBef>
              <a:buClr>
                <a:srgbClr val="C4820D"/>
              </a:buClr>
              <a:buFont typeface="Arial MT"/>
              <a:buChar char="○"/>
              <a:tabLst>
                <a:tab pos="882015" algn="l"/>
                <a:tab pos="882650" algn="l"/>
                <a:tab pos="1414145" algn="l"/>
              </a:tabLst>
            </a:pPr>
            <a:r>
              <a:rPr lang="en-US" sz="2400" i="1" dirty="0">
                <a:cs typeface="Arial"/>
              </a:rPr>
              <a:t>r</a:t>
            </a:r>
            <a:r>
              <a:rPr lang="en-US" sz="2400" i="1" spc="-5" dirty="0">
                <a:cs typeface="Arial"/>
              </a:rPr>
              <a:t> </a:t>
            </a:r>
            <a:r>
              <a:rPr lang="en-US" sz="2400" dirty="0">
                <a:cs typeface="Arial MT"/>
              </a:rPr>
              <a:t>=	</a:t>
            </a:r>
            <a:r>
              <a:rPr lang="en-US" sz="2400" spc="-5"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15" dirty="0" smtClean="0">
                <a:cs typeface="Arial MT"/>
              </a:rPr>
              <a:t>a </a:t>
            </a:r>
            <a:r>
              <a:rPr lang="en-US" sz="2400" spc="-5" dirty="0" smtClean="0">
                <a:cs typeface="Arial MT"/>
              </a:rPr>
              <a:t>perfect</a:t>
            </a:r>
            <a:r>
              <a:rPr lang="en-US" sz="2400" spc="-15" dirty="0" smtClean="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up</a:t>
            </a:r>
            <a:endParaRPr lang="en-US" sz="2400" dirty="0">
              <a:cs typeface="Arial MT"/>
            </a:endParaRPr>
          </a:p>
          <a:p>
            <a:pPr marL="882015" lvl="1" indent="-412750">
              <a:lnSpc>
                <a:spcPct val="100000"/>
              </a:lnSpc>
              <a:spcBef>
                <a:spcPts val="795"/>
              </a:spcBef>
              <a:buClr>
                <a:srgbClr val="C4820D"/>
              </a:buClr>
              <a:buFont typeface="Arial MT"/>
              <a:buChar char="○"/>
              <a:tabLst>
                <a:tab pos="882015" algn="l"/>
                <a:tab pos="882650" algn="l"/>
              </a:tabLst>
            </a:pPr>
            <a:r>
              <a:rPr lang="en-US" sz="2400" i="1" dirty="0">
                <a:cs typeface="Arial"/>
              </a:rPr>
              <a:t>r</a:t>
            </a:r>
            <a:r>
              <a:rPr lang="en-US" sz="2400" i="1" spc="-15" dirty="0">
                <a:cs typeface="Arial"/>
              </a:rPr>
              <a:t> </a:t>
            </a:r>
            <a:r>
              <a:rPr lang="en-US" sz="2400" dirty="0">
                <a:cs typeface="Arial MT"/>
              </a:rPr>
              <a:t>=</a:t>
            </a:r>
            <a:r>
              <a:rPr lang="en-US" sz="2400" spc="-20" dirty="0">
                <a:cs typeface="Arial MT"/>
              </a:rPr>
              <a:t> </a:t>
            </a:r>
            <a:r>
              <a:rPr lang="en-US" sz="2400" dirty="0">
                <a:cs typeface="Arial MT"/>
              </a:rPr>
              <a:t>-1:</a:t>
            </a:r>
            <a:r>
              <a:rPr lang="en-US" sz="2400" spc="-15" dirty="0">
                <a:cs typeface="Arial MT"/>
              </a:rPr>
              <a:t> </a:t>
            </a:r>
            <a:r>
              <a:rPr lang="en-US" sz="2400" dirty="0">
                <a:cs typeface="Arial MT"/>
              </a:rPr>
              <a:t>scatter</a:t>
            </a:r>
            <a:r>
              <a:rPr lang="en-US" sz="2400" spc="-15" dirty="0">
                <a:cs typeface="Arial MT"/>
              </a:rPr>
              <a:t> </a:t>
            </a:r>
            <a:r>
              <a:rPr lang="en-US" sz="2400" spc="-5" dirty="0">
                <a:cs typeface="Arial MT"/>
              </a:rPr>
              <a:t>is</a:t>
            </a:r>
            <a:r>
              <a:rPr lang="en-US" sz="2400" spc="-15" dirty="0">
                <a:cs typeface="Arial MT"/>
              </a:rPr>
              <a:t> </a:t>
            </a:r>
            <a:r>
              <a:rPr lang="en-US" sz="2400" spc="-15" dirty="0" smtClean="0">
                <a:cs typeface="Arial MT"/>
              </a:rPr>
              <a:t>a </a:t>
            </a:r>
            <a:r>
              <a:rPr lang="en-US" sz="2400" spc="-5" dirty="0" smtClean="0">
                <a:cs typeface="Arial MT"/>
              </a:rPr>
              <a:t>perfect</a:t>
            </a:r>
            <a:r>
              <a:rPr lang="en-US" sz="2400" spc="-10" dirty="0" smtClean="0">
                <a:cs typeface="Arial MT"/>
              </a:rPr>
              <a:t> </a:t>
            </a:r>
            <a:r>
              <a:rPr lang="en-US" sz="2400" dirty="0">
                <a:cs typeface="Arial MT"/>
              </a:rPr>
              <a:t>straight</a:t>
            </a:r>
            <a:r>
              <a:rPr lang="en-US" sz="2400" spc="-15" dirty="0">
                <a:cs typeface="Arial MT"/>
              </a:rPr>
              <a:t> </a:t>
            </a:r>
            <a:r>
              <a:rPr lang="en-US" sz="2400" spc="-5" dirty="0">
                <a:cs typeface="Arial MT"/>
              </a:rPr>
              <a:t>line</a:t>
            </a:r>
            <a:r>
              <a:rPr lang="en-US" sz="2400" spc="-15" dirty="0">
                <a:cs typeface="Arial MT"/>
              </a:rPr>
              <a:t> </a:t>
            </a:r>
            <a:r>
              <a:rPr lang="en-US" sz="2400" dirty="0">
                <a:cs typeface="Arial MT"/>
              </a:rPr>
              <a:t>sloping</a:t>
            </a:r>
            <a:r>
              <a:rPr lang="en-US" sz="2400" spc="-15" dirty="0">
                <a:cs typeface="Arial MT"/>
              </a:rPr>
              <a:t> </a:t>
            </a:r>
            <a:r>
              <a:rPr lang="en-US" sz="2400" spc="-5" dirty="0">
                <a:cs typeface="Arial MT"/>
              </a:rPr>
              <a:t>down</a:t>
            </a:r>
            <a:endParaRPr lang="en-US" sz="2400" dirty="0">
              <a:cs typeface="Arial MT"/>
            </a:endParaRPr>
          </a:p>
          <a:p>
            <a:pPr marL="424815" indent="-412750">
              <a:lnSpc>
                <a:spcPct val="100000"/>
              </a:lnSpc>
              <a:spcBef>
                <a:spcPts val="795"/>
              </a:spcBef>
              <a:buClr>
                <a:srgbClr val="C4820D"/>
              </a:buClr>
              <a:buFont typeface="Arial MT"/>
              <a:buChar char="●"/>
              <a:tabLst>
                <a:tab pos="424815" algn="l"/>
                <a:tab pos="425450" algn="l"/>
              </a:tabLst>
            </a:pPr>
            <a:r>
              <a:rPr lang="en-US" sz="2400" i="1" dirty="0">
                <a:cs typeface="Arial"/>
              </a:rPr>
              <a:t>r</a:t>
            </a:r>
            <a:r>
              <a:rPr lang="en-US" sz="2400" i="1" spc="-20" dirty="0">
                <a:cs typeface="Arial"/>
              </a:rPr>
              <a:t> </a:t>
            </a:r>
            <a:r>
              <a:rPr lang="en-US" sz="2400" dirty="0">
                <a:cs typeface="Arial MT"/>
              </a:rPr>
              <a:t>=</a:t>
            </a:r>
            <a:r>
              <a:rPr lang="en-US" sz="2400" spc="-20" dirty="0">
                <a:cs typeface="Arial MT"/>
              </a:rPr>
              <a:t> </a:t>
            </a:r>
            <a:r>
              <a:rPr lang="en-US" sz="2400" spc="-5" dirty="0">
                <a:cs typeface="Arial MT"/>
              </a:rPr>
              <a:t>0:</a:t>
            </a:r>
            <a:r>
              <a:rPr lang="en-US" sz="2400" spc="-15" dirty="0">
                <a:cs typeface="Arial MT"/>
              </a:rPr>
              <a:t> </a:t>
            </a:r>
            <a:r>
              <a:rPr lang="en-US" sz="2400" spc="-5" dirty="0">
                <a:cs typeface="Arial MT"/>
              </a:rPr>
              <a:t>No</a:t>
            </a:r>
            <a:r>
              <a:rPr lang="en-US" sz="2400" spc="-15" dirty="0">
                <a:cs typeface="Arial MT"/>
              </a:rPr>
              <a:t> </a:t>
            </a:r>
            <a:r>
              <a:rPr lang="en-US" sz="2400" spc="-5" dirty="0">
                <a:cs typeface="Arial MT"/>
              </a:rPr>
              <a:t>linear</a:t>
            </a:r>
            <a:r>
              <a:rPr lang="en-US" sz="2400" spc="-20" dirty="0">
                <a:cs typeface="Arial MT"/>
              </a:rPr>
              <a:t> </a:t>
            </a:r>
            <a:r>
              <a:rPr lang="en-US" sz="2400" spc="-5" dirty="0">
                <a:cs typeface="Arial MT"/>
              </a:rPr>
              <a:t>association;</a:t>
            </a:r>
            <a:r>
              <a:rPr lang="en-US" sz="2400" spc="20" dirty="0">
                <a:cs typeface="Arial MT"/>
              </a:rPr>
              <a:t> </a:t>
            </a:r>
            <a:r>
              <a:rPr lang="en-US" sz="2400" i="1" spc="-5" dirty="0">
                <a:cs typeface="Arial"/>
              </a:rPr>
              <a:t>uncorrelated</a:t>
            </a:r>
            <a:endParaRPr lang="en-US" sz="2400" dirty="0">
              <a:cs typeface="Arial"/>
            </a:endParaRPr>
          </a:p>
          <a:p>
            <a:pPr>
              <a:lnSpc>
                <a:spcPct val="100000"/>
              </a:lnSpc>
              <a:spcBef>
                <a:spcPts val="10"/>
              </a:spcBef>
            </a:pPr>
            <a:endParaRPr lang="en-US" sz="3000" dirty="0">
              <a:cs typeface="Arial"/>
            </a:endParaRPr>
          </a:p>
          <a:p>
            <a:pPr marL="1104265" algn="ctr">
              <a:lnSpc>
                <a:spcPct val="100000"/>
              </a:lnSpc>
              <a:spcBef>
                <a:spcPts val="5"/>
              </a:spcBef>
            </a:pPr>
            <a:r>
              <a:rPr lang="en-US" sz="2400" dirty="0">
                <a:solidFill>
                  <a:srgbClr val="3B7EA1"/>
                </a:solidFill>
                <a:cs typeface="Arial MT"/>
              </a:rPr>
              <a:t>(Demo – Notebook 9.1, Correlation)</a:t>
            </a:r>
            <a:endParaRPr lang="en-US" sz="2400" dirty="0">
              <a:cs typeface="Arial MT"/>
            </a:endParaRPr>
          </a:p>
          <a:p>
            <a:pPr marL="12700">
              <a:lnSpc>
                <a:spcPct val="100000"/>
              </a:lnSpc>
              <a:spcBef>
                <a:spcPts val="595"/>
              </a:spcBef>
            </a:pPr>
            <a:endParaRPr dirty="0">
              <a:cs typeface="Arial"/>
            </a:endParaRPr>
          </a:p>
        </p:txBody>
      </p:sp>
      <p:sp>
        <p:nvSpPr>
          <p:cNvPr id="4" name="TextBox 3">
            <a:extLst>
              <a:ext uri="{FF2B5EF4-FFF2-40B4-BE49-F238E27FC236}">
                <a16:creationId xmlns:a16="http://schemas.microsoft.com/office/drawing/2014/main" id="{CC23777B-59CE-BAC0-FC08-35DF50BD2D0E}"/>
              </a:ext>
            </a:extLst>
          </p:cNvPr>
          <p:cNvSpPr txBox="1"/>
          <p:nvPr/>
        </p:nvSpPr>
        <p:spPr>
          <a:xfrm>
            <a:off x="6164951" y="103184"/>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978140" cy="636072"/>
          </a:xfrm>
          <a:prstGeom prst="rect">
            <a:avLst/>
          </a:prstGeom>
        </p:spPr>
        <p:txBody>
          <a:bodyPr vert="horz" wrap="square" lIns="0" tIns="12700" rIns="0" bIns="0" rtlCol="0">
            <a:spAutoFit/>
          </a:bodyPr>
          <a:lstStyle/>
          <a:p>
            <a:pPr marL="12700">
              <a:lnSpc>
                <a:spcPct val="100000"/>
              </a:lnSpc>
              <a:spcBef>
                <a:spcPts val="100"/>
              </a:spcBef>
            </a:pPr>
            <a:r>
              <a:rPr spc="-70" dirty="0">
                <a:solidFill>
                  <a:schemeClr val="tx1"/>
                </a:solidFill>
              </a:rPr>
              <a:t>Test</a:t>
            </a:r>
            <a:r>
              <a:rPr spc="-20" dirty="0">
                <a:solidFill>
                  <a:schemeClr val="tx1"/>
                </a:solidFill>
              </a:rPr>
              <a:t> </a:t>
            </a:r>
            <a:r>
              <a:rPr spc="-10" dirty="0">
                <a:solidFill>
                  <a:schemeClr val="tx1"/>
                </a:solidFill>
              </a:rPr>
              <a:t>Whether</a:t>
            </a:r>
            <a:r>
              <a:rPr spc="-20" dirty="0">
                <a:solidFill>
                  <a:schemeClr val="tx1"/>
                </a:solidFill>
              </a:rPr>
              <a:t> </a:t>
            </a:r>
            <a:r>
              <a:rPr spc="-10" dirty="0">
                <a:solidFill>
                  <a:schemeClr val="tx1"/>
                </a:solidFill>
              </a:rPr>
              <a:t>There</a:t>
            </a:r>
            <a:r>
              <a:rPr spc="-25" dirty="0">
                <a:solidFill>
                  <a:schemeClr val="tx1"/>
                </a:solidFill>
              </a:rPr>
              <a:t> </a:t>
            </a:r>
            <a:r>
              <a:rPr spc="-5" dirty="0">
                <a:solidFill>
                  <a:schemeClr val="tx1"/>
                </a:solidFill>
              </a:rPr>
              <a:t>Really</a:t>
            </a:r>
            <a:r>
              <a:rPr spc="-15" dirty="0">
                <a:solidFill>
                  <a:schemeClr val="tx1"/>
                </a:solidFill>
              </a:rPr>
              <a:t> </a:t>
            </a:r>
            <a:r>
              <a:rPr spc="-5" dirty="0">
                <a:solidFill>
                  <a:schemeClr val="tx1"/>
                </a:solidFill>
              </a:rPr>
              <a:t>is</a:t>
            </a:r>
            <a:r>
              <a:rPr spc="-25" dirty="0">
                <a:solidFill>
                  <a:schemeClr val="tx1"/>
                </a:solidFill>
              </a:rPr>
              <a:t> </a:t>
            </a:r>
            <a:r>
              <a:rPr dirty="0">
                <a:solidFill>
                  <a:schemeClr val="tx1"/>
                </a:solidFill>
              </a:rPr>
              <a:t>a</a:t>
            </a:r>
            <a:r>
              <a:rPr spc="-15" dirty="0">
                <a:solidFill>
                  <a:schemeClr val="tx1"/>
                </a:solidFill>
              </a:rPr>
              <a:t> </a:t>
            </a:r>
            <a:r>
              <a:rPr spc="-5" dirty="0">
                <a:solidFill>
                  <a:schemeClr val="tx1"/>
                </a:solidFill>
              </a:rPr>
              <a:t>Slope</a:t>
            </a:r>
          </a:p>
        </p:txBody>
      </p:sp>
      <p:sp>
        <p:nvSpPr>
          <p:cNvPr id="3" name="object 3"/>
          <p:cNvSpPr txBox="1"/>
          <p:nvPr/>
        </p:nvSpPr>
        <p:spPr>
          <a:xfrm>
            <a:off x="298108" y="944881"/>
            <a:ext cx="8547784" cy="4077398"/>
          </a:xfrm>
          <a:prstGeom prst="rect">
            <a:avLst/>
          </a:prstGeom>
        </p:spPr>
        <p:txBody>
          <a:bodyPr vert="horz" wrap="square" lIns="0" tIns="12700" rIns="0" bIns="0" rtlCol="0">
            <a:spAutoFit/>
          </a:bodyPr>
          <a:lstStyle/>
          <a:p>
            <a:pPr marL="424815" indent="-412750">
              <a:lnSpc>
                <a:spcPts val="2865"/>
              </a:lnSpc>
              <a:spcBef>
                <a:spcPts val="100"/>
              </a:spcBef>
              <a:buClr>
                <a:srgbClr val="C4820D"/>
              </a:buClr>
              <a:buFont typeface="Arial MT"/>
              <a:buChar char="●"/>
              <a:tabLst>
                <a:tab pos="424815" algn="l"/>
                <a:tab pos="425450" algn="l"/>
              </a:tabLst>
            </a:pPr>
            <a:r>
              <a:rPr sz="2400" b="1" spc="-5" dirty="0">
                <a:solidFill>
                  <a:srgbClr val="3B7EA1"/>
                </a:solidFill>
                <a:cs typeface="Arial"/>
              </a:rPr>
              <a:t>Null</a:t>
            </a:r>
            <a:r>
              <a:rPr sz="2400" b="1" spc="-15" dirty="0">
                <a:solidFill>
                  <a:srgbClr val="3B7EA1"/>
                </a:solidFill>
                <a:cs typeface="Arial"/>
              </a:rPr>
              <a:t> </a:t>
            </a:r>
            <a:r>
              <a:rPr sz="2400" b="1" spc="-5" dirty="0">
                <a:solidFill>
                  <a:srgbClr val="3B7EA1"/>
                </a:solidFill>
                <a:cs typeface="Arial"/>
              </a:rPr>
              <a:t>hypothesis:</a:t>
            </a:r>
            <a:r>
              <a:rPr sz="2400" b="1" spc="-25" dirty="0">
                <a:solidFill>
                  <a:srgbClr val="3B7EA1"/>
                </a:solidFill>
                <a:cs typeface="Arial"/>
              </a:rPr>
              <a:t> </a:t>
            </a:r>
            <a:r>
              <a:rPr sz="2400" spc="-5" dirty="0">
                <a:cs typeface="Arial MT"/>
              </a:rPr>
              <a:t>The</a:t>
            </a:r>
            <a:r>
              <a:rPr sz="2400" spc="-15" dirty="0">
                <a:cs typeface="Arial MT"/>
              </a:rPr>
              <a:t> </a:t>
            </a:r>
            <a:r>
              <a:rPr sz="2400" dirty="0">
                <a:cs typeface="Arial MT"/>
              </a:rPr>
              <a:t>slope</a:t>
            </a:r>
            <a:r>
              <a:rPr sz="2400" spc="-10" dirty="0">
                <a:cs typeface="Arial MT"/>
              </a:rPr>
              <a:t> </a:t>
            </a:r>
            <a:r>
              <a:rPr sz="2400" spc="-5" dirty="0">
                <a:cs typeface="Arial MT"/>
              </a:rPr>
              <a:t>of</a:t>
            </a:r>
            <a:r>
              <a:rPr sz="2400" spc="-10" dirty="0">
                <a:cs typeface="Arial MT"/>
              </a:rPr>
              <a:t> </a:t>
            </a:r>
            <a:r>
              <a:rPr sz="2400" spc="-5" dirty="0">
                <a:cs typeface="Arial MT"/>
              </a:rPr>
              <a:t>the</a:t>
            </a:r>
            <a:r>
              <a:rPr sz="2400" spc="-20" dirty="0">
                <a:cs typeface="Arial MT"/>
              </a:rPr>
              <a:t> </a:t>
            </a:r>
            <a:r>
              <a:rPr sz="2400" spc="-5" dirty="0">
                <a:cs typeface="Arial MT"/>
              </a:rPr>
              <a:t>true</a:t>
            </a:r>
            <a:r>
              <a:rPr sz="2400" spc="-15" dirty="0">
                <a:cs typeface="Arial MT"/>
              </a:rPr>
              <a:t> </a:t>
            </a:r>
            <a:r>
              <a:rPr sz="2400" spc="-5" dirty="0">
                <a:cs typeface="Arial MT"/>
              </a:rPr>
              <a:t>line</a:t>
            </a:r>
            <a:r>
              <a:rPr sz="2400" spc="-10" dirty="0">
                <a:cs typeface="Arial MT"/>
              </a:rPr>
              <a:t> </a:t>
            </a:r>
            <a:r>
              <a:rPr sz="2400" spc="-5" dirty="0">
                <a:cs typeface="Arial MT"/>
              </a:rPr>
              <a:t>is</a:t>
            </a:r>
            <a:r>
              <a:rPr sz="2400" spc="-10" dirty="0">
                <a:cs typeface="Arial MT"/>
              </a:rPr>
              <a:t> </a:t>
            </a:r>
            <a:r>
              <a:rPr sz="2400" spc="-5" dirty="0">
                <a:cs typeface="Arial MT"/>
              </a:rPr>
              <a:t>0</a:t>
            </a:r>
            <a:r>
              <a:rPr sz="2400" spc="-5" dirty="0">
                <a:solidFill>
                  <a:srgbClr val="3B3B3B"/>
                </a:solidFill>
                <a:cs typeface="Arial MT"/>
              </a:rPr>
              <a:t>.</a:t>
            </a:r>
            <a:endParaRPr sz="2400" dirty="0">
              <a:cs typeface="Arial MT"/>
            </a:endParaRPr>
          </a:p>
          <a:p>
            <a:pPr marL="424815" indent="-412750">
              <a:lnSpc>
                <a:spcPts val="2850"/>
              </a:lnSpc>
              <a:buClr>
                <a:srgbClr val="C4820D"/>
              </a:buClr>
              <a:buFont typeface="Arial MT"/>
              <a:buChar char="●"/>
              <a:tabLst>
                <a:tab pos="424815" algn="l"/>
                <a:tab pos="425450" algn="l"/>
              </a:tabLst>
            </a:pPr>
            <a:r>
              <a:rPr sz="2400" b="1" spc="-5" dirty="0">
                <a:solidFill>
                  <a:srgbClr val="3B7EA1"/>
                </a:solidFill>
                <a:cs typeface="Arial"/>
              </a:rPr>
              <a:t>Alternative</a:t>
            </a:r>
            <a:r>
              <a:rPr sz="2400" b="1" spc="-25" dirty="0">
                <a:solidFill>
                  <a:srgbClr val="3B7EA1"/>
                </a:solidFill>
                <a:cs typeface="Arial"/>
              </a:rPr>
              <a:t> </a:t>
            </a:r>
            <a:r>
              <a:rPr sz="2400" b="1" spc="-5" dirty="0">
                <a:solidFill>
                  <a:srgbClr val="3B7EA1"/>
                </a:solidFill>
                <a:cs typeface="Arial"/>
              </a:rPr>
              <a:t>hypothesis:</a:t>
            </a:r>
            <a:r>
              <a:rPr sz="2400" b="1" spc="10" dirty="0">
                <a:solidFill>
                  <a:srgbClr val="3B7EA1"/>
                </a:solidFill>
                <a:cs typeface="Arial"/>
              </a:rPr>
              <a:t> </a:t>
            </a:r>
            <a:r>
              <a:rPr sz="2400" spc="-5" dirty="0">
                <a:cs typeface="Arial MT"/>
              </a:rPr>
              <a:t>No,</a:t>
            </a:r>
            <a:r>
              <a:rPr sz="2400" spc="-20" dirty="0">
                <a:cs typeface="Arial MT"/>
              </a:rPr>
              <a:t> </a:t>
            </a:r>
            <a:r>
              <a:rPr sz="2400" spc="-15" dirty="0">
                <a:cs typeface="Arial MT"/>
              </a:rPr>
              <a:t>it’s</a:t>
            </a:r>
            <a:r>
              <a:rPr sz="2400" spc="-20" dirty="0">
                <a:cs typeface="Arial MT"/>
              </a:rPr>
              <a:t> </a:t>
            </a:r>
            <a:r>
              <a:rPr sz="2400" spc="-5" dirty="0">
                <a:cs typeface="Arial MT"/>
              </a:rPr>
              <a:t>not.</a:t>
            </a:r>
            <a:endParaRPr sz="2400" dirty="0">
              <a:cs typeface="Arial MT"/>
            </a:endParaRPr>
          </a:p>
          <a:p>
            <a:pPr marL="424815" indent="-412750">
              <a:lnSpc>
                <a:spcPts val="2850"/>
              </a:lnSpc>
              <a:buClr>
                <a:srgbClr val="C4820D"/>
              </a:buClr>
              <a:buChar char="●"/>
              <a:tabLst>
                <a:tab pos="424815" algn="l"/>
                <a:tab pos="425450" algn="l"/>
              </a:tabLst>
            </a:pPr>
            <a:r>
              <a:rPr sz="2400" dirty="0">
                <a:solidFill>
                  <a:srgbClr val="3B7EA1"/>
                </a:solidFill>
                <a:cs typeface="Arial MT"/>
              </a:rPr>
              <a:t>Method:</a:t>
            </a:r>
            <a:endParaRPr sz="2400" dirty="0">
              <a:cs typeface="Arial MT"/>
            </a:endParaRPr>
          </a:p>
          <a:p>
            <a:pPr marL="882015" marR="317500" lvl="1" indent="-412750">
              <a:lnSpc>
                <a:spcPts val="2850"/>
              </a:lnSpc>
              <a:spcBef>
                <a:spcPts val="105"/>
              </a:spcBef>
              <a:buClr>
                <a:srgbClr val="C4820D"/>
              </a:buClr>
              <a:buChar char="○"/>
              <a:tabLst>
                <a:tab pos="882015" algn="l"/>
                <a:tab pos="882650" algn="l"/>
              </a:tabLst>
            </a:pPr>
            <a:r>
              <a:rPr sz="2400" spc="-5" dirty="0">
                <a:cs typeface="Arial MT"/>
              </a:rPr>
              <a:t>Construct </a:t>
            </a:r>
            <a:r>
              <a:rPr sz="2400" dirty="0">
                <a:cs typeface="Arial MT"/>
              </a:rPr>
              <a:t>a </a:t>
            </a:r>
            <a:r>
              <a:rPr sz="2400" spc="-5" dirty="0">
                <a:cs typeface="Arial MT"/>
              </a:rPr>
              <a:t>bootstrap </a:t>
            </a:r>
            <a:r>
              <a:rPr sz="2400" dirty="0">
                <a:cs typeface="Arial MT"/>
              </a:rPr>
              <a:t>confidence </a:t>
            </a:r>
            <a:r>
              <a:rPr sz="2400" spc="-5" dirty="0">
                <a:cs typeface="Arial MT"/>
              </a:rPr>
              <a:t>interval for the true </a:t>
            </a:r>
            <a:r>
              <a:rPr sz="2400" spc="-655" dirty="0">
                <a:cs typeface="Arial MT"/>
              </a:rPr>
              <a:t> </a:t>
            </a:r>
            <a:r>
              <a:rPr sz="2400" dirty="0">
                <a:cs typeface="Arial MT"/>
              </a:rPr>
              <a:t>slope.</a:t>
            </a:r>
          </a:p>
          <a:p>
            <a:pPr marL="882015" marR="706120" lvl="1" indent="-412750">
              <a:lnSpc>
                <a:spcPts val="2850"/>
              </a:lnSpc>
              <a:buClr>
                <a:srgbClr val="C4820D"/>
              </a:buClr>
              <a:buChar char="○"/>
              <a:tabLst>
                <a:tab pos="882015" algn="l"/>
                <a:tab pos="882650" algn="l"/>
              </a:tabLst>
            </a:pPr>
            <a:r>
              <a:rPr sz="2400" spc="-5" dirty="0">
                <a:cs typeface="Arial MT"/>
              </a:rPr>
              <a:t>If the interval doesn’t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a:t>
            </a:r>
            <a:r>
              <a:rPr sz="2400" spc="-10" dirty="0">
                <a:cs typeface="Arial MT"/>
              </a:rPr>
              <a:t> </a:t>
            </a:r>
            <a:r>
              <a:rPr sz="2400" spc="-5" dirty="0">
                <a:cs typeface="Arial MT"/>
              </a:rPr>
              <a:t>the</a:t>
            </a:r>
            <a:r>
              <a:rPr sz="2400" spc="-10" dirty="0">
                <a:cs typeface="Arial MT"/>
              </a:rPr>
              <a:t> </a:t>
            </a:r>
            <a:r>
              <a:rPr sz="2400" spc="-5" dirty="0">
                <a:cs typeface="Arial MT"/>
              </a:rPr>
              <a:t>alternative</a:t>
            </a:r>
            <a:endParaRPr sz="2400" dirty="0">
              <a:cs typeface="Arial MT"/>
            </a:endParaRPr>
          </a:p>
          <a:p>
            <a:pPr marL="882015" marR="1028065" lvl="1" indent="-412750">
              <a:lnSpc>
                <a:spcPts val="2850"/>
              </a:lnSpc>
              <a:buClr>
                <a:srgbClr val="C4820D"/>
              </a:buClr>
              <a:buChar char="○"/>
              <a:tabLst>
                <a:tab pos="882015" algn="l"/>
                <a:tab pos="882650" algn="l"/>
              </a:tabLst>
            </a:pPr>
            <a:r>
              <a:rPr sz="2400" spc="-5" dirty="0">
                <a:cs typeface="Arial MT"/>
              </a:rPr>
              <a:t>If the interval does </a:t>
            </a:r>
            <a:r>
              <a:rPr sz="2400" dirty="0">
                <a:cs typeface="Arial MT"/>
              </a:rPr>
              <a:t>contain </a:t>
            </a:r>
            <a:r>
              <a:rPr sz="2400" spc="-5" dirty="0">
                <a:cs typeface="Arial MT"/>
              </a:rPr>
              <a:t>0, the data are </a:t>
            </a:r>
            <a:r>
              <a:rPr sz="2400" dirty="0">
                <a:cs typeface="Arial MT"/>
              </a:rPr>
              <a:t>more </a:t>
            </a:r>
            <a:r>
              <a:rPr sz="2400" spc="-655" dirty="0">
                <a:cs typeface="Arial MT"/>
              </a:rPr>
              <a:t> </a:t>
            </a:r>
            <a:r>
              <a:rPr sz="2400" dirty="0">
                <a:cs typeface="Arial MT"/>
              </a:rPr>
              <a:t>consistent</a:t>
            </a:r>
            <a:r>
              <a:rPr sz="2400" spc="-10" dirty="0">
                <a:cs typeface="Arial MT"/>
              </a:rPr>
              <a:t> </a:t>
            </a:r>
            <a:r>
              <a:rPr sz="2400" spc="-5" dirty="0">
                <a:cs typeface="Arial MT"/>
              </a:rPr>
              <a:t>with the</a:t>
            </a:r>
            <a:r>
              <a:rPr sz="2400" spc="-15" dirty="0">
                <a:cs typeface="Arial MT"/>
              </a:rPr>
              <a:t> </a:t>
            </a:r>
            <a:r>
              <a:rPr sz="2400" spc="-5" dirty="0">
                <a:cs typeface="Arial MT"/>
              </a:rPr>
              <a:t>null</a:t>
            </a:r>
            <a:endParaRPr lang="en-US" sz="2400" spc="-5" dirty="0">
              <a:cs typeface="Arial MT"/>
            </a:endParaRPr>
          </a:p>
          <a:p>
            <a:pPr marL="469265" marR="1028065" lvl="1" algn="ctr">
              <a:lnSpc>
                <a:spcPts val="2850"/>
              </a:lnSpc>
              <a:buClr>
                <a:srgbClr val="C4820D"/>
              </a:buClr>
              <a:tabLst>
                <a:tab pos="882015" algn="l"/>
                <a:tab pos="882650" algn="l"/>
              </a:tabLst>
            </a:pPr>
            <a:r>
              <a:rPr dirty="0">
                <a:solidFill>
                  <a:srgbClr val="3B7EA1"/>
                </a:solidFill>
                <a:cs typeface="Arial MT"/>
              </a:rPr>
              <a:t>(Demo</a:t>
            </a:r>
            <a:r>
              <a:rPr lang="en-US" dirty="0">
                <a:solidFill>
                  <a:srgbClr val="3B7EA1"/>
                </a:solidFill>
                <a:cs typeface="Arial MT"/>
              </a:rPr>
              <a:t> – Notebook 9.5, </a:t>
            </a:r>
          </a:p>
          <a:p>
            <a:pPr marL="469265" marR="1028065" lvl="1" algn="ctr">
              <a:lnSpc>
                <a:spcPts val="2850"/>
              </a:lnSpc>
              <a:buClr>
                <a:srgbClr val="C4820D"/>
              </a:buClr>
              <a:tabLst>
                <a:tab pos="882015" algn="l"/>
                <a:tab pos="882650" algn="l"/>
              </a:tabLst>
            </a:pPr>
            <a:r>
              <a:rPr lang="en-US" dirty="0">
                <a:solidFill>
                  <a:srgbClr val="3B7EA1"/>
                </a:solidFill>
                <a:cs typeface="Arial MT"/>
              </a:rPr>
              <a:t>Testing whether the slope is real, i.e., slope is not zero</a:t>
            </a:r>
            <a:r>
              <a:rPr dirty="0">
                <a:solidFill>
                  <a:srgbClr val="3B7EA1"/>
                </a:solidFill>
                <a:cs typeface="Arial MT"/>
              </a:rPr>
              <a:t>)</a:t>
            </a:r>
            <a:endParaRPr dirty="0">
              <a:cs typeface="Arial M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58218" y="2240540"/>
            <a:ext cx="4825365" cy="574040"/>
          </a:xfrm>
          <a:prstGeom prst="rect">
            <a:avLst/>
          </a:prstGeom>
        </p:spPr>
        <p:txBody>
          <a:bodyPr vert="horz" wrap="square" lIns="0" tIns="12700" rIns="0" bIns="0" rtlCol="0">
            <a:spAutoFit/>
          </a:bodyPr>
          <a:lstStyle/>
          <a:p>
            <a:pPr marL="12700">
              <a:lnSpc>
                <a:spcPct val="100000"/>
              </a:lnSpc>
              <a:spcBef>
                <a:spcPts val="100"/>
              </a:spcBef>
            </a:pPr>
            <a:r>
              <a:rPr spc="-5" dirty="0"/>
              <a:t>Advanced</a:t>
            </a:r>
            <a:r>
              <a:rPr spc="-90" dirty="0"/>
              <a:t> </a:t>
            </a:r>
            <a:r>
              <a:rPr spc="-5" dirty="0"/>
              <a:t>Regression</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482536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Advanced</a:t>
            </a:r>
            <a:r>
              <a:rPr spc="-90" dirty="0">
                <a:solidFill>
                  <a:schemeClr val="tx1"/>
                </a:solidFill>
              </a:rPr>
              <a:t> </a:t>
            </a:r>
            <a:r>
              <a:rPr spc="-5" dirty="0">
                <a:solidFill>
                  <a:schemeClr val="tx1"/>
                </a:solidFill>
              </a:rPr>
              <a:t>Regression</a:t>
            </a:r>
          </a:p>
        </p:txBody>
      </p:sp>
      <p:sp>
        <p:nvSpPr>
          <p:cNvPr id="3" name="object 3"/>
          <p:cNvSpPr txBox="1">
            <a:spLocks noGrp="1"/>
          </p:cNvSpPr>
          <p:nvPr>
            <p:ph type="body" idx="1"/>
          </p:nvPr>
        </p:nvSpPr>
        <p:spPr>
          <a:xfrm>
            <a:off x="530225" y="817767"/>
            <a:ext cx="7815961" cy="4075475"/>
          </a:xfrm>
          <a:prstGeom prst="rect">
            <a:avLst/>
          </a:prstGeom>
        </p:spPr>
        <p:txBody>
          <a:bodyPr vert="horz" wrap="square" lIns="0" tIns="12700" rIns="0" bIns="0" rtlCol="0">
            <a:spAutoFit/>
          </a:bodyPr>
          <a:lstStyle/>
          <a:p>
            <a:pPr marL="447675" indent="-412750">
              <a:lnSpc>
                <a:spcPct val="100000"/>
              </a:lnSpc>
              <a:spcBef>
                <a:spcPts val="100"/>
              </a:spcBef>
              <a:buClr>
                <a:srgbClr val="C4820D"/>
              </a:buClr>
              <a:buChar char="●"/>
              <a:tabLst>
                <a:tab pos="447675" algn="l"/>
                <a:tab pos="448309" algn="l"/>
              </a:tabLst>
            </a:pPr>
            <a:r>
              <a:rPr sz="2400" dirty="0"/>
              <a:t>minimize()</a:t>
            </a:r>
            <a:r>
              <a:rPr sz="2400" spc="-25" dirty="0"/>
              <a:t> </a:t>
            </a:r>
            <a:r>
              <a:rPr sz="2400" spc="-5" dirty="0"/>
              <a:t>works</a:t>
            </a:r>
            <a:r>
              <a:rPr sz="2400" spc="-20" dirty="0"/>
              <a:t> </a:t>
            </a:r>
            <a:r>
              <a:rPr sz="2400" spc="-5" dirty="0"/>
              <a:t>no</a:t>
            </a:r>
            <a:r>
              <a:rPr sz="2400" spc="-25" dirty="0"/>
              <a:t> </a:t>
            </a:r>
            <a:r>
              <a:rPr sz="2400" dirty="0"/>
              <a:t>matter</a:t>
            </a:r>
            <a:r>
              <a:rPr sz="2400" spc="-20" dirty="0"/>
              <a:t> </a:t>
            </a:r>
            <a:r>
              <a:rPr sz="2400" spc="-5" dirty="0"/>
              <a:t>what*!</a:t>
            </a:r>
          </a:p>
          <a:p>
            <a:pPr marL="22860">
              <a:lnSpc>
                <a:spcPct val="100000"/>
              </a:lnSpc>
              <a:spcBef>
                <a:spcPts val="45"/>
              </a:spcBef>
              <a:buClr>
                <a:srgbClr val="C4820D"/>
              </a:buClr>
              <a:buFont typeface="Arial MT"/>
              <a:buChar char="●"/>
            </a:pPr>
            <a:endParaRPr sz="2400" dirty="0"/>
          </a:p>
          <a:p>
            <a:pPr marL="447675" marR="5080" indent="-412750">
              <a:lnSpc>
                <a:spcPts val="2850"/>
              </a:lnSpc>
              <a:buClr>
                <a:srgbClr val="C4820D"/>
              </a:buClr>
              <a:buChar char="●"/>
              <a:tabLst>
                <a:tab pos="447675" algn="l"/>
                <a:tab pos="448309" algn="l"/>
              </a:tabLst>
            </a:pPr>
            <a:r>
              <a:rPr sz="2400" spc="-5" dirty="0"/>
              <a:t>Define </a:t>
            </a:r>
            <a:r>
              <a:rPr sz="2400" dirty="0"/>
              <a:t>a </a:t>
            </a:r>
            <a:r>
              <a:rPr sz="2400" spc="-5" dirty="0"/>
              <a:t>function that </a:t>
            </a:r>
            <a:r>
              <a:rPr sz="2400" dirty="0"/>
              <a:t>computes </a:t>
            </a:r>
            <a:r>
              <a:rPr sz="2400" spc="-5" dirty="0"/>
              <a:t>the prediction </a:t>
            </a:r>
            <a:r>
              <a:rPr sz="2400" dirty="0"/>
              <a:t>you </a:t>
            </a:r>
            <a:r>
              <a:rPr sz="2400" spc="-5" dirty="0"/>
              <a:t>want, </a:t>
            </a:r>
            <a:r>
              <a:rPr sz="2400" spc="-655" dirty="0"/>
              <a:t> </a:t>
            </a:r>
            <a:r>
              <a:rPr sz="2400" spc="-5" dirty="0"/>
              <a:t>then</a:t>
            </a:r>
            <a:r>
              <a:rPr sz="2400" spc="-15" dirty="0"/>
              <a:t> </a:t>
            </a:r>
            <a:r>
              <a:rPr sz="2400" spc="-5" dirty="0"/>
              <a:t>the</a:t>
            </a:r>
            <a:r>
              <a:rPr sz="2400" spc="-10" dirty="0"/>
              <a:t> </a:t>
            </a:r>
            <a:r>
              <a:rPr sz="2400" spc="-5" dirty="0"/>
              <a:t>error</a:t>
            </a:r>
            <a:r>
              <a:rPr sz="2400" spc="-10" dirty="0"/>
              <a:t> </a:t>
            </a:r>
            <a:r>
              <a:rPr sz="2400" dirty="0"/>
              <a:t>you</a:t>
            </a:r>
            <a:r>
              <a:rPr sz="2400" spc="-5" dirty="0"/>
              <a:t> want,</a:t>
            </a:r>
            <a:r>
              <a:rPr sz="2400" spc="-10" dirty="0"/>
              <a:t> </a:t>
            </a:r>
            <a:r>
              <a:rPr sz="2400" spc="-5" dirty="0"/>
              <a:t>for</a:t>
            </a:r>
            <a:r>
              <a:rPr sz="2400" spc="-10" dirty="0"/>
              <a:t> </a:t>
            </a:r>
            <a:r>
              <a:rPr sz="2400" spc="-5" dirty="0"/>
              <a:t>example:</a:t>
            </a:r>
          </a:p>
          <a:p>
            <a:pPr marL="904875" lvl="1" indent="-412750">
              <a:lnSpc>
                <a:spcPts val="2745"/>
              </a:lnSpc>
              <a:buClr>
                <a:srgbClr val="C4820D"/>
              </a:buClr>
              <a:buChar char="○"/>
              <a:tabLst>
                <a:tab pos="904875" algn="l"/>
                <a:tab pos="905510" algn="l"/>
              </a:tabLst>
            </a:pPr>
            <a:r>
              <a:rPr sz="2000" spc="-5" dirty="0">
                <a:cs typeface="Arial MT"/>
              </a:rPr>
              <a:t>Nonlinear</a:t>
            </a:r>
            <a:r>
              <a:rPr sz="2000" spc="-25" dirty="0">
                <a:cs typeface="Arial MT"/>
              </a:rPr>
              <a:t> </a:t>
            </a:r>
            <a:r>
              <a:rPr sz="2000" spc="-5" dirty="0">
                <a:cs typeface="Arial MT"/>
              </a:rPr>
              <a:t>functions</a:t>
            </a:r>
            <a:r>
              <a:rPr sz="2000" spc="-30" dirty="0">
                <a:cs typeface="Arial MT"/>
              </a:rPr>
              <a:t> </a:t>
            </a:r>
            <a:r>
              <a:rPr sz="2000" spc="-5" dirty="0">
                <a:cs typeface="Arial MT"/>
              </a:rPr>
              <a:t>of</a:t>
            </a:r>
            <a:r>
              <a:rPr sz="2000" spc="20"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dirty="0">
                <a:cs typeface="Arial MT"/>
              </a:rPr>
              <a:t>Multiple</a:t>
            </a:r>
            <a:r>
              <a:rPr sz="2000" spc="-20" dirty="0">
                <a:cs typeface="Arial MT"/>
              </a:rPr>
              <a:t> </a:t>
            </a:r>
            <a:r>
              <a:rPr sz="2000" dirty="0">
                <a:cs typeface="Arial MT"/>
              </a:rPr>
              <a:t>columns</a:t>
            </a:r>
            <a:r>
              <a:rPr sz="2000" spc="-15" dirty="0">
                <a:cs typeface="Arial MT"/>
              </a:rPr>
              <a:t> </a:t>
            </a:r>
            <a:r>
              <a:rPr sz="2000" spc="-5" dirty="0">
                <a:cs typeface="Arial MT"/>
              </a:rPr>
              <a:t>of</a:t>
            </a:r>
            <a:r>
              <a:rPr sz="2000" spc="-15" dirty="0">
                <a:cs typeface="Arial MT"/>
              </a:rPr>
              <a:t> </a:t>
            </a:r>
            <a:r>
              <a:rPr sz="2000" spc="-5" dirty="0">
                <a:cs typeface="Arial MT"/>
              </a:rPr>
              <a:t>the</a:t>
            </a:r>
            <a:r>
              <a:rPr sz="2000" spc="-20" dirty="0">
                <a:cs typeface="Arial MT"/>
              </a:rPr>
              <a:t> </a:t>
            </a:r>
            <a:r>
              <a:rPr sz="2000" spc="-5" dirty="0">
                <a:cs typeface="Arial MT"/>
              </a:rPr>
              <a:t>table</a:t>
            </a:r>
            <a:r>
              <a:rPr sz="2000" spc="-20" dirty="0">
                <a:cs typeface="Arial MT"/>
              </a:rPr>
              <a:t> </a:t>
            </a:r>
            <a:r>
              <a:rPr sz="2000" spc="-5" dirty="0">
                <a:cs typeface="Arial MT"/>
              </a:rPr>
              <a:t>for</a:t>
            </a:r>
            <a:r>
              <a:rPr sz="2000" spc="35" dirty="0">
                <a:cs typeface="Arial MT"/>
              </a:rPr>
              <a:t> </a:t>
            </a:r>
            <a:r>
              <a:rPr sz="2000" i="1" dirty="0">
                <a:cs typeface="Arial"/>
              </a:rPr>
              <a:t>x</a:t>
            </a:r>
            <a:endParaRPr sz="2000" dirty="0">
              <a:cs typeface="Arial"/>
            </a:endParaRPr>
          </a:p>
          <a:p>
            <a:pPr marL="904875" lvl="1" indent="-412750">
              <a:lnSpc>
                <a:spcPts val="2850"/>
              </a:lnSpc>
              <a:buClr>
                <a:srgbClr val="C4820D"/>
              </a:buClr>
              <a:buChar char="○"/>
              <a:tabLst>
                <a:tab pos="904875" algn="l"/>
                <a:tab pos="905510" algn="l"/>
              </a:tabLst>
            </a:pPr>
            <a:r>
              <a:rPr sz="2000" spc="-5" dirty="0">
                <a:cs typeface="Arial MT"/>
              </a:rPr>
              <a:t>Other</a:t>
            </a:r>
            <a:r>
              <a:rPr sz="2000" spc="-25" dirty="0">
                <a:cs typeface="Arial MT"/>
              </a:rPr>
              <a:t> </a:t>
            </a:r>
            <a:r>
              <a:rPr sz="2000" dirty="0">
                <a:cs typeface="Arial MT"/>
              </a:rPr>
              <a:t>kinds</a:t>
            </a:r>
            <a:r>
              <a:rPr sz="2000" spc="-15" dirty="0">
                <a:cs typeface="Arial MT"/>
              </a:rPr>
              <a:t> </a:t>
            </a:r>
            <a:r>
              <a:rPr sz="2000" spc="-5" dirty="0">
                <a:cs typeface="Arial MT"/>
              </a:rPr>
              <a:t>of</a:t>
            </a:r>
            <a:r>
              <a:rPr sz="2000" spc="-15" dirty="0">
                <a:cs typeface="Arial MT"/>
              </a:rPr>
              <a:t> </a:t>
            </a:r>
            <a:r>
              <a:rPr sz="2000" spc="-5" dirty="0">
                <a:cs typeface="Arial MT"/>
              </a:rPr>
              <a:t>error</a:t>
            </a:r>
            <a:r>
              <a:rPr sz="2000" spc="-15" dirty="0">
                <a:cs typeface="Arial MT"/>
              </a:rPr>
              <a:t> </a:t>
            </a:r>
            <a:r>
              <a:rPr sz="2000" spc="-5" dirty="0">
                <a:cs typeface="Arial MT"/>
              </a:rPr>
              <a:t>instead</a:t>
            </a:r>
            <a:r>
              <a:rPr sz="2000" spc="-15" dirty="0">
                <a:cs typeface="Arial MT"/>
              </a:rPr>
              <a:t> </a:t>
            </a:r>
            <a:r>
              <a:rPr sz="2000" spc="-5" dirty="0">
                <a:cs typeface="Arial MT"/>
              </a:rPr>
              <a:t>of</a:t>
            </a:r>
            <a:r>
              <a:rPr sz="2000" spc="-15" dirty="0">
                <a:cs typeface="Arial MT"/>
              </a:rPr>
              <a:t> </a:t>
            </a:r>
            <a:r>
              <a:rPr sz="2000" spc="-5" dirty="0">
                <a:cs typeface="Arial MT"/>
              </a:rPr>
              <a:t>RMSE</a:t>
            </a:r>
            <a:endParaRPr sz="2000" dirty="0">
              <a:cs typeface="Arial MT"/>
            </a:endParaRPr>
          </a:p>
          <a:p>
            <a:pPr marL="447675" indent="-412750">
              <a:lnSpc>
                <a:spcPts val="2865"/>
              </a:lnSpc>
              <a:buClr>
                <a:srgbClr val="C4820D"/>
              </a:buClr>
              <a:buChar char="●"/>
              <a:tabLst>
                <a:tab pos="447675" algn="l"/>
                <a:tab pos="448309" algn="l"/>
              </a:tabLst>
            </a:pPr>
            <a:r>
              <a:rPr sz="2400" spc="-5" dirty="0"/>
              <a:t>Nonlinear</a:t>
            </a:r>
            <a:r>
              <a:rPr sz="2400" spc="-20" dirty="0"/>
              <a:t> </a:t>
            </a:r>
            <a:r>
              <a:rPr sz="2400" spc="-5" dirty="0"/>
              <a:t>functions</a:t>
            </a:r>
            <a:r>
              <a:rPr sz="2400" spc="-25" dirty="0"/>
              <a:t> </a:t>
            </a:r>
            <a:r>
              <a:rPr sz="2400" dirty="0"/>
              <a:t>can</a:t>
            </a:r>
            <a:r>
              <a:rPr sz="2400" spc="-20" dirty="0"/>
              <a:t> </a:t>
            </a:r>
            <a:r>
              <a:rPr sz="2400" spc="-5" dirty="0"/>
              <a:t>get</a:t>
            </a:r>
            <a:r>
              <a:rPr sz="2400" spc="-15" dirty="0"/>
              <a:t> </a:t>
            </a:r>
            <a:r>
              <a:rPr sz="2400" dirty="0"/>
              <a:t>complicated,</a:t>
            </a:r>
            <a:r>
              <a:rPr sz="2400" spc="-20" dirty="0"/>
              <a:t> </a:t>
            </a:r>
            <a:r>
              <a:rPr sz="2400" spc="-5" dirty="0"/>
              <a:t>fast!</a:t>
            </a:r>
          </a:p>
          <a:p>
            <a:pPr marL="6710680" indent="0">
              <a:lnSpc>
                <a:spcPct val="100000"/>
              </a:lnSpc>
              <a:spcBef>
                <a:spcPts val="1060"/>
              </a:spcBef>
              <a:buNone/>
            </a:pPr>
            <a:r>
              <a:rPr sz="1800">
                <a:solidFill>
                  <a:srgbClr val="3B7EA1"/>
                </a:solidFill>
              </a:rPr>
              <a:t>(Demo</a:t>
            </a:r>
            <a:r>
              <a:rPr lang="en-US" sz="1800">
                <a:solidFill>
                  <a:srgbClr val="3B7EA1"/>
                </a:solidFill>
              </a:rPr>
              <a:t> – 9.6</a:t>
            </a:r>
            <a:r>
              <a:rPr sz="1800">
                <a:solidFill>
                  <a:srgbClr val="3B7EA1"/>
                </a:solidFill>
              </a:rPr>
              <a:t>)</a:t>
            </a:r>
            <a:endParaRPr sz="1800" dirty="0">
              <a:solidFill>
                <a:srgbClr val="3B7EA1"/>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1526" y="2240540"/>
            <a:ext cx="2256790" cy="574040"/>
          </a:xfrm>
          <a:prstGeom prst="rect">
            <a:avLst/>
          </a:prstGeom>
        </p:spPr>
        <p:txBody>
          <a:bodyPr vert="horz" wrap="square" lIns="0" tIns="12700" rIns="0" bIns="0" rtlCol="0">
            <a:spAutoFit/>
          </a:bodyPr>
          <a:lstStyle/>
          <a:p>
            <a:pPr marL="12700">
              <a:lnSpc>
                <a:spcPct val="100000"/>
              </a:lnSpc>
              <a:spcBef>
                <a:spcPts val="100"/>
              </a:spcBef>
            </a:pPr>
            <a:r>
              <a:rPr spc="-5" dirty="0"/>
              <a:t>Prediction</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5"/>
            <a:ext cx="7465695"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Guessing</a:t>
            </a:r>
            <a:r>
              <a:rPr spc="-25" dirty="0">
                <a:solidFill>
                  <a:schemeClr val="tx1"/>
                </a:solidFill>
              </a:rPr>
              <a:t> </a:t>
            </a:r>
            <a:r>
              <a:rPr spc="-5" dirty="0">
                <a:solidFill>
                  <a:schemeClr val="tx1"/>
                </a:solidFill>
              </a:rPr>
              <a:t>the</a:t>
            </a:r>
            <a:r>
              <a:rPr spc="-20" dirty="0">
                <a:solidFill>
                  <a:schemeClr val="tx1"/>
                </a:solidFill>
              </a:rPr>
              <a:t> </a:t>
            </a:r>
            <a:r>
              <a:rPr spc="-45" dirty="0">
                <a:solidFill>
                  <a:schemeClr val="tx1"/>
                </a:solidFill>
              </a:rPr>
              <a:t>Value</a:t>
            </a:r>
            <a:r>
              <a:rPr spc="-20" dirty="0">
                <a:solidFill>
                  <a:schemeClr val="tx1"/>
                </a:solidFill>
              </a:rPr>
              <a:t> </a:t>
            </a:r>
            <a:r>
              <a:rPr spc="-5" dirty="0">
                <a:solidFill>
                  <a:schemeClr val="tx1"/>
                </a:solidFill>
              </a:rPr>
              <a:t>of</a:t>
            </a:r>
            <a:r>
              <a:rPr spc="-25" dirty="0">
                <a:solidFill>
                  <a:schemeClr val="tx1"/>
                </a:solidFill>
              </a:rPr>
              <a:t> </a:t>
            </a:r>
            <a:r>
              <a:rPr spc="-5" dirty="0">
                <a:solidFill>
                  <a:schemeClr val="tx1"/>
                </a:solidFill>
              </a:rPr>
              <a:t>an</a:t>
            </a:r>
            <a:r>
              <a:rPr spc="-155" dirty="0">
                <a:solidFill>
                  <a:schemeClr val="tx1"/>
                </a:solidFill>
              </a:rPr>
              <a:t> </a:t>
            </a:r>
            <a:r>
              <a:rPr spc="-5" dirty="0">
                <a:solidFill>
                  <a:schemeClr val="tx1"/>
                </a:solidFill>
              </a:rPr>
              <a:t>Attribute</a:t>
            </a:r>
          </a:p>
        </p:txBody>
      </p:sp>
      <p:sp>
        <p:nvSpPr>
          <p:cNvPr id="3" name="object 3"/>
          <p:cNvSpPr txBox="1"/>
          <p:nvPr/>
        </p:nvSpPr>
        <p:spPr>
          <a:xfrm>
            <a:off x="574724" y="1032383"/>
            <a:ext cx="8302576" cy="3459280"/>
          </a:xfrm>
          <a:prstGeom prst="rect">
            <a:avLst/>
          </a:prstGeom>
        </p:spPr>
        <p:txBody>
          <a:bodyPr vert="horz" wrap="square" lIns="0" tIns="12700" rIns="0" bIns="0" rtlCol="0">
            <a:spAutoFit/>
          </a:bodyPr>
          <a:lstStyle/>
          <a:p>
            <a:pPr marL="424815" indent="-412750">
              <a:lnSpc>
                <a:spcPts val="2865"/>
              </a:lnSpc>
              <a:spcBef>
                <a:spcPts val="100"/>
              </a:spcBef>
              <a:buClr>
                <a:srgbClr val="C4820D"/>
              </a:buClr>
              <a:buChar char="●"/>
              <a:tabLst>
                <a:tab pos="424815" algn="l"/>
                <a:tab pos="425450" algn="l"/>
              </a:tabLst>
            </a:pPr>
            <a:r>
              <a:rPr sz="2400" spc="-5" dirty="0">
                <a:cs typeface="Arial MT"/>
              </a:rPr>
              <a:t>Based</a:t>
            </a:r>
            <a:r>
              <a:rPr sz="2400" spc="-35" dirty="0">
                <a:cs typeface="Arial MT"/>
              </a:rPr>
              <a:t> </a:t>
            </a:r>
            <a:r>
              <a:rPr sz="2400" spc="-5" dirty="0">
                <a:cs typeface="Arial MT"/>
              </a:rPr>
              <a:t>on</a:t>
            </a:r>
            <a:r>
              <a:rPr sz="2400" spc="-25" dirty="0">
                <a:cs typeface="Arial MT"/>
              </a:rPr>
              <a:t> </a:t>
            </a:r>
            <a:r>
              <a:rPr sz="2400" spc="-5" dirty="0">
                <a:cs typeface="Arial MT"/>
              </a:rPr>
              <a:t>incomplete</a:t>
            </a:r>
            <a:r>
              <a:rPr sz="2400" spc="-25" dirty="0">
                <a:cs typeface="Arial MT"/>
              </a:rPr>
              <a:t> </a:t>
            </a:r>
            <a:r>
              <a:rPr sz="2400" spc="-5" dirty="0">
                <a:cs typeface="Arial MT"/>
              </a:rPr>
              <a:t>information</a:t>
            </a:r>
            <a:endParaRPr sz="2400" dirty="0">
              <a:cs typeface="Arial MT"/>
            </a:endParaRPr>
          </a:p>
          <a:p>
            <a:pPr marL="424815" indent="-412750">
              <a:lnSpc>
                <a:spcPts val="2850"/>
              </a:lnSpc>
              <a:buClr>
                <a:srgbClr val="C4820D"/>
              </a:buClr>
              <a:buChar char="●"/>
              <a:tabLst>
                <a:tab pos="424815" algn="l"/>
                <a:tab pos="425450" algn="l"/>
              </a:tabLst>
            </a:pPr>
            <a:r>
              <a:rPr sz="2400" spc="-5" dirty="0">
                <a:cs typeface="Arial MT"/>
              </a:rPr>
              <a:t>One</a:t>
            </a:r>
            <a:r>
              <a:rPr sz="2400" spc="-30" dirty="0">
                <a:cs typeface="Arial MT"/>
              </a:rPr>
              <a:t> </a:t>
            </a:r>
            <a:r>
              <a:rPr sz="2400" spc="-5" dirty="0">
                <a:cs typeface="Arial MT"/>
              </a:rPr>
              <a:t>way</a:t>
            </a:r>
            <a:r>
              <a:rPr sz="2400" spc="-20" dirty="0">
                <a:cs typeface="Arial MT"/>
              </a:rPr>
              <a:t> </a:t>
            </a:r>
            <a:r>
              <a:rPr sz="2400" spc="-5" dirty="0">
                <a:cs typeface="Arial MT"/>
              </a:rPr>
              <a:t>of</a:t>
            </a:r>
            <a:r>
              <a:rPr sz="2400" spc="-20" dirty="0">
                <a:cs typeface="Arial MT"/>
              </a:rPr>
              <a:t> </a:t>
            </a:r>
            <a:r>
              <a:rPr sz="2400" dirty="0">
                <a:cs typeface="Arial MT"/>
              </a:rPr>
              <a:t>making</a:t>
            </a:r>
            <a:r>
              <a:rPr sz="2400" spc="-25" dirty="0">
                <a:cs typeface="Arial MT"/>
              </a:rPr>
              <a:t> </a:t>
            </a:r>
            <a:r>
              <a:rPr sz="2400" spc="-5" dirty="0">
                <a:cs typeface="Arial MT"/>
              </a:rPr>
              <a:t>predictions:</a:t>
            </a:r>
            <a:endParaRPr sz="2400" dirty="0">
              <a:cs typeface="Arial MT"/>
            </a:endParaRPr>
          </a:p>
          <a:p>
            <a:pPr marL="882015" lvl="1" indent="-412750">
              <a:lnSpc>
                <a:spcPts val="2850"/>
              </a:lnSpc>
              <a:buClr>
                <a:srgbClr val="C4820D"/>
              </a:buClr>
              <a:buChar char="○"/>
              <a:tabLst>
                <a:tab pos="882015" algn="l"/>
                <a:tab pos="882650" algn="l"/>
              </a:tabLst>
            </a:pPr>
            <a:r>
              <a:rPr sz="2400" spc="-135" dirty="0">
                <a:cs typeface="Arial MT"/>
              </a:rPr>
              <a:t>To</a:t>
            </a:r>
            <a:r>
              <a:rPr sz="2400" spc="-20" dirty="0">
                <a:cs typeface="Arial MT"/>
              </a:rPr>
              <a:t> </a:t>
            </a:r>
            <a:r>
              <a:rPr sz="2400" spc="-5" dirty="0">
                <a:cs typeface="Arial MT"/>
              </a:rPr>
              <a:t>predict</a:t>
            </a:r>
            <a:r>
              <a:rPr sz="2400" spc="-15" dirty="0">
                <a:cs typeface="Arial MT"/>
              </a:rPr>
              <a:t> </a:t>
            </a:r>
            <a:r>
              <a:rPr sz="2400" spc="-5" dirty="0">
                <a:cs typeface="Arial MT"/>
              </a:rPr>
              <a:t>an</a:t>
            </a:r>
            <a:r>
              <a:rPr sz="2400" spc="-15" dirty="0">
                <a:cs typeface="Arial MT"/>
              </a:rPr>
              <a:t> </a:t>
            </a:r>
            <a:r>
              <a:rPr sz="2400" spc="-5" dirty="0">
                <a:cs typeface="Arial MT"/>
              </a:rPr>
              <a:t>outcome</a:t>
            </a:r>
            <a:r>
              <a:rPr sz="2400" spc="-15" dirty="0">
                <a:cs typeface="Arial MT"/>
              </a:rPr>
              <a:t> </a:t>
            </a:r>
            <a:r>
              <a:rPr sz="2400" spc="-5" dirty="0">
                <a:cs typeface="Arial MT"/>
              </a:rPr>
              <a:t>for</a:t>
            </a:r>
            <a:r>
              <a:rPr sz="2400" spc="-20" dirty="0">
                <a:cs typeface="Arial MT"/>
              </a:rPr>
              <a:t> </a:t>
            </a:r>
            <a:r>
              <a:rPr sz="2400" spc="-5" dirty="0">
                <a:cs typeface="Arial MT"/>
              </a:rPr>
              <a:t>an</a:t>
            </a:r>
            <a:r>
              <a:rPr sz="2400" spc="-15"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find</a:t>
            </a:r>
            <a:r>
              <a:rPr sz="2400" spc="-20" dirty="0">
                <a:cs typeface="Arial MT"/>
              </a:rPr>
              <a:t> </a:t>
            </a:r>
            <a:r>
              <a:rPr sz="2400" spc="-5" dirty="0">
                <a:cs typeface="Arial MT"/>
              </a:rPr>
              <a:t>others</a:t>
            </a:r>
            <a:r>
              <a:rPr sz="2400" spc="-15" dirty="0">
                <a:cs typeface="Arial MT"/>
              </a:rPr>
              <a:t> </a:t>
            </a:r>
            <a:r>
              <a:rPr sz="2400" spc="-5" dirty="0">
                <a:cs typeface="Arial MT"/>
              </a:rPr>
              <a:t>who</a:t>
            </a:r>
            <a:r>
              <a:rPr sz="2400" spc="-15" dirty="0">
                <a:cs typeface="Arial MT"/>
              </a:rPr>
              <a:t> </a:t>
            </a:r>
            <a:r>
              <a:rPr sz="2400" spc="-5" dirty="0">
                <a:cs typeface="Arial MT"/>
              </a:rPr>
              <a:t>are</a:t>
            </a:r>
            <a:r>
              <a:rPr sz="2400" spc="-15" dirty="0">
                <a:cs typeface="Arial MT"/>
              </a:rPr>
              <a:t> </a:t>
            </a:r>
            <a:r>
              <a:rPr sz="2400" spc="-5" dirty="0">
                <a:cs typeface="Arial MT"/>
              </a:rPr>
              <a:t>like</a:t>
            </a:r>
            <a:r>
              <a:rPr sz="2400" spc="-15" dirty="0">
                <a:cs typeface="Arial MT"/>
              </a:rPr>
              <a:t> </a:t>
            </a:r>
            <a:r>
              <a:rPr sz="2400" spc="-5" dirty="0">
                <a:cs typeface="Arial MT"/>
              </a:rPr>
              <a:t>that</a:t>
            </a:r>
            <a:r>
              <a:rPr sz="2400" spc="-20" dirty="0">
                <a:cs typeface="Arial MT"/>
              </a:rPr>
              <a:t> </a:t>
            </a:r>
            <a:r>
              <a:rPr sz="2400" spc="-5" dirty="0">
                <a:cs typeface="Arial MT"/>
              </a:rPr>
              <a:t>individual</a:t>
            </a:r>
            <a:endParaRPr sz="2400" dirty="0">
              <a:cs typeface="Arial MT"/>
            </a:endParaRPr>
          </a:p>
          <a:p>
            <a:pPr marL="882015" lvl="1" indent="-412750">
              <a:lnSpc>
                <a:spcPts val="2850"/>
              </a:lnSpc>
              <a:buClr>
                <a:srgbClr val="C4820D"/>
              </a:buClr>
              <a:buChar char="○"/>
              <a:tabLst>
                <a:tab pos="882015" algn="l"/>
                <a:tab pos="882650" algn="l"/>
              </a:tabLst>
            </a:pPr>
            <a:r>
              <a:rPr sz="2400" spc="-5" dirty="0">
                <a:cs typeface="Arial MT"/>
              </a:rPr>
              <a:t>and</a:t>
            </a:r>
            <a:r>
              <a:rPr sz="2400" spc="-20" dirty="0">
                <a:cs typeface="Arial MT"/>
              </a:rPr>
              <a:t> </a:t>
            </a:r>
            <a:r>
              <a:rPr sz="2400" spc="-5" dirty="0">
                <a:cs typeface="Arial MT"/>
              </a:rPr>
              <a:t>whose</a:t>
            </a:r>
            <a:r>
              <a:rPr sz="2400" spc="-20" dirty="0">
                <a:cs typeface="Arial MT"/>
              </a:rPr>
              <a:t> </a:t>
            </a:r>
            <a:r>
              <a:rPr sz="2400" spc="-5" dirty="0">
                <a:cs typeface="Arial MT"/>
              </a:rPr>
              <a:t>outcomes</a:t>
            </a:r>
            <a:r>
              <a:rPr sz="2400" spc="-20" dirty="0">
                <a:cs typeface="Arial MT"/>
              </a:rPr>
              <a:t> </a:t>
            </a:r>
            <a:r>
              <a:rPr sz="2400" dirty="0">
                <a:cs typeface="Arial MT"/>
              </a:rPr>
              <a:t>you</a:t>
            </a:r>
            <a:r>
              <a:rPr sz="2400" spc="-15" dirty="0">
                <a:cs typeface="Arial MT"/>
              </a:rPr>
              <a:t> </a:t>
            </a:r>
            <a:r>
              <a:rPr sz="2400" spc="-30" dirty="0">
                <a:cs typeface="Arial MT"/>
              </a:rPr>
              <a:t>know.</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Use</a:t>
            </a:r>
            <a:r>
              <a:rPr sz="2400" spc="-15" dirty="0">
                <a:cs typeface="Arial MT"/>
              </a:rPr>
              <a:t> </a:t>
            </a:r>
            <a:r>
              <a:rPr sz="2400" spc="-5" dirty="0">
                <a:cs typeface="Arial MT"/>
              </a:rPr>
              <a:t>those</a:t>
            </a:r>
            <a:r>
              <a:rPr sz="2400" spc="-20" dirty="0">
                <a:cs typeface="Arial MT"/>
              </a:rPr>
              <a:t> </a:t>
            </a:r>
            <a:r>
              <a:rPr sz="2400" spc="-5" dirty="0">
                <a:cs typeface="Arial MT"/>
              </a:rPr>
              <a:t>outcomes</a:t>
            </a:r>
            <a:r>
              <a:rPr sz="2400" spc="-10" dirty="0">
                <a:cs typeface="Arial MT"/>
              </a:rPr>
              <a:t> </a:t>
            </a:r>
            <a:r>
              <a:rPr sz="2400" spc="-5" dirty="0">
                <a:cs typeface="Arial MT"/>
              </a:rPr>
              <a:t>as</a:t>
            </a:r>
            <a:r>
              <a:rPr sz="2400" spc="-15" dirty="0">
                <a:cs typeface="Arial MT"/>
              </a:rPr>
              <a:t> </a:t>
            </a:r>
            <a:r>
              <a:rPr sz="2400" spc="-5" dirty="0">
                <a:cs typeface="Arial MT"/>
              </a:rPr>
              <a:t>the</a:t>
            </a:r>
            <a:r>
              <a:rPr sz="2400" spc="-15" dirty="0">
                <a:cs typeface="Arial MT"/>
              </a:rPr>
              <a:t> </a:t>
            </a:r>
            <a:r>
              <a:rPr sz="2400" spc="-5" dirty="0">
                <a:cs typeface="Arial MT"/>
              </a:rPr>
              <a:t>basis</a:t>
            </a:r>
            <a:r>
              <a:rPr sz="2400" spc="-15" dirty="0">
                <a:cs typeface="Arial MT"/>
              </a:rPr>
              <a:t> </a:t>
            </a:r>
            <a:r>
              <a:rPr sz="2400" spc="-5" dirty="0">
                <a:cs typeface="Arial MT"/>
              </a:rPr>
              <a:t>of</a:t>
            </a:r>
            <a:r>
              <a:rPr sz="2400" spc="-10" dirty="0">
                <a:cs typeface="Arial MT"/>
              </a:rPr>
              <a:t> </a:t>
            </a:r>
            <a:r>
              <a:rPr sz="2400" dirty="0">
                <a:cs typeface="Arial MT"/>
              </a:rPr>
              <a:t>your</a:t>
            </a:r>
            <a:r>
              <a:rPr sz="2400" spc="-15" dirty="0">
                <a:cs typeface="Arial MT"/>
              </a:rPr>
              <a:t> </a:t>
            </a:r>
            <a:r>
              <a:rPr sz="2400" spc="-5" dirty="0">
                <a:cs typeface="Arial MT"/>
              </a:rPr>
              <a:t>prediction.</a:t>
            </a:r>
            <a:endParaRPr sz="2400" dirty="0">
              <a:cs typeface="Arial MT"/>
            </a:endParaRPr>
          </a:p>
          <a:p>
            <a:pPr lvl="1">
              <a:lnSpc>
                <a:spcPct val="100000"/>
              </a:lnSpc>
              <a:spcBef>
                <a:spcPts val="40"/>
              </a:spcBef>
              <a:buClr>
                <a:srgbClr val="C4820D"/>
              </a:buClr>
              <a:buFont typeface="Arial MT"/>
              <a:buChar char="○"/>
            </a:pPr>
            <a:endParaRPr sz="3200" dirty="0">
              <a:cs typeface="Arial MT"/>
            </a:endParaRPr>
          </a:p>
          <a:p>
            <a:pPr marL="424815" indent="-412750">
              <a:lnSpc>
                <a:spcPts val="2865"/>
              </a:lnSpc>
              <a:buClr>
                <a:srgbClr val="C4820D"/>
              </a:buClr>
              <a:buChar char="●"/>
              <a:tabLst>
                <a:tab pos="424815" algn="l"/>
                <a:tab pos="425450" algn="l"/>
              </a:tabLst>
            </a:pPr>
            <a:r>
              <a:rPr sz="2400" spc="-50" dirty="0">
                <a:cs typeface="Arial MT"/>
              </a:rPr>
              <a:t>Two</a:t>
            </a:r>
            <a:r>
              <a:rPr sz="2400" spc="-70" dirty="0">
                <a:cs typeface="Arial MT"/>
              </a:rPr>
              <a:t> </a:t>
            </a:r>
            <a:r>
              <a:rPr sz="2400" spc="-30" dirty="0">
                <a:cs typeface="Arial MT"/>
              </a:rPr>
              <a:t>Types</a:t>
            </a:r>
            <a:r>
              <a:rPr sz="2400" spc="-20" dirty="0">
                <a:cs typeface="Arial MT"/>
              </a:rPr>
              <a:t> </a:t>
            </a:r>
            <a:r>
              <a:rPr sz="2400" spc="-5" dirty="0">
                <a:cs typeface="Arial MT"/>
              </a:rPr>
              <a:t>of</a:t>
            </a:r>
            <a:r>
              <a:rPr sz="2400" spc="-20" dirty="0">
                <a:cs typeface="Arial MT"/>
              </a:rPr>
              <a:t> </a:t>
            </a:r>
            <a:r>
              <a:rPr sz="2400" spc="-5" dirty="0">
                <a:cs typeface="Arial MT"/>
              </a:rPr>
              <a:t>Prediction</a:t>
            </a:r>
            <a:endParaRPr sz="2400" dirty="0">
              <a:cs typeface="Arial MT"/>
            </a:endParaRPr>
          </a:p>
          <a:p>
            <a:pPr marL="882015" lvl="1" indent="-412750">
              <a:lnSpc>
                <a:spcPts val="2865"/>
              </a:lnSpc>
              <a:buClr>
                <a:srgbClr val="C4820D"/>
              </a:buClr>
              <a:buChar char="○"/>
              <a:tabLst>
                <a:tab pos="882015" algn="l"/>
                <a:tab pos="882650" algn="l"/>
              </a:tabLst>
            </a:pPr>
            <a:r>
              <a:rPr sz="2400" spc="-5" dirty="0">
                <a:cs typeface="Arial MT"/>
              </a:rPr>
              <a:t>Classification</a:t>
            </a:r>
            <a:r>
              <a:rPr sz="2400" spc="-20" dirty="0">
                <a:cs typeface="Arial MT"/>
              </a:rPr>
              <a:t> </a:t>
            </a:r>
            <a:r>
              <a:rPr sz="2400" dirty="0">
                <a:cs typeface="Arial MT"/>
              </a:rPr>
              <a:t>=</a:t>
            </a:r>
            <a:r>
              <a:rPr sz="2400" spc="-25" dirty="0">
                <a:cs typeface="Arial MT"/>
              </a:rPr>
              <a:t> </a:t>
            </a:r>
            <a:r>
              <a:rPr sz="2400" spc="-5" dirty="0">
                <a:cs typeface="Arial MT"/>
              </a:rPr>
              <a:t>Categorical;</a:t>
            </a:r>
            <a:r>
              <a:rPr sz="2400" spc="-20" dirty="0">
                <a:cs typeface="Arial MT"/>
              </a:rPr>
              <a:t> </a:t>
            </a:r>
            <a:r>
              <a:rPr sz="2400" spc="-5" dirty="0">
                <a:cs typeface="Arial MT"/>
              </a:rPr>
              <a:t>Regression</a:t>
            </a:r>
            <a:r>
              <a:rPr sz="2400" spc="-15" dirty="0">
                <a:cs typeface="Arial MT"/>
              </a:rPr>
              <a:t> </a:t>
            </a:r>
            <a:r>
              <a:rPr sz="2400" dirty="0">
                <a:cs typeface="Arial MT"/>
              </a:rPr>
              <a:t>=</a:t>
            </a:r>
            <a:r>
              <a:rPr sz="2400" spc="-25" dirty="0">
                <a:cs typeface="Arial MT"/>
              </a:rPr>
              <a:t> </a:t>
            </a:r>
            <a:r>
              <a:rPr sz="2400" spc="-5" dirty="0">
                <a:cs typeface="Arial MT"/>
              </a:rPr>
              <a:t>Numeric</a:t>
            </a:r>
            <a:endParaRPr sz="2400" dirty="0">
              <a:cs typeface="Arial M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7522209" cy="636072"/>
          </a:xfrm>
          <a:prstGeom prst="rect">
            <a:avLst/>
          </a:prstGeom>
        </p:spPr>
        <p:txBody>
          <a:bodyPr vert="horz" wrap="square" lIns="0" tIns="12700" rIns="0" bIns="0" rtlCol="0">
            <a:spAutoFit/>
          </a:bodyPr>
          <a:lstStyle/>
          <a:p>
            <a:pPr marL="12700">
              <a:lnSpc>
                <a:spcPct val="100000"/>
              </a:lnSpc>
              <a:spcBef>
                <a:spcPts val="100"/>
              </a:spcBef>
            </a:pPr>
            <a:r>
              <a:rPr spc="-10" dirty="0">
                <a:solidFill>
                  <a:schemeClr val="tx1"/>
                </a:solidFill>
              </a:rPr>
              <a:t>Prediction</a:t>
            </a:r>
            <a:r>
              <a:rPr spc="-35" dirty="0">
                <a:solidFill>
                  <a:schemeClr val="tx1"/>
                </a:solidFill>
              </a:rPr>
              <a:t> </a:t>
            </a:r>
            <a:r>
              <a:rPr spc="-10" dirty="0">
                <a:solidFill>
                  <a:schemeClr val="tx1"/>
                </a:solidFill>
              </a:rPr>
              <a:t>Example:</a:t>
            </a:r>
            <a:r>
              <a:rPr spc="-30" dirty="0">
                <a:solidFill>
                  <a:schemeClr val="tx1"/>
                </a:solidFill>
              </a:rPr>
              <a:t> </a:t>
            </a:r>
            <a:r>
              <a:rPr spc="-10" dirty="0">
                <a:solidFill>
                  <a:schemeClr val="tx1"/>
                </a:solidFill>
              </a:rPr>
              <a:t>Spam</a:t>
            </a:r>
            <a:r>
              <a:rPr spc="-30" dirty="0">
                <a:solidFill>
                  <a:schemeClr val="tx1"/>
                </a:solidFill>
              </a:rPr>
              <a:t> </a:t>
            </a:r>
            <a:r>
              <a:rPr spc="-5" dirty="0">
                <a:solidFill>
                  <a:schemeClr val="tx1"/>
                </a:solidFill>
              </a:rPr>
              <a:t>or</a:t>
            </a:r>
            <a:r>
              <a:rPr spc="-30" dirty="0">
                <a:solidFill>
                  <a:schemeClr val="tx1"/>
                </a:solidFill>
              </a:rPr>
              <a:t> </a:t>
            </a:r>
            <a:r>
              <a:rPr spc="-5" dirty="0">
                <a:solidFill>
                  <a:schemeClr val="tx1"/>
                </a:solidFill>
              </a:rPr>
              <a:t>Not?</a:t>
            </a:r>
          </a:p>
        </p:txBody>
      </p:sp>
      <p:pic>
        <p:nvPicPr>
          <p:cNvPr id="5" name="object 5"/>
          <p:cNvPicPr/>
          <p:nvPr/>
        </p:nvPicPr>
        <p:blipFill>
          <a:blip r:embed="rId2" cstate="print"/>
          <a:stretch>
            <a:fillRect/>
          </a:stretch>
        </p:blipFill>
        <p:spPr>
          <a:xfrm>
            <a:off x="152400" y="2992212"/>
            <a:ext cx="8839200" cy="655970"/>
          </a:xfrm>
          <a:prstGeom prst="rect">
            <a:avLst/>
          </a:prstGeom>
        </p:spPr>
      </p:pic>
      <p:pic>
        <p:nvPicPr>
          <p:cNvPr id="6" name="object 6"/>
          <p:cNvPicPr/>
          <p:nvPr/>
        </p:nvPicPr>
        <p:blipFill>
          <a:blip r:embed="rId3" cstate="print"/>
          <a:stretch>
            <a:fillRect/>
          </a:stretch>
        </p:blipFill>
        <p:spPr>
          <a:xfrm>
            <a:off x="152400" y="2059283"/>
            <a:ext cx="8839199" cy="599267"/>
          </a:xfrm>
          <a:prstGeom prst="rect">
            <a:avLst/>
          </a:prstGeom>
        </p:spPr>
      </p:pic>
      <p:pic>
        <p:nvPicPr>
          <p:cNvPr id="7" name="object 7"/>
          <p:cNvPicPr/>
          <p:nvPr/>
        </p:nvPicPr>
        <p:blipFill>
          <a:blip r:embed="rId4" cstate="print"/>
          <a:stretch>
            <a:fillRect/>
          </a:stretch>
        </p:blipFill>
        <p:spPr>
          <a:xfrm>
            <a:off x="152400" y="3981833"/>
            <a:ext cx="8839199" cy="584285"/>
          </a:xfrm>
          <a:prstGeom prst="rect">
            <a:avLst/>
          </a:prstGeom>
        </p:spPr>
      </p:pic>
      <p:pic>
        <p:nvPicPr>
          <p:cNvPr id="8" name="object 8"/>
          <p:cNvPicPr/>
          <p:nvPr/>
        </p:nvPicPr>
        <p:blipFill>
          <a:blip r:embed="rId5" cstate="print"/>
          <a:stretch>
            <a:fillRect/>
          </a:stretch>
        </p:blipFill>
        <p:spPr>
          <a:xfrm>
            <a:off x="152400" y="1112378"/>
            <a:ext cx="8839199" cy="613210"/>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6174105"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Machine</a:t>
            </a:r>
            <a:r>
              <a:rPr spc="-50" dirty="0">
                <a:solidFill>
                  <a:schemeClr val="tx1"/>
                </a:solidFill>
              </a:rPr>
              <a:t> </a:t>
            </a:r>
            <a:r>
              <a:rPr spc="-10" dirty="0">
                <a:solidFill>
                  <a:schemeClr val="tx1"/>
                </a:solidFill>
              </a:rPr>
              <a:t>Learning</a:t>
            </a:r>
            <a:r>
              <a:rPr spc="-180" dirty="0">
                <a:solidFill>
                  <a:schemeClr val="tx1"/>
                </a:solidFill>
              </a:rPr>
              <a:t> </a:t>
            </a:r>
            <a:r>
              <a:rPr spc="-5" dirty="0">
                <a:solidFill>
                  <a:schemeClr val="tx1"/>
                </a:solidFill>
              </a:rPr>
              <a:t>Algorithm</a:t>
            </a:r>
          </a:p>
        </p:txBody>
      </p:sp>
      <p:sp>
        <p:nvSpPr>
          <p:cNvPr id="3" name="object 3"/>
          <p:cNvSpPr txBox="1"/>
          <p:nvPr/>
        </p:nvSpPr>
        <p:spPr>
          <a:xfrm>
            <a:off x="528699" y="1029334"/>
            <a:ext cx="7740650" cy="2980303"/>
          </a:xfrm>
          <a:prstGeom prst="rect">
            <a:avLst/>
          </a:prstGeom>
        </p:spPr>
        <p:txBody>
          <a:bodyPr vert="horz" wrap="square" lIns="0" tIns="12700" rIns="0" bIns="0" rtlCol="0">
            <a:spAutoFit/>
          </a:bodyPr>
          <a:lstStyle/>
          <a:p>
            <a:pPr marL="471170" indent="-459105">
              <a:lnSpc>
                <a:spcPct val="100000"/>
              </a:lnSpc>
              <a:spcBef>
                <a:spcPts val="100"/>
              </a:spcBef>
              <a:buClr>
                <a:srgbClr val="C4820D"/>
              </a:buClr>
              <a:buChar char="●"/>
              <a:tabLst>
                <a:tab pos="471805" algn="l"/>
              </a:tabLst>
            </a:pPr>
            <a:r>
              <a:rPr sz="2400" dirty="0">
                <a:cs typeface="Arial MT"/>
              </a:rPr>
              <a:t>A</a:t>
            </a:r>
            <a:r>
              <a:rPr sz="2400" spc="-204" dirty="0">
                <a:cs typeface="Arial MT"/>
              </a:rPr>
              <a:t> </a:t>
            </a:r>
            <a:r>
              <a:rPr sz="2400" dirty="0">
                <a:cs typeface="Arial MT"/>
              </a:rPr>
              <a:t>mathematical</a:t>
            </a:r>
            <a:r>
              <a:rPr sz="2400" spc="-35" dirty="0">
                <a:cs typeface="Arial MT"/>
              </a:rPr>
              <a:t> </a:t>
            </a:r>
            <a:r>
              <a:rPr sz="2400" dirty="0">
                <a:cs typeface="Arial MT"/>
              </a:rPr>
              <a:t>model</a:t>
            </a:r>
            <a:endParaRPr lang="en-US" sz="2400" dirty="0">
              <a:cs typeface="Arial MT"/>
            </a:endParaRPr>
          </a:p>
          <a:p>
            <a:pPr marL="471170" indent="-459105">
              <a:lnSpc>
                <a:spcPct val="100000"/>
              </a:lnSpc>
              <a:spcBef>
                <a:spcPts val="100"/>
              </a:spcBef>
              <a:buClr>
                <a:srgbClr val="C4820D"/>
              </a:buClr>
              <a:buChar char="●"/>
              <a:tabLst>
                <a:tab pos="471805" algn="l"/>
              </a:tabLst>
            </a:pPr>
            <a:endParaRPr sz="2400" dirty="0">
              <a:cs typeface="Arial MT"/>
            </a:endParaRPr>
          </a:p>
          <a:p>
            <a:pPr marL="928370" marR="75565" lvl="1" indent="-459105">
              <a:buClr>
                <a:srgbClr val="C4820D"/>
              </a:buClr>
              <a:buChar char="●"/>
              <a:tabLst>
                <a:tab pos="471805" algn="l"/>
              </a:tabLst>
            </a:pPr>
            <a:r>
              <a:rPr sz="2400" dirty="0">
                <a:cs typeface="Arial MT"/>
              </a:rPr>
              <a:t>calculated</a:t>
            </a:r>
            <a:r>
              <a:rPr sz="2400" spc="-25" dirty="0">
                <a:cs typeface="Arial MT"/>
              </a:rPr>
              <a:t> </a:t>
            </a:r>
            <a:r>
              <a:rPr sz="2400" spc="-5" dirty="0">
                <a:cs typeface="Arial MT"/>
              </a:rPr>
              <a:t>based</a:t>
            </a:r>
            <a:r>
              <a:rPr sz="2400" spc="-20" dirty="0">
                <a:cs typeface="Arial MT"/>
              </a:rPr>
              <a:t> </a:t>
            </a:r>
            <a:r>
              <a:rPr sz="2400" spc="-5" dirty="0">
                <a:cs typeface="Arial MT"/>
              </a:rPr>
              <a:t>on</a:t>
            </a:r>
            <a:r>
              <a:rPr sz="2400" spc="-25" dirty="0">
                <a:cs typeface="Arial MT"/>
              </a:rPr>
              <a:t> </a:t>
            </a:r>
            <a:r>
              <a:rPr sz="2400" dirty="0">
                <a:cs typeface="Arial MT"/>
              </a:rPr>
              <a:t>sample</a:t>
            </a:r>
            <a:r>
              <a:rPr sz="2400" spc="-20" dirty="0">
                <a:cs typeface="Arial MT"/>
              </a:rPr>
              <a:t> </a:t>
            </a:r>
            <a:r>
              <a:rPr sz="2400" spc="-5" dirty="0">
                <a:cs typeface="Arial MT"/>
              </a:rPr>
              <a:t>data</a:t>
            </a:r>
            <a:r>
              <a:rPr sz="2400" spc="-20" dirty="0">
                <a:cs typeface="Arial MT"/>
              </a:rPr>
              <a:t> </a:t>
            </a:r>
            <a:r>
              <a:rPr sz="2400" dirty="0">
                <a:cs typeface="Arial MT"/>
              </a:rPr>
              <a:t>("training </a:t>
            </a:r>
            <a:r>
              <a:rPr sz="2400" spc="-825" dirty="0">
                <a:cs typeface="Arial MT"/>
              </a:rPr>
              <a:t> </a:t>
            </a:r>
            <a:r>
              <a:rPr sz="2400" spc="-5" dirty="0">
                <a:cs typeface="Arial MT"/>
              </a:rPr>
              <a:t>data")</a:t>
            </a:r>
            <a:endParaRPr lang="en-US" sz="2400" spc="-5" dirty="0">
              <a:cs typeface="Arial MT"/>
            </a:endParaRPr>
          </a:p>
          <a:p>
            <a:pPr marL="471170" marR="75565" indent="-459105">
              <a:lnSpc>
                <a:spcPct val="100000"/>
              </a:lnSpc>
              <a:buClr>
                <a:srgbClr val="C4820D"/>
              </a:buClr>
              <a:buChar char="●"/>
              <a:tabLst>
                <a:tab pos="471805" algn="l"/>
              </a:tabLst>
            </a:pPr>
            <a:endParaRPr sz="2400" dirty="0">
              <a:cs typeface="Arial MT"/>
            </a:endParaRPr>
          </a:p>
          <a:p>
            <a:pPr marL="928370" marR="5080" lvl="1" indent="-459105">
              <a:buClr>
                <a:srgbClr val="C4820D"/>
              </a:buClr>
              <a:buChar char="●"/>
              <a:tabLst>
                <a:tab pos="471805" algn="l"/>
              </a:tabLst>
            </a:pPr>
            <a:r>
              <a:rPr sz="2400" spc="-5" dirty="0">
                <a:cs typeface="Arial MT"/>
              </a:rPr>
              <a:t>that </a:t>
            </a:r>
            <a:r>
              <a:rPr sz="2400" dirty="0">
                <a:cs typeface="Arial MT"/>
              </a:rPr>
              <a:t>makes </a:t>
            </a:r>
            <a:r>
              <a:rPr sz="2400" spc="-5" dirty="0">
                <a:cs typeface="Arial MT"/>
              </a:rPr>
              <a:t>predictions or decisions without </a:t>
            </a:r>
            <a:r>
              <a:rPr sz="2400" spc="-819" dirty="0">
                <a:cs typeface="Arial MT"/>
              </a:rPr>
              <a:t> </a:t>
            </a:r>
            <a:r>
              <a:rPr sz="2400" spc="-5" dirty="0">
                <a:cs typeface="Arial MT"/>
              </a:rPr>
              <a:t>being explicitly programmed to perform the </a:t>
            </a:r>
            <a:r>
              <a:rPr sz="2400" spc="-819" dirty="0">
                <a:cs typeface="Arial MT"/>
              </a:rPr>
              <a:t> </a:t>
            </a:r>
            <a:r>
              <a:rPr sz="2400" spc="-5" dirty="0">
                <a:cs typeface="Arial MT"/>
              </a:rPr>
              <a:t>task</a:t>
            </a:r>
            <a:endParaRPr sz="2400" dirty="0">
              <a:cs typeface="Arial M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2953" y="2240540"/>
            <a:ext cx="2997200" cy="574040"/>
          </a:xfrm>
          <a:prstGeom prst="rect">
            <a:avLst/>
          </a:prstGeom>
        </p:spPr>
        <p:txBody>
          <a:bodyPr vert="horz" wrap="square" lIns="0" tIns="12700" rIns="0" bIns="0" rtlCol="0">
            <a:spAutoFit/>
          </a:bodyPr>
          <a:lstStyle/>
          <a:p>
            <a:pPr marL="12700">
              <a:lnSpc>
                <a:spcPct val="100000"/>
              </a:lnSpc>
              <a:spcBef>
                <a:spcPts val="100"/>
              </a:spcBef>
            </a:pPr>
            <a:r>
              <a:rPr spc="-5" dirty="0"/>
              <a:t>Classification</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612200" y="1516888"/>
            <a:ext cx="7550525" cy="210972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88184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3" name="object 3"/>
          <p:cNvSpPr/>
          <p:nvPr/>
        </p:nvSpPr>
        <p:spPr>
          <a:xfrm>
            <a:off x="457200" y="4743450"/>
            <a:ext cx="8229600" cy="0"/>
          </a:xfrm>
          <a:custGeom>
            <a:avLst/>
            <a:gdLst/>
            <a:ahLst/>
            <a:cxnLst/>
            <a:rect l="l" t="t" r="r" b="b"/>
            <a:pathLst>
              <a:path w="8229600">
                <a:moveTo>
                  <a:pt x="0" y="0"/>
                </a:moveTo>
                <a:lnTo>
                  <a:pt x="8229599" y="0"/>
                </a:lnTo>
              </a:path>
            </a:pathLst>
          </a:custGeom>
          <a:ln w="9524">
            <a:solidFill>
              <a:srgbClr val="CCCCCC"/>
            </a:solidFill>
          </a:ln>
        </p:spPr>
        <p:txBody>
          <a:bodyPr wrap="square" lIns="0" tIns="0" rIns="0" bIns="0" rtlCol="0"/>
          <a:lstStyle/>
          <a:p>
            <a:endParaRPr/>
          </a:p>
        </p:txBody>
      </p:sp>
      <p:sp>
        <p:nvSpPr>
          <p:cNvPr id="4" name="object 4"/>
          <p:cNvSpPr txBox="1">
            <a:spLocks noGrp="1"/>
          </p:cNvSpPr>
          <p:nvPr>
            <p:ph type="title"/>
          </p:nvPr>
        </p:nvSpPr>
        <p:spPr>
          <a:xfrm>
            <a:off x="530225" y="181695"/>
            <a:ext cx="5253990"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Classification</a:t>
            </a:r>
            <a:r>
              <a:rPr spc="-90" dirty="0">
                <a:solidFill>
                  <a:schemeClr val="tx1"/>
                </a:solidFill>
              </a:rPr>
              <a:t> </a:t>
            </a:r>
            <a:r>
              <a:rPr spc="-5" dirty="0">
                <a:solidFill>
                  <a:schemeClr val="tx1"/>
                </a:solidFill>
              </a:rPr>
              <a:t>Examples</a:t>
            </a:r>
          </a:p>
        </p:txBody>
      </p:sp>
      <p:pic>
        <p:nvPicPr>
          <p:cNvPr id="5" name="object 5"/>
          <p:cNvPicPr/>
          <p:nvPr/>
        </p:nvPicPr>
        <p:blipFill>
          <a:blip r:embed="rId2" cstate="print"/>
          <a:stretch>
            <a:fillRect/>
          </a:stretch>
        </p:blipFill>
        <p:spPr>
          <a:xfrm>
            <a:off x="1302075" y="1302062"/>
            <a:ext cx="3972189" cy="2587752"/>
          </a:xfrm>
          <a:prstGeom prst="rect">
            <a:avLst/>
          </a:prstGeom>
        </p:spPr>
      </p:pic>
      <p:pic>
        <p:nvPicPr>
          <p:cNvPr id="6" name="object 6"/>
          <p:cNvPicPr/>
          <p:nvPr/>
        </p:nvPicPr>
        <p:blipFill>
          <a:blip r:embed="rId3" cstate="print"/>
          <a:stretch>
            <a:fillRect/>
          </a:stretch>
        </p:blipFill>
        <p:spPr>
          <a:xfrm>
            <a:off x="5375391" y="1547790"/>
            <a:ext cx="2414435" cy="236909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0225" y="181699"/>
            <a:ext cx="2726322" cy="636072"/>
          </a:xfrm>
          <a:prstGeom prst="rect">
            <a:avLst/>
          </a:prstGeom>
        </p:spPr>
        <p:txBody>
          <a:bodyPr vert="horz" wrap="square" lIns="0" tIns="12700" rIns="0" bIns="0" rtlCol="0">
            <a:spAutoFit/>
          </a:bodyPr>
          <a:lstStyle/>
          <a:p>
            <a:pPr marL="12700">
              <a:lnSpc>
                <a:spcPct val="100000"/>
              </a:lnSpc>
              <a:spcBef>
                <a:spcPts val="100"/>
              </a:spcBef>
            </a:pPr>
            <a:r>
              <a:rPr spc="-5" dirty="0">
                <a:solidFill>
                  <a:schemeClr val="tx1"/>
                </a:solidFill>
              </a:rPr>
              <a:t>Definition</a:t>
            </a:r>
            <a:r>
              <a:rPr spc="-50" dirty="0">
                <a:solidFill>
                  <a:schemeClr val="tx1"/>
                </a:solidFill>
              </a:rPr>
              <a:t> </a:t>
            </a:r>
            <a:r>
              <a:rPr spc="-5" dirty="0">
                <a:solidFill>
                  <a:schemeClr val="tx1"/>
                </a:solidFill>
              </a:rPr>
              <a:t>of</a:t>
            </a:r>
            <a:endParaRPr i="1" dirty="0">
              <a:solidFill>
                <a:schemeClr val="tx1"/>
              </a:solidFill>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2582179629"/>
              </p:ext>
            </p:extLst>
          </p:nvPr>
        </p:nvGraphicFramePr>
        <p:xfrm>
          <a:off x="530225" y="2100647"/>
          <a:ext cx="7902890" cy="1257799"/>
        </p:xfrm>
        <a:graphic>
          <a:graphicData uri="http://schemas.openxmlformats.org/drawingml/2006/table">
            <a:tbl>
              <a:tblPr firstRow="1" bandRow="1">
                <a:tableStyleId>{2D5ABB26-0587-4C30-8999-92F81FD0307C}</a:tableStyleId>
              </a:tblPr>
              <a:tblGrid>
                <a:gridCol w="1663979">
                  <a:extLst>
                    <a:ext uri="{9D8B030D-6E8A-4147-A177-3AD203B41FA5}">
                      <a16:colId xmlns:a16="http://schemas.microsoft.com/office/drawing/2014/main" val="20000"/>
                    </a:ext>
                  </a:extLst>
                </a:gridCol>
                <a:gridCol w="1867785">
                  <a:extLst>
                    <a:ext uri="{9D8B030D-6E8A-4147-A177-3AD203B41FA5}">
                      <a16:colId xmlns:a16="http://schemas.microsoft.com/office/drawing/2014/main" val="20001"/>
                    </a:ext>
                  </a:extLst>
                </a:gridCol>
                <a:gridCol w="1729008">
                  <a:extLst>
                    <a:ext uri="{9D8B030D-6E8A-4147-A177-3AD203B41FA5}">
                      <a16:colId xmlns:a16="http://schemas.microsoft.com/office/drawing/2014/main" val="20002"/>
                    </a:ext>
                  </a:extLst>
                </a:gridCol>
                <a:gridCol w="822603">
                  <a:extLst>
                    <a:ext uri="{9D8B030D-6E8A-4147-A177-3AD203B41FA5}">
                      <a16:colId xmlns:a16="http://schemas.microsoft.com/office/drawing/2014/main" val="20003"/>
                    </a:ext>
                  </a:extLst>
                </a:gridCol>
                <a:gridCol w="1819515">
                  <a:extLst>
                    <a:ext uri="{9D8B030D-6E8A-4147-A177-3AD203B41FA5}">
                      <a16:colId xmlns:a16="http://schemas.microsoft.com/office/drawing/2014/main" val="20004"/>
                    </a:ext>
                  </a:extLst>
                </a:gridCol>
              </a:tblGrid>
              <a:tr h="1257799">
                <a:tc>
                  <a:txBody>
                    <a:bodyPr/>
                    <a:lstStyle/>
                    <a:p>
                      <a:pPr marL="661035" marR="229870" indent="-424180">
                        <a:lnSpc>
                          <a:spcPts val="2850"/>
                        </a:lnSpc>
                        <a:spcBef>
                          <a:spcPts val="700"/>
                        </a:spcBef>
                      </a:pPr>
                      <a:r>
                        <a:rPr sz="2400" spc="-5" dirty="0">
                          <a:solidFill>
                            <a:schemeClr val="tx1"/>
                          </a:solidFill>
                          <a:latin typeface="+mn-lt"/>
                          <a:cs typeface="Arial MT"/>
                        </a:rPr>
                        <a:t>average  of</a:t>
                      </a:r>
                      <a:endParaRPr sz="2400" dirty="0">
                        <a:solidFill>
                          <a:schemeClr val="tx1"/>
                        </a:solidFill>
                        <a:latin typeface="+mn-lt"/>
                        <a:cs typeface="Arial MT"/>
                      </a:endParaRPr>
                    </a:p>
                  </a:txBody>
                  <a:tcPr marL="0" marR="0" marT="88900" marB="0">
                    <a:lnL w="9525">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204470">
                        <a:lnSpc>
                          <a:spcPct val="100000"/>
                        </a:lnSpc>
                        <a:spcBef>
                          <a:spcPts val="580"/>
                        </a:spcBef>
                      </a:pPr>
                      <a:r>
                        <a:rPr sz="2400" spc="-5" dirty="0">
                          <a:solidFill>
                            <a:schemeClr val="tx1"/>
                          </a:solidFill>
                          <a:latin typeface="+mn-lt"/>
                          <a:cs typeface="Arial MT"/>
                        </a:rPr>
                        <a:t>product</a:t>
                      </a:r>
                      <a:r>
                        <a:rPr sz="2400" spc="-50" dirty="0">
                          <a:solidFill>
                            <a:schemeClr val="tx1"/>
                          </a:solidFill>
                          <a:latin typeface="+mn-lt"/>
                          <a:cs typeface="Arial MT"/>
                        </a:rPr>
                        <a:t> </a:t>
                      </a:r>
                      <a:r>
                        <a:rPr sz="2400" spc="-5" dirty="0">
                          <a:solidFill>
                            <a:schemeClr val="tx1"/>
                          </a:solidFill>
                          <a:latin typeface="+mn-lt"/>
                          <a:cs typeface="Arial MT"/>
                        </a:rPr>
                        <a:t>of</a:t>
                      </a:r>
                      <a:endParaRPr sz="2400" dirty="0">
                        <a:solidFill>
                          <a:schemeClr val="tx1"/>
                        </a:solidFill>
                        <a:latin typeface="+mn-lt"/>
                        <a:cs typeface="Arial MT"/>
                      </a:endParaRPr>
                    </a:p>
                  </a:txBody>
                  <a:tcPr marL="0" marR="0" marT="73660" marB="0">
                    <a:lnL w="9525">
                      <a:solidFill>
                        <a:srgbClr val="9E9E9E"/>
                      </a:solidFill>
                      <a:prstDash val="solid"/>
                    </a:lnL>
                    <a:lnR w="19050">
                      <a:solidFill>
                        <a:srgbClr val="9E9E9E"/>
                      </a:solidFill>
                      <a:prstDash val="solid"/>
                    </a:lnR>
                    <a:lnT w="9525">
                      <a:solidFill>
                        <a:srgbClr val="9E9E9E"/>
                      </a:solidFill>
                      <a:prstDash val="solid"/>
                    </a:lnT>
                    <a:lnB w="9525">
                      <a:solidFill>
                        <a:srgbClr val="9E9E9E"/>
                      </a:solidFill>
                      <a:prstDash val="solid"/>
                    </a:lnB>
                  </a:tcPr>
                </a:tc>
                <a:tc>
                  <a:txBody>
                    <a:bodyPr/>
                    <a:lstStyle/>
                    <a:p>
                      <a:pPr marL="227329" marR="215900" indent="-635" algn="ctr">
                        <a:lnSpc>
                          <a:spcPts val="2850"/>
                        </a:lnSpc>
                        <a:spcBef>
                          <a:spcPts val="595"/>
                        </a:spcBef>
                      </a:pPr>
                      <a:r>
                        <a:rPr sz="2400" dirty="0">
                          <a:solidFill>
                            <a:schemeClr val="tx1"/>
                          </a:solidFill>
                          <a:latin typeface="+mn-lt"/>
                          <a:cs typeface="Arial MT"/>
                        </a:rPr>
                        <a:t>x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905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tc>
                  <a:txBody>
                    <a:bodyPr/>
                    <a:lstStyle/>
                    <a:p>
                      <a:pPr marL="135255">
                        <a:lnSpc>
                          <a:spcPct val="100000"/>
                        </a:lnSpc>
                        <a:spcBef>
                          <a:spcPts val="580"/>
                        </a:spcBef>
                      </a:pPr>
                      <a:r>
                        <a:rPr sz="2400" spc="-5" dirty="0">
                          <a:solidFill>
                            <a:schemeClr val="tx1"/>
                          </a:solidFill>
                          <a:latin typeface="+mn-lt"/>
                          <a:cs typeface="Arial MT"/>
                        </a:rPr>
                        <a:t>and</a:t>
                      </a:r>
                      <a:endParaRPr sz="2400" dirty="0">
                        <a:solidFill>
                          <a:schemeClr val="tx1"/>
                        </a:solidFill>
                        <a:latin typeface="+mn-lt"/>
                        <a:cs typeface="Arial MT"/>
                      </a:endParaRPr>
                    </a:p>
                  </a:txBody>
                  <a:tcPr marL="0" marR="0" marT="73660" marB="0">
                    <a:lnL w="9525">
                      <a:solidFill>
                        <a:srgbClr val="9E9E9E"/>
                      </a:solidFill>
                      <a:prstDash val="solid"/>
                    </a:lnL>
                    <a:lnR w="12700">
                      <a:solidFill>
                        <a:srgbClr val="9E9E9E"/>
                      </a:solidFill>
                      <a:prstDash val="solid"/>
                    </a:lnR>
                    <a:lnT w="9525">
                      <a:solidFill>
                        <a:srgbClr val="9E9E9E"/>
                      </a:solidFill>
                      <a:prstDash val="solid"/>
                    </a:lnT>
                    <a:lnB w="9525">
                      <a:solidFill>
                        <a:srgbClr val="9E9E9E"/>
                      </a:solidFill>
                      <a:prstDash val="solid"/>
                    </a:lnB>
                  </a:tcPr>
                </a:tc>
                <a:tc>
                  <a:txBody>
                    <a:bodyPr/>
                    <a:lstStyle/>
                    <a:p>
                      <a:pPr marL="268605" marR="260985" indent="-635" algn="ctr">
                        <a:lnSpc>
                          <a:spcPts val="2850"/>
                        </a:lnSpc>
                        <a:spcBef>
                          <a:spcPts val="595"/>
                        </a:spcBef>
                      </a:pPr>
                      <a:r>
                        <a:rPr sz="2400" dirty="0">
                          <a:solidFill>
                            <a:schemeClr val="tx1"/>
                          </a:solidFill>
                          <a:latin typeface="+mn-lt"/>
                          <a:cs typeface="Arial MT"/>
                        </a:rPr>
                        <a:t>y </a:t>
                      </a:r>
                      <a:r>
                        <a:rPr sz="2400" spc="-5" dirty="0">
                          <a:solidFill>
                            <a:schemeClr val="tx1"/>
                          </a:solidFill>
                          <a:latin typeface="+mn-lt"/>
                          <a:cs typeface="Arial MT"/>
                        </a:rPr>
                        <a:t>in </a:t>
                      </a:r>
                      <a:r>
                        <a:rPr sz="2400" dirty="0">
                          <a:solidFill>
                            <a:schemeClr val="tx1"/>
                          </a:solidFill>
                          <a:latin typeface="+mn-lt"/>
                          <a:cs typeface="Arial MT"/>
                        </a:rPr>
                        <a:t> standard  </a:t>
                      </a:r>
                      <a:r>
                        <a:rPr sz="2400" spc="-5" dirty="0">
                          <a:solidFill>
                            <a:schemeClr val="tx1"/>
                          </a:solidFill>
                          <a:latin typeface="+mn-lt"/>
                          <a:cs typeface="Arial MT"/>
                        </a:rPr>
                        <a:t>units</a:t>
                      </a:r>
                      <a:endParaRPr sz="2400" dirty="0">
                        <a:solidFill>
                          <a:schemeClr val="tx1"/>
                        </a:solidFill>
                        <a:latin typeface="+mn-lt"/>
                        <a:cs typeface="Arial MT"/>
                      </a:endParaRPr>
                    </a:p>
                  </a:txBody>
                  <a:tcPr marL="0" marR="0" marT="75565" marB="0">
                    <a:lnL w="12700">
                      <a:solidFill>
                        <a:srgbClr val="9E9E9E"/>
                      </a:solidFill>
                      <a:prstDash val="solid"/>
                    </a:lnL>
                    <a:lnR w="9525">
                      <a:solidFill>
                        <a:srgbClr val="9E9E9E"/>
                      </a:solidFill>
                      <a:prstDash val="solid"/>
                    </a:lnR>
                    <a:lnT w="9525">
                      <a:solidFill>
                        <a:srgbClr val="9E9E9E"/>
                      </a:solidFill>
                      <a:prstDash val="solid"/>
                    </a:lnT>
                    <a:lnB w="9525">
                      <a:solidFill>
                        <a:srgbClr val="9E9E9E"/>
                      </a:solidFill>
                      <a:prstDash val="solid"/>
                    </a:lnB>
                  </a:tcPr>
                </a:tc>
                <a:extLst>
                  <a:ext uri="{0D108BD9-81ED-4DB2-BD59-A6C34878D82A}">
                    <a16:rowId xmlns:a16="http://schemas.microsoft.com/office/drawing/2014/main" val="10000"/>
                  </a:ext>
                </a:extLst>
              </a:tr>
            </a:tbl>
          </a:graphicData>
        </a:graphic>
      </p:graphicFrame>
      <p:sp>
        <p:nvSpPr>
          <p:cNvPr id="4" name="object 4"/>
          <p:cNvSpPr txBox="1"/>
          <p:nvPr/>
        </p:nvSpPr>
        <p:spPr>
          <a:xfrm>
            <a:off x="480767" y="1268131"/>
            <a:ext cx="5304456" cy="382156"/>
          </a:xfrm>
          <a:prstGeom prst="rect">
            <a:avLst/>
          </a:prstGeom>
        </p:spPr>
        <p:txBody>
          <a:bodyPr vert="horz" wrap="square" lIns="0" tIns="12700" rIns="0" bIns="0" rtlCol="0">
            <a:spAutoFit/>
          </a:bodyPr>
          <a:lstStyle/>
          <a:p>
            <a:pPr marL="12700">
              <a:lnSpc>
                <a:spcPct val="100000"/>
              </a:lnSpc>
              <a:spcBef>
                <a:spcPts val="100"/>
              </a:spcBef>
              <a:tabLst>
                <a:tab pos="3940175" algn="l"/>
              </a:tabLst>
            </a:pPr>
            <a:r>
              <a:rPr sz="2400" b="1" spc="-5" dirty="0">
                <a:cs typeface="Arial"/>
              </a:rPr>
              <a:t>Correlatio</a:t>
            </a:r>
            <a:r>
              <a:rPr sz="2400" b="1" dirty="0">
                <a:cs typeface="Arial"/>
              </a:rPr>
              <a:t>n</a:t>
            </a:r>
            <a:r>
              <a:rPr sz="2400" b="1" spc="-5" dirty="0">
                <a:cs typeface="Arial"/>
              </a:rPr>
              <a:t> Coefficien</a:t>
            </a:r>
            <a:r>
              <a:rPr sz="2400" b="1" dirty="0">
                <a:cs typeface="Arial"/>
              </a:rPr>
              <a:t>t</a:t>
            </a:r>
            <a:r>
              <a:rPr sz="2400" b="1" spc="10" dirty="0">
                <a:cs typeface="Arial"/>
              </a:rPr>
              <a:t> </a:t>
            </a:r>
            <a:r>
              <a:rPr sz="2400" dirty="0">
                <a:cs typeface="Arial MT"/>
              </a:rPr>
              <a:t>(</a:t>
            </a:r>
            <a:r>
              <a:rPr sz="2400" i="1" dirty="0">
                <a:cs typeface="Arial"/>
              </a:rPr>
              <a:t>r</a:t>
            </a:r>
            <a:r>
              <a:rPr sz="2400" dirty="0">
                <a:cs typeface="Arial MT"/>
              </a:rPr>
              <a:t>)	=</a:t>
            </a:r>
          </a:p>
        </p:txBody>
      </p:sp>
      <p:sp>
        <p:nvSpPr>
          <p:cNvPr id="5" name="object 5"/>
          <p:cNvSpPr txBox="1"/>
          <p:nvPr/>
        </p:nvSpPr>
        <p:spPr>
          <a:xfrm>
            <a:off x="530225" y="3599281"/>
            <a:ext cx="8225848" cy="751488"/>
          </a:xfrm>
          <a:prstGeom prst="rect">
            <a:avLst/>
          </a:prstGeom>
        </p:spPr>
        <p:txBody>
          <a:bodyPr vert="horz" wrap="square" lIns="0" tIns="12700" rIns="0" bIns="0" rtlCol="0">
            <a:spAutoFit/>
          </a:bodyPr>
          <a:lstStyle/>
          <a:p>
            <a:pPr marL="12700">
              <a:lnSpc>
                <a:spcPct val="100000"/>
              </a:lnSpc>
              <a:spcBef>
                <a:spcPts val="100"/>
              </a:spcBef>
            </a:pPr>
            <a:r>
              <a:rPr sz="2400" dirty="0">
                <a:cs typeface="Arial MT"/>
              </a:rPr>
              <a:t>Measures</a:t>
            </a:r>
            <a:r>
              <a:rPr sz="2400" spc="-15" dirty="0">
                <a:cs typeface="Arial MT"/>
              </a:rPr>
              <a:t> </a:t>
            </a:r>
            <a:r>
              <a:rPr sz="2400" spc="-5" dirty="0">
                <a:cs typeface="Arial MT"/>
              </a:rPr>
              <a:t>how</a:t>
            </a:r>
            <a:r>
              <a:rPr sz="2400" spc="-15" dirty="0">
                <a:cs typeface="Arial MT"/>
              </a:rPr>
              <a:t> </a:t>
            </a:r>
            <a:r>
              <a:rPr sz="2400" b="1" dirty="0">
                <a:cs typeface="Arial MT"/>
              </a:rPr>
              <a:t>clustered</a:t>
            </a:r>
            <a:r>
              <a:rPr sz="2400" spc="-15" dirty="0">
                <a:cs typeface="Arial MT"/>
              </a:rPr>
              <a:t> </a:t>
            </a:r>
            <a:r>
              <a:rPr sz="2400" spc="-5" dirty="0">
                <a:cs typeface="Arial MT"/>
              </a:rPr>
              <a:t>the</a:t>
            </a:r>
            <a:r>
              <a:rPr sz="2400" spc="-15" dirty="0">
                <a:cs typeface="Arial MT"/>
              </a:rPr>
              <a:t> </a:t>
            </a:r>
            <a:r>
              <a:rPr sz="2400" b="1" i="1" dirty="0">
                <a:cs typeface="Arial MT"/>
              </a:rPr>
              <a:t>scatter</a:t>
            </a:r>
            <a:r>
              <a:rPr sz="2400" b="1" i="1" spc="-15" dirty="0">
                <a:cs typeface="Arial MT"/>
              </a:rPr>
              <a:t> </a:t>
            </a:r>
            <a:r>
              <a:rPr sz="2400" b="1" i="1" spc="-5" dirty="0">
                <a:cs typeface="Arial MT"/>
              </a:rPr>
              <a:t>is</a:t>
            </a:r>
            <a:r>
              <a:rPr sz="2400" b="1" i="1" spc="-15" dirty="0">
                <a:cs typeface="Arial MT"/>
              </a:rPr>
              <a:t> </a:t>
            </a:r>
            <a:r>
              <a:rPr sz="2400" b="1" i="1" spc="-5" dirty="0">
                <a:cs typeface="Arial MT"/>
              </a:rPr>
              <a:t>around</a:t>
            </a:r>
            <a:r>
              <a:rPr sz="2400" b="1" i="1" spc="-15" dirty="0">
                <a:cs typeface="Arial MT"/>
              </a:rPr>
              <a:t> </a:t>
            </a:r>
            <a:r>
              <a:rPr sz="2400" b="1" i="1" dirty="0">
                <a:cs typeface="Arial MT"/>
              </a:rPr>
              <a:t>a</a:t>
            </a:r>
            <a:r>
              <a:rPr sz="2400" b="1" i="1" spc="-10" dirty="0">
                <a:cs typeface="Arial MT"/>
              </a:rPr>
              <a:t> </a:t>
            </a:r>
            <a:r>
              <a:rPr sz="2400" b="1" i="1" dirty="0">
                <a:cs typeface="Arial MT"/>
              </a:rPr>
              <a:t>straight</a:t>
            </a:r>
            <a:r>
              <a:rPr sz="2400" b="1" i="1" spc="-15" dirty="0">
                <a:cs typeface="Arial MT"/>
              </a:rPr>
              <a:t> </a:t>
            </a:r>
            <a:r>
              <a:rPr sz="2400" b="1" i="1" spc="-5" dirty="0">
                <a:cs typeface="Arial MT"/>
              </a:rPr>
              <a:t>line</a:t>
            </a:r>
            <a:endParaRPr sz="2400" b="1" i="1" dirty="0">
              <a:cs typeface="Arial MT"/>
            </a:endParaRPr>
          </a:p>
        </p:txBody>
      </p:sp>
      <p:sp>
        <p:nvSpPr>
          <p:cNvPr id="6" name="TextBox 5">
            <a:extLst>
              <a:ext uri="{FF2B5EF4-FFF2-40B4-BE49-F238E27FC236}">
                <a16:creationId xmlns:a16="http://schemas.microsoft.com/office/drawing/2014/main" id="{3B98BF47-FB79-A5FC-5DB7-B3004502DC0B}"/>
              </a:ext>
            </a:extLst>
          </p:cNvPr>
          <p:cNvSpPr txBox="1"/>
          <p:nvPr/>
        </p:nvSpPr>
        <p:spPr>
          <a:xfrm>
            <a:off x="3132995" y="80468"/>
            <a:ext cx="343364" cy="769441"/>
          </a:xfrm>
          <a:prstGeom prst="rect">
            <a:avLst/>
          </a:prstGeom>
          <a:noFill/>
        </p:spPr>
        <p:txBody>
          <a:bodyPr wrap="none" rtlCol="0">
            <a:spAutoFit/>
          </a:bodyPr>
          <a:lstStyle/>
          <a:p>
            <a:r>
              <a:rPr lang="en-US" sz="4400" i="1" dirty="0">
                <a:latin typeface="+mj-lt"/>
              </a:rPr>
              <a:t>r</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dirty="0"/>
              <a:t>Questions?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A4584-29AA-FE52-55F4-EFF734323818}"/>
              </a:ext>
            </a:extLst>
          </p:cNvPr>
          <p:cNvSpPr>
            <a:spLocks noGrp="1"/>
          </p:cNvSpPr>
          <p:nvPr>
            <p:ph type="title"/>
          </p:nvPr>
        </p:nvSpPr>
        <p:spPr>
          <a:xfrm>
            <a:off x="441435" y="363474"/>
            <a:ext cx="2900856" cy="729602"/>
          </a:xfrm>
        </p:spPr>
        <p:txBody>
          <a:bodyPr/>
          <a:lstStyle/>
          <a:p>
            <a:r>
              <a:rPr lang="en-US" dirty="0">
                <a:solidFill>
                  <a:schemeClr val="tx1"/>
                </a:solidFill>
              </a:rPr>
              <a:t>Properties of</a:t>
            </a:r>
          </a:p>
        </p:txBody>
      </p:sp>
      <p:sp>
        <p:nvSpPr>
          <p:cNvPr id="3" name="Content Placeholder 2">
            <a:extLst>
              <a:ext uri="{FF2B5EF4-FFF2-40B4-BE49-F238E27FC236}">
                <a16:creationId xmlns:a16="http://schemas.microsoft.com/office/drawing/2014/main" id="{6132C97A-419E-DBE1-07C3-8193A4B98C17}"/>
              </a:ext>
            </a:extLst>
          </p:cNvPr>
          <p:cNvSpPr>
            <a:spLocks noGrp="1"/>
          </p:cNvSpPr>
          <p:nvPr>
            <p:ph idx="1"/>
          </p:nvPr>
        </p:nvSpPr>
        <p:spPr>
          <a:xfrm>
            <a:off x="441433" y="1093076"/>
            <a:ext cx="8523891" cy="3836276"/>
          </a:xfrm>
        </p:spPr>
        <p:txBody>
          <a:bodyPr>
            <a:noAutofit/>
          </a:bodyPr>
          <a:lstStyle/>
          <a:p>
            <a:pPr algn="l">
              <a:buFont typeface="Arial" panose="020B0604020202020204" pitchFamily="34" charset="0"/>
              <a:buChar char="•"/>
            </a:pPr>
            <a:r>
              <a:rPr lang="en-US" sz="2400" b="0" i="1" dirty="0">
                <a:effectLst/>
              </a:rPr>
              <a:t>r</a:t>
            </a:r>
            <a:r>
              <a:rPr lang="en-US" sz="2400" b="0" i="0" dirty="0">
                <a:effectLst/>
              </a:rPr>
              <a:t> is a pure number. It has no units. </a:t>
            </a:r>
          </a:p>
          <a:p>
            <a:pPr lvl="1">
              <a:buFont typeface="Arial" panose="020B0604020202020204" pitchFamily="34" charset="0"/>
              <a:buChar char="•"/>
            </a:pPr>
            <a:r>
              <a:rPr lang="en-US" sz="2000" b="0" i="0" dirty="0">
                <a:effectLst/>
              </a:rPr>
              <a:t>This is because r is based on standard units.</a:t>
            </a:r>
          </a:p>
          <a:p>
            <a:pPr algn="l">
              <a:buFont typeface="Arial" panose="020B0604020202020204" pitchFamily="34" charset="0"/>
              <a:buChar char="•"/>
            </a:pPr>
            <a:r>
              <a:rPr lang="en-US" sz="2400" b="0" i="1" dirty="0">
                <a:effectLst/>
              </a:rPr>
              <a:t>r</a:t>
            </a:r>
            <a:r>
              <a:rPr lang="en-US" sz="2400" b="0" i="0" dirty="0">
                <a:effectLst/>
              </a:rPr>
              <a:t> is unaffected by changing the units on either axis.</a:t>
            </a:r>
          </a:p>
          <a:p>
            <a:pPr lvl="1">
              <a:buFont typeface="Arial" panose="020B0604020202020204" pitchFamily="34" charset="0"/>
              <a:buChar char="•"/>
            </a:pPr>
            <a:r>
              <a:rPr lang="en-US" sz="2000" b="0" i="0" dirty="0">
                <a:effectLst/>
              </a:rPr>
              <a:t>This too is because r is based on standard units. </a:t>
            </a:r>
          </a:p>
          <a:p>
            <a:pPr algn="l">
              <a:buFont typeface="Arial" panose="020B0604020202020204" pitchFamily="34" charset="0"/>
              <a:buChar char="•"/>
            </a:pPr>
            <a:r>
              <a:rPr lang="en-US" sz="2400" b="0" i="1" dirty="0">
                <a:effectLst/>
              </a:rPr>
              <a:t>r</a:t>
            </a:r>
            <a:r>
              <a:rPr lang="en-US" sz="2400" b="0" i="0" dirty="0">
                <a:effectLst/>
              </a:rPr>
              <a:t> is unaffected by switching the axes. </a:t>
            </a:r>
            <a:r>
              <a:rPr lang="en-US" sz="1800" b="0" i="0" dirty="0">
                <a:solidFill>
                  <a:srgbClr val="0070C0"/>
                </a:solidFill>
                <a:effectLst/>
              </a:rPr>
              <a:t>(Demo – Notebook 9.1, Switching Axes )</a:t>
            </a:r>
          </a:p>
          <a:p>
            <a:pPr lvl="1">
              <a:buFont typeface="Arial" panose="020B0604020202020204" pitchFamily="34" charset="0"/>
              <a:buChar char="•"/>
            </a:pPr>
            <a:r>
              <a:rPr lang="en-US" sz="2000" b="0" i="0" dirty="0">
                <a:effectLst/>
              </a:rPr>
              <a:t>Algebraically, this is because the product of standard units does not depend on which variable is called x and which </a:t>
            </a:r>
            <a:r>
              <a:rPr lang="en-US" sz="2000" b="0" i="0" dirty="0" smtClean="0">
                <a:effectLst/>
              </a:rPr>
              <a:t>is y</a:t>
            </a:r>
            <a:r>
              <a:rPr lang="en-US" sz="2000" b="0" i="0" dirty="0">
                <a:effectLst/>
              </a:rPr>
              <a:t>.</a:t>
            </a:r>
          </a:p>
          <a:p>
            <a:pPr lvl="1">
              <a:buFont typeface="Arial" panose="020B0604020202020204" pitchFamily="34" charset="0"/>
              <a:buChar char="•"/>
            </a:pPr>
            <a:r>
              <a:rPr lang="en-US" sz="2000" b="0" i="0" dirty="0">
                <a:effectLst/>
              </a:rPr>
              <a:t>Geometrically, switching axes reflects the scatter plot about the line y=x, but does not change the amount of clustering nor the sign of the association.</a:t>
            </a:r>
          </a:p>
          <a:p>
            <a:endParaRPr lang="en-US" sz="2400" dirty="0"/>
          </a:p>
        </p:txBody>
      </p:sp>
      <p:sp>
        <p:nvSpPr>
          <p:cNvPr id="4" name="TextBox 3">
            <a:extLst>
              <a:ext uri="{FF2B5EF4-FFF2-40B4-BE49-F238E27FC236}">
                <a16:creationId xmlns:a16="http://schemas.microsoft.com/office/drawing/2014/main" id="{65597C2A-2FF7-2B5A-E224-F022126291F5}"/>
              </a:ext>
            </a:extLst>
          </p:cNvPr>
          <p:cNvSpPr txBox="1"/>
          <p:nvPr/>
        </p:nvSpPr>
        <p:spPr>
          <a:xfrm>
            <a:off x="3196060" y="259146"/>
            <a:ext cx="343364" cy="769441"/>
          </a:xfrm>
          <a:prstGeom prst="rect">
            <a:avLst/>
          </a:prstGeom>
          <a:noFill/>
        </p:spPr>
        <p:txBody>
          <a:bodyPr wrap="none" rtlCol="0">
            <a:spAutoFit/>
          </a:bodyPr>
          <a:lstStyle/>
          <a:p>
            <a:r>
              <a:rPr lang="en-US" sz="4400" i="1" dirty="0">
                <a:latin typeface="+mj-lt"/>
              </a:rPr>
              <a:t>r</a:t>
            </a:r>
          </a:p>
        </p:txBody>
      </p:sp>
    </p:spTree>
    <p:extLst>
      <p:ext uri="{BB962C8B-B14F-4D97-AF65-F5344CB8AC3E}">
        <p14:creationId xmlns:p14="http://schemas.microsoft.com/office/powerpoint/2010/main" val="39677334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{CAAD6CFF-4F89-BE47-82F9-00324F51979F}tf10001070</Template>
  <TotalTime>29166</TotalTime>
  <Words>3438</Words>
  <Application>Microsoft Office PowerPoint</Application>
  <PresentationFormat>On-screen Show (16:9)</PresentationFormat>
  <Paragraphs>593</Paragraphs>
  <Slides>80</Slides>
  <Notes>38</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80</vt:i4>
      </vt:variant>
    </vt:vector>
  </HeadingPairs>
  <TitlesOfParts>
    <vt:vector size="96" baseType="lpstr">
      <vt:lpstr>-apple-system</vt:lpstr>
      <vt:lpstr>Arial MT</vt:lpstr>
      <vt:lpstr>Harding</vt:lpstr>
      <vt:lpstr>MJXc-TeX-main-R</vt:lpstr>
      <vt:lpstr>MJXc-TeX-math-I</vt:lpstr>
      <vt:lpstr>MS PGothic</vt:lpstr>
      <vt:lpstr>Roboto Bk</vt:lpstr>
      <vt:lpstr>Arial</vt:lpstr>
      <vt:lpstr>Calibri</vt:lpstr>
      <vt:lpstr>Courier New</vt:lpstr>
      <vt:lpstr>Rockwell</vt:lpstr>
      <vt:lpstr>Rockwell Condensed</vt:lpstr>
      <vt:lpstr>Rockwell Extra Bold</vt:lpstr>
      <vt:lpstr>Times New Roman</vt:lpstr>
      <vt:lpstr>Wingdings</vt:lpstr>
      <vt:lpstr>Wood Type</vt:lpstr>
      <vt:lpstr>Module 9</vt:lpstr>
      <vt:lpstr>Prediction</vt:lpstr>
      <vt:lpstr>Guessing the Future</vt:lpstr>
      <vt:lpstr>Association </vt:lpstr>
      <vt:lpstr>Two Numerical Variables</vt:lpstr>
      <vt:lpstr>Correlation Coefficient</vt:lpstr>
      <vt:lpstr>The Correlation Coefficient</vt:lpstr>
      <vt:lpstr>Definition of</vt:lpstr>
      <vt:lpstr>Properties of</vt:lpstr>
      <vt:lpstr>Recap - The Correlation Coefficient</vt:lpstr>
      <vt:lpstr>Care in Interpretation</vt:lpstr>
      <vt:lpstr>Watch Out For ...</vt:lpstr>
      <vt:lpstr>Discussion Question</vt:lpstr>
      <vt:lpstr>Chocolate and Nobel Prizes</vt:lpstr>
      <vt:lpstr>Discussion question</vt:lpstr>
      <vt:lpstr>Prediction</vt:lpstr>
      <vt:lpstr>Galton's Heights</vt:lpstr>
      <vt:lpstr>Galton's Heights</vt:lpstr>
      <vt:lpstr>Galton's Heights</vt:lpstr>
      <vt:lpstr>Nearest Neighbor Regression</vt:lpstr>
      <vt:lpstr>PowerPoint Presentation</vt:lpstr>
      <vt:lpstr>Where is the prediction line?</vt:lpstr>
      <vt:lpstr>Linear Regression</vt:lpstr>
      <vt:lpstr>Linear Regression</vt:lpstr>
      <vt:lpstr>Slope &amp; Intercept</vt:lpstr>
      <vt:lpstr>Regression Line Equation</vt:lpstr>
      <vt:lpstr>Regression Line</vt:lpstr>
      <vt:lpstr>Slope and Intercept</vt:lpstr>
      <vt:lpstr>Discussion Question</vt:lpstr>
      <vt:lpstr>Discussion Question</vt:lpstr>
      <vt:lpstr>PowerPoint Presentation</vt:lpstr>
      <vt:lpstr>Linear Regression Recap</vt:lpstr>
      <vt:lpstr>Prediction TAsk</vt:lpstr>
      <vt:lpstr>Regression Estimate</vt:lpstr>
      <vt:lpstr>Regression Line Equation</vt:lpstr>
      <vt:lpstr>Regression Line Equation</vt:lpstr>
      <vt:lpstr>Least Squares</vt:lpstr>
      <vt:lpstr>Discussion Question</vt:lpstr>
      <vt:lpstr>Error in Estimation</vt:lpstr>
      <vt:lpstr>Least Squares Line</vt:lpstr>
      <vt:lpstr>Numerical Optimization</vt:lpstr>
      <vt:lpstr>Errors and Residuals</vt:lpstr>
      <vt:lpstr>PowerPoint Presentation</vt:lpstr>
      <vt:lpstr>Residuals</vt:lpstr>
      <vt:lpstr>Regression Diagnostics</vt:lpstr>
      <vt:lpstr>PowerPoint Presentation</vt:lpstr>
      <vt:lpstr>Residual Plot</vt:lpstr>
      <vt:lpstr>Properties of residuals</vt:lpstr>
      <vt:lpstr>Discussion Questions</vt:lpstr>
      <vt:lpstr>A Measure of Clustering</vt:lpstr>
      <vt:lpstr>Correlation, Revisited</vt:lpstr>
      <vt:lpstr>SD of Fitted Values</vt:lpstr>
      <vt:lpstr>Variance of Fitted Values</vt:lpstr>
      <vt:lpstr>A Variance Decomposition</vt:lpstr>
      <vt:lpstr>A Variance Decomposition</vt:lpstr>
      <vt:lpstr>Residual Average and SD</vt:lpstr>
      <vt:lpstr>Residual Average and SD</vt:lpstr>
      <vt:lpstr>Discussion Question 1</vt:lpstr>
      <vt:lpstr>Discussion Question 2</vt:lpstr>
      <vt:lpstr>Regression Model</vt:lpstr>
      <vt:lpstr>A “Model”: Signal + Noise</vt:lpstr>
      <vt:lpstr>PowerPoint Presentation</vt:lpstr>
      <vt:lpstr>Prediction Variability</vt:lpstr>
      <vt:lpstr>Regression Prediction</vt:lpstr>
      <vt:lpstr>Confidence Interval for Prediction</vt:lpstr>
      <vt:lpstr>Predictions at Different Values of</vt:lpstr>
      <vt:lpstr>The True Slope</vt:lpstr>
      <vt:lpstr>Confidence Interval for True Slope</vt:lpstr>
      <vt:lpstr>Rain on the Regression Parade</vt:lpstr>
      <vt:lpstr>Test Whether There Really is a Slope</vt:lpstr>
      <vt:lpstr>Advanced Regression</vt:lpstr>
      <vt:lpstr>Advanced Regression</vt:lpstr>
      <vt:lpstr>Prediction</vt:lpstr>
      <vt:lpstr>Guessing the Value of an Attribute</vt:lpstr>
      <vt:lpstr>Prediction Example: Spam or Not?</vt:lpstr>
      <vt:lpstr>Machine Learning Algorithm</vt:lpstr>
      <vt:lpstr>Classification</vt:lpstr>
      <vt:lpstr>Classification Examples</vt:lpstr>
      <vt:lpstr>Classification Examples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cp:lastModifiedBy>yzhang</cp:lastModifiedBy>
  <cp:revision>438</cp:revision>
  <dcterms:modified xsi:type="dcterms:W3CDTF">2023-04-28T14:59:03Z</dcterms:modified>
</cp:coreProperties>
</file>