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8"/>
  </p:notesMasterIdLst>
  <p:sldIdLst>
    <p:sldId id="256" r:id="rId2"/>
    <p:sldId id="302" r:id="rId3"/>
    <p:sldId id="301" r:id="rId4"/>
    <p:sldId id="303" r:id="rId5"/>
    <p:sldId id="274" r:id="rId6"/>
    <p:sldId id="283" r:id="rId7"/>
    <p:sldId id="284" r:id="rId8"/>
    <p:sldId id="304" r:id="rId9"/>
    <p:sldId id="285" r:id="rId10"/>
    <p:sldId id="305" r:id="rId11"/>
    <p:sldId id="317" r:id="rId12"/>
    <p:sldId id="316" r:id="rId13"/>
    <p:sldId id="300" r:id="rId14"/>
    <p:sldId id="307" r:id="rId15"/>
    <p:sldId id="306" r:id="rId16"/>
    <p:sldId id="279" r:id="rId17"/>
    <p:sldId id="280" r:id="rId18"/>
    <p:sldId id="282" r:id="rId19"/>
    <p:sldId id="298" r:id="rId20"/>
    <p:sldId id="299" r:id="rId21"/>
    <p:sldId id="266" r:id="rId22"/>
    <p:sldId id="267" r:id="rId23"/>
    <p:sldId id="287" r:id="rId24"/>
    <p:sldId id="288" r:id="rId25"/>
    <p:sldId id="269" r:id="rId26"/>
    <p:sldId id="308" r:id="rId27"/>
    <p:sldId id="268" r:id="rId28"/>
    <p:sldId id="289" r:id="rId29"/>
    <p:sldId id="290" r:id="rId30"/>
    <p:sldId id="310" r:id="rId31"/>
    <p:sldId id="312" r:id="rId32"/>
    <p:sldId id="313" r:id="rId33"/>
    <p:sldId id="314" r:id="rId34"/>
    <p:sldId id="315" r:id="rId35"/>
    <p:sldId id="311" r:id="rId36"/>
    <p:sldId id="25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E9D060-0109-B3A7-4DAF-9AE4B8943C9A}" name="Purity Mugambi" initials="PM" userId="S::pmugambi@umass.edu::c2d5794d-77b8-47ad-8949-faef9b4fd1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77606"/>
  </p:normalViewPr>
  <p:slideViewPr>
    <p:cSldViewPr snapToGrid="0" snapToObjects="1">
      <p:cViewPr varScale="1">
        <p:scale>
          <a:sx n="168" d="100"/>
          <a:sy n="168" d="100"/>
        </p:scale>
        <p:origin x="15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76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7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d83b95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d83b95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0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d83b95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d83b95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d83b95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d83b95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42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edf456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edf456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9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df456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edf456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sure to emphasize the list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6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55061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d41f9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d41f9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29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13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40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edf4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edf4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Section named 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Extending a Table with a New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Emphasize that the arrays were obtained from reading a column’s values in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Accessing a Column as an Array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96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40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edf45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edf45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999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21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df45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df456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7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edf45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edf456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162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8e4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8e4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3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60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71938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71938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16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a8e41e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a8e41e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42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8e41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8e41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73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a8e41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a8e41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24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a8e41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a8e41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for this is named </a:t>
            </a:r>
            <a:r>
              <a:rPr lang="en-US" dirty="0" err="1"/>
              <a:t>NBA_in_</a:t>
            </a:r>
            <a:r>
              <a:rPr lang="en-US" err="1"/>
              <a:t>class</a:t>
            </a:r>
            <a:r>
              <a:rPr lang="en-US"/>
              <a:t>_exercise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8675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360b0e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360b0e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d83b9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d83b9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63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3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d83b95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d83b95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Section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4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 link: https://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umass-data-science.github.io/CS108website/textbook/04/2/1/string-methods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8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5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2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4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7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5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1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8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26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34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4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2/13/2023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2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CS108website/textbook/04/2/1/string-metho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5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Reminders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5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Stop you server on Datahub when not using it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ea typeface="Courier New"/>
                <a:cs typeface="Courier New"/>
                <a:sym typeface="Courier New"/>
              </a:rPr>
              <a:t>Material </a:t>
            </a:r>
            <a:r>
              <a:rPr lang="en-US" dirty="0">
                <a:ea typeface="Courier New"/>
                <a:cs typeface="Courier New"/>
                <a:sym typeface="Courier New"/>
              </a:rPr>
              <a:t>covered today will be useful in completing HW2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>
                <a:ea typeface="Courier New"/>
                <a:cs typeface="Courier New"/>
                <a:sym typeface="Courier New"/>
              </a:rPr>
              <a:t>Lab 2 </a:t>
            </a:r>
            <a:r>
              <a:rPr lang="en-US" dirty="0" smtClean="0">
                <a:ea typeface="Courier New"/>
                <a:cs typeface="Courier New"/>
                <a:sym typeface="Courier New"/>
              </a:rPr>
              <a:t>on Wednesday. </a:t>
            </a:r>
            <a:r>
              <a:rPr lang="en-US" dirty="0">
                <a:ea typeface="Courier New"/>
                <a:cs typeface="Courier New"/>
                <a:sym typeface="Courier New"/>
              </a:rPr>
              <a:t>Attendance needed for grade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ea typeface="Courier New"/>
                <a:cs typeface="Courier New"/>
                <a:sym typeface="Courier New"/>
              </a:rPr>
              <a:t>HW1 </a:t>
            </a:r>
            <a:r>
              <a:rPr lang="en-US" dirty="0">
                <a:ea typeface="Courier New"/>
                <a:cs typeface="Courier New"/>
                <a:sym typeface="Courier New"/>
              </a:rPr>
              <a:t>completed, grades should be out soon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58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values most often arise from comparison operators. 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numbers 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82192A-A7DF-0CEF-CA0C-3C6C821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40368"/>
            <a:ext cx="7772400" cy="1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Comparing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comparing strings, we consider their order alphabetically. </a:t>
            </a:r>
          </a:p>
          <a:p>
            <a:r>
              <a:rPr lang="en-US" dirty="0"/>
              <a:t>A shorter string is less than a longer string that begins with the shorter string.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66AAD-4085-191C-BBC8-97DD18FD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8" y="2871389"/>
            <a:ext cx="7772400" cy="13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13A-711C-9F55-ADBF-38891E71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8" y="132080"/>
            <a:ext cx="8793124" cy="68369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j-lt"/>
              </a:rPr>
              <a:t>Most common python 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9A63-43E5-335D-40BB-CFA24D05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2670"/>
            <a:ext cx="8229600" cy="3623100"/>
          </a:xfrm>
        </p:spPr>
        <p:txBody>
          <a:bodyPr/>
          <a:lstStyle/>
          <a:p>
            <a:r>
              <a:rPr lang="en-US" dirty="0"/>
              <a:t>Python includes a variety of operators that compare values.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62F4176-BCBA-7A62-BC78-2249972C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9428"/>
            <a:ext cx="7772400" cy="26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1. Arrays</a:t>
            </a:r>
            <a:endParaRPr sz="3200" dirty="0">
              <a:latin typeface="+mj-lt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57200" y="971549"/>
            <a:ext cx="8229600" cy="286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array contains a sequence of values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All elements of an array should have the </a:t>
            </a:r>
            <a:r>
              <a:rPr lang="en" b="1" dirty="0"/>
              <a:t>same type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Arithmetic is applied to </a:t>
            </a:r>
            <a:r>
              <a:rPr lang="en" b="1" dirty="0"/>
              <a:t>each element </a:t>
            </a:r>
            <a:r>
              <a:rPr lang="en" dirty="0"/>
              <a:t>individually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When two arrays are added, they must have the </a:t>
            </a:r>
            <a:r>
              <a:rPr lang="en" b="1" dirty="0"/>
              <a:t>same size</a:t>
            </a:r>
            <a:r>
              <a:rPr lang="en" dirty="0"/>
              <a:t>; corresponding elements are added in the result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column of a table is an array</a:t>
            </a:r>
            <a:endParaRPr dirty="0"/>
          </a:p>
        </p:txBody>
      </p:sp>
      <p:sp>
        <p:nvSpPr>
          <p:cNvPr id="156" name="Google Shape;156;p29"/>
          <p:cNvSpPr txBox="1"/>
          <p:nvPr/>
        </p:nvSpPr>
        <p:spPr>
          <a:xfrm>
            <a:off x="1981200" y="3833639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86080" y="205978"/>
            <a:ext cx="6705600" cy="661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2. Ranges</a:t>
            </a:r>
            <a:endParaRPr sz="3200" dirty="0">
              <a:latin typeface="+mj-lt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86080" y="764140"/>
            <a:ext cx="8534400" cy="4067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range is an array of consecutive numbers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0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end, step)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 range with </a:t>
            </a:r>
            <a:r>
              <a:rPr lang="en" b="1" dirty="0">
                <a:ea typeface="Courier New"/>
                <a:cs typeface="Courier New"/>
                <a:sym typeface="Courier New"/>
              </a:rPr>
              <a:t>step</a:t>
            </a:r>
            <a:r>
              <a:rPr lang="en" dirty="0"/>
              <a:t> between consecutive values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The range always includes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but excludes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2" name="Google Shape;156;p29">
            <a:extLst>
              <a:ext uri="{FF2B5EF4-FFF2-40B4-BE49-F238E27FC236}">
                <a16:creationId xmlns:a16="http://schemas.microsoft.com/office/drawing/2014/main" id="{130C36FF-6D74-D219-8ECA-826F93A6282B}"/>
              </a:ext>
            </a:extLst>
          </p:cNvPr>
          <p:cNvSpPr txBox="1"/>
          <p:nvPr/>
        </p:nvSpPr>
        <p:spPr>
          <a:xfrm>
            <a:off x="2428240" y="4314422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4B1E-4E75-D297-9CD6-1B41DDB7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93040"/>
            <a:ext cx="7949946" cy="792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4B24-B813-EE29-2391-96BD9BB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985520"/>
            <a:ext cx="7949946" cy="3643630"/>
          </a:xfrm>
        </p:spPr>
        <p:txBody>
          <a:bodyPr>
            <a:noAutofit/>
          </a:bodyPr>
          <a:lstStyle/>
          <a:p>
            <a:r>
              <a:rPr lang="en-US" sz="2400" dirty="0"/>
              <a:t>Every value has a type, and the built-in </a:t>
            </a:r>
            <a:r>
              <a:rPr lang="en-US" sz="2400" b="1" i="1" dirty="0"/>
              <a:t>type</a:t>
            </a:r>
            <a:r>
              <a:rPr lang="en-US" sz="2400" dirty="0"/>
              <a:t> function returns the type of the result of any expression.</a:t>
            </a:r>
          </a:p>
          <a:p>
            <a:endParaRPr lang="en-US" sz="2400" dirty="0"/>
          </a:p>
          <a:p>
            <a:r>
              <a:rPr lang="en-US" sz="2400" dirty="0"/>
              <a:t>Examples: </a:t>
            </a:r>
          </a:p>
          <a:p>
            <a:pPr lvl="1"/>
            <a:r>
              <a:rPr lang="en-US" sz="2400" dirty="0"/>
              <a:t>type(abs) –</a:t>
            </a:r>
            <a:r>
              <a:rPr lang="en-US" sz="2400" dirty="0" err="1"/>
              <a:t>builtin</a:t>
            </a:r>
            <a:r>
              <a:rPr lang="en-US" sz="2400" dirty="0"/>
              <a:t> </a:t>
            </a:r>
            <a:r>
              <a:rPr lang="en-US" sz="2400" dirty="0" smtClean="0"/>
              <a:t>function or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type(1) - int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smtClean="0"/>
              <a:t>2      type(a</a:t>
            </a:r>
            <a:r>
              <a:rPr lang="en-US" sz="2400" dirty="0"/>
              <a:t>) – int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ype(3.245</a:t>
            </a:r>
            <a:r>
              <a:rPr lang="en-US" sz="2400" dirty="0"/>
              <a:t>) -- float</a:t>
            </a:r>
          </a:p>
        </p:txBody>
      </p:sp>
    </p:spTree>
    <p:extLst>
      <p:ext uri="{BB962C8B-B14F-4D97-AF65-F5344CB8AC3E}">
        <p14:creationId xmlns:p14="http://schemas.microsoft.com/office/powerpoint/2010/main" val="1813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7175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Lists are Generic Sequences</a:t>
            </a:r>
            <a:endParaRPr sz="3200" dirty="0">
              <a:latin typeface="+mj-lt"/>
            </a:endParaRPr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A list is a sequence of values (just like an array), but the values can all have different types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</a:t>
            </a:r>
            <a:r>
              <a:rPr lang="en" sz="22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('K', [3, 4])]</a:t>
            </a:r>
            <a:endParaRPr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294967295"/>
          </p:nvPr>
        </p:nvSpPr>
        <p:spPr>
          <a:xfrm>
            <a:off x="457200" y="3142950"/>
            <a:ext cx="82296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If you create a table column from a list, it will be converted to an array automatically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0" name="Google Shape;210;p40"/>
          <p:cNvCxnSpPr/>
          <p:nvPr/>
        </p:nvCxnSpPr>
        <p:spPr>
          <a:xfrm>
            <a:off x="795550" y="2750075"/>
            <a:ext cx="53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239000" y="2858100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0"/>
          <p:cNvCxnSpPr/>
          <p:nvPr/>
        </p:nvCxnSpPr>
        <p:spPr>
          <a:xfrm>
            <a:off x="3005450" y="2750075"/>
            <a:ext cx="5323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0"/>
          <p:cNvCxnSpPr/>
          <p:nvPr/>
        </p:nvCxnSpPr>
        <p:spPr>
          <a:xfrm>
            <a:off x="1704638" y="2750075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0"/>
          <p:cNvSpPr txBox="1"/>
          <p:nvPr/>
        </p:nvSpPr>
        <p:spPr>
          <a:xfrm>
            <a:off x="1325951" y="4158300"/>
            <a:ext cx="5407358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9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Structure</a:t>
            </a:r>
            <a:endParaRPr sz="3200" dirty="0">
              <a:latin typeface="+mj-lt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organize our data in tables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2811250"/>
          <a:ext cx="7239000" cy="1165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Code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110567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  <p:sp>
        <p:nvSpPr>
          <p:cNvPr id="187" name="Google Shape;187;p30"/>
          <p:cNvSpPr txBox="1"/>
          <p:nvPr/>
        </p:nvSpPr>
        <p:spPr>
          <a:xfrm>
            <a:off x="4429759" y="417509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Ways to create a table</a:t>
            </a:r>
            <a:endParaRPr sz="3200" dirty="0">
              <a:latin typeface="+mj-lt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-US" sz="2000" dirty="0"/>
              <a:t> - an empty table</a:t>
            </a:r>
            <a:endParaRPr lang="en"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(filename)</a:t>
            </a:r>
            <a:r>
              <a:rPr lang="en" dirty="0"/>
              <a:t> - reads a table from a spreadsheet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and...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D547D54-5431-2914-70F2-68E596F9EA9A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Arrays → Tables</a:t>
            </a:r>
            <a:endParaRPr sz="3200" dirty="0">
              <a:latin typeface="+mj-lt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Table().with_column(label, data)</a:t>
            </a:r>
            <a:r>
              <a:rPr lang="en"/>
              <a:t> - creates a table with a single column;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is an array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Table().with_columns(label1, data1, ...)</a:t>
            </a:r>
            <a:r>
              <a:rPr lang="en"/>
              <a:t> - creates a table, with an array of data for each column</a:t>
            </a:r>
            <a:endParaRPr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F9F583AA-BAA9-41C8-BA0B-E10115520FAF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where method</a:t>
            </a:r>
            <a:endParaRPr sz="3200" dirty="0">
              <a:latin typeface="+mj-lt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(label, condition)</a:t>
            </a:r>
            <a:r>
              <a:rPr lang="en-US" dirty="0"/>
              <a:t> - constructs a new table with just </a:t>
            </a:r>
            <a:r>
              <a:rPr lang="en-US" b="1" dirty="0"/>
              <a:t>the rows that match</a:t>
            </a:r>
            <a:r>
              <a:rPr lang="en-US" dirty="0"/>
              <a:t> the condition</a:t>
            </a:r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5513E0F-DDD9-7A8D-9060-DBAB1DA3015D}"/>
              </a:ext>
            </a:extLst>
          </p:cNvPr>
          <p:cNvSpPr txBox="1"/>
          <p:nvPr/>
        </p:nvSpPr>
        <p:spPr>
          <a:xfrm>
            <a:off x="4023359" y="2445150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158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Take Rows, Select Columns</a:t>
            </a:r>
            <a:endParaRPr sz="3200" dirty="0">
              <a:latin typeface="+mj-lt"/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5197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dirty="0"/>
              <a:t> method returns a table with only some rows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Rows are numbered, starting at 0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single number returns a one-row table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list of numbers returns a table as well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/>
              <a:t> method returns a table with only some columns</a:t>
            </a:r>
          </a:p>
        </p:txBody>
      </p:sp>
      <p:sp>
        <p:nvSpPr>
          <p:cNvPr id="227" name="Google Shape;227;p42"/>
          <p:cNvSpPr txBox="1"/>
          <p:nvPr/>
        </p:nvSpPr>
        <p:spPr>
          <a:xfrm>
            <a:off x="3807750" y="3596640"/>
            <a:ext cx="3426170" cy="70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Operations</a:t>
            </a:r>
            <a:endParaRPr sz="3200" dirty="0">
              <a:latin typeface="+mj-lt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t.select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 with just the specified columns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table, with rows sorted by the specified column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46DC3357-3734-11AD-398B-001DB3F60BB9}"/>
              </a:ext>
            </a:extLst>
          </p:cNvPr>
          <p:cNvSpPr txBox="1"/>
          <p:nvPr/>
        </p:nvSpPr>
        <p:spPr>
          <a:xfrm>
            <a:off x="3963982" y="2896412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Methods</a:t>
            </a:r>
            <a:endParaRPr sz="3200" dirty="0">
              <a:latin typeface="+mj-lt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and extending tables: 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Finding the size: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Referring to columns: labels, relabeling, and indices</a:t>
            </a:r>
            <a:endParaRPr sz="2000"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 dirty="0"/>
              <a:t> and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 dirty="0"/>
              <a:t>; column indices start at 0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Accessing data in a column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 dirty="0"/>
              <a:t> takes a label or index and returns an array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Using array methods to work with data in columns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 dirty="0"/>
              <a:t>, and so on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new tables containing some of the original columns: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 dirty="0">
                <a:solidFill>
                  <a:srgbClr val="434343"/>
                </a:solidFill>
              </a:rPr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1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Examples</a:t>
            </a:r>
            <a:endParaRPr sz="3200" dirty="0">
              <a:latin typeface="+mj-lt"/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table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dirty="0"/>
              <a:t> has columns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,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dirty="0"/>
              <a:t>, and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Write one line of code that evaluates to: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95900" y="19325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A table consisting of only the column labeled 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28950" y="2377045"/>
            <a:ext cx="7910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students.select('Name')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5900" y="3339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The largest score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28950" y="3756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students.column('Score').max()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950" y="4137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max(students.column('Score'))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20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060-C87E-1443-192A-2CF11198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Built in function or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66668-A5BC-004B-7579-199E0E2FE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builtin</a:t>
            </a:r>
            <a:r>
              <a:rPr lang="en-US" dirty="0"/>
              <a:t> function is abs.</a:t>
            </a:r>
          </a:p>
          <a:p>
            <a:endParaRPr lang="en-US" dirty="0"/>
          </a:p>
          <a:p>
            <a:r>
              <a:rPr lang="en-US" dirty="0"/>
              <a:t>We can check its type using: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CD376F-68DC-F530-E8C8-86887062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71750"/>
            <a:ext cx="7772400" cy="1293647"/>
          </a:xfrm>
          <a:prstGeom prst="rect">
            <a:avLst/>
          </a:prstGeom>
        </p:spPr>
      </p:pic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3D17AD09-34E3-B6B3-60B9-DD182082BE3E}"/>
              </a:ext>
            </a:extLst>
          </p:cNvPr>
          <p:cNvSpPr txBox="1"/>
          <p:nvPr/>
        </p:nvSpPr>
        <p:spPr>
          <a:xfrm>
            <a:off x="2796639" y="4061222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Manipulating Rows</a:t>
            </a:r>
            <a:endParaRPr sz="3200" dirty="0">
              <a:latin typeface="+mj-lt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 dirty="0"/>
              <a:t> sorts the rows in increasing order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row_numbers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the numbered rows</a:t>
            </a:r>
            <a:endParaRPr dirty="0"/>
          </a:p>
          <a:p>
            <a:pPr marL="914400" lvl="1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Each row has an index, starting at 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smtClean="0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smtClean="0">
                <a:latin typeface="Courier New"/>
                <a:ea typeface="Courier New"/>
                <a:cs typeface="Courier New"/>
                <a:sym typeface="Courier New"/>
              </a:rPr>
              <a:t>column, condition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all rows for which a column's value satisfies a condition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r>
              <a:rPr lang="en" dirty="0"/>
              <a:t> keeps all rows </a:t>
            </a:r>
            <a:br>
              <a:rPr lang="en" dirty="0"/>
            </a:br>
            <a:r>
              <a:rPr lang="en" dirty="0"/>
              <a:t>for which a column's value equals some particular value</a:t>
            </a:r>
            <a:endParaRPr dirty="0"/>
          </a:p>
          <a:p>
            <a:pPr marL="457200" lvl="0" indent="-355600" rtl="0">
              <a:lnSpc>
                <a:spcPct val="100000"/>
              </a:lnSpc>
              <a:spcBef>
                <a:spcPts val="480"/>
              </a:spcBef>
              <a:spcAft>
                <a:spcPts val="200"/>
              </a:spcAft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with_row</a:t>
            </a:r>
            <a:r>
              <a:rPr lang="en" sz="2000" b="1" dirty="0">
                <a:solidFill>
                  <a:srgbClr val="C4820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makes a new table that has another row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3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Decennial Census</a:t>
            </a:r>
            <a:endParaRPr sz="3200" dirty="0">
              <a:latin typeface="+mj-l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Every ten years, the Census Bureau counts how many people there are in the U.S.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between censuses, the Bureau estimates how many people there are each year.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Article 1, Section 2 of the Constitution: 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“Representatives and direct Taxes shall be apportioned among the several States … according to their respective Numbers …”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1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Analyzing Census Data</a:t>
            </a:r>
            <a:endParaRPr sz="3200" dirty="0">
              <a:latin typeface="+mj-lt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590250" y="1035340"/>
            <a:ext cx="82296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Leads to the discovery of interesting features and trends in the population</a:t>
            </a:r>
            <a:endParaRPr dirty="0"/>
          </a:p>
        </p:txBody>
      </p:sp>
      <p:sp>
        <p:nvSpPr>
          <p:cNvPr id="164" name="Google Shape;164;p30"/>
          <p:cNvSpPr txBox="1"/>
          <p:nvPr/>
        </p:nvSpPr>
        <p:spPr>
          <a:xfrm>
            <a:off x="3882600" y="279697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904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Census Table Description</a:t>
            </a:r>
            <a:endParaRPr sz="3200" dirty="0">
              <a:latin typeface="+mj-lt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Values have column-dependent interpretations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1 is </a:t>
            </a:r>
            <a:r>
              <a:rPr lang="en" i="1" dirty="0"/>
              <a:t>Male</a:t>
            </a:r>
            <a:r>
              <a:rPr lang="en" dirty="0"/>
              <a:t>, 2 is </a:t>
            </a:r>
            <a:r>
              <a:rPr lang="en" i="1" dirty="0"/>
              <a:t>Female</a:t>
            </a:r>
            <a:endParaRPr i="1"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POPESTIMATE2010</a:t>
            </a:r>
            <a:r>
              <a:rPr lang="en" dirty="0"/>
              <a:t> column: </a:t>
            </a:r>
            <a:r>
              <a:rPr lang="en" i="1" dirty="0"/>
              <a:t>7/1/2010</a:t>
            </a:r>
            <a:r>
              <a:rPr lang="en" dirty="0"/>
              <a:t> </a:t>
            </a:r>
            <a:r>
              <a:rPr lang="en" i="1" dirty="0"/>
              <a:t>estimate</a:t>
            </a:r>
            <a:endParaRPr i="1"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this table, some rows are sums of other rows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0 is </a:t>
            </a:r>
            <a:r>
              <a:rPr lang="en" i="1" dirty="0"/>
              <a:t>Total</a:t>
            </a:r>
            <a:r>
              <a:rPr lang="en" dirty="0"/>
              <a:t> (of </a:t>
            </a:r>
            <a:r>
              <a:rPr lang="en" i="1" dirty="0"/>
              <a:t>Male</a:t>
            </a:r>
            <a:r>
              <a:rPr lang="en" dirty="0"/>
              <a:t> + </a:t>
            </a:r>
            <a:r>
              <a:rPr lang="en" i="1" dirty="0"/>
              <a:t>Female</a:t>
            </a:r>
            <a:r>
              <a:rPr lang="en" dirty="0"/>
              <a:t>)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AGE</a:t>
            </a:r>
            <a:r>
              <a:rPr lang="en" dirty="0"/>
              <a:t> column: 999 is </a:t>
            </a:r>
            <a:r>
              <a:rPr lang="en" i="1" dirty="0"/>
              <a:t>Total</a:t>
            </a:r>
            <a:r>
              <a:rPr lang="en" dirty="0"/>
              <a:t> of all ages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Numeric codes are often used for storage efficiency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 dirty="0"/>
              <a:t>Values in a column have the same type, but are not necessarily comparable (</a:t>
            </a:r>
            <a:r>
              <a:rPr lang="en" sz="2000" dirty="0"/>
              <a:t>AGE</a:t>
            </a:r>
            <a:r>
              <a:rPr lang="en" dirty="0"/>
              <a:t> 12 vs </a:t>
            </a:r>
            <a:r>
              <a:rPr lang="en" sz="2000" dirty="0"/>
              <a:t>AGE</a:t>
            </a:r>
            <a:r>
              <a:rPr lang="en" dirty="0"/>
              <a:t> 999)</a:t>
            </a:r>
            <a:endParaRPr dirty="0"/>
          </a:p>
        </p:txBody>
      </p:sp>
      <p:sp>
        <p:nvSpPr>
          <p:cNvPr id="171" name="Google Shape;171;p31"/>
          <p:cNvSpPr txBox="1"/>
          <p:nvPr/>
        </p:nvSpPr>
        <p:spPr>
          <a:xfrm>
            <a:off x="76200" y="4772325"/>
            <a:ext cx="8890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http://www2.census.gov/programs-surveys/popest/datasets/2010-2015/national/asrh/nc-est2015-agesex-res.pdf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157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243840" y="205978"/>
            <a:ext cx="691896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Discussion Questions</a:t>
            </a:r>
            <a:endParaRPr sz="3200" dirty="0">
              <a:latin typeface="+mj-lt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759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POSITION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SALARY</a:t>
            </a:r>
            <a:r>
              <a:rPr lang="en">
                <a:ea typeface="Courier New"/>
                <a:cs typeface="Courier New"/>
                <a:sym typeface="Courier New"/>
              </a:rPr>
              <a:t>.</a:t>
            </a:r>
            <a:endParaRPr b="1"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95900" y="14753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 dirty="0"/>
              <a:t>Create an array containing the names of all point guards (</a:t>
            </a:r>
            <a:r>
              <a:rPr lang="en" sz="2400" b="1" dirty="0">
                <a:ea typeface="Courier New"/>
                <a:cs typeface="Courier New"/>
                <a:sym typeface="Courier New"/>
              </a:rPr>
              <a:t>PG</a:t>
            </a:r>
            <a:r>
              <a:rPr lang="en" sz="2400" dirty="0"/>
              <a:t>) who make more than $15M/year</a:t>
            </a:r>
            <a:endParaRPr sz="24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900" y="2958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4820E"/>
                </a:solidFill>
              </a:rPr>
              <a:t>b)</a:t>
            </a:r>
            <a:r>
              <a:rPr lang="en" sz="2400" dirty="0"/>
              <a:t> After evaluating these two expressions in order, what's the result of the second one?</a:t>
            </a:r>
            <a:endParaRPr sz="2400" b="1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8950" y="3832800"/>
            <a:ext cx="809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nba.with_row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(['Samosa', 'Mascot', 100])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('NAME', 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are.containing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('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Samo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'))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950" y="2442750"/>
            <a:ext cx="826105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(1, 'PG').where(3, 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are.above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(15)).column(0)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89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177859"/>
            <a:ext cx="7883400" cy="566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latin typeface="Rockwell" panose="02060603020205020403" pitchFamily="18" charset="77"/>
              </a:rPr>
              <a:t>Ints</a:t>
            </a:r>
            <a:r>
              <a:rPr lang="en" sz="3200" dirty="0">
                <a:latin typeface="Rockwell" panose="02060603020205020403" pitchFamily="18" charset="77"/>
              </a:rPr>
              <a:t> and Floats</a:t>
            </a:r>
            <a:endParaRPr sz="3200" dirty="0">
              <a:latin typeface="Rockwell" panose="02060603020205020403" pitchFamily="18" charset="77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744041"/>
            <a:ext cx="7883400" cy="3938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200" dirty="0">
                <a:latin typeface="Rockwell" panose="02060603020205020403" pitchFamily="18" charset="77"/>
              </a:rPr>
              <a:t>Python has two real number types 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000" dirty="0">
                <a:latin typeface="Rockwell" panose="02060603020205020403" pitchFamily="18" charset="77"/>
              </a:rPr>
              <a:t>: an integer of any size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000" b="1" dirty="0">
                <a:latin typeface="Rockwell" panose="02060603020205020403" pitchFamily="18" charset="77"/>
              </a:rPr>
              <a:t>: </a:t>
            </a:r>
            <a:r>
              <a:rPr lang="en" sz="2000" dirty="0">
                <a:latin typeface="Rockwell" panose="02060603020205020403" pitchFamily="18" charset="77"/>
              </a:rPr>
              <a:t>a number with an optional fractional part</a:t>
            </a:r>
          </a:p>
          <a:p>
            <a:pPr marL="800100" lvl="1" indent="-342900"/>
            <a:endParaRPr sz="20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An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200" dirty="0">
                <a:latin typeface="Rockwell" panose="02060603020205020403" pitchFamily="18" charset="77"/>
              </a:rPr>
              <a:t> never has a decimal point; a </a:t>
            </a:r>
            <a:r>
              <a:rPr lang="en" sz="2200" b="1" dirty="0">
                <a:latin typeface="Rockwell" panose="02060603020205020403" pitchFamily="18" charset="77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always does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might be printed using scientific notation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Three limitations of float values: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size (but the limit is huge)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precision of 15-16 decimal places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After arithmetic, the final few decimal places can be wrong</a:t>
            </a:r>
            <a:endParaRPr sz="2000" dirty="0">
              <a:latin typeface="Rockwell" panose="02060603020205020403" pitchFamily="18" charset="77"/>
            </a:endParaRPr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F8319C41-DC1F-DD78-2D1B-EA8DCD4E5678}"/>
              </a:ext>
            </a:extLst>
          </p:cNvPr>
          <p:cNvSpPr txBox="1"/>
          <p:nvPr/>
        </p:nvSpPr>
        <p:spPr>
          <a:xfrm>
            <a:off x="3284319" y="4059450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6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dirty="0"/>
              <a:t>A string value is a snippet of text of any length</a:t>
            </a:r>
          </a:p>
          <a:p>
            <a:pPr marL="800100" lvl="1" indent="-342900"/>
            <a:r>
              <a:rPr lang="en" sz="2000" dirty="0" smtClean="0">
                <a:ea typeface="Courier New"/>
                <a:cs typeface="Courier New"/>
                <a:sym typeface="Courier New"/>
              </a:rPr>
              <a:t>'a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'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'word'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400"/>
              </a:spcBef>
            </a:pPr>
            <a:r>
              <a:rPr lang="en" dirty="0"/>
              <a:t>Strings that contain numbers can be converted to numbers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int('12')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float('1.2')</a:t>
            </a:r>
            <a:endParaRPr sz="2000" dirty="0"/>
          </a:p>
          <a:p>
            <a:pPr marL="342900" indent="-342900">
              <a:spcBef>
                <a:spcPts val="400"/>
              </a:spcBef>
            </a:pPr>
            <a:r>
              <a:rPr lang="en" dirty="0"/>
              <a:t>Any value can be converted to a string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str(5)</a:t>
            </a:r>
            <a:endParaRPr sz="2000" dirty="0"/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BA0ADF03-C605-7C81-4C07-3B0FDBC1A28A}"/>
              </a:ext>
            </a:extLst>
          </p:cNvPr>
          <p:cNvSpPr txBox="1"/>
          <p:nvPr/>
        </p:nvSpPr>
        <p:spPr>
          <a:xfrm>
            <a:off x="3253839" y="4164708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5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A47-AAAC-56A6-7174-929E9CC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064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C97D-B659-7A57-BD0D-33EDE78C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01854"/>
            <a:ext cx="8229600" cy="4104345"/>
          </a:xfrm>
        </p:spPr>
        <p:txBody>
          <a:bodyPr/>
          <a:lstStyle/>
          <a:p>
            <a:r>
              <a:rPr lang="en-US" dirty="0"/>
              <a:t>upper() – turns string into upper case</a:t>
            </a:r>
          </a:p>
          <a:p>
            <a:pPr lvl="1"/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</a:t>
            </a:r>
            <a:r>
              <a:rPr lang="en-US" dirty="0"/>
              <a:t>upper() -- LOUD</a:t>
            </a:r>
          </a:p>
          <a:p>
            <a:r>
              <a:rPr lang="en-US" dirty="0"/>
              <a:t>lower() – turns string into lower case</a:t>
            </a:r>
          </a:p>
          <a:p>
            <a:pPr lvl="1"/>
            <a:r>
              <a:rPr lang="en" dirty="0" smtClean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 smtClean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.lower() -- loud</a:t>
            </a:r>
          </a:p>
          <a:p>
            <a:r>
              <a:rPr lang="en-US" dirty="0" smtClean="0"/>
              <a:t>capitalize</a:t>
            </a:r>
            <a:r>
              <a:rPr lang="en-US" dirty="0"/>
              <a:t>() – capitalizes the first letter of the string</a:t>
            </a:r>
          </a:p>
          <a:p>
            <a:pPr lvl="1"/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</a:t>
            </a:r>
            <a:r>
              <a:rPr lang="en-US" dirty="0"/>
              <a:t>capitalize() – Loud</a:t>
            </a:r>
          </a:p>
          <a:p>
            <a:r>
              <a:rPr lang="en-US" dirty="0"/>
              <a:t>replace() – replaces a substring of the string with another string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loud'.replace</a:t>
            </a:r>
            <a:r>
              <a:rPr lang="en-US" dirty="0"/>
              <a:t>('lo', '</a:t>
            </a:r>
            <a:r>
              <a:rPr lang="en-US" dirty="0" err="1"/>
              <a:t>clo</a:t>
            </a:r>
            <a:r>
              <a:rPr lang="en-US" dirty="0"/>
              <a:t>') -- cloud</a:t>
            </a:r>
          </a:p>
        </p:txBody>
      </p:sp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2CCB79BD-6D0D-E9D2-6674-E58821F3E3ED}"/>
              </a:ext>
            </a:extLst>
          </p:cNvPr>
          <p:cNvSpPr txBox="1"/>
          <p:nvPr/>
        </p:nvSpPr>
        <p:spPr>
          <a:xfrm>
            <a:off x="3764100" y="428310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</a:t>
            </a:r>
            <a:r>
              <a:rPr lang="en" sz="2400" dirty="0">
                <a:solidFill>
                  <a:srgbClr val="3B7EA1"/>
                </a:solidFill>
                <a:hlinkClick r:id="rId3"/>
              </a:rPr>
              <a:t>Demo</a:t>
            </a:r>
            <a:r>
              <a:rPr lang="en" sz="2400" dirty="0">
                <a:solidFill>
                  <a:srgbClr val="3B7EA1"/>
                </a:solidFill>
              </a:rPr>
              <a:t>)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</a:t>
            </a:r>
            <a:r>
              <a:rPr lang="en" dirty="0" smtClean="0"/>
              <a:t>Questions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you have run the following statements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x = 3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y = '4'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z = '5.6'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What's the source of the error in each example?</a:t>
            </a:r>
            <a:endParaRPr dirty="0"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y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int(y + z)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str(x) + int(y)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str(x, y) + z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65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{CAAD6CFF-4F89-BE47-82F9-00324F51979F}tf10001070</Template>
  <TotalTime>9226</TotalTime>
  <Words>1245</Words>
  <Application>Microsoft Office PowerPoint</Application>
  <PresentationFormat>On-screen Show (16:9)</PresentationFormat>
  <Paragraphs>207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Module 2</vt:lpstr>
      <vt:lpstr>Data types</vt:lpstr>
      <vt:lpstr>Built in function or method</vt:lpstr>
      <vt:lpstr>Numbers</vt:lpstr>
      <vt:lpstr>Ints and Floats</vt:lpstr>
      <vt:lpstr>Strings</vt:lpstr>
      <vt:lpstr>Text and Strings</vt:lpstr>
      <vt:lpstr>Examples of String methods</vt:lpstr>
      <vt:lpstr>Discussion Questions</vt:lpstr>
      <vt:lpstr>Reminders</vt:lpstr>
      <vt:lpstr>Reminders</vt:lpstr>
      <vt:lpstr>Comparisons</vt:lpstr>
      <vt:lpstr>Booleans</vt:lpstr>
      <vt:lpstr>Comparing strings</vt:lpstr>
      <vt:lpstr>Most common python comparison operators</vt:lpstr>
      <vt:lpstr>sequences</vt:lpstr>
      <vt:lpstr>1. Arrays</vt:lpstr>
      <vt:lpstr>2. Ranges</vt:lpstr>
      <vt:lpstr>Lists</vt:lpstr>
      <vt:lpstr>Lists are Generic Sequences</vt:lpstr>
      <vt:lpstr>Tables</vt:lpstr>
      <vt:lpstr>Table Structure</vt:lpstr>
      <vt:lpstr>Ways to create a table</vt:lpstr>
      <vt:lpstr>Arrays → Tables</vt:lpstr>
      <vt:lpstr>The where method</vt:lpstr>
      <vt:lpstr>Take Rows, Select Columns</vt:lpstr>
      <vt:lpstr>Table Operations</vt:lpstr>
      <vt:lpstr>Table Methods</vt:lpstr>
      <vt:lpstr>Examples</vt:lpstr>
      <vt:lpstr>Manipulating Rows</vt:lpstr>
      <vt:lpstr>Census Data</vt:lpstr>
      <vt:lpstr>The Decennial Census</vt:lpstr>
      <vt:lpstr>Analyzing Census Data</vt:lpstr>
      <vt:lpstr>Census Table Description</vt:lpstr>
      <vt:lpstr>Discussion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yzhang</cp:lastModifiedBy>
  <cp:revision>84</cp:revision>
  <dcterms:modified xsi:type="dcterms:W3CDTF">2023-02-13T14:02:55Z</dcterms:modified>
</cp:coreProperties>
</file>