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29"/>
  </p:notesMasterIdLst>
  <p:sldIdLst>
    <p:sldId id="276" r:id="rId2"/>
    <p:sldId id="27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71" r:id="rId20"/>
    <p:sldId id="272" r:id="rId21"/>
    <p:sldId id="273" r:id="rId22"/>
    <p:sldId id="274" r:id="rId23"/>
    <p:sldId id="275" r:id="rId24"/>
    <p:sldId id="279" r:id="rId25"/>
    <p:sldId id="280" r:id="rId26"/>
    <p:sldId id="281" r:id="rId27"/>
    <p:sldId id="291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FF3030-71AA-4D02-8F1A-B548D46FB968}">
  <a:tblStyle styleId="{F0FF3030-71AA-4D02-8F1A-B548D46FB9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09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869dbb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869dbb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869dbbe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869dbbe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760bee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760bee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760beeb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760beeb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c760beeb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c760beeb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869dbbe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c869dbbe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760beeb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760beeb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760beeb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c760beeb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86ea0b4c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c86ea0b4c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8f58c65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8f58c65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589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214841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214841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133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c8f58c65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c8f58c65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994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423c84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423c84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731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8f58c658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c8f58c658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999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8f58c65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c8f58c65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453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8f58c65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8f58c65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432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054db48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054db48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7675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8f58c65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8f58c65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40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054db48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054db48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83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75dad6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c75dad6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180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75dad6a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c75dad6a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137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75dad6a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75dad6a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8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75dad6a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75dad6a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489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c75dad6a9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c75dad6a9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997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c75dad6a9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c75dad6a9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662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c75dad6a9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c75dad6a9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81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 txBox="1"/>
          <p:nvPr/>
        </p:nvSpPr>
        <p:spPr>
          <a:xfrm>
            <a:off x="1801689" y="209310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190F</a:t>
            </a:r>
            <a:endParaRPr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" b="1" dirty="0">
                <a:solidFill>
                  <a:schemeClr val="accent2">
                    <a:lumMod val="50000"/>
                  </a:schemeClr>
                </a:solidFill>
              </a:rPr>
              <a:t>Fall 201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8</a:t>
            </a:r>
            <a:r>
              <a:rPr lang="en" b="1" dirty="0">
                <a:solidFill>
                  <a:srgbClr val="C4820E"/>
                </a:solidFill>
              </a:rPr>
              <a:t>	</a:t>
            </a:r>
            <a:endParaRPr b="1" dirty="0">
              <a:solidFill>
                <a:srgbClr val="C4820E"/>
              </a:solidFill>
            </a:endParaRP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5" y="323069"/>
            <a:ext cx="972884" cy="8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855248" y="240366"/>
            <a:ext cx="673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Foundations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65976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6" name="Google Shape;16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r>
              <a:rPr lang="en-US" dirty="0"/>
              <a:t> </a:t>
            </a:r>
          </a:p>
          <a:p>
            <a:pPr lvl="1"/>
            <a:br>
              <a:rPr lang="en-US" dirty="0"/>
            </a:b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9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cxnSp>
        <p:nvCxnSpPr>
          <p:cNvPr id="23" name="Google Shape;23;p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3387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0762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preserve="1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341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Click to add title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</a:t>
            </a:r>
          </a:p>
          <a:p>
            <a:pPr lvl="1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434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1" u="none" strike="noStrike" cap="none" baseline="0">
          <a:solidFill>
            <a:schemeClr val="tx1">
              <a:lumMod val="5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90550" marR="0" lvl="0" indent="-5143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Mod val="50000"/>
          </a:schemeClr>
        </a:buClr>
        <a:buSzPct val="100000"/>
        <a:buFont typeface="+mj-lt"/>
        <a:buAutoNum type="romanLcPeriod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 4</a:t>
            </a:r>
            <a:endParaRPr dirty="0"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4222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xfrm>
            <a:off x="941175" y="2233800"/>
            <a:ext cx="72615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with Multiple Arguments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</a:t>
            </a:r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en"/>
              <a:t> method creates an array by calling a function on every element in one or more input columns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argument: 		Function to apply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arguments: 	The input column(s)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table_name.apply(one_arg_function, 'column_label')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table_name.apply(two_arg_function, 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'column_label_for_first_arg',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0" lvl="0" indent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'column_label_for_second_arg')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en"/>
              <a:t> called with only a function applies it to each row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400"/>
              </a:spcAft>
              <a:buNone/>
            </a:pPr>
            <a:endParaRPr/>
          </a:p>
        </p:txBody>
      </p:sp>
      <p:sp>
        <p:nvSpPr>
          <p:cNvPr id="120" name="Google Shape;120;p25"/>
          <p:cNvSpPr txBox="1"/>
          <p:nvPr/>
        </p:nvSpPr>
        <p:spPr>
          <a:xfrm>
            <a:off x="3764100" y="46396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Rows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</a:t>
            </a:r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/>
              <a:t> method aggregates all rows with the same value for a column into a single row in the result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argument: 		Which column to group by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Second argument: 	(Optional) How to combine values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len  </a:t>
            </a:r>
            <a:r>
              <a:rPr lang="en"/>
              <a:t>— number of grouped values (default)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sum  </a:t>
            </a:r>
            <a:r>
              <a:rPr lang="en"/>
              <a:t>— total of all grouped values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lang="en"/>
              <a:t>— list of all grouped values</a:t>
            </a:r>
            <a:endParaRPr/>
          </a:p>
        </p:txBody>
      </p:sp>
      <p:sp>
        <p:nvSpPr>
          <p:cNvPr id="132" name="Google Shape;132;p27"/>
          <p:cNvSpPr txBox="1"/>
          <p:nvPr/>
        </p:nvSpPr>
        <p:spPr>
          <a:xfrm>
            <a:off x="3764100" y="38776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By Two Columns</a:t>
            </a:r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/>
              <a:t> method can also aggregate all rows that share the combination of values in multiple columns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argument: 		A list of which columns to group by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Second argument: 	(Optional) How to combine values</a:t>
            </a:r>
            <a:endParaRPr/>
          </a:p>
        </p:txBody>
      </p:sp>
      <p:sp>
        <p:nvSpPr>
          <p:cNvPr id="139" name="Google Shape;139;p28"/>
          <p:cNvSpPr txBox="1"/>
          <p:nvPr/>
        </p:nvSpPr>
        <p:spPr>
          <a:xfrm>
            <a:off x="3764100" y="31156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Question</a:t>
            </a:r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NBA teams spent the most on their starters in 2016?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team has one </a:t>
            </a:r>
            <a:r>
              <a:rPr lang="en" i="1"/>
              <a:t>starter</a:t>
            </a:r>
            <a:r>
              <a:rPr lang="en"/>
              <a:t> per position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Assume the starter for a team &amp; position is the player with the highest salary on that team in that position</a:t>
            </a:r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650" y="2733825"/>
            <a:ext cx="5398701" cy="17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Pivot Tables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Pivot</a:t>
            </a:r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Cross-classifies according to two categorical variables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Produces a grid of counts or aggregated values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Two required arguments: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First: variable that forms column labels of grid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Second: variable that forms row labels of grid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Two optional arguments (include both or neither)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/>
              <a:t>=’column_label_to_aggregate’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collect</a:t>
            </a:r>
            <a:r>
              <a:rPr lang="en"/>
              <a:t>=function_with_which_to_aggregate</a:t>
            </a:r>
            <a:endParaRPr/>
          </a:p>
        </p:txBody>
      </p:sp>
      <p:sp>
        <p:nvSpPr>
          <p:cNvPr id="158" name="Google Shape;158;p31"/>
          <p:cNvSpPr txBox="1"/>
          <p:nvPr/>
        </p:nvSpPr>
        <p:spPr>
          <a:xfrm>
            <a:off x="3764100" y="40300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Take-Home Question</a:t>
            </a:r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Generate a table of the names of the starters for each team</a:t>
            </a:r>
            <a:endParaRPr/>
          </a:p>
        </p:txBody>
      </p:sp>
      <p:pic>
        <p:nvPicPr>
          <p:cNvPr id="165" name="Google Shape;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838" y="1460500"/>
            <a:ext cx="7754329" cy="323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16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7315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Google Shape;85;p17"/>
          <p:cNvGraphicFramePr/>
          <p:nvPr/>
        </p:nvGraphicFramePr>
        <p:xfrm>
          <a:off x="228600" y="2065625"/>
          <a:ext cx="2626075" cy="2551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6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03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Drink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Cafe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3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Milk Tea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 One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3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Espresso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Nefeli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3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Latte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Nefeli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3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Espresso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Abe's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Two Tables</a:t>
            </a:r>
            <a:endParaRPr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2996525" y="2065625"/>
          <a:ext cx="2311600" cy="2068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Coupon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Location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2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25%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 One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50%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Nefeli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2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5%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 One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8" name="Google Shape;88;p17"/>
          <p:cNvSpPr txBox="1"/>
          <p:nvPr/>
        </p:nvSpPr>
        <p:spPr>
          <a:xfrm>
            <a:off x="172650" y="1720031"/>
            <a:ext cx="11370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drinks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2939451" y="1720031"/>
            <a:ext cx="12864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discounts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5449975" y="2065625"/>
          <a:ext cx="3473200" cy="27811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Cafe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Drink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Coupon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Nefeli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Espresso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50%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Nefeli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Latte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50%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 One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Milk Tea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25%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6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 One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Milk Tea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5%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" name="Google Shape;91;p17"/>
          <p:cNvSpPr txBox="1"/>
          <p:nvPr/>
        </p:nvSpPr>
        <p:spPr>
          <a:xfrm>
            <a:off x="2157900" y="885600"/>
            <a:ext cx="48282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drinks.join('Cafe', discounts, 'Location')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449350" y="1080033"/>
            <a:ext cx="1625100" cy="675900"/>
          </a:xfrm>
          <a:prstGeom prst="wedgeRectCallout">
            <a:avLst>
              <a:gd name="adj1" fmla="val 57658"/>
              <a:gd name="adj2" fmla="val -34439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all rows in the table that have a match ...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2278150" y="1327754"/>
            <a:ext cx="1625100" cy="420600"/>
          </a:xfrm>
          <a:prstGeom prst="wedgeRectCallout">
            <a:avLst>
              <a:gd name="adj1" fmla="val 44545"/>
              <a:gd name="adj2" fmla="val -81551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for the value in this column ...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4078275" y="1327750"/>
            <a:ext cx="1696200" cy="420600"/>
          </a:xfrm>
          <a:prstGeom prst="wedgeRectCallout">
            <a:avLst>
              <a:gd name="adj1" fmla="val 2589"/>
              <a:gd name="adj2" fmla="val -79281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somewhere in this other table's ...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5935750" y="1327754"/>
            <a:ext cx="2219100" cy="420600"/>
          </a:xfrm>
          <a:prstGeom prst="wedgeRectCallout">
            <a:avLst>
              <a:gd name="adj1" fmla="val -32723"/>
              <a:gd name="adj2" fmla="val -79281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column that contains matching values.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267700" y="4149225"/>
            <a:ext cx="2523900" cy="420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469100" y="2122425"/>
            <a:ext cx="3336000" cy="420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5469100" y="2655825"/>
            <a:ext cx="814500" cy="1914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3398051" y="4186174"/>
            <a:ext cx="1892400" cy="499500"/>
          </a:xfrm>
          <a:prstGeom prst="wedgeRectCallout">
            <a:avLst>
              <a:gd name="adj1" fmla="val 56245"/>
              <a:gd name="adj2" fmla="val -26426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joined column is sorted automatically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7390450" y="2655825"/>
            <a:ext cx="1414500" cy="1914000"/>
          </a:xfrm>
          <a:prstGeom prst="roundRect">
            <a:avLst>
              <a:gd name="adj" fmla="val 9336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764100" y="4654613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14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Bikes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7049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5971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6370426" y="2642800"/>
            <a:ext cx="2415600" cy="1924800"/>
          </a:xfrm>
          <a:prstGeom prst="wedgeRoundRectCallout">
            <a:avLst>
              <a:gd name="adj1" fmla="val -20415"/>
              <a:gd name="adj2" fmla="val -62362"/>
              <a:gd name="adj3" fmla="val 0"/>
            </a:avLst>
          </a:prstGeom>
          <a:solidFill>
            <a:srgbClr val="C9DAF8"/>
          </a:solidFill>
          <a:ln w="9525" cap="flat" cmpd="sng">
            <a:solidFill>
              <a:srgbClr val="3369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Applies to all features: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color='blue'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size=200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10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A table containing columns of latitude and longitude values can be used to generate a map of markers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535350" y="1802800"/>
            <a:ext cx="80733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4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_______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3000" b="1">
                <a:solidFill>
                  <a:srgbClr val="0950AD"/>
                </a:solidFill>
                <a:latin typeface="Consolas"/>
                <a:ea typeface="Consolas"/>
                <a:cs typeface="Consolas"/>
                <a:sym typeface="Consolas"/>
              </a:rPr>
              <a:t>map_table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(table, ...)</a:t>
            </a:r>
            <a:endParaRPr sz="3000"/>
          </a:p>
        </p:txBody>
      </p:sp>
      <p:sp>
        <p:nvSpPr>
          <p:cNvPr id="120" name="Google Shape;120;p20"/>
          <p:cNvSpPr/>
          <p:nvPr/>
        </p:nvSpPr>
        <p:spPr>
          <a:xfrm>
            <a:off x="487800" y="2642800"/>
            <a:ext cx="2208600" cy="888000"/>
          </a:xfrm>
          <a:prstGeom prst="wedgeRoundRectCallout">
            <a:avLst>
              <a:gd name="adj1" fmla="val 22184"/>
              <a:gd name="adj2" fmla="val -67783"/>
              <a:gd name="adj3" fmla="val 0"/>
            </a:avLst>
          </a:prstGeom>
          <a:solidFill>
            <a:srgbClr val="C9DAF8"/>
          </a:solidFill>
          <a:ln w="9525" cap="flat" cmpd="sng">
            <a:solidFill>
              <a:srgbClr val="3369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Either </a:t>
            </a:r>
            <a:r>
              <a:rPr lang="en" sz="2400" b="1">
                <a:solidFill>
                  <a:srgbClr val="0950AD"/>
                </a:solidFill>
                <a:latin typeface="Consolas"/>
                <a:ea typeface="Consolas"/>
                <a:cs typeface="Consolas"/>
                <a:sym typeface="Consolas"/>
              </a:rPr>
              <a:t>Marker</a:t>
            </a:r>
            <a:r>
              <a:rPr lang="en" sz="2400"/>
              <a:t> or </a:t>
            </a:r>
            <a:r>
              <a:rPr lang="en" sz="2400" b="1">
                <a:solidFill>
                  <a:srgbClr val="0950AD"/>
                </a:solidFill>
                <a:latin typeface="Consolas"/>
                <a:ea typeface="Consolas"/>
                <a:cs typeface="Consolas"/>
                <a:sym typeface="Consolas"/>
              </a:rPr>
              <a:t>Circle</a:t>
            </a:r>
            <a:endParaRPr sz="2400"/>
          </a:p>
        </p:txBody>
      </p:sp>
      <p:sp>
        <p:nvSpPr>
          <p:cNvPr id="121" name="Google Shape;121;p20"/>
          <p:cNvSpPr/>
          <p:nvPr/>
        </p:nvSpPr>
        <p:spPr>
          <a:xfrm>
            <a:off x="2821607" y="2642800"/>
            <a:ext cx="3395700" cy="1924800"/>
          </a:xfrm>
          <a:prstGeom prst="wedgeRoundRectCallout">
            <a:avLst>
              <a:gd name="adj1" fmla="val 33294"/>
              <a:gd name="adj2" fmla="val -62300"/>
              <a:gd name="adj3" fmla="val 0"/>
            </a:avLst>
          </a:prstGeom>
          <a:solidFill>
            <a:srgbClr val="C9DAF8"/>
          </a:solidFill>
          <a:ln w="9525" cap="flat" cmpd="sng">
            <a:solidFill>
              <a:srgbClr val="3369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Column 0: latitudes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Column 1: longitudes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Column 2: labels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Column 3: colors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Column 4: sizes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4743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Table Methods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4777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Table Methods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7303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t.select(column, …)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or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t.drop(column, …)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t.take([row, …])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or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t.exclude([row, …])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t.sort(column, descending=False, distinct=False)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t.where(column, are.condition(...))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t.apply(function, column, …)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t.group(column)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or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t.group(column, function)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t.group([column, …])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or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t.group([column, …], function)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t.pivot(cols, rows) or t.pivot(cols, rows, vals, function)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1000"/>
              </a:spcBef>
              <a:spcAft>
                <a:spcPts val="40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t.join(column, other_table, other_table_column)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7205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583175" y="947325"/>
            <a:ext cx="82698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Generate a table with one row per cafe that has the name and discounted price of its cheapest discounted drink</a:t>
            </a:r>
            <a:endParaRPr sz="2000"/>
          </a:p>
        </p:txBody>
      </p:sp>
      <p:graphicFrame>
        <p:nvGraphicFramePr>
          <p:cNvPr id="92" name="Google Shape;92;p18"/>
          <p:cNvGraphicFramePr/>
          <p:nvPr/>
        </p:nvGraphicFramePr>
        <p:xfrm>
          <a:off x="228600" y="2065625"/>
          <a:ext cx="2626075" cy="2551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6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03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Drink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Cafe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3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Milk Tea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 One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3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Espresso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Nefeli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3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Coffee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Nefeli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3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Espresso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Abe's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2996525" y="2065625"/>
          <a:ext cx="2311600" cy="2068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Coupon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Location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2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5%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 One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50%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Nefeli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2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25%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 One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5" name="Google Shape;95;p18"/>
          <p:cNvSpPr txBox="1"/>
          <p:nvPr/>
        </p:nvSpPr>
        <p:spPr>
          <a:xfrm>
            <a:off x="172650" y="1720031"/>
            <a:ext cx="11370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drinks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2939451" y="1720031"/>
            <a:ext cx="12864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discounts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377851" y="1720031"/>
            <a:ext cx="12864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cheapest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8" name="Google Shape;98;p18"/>
          <p:cNvGraphicFramePr/>
          <p:nvPr/>
        </p:nvGraphicFramePr>
        <p:xfrm>
          <a:off x="5449975" y="2065625"/>
          <a:ext cx="3586900" cy="1530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2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03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Cafe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Drink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Discounted Price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3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Nefeli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Espresso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3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 One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Milk Tea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907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2016 Midterm, Q2(b)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4278"/>
            <a:ext cx="8839199" cy="27469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506700" y="3709725"/>
            <a:ext cx="78873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name of the station where the most rentals ended (assume no ties).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number of stations for which the average duration ending at that station was more than 10 minutes.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059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Functions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960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Statements</a:t>
            </a:r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User-defined functions give names to blocks of code</a:t>
            </a:r>
            <a:endParaRPr/>
          </a:p>
        </p:txBody>
      </p:sp>
      <p:sp>
        <p:nvSpPr>
          <p:cNvPr id="140" name="Google Shape;140;p28"/>
          <p:cNvSpPr txBox="1"/>
          <p:nvPr/>
        </p:nvSpPr>
        <p:spPr>
          <a:xfrm>
            <a:off x="648675" y="2158675"/>
            <a:ext cx="8073300" cy="16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4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107902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 b="1">
                <a:solidFill>
                  <a:srgbClr val="0950AD"/>
                </a:solidFill>
                <a:latin typeface="Consolas"/>
                <a:ea typeface="Consolas"/>
                <a:cs typeface="Consolas"/>
                <a:sym typeface="Consolas"/>
              </a:rPr>
              <a:t>spread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(values):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4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3000" b="1">
                <a:solidFill>
                  <a:srgbClr val="10790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0D5F18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(values) </a:t>
            </a:r>
            <a:r>
              <a:rPr lang="en" sz="3000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0D5F18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(values)</a:t>
            </a:r>
            <a:endParaRPr sz="3000"/>
          </a:p>
        </p:txBody>
      </p:sp>
      <p:sp>
        <p:nvSpPr>
          <p:cNvPr id="141" name="Google Shape;141;p28"/>
          <p:cNvSpPr txBox="1"/>
          <p:nvPr/>
        </p:nvSpPr>
        <p:spPr>
          <a:xfrm>
            <a:off x="3764100" y="41062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  <p:grpSp>
        <p:nvGrpSpPr>
          <p:cNvPr id="142" name="Google Shape;142;p28"/>
          <p:cNvGrpSpPr/>
          <p:nvPr/>
        </p:nvGrpSpPr>
        <p:grpSpPr>
          <a:xfrm>
            <a:off x="1526150" y="1719600"/>
            <a:ext cx="1340100" cy="1086625"/>
            <a:chOff x="1526150" y="1567200"/>
            <a:chExt cx="1340100" cy="1086625"/>
          </a:xfrm>
        </p:grpSpPr>
        <p:sp>
          <p:nvSpPr>
            <p:cNvPr id="143" name="Google Shape;143;p28"/>
            <p:cNvSpPr/>
            <p:nvPr/>
          </p:nvSpPr>
          <p:spPr>
            <a:xfrm>
              <a:off x="1526150" y="2059825"/>
              <a:ext cx="1340100" cy="5940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1616575" y="1567200"/>
              <a:ext cx="1130100" cy="415200"/>
            </a:xfrm>
            <a:prstGeom prst="wedgeRoundRectCallout">
              <a:avLst>
                <a:gd name="adj1" fmla="val -20833"/>
                <a:gd name="adj2" fmla="val 62500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Name</a:t>
              </a:r>
              <a:endParaRPr sz="1800"/>
            </a:p>
          </p:txBody>
        </p:sp>
      </p:grpSp>
      <p:grpSp>
        <p:nvGrpSpPr>
          <p:cNvPr id="145" name="Google Shape;145;p28"/>
          <p:cNvGrpSpPr/>
          <p:nvPr/>
        </p:nvGrpSpPr>
        <p:grpSpPr>
          <a:xfrm>
            <a:off x="3032975" y="1719600"/>
            <a:ext cx="3571624" cy="1086625"/>
            <a:chOff x="3032975" y="1567200"/>
            <a:chExt cx="3571624" cy="1086625"/>
          </a:xfrm>
        </p:grpSpPr>
        <p:sp>
          <p:nvSpPr>
            <p:cNvPr id="146" name="Google Shape;146;p28"/>
            <p:cNvSpPr/>
            <p:nvPr/>
          </p:nvSpPr>
          <p:spPr>
            <a:xfrm>
              <a:off x="3032975" y="2059825"/>
              <a:ext cx="1281000" cy="5940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3100599" y="1567200"/>
              <a:ext cx="3504000" cy="415200"/>
            </a:xfrm>
            <a:prstGeom prst="wedgeRoundRectCallout">
              <a:avLst>
                <a:gd name="adj1" fmla="val -33943"/>
                <a:gd name="adj2" fmla="val 65155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Argument names (parameters)</a:t>
              </a:r>
              <a:endParaRPr sz="1800"/>
            </a:p>
          </p:txBody>
        </p:sp>
      </p:grpSp>
      <p:grpSp>
        <p:nvGrpSpPr>
          <p:cNvPr id="148" name="Google Shape;148;p28"/>
          <p:cNvGrpSpPr/>
          <p:nvPr/>
        </p:nvGrpSpPr>
        <p:grpSpPr>
          <a:xfrm>
            <a:off x="502025" y="2861798"/>
            <a:ext cx="7949850" cy="1086600"/>
            <a:chOff x="502025" y="2709398"/>
            <a:chExt cx="7949850" cy="1086600"/>
          </a:xfrm>
        </p:grpSpPr>
        <p:sp>
          <p:nvSpPr>
            <p:cNvPr id="149" name="Google Shape;149;p28"/>
            <p:cNvSpPr/>
            <p:nvPr/>
          </p:nvSpPr>
          <p:spPr>
            <a:xfrm>
              <a:off x="1508975" y="2709398"/>
              <a:ext cx="6942900" cy="10866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502025" y="2848375"/>
              <a:ext cx="861000" cy="415200"/>
            </a:xfrm>
            <a:prstGeom prst="wedgeRoundRectCallout">
              <a:avLst>
                <a:gd name="adj1" fmla="val 67700"/>
                <a:gd name="adj2" fmla="val -19178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Body</a:t>
              </a:r>
              <a:endParaRPr sz="1800"/>
            </a:p>
          </p:txBody>
        </p:sp>
      </p:grpSp>
      <p:grpSp>
        <p:nvGrpSpPr>
          <p:cNvPr id="151" name="Google Shape;151;p28"/>
          <p:cNvGrpSpPr/>
          <p:nvPr/>
        </p:nvGrpSpPr>
        <p:grpSpPr>
          <a:xfrm>
            <a:off x="2978474" y="2391175"/>
            <a:ext cx="5306700" cy="1038176"/>
            <a:chOff x="2978474" y="2238775"/>
            <a:chExt cx="5306700" cy="1038176"/>
          </a:xfrm>
        </p:grpSpPr>
        <p:sp>
          <p:nvSpPr>
            <p:cNvPr id="152" name="Google Shape;152;p28"/>
            <p:cNvSpPr/>
            <p:nvPr/>
          </p:nvSpPr>
          <p:spPr>
            <a:xfrm>
              <a:off x="5074025" y="2238775"/>
              <a:ext cx="2341800" cy="415200"/>
            </a:xfrm>
            <a:prstGeom prst="wedgeRoundRectCallout">
              <a:avLst>
                <a:gd name="adj1" fmla="val -21151"/>
                <a:gd name="adj2" fmla="val 8486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Return expression</a:t>
              </a:r>
              <a:endParaRPr sz="1800"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2978474" y="2778351"/>
              <a:ext cx="5306700" cy="4986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5923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What does this function do? What kind of input does it take? What output will it give? What's a reasonable name?</a:t>
            </a:r>
            <a:endParaRPr/>
          </a:p>
        </p:txBody>
      </p:sp>
      <p:sp>
        <p:nvSpPr>
          <p:cNvPr id="160" name="Google Shape;160;p29"/>
          <p:cNvSpPr txBox="1"/>
          <p:nvPr/>
        </p:nvSpPr>
        <p:spPr>
          <a:xfrm>
            <a:off x="255950" y="2371600"/>
            <a:ext cx="9060300" cy="14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 b="1">
                <a:solidFill>
                  <a:srgbClr val="0066B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(s): 	</a:t>
            </a:r>
            <a:endParaRPr sz="30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" sz="3000" b="1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r>
              <a:rPr lang="en" sz="3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round(s </a:t>
            </a:r>
            <a:r>
              <a:rPr lang="en" sz="3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 </a:t>
            </a:r>
            <a:r>
              <a:rPr lang="en" sz="3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 b="1">
                <a:solidFill>
                  <a:srgbClr val="0000D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3000" b="1">
                <a:solidFill>
                  <a:srgbClr val="0000D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0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</a:t>
            </a:r>
            <a:endParaRPr sz="3000"/>
          </a:p>
        </p:txBody>
      </p:sp>
      <p:sp>
        <p:nvSpPr>
          <p:cNvPr id="161" name="Google Shape;161;p29"/>
          <p:cNvSpPr txBox="1"/>
          <p:nvPr/>
        </p:nvSpPr>
        <p:spPr>
          <a:xfrm>
            <a:off x="3764100" y="37252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86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719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</a:t>
            </a:r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en"/>
              <a:t> method creates an array by calling a function on every element in input column(s)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argument: 		Function to apply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arguments: 	The input column(s)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table_name.apply(function_name, 'column_label')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endParaRPr/>
          </a:p>
        </p:txBody>
      </p:sp>
      <p:sp>
        <p:nvSpPr>
          <p:cNvPr id="173" name="Google Shape;173;p31"/>
          <p:cNvSpPr txBox="1"/>
          <p:nvPr/>
        </p:nvSpPr>
        <p:spPr>
          <a:xfrm>
            <a:off x="3764100" y="38014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09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Prediction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540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 Francis Galton</a:t>
            </a:r>
            <a:endParaRPr/>
          </a:p>
        </p:txBody>
      </p:sp>
      <p:sp>
        <p:nvSpPr>
          <p:cNvPr id="183" name="Google Shape;183;p3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5422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1822 - 1911 (knighted in 1909)</a:t>
            </a:r>
            <a:endParaRPr/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pioneer in making predictions</a:t>
            </a:r>
            <a:endParaRPr/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Particular interest in heredity</a:t>
            </a:r>
            <a:endParaRPr/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Charles Darwin's half-cousin</a:t>
            </a:r>
            <a:endParaRPr/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5250" y="971550"/>
            <a:ext cx="2711550" cy="36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3"/>
          <p:cNvSpPr txBox="1"/>
          <p:nvPr/>
        </p:nvSpPr>
        <p:spPr>
          <a:xfrm>
            <a:off x="2360550" y="3638927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964</Words>
  <Application>Microsoft Macintosh PowerPoint</Application>
  <PresentationFormat>On-screen Show (16:9)</PresentationFormat>
  <Paragraphs>195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Consolas</vt:lpstr>
      <vt:lpstr>Courier New</vt:lpstr>
      <vt:lpstr>Times New Roman</vt:lpstr>
      <vt:lpstr>1_Custom</vt:lpstr>
      <vt:lpstr>Module 4</vt:lpstr>
      <vt:lpstr>Announcements</vt:lpstr>
      <vt:lpstr>Defining Functions</vt:lpstr>
      <vt:lpstr>Def Statements</vt:lpstr>
      <vt:lpstr>Discussion Question</vt:lpstr>
      <vt:lpstr>Apply</vt:lpstr>
      <vt:lpstr>Apply</vt:lpstr>
      <vt:lpstr>Example: Prediction</vt:lpstr>
      <vt:lpstr>Sir Francis Galton</vt:lpstr>
      <vt:lpstr>Apply with Multiple Arguments</vt:lpstr>
      <vt:lpstr>Apply</vt:lpstr>
      <vt:lpstr>Grouping Rows</vt:lpstr>
      <vt:lpstr>Group</vt:lpstr>
      <vt:lpstr>Grouping By Two Columns</vt:lpstr>
      <vt:lpstr>Challenge Question</vt:lpstr>
      <vt:lpstr>Pivot Tables</vt:lpstr>
      <vt:lpstr>Pivot</vt:lpstr>
      <vt:lpstr>Take-Home Question</vt:lpstr>
      <vt:lpstr>Joins</vt:lpstr>
      <vt:lpstr>Joining Two Tables</vt:lpstr>
      <vt:lpstr>Bikes</vt:lpstr>
      <vt:lpstr>Maps</vt:lpstr>
      <vt:lpstr>Maps</vt:lpstr>
      <vt:lpstr>Combining Table Methods</vt:lpstr>
      <vt:lpstr>Important Table Methods</vt:lpstr>
      <vt:lpstr>Discussion Question</vt:lpstr>
      <vt:lpstr>Spring 2016 Midterm, Q2(b)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out your  row letter (row) &amp; seat # (column)</dc:title>
  <cp:lastModifiedBy>Thomas Bernardin</cp:lastModifiedBy>
  <cp:revision>6</cp:revision>
  <dcterms:modified xsi:type="dcterms:W3CDTF">2021-10-04T15:06:12Z</dcterms:modified>
</cp:coreProperties>
</file>