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60"/>
  </p:notesMasterIdLst>
  <p:sldIdLst>
    <p:sldId id="256" r:id="rId2"/>
    <p:sldId id="330" r:id="rId3"/>
    <p:sldId id="260" r:id="rId4"/>
    <p:sldId id="337" r:id="rId5"/>
    <p:sldId id="261" r:id="rId6"/>
    <p:sldId id="262" r:id="rId7"/>
    <p:sldId id="336" r:id="rId8"/>
    <p:sldId id="263" r:id="rId9"/>
    <p:sldId id="339" r:id="rId10"/>
    <p:sldId id="264" r:id="rId11"/>
    <p:sldId id="340" r:id="rId12"/>
    <p:sldId id="329" r:id="rId13"/>
    <p:sldId id="265" r:id="rId14"/>
    <p:sldId id="266" r:id="rId15"/>
    <p:sldId id="269" r:id="rId16"/>
    <p:sldId id="341" r:id="rId17"/>
    <p:sldId id="342" r:id="rId18"/>
    <p:sldId id="270" r:id="rId19"/>
    <p:sldId id="267" r:id="rId20"/>
    <p:sldId id="343" r:id="rId21"/>
    <p:sldId id="268" r:id="rId22"/>
    <p:sldId id="273" r:id="rId23"/>
    <p:sldId id="332" r:id="rId24"/>
    <p:sldId id="333" r:id="rId25"/>
    <p:sldId id="334" r:id="rId26"/>
    <p:sldId id="335" r:id="rId27"/>
    <p:sldId id="331" r:id="rId28"/>
    <p:sldId id="284" r:id="rId29"/>
    <p:sldId id="274" r:id="rId30"/>
    <p:sldId id="275" r:id="rId31"/>
    <p:sldId id="276" r:id="rId32"/>
    <p:sldId id="344" r:id="rId33"/>
    <p:sldId id="277" r:id="rId34"/>
    <p:sldId id="278" r:id="rId35"/>
    <p:sldId id="279" r:id="rId36"/>
    <p:sldId id="280" r:id="rId37"/>
    <p:sldId id="288" r:id="rId38"/>
    <p:sldId id="282" r:id="rId39"/>
    <p:sldId id="283" r:id="rId40"/>
    <p:sldId id="291" r:id="rId41"/>
    <p:sldId id="292" r:id="rId42"/>
    <p:sldId id="293" r:id="rId43"/>
    <p:sldId id="345" r:id="rId44"/>
    <p:sldId id="346" r:id="rId45"/>
    <p:sldId id="347"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259" r:id="rId5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68"/>
    <p:restoredTop sz="77606"/>
  </p:normalViewPr>
  <p:slideViewPr>
    <p:cSldViewPr snapToGrid="0" snapToObjects="1">
      <p:cViewPr varScale="1">
        <p:scale>
          <a:sx n="68" d="100"/>
          <a:sy n="68" d="100"/>
        </p:scale>
        <p:origin x="14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umass-data-science.github.io/190fwebsite/textbook/09/3/simulation/#Step-1:-What-to-Simulate"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umass-data-science.github.io/190fwebsite/textbook/09/3/simulation/#Step-4:-Coding-the-Simulation" TargetMode="External"/><Relationship Id="rId5" Type="http://schemas.openxmlformats.org/officeDocument/2006/relationships/hyperlink" Target="https://umass-data-science.github.io/190fwebsite/textbook/09/3/simulation/#Step-3:-Number-of-Repetitions" TargetMode="External"/><Relationship Id="rId4" Type="http://schemas.openxmlformats.org/officeDocument/2006/relationships/hyperlink" Target="https://umass-data-science.github.io/190fwebsite/textbook/09/3/simulation/#Step-2:-Simulating-One-Valu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Monty_Hall_proble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 connect this slide contextually to the previous one, tell the students how this material is helping us get into the randomness stuff. Connect it to previous material too.</a:t>
            </a:r>
          </a:p>
          <a:p>
            <a:r>
              <a:rPr lang="en-US" dirty="0"/>
              <a:t>Demo is Notebook 5.1, section 3, appending arrays</a:t>
            </a:r>
          </a:p>
        </p:txBody>
      </p:sp>
    </p:spTree>
    <p:extLst>
      <p:ext uri="{BB962C8B-B14F-4D97-AF65-F5344CB8AC3E}">
        <p14:creationId xmlns:p14="http://schemas.microsoft.com/office/powerpoint/2010/main" val="3980010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After the first bullet point: </a:t>
            </a:r>
            <a:r>
              <a:rPr lang="en-US" sz="1100" b="0" i="0" dirty="0">
                <a:solidFill>
                  <a:srgbClr val="494E52"/>
                </a:solidFill>
                <a:effectLst/>
                <a:latin typeface="Rockwell" panose="02060603020205020403" pitchFamily="18" charset="77"/>
              </a:rPr>
              <a:t>In this class, those experiments will almost invariably involve chance.</a:t>
            </a:r>
          </a:p>
          <a:p>
            <a:r>
              <a:rPr lang="en-US" sz="1100" b="1" i="0" u="none" strike="noStrike" cap="none" dirty="0">
                <a:solidFill>
                  <a:srgbClr val="000000"/>
                </a:solidFill>
                <a:effectLst/>
                <a:latin typeface="Arial"/>
                <a:ea typeface="Arial"/>
                <a:cs typeface="Arial"/>
                <a:sym typeface="Arial"/>
              </a:rPr>
              <a:t>Step 1: What to Simulate</a:t>
            </a:r>
            <a:r>
              <a:rPr lang="en-US" sz="1100" b="1" i="0" u="none" strike="noStrike" cap="none" dirty="0">
                <a:solidFill>
                  <a:srgbClr val="000000"/>
                </a:solidFill>
                <a:effectLst/>
                <a:latin typeface="Arial"/>
                <a:ea typeface="Arial"/>
                <a:cs typeface="Arial"/>
                <a:sym typeface="Arial"/>
                <a:hlinkClick r:id="rId3"/>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Specify the quantity you want to simulate. </a:t>
            </a:r>
          </a:p>
          <a:p>
            <a:pPr lvl="1"/>
            <a:r>
              <a:rPr lang="en-US" sz="1100" b="0" i="0" u="none" strike="noStrike" cap="none" dirty="0">
                <a:solidFill>
                  <a:srgbClr val="000000"/>
                </a:solidFill>
                <a:effectLst/>
                <a:latin typeface="Arial"/>
                <a:ea typeface="Arial"/>
                <a:cs typeface="Arial"/>
                <a:sym typeface="Arial"/>
              </a:rPr>
              <a:t>For example, you might decide that you want to simulate the outcomes of tosses of a coin.</a:t>
            </a:r>
          </a:p>
          <a:p>
            <a:r>
              <a:rPr lang="en-US" sz="1100" b="1" i="0" u="none" strike="noStrike" cap="none" dirty="0">
                <a:solidFill>
                  <a:srgbClr val="000000"/>
                </a:solidFill>
                <a:effectLst/>
                <a:latin typeface="Arial"/>
                <a:ea typeface="Arial"/>
                <a:cs typeface="Arial"/>
                <a:sym typeface="Arial"/>
              </a:rPr>
              <a:t>Step 2: Simulating One Value</a:t>
            </a:r>
            <a:r>
              <a:rPr lang="en-US" sz="1100" b="1" i="0" u="none" strike="noStrike" cap="none" dirty="0">
                <a:solidFill>
                  <a:srgbClr val="000000"/>
                </a:solidFill>
                <a:effectLst/>
                <a:latin typeface="Arial"/>
                <a:ea typeface="Arial"/>
                <a:cs typeface="Arial"/>
                <a:sym typeface="Arial"/>
                <a:hlinkClick r:id="rId4"/>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Figure out how to simulate </a:t>
            </a:r>
            <a:r>
              <a:rPr lang="en-US" sz="1100" b="0" i="1" u="none" strike="noStrike" cap="none" dirty="0">
                <a:solidFill>
                  <a:srgbClr val="000000"/>
                </a:solidFill>
                <a:effectLst/>
                <a:latin typeface="Arial"/>
                <a:ea typeface="Arial"/>
                <a:cs typeface="Arial"/>
                <a:sym typeface="Arial"/>
              </a:rPr>
              <a:t>one</a:t>
            </a:r>
            <a:r>
              <a:rPr lang="en-US" sz="1100" b="0" i="0" u="none" strike="noStrike" cap="none" dirty="0">
                <a:solidFill>
                  <a:srgbClr val="000000"/>
                </a:solidFill>
                <a:effectLst/>
                <a:latin typeface="Arial"/>
                <a:ea typeface="Arial"/>
                <a:cs typeface="Arial"/>
                <a:sym typeface="Arial"/>
              </a:rPr>
              <a:t> value of the quantity you specified in Step 1. </a:t>
            </a:r>
          </a:p>
          <a:p>
            <a:pPr lvl="1"/>
            <a:r>
              <a:rPr lang="en-US" sz="1100" b="0" i="0" u="none" strike="noStrike" cap="none" dirty="0">
                <a:solidFill>
                  <a:srgbClr val="000000"/>
                </a:solidFill>
                <a:effectLst/>
                <a:latin typeface="Arial"/>
                <a:ea typeface="Arial"/>
                <a:cs typeface="Arial"/>
                <a:sym typeface="Arial"/>
              </a:rPr>
              <a:t>In our example, you have to figure out how to simulate the outcome of </a:t>
            </a:r>
            <a:r>
              <a:rPr lang="en-US" sz="1100" b="0" i="1" u="none" strike="noStrike" cap="none" dirty="0">
                <a:solidFill>
                  <a:srgbClr val="000000"/>
                </a:solidFill>
                <a:effectLst/>
                <a:latin typeface="Arial"/>
                <a:ea typeface="Arial"/>
                <a:cs typeface="Arial"/>
                <a:sym typeface="Arial"/>
              </a:rPr>
              <a:t>one</a:t>
            </a:r>
            <a:r>
              <a:rPr lang="en-US" sz="1100" b="0" i="0" u="none" strike="noStrike" cap="none" dirty="0">
                <a:solidFill>
                  <a:srgbClr val="000000"/>
                </a:solidFill>
                <a:effectLst/>
                <a:latin typeface="Arial"/>
                <a:ea typeface="Arial"/>
                <a:cs typeface="Arial"/>
                <a:sym typeface="Arial"/>
              </a:rPr>
              <a:t> toss of a coin. </a:t>
            </a:r>
          </a:p>
          <a:p>
            <a:pPr lvl="1"/>
            <a:r>
              <a:rPr lang="en-US" sz="1100" b="0" i="0" u="none" strike="noStrike" cap="none" dirty="0">
                <a:solidFill>
                  <a:srgbClr val="000000"/>
                </a:solidFill>
                <a:effectLst/>
                <a:latin typeface="Arial"/>
                <a:ea typeface="Arial"/>
                <a:cs typeface="Arial"/>
                <a:sym typeface="Arial"/>
              </a:rPr>
              <a:t>If your quantity is more complicated, you might need several lines of code to come up with one simulated value.</a:t>
            </a:r>
          </a:p>
          <a:p>
            <a:r>
              <a:rPr lang="en-US" sz="1100" b="1" i="0" u="none" strike="noStrike" cap="none" dirty="0">
                <a:solidFill>
                  <a:srgbClr val="000000"/>
                </a:solidFill>
                <a:effectLst/>
                <a:latin typeface="Arial"/>
                <a:ea typeface="Arial"/>
                <a:cs typeface="Arial"/>
                <a:sym typeface="Arial"/>
              </a:rPr>
              <a:t>Step 3: Number of Repetitions</a:t>
            </a:r>
            <a:r>
              <a:rPr lang="en-US" sz="1100" b="1" i="0" u="none" strike="noStrike" cap="none" dirty="0">
                <a:solidFill>
                  <a:srgbClr val="000000"/>
                </a:solidFill>
                <a:effectLst/>
                <a:latin typeface="Arial"/>
                <a:ea typeface="Arial"/>
                <a:cs typeface="Arial"/>
                <a:sym typeface="Arial"/>
                <a:hlinkClick r:id="rId5"/>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Decide how many times you want to simulate the quantity. You will have to repeat Step 2 that many times. In one of our earlier examples we had decided to simulate the outcomes of 1000 tosses of a coin, and so we needed 1000 repetitions of generating the outcome of a single toss.</a:t>
            </a:r>
          </a:p>
          <a:p>
            <a:r>
              <a:rPr lang="en-US" sz="1100" b="1" i="0" u="none" strike="noStrike" cap="none" dirty="0">
                <a:solidFill>
                  <a:srgbClr val="000000"/>
                </a:solidFill>
                <a:effectLst/>
                <a:latin typeface="Arial"/>
                <a:ea typeface="Arial"/>
                <a:cs typeface="Arial"/>
                <a:sym typeface="Arial"/>
              </a:rPr>
              <a:t>Step 4: Coding the Simulation</a:t>
            </a:r>
            <a:r>
              <a:rPr lang="en-US" sz="1100" b="1" i="0" u="none" strike="noStrike" cap="none" dirty="0">
                <a:solidFill>
                  <a:srgbClr val="000000"/>
                </a:solidFill>
                <a:effectLst/>
                <a:latin typeface="Arial"/>
                <a:ea typeface="Arial"/>
                <a:cs typeface="Arial"/>
                <a:sym typeface="Arial"/>
                <a:hlinkClick r:id="rId6"/>
              </a:rPr>
              <a:t>¶</a:t>
            </a:r>
            <a:endParaRPr lang="en-US" sz="1100" b="1"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Put it all together in code.</a:t>
            </a:r>
          </a:p>
          <a:p>
            <a:pPr lvl="1"/>
            <a:r>
              <a:rPr lang="en-US" sz="1100" b="0" i="0" u="none" strike="noStrike" cap="none" dirty="0">
                <a:solidFill>
                  <a:srgbClr val="000000"/>
                </a:solidFill>
                <a:effectLst/>
                <a:latin typeface="Arial"/>
                <a:ea typeface="Arial"/>
                <a:cs typeface="Arial"/>
                <a:sym typeface="Arial"/>
              </a:rPr>
              <a:t>Create an empty array in which to collect all the simulated values. We will call this the collection array.</a:t>
            </a:r>
          </a:p>
          <a:p>
            <a:pPr lvl="1"/>
            <a:r>
              <a:rPr lang="en-US" sz="1100" b="0" i="0" u="none" strike="noStrike" cap="none" dirty="0">
                <a:solidFill>
                  <a:srgbClr val="000000"/>
                </a:solidFill>
                <a:effectLst/>
                <a:latin typeface="Arial"/>
                <a:ea typeface="Arial"/>
                <a:cs typeface="Arial"/>
                <a:sym typeface="Arial"/>
              </a:rPr>
              <a:t>Create a "repetitions sequence," that is, a sequence whose length is the number of repetitions you specified in Step 3. For n repetitions we will almost always use the sequence </a:t>
            </a:r>
            <a:r>
              <a:rPr lang="en-US" sz="1100" b="0" i="0" u="none" strike="noStrike" cap="none" dirty="0" err="1">
                <a:solidFill>
                  <a:srgbClr val="000000"/>
                </a:solidFill>
                <a:effectLst/>
                <a:latin typeface="Arial"/>
                <a:ea typeface="Arial"/>
                <a:cs typeface="Arial"/>
                <a:sym typeface="Arial"/>
              </a:rPr>
              <a:t>np.arange</a:t>
            </a:r>
            <a:r>
              <a:rPr lang="en-US" sz="1100" b="0" i="0" u="none" strike="noStrike" cap="none" dirty="0">
                <a:solidFill>
                  <a:srgbClr val="000000"/>
                </a:solidFill>
                <a:effectLst/>
                <a:latin typeface="Arial"/>
                <a:ea typeface="Arial"/>
                <a:cs typeface="Arial"/>
                <a:sym typeface="Arial"/>
              </a:rPr>
              <a:t>(n).</a:t>
            </a:r>
          </a:p>
          <a:p>
            <a:pPr lvl="1"/>
            <a:r>
              <a:rPr lang="en-US" sz="1100" b="0" i="0" u="none" strike="noStrike" cap="none" dirty="0">
                <a:solidFill>
                  <a:srgbClr val="000000"/>
                </a:solidFill>
                <a:effectLst/>
                <a:latin typeface="Arial"/>
                <a:ea typeface="Arial"/>
                <a:cs typeface="Arial"/>
                <a:sym typeface="Arial"/>
              </a:rPr>
              <a:t>Create a for loop. For each element of the repetitions sequence:</a:t>
            </a:r>
          </a:p>
          <a:p>
            <a:pPr lvl="2"/>
            <a:r>
              <a:rPr lang="en-US" sz="1100" b="0" i="0" u="none" strike="noStrike" cap="none" dirty="0">
                <a:solidFill>
                  <a:srgbClr val="000000"/>
                </a:solidFill>
                <a:effectLst/>
                <a:latin typeface="Arial"/>
                <a:ea typeface="Arial"/>
                <a:cs typeface="Arial"/>
                <a:sym typeface="Arial"/>
              </a:rPr>
              <a:t>Simulate </a:t>
            </a:r>
            <a:r>
              <a:rPr lang="en-US" sz="1100" b="0" i="1" u="none" strike="noStrike" cap="none" dirty="0">
                <a:solidFill>
                  <a:srgbClr val="000000"/>
                </a:solidFill>
                <a:effectLst/>
                <a:latin typeface="Arial"/>
                <a:ea typeface="Arial"/>
                <a:cs typeface="Arial"/>
                <a:sym typeface="Arial"/>
              </a:rPr>
              <a:t>one</a:t>
            </a:r>
            <a:r>
              <a:rPr lang="en-US" sz="1100" b="0" i="0" u="none" strike="noStrike" cap="none" dirty="0">
                <a:solidFill>
                  <a:srgbClr val="000000"/>
                </a:solidFill>
                <a:effectLst/>
                <a:latin typeface="Arial"/>
                <a:ea typeface="Arial"/>
                <a:cs typeface="Arial"/>
                <a:sym typeface="Arial"/>
              </a:rPr>
              <a:t> value based on the code you developed in Step 2.</a:t>
            </a:r>
          </a:p>
          <a:p>
            <a:pPr lvl="2"/>
            <a:r>
              <a:rPr lang="en-US" sz="1100" b="0" i="0" u="none" strike="noStrike" cap="none" dirty="0">
                <a:solidFill>
                  <a:srgbClr val="000000"/>
                </a:solidFill>
                <a:effectLst/>
                <a:latin typeface="Arial"/>
                <a:ea typeface="Arial"/>
                <a:cs typeface="Arial"/>
                <a:sym typeface="Arial"/>
              </a:rPr>
              <a:t>Augment the collection array with this simulated value.</a:t>
            </a:r>
          </a:p>
          <a:p>
            <a:endParaRPr lang="en-US" dirty="0"/>
          </a:p>
        </p:txBody>
      </p:sp>
    </p:spTree>
    <p:extLst>
      <p:ext uri="{BB962C8B-B14F-4D97-AF65-F5344CB8AC3E}">
        <p14:creationId xmlns:p14="http://schemas.microsoft.com/office/powerpoint/2010/main" val="2329678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1567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Demo is </a:t>
            </a:r>
            <a:r>
              <a:rPr lang="en-US" sz="1100" b="0" i="0" u="none" strike="noStrike" cap="none" dirty="0">
                <a:solidFill>
                  <a:srgbClr val="000000"/>
                </a:solidFill>
                <a:effectLst/>
                <a:latin typeface="Arial"/>
                <a:ea typeface="Arial"/>
                <a:cs typeface="Arial"/>
                <a:sym typeface="Arial"/>
              </a:rPr>
              <a:t>notebook 5.1 section 6.1, simulation ex. 1</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Ask them how much they expect the players to get</a:t>
            </a:r>
          </a:p>
          <a:p>
            <a:endParaRPr lang="en-US" dirty="0"/>
          </a:p>
        </p:txBody>
      </p:sp>
    </p:spTree>
    <p:extLst>
      <p:ext uri="{BB962C8B-B14F-4D97-AF65-F5344CB8AC3E}">
        <p14:creationId xmlns:p14="http://schemas.microsoft.com/office/powerpoint/2010/main" val="2556243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Demo is </a:t>
            </a:r>
            <a:r>
              <a:rPr lang="en-US" sz="1100" b="0" i="0" u="none" strike="noStrike" cap="none" dirty="0">
                <a:solidFill>
                  <a:srgbClr val="000000"/>
                </a:solidFill>
                <a:effectLst/>
                <a:latin typeface="Arial"/>
                <a:ea typeface="Arial"/>
                <a:cs typeface="Arial"/>
                <a:sym typeface="Arial"/>
              </a:rPr>
              <a:t>notebook 5.1 section 6.1, simulation ex. 2</a:t>
            </a:r>
          </a:p>
        </p:txBody>
      </p:sp>
    </p:spTree>
    <p:extLst>
      <p:ext uri="{BB962C8B-B14F-4D97-AF65-F5344CB8AC3E}">
        <p14:creationId xmlns:p14="http://schemas.microsoft.com/office/powerpoint/2010/main" val="2760469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the description in the book to discuss the Monty hall problem -- https://</a:t>
            </a:r>
            <a:r>
              <a:rPr lang="en-US" dirty="0" err="1"/>
              <a:t>umass</a:t>
            </a:r>
            <a:r>
              <a:rPr lang="en-US" dirty="0"/>
              <a:t>-data-</a:t>
            </a:r>
            <a:r>
              <a:rPr lang="en-US" dirty="0" err="1"/>
              <a:t>science.github.io</a:t>
            </a:r>
            <a:r>
              <a:rPr lang="en-US" dirty="0"/>
              <a:t>/190fwebsite/textbook/09/4/</a:t>
            </a:r>
            <a:r>
              <a:rPr lang="en-US" dirty="0" err="1"/>
              <a:t>monty</a:t>
            </a:r>
            <a:r>
              <a:rPr lang="en-US" dirty="0"/>
              <a:t>-hall-problem/</a:t>
            </a:r>
          </a:p>
          <a:p>
            <a:endParaRPr lang="en-US" dirty="0"/>
          </a:p>
          <a:p>
            <a:pPr algn="l"/>
            <a:r>
              <a:rPr lang="en-US" b="0" i="0" dirty="0">
                <a:solidFill>
                  <a:srgbClr val="494E52"/>
                </a:solidFill>
                <a:effectLst/>
                <a:latin typeface="-apple-system"/>
              </a:rPr>
              <a:t>The setting is derived from a television game show called "Let's Make a Deal". Monty Hall hosted this show in the 1960's, and it has since led to a number of spin-offs. </a:t>
            </a:r>
          </a:p>
          <a:p>
            <a:pPr algn="l"/>
            <a:r>
              <a:rPr lang="en-US" b="0" i="0" dirty="0">
                <a:solidFill>
                  <a:srgbClr val="494E52"/>
                </a:solidFill>
                <a:effectLst/>
                <a:latin typeface="-apple-system"/>
              </a:rPr>
              <a:t>An exciting part of the show was that while the contestants had the chance to win great prizes, they might instead end up with "zonks" that were less desirable. This is the basis for what is now known as </a:t>
            </a:r>
            <a:r>
              <a:rPr lang="en-US" b="0" i="1" dirty="0">
                <a:solidFill>
                  <a:srgbClr val="494E52"/>
                </a:solidFill>
                <a:effectLst/>
                <a:latin typeface="-apple-system"/>
              </a:rPr>
              <a:t>the Monty Hall problem</a:t>
            </a:r>
            <a:r>
              <a:rPr lang="en-US" b="0" i="0" dirty="0">
                <a:solidFill>
                  <a:srgbClr val="494E52"/>
                </a:solidFill>
                <a:effectLst/>
                <a:latin typeface="-apple-system"/>
              </a:rPr>
              <a:t>.</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setting is a game show in which the contestant is faced with three closed doors. Behind one of the doors is a fancy car, and behind each of the other two there is a goat. </a:t>
            </a:r>
          </a:p>
          <a:p>
            <a:pPr algn="l"/>
            <a:r>
              <a:rPr lang="en-US" b="0" i="0" dirty="0">
                <a:solidFill>
                  <a:srgbClr val="494E52"/>
                </a:solidFill>
                <a:effectLst/>
                <a:latin typeface="-apple-system"/>
              </a:rPr>
              <a:t>The contestant doesn't know where the car is, and has to attempt to find it under the following rules.</a:t>
            </a:r>
          </a:p>
          <a:p>
            <a:pPr lvl="1" algn="l">
              <a:buFont typeface="Arial" panose="020B0604020202020204" pitchFamily="34" charset="0"/>
              <a:buChar char="•"/>
            </a:pPr>
            <a:r>
              <a:rPr lang="en-US" b="0" i="0" dirty="0">
                <a:solidFill>
                  <a:srgbClr val="494E52"/>
                </a:solidFill>
                <a:effectLst/>
                <a:latin typeface="-apple-system"/>
              </a:rPr>
              <a:t>The contestant makes an initial choice, but that door isn't opened.</a:t>
            </a:r>
          </a:p>
          <a:p>
            <a:pPr lvl="1" algn="l">
              <a:buFont typeface="Arial" panose="020B0604020202020204" pitchFamily="34" charset="0"/>
              <a:buChar char="•"/>
            </a:pPr>
            <a:r>
              <a:rPr lang="en-US" b="0" i="0" dirty="0">
                <a:solidFill>
                  <a:srgbClr val="494E52"/>
                </a:solidFill>
                <a:effectLst/>
                <a:latin typeface="-apple-system"/>
              </a:rPr>
              <a:t>At least one of the other two doors must have a goat behind it. Monty opens one of these doors to reveal a goat, displayed in all its glory in </a:t>
            </a:r>
            <a:r>
              <a:rPr lang="en-US" b="0" i="0" dirty="0">
                <a:solidFill>
                  <a:srgbClr val="52ADC8"/>
                </a:solidFill>
                <a:effectLst/>
                <a:latin typeface="-apple-system"/>
                <a:hlinkClick r:id="rId3"/>
              </a:rPr>
              <a:t>Wikipedia</a:t>
            </a:r>
            <a:endParaRPr lang="en-US" b="0" i="0" dirty="0">
              <a:solidFill>
                <a:srgbClr val="494E52"/>
              </a:solidFill>
              <a:effectLst/>
              <a:latin typeface="-apple-system"/>
            </a:endParaRP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b="0" i="0" dirty="0">
                <a:solidFill>
                  <a:srgbClr val="494E52"/>
                </a:solidFill>
                <a:effectLst/>
                <a:latin typeface="-apple-system"/>
              </a:rPr>
              <a:t>There are two doors left, one of which was the contestant's original choice. One of the doors has the car behind it, and the other one has a goat. The contestant now gets to choose which of the two doors to open.</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b="0" i="0" dirty="0">
                <a:solidFill>
                  <a:srgbClr val="494E52"/>
                </a:solidFill>
                <a:effectLst/>
                <a:latin typeface="-apple-system"/>
              </a:rPr>
              <a:t>What choice would y</a:t>
            </a:r>
            <a:br>
              <a:rPr lang="en-US" dirty="0"/>
            </a:br>
            <a:endParaRPr lang="en-US" dirty="0"/>
          </a:p>
        </p:txBody>
      </p:sp>
    </p:spTree>
    <p:extLst>
      <p:ext uri="{BB962C8B-B14F-4D97-AF65-F5344CB8AC3E}">
        <p14:creationId xmlns:p14="http://schemas.microsoft.com/office/powerpoint/2010/main" val="2579789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3692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Math is the main tool for finding probabilities exactly, though computers are useful for this purpose too. Simulation can provide excellent approximations, with high probability.</a:t>
            </a:r>
          </a:p>
          <a:p>
            <a:endParaRPr lang="en-US" dirty="0"/>
          </a:p>
        </p:txBody>
      </p:sp>
    </p:spTree>
    <p:extLst>
      <p:ext uri="{BB962C8B-B14F-4D97-AF65-F5344CB8AC3E}">
        <p14:creationId xmlns:p14="http://schemas.microsoft.com/office/powerpoint/2010/main" val="393675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Impossible events have probability 0. Events that are certain have probability 1.</a:t>
            </a:r>
          </a:p>
          <a:p>
            <a:r>
              <a:rPr lang="en-US" b="0" i="0" dirty="0">
                <a:solidFill>
                  <a:srgbClr val="494E52"/>
                </a:solidFill>
                <a:effectLst/>
                <a:latin typeface="-apple-system"/>
              </a:rPr>
              <a:t>Chance and probability are (and will be) used interchangeably </a:t>
            </a:r>
          </a:p>
        </p:txBody>
      </p:sp>
    </p:spTree>
    <p:extLst>
      <p:ext uri="{BB962C8B-B14F-4D97-AF65-F5344CB8AC3E}">
        <p14:creationId xmlns:p14="http://schemas.microsoft.com/office/powerpoint/2010/main" val="1867266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example here: P(getting 1 spot on a dice roll) = #(face with 1 </a:t>
            </a:r>
            <a:r>
              <a:rPr lang="en-US" dirty="0" err="1"/>
              <a:t>spote</a:t>
            </a:r>
            <a:r>
              <a:rPr lang="en-US" dirty="0"/>
              <a:t>)/#(number of all faces) = #(1)/#(1, 2, 3, 4, 5, 6) = 1/6</a:t>
            </a:r>
          </a:p>
          <a:p>
            <a:endParaRPr lang="en-US" dirty="0"/>
          </a:p>
          <a:p>
            <a:r>
              <a:rPr lang="en-US" b="0" i="0" dirty="0">
                <a:solidFill>
                  <a:srgbClr val="494E52"/>
                </a:solidFill>
                <a:effectLst/>
                <a:latin typeface="-apple-system"/>
              </a:rPr>
              <a:t>For example, the chance that the die shows an even number is </a:t>
            </a:r>
            <a:r>
              <a:rPr lang="en-US" b="0" i="0" dirty="0">
                <a:solidFill>
                  <a:srgbClr val="494E52"/>
                </a:solidFill>
                <a:effectLst/>
                <a:latin typeface="MJXc-TeX-main-R"/>
              </a:rPr>
              <a:t>number of even faces/number of all faces = #{2,4,6}/#{1,2,3,4,5,6} = 3/6</a:t>
            </a:r>
            <a:br>
              <a:rPr lang="en-US" dirty="0"/>
            </a:br>
            <a:endParaRPr lang="en-US" dirty="0"/>
          </a:p>
          <a:p>
            <a:endParaRPr lang="en-US" dirty="0"/>
          </a:p>
          <a:p>
            <a:r>
              <a:rPr lang="en-US" dirty="0"/>
              <a:t>Use examples in the book for this section going forward. Examples are here: https://</a:t>
            </a:r>
            <a:r>
              <a:rPr lang="en-US" dirty="0" err="1"/>
              <a:t>umass</a:t>
            </a:r>
            <a:r>
              <a:rPr lang="en-US" dirty="0"/>
              <a:t>-data-</a:t>
            </a:r>
            <a:r>
              <a:rPr lang="en-US" dirty="0" err="1"/>
              <a:t>science.github.io</a:t>
            </a:r>
            <a:r>
              <a:rPr lang="en-US" dirty="0"/>
              <a:t>/190fwebsite/textbook/09/5/finding-probabilities/</a:t>
            </a:r>
          </a:p>
        </p:txBody>
      </p:sp>
    </p:spTree>
    <p:extLst>
      <p:ext uri="{BB962C8B-B14F-4D97-AF65-F5344CB8AC3E}">
        <p14:creationId xmlns:p14="http://schemas.microsoft.com/office/powerpoint/2010/main" val="153250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John Snow and the Broad Street Pump – </a:t>
            </a:r>
            <a:r>
              <a:rPr lang="en-US"/>
              <a:t>Cholera </a:t>
            </a:r>
            <a:endParaRPr lang="en-US" dirty="0"/>
          </a:p>
        </p:txBody>
      </p:sp>
    </p:spTree>
    <p:extLst>
      <p:ext uri="{BB962C8B-B14F-4D97-AF65-F5344CB8AC3E}">
        <p14:creationId xmlns:p14="http://schemas.microsoft.com/office/powerpoint/2010/main" val="390353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example from the book to answer this question – specifically under the sub-section named: ”when two events must both happen”.  Link: https://</a:t>
            </a:r>
            <a:r>
              <a:rPr lang="en-US" dirty="0" err="1"/>
              <a:t>umass</a:t>
            </a:r>
            <a:r>
              <a:rPr lang="en-US" dirty="0"/>
              <a:t>-data-</a:t>
            </a:r>
            <a:r>
              <a:rPr lang="en-US" dirty="0" err="1"/>
              <a:t>science.github.io</a:t>
            </a:r>
            <a:r>
              <a:rPr lang="en-US" dirty="0"/>
              <a:t>/190fwebsite/textbook/09/5/finding-probabilities/</a:t>
            </a:r>
          </a:p>
          <a:p>
            <a:endParaRPr lang="en-US" dirty="0"/>
          </a:p>
          <a:p>
            <a:r>
              <a:rPr lang="en-US" dirty="0"/>
              <a:t>This question is a precursor to the next slide, the multiplicative rule</a:t>
            </a:r>
          </a:p>
        </p:txBody>
      </p:sp>
    </p:spTree>
    <p:extLst>
      <p:ext uri="{BB962C8B-B14F-4D97-AF65-F5344CB8AC3E}">
        <p14:creationId xmlns:p14="http://schemas.microsoft.com/office/powerpoint/2010/main" val="1987024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examples from the book here. The link is https://</a:t>
            </a:r>
            <a:r>
              <a:rPr lang="en-US" dirty="0" err="1"/>
              <a:t>umass</a:t>
            </a:r>
            <a:r>
              <a:rPr lang="en-US" dirty="0"/>
              <a:t>-data-</a:t>
            </a:r>
            <a:r>
              <a:rPr lang="en-US" dirty="0" err="1"/>
              <a:t>science.github.io</a:t>
            </a:r>
            <a:r>
              <a:rPr lang="en-US" dirty="0"/>
              <a:t>/190fwebsite/textbook/09/5/finding-probabilities/</a:t>
            </a:r>
          </a:p>
          <a:p>
            <a:r>
              <a:rPr lang="en-US" dirty="0"/>
              <a:t>The specific subsection for this slide is named “when an event can happen in two different ways”</a:t>
            </a:r>
          </a:p>
          <a:p>
            <a:r>
              <a:rPr lang="en-US" dirty="0"/>
              <a:t>This question is a precursor to the next slide on addition rule</a:t>
            </a:r>
          </a:p>
          <a:p>
            <a:endParaRPr lang="en-US" dirty="0"/>
          </a:p>
        </p:txBody>
      </p:sp>
    </p:spTree>
    <p:extLst>
      <p:ext uri="{BB962C8B-B14F-4D97-AF65-F5344CB8AC3E}">
        <p14:creationId xmlns:p14="http://schemas.microsoft.com/office/powerpoint/2010/main" val="895175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examples from the book here. Link: https://</a:t>
            </a:r>
            <a:r>
              <a:rPr lang="en-US" dirty="0" err="1"/>
              <a:t>umass</a:t>
            </a:r>
            <a:r>
              <a:rPr lang="en-US" dirty="0"/>
              <a:t>-data-</a:t>
            </a:r>
            <a:r>
              <a:rPr lang="en-US" dirty="0" err="1"/>
              <a:t>science.github.io</a:t>
            </a:r>
            <a:r>
              <a:rPr lang="en-US" dirty="0"/>
              <a:t>/190fwebsite/textbook/09/5/finding-probabilities/</a:t>
            </a:r>
          </a:p>
          <a:p>
            <a:r>
              <a:rPr lang="en-US" dirty="0"/>
              <a:t>The specific subsection for this slide is named: “At least one success”</a:t>
            </a:r>
          </a:p>
          <a:p>
            <a:r>
              <a:rPr lang="en-US" dirty="0"/>
              <a:t>Motivate the at least one success (we compute the compliment because it is clearer. At least one head is 1 – P(all tails))</a:t>
            </a:r>
          </a:p>
          <a:p>
            <a:endParaRPr lang="en-US" dirty="0"/>
          </a:p>
          <a:p>
            <a:endParaRPr lang="en-US" dirty="0"/>
          </a:p>
          <a:p>
            <a:r>
              <a:rPr lang="en-US" dirty="0"/>
              <a:t>Point students to the computation of compliment examples in the book, esp. computation of </a:t>
            </a:r>
            <a:r>
              <a:rPr lang="en-US" b="0" i="0" dirty="0">
                <a:solidFill>
                  <a:srgbClr val="494E52"/>
                </a:solidFill>
                <a:effectLst/>
                <a:latin typeface="-apple-system"/>
              </a:rPr>
              <a:t>the chance that the face with six spots comes up at least once in rolls of a die. Chapter 9 last section</a:t>
            </a:r>
            <a:endParaRPr lang="en-US" dirty="0"/>
          </a:p>
        </p:txBody>
      </p:sp>
    </p:spTree>
    <p:extLst>
      <p:ext uri="{BB962C8B-B14F-4D97-AF65-F5344CB8AC3E}">
        <p14:creationId xmlns:p14="http://schemas.microsoft.com/office/powerpoint/2010/main" val="2910661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Deterministic sample: Occurs when you simply specify which elements of a set you want to choose, without any chances involved, e.g., using take() or where()</a:t>
            </a:r>
          </a:p>
          <a:p>
            <a:r>
              <a:rPr lang="en-US" b="0" i="0" dirty="0">
                <a:solidFill>
                  <a:srgbClr val="494E52"/>
                </a:solidFill>
                <a:effectLst/>
                <a:latin typeface="-apple-system"/>
              </a:rPr>
              <a:t>Point students to the example in the book on random samples – the one with A selected with probability 1, and B and C selected with probability 1/2</a:t>
            </a:r>
          </a:p>
        </p:txBody>
      </p:sp>
    </p:spTree>
    <p:extLst>
      <p:ext uri="{BB962C8B-B14F-4D97-AF65-F5344CB8AC3E}">
        <p14:creationId xmlns:p14="http://schemas.microsoft.com/office/powerpoint/2010/main" val="890652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Population contains all individuals</a:t>
            </a:r>
          </a:p>
        </p:txBody>
      </p:sp>
    </p:spTree>
    <p:extLst>
      <p:ext uri="{BB962C8B-B14F-4D97-AF65-F5344CB8AC3E}">
        <p14:creationId xmlns:p14="http://schemas.microsoft.com/office/powerpoint/2010/main" val="4219722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During the demo here, first few cells are showing how to obtain a deterministic sample, then the last is showing how to obtain a systematic sample</a:t>
            </a:r>
          </a:p>
        </p:txBody>
      </p:sp>
    </p:spTree>
    <p:extLst>
      <p:ext uri="{BB962C8B-B14F-4D97-AF65-F5344CB8AC3E}">
        <p14:creationId xmlns:p14="http://schemas.microsoft.com/office/powerpoint/2010/main" val="1980850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054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instance, the probability distribution of faces of a die</a:t>
            </a:r>
          </a:p>
          <a:p>
            <a:r>
              <a:rPr lang="en-US" dirty="0"/>
              <a:t>We know that the probability that every face of the die appears is 1/6</a:t>
            </a:r>
          </a:p>
          <a:p>
            <a:r>
              <a:rPr lang="en-US" b="0" i="0" dirty="0">
                <a:solidFill>
                  <a:srgbClr val="494E52"/>
                </a:solidFill>
                <a:effectLst/>
                <a:latin typeface="-apple-system"/>
              </a:rPr>
              <a:t>We’ll visualize that in a histogram soon. </a:t>
            </a:r>
          </a:p>
          <a:p>
            <a:pPr lvl="1"/>
            <a:r>
              <a:rPr lang="en-US" b="0" i="0" dirty="0">
                <a:solidFill>
                  <a:srgbClr val="494E52"/>
                </a:solidFill>
                <a:effectLst/>
                <a:latin typeface="-apple-system"/>
              </a:rPr>
              <a:t>Do demo here (for the probability distribution)</a:t>
            </a:r>
          </a:p>
          <a:p>
            <a:pPr lvl="1"/>
            <a:r>
              <a:rPr lang="en-US" b="0" i="0" dirty="0">
                <a:solidFill>
                  <a:srgbClr val="494E52"/>
                </a:solidFill>
                <a:effectLst/>
                <a:latin typeface="-apple-system"/>
              </a:rPr>
              <a:t>The histogram helps us visualize the fact that every face appears with probability 1/6. </a:t>
            </a:r>
          </a:p>
          <a:p>
            <a:r>
              <a:rPr lang="en-US" b="0" i="0" dirty="0">
                <a:solidFill>
                  <a:srgbClr val="494E52"/>
                </a:solidFill>
                <a:effectLst/>
                <a:latin typeface="-apple-system"/>
              </a:rPr>
              <a:t>We say that the histogram shows the </a:t>
            </a:r>
            <a:r>
              <a:rPr lang="en-US" b="0" i="1" dirty="0">
                <a:solidFill>
                  <a:srgbClr val="494E52"/>
                </a:solidFill>
                <a:effectLst/>
                <a:latin typeface="-apple-system"/>
              </a:rPr>
              <a:t>distribution</a:t>
            </a:r>
            <a:r>
              <a:rPr lang="en-US" b="0" i="0" dirty="0">
                <a:solidFill>
                  <a:srgbClr val="494E52"/>
                </a:solidFill>
                <a:effectLst/>
                <a:latin typeface="-apple-system"/>
              </a:rPr>
              <a:t> of probabilities over all the possible faces. </a:t>
            </a:r>
          </a:p>
          <a:p>
            <a:r>
              <a:rPr lang="en-US" b="0" i="0" dirty="0">
                <a:solidFill>
                  <a:srgbClr val="494E52"/>
                </a:solidFill>
                <a:effectLst/>
                <a:latin typeface="-apple-system"/>
              </a:rPr>
              <a:t>Since all the bars represent the same percent chance, the distribution is called </a:t>
            </a:r>
            <a:r>
              <a:rPr lang="en-US" b="0" i="1" dirty="0">
                <a:solidFill>
                  <a:srgbClr val="494E52"/>
                </a:solidFill>
                <a:effectLst/>
                <a:latin typeface="-apple-system"/>
              </a:rPr>
              <a:t>uniform on the integers 1 through 6.</a:t>
            </a:r>
          </a:p>
          <a:p>
            <a:endParaRPr lang="en-US" b="0" i="1" dirty="0">
              <a:solidFill>
                <a:srgbClr val="494E52"/>
              </a:solidFill>
              <a:effectLst/>
              <a:latin typeface="-apple-system"/>
            </a:endParaRPr>
          </a:p>
          <a:p>
            <a:endParaRPr lang="en-US" b="0" i="1" dirty="0">
              <a:solidFill>
                <a:srgbClr val="494E52"/>
              </a:solidFill>
              <a:effectLst/>
              <a:latin typeface="-apple-system"/>
            </a:endParaRPr>
          </a:p>
          <a:p>
            <a:r>
              <a:rPr lang="en-US" b="0" i="0" dirty="0">
                <a:solidFill>
                  <a:srgbClr val="494E52"/>
                </a:solidFill>
                <a:effectLst/>
                <a:latin typeface="-apple-system"/>
              </a:rPr>
              <a:t>Variables whose successive values are separated by the same fixed amount, such as the values on rolls of a die (successive values separated by 1), fall into a class of variables that are called </a:t>
            </a:r>
            <a:r>
              <a:rPr lang="en-US" b="0" i="1" dirty="0">
                <a:solidFill>
                  <a:srgbClr val="494E52"/>
                </a:solidFill>
                <a:effectLst/>
                <a:latin typeface="-apple-system"/>
              </a:rPr>
              <a:t>discrete</a:t>
            </a:r>
            <a:r>
              <a:rPr lang="en-US" b="0" i="0" dirty="0">
                <a:solidFill>
                  <a:srgbClr val="494E52"/>
                </a:solidFill>
                <a:effectLst/>
                <a:latin typeface="-apple-system"/>
              </a:rPr>
              <a:t>. </a:t>
            </a:r>
          </a:p>
          <a:p>
            <a:r>
              <a:rPr lang="en-US" b="0" i="0" dirty="0">
                <a:solidFill>
                  <a:srgbClr val="494E52"/>
                </a:solidFill>
                <a:effectLst/>
                <a:latin typeface="-apple-system"/>
              </a:rPr>
              <a:t>The histogram above is called a </a:t>
            </a:r>
            <a:r>
              <a:rPr lang="en-US" b="0" i="1" dirty="0">
                <a:solidFill>
                  <a:srgbClr val="494E52"/>
                </a:solidFill>
                <a:effectLst/>
                <a:latin typeface="-apple-system"/>
              </a:rPr>
              <a:t>discrete</a:t>
            </a:r>
            <a:r>
              <a:rPr lang="en-US" b="0" i="0" dirty="0">
                <a:solidFill>
                  <a:srgbClr val="494E52"/>
                </a:solidFill>
                <a:effectLst/>
                <a:latin typeface="-apple-system"/>
              </a:rPr>
              <a:t> histogram. Its bins are specified by the array </a:t>
            </a:r>
            <a:r>
              <a:rPr lang="en-US" dirty="0" err="1"/>
              <a:t>die_bins</a:t>
            </a:r>
            <a:r>
              <a:rPr lang="en-US" b="0" i="0" dirty="0">
                <a:solidFill>
                  <a:srgbClr val="494E52"/>
                </a:solidFill>
                <a:effectLst/>
                <a:latin typeface="-apple-system"/>
              </a:rPr>
              <a:t> and ensure that each bar is centered over the corresponding integer value.</a:t>
            </a:r>
            <a:endParaRPr lang="en-US" dirty="0"/>
          </a:p>
        </p:txBody>
      </p:sp>
    </p:spTree>
    <p:extLst>
      <p:ext uri="{BB962C8B-B14F-4D97-AF65-F5344CB8AC3E}">
        <p14:creationId xmlns:p14="http://schemas.microsoft.com/office/powerpoint/2010/main" val="713875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data science, the word "empirical" means "observed". Empirical distributions are distributions of observed data, such as data in random samples.</a:t>
            </a:r>
          </a:p>
          <a:p>
            <a:pPr algn="l"/>
            <a:r>
              <a:rPr lang="en-US" b="0" i="0" dirty="0">
                <a:solidFill>
                  <a:srgbClr val="494E52"/>
                </a:solidFill>
                <a:effectLst/>
                <a:latin typeface="-apple-system"/>
              </a:rPr>
              <a:t>The distribution from the previous slide consists of the theoretical probability of each face. </a:t>
            </a:r>
          </a:p>
          <a:p>
            <a:pPr lvl="1" algn="l"/>
            <a:r>
              <a:rPr lang="en-US" b="0" i="0" dirty="0">
                <a:solidFill>
                  <a:srgbClr val="494E52"/>
                </a:solidFill>
                <a:effectLst/>
                <a:latin typeface="-apple-system"/>
              </a:rPr>
              <a:t>It is not based on data. </a:t>
            </a:r>
          </a:p>
          <a:p>
            <a:pPr lvl="1" algn="l"/>
            <a:r>
              <a:rPr lang="en-US" b="0" i="0" dirty="0">
                <a:solidFill>
                  <a:srgbClr val="494E52"/>
                </a:solidFill>
                <a:effectLst/>
                <a:latin typeface="-apple-system"/>
              </a:rPr>
              <a:t>It can be studied and understood without any dice being rolled.</a:t>
            </a:r>
          </a:p>
          <a:p>
            <a:pPr algn="l"/>
            <a:r>
              <a:rPr lang="en-US" b="0" i="1" dirty="0">
                <a:solidFill>
                  <a:srgbClr val="494E52"/>
                </a:solidFill>
                <a:effectLst/>
                <a:latin typeface="-apple-system"/>
              </a:rPr>
              <a:t>Empirical distributions,</a:t>
            </a:r>
            <a:r>
              <a:rPr lang="en-US" b="0" i="0" dirty="0">
                <a:solidFill>
                  <a:srgbClr val="494E52"/>
                </a:solidFill>
                <a:effectLst/>
                <a:latin typeface="-apple-system"/>
              </a:rPr>
              <a:t> on the other hand, are distributions of observed data. </a:t>
            </a:r>
          </a:p>
          <a:p>
            <a:pPr lvl="1" algn="l"/>
            <a:r>
              <a:rPr lang="en-US" b="0" i="0" dirty="0">
                <a:solidFill>
                  <a:srgbClr val="494E52"/>
                </a:solidFill>
                <a:effectLst/>
                <a:latin typeface="-apple-system"/>
              </a:rPr>
              <a:t>They can be visualized by </a:t>
            </a:r>
            <a:r>
              <a:rPr lang="en-US" b="0" i="1" dirty="0">
                <a:solidFill>
                  <a:srgbClr val="494E52"/>
                </a:solidFill>
                <a:effectLst/>
                <a:latin typeface="-apple-system"/>
              </a:rPr>
              <a:t>empirical histograms</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3447015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Here "independently and under identical conditions" means that </a:t>
            </a:r>
            <a:r>
              <a:rPr lang="en-US" b="1" i="0" dirty="0">
                <a:solidFill>
                  <a:srgbClr val="494E52"/>
                </a:solidFill>
                <a:effectLst/>
                <a:latin typeface="-apple-system"/>
              </a:rPr>
              <a:t>every repetition is performed in the same way </a:t>
            </a:r>
            <a:r>
              <a:rPr lang="en-US" b="0" i="0" dirty="0">
                <a:solidFill>
                  <a:srgbClr val="494E52"/>
                </a:solidFill>
                <a:effectLst/>
                <a:latin typeface="-apple-system"/>
              </a:rPr>
              <a:t>regardless of the results of all the other repetitions.</a:t>
            </a:r>
            <a:endParaRPr lang="en-US" dirty="0"/>
          </a:p>
        </p:txBody>
      </p:sp>
    </p:spTree>
    <p:extLst>
      <p:ext uri="{BB962C8B-B14F-4D97-AF65-F5344CB8AC3E}">
        <p14:creationId xmlns:p14="http://schemas.microsoft.com/office/powerpoint/2010/main" val="150650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38678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law of averages also holds when the random sample is drawn from individuals in a large population.</a:t>
            </a:r>
          </a:p>
          <a:p>
            <a:r>
              <a:rPr lang="en-US" b="0" i="0" dirty="0">
                <a:solidFill>
                  <a:srgbClr val="494E52"/>
                </a:solidFill>
                <a:effectLst/>
                <a:latin typeface="-apple-system"/>
              </a:rPr>
              <a:t>That is, it not only applies to empirical distribution vs probability distributions, it extends to large empirical samples</a:t>
            </a:r>
          </a:p>
          <a:p>
            <a:r>
              <a:rPr lang="en-US" b="0" i="0" dirty="0">
                <a:solidFill>
                  <a:srgbClr val="494E52"/>
                </a:solidFill>
                <a:effectLst/>
                <a:latin typeface="-apple-system"/>
              </a:rPr>
              <a:t>Notice that ”large” is subjective and will depend on a case by case basis. For instance, with the die toss and united a sample of 1000 individuals was already closely resembling the probability (population) distribution</a:t>
            </a:r>
          </a:p>
          <a:p>
            <a:endParaRPr lang="en-US" b="0" i="0" dirty="0">
              <a:solidFill>
                <a:srgbClr val="494E52"/>
              </a:solidFill>
              <a:effectLst/>
              <a:latin typeface="-apple-system"/>
            </a:endParaRPr>
          </a:p>
          <a:p>
            <a:pPr algn="l"/>
            <a:r>
              <a:rPr lang="en-US" b="0" i="0" dirty="0">
                <a:solidFill>
                  <a:srgbClr val="494E52"/>
                </a:solidFill>
                <a:effectLst/>
                <a:latin typeface="-apple-system"/>
              </a:rPr>
              <a:t>For a large random sample, the empirical histogram of the sample resembles the histogram of the population, with high probability.</a:t>
            </a:r>
          </a:p>
          <a:p>
            <a:pPr algn="l"/>
            <a:r>
              <a:rPr lang="en-US" b="0" i="0" dirty="0">
                <a:solidFill>
                  <a:srgbClr val="494E52"/>
                </a:solidFill>
                <a:effectLst/>
                <a:latin typeface="-apple-system"/>
              </a:rPr>
              <a:t>This justifies the use of large random samples in statistical inference. The idea is that since a large random sample is likely to resemble the population from which it is drawn, quantities computed from the values in the sample are likely to be close to the corresponding quantities in the population.</a:t>
            </a:r>
          </a:p>
          <a:p>
            <a:endParaRPr lang="en-US" dirty="0"/>
          </a:p>
        </p:txBody>
      </p:sp>
    </p:spTree>
    <p:extLst>
      <p:ext uri="{BB962C8B-B14F-4D97-AF65-F5344CB8AC3E}">
        <p14:creationId xmlns:p14="http://schemas.microsoft.com/office/powerpoint/2010/main" val="1842355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Frequently, we are interested in numerical quantities associated with a population.</a:t>
            </a:r>
          </a:p>
          <a:p>
            <a:pPr lvl="1" algn="l">
              <a:buFont typeface="Arial" panose="020B0604020202020204" pitchFamily="34" charset="0"/>
              <a:buChar char="•"/>
            </a:pPr>
            <a:r>
              <a:rPr lang="en-US" b="0" i="0" dirty="0">
                <a:solidFill>
                  <a:srgbClr val="494E52"/>
                </a:solidFill>
                <a:effectLst/>
                <a:latin typeface="-apple-system"/>
              </a:rPr>
              <a:t>In a population of voters, what percent will vote for Candidate A?</a:t>
            </a:r>
          </a:p>
          <a:p>
            <a:pPr lvl="1" algn="l">
              <a:buFont typeface="Arial" panose="020B0604020202020204" pitchFamily="34" charset="0"/>
              <a:buChar char="•"/>
            </a:pPr>
            <a:r>
              <a:rPr lang="en-US" b="0" i="0" dirty="0">
                <a:solidFill>
                  <a:srgbClr val="494E52"/>
                </a:solidFill>
                <a:effectLst/>
                <a:latin typeface="-apple-system"/>
              </a:rPr>
              <a:t>In a population of Facebook users, what is the largest number of Facebook friends that the users have?</a:t>
            </a:r>
          </a:p>
          <a:p>
            <a:pPr lvl="1" algn="l">
              <a:buFont typeface="Arial" panose="020B0604020202020204" pitchFamily="34" charset="0"/>
              <a:buChar char="•"/>
            </a:pPr>
            <a:r>
              <a:rPr lang="en-US" b="0" i="0" dirty="0">
                <a:solidFill>
                  <a:srgbClr val="494E52"/>
                </a:solidFill>
                <a:effectLst/>
                <a:latin typeface="-apple-system"/>
              </a:rPr>
              <a:t>In a population of United flights, what is the median departure delay?</a:t>
            </a:r>
          </a:p>
          <a:p>
            <a:pPr algn="l"/>
            <a:r>
              <a:rPr lang="en-US" b="0" i="0" dirty="0">
                <a:solidFill>
                  <a:srgbClr val="494E52"/>
                </a:solidFill>
                <a:effectLst/>
                <a:latin typeface="-apple-system"/>
              </a:rPr>
              <a:t>Numerical quantities associated with a population are called </a:t>
            </a:r>
            <a:r>
              <a:rPr lang="en-US" b="0" i="1" dirty="0">
                <a:solidFill>
                  <a:srgbClr val="494E52"/>
                </a:solidFill>
                <a:effectLst/>
                <a:latin typeface="-apple-system"/>
              </a:rPr>
              <a:t>parameters</a:t>
            </a:r>
            <a:r>
              <a:rPr lang="en-US" b="0" i="0" dirty="0">
                <a:solidFill>
                  <a:srgbClr val="494E52"/>
                </a:solidFill>
                <a:effectLst/>
                <a:latin typeface="-apple-system"/>
              </a:rPr>
              <a:t>. </a:t>
            </a:r>
          </a:p>
          <a:p>
            <a:pPr lvl="1" algn="l"/>
            <a:r>
              <a:rPr lang="en-US" b="0" i="0" dirty="0">
                <a:solidFill>
                  <a:srgbClr val="494E52"/>
                </a:solidFill>
                <a:effectLst/>
                <a:latin typeface="-apple-system"/>
              </a:rPr>
              <a:t>For the population of flights in united, we know the value of the parameter "median delay”</a:t>
            </a:r>
          </a:p>
          <a:p>
            <a:pPr lvl="0" algn="l"/>
            <a:endParaRPr lang="en-US" b="0" i="0" dirty="0">
              <a:solidFill>
                <a:srgbClr val="494E52"/>
              </a:solidFill>
              <a:effectLst/>
              <a:latin typeface="-apple-system"/>
            </a:endParaRPr>
          </a:p>
          <a:p>
            <a:pPr algn="l"/>
            <a:r>
              <a:rPr lang="en-US" b="0" i="0" dirty="0">
                <a:solidFill>
                  <a:srgbClr val="494E52"/>
                </a:solidFill>
                <a:effectLst/>
                <a:latin typeface="-apple-system"/>
              </a:rPr>
              <a:t>In many situations, we will be interested in figuring out the value of an unknown parameter. </a:t>
            </a:r>
          </a:p>
          <a:p>
            <a:pPr lvl="1" algn="l"/>
            <a:r>
              <a:rPr lang="en-US" b="0" i="0" dirty="0">
                <a:solidFill>
                  <a:srgbClr val="494E52"/>
                </a:solidFill>
                <a:effectLst/>
                <a:latin typeface="-apple-system"/>
              </a:rPr>
              <a:t>For this, we will rely on data from a large random sample from the population.</a:t>
            </a:r>
          </a:p>
          <a:p>
            <a:pPr algn="l"/>
            <a:r>
              <a:rPr lang="en-US" b="0" i="0" dirty="0">
                <a:solidFill>
                  <a:srgbClr val="494E52"/>
                </a:solidFill>
                <a:effectLst/>
                <a:latin typeface="-apple-system"/>
              </a:rPr>
              <a:t>A </a:t>
            </a:r>
            <a:r>
              <a:rPr lang="en-US" b="0" i="1" dirty="0">
                <a:solidFill>
                  <a:srgbClr val="494E52"/>
                </a:solidFill>
                <a:effectLst/>
                <a:latin typeface="-apple-system"/>
              </a:rPr>
              <a:t>statistic</a:t>
            </a:r>
            <a:r>
              <a:rPr lang="en-US" b="0" i="0" dirty="0">
                <a:solidFill>
                  <a:srgbClr val="494E52"/>
                </a:solidFill>
                <a:effectLst/>
                <a:latin typeface="-apple-system"/>
              </a:rPr>
              <a:t> (note the singular!) is any number computed using the data in a sample. </a:t>
            </a:r>
          </a:p>
          <a:p>
            <a:pPr lvl="1" algn="l"/>
            <a:r>
              <a:rPr lang="en-US" b="0" i="0" dirty="0">
                <a:solidFill>
                  <a:srgbClr val="494E52"/>
                </a:solidFill>
                <a:effectLst/>
                <a:latin typeface="-apple-system"/>
              </a:rPr>
              <a:t>The sample median, therefore, is a statistic.</a:t>
            </a:r>
          </a:p>
          <a:p>
            <a:pPr lvl="0" algn="l"/>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3614578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Demo is Notebook 5.2 section 4, simulating Statistics.</a:t>
            </a:r>
          </a:p>
          <a:p>
            <a:r>
              <a:rPr lang="en-US" dirty="0"/>
              <a:t>See comments on probability distribution of a statistic</a:t>
            </a:r>
          </a:p>
        </p:txBody>
      </p:sp>
    </p:spTree>
    <p:extLst>
      <p:ext uri="{BB962C8B-B14F-4D97-AF65-F5344CB8AC3E}">
        <p14:creationId xmlns:p14="http://schemas.microsoft.com/office/powerpoint/2010/main" val="2608190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Demo is Notebook 5.2 section 4, simulating Statistics. See comments on empirical distribution of a statistic</a:t>
            </a:r>
          </a:p>
          <a:p>
            <a:r>
              <a:rPr lang="en-US" dirty="0"/>
              <a:t>Also demo, section 5, empirical distributions overlayed</a:t>
            </a:r>
          </a:p>
          <a:p>
            <a:r>
              <a:rPr lang="en-US" dirty="0"/>
              <a:t>Because a sample is most likely different each time we obtain it, the statistics obtained could also be different</a:t>
            </a:r>
          </a:p>
          <a:p>
            <a:r>
              <a:rPr lang="en-US" dirty="0"/>
              <a:t>For this reason, we need to obtain multiple values of the statistic to get a sense of the range it occupies. To do this, we have to simulate the </a:t>
            </a:r>
            <a:r>
              <a:rPr lang="en-US" dirty="0" err="1"/>
              <a:t>statitic</a:t>
            </a:r>
            <a:endParaRPr lang="en-US" dirty="0"/>
          </a:p>
          <a:p>
            <a:endParaRPr lang="en-US" dirty="0"/>
          </a:p>
        </p:txBody>
      </p:sp>
    </p:spTree>
    <p:extLst>
      <p:ext uri="{BB962C8B-B14F-4D97-AF65-F5344CB8AC3E}">
        <p14:creationId xmlns:p14="http://schemas.microsoft.com/office/powerpoint/2010/main" val="128337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Whether problems involve randomness or not, Boolean values most often arise from comparison operators.</a:t>
            </a:r>
            <a:endParaRPr lang="en-US" dirty="0"/>
          </a:p>
        </p:txBody>
      </p:sp>
    </p:spTree>
    <p:extLst>
      <p:ext uri="{BB962C8B-B14F-4D97-AF65-F5344CB8AC3E}">
        <p14:creationId xmlns:p14="http://schemas.microsoft.com/office/powerpoint/2010/main" val="1741646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670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There is always exactly one if clause, but there can be any number of </a:t>
            </a:r>
            <a:r>
              <a:rPr lang="en-US" b="0" i="0" dirty="0" err="1">
                <a:solidFill>
                  <a:srgbClr val="494E52"/>
                </a:solidFill>
                <a:effectLst/>
                <a:latin typeface="-apple-system"/>
              </a:rPr>
              <a:t>elif</a:t>
            </a:r>
            <a:r>
              <a:rPr lang="en-US" b="0" i="0" dirty="0">
                <a:solidFill>
                  <a:srgbClr val="494E52"/>
                </a:solidFill>
                <a:effectLst/>
                <a:latin typeface="-apple-system"/>
              </a:rPr>
              <a:t> clauses. </a:t>
            </a:r>
          </a:p>
          <a:p>
            <a:pPr algn="l"/>
            <a:r>
              <a:rPr lang="en-US" b="0" i="0" dirty="0">
                <a:solidFill>
                  <a:srgbClr val="494E52"/>
                </a:solidFill>
                <a:effectLst/>
                <a:latin typeface="-apple-system"/>
              </a:rPr>
              <a:t>Python will evaluate the if and </a:t>
            </a:r>
            <a:r>
              <a:rPr lang="en-US" b="0" i="0" dirty="0" err="1">
                <a:solidFill>
                  <a:srgbClr val="494E52"/>
                </a:solidFill>
                <a:effectLst/>
                <a:latin typeface="-apple-system"/>
              </a:rPr>
              <a:t>elif</a:t>
            </a:r>
            <a:r>
              <a:rPr lang="en-US" b="0" i="0" dirty="0">
                <a:solidFill>
                  <a:srgbClr val="494E52"/>
                </a:solidFill>
                <a:effectLst/>
                <a:latin typeface="-apple-system"/>
              </a:rPr>
              <a:t> expressions in the headers in order until one is found that is a true value, then execute the corresponding body. </a:t>
            </a:r>
          </a:p>
          <a:p>
            <a:pPr algn="l"/>
            <a:r>
              <a:rPr lang="en-US" b="0" i="0" dirty="0">
                <a:solidFill>
                  <a:srgbClr val="494E52"/>
                </a:solidFill>
                <a:effectLst/>
                <a:latin typeface="-apple-system"/>
              </a:rPr>
              <a:t>The else clause is optional. </a:t>
            </a:r>
          </a:p>
          <a:p>
            <a:pPr algn="l"/>
            <a:r>
              <a:rPr lang="en-US" b="0" i="0" dirty="0">
                <a:solidFill>
                  <a:srgbClr val="494E52"/>
                </a:solidFill>
                <a:effectLst/>
                <a:latin typeface="-apple-system"/>
              </a:rPr>
              <a:t>When an else header is provided, its </a:t>
            </a:r>
            <a:r>
              <a:rPr lang="en-US" b="0" i="1" dirty="0">
                <a:solidFill>
                  <a:srgbClr val="494E52"/>
                </a:solidFill>
                <a:effectLst/>
                <a:latin typeface="-apple-system"/>
              </a:rPr>
              <a:t>else body</a:t>
            </a:r>
            <a:r>
              <a:rPr lang="en-US" b="0" i="0" dirty="0">
                <a:solidFill>
                  <a:srgbClr val="494E52"/>
                </a:solidFill>
                <a:effectLst/>
                <a:latin typeface="-apple-system"/>
              </a:rPr>
              <a:t> is executed only if none of the header expressions of the previous clauses are true. </a:t>
            </a:r>
          </a:p>
          <a:p>
            <a:pPr algn="l"/>
            <a:r>
              <a:rPr lang="en-US" b="0" i="0" dirty="0">
                <a:solidFill>
                  <a:srgbClr val="494E52"/>
                </a:solidFill>
                <a:effectLst/>
                <a:latin typeface="-apple-system"/>
              </a:rPr>
              <a:t>The else clause must always come at the end (or not at all).</a:t>
            </a:r>
            <a:br>
              <a:rPr lang="en-US" b="0" i="0" dirty="0">
                <a:solidFill>
                  <a:srgbClr val="494E52"/>
                </a:solidFill>
                <a:effectLst/>
                <a:latin typeface="-apple-system"/>
              </a:rPr>
            </a:br>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48377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During the demo, decide how to go through the random selection stuff first, before going through append. Then after append, resume last bits of the random selection section</a:t>
            </a:r>
          </a:p>
        </p:txBody>
      </p:sp>
    </p:spTree>
    <p:extLst>
      <p:ext uri="{BB962C8B-B14F-4D97-AF65-F5344CB8AC3E}">
        <p14:creationId xmlns:p14="http://schemas.microsoft.com/office/powerpoint/2010/main" val="115739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Notice that the name </a:t>
            </a:r>
            <a:r>
              <a:rPr lang="en-US" dirty="0" err="1"/>
              <a:t>i</a:t>
            </a:r>
            <a:r>
              <a:rPr lang="en-US" b="0" i="0" dirty="0">
                <a:solidFill>
                  <a:srgbClr val="494E52"/>
                </a:solidFill>
                <a:effectLst/>
                <a:latin typeface="-apple-system"/>
              </a:rPr>
              <a:t> is arbitrary, just like any name we assign with </a:t>
            </a:r>
            <a:r>
              <a:rPr lang="en-US" dirty="0"/>
              <a:t>=</a:t>
            </a:r>
            <a:r>
              <a:rPr lang="en-US" b="0" i="0" dirty="0">
                <a:solidFill>
                  <a:srgbClr val="494E52"/>
                </a:solidFill>
                <a:effectLst/>
                <a:latin typeface="-apple-system"/>
              </a:rPr>
              <a:t>.</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379653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1966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3679190" cy="574040"/>
          </a:xfrm>
          <a:prstGeom prst="rect">
            <a:avLst/>
          </a:prstGeom>
        </p:spPr>
        <p:txBody>
          <a:bodyPr wrap="square" lIns="0" tIns="0" rIns="0" bIns="0">
            <a:spAutoFit/>
          </a:bodyPr>
          <a:lstStyle>
            <a:lvl1pPr>
              <a:defRPr sz="3600" b="1" i="0">
                <a:solidFill>
                  <a:srgbClr val="3B7EA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9025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3/6/2023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3/6/2023</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3/6/2023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www.statisticshowto.com/probability-and-statistics/monty-hall-proble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George_Boo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5</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Randomness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334536" y="817654"/>
            <a:ext cx="8636997" cy="3362074"/>
          </a:xfrm>
          <a:prstGeom prst="rect">
            <a:avLst/>
          </a:prstGeom>
        </p:spPr>
        <p:txBody>
          <a:bodyPr vert="horz" wrap="square" lIns="0" tIns="12700" rIns="0" bIns="0" rtlCol="0">
            <a:spAutoFit/>
          </a:bodyPr>
          <a:lstStyle/>
          <a:p>
            <a:pPr marL="12700" marR="5080">
              <a:lnSpc>
                <a:spcPct val="116100"/>
              </a:lnSpc>
              <a:spcBef>
                <a:spcPts val="100"/>
              </a:spcBef>
            </a:pPr>
            <a:r>
              <a:rPr lang="en-US" sz="2400" b="0" i="0" dirty="0">
                <a:solidFill>
                  <a:srgbClr val="494E52"/>
                </a:solidFill>
                <a:effectLst/>
              </a:rPr>
              <a:t>A conditional statement always begins with an </a:t>
            </a:r>
            <a:r>
              <a:rPr lang="en-US" sz="2400" dirty="0">
                <a:solidFill>
                  <a:srgbClr val="00B0F0"/>
                </a:solidFill>
              </a:rPr>
              <a:t>if</a:t>
            </a:r>
            <a:r>
              <a:rPr lang="en-US" sz="2400" b="0" i="0" dirty="0">
                <a:solidFill>
                  <a:srgbClr val="494E52"/>
                </a:solidFill>
                <a:effectLst/>
              </a:rPr>
              <a:t> header, which is a single line followed by an indented body. </a:t>
            </a:r>
          </a:p>
          <a:p>
            <a:pPr marL="424180" marR="5080" lvl="2">
              <a:lnSpc>
                <a:spcPct val="116100"/>
              </a:lnSpc>
              <a:spcBef>
                <a:spcPts val="100"/>
              </a:spcBef>
            </a:pPr>
            <a:r>
              <a:rPr lang="en-US" sz="2100" dirty="0">
                <a:solidFill>
                  <a:schemeClr val="tx1">
                    <a:lumMod val="85000"/>
                    <a:lumOff val="15000"/>
                  </a:schemeClr>
                </a:solidFill>
              </a:rPr>
              <a:t>The</a:t>
            </a:r>
            <a:r>
              <a:rPr lang="en-US" sz="2100" spc="-45" dirty="0">
                <a:solidFill>
                  <a:schemeClr val="tx1">
                    <a:lumMod val="85000"/>
                    <a:lumOff val="15000"/>
                  </a:schemeClr>
                </a:solidFill>
              </a:rPr>
              <a:t> </a:t>
            </a:r>
            <a:r>
              <a:rPr lang="en-US" sz="2100" dirty="0">
                <a:solidFill>
                  <a:schemeClr val="tx1">
                    <a:lumMod val="85000"/>
                    <a:lumOff val="15000"/>
                  </a:schemeClr>
                </a:solidFill>
              </a:rPr>
              <a:t>purpose</a:t>
            </a:r>
            <a:r>
              <a:rPr lang="en-US" sz="2100" spc="-15" dirty="0">
                <a:solidFill>
                  <a:schemeClr val="tx1">
                    <a:lumMod val="85000"/>
                    <a:lumOff val="15000"/>
                  </a:schemeClr>
                </a:solidFill>
              </a:rPr>
              <a:t> </a:t>
            </a:r>
            <a:r>
              <a:rPr lang="en-US" sz="2100" dirty="0">
                <a:solidFill>
                  <a:schemeClr val="tx1">
                    <a:lumMod val="85000"/>
                    <a:lumOff val="15000"/>
                  </a:schemeClr>
                </a:solidFill>
              </a:rPr>
              <a:t>of</a:t>
            </a:r>
            <a:r>
              <a:rPr lang="en-US" sz="2100" spc="-10" dirty="0">
                <a:solidFill>
                  <a:schemeClr val="tx1">
                    <a:lumMod val="85000"/>
                    <a:lumOff val="15000"/>
                  </a:schemeClr>
                </a:solidFill>
              </a:rPr>
              <a:t> </a:t>
            </a:r>
            <a:r>
              <a:rPr lang="en-US" sz="2100" b="1" spc="-10" dirty="0">
                <a:solidFill>
                  <a:srgbClr val="00B0F0"/>
                </a:solidFill>
                <a:cs typeface="Courier New"/>
              </a:rPr>
              <a:t>if</a:t>
            </a:r>
            <a:r>
              <a:rPr lang="en-US" sz="2100" b="1" spc="-10" dirty="0">
                <a:solidFill>
                  <a:schemeClr val="tx1">
                    <a:lumMod val="85000"/>
                    <a:lumOff val="15000"/>
                  </a:schemeClr>
                </a:solidFill>
                <a:cs typeface="Courier New"/>
              </a:rPr>
              <a:t> </a:t>
            </a:r>
            <a:r>
              <a:rPr lang="en-US" sz="2100" b="1" spc="-780" dirty="0">
                <a:solidFill>
                  <a:schemeClr val="tx1">
                    <a:lumMod val="85000"/>
                    <a:lumOff val="15000"/>
                  </a:schemeClr>
                </a:solidFill>
                <a:cs typeface="Courier New"/>
              </a:rPr>
              <a:t> </a:t>
            </a:r>
            <a:r>
              <a:rPr lang="en-US" sz="2100" dirty="0">
                <a:solidFill>
                  <a:schemeClr val="tx1">
                    <a:lumMod val="85000"/>
                    <a:lumOff val="15000"/>
                  </a:schemeClr>
                </a:solidFill>
              </a:rPr>
              <a:t>is</a:t>
            </a:r>
            <a:r>
              <a:rPr lang="en-US" sz="2100" spc="-20" dirty="0">
                <a:solidFill>
                  <a:schemeClr val="tx1">
                    <a:lumMod val="85000"/>
                    <a:lumOff val="15000"/>
                  </a:schemeClr>
                </a:solidFill>
              </a:rPr>
              <a:t> </a:t>
            </a:r>
            <a:r>
              <a:rPr lang="en-US" sz="2100" dirty="0">
                <a:solidFill>
                  <a:schemeClr val="tx1">
                    <a:lumMod val="85000"/>
                    <a:lumOff val="15000"/>
                  </a:schemeClr>
                </a:solidFill>
              </a:rPr>
              <a:t>to</a:t>
            </a:r>
            <a:r>
              <a:rPr lang="en-US" sz="2100" spc="-20" dirty="0">
                <a:solidFill>
                  <a:schemeClr val="tx1">
                    <a:lumMod val="85000"/>
                    <a:lumOff val="15000"/>
                  </a:schemeClr>
                </a:solidFill>
              </a:rPr>
              <a:t> </a:t>
            </a:r>
            <a:r>
              <a:rPr lang="en-US" sz="2100" dirty="0">
                <a:solidFill>
                  <a:schemeClr val="tx1">
                    <a:lumMod val="85000"/>
                    <a:lumOff val="15000"/>
                  </a:schemeClr>
                </a:solidFill>
              </a:rPr>
              <a:t>define</a:t>
            </a:r>
            <a:r>
              <a:rPr lang="en-US" sz="2100" spc="-15" dirty="0">
                <a:solidFill>
                  <a:schemeClr val="tx1">
                    <a:lumMod val="85000"/>
                    <a:lumOff val="15000"/>
                  </a:schemeClr>
                </a:solidFill>
              </a:rPr>
              <a:t> </a:t>
            </a:r>
            <a:r>
              <a:rPr lang="en-US" sz="2100" dirty="0">
                <a:solidFill>
                  <a:schemeClr val="tx1">
                    <a:lumMod val="85000"/>
                    <a:lumOff val="15000"/>
                  </a:schemeClr>
                </a:solidFill>
              </a:rPr>
              <a:t>functions</a:t>
            </a:r>
            <a:r>
              <a:rPr lang="en-US" sz="2100" spc="-20" dirty="0">
                <a:solidFill>
                  <a:schemeClr val="tx1">
                    <a:lumMod val="85000"/>
                    <a:lumOff val="15000"/>
                  </a:schemeClr>
                </a:solidFill>
              </a:rPr>
              <a:t> </a:t>
            </a:r>
            <a:r>
              <a:rPr lang="en-US" sz="2100" dirty="0">
                <a:solidFill>
                  <a:schemeClr val="tx1">
                    <a:lumMod val="85000"/>
                    <a:lumOff val="15000"/>
                  </a:schemeClr>
                </a:solidFill>
              </a:rPr>
              <a:t>that</a:t>
            </a:r>
            <a:r>
              <a:rPr lang="en-US" sz="2100" spc="-15" dirty="0">
                <a:solidFill>
                  <a:schemeClr val="tx1">
                    <a:lumMod val="85000"/>
                    <a:lumOff val="15000"/>
                  </a:schemeClr>
                </a:solidFill>
              </a:rPr>
              <a:t> </a:t>
            </a:r>
            <a:r>
              <a:rPr lang="en-US" sz="2100" spc="-10" dirty="0">
                <a:solidFill>
                  <a:schemeClr val="tx1">
                    <a:lumMod val="85000"/>
                    <a:lumOff val="15000"/>
                  </a:schemeClr>
                </a:solidFill>
              </a:rPr>
              <a:t>choose </a:t>
            </a:r>
            <a:r>
              <a:rPr lang="en-US" sz="2100" dirty="0">
                <a:solidFill>
                  <a:schemeClr val="tx1">
                    <a:lumMod val="85000"/>
                    <a:lumOff val="15000"/>
                  </a:schemeClr>
                </a:solidFill>
              </a:rPr>
              <a:t>different</a:t>
            </a:r>
            <a:r>
              <a:rPr lang="en-US" sz="2100" spc="-50" dirty="0">
                <a:solidFill>
                  <a:schemeClr val="tx1">
                    <a:lumMod val="85000"/>
                    <a:lumOff val="15000"/>
                  </a:schemeClr>
                </a:solidFill>
              </a:rPr>
              <a:t> </a:t>
            </a:r>
            <a:r>
              <a:rPr lang="en-US" sz="2100" dirty="0">
                <a:solidFill>
                  <a:schemeClr val="tx1">
                    <a:lumMod val="85000"/>
                    <a:lumOff val="15000"/>
                  </a:schemeClr>
                </a:solidFill>
              </a:rPr>
              <a:t>behavior</a:t>
            </a:r>
            <a:r>
              <a:rPr lang="en-US" sz="2100" spc="-40" dirty="0">
                <a:solidFill>
                  <a:schemeClr val="tx1">
                    <a:lumMod val="85000"/>
                    <a:lumOff val="15000"/>
                  </a:schemeClr>
                </a:solidFill>
              </a:rPr>
              <a:t> </a:t>
            </a:r>
            <a:r>
              <a:rPr lang="en-US" sz="2100" dirty="0">
                <a:solidFill>
                  <a:schemeClr val="tx1">
                    <a:lumMod val="85000"/>
                    <a:lumOff val="15000"/>
                  </a:schemeClr>
                </a:solidFill>
              </a:rPr>
              <a:t>based</a:t>
            </a:r>
            <a:r>
              <a:rPr lang="en-US" sz="2100" spc="-35" dirty="0">
                <a:solidFill>
                  <a:schemeClr val="tx1">
                    <a:lumMod val="85000"/>
                    <a:lumOff val="15000"/>
                  </a:schemeClr>
                </a:solidFill>
              </a:rPr>
              <a:t> </a:t>
            </a:r>
            <a:r>
              <a:rPr lang="en-US" sz="2100" dirty="0">
                <a:solidFill>
                  <a:schemeClr val="tx1">
                    <a:lumMod val="85000"/>
                    <a:lumOff val="15000"/>
                  </a:schemeClr>
                </a:solidFill>
              </a:rPr>
              <a:t>on</a:t>
            </a:r>
            <a:r>
              <a:rPr lang="en-US" sz="2100" spc="-40" dirty="0">
                <a:solidFill>
                  <a:schemeClr val="tx1">
                    <a:lumMod val="85000"/>
                    <a:lumOff val="15000"/>
                  </a:schemeClr>
                </a:solidFill>
              </a:rPr>
              <a:t> </a:t>
            </a:r>
            <a:r>
              <a:rPr lang="en-US" sz="2100" dirty="0">
                <a:solidFill>
                  <a:schemeClr val="tx1">
                    <a:lumMod val="85000"/>
                    <a:lumOff val="15000"/>
                  </a:schemeClr>
                </a:solidFill>
              </a:rPr>
              <a:t>their</a:t>
            </a:r>
            <a:r>
              <a:rPr lang="en-US" sz="2100" spc="-35" dirty="0">
                <a:solidFill>
                  <a:schemeClr val="tx1">
                    <a:lumMod val="85000"/>
                    <a:lumOff val="15000"/>
                  </a:schemeClr>
                </a:solidFill>
              </a:rPr>
              <a:t> </a:t>
            </a:r>
            <a:r>
              <a:rPr lang="en-US" sz="2100" spc="-10" dirty="0">
                <a:solidFill>
                  <a:schemeClr val="tx1">
                    <a:lumMod val="85000"/>
                    <a:lumOff val="15000"/>
                  </a:schemeClr>
                </a:solidFill>
              </a:rPr>
              <a:t>arguments</a:t>
            </a:r>
            <a:endParaRPr lang="en-US" sz="2400" b="0" i="0" dirty="0">
              <a:solidFill>
                <a:schemeClr val="tx1">
                  <a:lumMod val="85000"/>
                  <a:lumOff val="15000"/>
                </a:schemeClr>
              </a:solidFill>
              <a:effectLst/>
            </a:endParaRPr>
          </a:p>
          <a:p>
            <a:pPr marL="12700" marR="5080">
              <a:lnSpc>
                <a:spcPct val="116100"/>
              </a:lnSpc>
              <a:spcBef>
                <a:spcPts val="100"/>
              </a:spcBef>
            </a:pPr>
            <a:r>
              <a:rPr lang="en-US" sz="2400" b="0" i="0" dirty="0">
                <a:solidFill>
                  <a:srgbClr val="494E52"/>
                </a:solidFill>
                <a:effectLst/>
              </a:rPr>
              <a:t>The body is only executed if the expression directly following </a:t>
            </a:r>
            <a:r>
              <a:rPr lang="en-US" sz="2400" dirty="0">
                <a:solidFill>
                  <a:srgbClr val="00B0F0"/>
                </a:solidFill>
              </a:rPr>
              <a:t>if</a:t>
            </a:r>
            <a:r>
              <a:rPr lang="en-US" sz="2400" b="0" i="0" dirty="0">
                <a:solidFill>
                  <a:srgbClr val="00B0F0"/>
                </a:solidFill>
                <a:effectLst/>
              </a:rPr>
              <a:t> (called the </a:t>
            </a:r>
            <a:r>
              <a:rPr lang="en-US" sz="2400" b="0" i="1" dirty="0">
                <a:solidFill>
                  <a:srgbClr val="00B0F0"/>
                </a:solidFill>
                <a:effectLst/>
              </a:rPr>
              <a:t>if expression</a:t>
            </a:r>
            <a:r>
              <a:rPr lang="en-US" sz="2400" b="0" i="0" dirty="0">
                <a:solidFill>
                  <a:srgbClr val="00B0F0"/>
                </a:solidFill>
                <a:effectLst/>
              </a:rPr>
              <a:t>) </a:t>
            </a:r>
            <a:r>
              <a:rPr lang="en-US" sz="2400" b="0" i="0" dirty="0">
                <a:solidFill>
                  <a:srgbClr val="494E52"/>
                </a:solidFill>
                <a:effectLst/>
              </a:rPr>
              <a:t>evaluates to a true value. </a:t>
            </a:r>
          </a:p>
          <a:p>
            <a:pPr marL="12700" marR="5080">
              <a:lnSpc>
                <a:spcPct val="116100"/>
              </a:lnSpc>
              <a:spcBef>
                <a:spcPts val="100"/>
              </a:spcBef>
            </a:pPr>
            <a:r>
              <a:rPr lang="en-US" sz="2400" b="0" i="0" dirty="0">
                <a:solidFill>
                  <a:srgbClr val="494E52"/>
                </a:solidFill>
                <a:effectLst/>
              </a:rPr>
              <a:t>If the </a:t>
            </a:r>
            <a:r>
              <a:rPr lang="en-US" sz="2400" b="0" i="1" dirty="0">
                <a:solidFill>
                  <a:srgbClr val="00B0F0"/>
                </a:solidFill>
                <a:effectLst/>
              </a:rPr>
              <a:t>if expression</a:t>
            </a:r>
            <a:r>
              <a:rPr lang="en-US" sz="2400" b="0" i="0" dirty="0">
                <a:solidFill>
                  <a:srgbClr val="494E52"/>
                </a:solidFill>
                <a:effectLst/>
              </a:rPr>
              <a:t> evaluates to a false value, then the body of the </a:t>
            </a:r>
            <a:r>
              <a:rPr lang="en-US" sz="2400" dirty="0">
                <a:solidFill>
                  <a:srgbClr val="00B0F0"/>
                </a:solidFill>
              </a:rPr>
              <a:t>if</a:t>
            </a:r>
            <a:r>
              <a:rPr lang="en-US" sz="2400" b="0" i="0" dirty="0">
                <a:solidFill>
                  <a:srgbClr val="494E52"/>
                </a:solidFill>
                <a:effectLst/>
              </a:rPr>
              <a:t> is </a:t>
            </a:r>
            <a:r>
              <a:rPr lang="en-US" sz="2400" b="0" i="0" dirty="0">
                <a:solidFill>
                  <a:srgbClr val="00B0F0"/>
                </a:solidFill>
                <a:effectLst/>
              </a:rPr>
              <a:t>skipped</a:t>
            </a:r>
            <a:r>
              <a:rPr lang="en-US" sz="2400" b="0" i="0" dirty="0">
                <a:solidFill>
                  <a:srgbClr val="494E52"/>
                </a:solidFill>
                <a:effectLst/>
              </a:rPr>
              <a:t>.</a:t>
            </a:r>
            <a:endParaRPr lang="en-US" sz="2400" b="0" i="0" spc="-10" dirty="0">
              <a:solidFill>
                <a:srgbClr val="494E52"/>
              </a:solidFill>
              <a:effectLst/>
            </a:endParaRPr>
          </a:p>
        </p:txBody>
      </p:sp>
      <p:sp>
        <p:nvSpPr>
          <p:cNvPr id="3" name="object 3"/>
          <p:cNvSpPr txBox="1">
            <a:spLocks noGrp="1"/>
          </p:cNvSpPr>
          <p:nvPr>
            <p:ph type="title"/>
          </p:nvPr>
        </p:nvSpPr>
        <p:spPr>
          <a:xfrm>
            <a:off x="228600" y="181582"/>
            <a:ext cx="7487666"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a:t>
            </a:r>
            <a:r>
              <a:rPr lang="en-US" dirty="0">
                <a:solidFill>
                  <a:schemeClr val="tx1"/>
                </a:solidFill>
              </a:rPr>
              <a:t>ditional</a:t>
            </a:r>
            <a:r>
              <a:rPr spc="-30" dirty="0">
                <a:solidFill>
                  <a:schemeClr val="tx1"/>
                </a:solidFill>
              </a:rPr>
              <a:t> </a:t>
            </a:r>
            <a:r>
              <a:rPr spc="-10" dirty="0">
                <a:solidFill>
                  <a:schemeClr val="tx1"/>
                </a:solidFill>
              </a:rPr>
              <a:t>Statements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72466" y="817654"/>
            <a:ext cx="8799068" cy="3648563"/>
          </a:xfrm>
          <a:prstGeom prst="rect">
            <a:avLst/>
          </a:prstGeom>
        </p:spPr>
        <p:txBody>
          <a:bodyPr vert="horz" wrap="square" lIns="0" tIns="12700" rIns="0" bIns="0" rtlCol="0">
            <a:spAutoFit/>
          </a:bodyPr>
          <a:lstStyle/>
          <a:p>
            <a:pPr marL="12700" marR="5080">
              <a:lnSpc>
                <a:spcPct val="116100"/>
              </a:lnSpc>
              <a:spcBef>
                <a:spcPts val="100"/>
              </a:spcBef>
            </a:pPr>
            <a:r>
              <a:rPr sz="2400" dirty="0">
                <a:latin typeface="Rockwell" panose="02060603020205020403" pitchFamily="18" charset="77"/>
              </a:rPr>
              <a:t>These</a:t>
            </a:r>
            <a:r>
              <a:rPr sz="2400" spc="-30" dirty="0">
                <a:latin typeface="Rockwell" panose="02060603020205020403" pitchFamily="18" charset="77"/>
              </a:rPr>
              <a:t> </a:t>
            </a:r>
            <a:r>
              <a:rPr sz="2400" dirty="0">
                <a:latin typeface="Rockwell" panose="02060603020205020403" pitchFamily="18" charset="77"/>
              </a:rPr>
              <a:t>statements</a:t>
            </a:r>
            <a:r>
              <a:rPr sz="2400" spc="-5" dirty="0">
                <a:latin typeface="Rockwell" panose="02060603020205020403" pitchFamily="18" charset="77"/>
              </a:rPr>
              <a:t> </a:t>
            </a:r>
            <a:r>
              <a:rPr sz="2400" i="1" dirty="0">
                <a:latin typeface="Rockwell" panose="02060603020205020403" pitchFamily="18" charset="77"/>
                <a:cs typeface="Arial"/>
              </a:rPr>
              <a:t>control</a:t>
            </a:r>
            <a:r>
              <a:rPr sz="2400" i="1" spc="-15" dirty="0">
                <a:latin typeface="Rockwell" panose="02060603020205020403" pitchFamily="18" charset="77"/>
                <a:cs typeface="Arial"/>
              </a:rPr>
              <a:t> </a:t>
            </a:r>
            <a:r>
              <a:rPr sz="2400" dirty="0">
                <a:latin typeface="Rockwell" panose="02060603020205020403" pitchFamily="18" charset="77"/>
              </a:rPr>
              <a:t>the</a:t>
            </a:r>
            <a:r>
              <a:rPr sz="2400" spc="-15" dirty="0">
                <a:latin typeface="Rockwell" panose="02060603020205020403" pitchFamily="18" charset="77"/>
              </a:rPr>
              <a:t> </a:t>
            </a:r>
            <a:r>
              <a:rPr sz="2400" dirty="0">
                <a:latin typeface="Rockwell" panose="02060603020205020403" pitchFamily="18" charset="77"/>
              </a:rPr>
              <a:t>sequence</a:t>
            </a:r>
            <a:r>
              <a:rPr sz="2400" spc="-20" dirty="0">
                <a:latin typeface="Rockwell" panose="02060603020205020403" pitchFamily="18" charset="77"/>
              </a:rPr>
              <a:t> </a:t>
            </a:r>
            <a:r>
              <a:rPr sz="2400" dirty="0">
                <a:latin typeface="Rockwell" panose="02060603020205020403" pitchFamily="18" charset="77"/>
              </a:rPr>
              <a:t>of</a:t>
            </a:r>
            <a:r>
              <a:rPr sz="2400" spc="-15" dirty="0">
                <a:latin typeface="Rockwell" panose="02060603020205020403" pitchFamily="18" charset="77"/>
              </a:rPr>
              <a:t> </a:t>
            </a:r>
            <a:r>
              <a:rPr sz="2400" spc="-10" dirty="0">
                <a:latin typeface="Rockwell" panose="02060603020205020403" pitchFamily="18" charset="77"/>
              </a:rPr>
              <a:t>computations </a:t>
            </a:r>
            <a:r>
              <a:rPr sz="2400" dirty="0">
                <a:latin typeface="Rockwell" panose="02060603020205020403" pitchFamily="18" charset="77"/>
              </a:rPr>
              <a:t>that</a:t>
            </a:r>
            <a:r>
              <a:rPr sz="2400" spc="-30" dirty="0">
                <a:latin typeface="Rockwell" panose="02060603020205020403" pitchFamily="18" charset="77"/>
              </a:rPr>
              <a:t> </a:t>
            </a:r>
            <a:r>
              <a:rPr sz="2400" dirty="0">
                <a:latin typeface="Rockwell" panose="02060603020205020403" pitchFamily="18" charset="77"/>
              </a:rPr>
              <a:t>are</a:t>
            </a:r>
            <a:r>
              <a:rPr sz="2400" spc="-20" dirty="0">
                <a:latin typeface="Rockwell" panose="02060603020205020403" pitchFamily="18" charset="77"/>
              </a:rPr>
              <a:t> </a:t>
            </a:r>
            <a:r>
              <a:rPr sz="2400" dirty="0">
                <a:latin typeface="Rockwell" panose="02060603020205020403" pitchFamily="18" charset="77"/>
              </a:rPr>
              <a:t>performed</a:t>
            </a:r>
            <a:r>
              <a:rPr sz="2400" spc="-20" dirty="0">
                <a:latin typeface="Rockwell" panose="02060603020205020403" pitchFamily="18" charset="77"/>
              </a:rPr>
              <a:t> </a:t>
            </a:r>
            <a:r>
              <a:rPr sz="2400" dirty="0">
                <a:latin typeface="Rockwell" panose="02060603020205020403" pitchFamily="18" charset="77"/>
              </a:rPr>
              <a:t>in</a:t>
            </a:r>
            <a:r>
              <a:rPr sz="2400" spc="-20" dirty="0">
                <a:latin typeface="Rockwell" panose="02060603020205020403" pitchFamily="18" charset="77"/>
              </a:rPr>
              <a:t> </a:t>
            </a:r>
            <a:r>
              <a:rPr sz="2400" dirty="0">
                <a:latin typeface="Rockwell" panose="02060603020205020403" pitchFamily="18" charset="77"/>
              </a:rPr>
              <a:t>a</a:t>
            </a:r>
            <a:r>
              <a:rPr sz="2400" spc="-15" dirty="0">
                <a:latin typeface="Rockwell" panose="02060603020205020403" pitchFamily="18" charset="77"/>
              </a:rPr>
              <a:t> </a:t>
            </a:r>
            <a:r>
              <a:rPr sz="2400" spc="-10" dirty="0">
                <a:latin typeface="Rockwell" panose="02060603020205020403" pitchFamily="18" charset="77"/>
              </a:rPr>
              <a:t>program</a:t>
            </a:r>
          </a:p>
          <a:p>
            <a:pPr marL="469900" indent="-412750">
              <a:lnSpc>
                <a:spcPct val="100000"/>
              </a:lnSpc>
              <a:buClr>
                <a:srgbClr val="C4820D"/>
              </a:buClr>
              <a:buChar char="●"/>
              <a:tabLst>
                <a:tab pos="469265" algn="l"/>
                <a:tab pos="469900" algn="l"/>
              </a:tabLst>
            </a:pPr>
            <a:r>
              <a:rPr sz="2400" dirty="0">
                <a:latin typeface="Rockwell" panose="02060603020205020403" pitchFamily="18" charset="77"/>
              </a:rPr>
              <a:t>The</a:t>
            </a:r>
            <a:r>
              <a:rPr sz="2400" spc="-20" dirty="0">
                <a:latin typeface="Rockwell" panose="02060603020205020403" pitchFamily="18" charset="77"/>
              </a:rPr>
              <a:t> </a:t>
            </a:r>
            <a:r>
              <a:rPr sz="2400" dirty="0">
                <a:latin typeface="Rockwell" panose="02060603020205020403" pitchFamily="18" charset="77"/>
              </a:rPr>
              <a:t>keywords</a:t>
            </a:r>
            <a:r>
              <a:rPr sz="2400" spc="-5" dirty="0">
                <a:latin typeface="Rockwell" panose="02060603020205020403" pitchFamily="18" charset="77"/>
              </a:rPr>
              <a:t> </a:t>
            </a:r>
            <a:r>
              <a:rPr sz="2400" b="1" spc="-10" dirty="0">
                <a:solidFill>
                  <a:srgbClr val="0000FF"/>
                </a:solidFill>
                <a:latin typeface="Rockwell" panose="02060603020205020403" pitchFamily="18" charset="77"/>
                <a:cs typeface="Courier New"/>
              </a:rPr>
              <a:t>if</a:t>
            </a:r>
            <a:r>
              <a:rPr lang="en-US" sz="2400" b="1" spc="-10" dirty="0">
                <a:solidFill>
                  <a:srgbClr val="0000FF"/>
                </a:solidFill>
                <a:latin typeface="Rockwell" panose="02060603020205020403" pitchFamily="18" charset="77"/>
                <a:cs typeface="Courier New"/>
              </a:rPr>
              <a:t> </a:t>
            </a:r>
            <a:r>
              <a:rPr sz="2400" b="1" spc="-780" dirty="0">
                <a:solidFill>
                  <a:srgbClr val="0000FF"/>
                </a:solidFill>
                <a:latin typeface="Rockwell" panose="02060603020205020403" pitchFamily="18" charset="77"/>
                <a:cs typeface="Courier New"/>
              </a:rPr>
              <a:t> </a:t>
            </a:r>
            <a:r>
              <a:rPr lang="en-US" sz="2400" b="1" spc="-780" dirty="0">
                <a:solidFill>
                  <a:srgbClr val="0000FF"/>
                </a:solidFill>
                <a:latin typeface="Rockwell" panose="02060603020205020403" pitchFamily="18" charset="77"/>
                <a:cs typeface="Courier New"/>
              </a:rPr>
              <a:t> </a:t>
            </a:r>
            <a:r>
              <a:rPr sz="2400" dirty="0">
                <a:latin typeface="Rockwell" panose="02060603020205020403" pitchFamily="18" charset="77"/>
              </a:rPr>
              <a:t>and </a:t>
            </a:r>
            <a:r>
              <a:rPr sz="2400" b="1" spc="-10" dirty="0">
                <a:solidFill>
                  <a:srgbClr val="0000FF"/>
                </a:solidFill>
                <a:latin typeface="Rockwell" panose="02060603020205020403" pitchFamily="18" charset="77"/>
                <a:cs typeface="Courier New"/>
              </a:rPr>
              <a:t>for</a:t>
            </a:r>
            <a:r>
              <a:rPr lang="en-US" sz="2400" b="1" spc="-10" dirty="0">
                <a:solidFill>
                  <a:srgbClr val="0000FF"/>
                </a:solidFill>
                <a:latin typeface="Rockwell" panose="02060603020205020403" pitchFamily="18" charset="77"/>
                <a:cs typeface="Courier New"/>
              </a:rPr>
              <a:t> </a:t>
            </a:r>
            <a:r>
              <a:rPr sz="2400" b="1" spc="-775" dirty="0">
                <a:solidFill>
                  <a:srgbClr val="0000FF"/>
                </a:solidFill>
                <a:latin typeface="Rockwell" panose="02060603020205020403" pitchFamily="18" charset="77"/>
                <a:cs typeface="Courier New"/>
              </a:rPr>
              <a:t> </a:t>
            </a:r>
            <a:r>
              <a:rPr sz="2400" dirty="0">
                <a:latin typeface="Rockwell" panose="02060603020205020403" pitchFamily="18" charset="77"/>
              </a:rPr>
              <a:t>begin</a:t>
            </a:r>
            <a:r>
              <a:rPr sz="2400" spc="-5" dirty="0">
                <a:latin typeface="Rockwell" panose="02060603020205020403" pitchFamily="18" charset="77"/>
              </a:rPr>
              <a:t> </a:t>
            </a:r>
            <a:r>
              <a:rPr sz="2400" dirty="0">
                <a:latin typeface="Rockwell" panose="02060603020205020403" pitchFamily="18" charset="77"/>
              </a:rPr>
              <a:t>control</a:t>
            </a:r>
            <a:r>
              <a:rPr sz="2400" spc="-5" dirty="0">
                <a:latin typeface="Rockwell" panose="02060603020205020403" pitchFamily="18" charset="77"/>
              </a:rPr>
              <a:t> </a:t>
            </a:r>
            <a:r>
              <a:rPr sz="2400" spc="-10" dirty="0">
                <a:latin typeface="Rockwell" panose="02060603020205020403" pitchFamily="18" charset="77"/>
              </a:rPr>
              <a:t>statements</a:t>
            </a:r>
          </a:p>
          <a:p>
            <a:pPr marL="469900" marR="97790" indent="-412750">
              <a:lnSpc>
                <a:spcPct val="116100"/>
              </a:lnSpc>
              <a:spcBef>
                <a:spcPts val="2355"/>
              </a:spcBef>
              <a:buClr>
                <a:srgbClr val="C4820D"/>
              </a:buClr>
              <a:buChar char="●"/>
              <a:tabLst>
                <a:tab pos="469265" algn="l"/>
                <a:tab pos="469900" algn="l"/>
              </a:tabLst>
            </a:pPr>
            <a:r>
              <a:rPr sz="2400" dirty="0">
                <a:latin typeface="Rockwell" panose="02060603020205020403" pitchFamily="18" charset="77"/>
              </a:rPr>
              <a:t>The</a:t>
            </a:r>
            <a:r>
              <a:rPr sz="2400" spc="-45" dirty="0">
                <a:latin typeface="Rockwell" panose="02060603020205020403" pitchFamily="18" charset="77"/>
              </a:rPr>
              <a:t> </a:t>
            </a:r>
            <a:r>
              <a:rPr sz="2400" dirty="0">
                <a:latin typeface="Rockwell" panose="02060603020205020403" pitchFamily="18" charset="77"/>
              </a:rPr>
              <a:t>purpose</a:t>
            </a:r>
            <a:r>
              <a:rPr sz="2400" spc="-15" dirty="0">
                <a:latin typeface="Rockwell" panose="02060603020205020403" pitchFamily="18" charset="77"/>
              </a:rPr>
              <a:t> </a:t>
            </a:r>
            <a:r>
              <a:rPr sz="2400" dirty="0">
                <a:latin typeface="Rockwell" panose="02060603020205020403" pitchFamily="18" charset="77"/>
              </a:rPr>
              <a:t>of</a:t>
            </a:r>
            <a:r>
              <a:rPr sz="2400" spc="-10" dirty="0">
                <a:latin typeface="Rockwell" panose="02060603020205020403" pitchFamily="18" charset="77"/>
              </a:rPr>
              <a:t> </a:t>
            </a:r>
            <a:r>
              <a:rPr sz="2400" b="1" spc="-10" dirty="0">
                <a:solidFill>
                  <a:srgbClr val="0000FF"/>
                </a:solidFill>
                <a:latin typeface="Rockwell" panose="02060603020205020403" pitchFamily="18" charset="77"/>
                <a:cs typeface="Courier New"/>
              </a:rPr>
              <a:t>if</a:t>
            </a:r>
            <a:r>
              <a:rPr lang="en-US" sz="2400" b="1" spc="-10" dirty="0">
                <a:solidFill>
                  <a:srgbClr val="0000FF"/>
                </a:solidFill>
                <a:latin typeface="Rockwell" panose="02060603020205020403" pitchFamily="18" charset="77"/>
                <a:cs typeface="Courier New"/>
              </a:rPr>
              <a:t> </a:t>
            </a:r>
            <a:r>
              <a:rPr sz="2400" b="1" spc="-780" dirty="0">
                <a:solidFill>
                  <a:srgbClr val="0000FF"/>
                </a:solidFill>
                <a:latin typeface="Rockwell" panose="02060603020205020403" pitchFamily="18" charset="77"/>
                <a:cs typeface="Courier New"/>
              </a:rPr>
              <a:t> </a:t>
            </a:r>
            <a:r>
              <a:rPr sz="2400" dirty="0">
                <a:latin typeface="Rockwell" panose="02060603020205020403" pitchFamily="18" charset="77"/>
              </a:rPr>
              <a:t>is</a:t>
            </a:r>
            <a:r>
              <a:rPr sz="2400" spc="-20" dirty="0">
                <a:latin typeface="Rockwell" panose="02060603020205020403" pitchFamily="18" charset="77"/>
              </a:rPr>
              <a:t> </a:t>
            </a:r>
            <a:r>
              <a:rPr sz="2400" dirty="0">
                <a:latin typeface="Rockwell" panose="02060603020205020403" pitchFamily="18" charset="77"/>
              </a:rPr>
              <a:t>to</a:t>
            </a:r>
            <a:r>
              <a:rPr sz="2400" spc="-20" dirty="0">
                <a:latin typeface="Rockwell" panose="02060603020205020403" pitchFamily="18" charset="77"/>
              </a:rPr>
              <a:t> </a:t>
            </a:r>
            <a:r>
              <a:rPr sz="2400" dirty="0">
                <a:latin typeface="Rockwell" panose="02060603020205020403" pitchFamily="18" charset="77"/>
              </a:rPr>
              <a:t>define</a:t>
            </a:r>
            <a:r>
              <a:rPr sz="2400" spc="-15" dirty="0">
                <a:latin typeface="Rockwell" panose="02060603020205020403" pitchFamily="18" charset="77"/>
              </a:rPr>
              <a:t> </a:t>
            </a:r>
            <a:r>
              <a:rPr sz="2400" dirty="0">
                <a:latin typeface="Rockwell" panose="02060603020205020403" pitchFamily="18" charset="77"/>
              </a:rPr>
              <a:t>functions</a:t>
            </a:r>
            <a:r>
              <a:rPr sz="2400" spc="-20" dirty="0">
                <a:latin typeface="Rockwell" panose="02060603020205020403" pitchFamily="18" charset="77"/>
              </a:rPr>
              <a:t> </a:t>
            </a:r>
            <a:r>
              <a:rPr sz="2400" dirty="0">
                <a:latin typeface="Rockwell" panose="02060603020205020403" pitchFamily="18" charset="77"/>
              </a:rPr>
              <a:t>that</a:t>
            </a:r>
            <a:r>
              <a:rPr sz="2400" spc="-15" dirty="0">
                <a:latin typeface="Rockwell" panose="02060603020205020403" pitchFamily="18" charset="77"/>
              </a:rPr>
              <a:t> </a:t>
            </a:r>
            <a:r>
              <a:rPr sz="2400" spc="-10" dirty="0">
                <a:latin typeface="Rockwell" panose="02060603020205020403" pitchFamily="18" charset="77"/>
              </a:rPr>
              <a:t>choose </a:t>
            </a:r>
            <a:r>
              <a:rPr sz="2400" dirty="0">
                <a:latin typeface="Rockwell" panose="02060603020205020403" pitchFamily="18" charset="77"/>
              </a:rPr>
              <a:t>different</a:t>
            </a:r>
            <a:r>
              <a:rPr sz="2400" spc="-50" dirty="0">
                <a:latin typeface="Rockwell" panose="02060603020205020403" pitchFamily="18" charset="77"/>
              </a:rPr>
              <a:t> </a:t>
            </a:r>
            <a:r>
              <a:rPr sz="2400" dirty="0">
                <a:latin typeface="Rockwell" panose="02060603020205020403" pitchFamily="18" charset="77"/>
              </a:rPr>
              <a:t>behavior</a:t>
            </a:r>
            <a:r>
              <a:rPr sz="2400" spc="-40" dirty="0">
                <a:latin typeface="Rockwell" panose="02060603020205020403" pitchFamily="18" charset="77"/>
              </a:rPr>
              <a:t> </a:t>
            </a:r>
            <a:r>
              <a:rPr sz="2400" dirty="0">
                <a:latin typeface="Rockwell" panose="02060603020205020403" pitchFamily="18" charset="77"/>
              </a:rPr>
              <a:t>based</a:t>
            </a:r>
            <a:r>
              <a:rPr sz="2400" spc="-35" dirty="0">
                <a:latin typeface="Rockwell" panose="02060603020205020403" pitchFamily="18" charset="77"/>
              </a:rPr>
              <a:t> </a:t>
            </a:r>
            <a:r>
              <a:rPr sz="2400" dirty="0">
                <a:latin typeface="Rockwell" panose="02060603020205020403" pitchFamily="18" charset="77"/>
              </a:rPr>
              <a:t>on</a:t>
            </a:r>
            <a:r>
              <a:rPr sz="2400" spc="-40" dirty="0">
                <a:latin typeface="Rockwell" panose="02060603020205020403" pitchFamily="18" charset="77"/>
              </a:rPr>
              <a:t> </a:t>
            </a:r>
            <a:r>
              <a:rPr sz="2400" dirty="0">
                <a:latin typeface="Rockwell" panose="02060603020205020403" pitchFamily="18" charset="77"/>
              </a:rPr>
              <a:t>their</a:t>
            </a:r>
            <a:r>
              <a:rPr sz="2400" spc="-35" dirty="0">
                <a:latin typeface="Rockwell" panose="02060603020205020403" pitchFamily="18" charset="77"/>
              </a:rPr>
              <a:t> </a:t>
            </a:r>
            <a:r>
              <a:rPr sz="2400" spc="-10" dirty="0">
                <a:latin typeface="Rockwell" panose="02060603020205020403" pitchFamily="18" charset="77"/>
              </a:rPr>
              <a:t>arguments</a:t>
            </a:r>
            <a:endParaRPr lang="en-US" sz="2400" spc="-10" dirty="0">
              <a:latin typeface="Rockwell" panose="02060603020205020403" pitchFamily="18" charset="77"/>
            </a:endParaRPr>
          </a:p>
          <a:p>
            <a:pPr marL="469900" marR="97790" indent="-412750">
              <a:lnSpc>
                <a:spcPct val="116100"/>
              </a:lnSpc>
              <a:spcBef>
                <a:spcPts val="2355"/>
              </a:spcBef>
              <a:buClr>
                <a:srgbClr val="C4820D"/>
              </a:buClr>
              <a:buFont typeface="Wingdings" pitchFamily="2" charset="2"/>
              <a:buChar char="●"/>
              <a:tabLst>
                <a:tab pos="469265" algn="l"/>
                <a:tab pos="469900" algn="l"/>
              </a:tabLst>
            </a:pPr>
            <a:r>
              <a:rPr lang="en-US" sz="2400" dirty="0">
                <a:solidFill>
                  <a:srgbClr val="3B3B3B"/>
                </a:solidFill>
                <a:latin typeface="Rockwell" panose="02060603020205020403" pitchFamily="18" charset="77"/>
                <a:cs typeface="Arial"/>
              </a:rPr>
              <a:t>The</a:t>
            </a:r>
            <a:r>
              <a:rPr lang="en-US" sz="2400" spc="-2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purpose</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of</a:t>
            </a:r>
            <a:r>
              <a:rPr lang="en-US" sz="2400" spc="-10" dirty="0">
                <a:solidFill>
                  <a:srgbClr val="3B3B3B"/>
                </a:solidFill>
                <a:latin typeface="Rockwell" panose="02060603020205020403" pitchFamily="18" charset="77"/>
                <a:cs typeface="Arial"/>
              </a:rPr>
              <a:t> </a:t>
            </a:r>
            <a:r>
              <a:rPr lang="en-US" sz="2400" b="1" spc="-10" dirty="0">
                <a:solidFill>
                  <a:srgbClr val="0000FF"/>
                </a:solidFill>
                <a:latin typeface="Rockwell" panose="02060603020205020403" pitchFamily="18" charset="77"/>
                <a:cs typeface="Courier New"/>
              </a:rPr>
              <a:t>for </a:t>
            </a:r>
            <a:r>
              <a:rPr lang="en-US" sz="2400" b="1" spc="-775" dirty="0">
                <a:solidFill>
                  <a:srgbClr val="0000FF"/>
                </a:solidFill>
                <a:latin typeface="Rockwell" panose="02060603020205020403" pitchFamily="18" charset="77"/>
                <a:cs typeface="Courier New"/>
              </a:rPr>
              <a:t>     </a:t>
            </a:r>
            <a:r>
              <a:rPr lang="en-US" sz="2400" dirty="0">
                <a:solidFill>
                  <a:srgbClr val="3B3B3B"/>
                </a:solidFill>
                <a:latin typeface="Rockwell" panose="02060603020205020403" pitchFamily="18" charset="77"/>
                <a:cs typeface="Arial"/>
              </a:rPr>
              <a:t>is</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to</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perform</a:t>
            </a:r>
            <a:r>
              <a:rPr lang="en-US" sz="2400" spc="-1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a</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computation</a:t>
            </a:r>
            <a:r>
              <a:rPr lang="en-US" sz="2400" spc="-15" dirty="0">
                <a:solidFill>
                  <a:srgbClr val="3B3B3B"/>
                </a:solidFill>
                <a:latin typeface="Rockwell" panose="02060603020205020403" pitchFamily="18" charset="77"/>
                <a:cs typeface="Arial"/>
              </a:rPr>
              <a:t> </a:t>
            </a:r>
            <a:r>
              <a:rPr lang="en-US" sz="2400" spc="-25" dirty="0">
                <a:solidFill>
                  <a:srgbClr val="3B3B3B"/>
                </a:solidFill>
                <a:latin typeface="Rockwell" panose="02060603020205020403" pitchFamily="18" charset="77"/>
                <a:cs typeface="Arial"/>
              </a:rPr>
              <a:t>for </a:t>
            </a:r>
            <a:r>
              <a:rPr lang="en-US" sz="2400" dirty="0">
                <a:solidFill>
                  <a:srgbClr val="3B3B3B"/>
                </a:solidFill>
                <a:latin typeface="Rockwell" panose="02060603020205020403" pitchFamily="18" charset="77"/>
                <a:cs typeface="Arial"/>
              </a:rPr>
              <a:t>every</a:t>
            </a:r>
            <a:r>
              <a:rPr lang="en-US" sz="2400" spc="-3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element</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in</a:t>
            </a:r>
            <a:r>
              <a:rPr lang="en-US" sz="2400" spc="-2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a</a:t>
            </a:r>
            <a:r>
              <a:rPr lang="en-US" sz="2400" spc="-15"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list</a:t>
            </a:r>
            <a:r>
              <a:rPr lang="en-US" sz="2400" spc="-2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or</a:t>
            </a:r>
            <a:r>
              <a:rPr lang="en-US" sz="2400" spc="-15" dirty="0">
                <a:solidFill>
                  <a:srgbClr val="3B3B3B"/>
                </a:solidFill>
                <a:latin typeface="Rockwell" panose="02060603020205020403" pitchFamily="18" charset="77"/>
                <a:cs typeface="Arial"/>
              </a:rPr>
              <a:t> </a:t>
            </a:r>
            <a:r>
              <a:rPr lang="en-US" sz="2400" spc="-10" dirty="0">
                <a:solidFill>
                  <a:srgbClr val="3B3B3B"/>
                </a:solidFill>
                <a:latin typeface="Rockwell" panose="02060603020205020403" pitchFamily="18" charset="77"/>
                <a:cs typeface="Arial"/>
              </a:rPr>
              <a:t>array</a:t>
            </a:r>
            <a:endParaRPr sz="2400" spc="-10" dirty="0">
              <a:latin typeface="Rockwell" panose="02060603020205020403" pitchFamily="18" charset="77"/>
            </a:endParaRPr>
          </a:p>
        </p:txBody>
      </p:sp>
      <p:sp>
        <p:nvSpPr>
          <p:cNvPr id="3" name="object 3"/>
          <p:cNvSpPr txBox="1">
            <a:spLocks noGrp="1"/>
          </p:cNvSpPr>
          <p:nvPr>
            <p:ph type="title"/>
          </p:nvPr>
        </p:nvSpPr>
        <p:spPr>
          <a:xfrm>
            <a:off x="172466" y="181582"/>
            <a:ext cx="754380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Control</a:t>
            </a:r>
            <a:r>
              <a:rPr spc="-30" dirty="0">
                <a:solidFill>
                  <a:schemeClr val="tx1"/>
                </a:solidFill>
              </a:rPr>
              <a:t> </a:t>
            </a:r>
            <a:r>
              <a:rPr spc="-10" dirty="0">
                <a:solidFill>
                  <a:schemeClr val="tx1"/>
                </a:solidFill>
              </a:rPr>
              <a:t>Statements</a:t>
            </a:r>
          </a:p>
        </p:txBody>
      </p:sp>
    </p:spTree>
    <p:extLst>
      <p:ext uri="{BB962C8B-B14F-4D97-AF65-F5344CB8AC3E}">
        <p14:creationId xmlns:p14="http://schemas.microsoft.com/office/powerpoint/2010/main" val="425878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B14C-5430-3896-2F8A-BE087DDDA438}"/>
              </a:ext>
            </a:extLst>
          </p:cNvPr>
          <p:cNvSpPr>
            <a:spLocks noGrp="1"/>
          </p:cNvSpPr>
          <p:nvPr>
            <p:ph type="title"/>
          </p:nvPr>
        </p:nvSpPr>
        <p:spPr>
          <a:xfrm>
            <a:off x="284480" y="363474"/>
            <a:ext cx="8341360" cy="683006"/>
          </a:xfrm>
        </p:spPr>
        <p:txBody>
          <a:bodyPr>
            <a:normAutofit/>
          </a:bodyPr>
          <a:lstStyle/>
          <a:p>
            <a:r>
              <a:rPr lang="en-US" dirty="0">
                <a:solidFill>
                  <a:schemeClr val="tx1"/>
                </a:solidFill>
              </a:rPr>
              <a:t>General form of conditional statements</a:t>
            </a:r>
          </a:p>
        </p:txBody>
      </p:sp>
      <p:sp>
        <p:nvSpPr>
          <p:cNvPr id="3" name="Content Placeholder 2">
            <a:extLst>
              <a:ext uri="{FF2B5EF4-FFF2-40B4-BE49-F238E27FC236}">
                <a16:creationId xmlns:a16="http://schemas.microsoft.com/office/drawing/2014/main" id="{505A325D-3EDC-EBC4-2F91-013C94FBEE59}"/>
              </a:ext>
            </a:extLst>
          </p:cNvPr>
          <p:cNvSpPr>
            <a:spLocks noGrp="1"/>
          </p:cNvSpPr>
          <p:nvPr>
            <p:ph idx="1"/>
          </p:nvPr>
        </p:nvSpPr>
        <p:spPr>
          <a:xfrm>
            <a:off x="424180" y="1046480"/>
            <a:ext cx="7543800" cy="3391705"/>
          </a:xfrm>
        </p:spPr>
        <p:txBody>
          <a:bodyPr>
            <a:normAutofit/>
          </a:bodyPr>
          <a:lstStyle/>
          <a:p>
            <a:r>
              <a:rPr lang="en-US" sz="2200" dirty="0">
                <a:solidFill>
                  <a:schemeClr val="tx1">
                    <a:lumMod val="85000"/>
                    <a:lumOff val="15000"/>
                  </a:schemeClr>
                </a:solidFill>
              </a:rPr>
              <a:t>A conditional statement can have </a:t>
            </a:r>
            <a:r>
              <a:rPr lang="en-US" sz="2200" b="1" dirty="0">
                <a:solidFill>
                  <a:schemeClr val="tx1">
                    <a:lumMod val="85000"/>
                    <a:lumOff val="15000"/>
                  </a:schemeClr>
                </a:solidFill>
              </a:rPr>
              <a:t>multiple clauses</a:t>
            </a:r>
            <a:r>
              <a:rPr lang="en-US" sz="2200" dirty="0">
                <a:solidFill>
                  <a:schemeClr val="tx1">
                    <a:lumMod val="85000"/>
                    <a:lumOff val="15000"/>
                  </a:schemeClr>
                </a:solidFill>
              </a:rPr>
              <a:t> with </a:t>
            </a:r>
            <a:r>
              <a:rPr lang="en-US" sz="2200" b="1" dirty="0">
                <a:solidFill>
                  <a:schemeClr val="tx1">
                    <a:lumMod val="85000"/>
                    <a:lumOff val="15000"/>
                  </a:schemeClr>
                </a:solidFill>
              </a:rPr>
              <a:t>multiple bodies</a:t>
            </a:r>
            <a:r>
              <a:rPr lang="en-US" sz="2200" dirty="0">
                <a:solidFill>
                  <a:schemeClr val="tx1">
                    <a:lumMod val="85000"/>
                    <a:lumOff val="15000"/>
                  </a:schemeClr>
                </a:solidFill>
              </a:rPr>
              <a:t>, and only one of those bodies can ever be executed.</a:t>
            </a:r>
          </a:p>
        </p:txBody>
      </p:sp>
      <p:pic>
        <p:nvPicPr>
          <p:cNvPr id="5" name="Picture 4" descr="Text&#10;&#10;Description automatically generated">
            <a:extLst>
              <a:ext uri="{FF2B5EF4-FFF2-40B4-BE49-F238E27FC236}">
                <a16:creationId xmlns:a16="http://schemas.microsoft.com/office/drawing/2014/main" id="{1539D189-DB02-543A-45A1-9D5C96E1F291}"/>
              </a:ext>
            </a:extLst>
          </p:cNvPr>
          <p:cNvPicPr>
            <a:picLocks noChangeAspect="1"/>
          </p:cNvPicPr>
          <p:nvPr/>
        </p:nvPicPr>
        <p:blipFill>
          <a:blip r:embed="rId3"/>
          <a:stretch>
            <a:fillRect/>
          </a:stretch>
        </p:blipFill>
        <p:spPr>
          <a:xfrm>
            <a:off x="2480645" y="1849532"/>
            <a:ext cx="4580555" cy="2635853"/>
          </a:xfrm>
          <a:prstGeom prst="rect">
            <a:avLst/>
          </a:prstGeom>
        </p:spPr>
      </p:pic>
      <p:sp>
        <p:nvSpPr>
          <p:cNvPr id="7" name="TextBox 6">
            <a:extLst>
              <a:ext uri="{FF2B5EF4-FFF2-40B4-BE49-F238E27FC236}">
                <a16:creationId xmlns:a16="http://schemas.microsoft.com/office/drawing/2014/main" id="{8996637E-471B-0A8F-E4C4-0A0A6C3EA74F}"/>
              </a:ext>
            </a:extLst>
          </p:cNvPr>
          <p:cNvSpPr txBox="1"/>
          <p:nvPr/>
        </p:nvSpPr>
        <p:spPr>
          <a:xfrm>
            <a:off x="1514456" y="4438185"/>
            <a:ext cx="4572000" cy="646331"/>
          </a:xfrm>
          <a:prstGeom prst="rect">
            <a:avLst/>
          </a:prstGeom>
          <a:noFill/>
        </p:spPr>
        <p:txBody>
          <a:bodyPr wrap="square">
            <a:spAutoFit/>
          </a:bodyPr>
          <a:lstStyle/>
          <a:p>
            <a:pPr marL="486409" algn="ctr">
              <a:lnSpc>
                <a:spcPct val="100000"/>
              </a:lnSpc>
              <a:spcBef>
                <a:spcPts val="5"/>
              </a:spcBef>
            </a:pPr>
            <a:r>
              <a:rPr lang="en-US" sz="1800" spc="-10" dirty="0">
                <a:solidFill>
                  <a:srgbClr val="3B7EA1"/>
                </a:solidFill>
                <a:latin typeface="Rockwell" panose="02060603020205020403" pitchFamily="18" charset="77"/>
              </a:rPr>
              <a:t>(Demo – notebook 5.1, </a:t>
            </a:r>
          </a:p>
          <a:p>
            <a:pPr marL="486409" algn="ctr">
              <a:lnSpc>
                <a:spcPct val="100000"/>
              </a:lnSpc>
              <a:spcBef>
                <a:spcPts val="5"/>
              </a:spcBef>
            </a:pPr>
            <a:r>
              <a:rPr lang="en-US" sz="1800" spc="-10" dirty="0">
                <a:solidFill>
                  <a:srgbClr val="3B7EA1"/>
                </a:solidFill>
                <a:latin typeface="Rockwell" panose="02060603020205020403" pitchFamily="18" charset="77"/>
              </a:rPr>
              <a:t>Conditional statements)</a:t>
            </a:r>
          </a:p>
        </p:txBody>
      </p:sp>
    </p:spTree>
    <p:extLst>
      <p:ext uri="{BB962C8B-B14F-4D97-AF65-F5344CB8AC3E}">
        <p14:creationId xmlns:p14="http://schemas.microsoft.com/office/powerpoint/2010/main" val="270640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5077" y="2209524"/>
            <a:ext cx="401002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Random</a:t>
            </a:r>
            <a:r>
              <a:rPr spc="-30" dirty="0">
                <a:solidFill>
                  <a:schemeClr val="tx1"/>
                </a:solidFill>
              </a:rPr>
              <a:t> </a:t>
            </a:r>
            <a:r>
              <a:rPr spc="-10" dirty="0">
                <a:solidFill>
                  <a:schemeClr val="tx1"/>
                </a:solidFill>
              </a:rPr>
              <a:t>Selection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495" y="185593"/>
            <a:ext cx="827242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Random</a:t>
            </a:r>
            <a:r>
              <a:rPr spc="-30" dirty="0">
                <a:solidFill>
                  <a:schemeClr val="tx1"/>
                </a:solidFill>
              </a:rPr>
              <a:t> </a:t>
            </a:r>
            <a:r>
              <a:rPr spc="-10" dirty="0">
                <a:solidFill>
                  <a:schemeClr val="tx1"/>
                </a:solidFill>
              </a:rPr>
              <a:t>Selection</a:t>
            </a:r>
            <a:r>
              <a:rPr lang="en-US" spc="-10" dirty="0">
                <a:solidFill>
                  <a:schemeClr val="tx1"/>
                </a:solidFill>
              </a:rPr>
              <a:t> in python</a:t>
            </a:r>
            <a:endParaRPr spc="-10" dirty="0">
              <a:solidFill>
                <a:schemeClr val="tx1"/>
              </a:solidFill>
            </a:endParaRPr>
          </a:p>
        </p:txBody>
      </p:sp>
      <p:sp>
        <p:nvSpPr>
          <p:cNvPr id="3" name="object 3"/>
          <p:cNvSpPr txBox="1"/>
          <p:nvPr/>
        </p:nvSpPr>
        <p:spPr>
          <a:xfrm>
            <a:off x="335666" y="845213"/>
            <a:ext cx="8576839" cy="3397725"/>
          </a:xfrm>
          <a:prstGeom prst="rect">
            <a:avLst/>
          </a:prstGeom>
        </p:spPr>
        <p:txBody>
          <a:bodyPr vert="horz" wrap="square" lIns="0" tIns="75565" rIns="0" bIns="0" rtlCol="0">
            <a:spAutoFit/>
          </a:bodyPr>
          <a:lstStyle/>
          <a:p>
            <a:pPr marL="12700">
              <a:lnSpc>
                <a:spcPct val="100000"/>
              </a:lnSpc>
              <a:spcBef>
                <a:spcPts val="595"/>
              </a:spcBef>
            </a:pPr>
            <a:r>
              <a:rPr sz="2400" b="1" spc="-10" dirty="0">
                <a:solidFill>
                  <a:srgbClr val="0000FF"/>
                </a:solidFill>
                <a:latin typeface="Rockwell" panose="02060603020205020403" pitchFamily="18" charset="77"/>
                <a:cs typeface="Courier New"/>
              </a:rPr>
              <a:t>np.random.choice</a:t>
            </a:r>
            <a:endParaRPr sz="2400" dirty="0">
              <a:latin typeface="Rockwell" panose="02060603020205020403" pitchFamily="18" charset="77"/>
              <a:cs typeface="Courier New"/>
            </a:endParaRPr>
          </a:p>
          <a:p>
            <a:pPr marL="469900" indent="-412750">
              <a:lnSpc>
                <a:spcPct val="100000"/>
              </a:lnSpc>
              <a:spcBef>
                <a:spcPts val="495"/>
              </a:spcBef>
              <a:buClr>
                <a:srgbClr val="C4820D"/>
              </a:buClr>
              <a:buChar char="●"/>
              <a:tabLst>
                <a:tab pos="469265" algn="l"/>
                <a:tab pos="469900" algn="l"/>
              </a:tabLst>
            </a:pPr>
            <a:r>
              <a:rPr sz="2400" dirty="0">
                <a:latin typeface="Rockwell" panose="02060603020205020403" pitchFamily="18" charset="77"/>
                <a:cs typeface="Arial"/>
              </a:rPr>
              <a:t>Selects</a:t>
            </a:r>
            <a:r>
              <a:rPr sz="2400" spc="-30" dirty="0">
                <a:latin typeface="Rockwell" panose="02060603020205020403" pitchFamily="18" charset="77"/>
                <a:cs typeface="Arial"/>
              </a:rPr>
              <a:t> </a:t>
            </a:r>
            <a:r>
              <a:rPr sz="2400" dirty="0">
                <a:latin typeface="Rockwell" panose="02060603020205020403" pitchFamily="18" charset="77"/>
                <a:cs typeface="Arial"/>
              </a:rPr>
              <a:t>uniformly</a:t>
            </a:r>
            <a:r>
              <a:rPr sz="2400" spc="-30" dirty="0">
                <a:latin typeface="Rockwell" panose="02060603020205020403" pitchFamily="18" charset="77"/>
                <a:cs typeface="Arial"/>
              </a:rPr>
              <a:t> </a:t>
            </a:r>
            <a:r>
              <a:rPr sz="2400" dirty="0">
                <a:latin typeface="Rockwell" panose="02060603020205020403" pitchFamily="18" charset="77"/>
                <a:cs typeface="Arial"/>
              </a:rPr>
              <a:t>at</a:t>
            </a:r>
            <a:r>
              <a:rPr sz="2400" spc="-30" dirty="0">
                <a:latin typeface="Rockwell" panose="02060603020205020403" pitchFamily="18" charset="77"/>
                <a:cs typeface="Arial"/>
              </a:rPr>
              <a:t> </a:t>
            </a:r>
            <a:r>
              <a:rPr sz="2400" spc="-10" dirty="0">
                <a:latin typeface="Rockwell" panose="02060603020205020403" pitchFamily="18" charset="77"/>
                <a:cs typeface="Arial"/>
              </a:rPr>
              <a:t>random</a:t>
            </a:r>
            <a:endParaRPr sz="2400" dirty="0">
              <a:latin typeface="Rockwell" panose="02060603020205020403" pitchFamily="18" charset="77"/>
              <a:cs typeface="Arial"/>
            </a:endParaRPr>
          </a:p>
          <a:p>
            <a:pPr marL="469900" indent="-412750">
              <a:lnSpc>
                <a:spcPts val="2865"/>
              </a:lnSpc>
              <a:spcBef>
                <a:spcPts val="15"/>
              </a:spcBef>
              <a:buClr>
                <a:srgbClr val="C4820D"/>
              </a:buClr>
              <a:buChar char="●"/>
              <a:tabLst>
                <a:tab pos="469265" algn="l"/>
                <a:tab pos="469900" algn="l"/>
              </a:tabLst>
            </a:pPr>
            <a:r>
              <a:rPr sz="2400" dirty="0">
                <a:latin typeface="Rockwell" panose="02060603020205020403" pitchFamily="18" charset="77"/>
                <a:cs typeface="Arial"/>
              </a:rPr>
              <a:t>with</a:t>
            </a:r>
            <a:r>
              <a:rPr sz="2400" spc="-20" dirty="0">
                <a:latin typeface="Rockwell" panose="02060603020205020403" pitchFamily="18" charset="77"/>
                <a:cs typeface="Arial"/>
              </a:rPr>
              <a:t> </a:t>
            </a:r>
            <a:r>
              <a:rPr sz="2400" spc="-10" dirty="0">
                <a:latin typeface="Rockwell" panose="02060603020205020403" pitchFamily="18" charset="77"/>
                <a:cs typeface="Arial"/>
              </a:rPr>
              <a:t>replacement</a:t>
            </a:r>
            <a:endParaRPr sz="2400" dirty="0">
              <a:latin typeface="Rockwell" panose="02060603020205020403" pitchFamily="18" charset="77"/>
              <a:cs typeface="Arial"/>
            </a:endParaRPr>
          </a:p>
          <a:p>
            <a:pPr marL="469900" indent="-412750">
              <a:lnSpc>
                <a:spcPts val="2850"/>
              </a:lnSpc>
              <a:buClr>
                <a:srgbClr val="C4820D"/>
              </a:buClr>
              <a:buChar char="●"/>
              <a:tabLst>
                <a:tab pos="469265" algn="l"/>
                <a:tab pos="469900" algn="l"/>
              </a:tabLst>
            </a:pPr>
            <a:r>
              <a:rPr sz="2400" dirty="0">
                <a:latin typeface="Rockwell" panose="02060603020205020403" pitchFamily="18" charset="77"/>
                <a:cs typeface="Arial"/>
              </a:rPr>
              <a:t>from</a:t>
            </a:r>
            <a:r>
              <a:rPr sz="2400" spc="-10" dirty="0">
                <a:latin typeface="Rockwell" panose="02060603020205020403" pitchFamily="18" charset="77"/>
                <a:cs typeface="Arial"/>
              </a:rPr>
              <a:t> </a:t>
            </a:r>
            <a:r>
              <a:rPr sz="2400" dirty="0">
                <a:latin typeface="Rockwell" panose="02060603020205020403" pitchFamily="18" charset="77"/>
                <a:cs typeface="Arial"/>
              </a:rPr>
              <a:t>an</a:t>
            </a:r>
            <a:r>
              <a:rPr sz="2400" spc="-10" dirty="0">
                <a:latin typeface="Rockwell" panose="02060603020205020403" pitchFamily="18" charset="77"/>
                <a:cs typeface="Arial"/>
              </a:rPr>
              <a:t> array</a:t>
            </a:r>
            <a:endParaRPr sz="2400" dirty="0">
              <a:latin typeface="Rockwell" panose="02060603020205020403" pitchFamily="18" charset="77"/>
              <a:cs typeface="Arial"/>
            </a:endParaRPr>
          </a:p>
          <a:p>
            <a:pPr marL="469900" indent="-412750">
              <a:lnSpc>
                <a:spcPts val="2865"/>
              </a:lnSpc>
              <a:buClr>
                <a:srgbClr val="C4820D"/>
              </a:buClr>
              <a:buChar char="●"/>
              <a:tabLst>
                <a:tab pos="469265" algn="l"/>
                <a:tab pos="469900" algn="l"/>
              </a:tabLst>
            </a:pPr>
            <a:r>
              <a:rPr sz="2400" dirty="0">
                <a:latin typeface="Rockwell" panose="02060603020205020403" pitchFamily="18" charset="77"/>
                <a:cs typeface="Arial"/>
              </a:rPr>
              <a:t>a</a:t>
            </a:r>
            <a:r>
              <a:rPr sz="2400" spc="-20" dirty="0">
                <a:latin typeface="Rockwell" panose="02060603020205020403" pitchFamily="18" charset="77"/>
                <a:cs typeface="Arial"/>
              </a:rPr>
              <a:t> </a:t>
            </a:r>
            <a:r>
              <a:rPr sz="2400" dirty="0">
                <a:latin typeface="Rockwell" panose="02060603020205020403" pitchFamily="18" charset="77"/>
                <a:cs typeface="Arial"/>
              </a:rPr>
              <a:t>specified</a:t>
            </a:r>
            <a:r>
              <a:rPr sz="2400" spc="-15" dirty="0">
                <a:latin typeface="Rockwell" panose="02060603020205020403" pitchFamily="18" charset="77"/>
                <a:cs typeface="Arial"/>
              </a:rPr>
              <a:t> </a:t>
            </a:r>
            <a:r>
              <a:rPr sz="2400" dirty="0">
                <a:latin typeface="Rockwell" panose="02060603020205020403" pitchFamily="18" charset="77"/>
                <a:cs typeface="Arial"/>
              </a:rPr>
              <a:t>number</a:t>
            </a:r>
            <a:r>
              <a:rPr sz="2400" spc="-15" dirty="0">
                <a:latin typeface="Rockwell" panose="02060603020205020403" pitchFamily="18" charset="77"/>
                <a:cs typeface="Arial"/>
              </a:rPr>
              <a:t> </a:t>
            </a:r>
            <a:r>
              <a:rPr sz="2400" dirty="0">
                <a:latin typeface="Rockwell" panose="02060603020205020403" pitchFamily="18" charset="77"/>
                <a:cs typeface="Arial"/>
              </a:rPr>
              <a:t>of</a:t>
            </a:r>
            <a:r>
              <a:rPr sz="2400" spc="-15" dirty="0">
                <a:latin typeface="Rockwell" panose="02060603020205020403" pitchFamily="18" charset="77"/>
                <a:cs typeface="Arial"/>
              </a:rPr>
              <a:t> </a:t>
            </a:r>
            <a:r>
              <a:rPr sz="2400" spc="-10" dirty="0">
                <a:latin typeface="Rockwell" panose="02060603020205020403" pitchFamily="18" charset="77"/>
                <a:cs typeface="Arial"/>
              </a:rPr>
              <a:t>times</a:t>
            </a:r>
            <a:endParaRPr sz="2400" dirty="0">
              <a:latin typeface="Rockwell" panose="02060603020205020403" pitchFamily="18" charset="77"/>
              <a:cs typeface="Arial"/>
            </a:endParaRPr>
          </a:p>
          <a:p>
            <a:pPr>
              <a:lnSpc>
                <a:spcPct val="100000"/>
              </a:lnSpc>
              <a:spcBef>
                <a:spcPts val="30"/>
              </a:spcBef>
            </a:pPr>
            <a:endParaRPr sz="3300" dirty="0">
              <a:latin typeface="Rockwell" panose="02060603020205020403" pitchFamily="18" charset="77"/>
              <a:cs typeface="Arial"/>
            </a:endParaRPr>
          </a:p>
          <a:p>
            <a:pPr marL="12700">
              <a:lnSpc>
                <a:spcPct val="100000"/>
              </a:lnSpc>
            </a:pPr>
            <a:r>
              <a:rPr sz="2400" b="1" dirty="0">
                <a:solidFill>
                  <a:srgbClr val="0000FF"/>
                </a:solidFill>
                <a:latin typeface="Rockwell" panose="02060603020205020403" pitchFamily="18" charset="77"/>
                <a:cs typeface="Courier New"/>
              </a:rPr>
              <a:t>np.random.choice(some_array,</a:t>
            </a:r>
            <a:r>
              <a:rPr sz="2400" b="1" spc="-150" dirty="0">
                <a:solidFill>
                  <a:srgbClr val="0000FF"/>
                </a:solidFill>
                <a:latin typeface="Rockwell" panose="02060603020205020403" pitchFamily="18" charset="77"/>
                <a:cs typeface="Courier New"/>
              </a:rPr>
              <a:t> </a:t>
            </a:r>
            <a:r>
              <a:rPr sz="2400" b="1" spc="-10" dirty="0">
                <a:solidFill>
                  <a:srgbClr val="0000FF"/>
                </a:solidFill>
                <a:latin typeface="Rockwell" panose="02060603020205020403" pitchFamily="18" charset="77"/>
                <a:cs typeface="Courier New"/>
              </a:rPr>
              <a:t>sample_size)</a:t>
            </a:r>
            <a:endParaRPr sz="2400" dirty="0">
              <a:latin typeface="Rockwell" panose="02060603020205020403" pitchFamily="18" charset="77"/>
              <a:cs typeface="Courier New"/>
            </a:endParaRPr>
          </a:p>
          <a:p>
            <a:pPr marL="560705" algn="ctr">
              <a:lnSpc>
                <a:spcPct val="100000"/>
              </a:lnSpc>
              <a:spcBef>
                <a:spcPts val="1710"/>
              </a:spcBef>
            </a:pPr>
            <a:endParaRPr sz="2000" dirty="0">
              <a:latin typeface="Rockwell" panose="02060603020205020403" pitchFamily="18" charset="77"/>
              <a:cs typeface="Arial"/>
            </a:endParaRPr>
          </a:p>
        </p:txBody>
      </p:sp>
      <p:sp>
        <p:nvSpPr>
          <p:cNvPr id="4" name="TextBox 3">
            <a:extLst>
              <a:ext uri="{FF2B5EF4-FFF2-40B4-BE49-F238E27FC236}">
                <a16:creationId xmlns:a16="http://schemas.microsoft.com/office/drawing/2014/main" id="{3EA5522C-D014-9F1F-F11C-BDC8F539B7DE}"/>
              </a:ext>
            </a:extLst>
          </p:cNvPr>
          <p:cNvSpPr txBox="1"/>
          <p:nvPr/>
        </p:nvSpPr>
        <p:spPr>
          <a:xfrm>
            <a:off x="1652207" y="4169578"/>
            <a:ext cx="5443093" cy="400110"/>
          </a:xfrm>
          <a:prstGeom prst="rect">
            <a:avLst/>
          </a:prstGeom>
          <a:noFill/>
        </p:spPr>
        <p:txBody>
          <a:bodyPr wrap="none" rtlCol="0">
            <a:spAutoFit/>
          </a:bodyPr>
          <a:lstStyle/>
          <a:p>
            <a:pPr marL="560705" algn="ctr">
              <a:lnSpc>
                <a:spcPct val="100000"/>
              </a:lnSpc>
              <a:spcBef>
                <a:spcPts val="1710"/>
              </a:spcBef>
            </a:pPr>
            <a:r>
              <a:rPr lang="en-US" sz="2000" spc="-10" dirty="0">
                <a:solidFill>
                  <a:srgbClr val="3B7EA1"/>
                </a:solidFill>
                <a:latin typeface="Rockwell" panose="02060603020205020403" pitchFamily="18" charset="77"/>
                <a:cs typeface="Arial"/>
              </a:rPr>
              <a:t>Demo – notebook 5.1, Random selection</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513" y="2209524"/>
            <a:ext cx="182753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Iteration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5275-CC59-4C87-C686-F4672CE20295}"/>
              </a:ext>
            </a:extLst>
          </p:cNvPr>
          <p:cNvSpPr>
            <a:spLocks noGrp="1"/>
          </p:cNvSpPr>
          <p:nvPr>
            <p:ph type="title"/>
          </p:nvPr>
        </p:nvSpPr>
        <p:spPr>
          <a:xfrm>
            <a:off x="451624" y="363474"/>
            <a:ext cx="7894562" cy="779526"/>
          </a:xfrm>
        </p:spPr>
        <p:txBody>
          <a:bodyPr/>
          <a:lstStyle/>
          <a:p>
            <a:r>
              <a:rPr lang="en-US" dirty="0">
                <a:solidFill>
                  <a:schemeClr val="tx1"/>
                </a:solidFill>
              </a:rPr>
              <a:t>Randomness and Iteration</a:t>
            </a:r>
          </a:p>
        </p:txBody>
      </p:sp>
      <p:sp>
        <p:nvSpPr>
          <p:cNvPr id="3" name="Content Placeholder 2">
            <a:extLst>
              <a:ext uri="{FF2B5EF4-FFF2-40B4-BE49-F238E27FC236}">
                <a16:creationId xmlns:a16="http://schemas.microsoft.com/office/drawing/2014/main" id="{74D5B59F-EBE7-75FC-388F-FD6DC4605F60}"/>
              </a:ext>
            </a:extLst>
          </p:cNvPr>
          <p:cNvSpPr>
            <a:spLocks noGrp="1"/>
          </p:cNvSpPr>
          <p:nvPr>
            <p:ph idx="1"/>
          </p:nvPr>
        </p:nvSpPr>
        <p:spPr>
          <a:xfrm>
            <a:off x="501805" y="1081668"/>
            <a:ext cx="7844381" cy="3547482"/>
          </a:xfrm>
        </p:spPr>
        <p:txBody>
          <a:bodyPr>
            <a:normAutofit lnSpcReduction="10000"/>
          </a:bodyPr>
          <a:lstStyle/>
          <a:p>
            <a:r>
              <a:rPr lang="en-US" sz="2400" dirty="0">
                <a:solidFill>
                  <a:schemeClr val="tx1">
                    <a:lumMod val="85000"/>
                    <a:lumOff val="15000"/>
                  </a:schemeClr>
                </a:solidFill>
              </a:rPr>
              <a:t>I</a:t>
            </a:r>
            <a:r>
              <a:rPr lang="en-US" sz="2400" b="0" i="0" dirty="0">
                <a:solidFill>
                  <a:schemeClr val="tx1">
                    <a:lumMod val="85000"/>
                    <a:lumOff val="15000"/>
                  </a:schemeClr>
                </a:solidFill>
                <a:effectLst/>
              </a:rPr>
              <a:t>n programming – especially when dealing with randomness – we often want to repeat a process multiple times.</a:t>
            </a:r>
          </a:p>
          <a:p>
            <a:r>
              <a:rPr lang="en-US" sz="2400" b="0" i="0" dirty="0">
                <a:solidFill>
                  <a:schemeClr val="tx1">
                    <a:lumMod val="85000"/>
                    <a:lumOff val="15000"/>
                  </a:schemeClr>
                </a:solidFill>
                <a:effectLst/>
              </a:rPr>
              <a:t>For example, we might want to assign each person in a study to the treatment group or to control, based on tossing a coin.</a:t>
            </a:r>
          </a:p>
          <a:p>
            <a:r>
              <a:rPr lang="en-US" sz="2400" dirty="0">
                <a:solidFill>
                  <a:schemeClr val="tx1">
                    <a:lumMod val="75000"/>
                    <a:lumOff val="25000"/>
                  </a:schemeClr>
                </a:solidFill>
              </a:rPr>
              <a:t>We could run </a:t>
            </a:r>
            <a:r>
              <a:rPr lang="en-US" sz="2000" dirty="0" err="1">
                <a:solidFill>
                  <a:srgbClr val="00B0F0"/>
                </a:solidFill>
                <a:effectLst/>
              </a:rPr>
              <a:t>np.random.choice</a:t>
            </a:r>
            <a:r>
              <a:rPr lang="en-US" sz="2000" dirty="0">
                <a:solidFill>
                  <a:srgbClr val="00B0F0"/>
                </a:solidFill>
                <a:effectLst/>
              </a:rPr>
              <a:t>(</a:t>
            </a:r>
            <a:r>
              <a:rPr lang="en-US" sz="2000" dirty="0" err="1">
                <a:solidFill>
                  <a:srgbClr val="00B0F0"/>
                </a:solidFill>
                <a:effectLst/>
              </a:rPr>
              <a:t>make_array</a:t>
            </a:r>
            <a:r>
              <a:rPr lang="en-US" sz="2000" dirty="0">
                <a:solidFill>
                  <a:srgbClr val="00B0F0"/>
                </a:solidFill>
                <a:effectLst/>
              </a:rPr>
              <a:t>('Heads',</a:t>
            </a:r>
            <a:r>
              <a:rPr lang="en-US" sz="2000" dirty="0">
                <a:solidFill>
                  <a:srgbClr val="00B0F0"/>
                </a:solidFill>
              </a:rPr>
              <a:t> </a:t>
            </a:r>
            <a:r>
              <a:rPr lang="en-US" sz="2000" dirty="0">
                <a:solidFill>
                  <a:srgbClr val="00B0F0"/>
                </a:solidFill>
                <a:effectLst/>
              </a:rPr>
              <a:t>'Tails’)) </a:t>
            </a:r>
            <a:endParaRPr lang="en-US" sz="2000" dirty="0">
              <a:solidFill>
                <a:schemeClr val="tx1">
                  <a:lumMod val="85000"/>
                  <a:lumOff val="15000"/>
                </a:schemeClr>
              </a:solidFill>
              <a:effectLst/>
            </a:endParaRPr>
          </a:p>
          <a:p>
            <a:pPr lvl="1"/>
            <a:r>
              <a:rPr lang="en-US" sz="1850" dirty="0">
                <a:solidFill>
                  <a:schemeClr val="tx1">
                    <a:lumMod val="75000"/>
                    <a:lumOff val="25000"/>
                  </a:schemeClr>
                </a:solidFill>
              </a:rPr>
              <a:t>However, we would need to copy and paste and run it for each of the participants in the study, even if they are 1000!</a:t>
            </a:r>
          </a:p>
          <a:p>
            <a:r>
              <a:rPr lang="en-US" sz="2000" dirty="0">
                <a:solidFill>
                  <a:schemeClr val="tx1">
                    <a:lumMod val="75000"/>
                    <a:lumOff val="25000"/>
                  </a:schemeClr>
                </a:solidFill>
              </a:rPr>
              <a:t>Better strategy? </a:t>
            </a:r>
            <a:r>
              <a:rPr lang="en-US" sz="2000" dirty="0">
                <a:solidFill>
                  <a:srgbClr val="00B0F0"/>
                </a:solidFill>
              </a:rPr>
              <a:t>Iteration</a:t>
            </a:r>
          </a:p>
        </p:txBody>
      </p:sp>
    </p:spTree>
    <p:extLst>
      <p:ext uri="{BB962C8B-B14F-4D97-AF65-F5344CB8AC3E}">
        <p14:creationId xmlns:p14="http://schemas.microsoft.com/office/powerpoint/2010/main" val="1037091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2C40-2486-ECE8-ED5E-E043EE048736}"/>
              </a:ext>
            </a:extLst>
          </p:cNvPr>
          <p:cNvSpPr>
            <a:spLocks noGrp="1"/>
          </p:cNvSpPr>
          <p:nvPr>
            <p:ph type="title"/>
          </p:nvPr>
        </p:nvSpPr>
        <p:spPr>
          <a:xfrm>
            <a:off x="602166" y="323386"/>
            <a:ext cx="7744020" cy="680224"/>
          </a:xfrm>
        </p:spPr>
        <p:txBody>
          <a:bodyPr/>
          <a:lstStyle/>
          <a:p>
            <a:r>
              <a:rPr lang="en-US" dirty="0">
                <a:solidFill>
                  <a:schemeClr val="tx1"/>
                </a:solidFill>
              </a:rPr>
              <a:t>Iteration</a:t>
            </a:r>
          </a:p>
        </p:txBody>
      </p:sp>
      <p:sp>
        <p:nvSpPr>
          <p:cNvPr id="3" name="Content Placeholder 2">
            <a:extLst>
              <a:ext uri="{FF2B5EF4-FFF2-40B4-BE49-F238E27FC236}">
                <a16:creationId xmlns:a16="http://schemas.microsoft.com/office/drawing/2014/main" id="{EA5C2A0A-3875-5B41-E202-5B7ED5FE1327}"/>
              </a:ext>
            </a:extLst>
          </p:cNvPr>
          <p:cNvSpPr>
            <a:spLocks noGrp="1"/>
          </p:cNvSpPr>
          <p:nvPr>
            <p:ph idx="1"/>
          </p:nvPr>
        </p:nvSpPr>
        <p:spPr>
          <a:xfrm>
            <a:off x="602166" y="959005"/>
            <a:ext cx="7744020" cy="3670145"/>
          </a:xfrm>
        </p:spPr>
        <p:txBody>
          <a:bodyPr>
            <a:noAutofit/>
          </a:bodyPr>
          <a:lstStyle/>
          <a:p>
            <a:r>
              <a:rPr lang="en-US" sz="2400" b="0" i="0" dirty="0">
                <a:solidFill>
                  <a:srgbClr val="494E52"/>
                </a:solidFill>
                <a:effectLst/>
              </a:rPr>
              <a:t>A more automated solution is to use a </a:t>
            </a:r>
            <a:r>
              <a:rPr lang="en-US" sz="2400" dirty="0">
                <a:solidFill>
                  <a:srgbClr val="00B0F0"/>
                </a:solidFill>
              </a:rPr>
              <a:t>for</a:t>
            </a:r>
            <a:r>
              <a:rPr lang="en-US" sz="2400" b="0" i="0" dirty="0">
                <a:solidFill>
                  <a:srgbClr val="494E52"/>
                </a:solidFill>
                <a:effectLst/>
              </a:rPr>
              <a:t> statement to loop over the contents of a sequence. This is called </a:t>
            </a:r>
            <a:r>
              <a:rPr lang="en-US" sz="2400" b="0" i="1" dirty="0">
                <a:solidFill>
                  <a:srgbClr val="494E52"/>
                </a:solidFill>
                <a:effectLst/>
              </a:rPr>
              <a:t>iteration</a:t>
            </a:r>
            <a:r>
              <a:rPr lang="en-US" sz="2400" b="0" i="0" dirty="0">
                <a:solidFill>
                  <a:srgbClr val="494E52"/>
                </a:solidFill>
                <a:effectLst/>
              </a:rPr>
              <a:t>. </a:t>
            </a:r>
          </a:p>
          <a:p>
            <a:r>
              <a:rPr lang="en-US" sz="2400" b="0" i="0" dirty="0">
                <a:solidFill>
                  <a:srgbClr val="494E52"/>
                </a:solidFill>
                <a:effectLst/>
              </a:rPr>
              <a:t>A </a:t>
            </a:r>
            <a:r>
              <a:rPr lang="en-US" sz="2400" dirty="0">
                <a:solidFill>
                  <a:srgbClr val="00B0F0"/>
                </a:solidFill>
              </a:rPr>
              <a:t>for</a:t>
            </a:r>
            <a:r>
              <a:rPr lang="en-US" sz="2400" b="0" i="0" dirty="0">
                <a:solidFill>
                  <a:srgbClr val="494E52"/>
                </a:solidFill>
                <a:effectLst/>
              </a:rPr>
              <a:t> statement:</a:t>
            </a:r>
          </a:p>
          <a:p>
            <a:pPr lvl="1"/>
            <a:r>
              <a:rPr lang="en-US" sz="1800" b="0" i="0" dirty="0">
                <a:solidFill>
                  <a:srgbClr val="494E52"/>
                </a:solidFill>
                <a:effectLst/>
              </a:rPr>
              <a:t>begins with the word </a:t>
            </a:r>
            <a:r>
              <a:rPr lang="en-US" sz="1800" dirty="0">
                <a:solidFill>
                  <a:srgbClr val="00B0F0"/>
                </a:solidFill>
              </a:rPr>
              <a:t>for</a:t>
            </a:r>
            <a:r>
              <a:rPr lang="en-US" sz="1800" b="0" i="0" dirty="0">
                <a:solidFill>
                  <a:srgbClr val="494E52"/>
                </a:solidFill>
                <a:effectLst/>
              </a:rPr>
              <a:t>, </a:t>
            </a:r>
          </a:p>
          <a:p>
            <a:pPr lvl="1"/>
            <a:r>
              <a:rPr lang="en-US" sz="1800" b="0" i="0" dirty="0">
                <a:solidFill>
                  <a:srgbClr val="494E52"/>
                </a:solidFill>
                <a:effectLst/>
              </a:rPr>
              <a:t>followed by a name we want to give each item in the sequence, </a:t>
            </a:r>
          </a:p>
          <a:p>
            <a:pPr lvl="1"/>
            <a:r>
              <a:rPr lang="en-US" sz="1800" b="0" i="0" dirty="0">
                <a:solidFill>
                  <a:srgbClr val="494E52"/>
                </a:solidFill>
                <a:effectLst/>
              </a:rPr>
              <a:t>followed by the word </a:t>
            </a:r>
            <a:r>
              <a:rPr lang="en-US" sz="1800" dirty="0">
                <a:solidFill>
                  <a:srgbClr val="00B0F0"/>
                </a:solidFill>
              </a:rPr>
              <a:t>in</a:t>
            </a:r>
            <a:r>
              <a:rPr lang="en-US" sz="1800" b="0" i="0" dirty="0">
                <a:solidFill>
                  <a:srgbClr val="494E52"/>
                </a:solidFill>
                <a:effectLst/>
              </a:rPr>
              <a:t>, </a:t>
            </a:r>
          </a:p>
          <a:p>
            <a:pPr lvl="1"/>
            <a:r>
              <a:rPr lang="en-US" sz="1800" b="0" i="0" dirty="0">
                <a:solidFill>
                  <a:srgbClr val="494E52"/>
                </a:solidFill>
                <a:effectLst/>
              </a:rPr>
              <a:t>and ending with an expression that evaluates to a sequence. </a:t>
            </a:r>
          </a:p>
          <a:p>
            <a:r>
              <a:rPr lang="en-US" sz="2400" b="0" i="0" dirty="0">
                <a:solidFill>
                  <a:srgbClr val="494E52"/>
                </a:solidFill>
                <a:effectLst/>
              </a:rPr>
              <a:t>The indented body of the </a:t>
            </a:r>
            <a:r>
              <a:rPr lang="en-US" sz="2400" dirty="0">
                <a:solidFill>
                  <a:srgbClr val="00B0F0"/>
                </a:solidFill>
              </a:rPr>
              <a:t>for</a:t>
            </a:r>
            <a:r>
              <a:rPr lang="en-US" sz="2400" b="0" i="0" dirty="0">
                <a:solidFill>
                  <a:srgbClr val="494E52"/>
                </a:solidFill>
                <a:effectLst/>
              </a:rPr>
              <a:t> statement is executed once </a:t>
            </a:r>
            <a:r>
              <a:rPr lang="en-US" sz="2400" b="0" i="1" dirty="0">
                <a:solidFill>
                  <a:srgbClr val="494E52"/>
                </a:solidFill>
                <a:effectLst/>
              </a:rPr>
              <a:t>for each item in that sequence</a:t>
            </a:r>
            <a:r>
              <a:rPr lang="en-US" sz="2400" b="0" i="0" dirty="0">
                <a:solidFill>
                  <a:srgbClr val="494E52"/>
                </a:solidFill>
                <a:effectLst/>
              </a:rPr>
              <a:t>.</a:t>
            </a:r>
            <a:endParaRPr lang="en-US" sz="2400" dirty="0"/>
          </a:p>
        </p:txBody>
      </p:sp>
    </p:spTree>
    <p:extLst>
      <p:ext uri="{BB962C8B-B14F-4D97-AF65-F5344CB8AC3E}">
        <p14:creationId xmlns:p14="http://schemas.microsoft.com/office/powerpoint/2010/main" val="44546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4724" y="1093342"/>
            <a:ext cx="7858076" cy="163224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lang="en-US" sz="2400" b="1" dirty="0">
                <a:solidFill>
                  <a:srgbClr val="0000FF"/>
                </a:solidFill>
                <a:latin typeface="Rockwell" panose="02060603020205020403" pitchFamily="18" charset="77"/>
                <a:cs typeface="Arial"/>
              </a:rPr>
              <a:t>for</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keyword</a:t>
            </a:r>
            <a:r>
              <a:rPr sz="2400" spc="-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begins</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control</a:t>
            </a:r>
            <a:r>
              <a:rPr sz="2400" spc="-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statement</a:t>
            </a:r>
            <a:endParaRPr sz="3700" dirty="0">
              <a:latin typeface="Rockwell" panose="02060603020205020403" pitchFamily="18" charset="77"/>
              <a:cs typeface="Arial"/>
            </a:endParaRPr>
          </a:p>
          <a:p>
            <a:pPr marL="424815" marR="5080" indent="-412750">
              <a:lnSpc>
                <a:spcPct val="11610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The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purpose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0" dirty="0">
                <a:solidFill>
                  <a:srgbClr val="3B3B3B"/>
                </a:solidFill>
                <a:latin typeface="Rockwell" panose="02060603020205020403" pitchFamily="18" charset="77"/>
                <a:cs typeface="Arial"/>
              </a:rPr>
              <a:t> </a:t>
            </a:r>
            <a:r>
              <a:rPr sz="2400" b="1" spc="-10" dirty="0">
                <a:solidFill>
                  <a:srgbClr val="0000FF"/>
                </a:solidFill>
                <a:latin typeface="Rockwell" panose="02060603020205020403" pitchFamily="18" charset="77"/>
                <a:cs typeface="Courier New"/>
              </a:rPr>
              <a:t>for</a:t>
            </a:r>
            <a:r>
              <a:rPr lang="en-US" sz="2400" b="1" spc="-10" dirty="0">
                <a:solidFill>
                  <a:srgbClr val="0000FF"/>
                </a:solidFill>
                <a:latin typeface="Rockwell" panose="02060603020205020403" pitchFamily="18" charset="77"/>
                <a:cs typeface="Courier New"/>
              </a:rPr>
              <a:t> </a:t>
            </a:r>
            <a:r>
              <a:rPr sz="2400" b="1" spc="-775" dirty="0">
                <a:solidFill>
                  <a:srgbClr val="0000FF"/>
                </a:solidFill>
                <a:latin typeface="Rockwell" panose="02060603020205020403" pitchFamily="18" charset="77"/>
                <a:cs typeface="Courier New"/>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to</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perform</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computation</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for </a:t>
            </a:r>
            <a:r>
              <a:rPr sz="2400" dirty="0">
                <a:solidFill>
                  <a:srgbClr val="3B3B3B"/>
                </a:solidFill>
                <a:latin typeface="Rockwell" panose="02060603020205020403" pitchFamily="18" charset="77"/>
                <a:cs typeface="Arial"/>
              </a:rPr>
              <a:t>every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element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in</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list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or</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array</a:t>
            </a:r>
            <a:endParaRPr lang="en-US" sz="2400" spc="-10" dirty="0">
              <a:solidFill>
                <a:srgbClr val="3B3B3B"/>
              </a:solidFill>
              <a:latin typeface="Rockwell" panose="02060603020205020403" pitchFamily="18" charset="77"/>
              <a:cs typeface="Arial"/>
            </a:endParaRPr>
          </a:p>
          <a:p>
            <a:pPr marL="424815" marR="5080" indent="-412750">
              <a:lnSpc>
                <a:spcPct val="116100"/>
              </a:lnSpc>
              <a:buClr>
                <a:srgbClr val="C4820D"/>
              </a:buClr>
              <a:buChar char="●"/>
              <a:tabLst>
                <a:tab pos="424815" algn="l"/>
                <a:tab pos="425450" algn="l"/>
              </a:tabLst>
            </a:pPr>
            <a:r>
              <a:rPr lang="en-US" sz="2400" spc="-10" dirty="0">
                <a:solidFill>
                  <a:srgbClr val="3B3B3B"/>
                </a:solidFill>
                <a:latin typeface="Rockwell" panose="02060603020205020403" pitchFamily="18" charset="77"/>
                <a:cs typeface="Arial"/>
              </a:rPr>
              <a:t>Example: </a:t>
            </a:r>
            <a:endParaRPr sz="2400" dirty="0">
              <a:latin typeface="Rockwell" panose="02060603020205020403" pitchFamily="18" charset="77"/>
              <a:cs typeface="Arial"/>
            </a:endParaRPr>
          </a:p>
        </p:txBody>
      </p:sp>
      <p:sp>
        <p:nvSpPr>
          <p:cNvPr id="3" name="object 3"/>
          <p:cNvSpPr txBox="1">
            <a:spLocks noGrp="1"/>
          </p:cNvSpPr>
          <p:nvPr>
            <p:ph type="title"/>
          </p:nvPr>
        </p:nvSpPr>
        <p:spPr>
          <a:xfrm>
            <a:off x="284480" y="293655"/>
            <a:ext cx="800608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latin typeface="Courier" pitchFamily="2" charset="0"/>
                <a:cs typeface="Courier New"/>
              </a:rPr>
              <a:t>F</a:t>
            </a:r>
            <a:r>
              <a:rPr spc="-10" dirty="0">
                <a:solidFill>
                  <a:schemeClr val="tx1"/>
                </a:solidFill>
                <a:latin typeface="Courier" pitchFamily="2" charset="0"/>
                <a:cs typeface="Courier New"/>
              </a:rPr>
              <a:t>or</a:t>
            </a:r>
            <a:r>
              <a:rPr lang="en-US" spc="-10" dirty="0">
                <a:solidFill>
                  <a:schemeClr val="tx1"/>
                </a:solidFill>
                <a:latin typeface="Rockwell" panose="02060603020205020403" pitchFamily="18" charset="77"/>
                <a:cs typeface="Courier New"/>
              </a:rPr>
              <a:t> </a:t>
            </a:r>
            <a:r>
              <a:rPr spc="-1145" dirty="0">
                <a:solidFill>
                  <a:schemeClr val="tx1"/>
                </a:solidFill>
                <a:latin typeface="Rockwell" panose="02060603020205020403" pitchFamily="18" charset="77"/>
                <a:cs typeface="Courier New"/>
              </a:rPr>
              <a:t> </a:t>
            </a:r>
            <a:r>
              <a:rPr lang="en-US" spc="-1145" dirty="0">
                <a:solidFill>
                  <a:schemeClr val="tx1"/>
                </a:solidFill>
                <a:latin typeface="Rockwell" panose="02060603020205020403" pitchFamily="18" charset="77"/>
                <a:cs typeface="Courier New"/>
              </a:rPr>
              <a:t>                  </a:t>
            </a:r>
            <a:r>
              <a:rPr spc="-10" dirty="0">
                <a:solidFill>
                  <a:schemeClr val="tx1"/>
                </a:solidFill>
                <a:latin typeface="Rockwell" panose="02060603020205020403" pitchFamily="18" charset="77"/>
              </a:rPr>
              <a:t>Statements</a:t>
            </a:r>
          </a:p>
        </p:txBody>
      </p:sp>
      <p:sp>
        <p:nvSpPr>
          <p:cNvPr id="4" name="object 4"/>
          <p:cNvSpPr txBox="1"/>
          <p:nvPr/>
        </p:nvSpPr>
        <p:spPr>
          <a:xfrm>
            <a:off x="3009418" y="4462278"/>
            <a:ext cx="2824223" cy="628377"/>
          </a:xfrm>
          <a:prstGeom prst="rect">
            <a:avLst/>
          </a:prstGeom>
        </p:spPr>
        <p:txBody>
          <a:bodyPr vert="horz" wrap="square" lIns="0" tIns="12700" rIns="0" bIns="0" rtlCol="0">
            <a:spAutoFit/>
          </a:bodyPr>
          <a:lstStyle/>
          <a:p>
            <a:pPr marL="12700" algn="ctr">
              <a:lnSpc>
                <a:spcPct val="100000"/>
              </a:lnSpc>
              <a:spcBef>
                <a:spcPts val="100"/>
              </a:spcBef>
            </a:pPr>
            <a:r>
              <a:rPr sz="2000" spc="-10" dirty="0">
                <a:solidFill>
                  <a:srgbClr val="3B7EA1"/>
                </a:solidFill>
                <a:cs typeface="Arial"/>
              </a:rPr>
              <a:t>(Demo</a:t>
            </a:r>
            <a:r>
              <a:rPr lang="en-US" sz="2000" spc="-10" dirty="0">
                <a:solidFill>
                  <a:srgbClr val="3B7EA1"/>
                </a:solidFill>
                <a:cs typeface="Arial"/>
              </a:rPr>
              <a:t> – notebook 5.1,    For statements</a:t>
            </a:r>
            <a:r>
              <a:rPr sz="2000" spc="-10" dirty="0">
                <a:solidFill>
                  <a:srgbClr val="3B7EA1"/>
                </a:solidFill>
                <a:cs typeface="Arial"/>
              </a:rPr>
              <a:t>)</a:t>
            </a:r>
            <a:endParaRPr sz="2000" dirty="0">
              <a:cs typeface="Arial"/>
            </a:endParaRPr>
          </a:p>
        </p:txBody>
      </p:sp>
      <p:pic>
        <p:nvPicPr>
          <p:cNvPr id="6" name="Picture 5" descr="Graphical user interface, text, application&#10;&#10;Description automatically generated">
            <a:extLst>
              <a:ext uri="{FF2B5EF4-FFF2-40B4-BE49-F238E27FC236}">
                <a16:creationId xmlns:a16="http://schemas.microsoft.com/office/drawing/2014/main" id="{94CC480A-8E4F-1C66-526D-B7A5A42456F5}"/>
              </a:ext>
            </a:extLst>
          </p:cNvPr>
          <p:cNvPicPr>
            <a:picLocks noChangeAspect="1"/>
          </p:cNvPicPr>
          <p:nvPr/>
        </p:nvPicPr>
        <p:blipFill>
          <a:blip r:embed="rId3"/>
          <a:stretch>
            <a:fillRect/>
          </a:stretch>
        </p:blipFill>
        <p:spPr>
          <a:xfrm>
            <a:off x="2629248" y="2297133"/>
            <a:ext cx="4960744" cy="21641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6285" y="2209524"/>
            <a:ext cx="396811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Appending</a:t>
            </a:r>
            <a:r>
              <a:rPr spc="-190" dirty="0">
                <a:solidFill>
                  <a:schemeClr val="tx1"/>
                </a:solidFill>
              </a:rPr>
              <a:t> </a:t>
            </a:r>
            <a:r>
              <a:rPr spc="-10" dirty="0">
                <a:solidFill>
                  <a:schemeClr val="tx1"/>
                </a:solidFill>
              </a:rPr>
              <a:t>Arrays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4916-8705-CCC4-1078-9F403CA93750}"/>
              </a:ext>
            </a:extLst>
          </p:cNvPr>
          <p:cNvSpPr>
            <a:spLocks noGrp="1"/>
          </p:cNvSpPr>
          <p:nvPr>
            <p:ph type="title"/>
          </p:nvPr>
        </p:nvSpPr>
        <p:spPr>
          <a:xfrm>
            <a:off x="335280" y="363474"/>
            <a:ext cx="8010906" cy="784606"/>
          </a:xfrm>
        </p:spPr>
        <p:txBody>
          <a:bodyPr/>
          <a:lstStyle/>
          <a:p>
            <a:r>
              <a:rPr lang="en-US" dirty="0">
                <a:solidFill>
                  <a:schemeClr val="tx1"/>
                </a:solidFill>
              </a:rPr>
              <a:t>Why RANDOMNESS?</a:t>
            </a:r>
          </a:p>
        </p:txBody>
      </p:sp>
      <p:sp>
        <p:nvSpPr>
          <p:cNvPr id="3" name="Content Placeholder 2">
            <a:extLst>
              <a:ext uri="{FF2B5EF4-FFF2-40B4-BE49-F238E27FC236}">
                <a16:creationId xmlns:a16="http://schemas.microsoft.com/office/drawing/2014/main" id="{6520C94A-C678-0584-CCDA-66993246F11E}"/>
              </a:ext>
            </a:extLst>
          </p:cNvPr>
          <p:cNvSpPr>
            <a:spLocks noGrp="1"/>
          </p:cNvSpPr>
          <p:nvPr>
            <p:ph idx="1"/>
          </p:nvPr>
        </p:nvSpPr>
        <p:spPr>
          <a:xfrm>
            <a:off x="456946" y="1148080"/>
            <a:ext cx="7543800" cy="3038094"/>
          </a:xfrm>
        </p:spPr>
        <p:txBody>
          <a:bodyPr>
            <a:normAutofit/>
          </a:bodyPr>
          <a:lstStyle/>
          <a:p>
            <a:r>
              <a:rPr lang="en-US" sz="2400" dirty="0">
                <a:solidFill>
                  <a:schemeClr val="tx1">
                    <a:lumMod val="75000"/>
                    <a:lumOff val="25000"/>
                  </a:schemeClr>
                </a:solidFill>
              </a:rPr>
              <a:t>Data scientists should be able to understand </a:t>
            </a:r>
            <a:r>
              <a:rPr lang="en-US" sz="2400" b="1" dirty="0">
                <a:solidFill>
                  <a:schemeClr val="tx1">
                    <a:lumMod val="75000"/>
                    <a:lumOff val="25000"/>
                  </a:schemeClr>
                </a:solidFill>
              </a:rPr>
              <a:t>randomness</a:t>
            </a:r>
            <a:r>
              <a:rPr lang="en-US" sz="2400" dirty="0">
                <a:solidFill>
                  <a:schemeClr val="tx1">
                    <a:lumMod val="75000"/>
                    <a:lumOff val="25000"/>
                  </a:schemeClr>
                </a:solidFill>
              </a:rPr>
              <a:t>. </a:t>
            </a:r>
          </a:p>
          <a:p>
            <a:r>
              <a:rPr lang="en-US" sz="2400" dirty="0">
                <a:solidFill>
                  <a:schemeClr val="tx1">
                    <a:lumMod val="75000"/>
                    <a:lumOff val="25000"/>
                  </a:schemeClr>
                </a:solidFill>
              </a:rPr>
              <a:t>For example, they should be able to assign individuals to </a:t>
            </a:r>
            <a:r>
              <a:rPr lang="en-US" sz="2400" b="1" dirty="0">
                <a:solidFill>
                  <a:schemeClr val="tx1">
                    <a:lumMod val="75000"/>
                    <a:lumOff val="25000"/>
                  </a:schemeClr>
                </a:solidFill>
              </a:rPr>
              <a:t>treatment</a:t>
            </a:r>
            <a:r>
              <a:rPr lang="en-US" sz="2400" dirty="0">
                <a:solidFill>
                  <a:schemeClr val="tx1">
                    <a:lumMod val="75000"/>
                    <a:lumOff val="25000"/>
                  </a:schemeClr>
                </a:solidFill>
              </a:rPr>
              <a:t> and </a:t>
            </a:r>
            <a:r>
              <a:rPr lang="en-US" sz="2400" b="1" dirty="0">
                <a:solidFill>
                  <a:schemeClr val="tx1">
                    <a:lumMod val="75000"/>
                    <a:lumOff val="25000"/>
                  </a:schemeClr>
                </a:solidFill>
              </a:rPr>
              <a:t>control</a:t>
            </a:r>
            <a:r>
              <a:rPr lang="en-US" sz="2400" dirty="0">
                <a:solidFill>
                  <a:schemeClr val="tx1">
                    <a:lumMod val="75000"/>
                    <a:lumOff val="25000"/>
                  </a:schemeClr>
                </a:solidFill>
              </a:rPr>
              <a:t> groups </a:t>
            </a:r>
            <a:r>
              <a:rPr lang="en-US" sz="2400" b="1" dirty="0">
                <a:solidFill>
                  <a:schemeClr val="tx1">
                    <a:lumMod val="75000"/>
                    <a:lumOff val="25000"/>
                  </a:schemeClr>
                </a:solidFill>
              </a:rPr>
              <a:t>at random</a:t>
            </a:r>
            <a:r>
              <a:rPr lang="en-US" sz="2400" dirty="0">
                <a:solidFill>
                  <a:schemeClr val="tx1">
                    <a:lumMod val="75000"/>
                    <a:lumOff val="25000"/>
                  </a:schemeClr>
                </a:solidFill>
              </a:rPr>
              <a:t>, and then try to say whether any observed differences in the outcomes of the two groups are simply due to the random assignment or genuinely due to the treatment.</a:t>
            </a:r>
          </a:p>
        </p:txBody>
      </p:sp>
    </p:spTree>
    <p:extLst>
      <p:ext uri="{BB962C8B-B14F-4D97-AF65-F5344CB8AC3E}">
        <p14:creationId xmlns:p14="http://schemas.microsoft.com/office/powerpoint/2010/main" val="3611711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1D70-C322-1EDC-AC1F-3BDF2E16F2C8}"/>
              </a:ext>
            </a:extLst>
          </p:cNvPr>
          <p:cNvSpPr>
            <a:spLocks noGrp="1"/>
          </p:cNvSpPr>
          <p:nvPr>
            <p:ph type="title"/>
          </p:nvPr>
        </p:nvSpPr>
        <p:spPr>
          <a:xfrm>
            <a:off x="418171" y="302142"/>
            <a:ext cx="7928015" cy="589955"/>
          </a:xfrm>
        </p:spPr>
        <p:txBody>
          <a:bodyPr>
            <a:normAutofit fontScale="90000"/>
          </a:bodyPr>
          <a:lstStyle/>
          <a:p>
            <a:r>
              <a:rPr lang="en-US" dirty="0">
                <a:solidFill>
                  <a:schemeClr val="tx1"/>
                </a:solidFill>
              </a:rPr>
              <a:t>Storing the results of </a:t>
            </a:r>
            <a:r>
              <a:rPr lang="en-US" dirty="0" err="1">
                <a:solidFill>
                  <a:schemeClr val="tx1"/>
                </a:solidFill>
              </a:rPr>
              <a:t>aN</a:t>
            </a:r>
            <a:r>
              <a:rPr lang="en-US" dirty="0">
                <a:solidFill>
                  <a:schemeClr val="tx1"/>
                </a:solidFill>
              </a:rPr>
              <a:t> iteration</a:t>
            </a:r>
          </a:p>
        </p:txBody>
      </p:sp>
      <p:sp>
        <p:nvSpPr>
          <p:cNvPr id="3" name="Content Placeholder 2">
            <a:extLst>
              <a:ext uri="{FF2B5EF4-FFF2-40B4-BE49-F238E27FC236}">
                <a16:creationId xmlns:a16="http://schemas.microsoft.com/office/drawing/2014/main" id="{F2D26C75-10CD-B640-78BF-64A4A0EB7F72}"/>
              </a:ext>
            </a:extLst>
          </p:cNvPr>
          <p:cNvSpPr>
            <a:spLocks noGrp="1"/>
          </p:cNvSpPr>
          <p:nvPr>
            <p:ph idx="1"/>
          </p:nvPr>
        </p:nvSpPr>
        <p:spPr>
          <a:xfrm>
            <a:off x="418171" y="992459"/>
            <a:ext cx="7928015" cy="3607420"/>
          </a:xfrm>
        </p:spPr>
        <p:txBody>
          <a:bodyPr>
            <a:normAutofit/>
          </a:bodyPr>
          <a:lstStyle/>
          <a:p>
            <a:pPr algn="l"/>
            <a:r>
              <a:rPr lang="en-US" sz="2400" b="0" i="0" dirty="0">
                <a:solidFill>
                  <a:srgbClr val="494E52"/>
                </a:solidFill>
                <a:effectLst/>
              </a:rPr>
              <a:t>The </a:t>
            </a:r>
            <a:r>
              <a:rPr lang="en-US" sz="2400" b="0" i="1" dirty="0">
                <a:solidFill>
                  <a:srgbClr val="494E52"/>
                </a:solidFill>
                <a:effectLst/>
              </a:rPr>
              <a:t>for statement </a:t>
            </a:r>
            <a:r>
              <a:rPr lang="en-US" sz="2400" b="0" i="0" dirty="0">
                <a:solidFill>
                  <a:srgbClr val="494E52"/>
                </a:solidFill>
                <a:effectLst/>
              </a:rPr>
              <a:t>in the previous slide simply prints the output. </a:t>
            </a:r>
          </a:p>
          <a:p>
            <a:pPr algn="l"/>
            <a:r>
              <a:rPr lang="en-US" sz="2400" dirty="0">
                <a:solidFill>
                  <a:srgbClr val="494E52"/>
                </a:solidFill>
              </a:rPr>
              <a:t>This output is NOT in a </a:t>
            </a:r>
            <a:r>
              <a:rPr lang="en-US" sz="2400" b="0" i="0" dirty="0">
                <a:solidFill>
                  <a:srgbClr val="494E52"/>
                </a:solidFill>
                <a:effectLst/>
              </a:rPr>
              <a:t>form that we can use for computation. </a:t>
            </a:r>
          </a:p>
          <a:p>
            <a:pPr algn="l"/>
            <a:r>
              <a:rPr lang="en-US" sz="2400" b="0" i="0" dirty="0">
                <a:solidFill>
                  <a:srgbClr val="494E52"/>
                </a:solidFill>
                <a:effectLst/>
              </a:rPr>
              <a:t>A typical use of a </a:t>
            </a:r>
            <a:r>
              <a:rPr lang="en-US" sz="2400" b="0" i="1" dirty="0">
                <a:solidFill>
                  <a:srgbClr val="494E52"/>
                </a:solidFill>
                <a:effectLst/>
              </a:rPr>
              <a:t>for statement</a:t>
            </a:r>
            <a:r>
              <a:rPr lang="en-US" sz="2400" b="0" i="0" dirty="0">
                <a:solidFill>
                  <a:srgbClr val="494E52"/>
                </a:solidFill>
                <a:effectLst/>
              </a:rPr>
              <a:t> is to </a:t>
            </a:r>
            <a:r>
              <a:rPr lang="en-US" sz="2400" b="1" i="0" dirty="0">
                <a:solidFill>
                  <a:srgbClr val="494E52"/>
                </a:solidFill>
                <a:effectLst/>
              </a:rPr>
              <a:t>create an array of results</a:t>
            </a:r>
            <a:r>
              <a:rPr lang="en-US" sz="2400" b="0" i="0" dirty="0">
                <a:solidFill>
                  <a:srgbClr val="494E52"/>
                </a:solidFill>
                <a:effectLst/>
              </a:rPr>
              <a:t>, </a:t>
            </a:r>
            <a:r>
              <a:rPr lang="en-US" sz="2400" b="1" i="1" dirty="0">
                <a:solidFill>
                  <a:srgbClr val="494E52"/>
                </a:solidFill>
                <a:effectLst/>
              </a:rPr>
              <a:t>by augmenting it each time</a:t>
            </a:r>
            <a:r>
              <a:rPr lang="en-US" sz="2400" b="0" i="0" dirty="0">
                <a:solidFill>
                  <a:srgbClr val="494E52"/>
                </a:solidFill>
                <a:effectLst/>
              </a:rPr>
              <a:t>.</a:t>
            </a:r>
          </a:p>
          <a:p>
            <a:pPr algn="l"/>
            <a:endParaRPr lang="en-US" sz="2400" b="0" i="0" dirty="0">
              <a:solidFill>
                <a:srgbClr val="494E52"/>
              </a:solidFill>
              <a:effectLst/>
            </a:endParaRPr>
          </a:p>
          <a:p>
            <a:pPr algn="l"/>
            <a:r>
              <a:rPr lang="en-US" sz="2400" b="0" i="0" dirty="0">
                <a:solidFill>
                  <a:srgbClr val="494E52"/>
                </a:solidFill>
                <a:effectLst/>
              </a:rPr>
              <a:t>The </a:t>
            </a:r>
            <a:r>
              <a:rPr lang="en-US" sz="2400" b="0" i="0" dirty="0">
                <a:solidFill>
                  <a:srgbClr val="00B0F0"/>
                </a:solidFill>
                <a:effectLst/>
              </a:rPr>
              <a:t>append</a:t>
            </a:r>
            <a:r>
              <a:rPr lang="en-US" sz="2400" b="0" i="0" dirty="0">
                <a:solidFill>
                  <a:srgbClr val="494E52"/>
                </a:solidFill>
                <a:effectLst/>
              </a:rPr>
              <a:t> method in </a:t>
            </a:r>
            <a:r>
              <a:rPr lang="en-US" sz="2400" b="0" i="0" dirty="0" err="1">
                <a:solidFill>
                  <a:srgbClr val="494E52"/>
                </a:solidFill>
                <a:effectLst/>
              </a:rPr>
              <a:t>numpy</a:t>
            </a:r>
            <a:r>
              <a:rPr lang="en-US" sz="2400" b="0" i="0" dirty="0">
                <a:solidFill>
                  <a:srgbClr val="494E52"/>
                </a:solidFill>
                <a:effectLst/>
              </a:rPr>
              <a:t> helps us do this. </a:t>
            </a:r>
            <a:endParaRPr lang="en-US" sz="2400" dirty="0"/>
          </a:p>
        </p:txBody>
      </p:sp>
    </p:spTree>
    <p:extLst>
      <p:ext uri="{BB962C8B-B14F-4D97-AF65-F5344CB8AC3E}">
        <p14:creationId xmlns:p14="http://schemas.microsoft.com/office/powerpoint/2010/main" val="39967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640" y="191461"/>
            <a:ext cx="8117840"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Appending to an </a:t>
            </a:r>
            <a:r>
              <a:rPr spc="-20" dirty="0">
                <a:solidFill>
                  <a:schemeClr val="tx1"/>
                </a:solidFill>
              </a:rPr>
              <a:t>Array</a:t>
            </a:r>
          </a:p>
        </p:txBody>
      </p:sp>
      <p:sp>
        <p:nvSpPr>
          <p:cNvPr id="3" name="object 3"/>
          <p:cNvSpPr txBox="1"/>
          <p:nvPr/>
        </p:nvSpPr>
        <p:spPr>
          <a:xfrm>
            <a:off x="294640" y="925552"/>
            <a:ext cx="7829599" cy="394723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dirty="0">
                <a:solidFill>
                  <a:srgbClr val="0000FF"/>
                </a:solidFill>
                <a:cs typeface="Courier New"/>
              </a:rPr>
              <a:t>np.append(array_1,</a:t>
            </a:r>
            <a:r>
              <a:rPr sz="2400" b="1" spc="-100" dirty="0">
                <a:solidFill>
                  <a:srgbClr val="0000FF"/>
                </a:solidFill>
                <a:cs typeface="Courier New"/>
              </a:rPr>
              <a:t> </a:t>
            </a:r>
            <a:r>
              <a:rPr sz="2400" b="1" spc="-10" dirty="0">
                <a:solidFill>
                  <a:srgbClr val="0000FF"/>
                </a:solidFill>
                <a:cs typeface="Courier New"/>
              </a:rPr>
              <a:t>value)</a:t>
            </a:r>
            <a:endParaRPr sz="2400" dirty="0">
              <a:cs typeface="Courier New"/>
            </a:endParaRPr>
          </a:p>
          <a:p>
            <a:pPr marL="882015" lvl="1" indent="-412750">
              <a:lnSpc>
                <a:spcPts val="2865"/>
              </a:lnSpc>
              <a:spcBef>
                <a:spcPts val="15"/>
              </a:spcBef>
              <a:buClr>
                <a:srgbClr val="C4820D"/>
              </a:buClr>
              <a:buChar char="○"/>
              <a:tabLst>
                <a:tab pos="882015" algn="l"/>
                <a:tab pos="882650" algn="l"/>
              </a:tabLst>
            </a:pPr>
            <a:r>
              <a:rPr lang="en-US" sz="2400" spc="-10" dirty="0">
                <a:solidFill>
                  <a:srgbClr val="3B3B3B"/>
                </a:solidFill>
                <a:cs typeface="Courier New"/>
              </a:rPr>
              <a:t>new array with </a:t>
            </a:r>
            <a:r>
              <a:rPr lang="en-US" sz="2400" spc="-10" dirty="0">
                <a:solidFill>
                  <a:srgbClr val="00B0F0"/>
                </a:solidFill>
                <a:cs typeface="Courier New"/>
              </a:rPr>
              <a:t>value</a:t>
            </a:r>
            <a:r>
              <a:rPr lang="en-US" sz="2400" spc="-10" dirty="0">
                <a:solidFill>
                  <a:srgbClr val="3B3B3B"/>
                </a:solidFill>
                <a:cs typeface="Courier New"/>
              </a:rPr>
              <a:t> appended to </a:t>
            </a:r>
            <a:r>
              <a:rPr lang="en-US" sz="2400" spc="-10" dirty="0">
                <a:solidFill>
                  <a:srgbClr val="0070C0"/>
                </a:solidFill>
                <a:cs typeface="Courier New"/>
              </a:rPr>
              <a:t>array_1 </a:t>
            </a:r>
            <a:endParaRPr sz="2400" dirty="0">
              <a:solidFill>
                <a:srgbClr val="0070C0"/>
              </a:solidFill>
              <a:cs typeface="Courier New"/>
            </a:endParaRPr>
          </a:p>
          <a:p>
            <a:pPr marL="882015" lvl="1" indent="-412750">
              <a:lnSpc>
                <a:spcPts val="2850"/>
              </a:lnSpc>
              <a:buClr>
                <a:srgbClr val="C4820D"/>
              </a:buClr>
              <a:buFont typeface="Arial"/>
              <a:buChar char="○"/>
              <a:tabLst>
                <a:tab pos="882015" algn="l"/>
                <a:tab pos="882650" algn="l"/>
              </a:tabLst>
            </a:pPr>
            <a:r>
              <a:rPr lang="en-US" sz="2400" spc="-10" dirty="0">
                <a:solidFill>
                  <a:srgbClr val="00B0F0"/>
                </a:solidFill>
                <a:cs typeface="Courier New"/>
              </a:rPr>
              <a:t>v</a:t>
            </a:r>
            <a:r>
              <a:rPr sz="2400" spc="-10" dirty="0">
                <a:solidFill>
                  <a:srgbClr val="00B0F0"/>
                </a:solidFill>
                <a:cs typeface="Courier New"/>
              </a:rPr>
              <a:t>alue</a:t>
            </a:r>
            <a:r>
              <a:rPr lang="en-US" sz="2400" spc="-10" dirty="0">
                <a:cs typeface="Courier New"/>
              </a:rPr>
              <a:t> </a:t>
            </a:r>
            <a:r>
              <a:rPr sz="2400" spc="-785" dirty="0">
                <a:cs typeface="Courier New"/>
              </a:rPr>
              <a:t> </a:t>
            </a:r>
            <a:r>
              <a:rPr sz="2400" dirty="0">
                <a:solidFill>
                  <a:srgbClr val="3B3B3B"/>
                </a:solidFill>
                <a:cs typeface="Arial"/>
              </a:rPr>
              <a:t>has</a:t>
            </a:r>
            <a:r>
              <a:rPr sz="2400" spc="-15" dirty="0">
                <a:solidFill>
                  <a:srgbClr val="3B3B3B"/>
                </a:solidFill>
                <a:cs typeface="Arial"/>
              </a:rPr>
              <a:t> </a:t>
            </a:r>
            <a:r>
              <a:rPr sz="2400" dirty="0">
                <a:solidFill>
                  <a:srgbClr val="3B3B3B"/>
                </a:solidFill>
                <a:cs typeface="Arial"/>
              </a:rPr>
              <a:t>to</a:t>
            </a:r>
            <a:r>
              <a:rPr sz="2400" spc="-10" dirty="0">
                <a:solidFill>
                  <a:srgbClr val="3B3B3B"/>
                </a:solidFill>
                <a:cs typeface="Arial"/>
              </a:rPr>
              <a:t> </a:t>
            </a:r>
            <a:r>
              <a:rPr sz="2400" dirty="0">
                <a:solidFill>
                  <a:srgbClr val="3B3B3B"/>
                </a:solidFill>
                <a:cs typeface="Arial"/>
              </a:rPr>
              <a:t>be</a:t>
            </a:r>
            <a:r>
              <a:rPr sz="2400" spc="-10" dirty="0">
                <a:solidFill>
                  <a:srgbClr val="3B3B3B"/>
                </a:solidFill>
                <a:cs typeface="Arial"/>
              </a:rPr>
              <a:t> </a:t>
            </a:r>
            <a:r>
              <a:rPr sz="2400" dirty="0">
                <a:solidFill>
                  <a:srgbClr val="3B3B3B"/>
                </a:solidFill>
                <a:cs typeface="Arial"/>
              </a:rPr>
              <a:t>of</a:t>
            </a:r>
            <a:r>
              <a:rPr sz="2400" spc="-10" dirty="0">
                <a:solidFill>
                  <a:srgbClr val="3B3B3B"/>
                </a:solidFill>
                <a:cs typeface="Arial"/>
              </a:rPr>
              <a:t> </a:t>
            </a:r>
            <a:r>
              <a:rPr sz="2400" dirty="0">
                <a:solidFill>
                  <a:srgbClr val="3B3B3B"/>
                </a:solidFill>
                <a:cs typeface="Arial"/>
              </a:rPr>
              <a:t>the</a:t>
            </a:r>
            <a:r>
              <a:rPr sz="2400" spc="-10" dirty="0">
                <a:solidFill>
                  <a:srgbClr val="3B3B3B"/>
                </a:solidFill>
                <a:cs typeface="Arial"/>
              </a:rPr>
              <a:t> </a:t>
            </a:r>
            <a:r>
              <a:rPr sz="2400" dirty="0">
                <a:solidFill>
                  <a:srgbClr val="3B3B3B"/>
                </a:solidFill>
                <a:cs typeface="Arial"/>
              </a:rPr>
              <a:t>same</a:t>
            </a:r>
            <a:r>
              <a:rPr sz="2400" spc="-10" dirty="0">
                <a:solidFill>
                  <a:srgbClr val="3B3B3B"/>
                </a:solidFill>
                <a:cs typeface="Arial"/>
              </a:rPr>
              <a:t> </a:t>
            </a:r>
            <a:r>
              <a:rPr sz="2400" dirty="0">
                <a:solidFill>
                  <a:srgbClr val="3B3B3B"/>
                </a:solidFill>
                <a:cs typeface="Arial"/>
              </a:rPr>
              <a:t>type</a:t>
            </a:r>
            <a:r>
              <a:rPr sz="2400" spc="-10" dirty="0">
                <a:solidFill>
                  <a:srgbClr val="3B3B3B"/>
                </a:solidFill>
                <a:cs typeface="Arial"/>
              </a:rPr>
              <a:t> </a:t>
            </a:r>
            <a:r>
              <a:rPr sz="2400" dirty="0">
                <a:solidFill>
                  <a:srgbClr val="3B3B3B"/>
                </a:solidFill>
                <a:cs typeface="Arial"/>
              </a:rPr>
              <a:t>as</a:t>
            </a:r>
            <a:r>
              <a:rPr sz="2400" spc="-10" dirty="0">
                <a:solidFill>
                  <a:srgbClr val="3B3B3B"/>
                </a:solidFill>
                <a:cs typeface="Arial"/>
              </a:rPr>
              <a:t> </a:t>
            </a:r>
            <a:r>
              <a:rPr sz="2400" dirty="0">
                <a:solidFill>
                  <a:srgbClr val="3B3B3B"/>
                </a:solidFill>
                <a:cs typeface="Arial"/>
              </a:rPr>
              <a:t>elements</a:t>
            </a:r>
            <a:r>
              <a:rPr sz="2400" spc="-10" dirty="0">
                <a:solidFill>
                  <a:srgbClr val="3B3B3B"/>
                </a:solidFill>
                <a:cs typeface="Arial"/>
              </a:rPr>
              <a:t> </a:t>
            </a:r>
            <a:r>
              <a:rPr sz="2400" spc="-25" dirty="0">
                <a:solidFill>
                  <a:srgbClr val="3B3B3B"/>
                </a:solidFill>
                <a:cs typeface="Arial"/>
              </a:rPr>
              <a:t>of</a:t>
            </a:r>
            <a:endParaRPr sz="2400" dirty="0">
              <a:cs typeface="Arial"/>
            </a:endParaRPr>
          </a:p>
          <a:p>
            <a:pPr marL="882015">
              <a:lnSpc>
                <a:spcPts val="2850"/>
              </a:lnSpc>
            </a:pPr>
            <a:r>
              <a:rPr sz="2400" spc="-10" dirty="0">
                <a:solidFill>
                  <a:srgbClr val="0070C0"/>
                </a:solidFill>
                <a:cs typeface="Courier New"/>
              </a:rPr>
              <a:t>array_1</a:t>
            </a:r>
            <a:endParaRPr sz="2400" dirty="0">
              <a:solidFill>
                <a:srgbClr val="0070C0"/>
              </a:solidFill>
              <a:cs typeface="Courier New"/>
            </a:endParaRPr>
          </a:p>
          <a:p>
            <a:pPr marL="424815" indent="-412750">
              <a:lnSpc>
                <a:spcPts val="2850"/>
              </a:lnSpc>
              <a:buClr>
                <a:srgbClr val="C4820D"/>
              </a:buClr>
              <a:buFont typeface="Arial"/>
              <a:buChar char="●"/>
              <a:tabLst>
                <a:tab pos="424815" algn="l"/>
                <a:tab pos="425450" algn="l"/>
              </a:tabLst>
            </a:pPr>
            <a:r>
              <a:rPr sz="2400" b="1" dirty="0">
                <a:solidFill>
                  <a:srgbClr val="0000FF"/>
                </a:solidFill>
                <a:cs typeface="Courier New"/>
              </a:rPr>
              <a:t>np.append(array_1,</a:t>
            </a:r>
            <a:r>
              <a:rPr sz="2400" b="1" spc="-100" dirty="0">
                <a:solidFill>
                  <a:srgbClr val="0000FF"/>
                </a:solidFill>
                <a:cs typeface="Courier New"/>
              </a:rPr>
              <a:t> </a:t>
            </a:r>
            <a:r>
              <a:rPr sz="2400" b="1" spc="-10" dirty="0">
                <a:solidFill>
                  <a:srgbClr val="0000FF"/>
                </a:solidFill>
                <a:cs typeface="Courier New"/>
              </a:rPr>
              <a:t>array_2)</a:t>
            </a:r>
            <a:endParaRPr sz="2400" dirty="0">
              <a:cs typeface="Courier New"/>
            </a:endParaRPr>
          </a:p>
          <a:p>
            <a:pPr marL="882015" lvl="1" indent="-412750">
              <a:lnSpc>
                <a:spcPts val="2850"/>
              </a:lnSpc>
              <a:buClr>
                <a:srgbClr val="C4820D"/>
              </a:buClr>
              <a:buChar char="○"/>
              <a:tabLst>
                <a:tab pos="882015" algn="l"/>
                <a:tab pos="882650" algn="l"/>
              </a:tabLst>
            </a:pPr>
            <a:r>
              <a:rPr sz="2400" dirty="0">
                <a:solidFill>
                  <a:srgbClr val="3B3B3B"/>
                </a:solidFill>
                <a:cs typeface="Arial"/>
              </a:rPr>
              <a:t>new</a:t>
            </a:r>
            <a:r>
              <a:rPr sz="2400" spc="-20" dirty="0">
                <a:solidFill>
                  <a:srgbClr val="3B3B3B"/>
                </a:solidFill>
                <a:cs typeface="Arial"/>
              </a:rPr>
              <a:t> </a:t>
            </a:r>
            <a:r>
              <a:rPr sz="2400" dirty="0">
                <a:solidFill>
                  <a:srgbClr val="3B3B3B"/>
                </a:solidFill>
                <a:cs typeface="Arial"/>
              </a:rPr>
              <a:t>array</a:t>
            </a:r>
            <a:r>
              <a:rPr sz="2400" spc="-15" dirty="0">
                <a:solidFill>
                  <a:srgbClr val="3B3B3B"/>
                </a:solidFill>
                <a:cs typeface="Arial"/>
              </a:rPr>
              <a:t> </a:t>
            </a:r>
            <a:r>
              <a:rPr sz="2400" dirty="0">
                <a:solidFill>
                  <a:srgbClr val="3B3B3B"/>
                </a:solidFill>
                <a:cs typeface="Arial"/>
              </a:rPr>
              <a:t>with </a:t>
            </a:r>
            <a:r>
              <a:rPr sz="2400" spc="-10" dirty="0">
                <a:solidFill>
                  <a:srgbClr val="00B0F0"/>
                </a:solidFill>
                <a:cs typeface="Courier New"/>
              </a:rPr>
              <a:t>array_2</a:t>
            </a:r>
            <a:r>
              <a:rPr lang="en-US" sz="2400" spc="-10" dirty="0">
                <a:solidFill>
                  <a:srgbClr val="00B0F0"/>
                </a:solidFill>
                <a:cs typeface="Courier New"/>
              </a:rPr>
              <a:t> </a:t>
            </a:r>
            <a:r>
              <a:rPr sz="2400" spc="-775" dirty="0">
                <a:solidFill>
                  <a:srgbClr val="00B0F0"/>
                </a:solidFill>
                <a:cs typeface="Courier New"/>
              </a:rPr>
              <a:t> </a:t>
            </a:r>
            <a:r>
              <a:rPr sz="2400" dirty="0">
                <a:solidFill>
                  <a:srgbClr val="3B3B3B"/>
                </a:solidFill>
                <a:cs typeface="Arial"/>
              </a:rPr>
              <a:t>appended</a:t>
            </a:r>
            <a:r>
              <a:rPr sz="2400" spc="-15" dirty="0">
                <a:solidFill>
                  <a:srgbClr val="3B3B3B"/>
                </a:solidFill>
                <a:cs typeface="Arial"/>
              </a:rPr>
              <a:t> </a:t>
            </a:r>
            <a:r>
              <a:rPr sz="2400" dirty="0">
                <a:solidFill>
                  <a:srgbClr val="3B3B3B"/>
                </a:solidFill>
                <a:cs typeface="Arial"/>
              </a:rPr>
              <a:t>to </a:t>
            </a:r>
            <a:r>
              <a:rPr sz="2400" spc="-10" dirty="0">
                <a:solidFill>
                  <a:srgbClr val="0070C0"/>
                </a:solidFill>
                <a:cs typeface="Courier New"/>
              </a:rPr>
              <a:t>array_1</a:t>
            </a:r>
            <a:endParaRPr sz="2400" dirty="0">
              <a:solidFill>
                <a:srgbClr val="0070C0"/>
              </a:solidFill>
              <a:cs typeface="Courier New"/>
            </a:endParaRPr>
          </a:p>
          <a:p>
            <a:pPr marL="882015" lvl="1" indent="-412750">
              <a:lnSpc>
                <a:spcPts val="2850"/>
              </a:lnSpc>
              <a:buClr>
                <a:srgbClr val="C4820D"/>
              </a:buClr>
              <a:buFont typeface="Arial"/>
              <a:buChar char="○"/>
              <a:tabLst>
                <a:tab pos="882015" algn="l"/>
                <a:tab pos="882650" algn="l"/>
              </a:tabLst>
            </a:pPr>
            <a:r>
              <a:rPr sz="2400" spc="-10" dirty="0">
                <a:solidFill>
                  <a:srgbClr val="00B0F0"/>
                </a:solidFill>
                <a:cs typeface="Courier New"/>
              </a:rPr>
              <a:t>array_2</a:t>
            </a:r>
            <a:r>
              <a:rPr lang="en-US" sz="2400" spc="-10" dirty="0">
                <a:solidFill>
                  <a:srgbClr val="00B0F0"/>
                </a:solidFill>
                <a:cs typeface="Courier New"/>
              </a:rPr>
              <a:t> </a:t>
            </a:r>
            <a:r>
              <a:rPr sz="2400" spc="-785" dirty="0">
                <a:solidFill>
                  <a:srgbClr val="00B0F0"/>
                </a:solidFill>
                <a:cs typeface="Courier New"/>
              </a:rPr>
              <a:t> </a:t>
            </a:r>
            <a:r>
              <a:rPr sz="2400" dirty="0">
                <a:solidFill>
                  <a:srgbClr val="3B3B3B"/>
                </a:solidFill>
                <a:cs typeface="Arial"/>
              </a:rPr>
              <a:t>elements</a:t>
            </a:r>
            <a:r>
              <a:rPr sz="2400" spc="-15" dirty="0">
                <a:solidFill>
                  <a:srgbClr val="3B3B3B"/>
                </a:solidFill>
                <a:cs typeface="Arial"/>
              </a:rPr>
              <a:t> </a:t>
            </a:r>
            <a:r>
              <a:rPr sz="2400" dirty="0">
                <a:solidFill>
                  <a:srgbClr val="3B3B3B"/>
                </a:solidFill>
                <a:cs typeface="Arial"/>
              </a:rPr>
              <a:t>must</a:t>
            </a:r>
            <a:r>
              <a:rPr sz="2400" spc="-10" dirty="0">
                <a:solidFill>
                  <a:srgbClr val="3B3B3B"/>
                </a:solidFill>
                <a:cs typeface="Arial"/>
              </a:rPr>
              <a:t> </a:t>
            </a:r>
            <a:r>
              <a:rPr sz="2400" dirty="0">
                <a:solidFill>
                  <a:srgbClr val="3B3B3B"/>
                </a:solidFill>
                <a:cs typeface="Arial"/>
              </a:rPr>
              <a:t>have</a:t>
            </a:r>
            <a:r>
              <a:rPr sz="2400" spc="-5" dirty="0">
                <a:solidFill>
                  <a:srgbClr val="3B3B3B"/>
                </a:solidFill>
                <a:cs typeface="Arial"/>
              </a:rPr>
              <a:t> </a:t>
            </a:r>
            <a:r>
              <a:rPr sz="2400" dirty="0">
                <a:solidFill>
                  <a:srgbClr val="3B3B3B"/>
                </a:solidFill>
                <a:cs typeface="Arial"/>
              </a:rPr>
              <a:t>the</a:t>
            </a:r>
            <a:r>
              <a:rPr sz="2400" spc="-10" dirty="0">
                <a:solidFill>
                  <a:srgbClr val="3B3B3B"/>
                </a:solidFill>
                <a:cs typeface="Arial"/>
              </a:rPr>
              <a:t> </a:t>
            </a:r>
            <a:r>
              <a:rPr sz="2400" dirty="0">
                <a:solidFill>
                  <a:srgbClr val="3B3B3B"/>
                </a:solidFill>
                <a:cs typeface="Arial"/>
              </a:rPr>
              <a:t>same</a:t>
            </a:r>
            <a:r>
              <a:rPr sz="2400" spc="-10" dirty="0">
                <a:solidFill>
                  <a:srgbClr val="3B3B3B"/>
                </a:solidFill>
                <a:cs typeface="Arial"/>
              </a:rPr>
              <a:t> </a:t>
            </a:r>
            <a:r>
              <a:rPr sz="2400" dirty="0">
                <a:solidFill>
                  <a:srgbClr val="3B3B3B"/>
                </a:solidFill>
                <a:cs typeface="Arial"/>
              </a:rPr>
              <a:t>type</a:t>
            </a:r>
            <a:r>
              <a:rPr sz="2400" spc="-5" dirty="0">
                <a:solidFill>
                  <a:srgbClr val="3B3B3B"/>
                </a:solidFill>
                <a:cs typeface="Arial"/>
              </a:rPr>
              <a:t> </a:t>
            </a:r>
            <a:r>
              <a:rPr sz="2400" spc="-35" dirty="0">
                <a:solidFill>
                  <a:srgbClr val="3B3B3B"/>
                </a:solidFill>
                <a:cs typeface="Arial"/>
              </a:rPr>
              <a:t>as</a:t>
            </a:r>
            <a:endParaRPr sz="2400" dirty="0">
              <a:cs typeface="Arial"/>
            </a:endParaRPr>
          </a:p>
          <a:p>
            <a:pPr marL="882015">
              <a:lnSpc>
                <a:spcPts val="2575"/>
              </a:lnSpc>
            </a:pPr>
            <a:r>
              <a:rPr sz="2400" spc="-10" dirty="0">
                <a:solidFill>
                  <a:srgbClr val="0070C0"/>
                </a:solidFill>
                <a:cs typeface="Courier New"/>
              </a:rPr>
              <a:t>array_1</a:t>
            </a:r>
            <a:r>
              <a:rPr lang="en-US" sz="2400" spc="-10" dirty="0">
                <a:solidFill>
                  <a:srgbClr val="0070C0"/>
                </a:solidFill>
                <a:cs typeface="Courier New"/>
              </a:rPr>
              <a:t> </a:t>
            </a:r>
            <a:r>
              <a:rPr sz="2400" spc="-735" dirty="0">
                <a:solidFill>
                  <a:srgbClr val="0070C0"/>
                </a:solidFill>
                <a:cs typeface="Courier New"/>
              </a:rPr>
              <a:t> </a:t>
            </a:r>
            <a:r>
              <a:rPr sz="2400" spc="-10" dirty="0">
                <a:solidFill>
                  <a:srgbClr val="3B3B3B"/>
                </a:solidFill>
                <a:cs typeface="Arial"/>
              </a:rPr>
              <a:t>elements</a:t>
            </a:r>
            <a:endParaRPr lang="en-US" sz="2400" dirty="0">
              <a:cs typeface="Arial"/>
            </a:endParaRPr>
          </a:p>
          <a:p>
            <a:pPr marL="882015" algn="ctr">
              <a:lnSpc>
                <a:spcPts val="2575"/>
              </a:lnSpc>
            </a:pPr>
            <a:endParaRPr lang="en-US" sz="2400" spc="-10" dirty="0">
              <a:solidFill>
                <a:srgbClr val="3B7EA1"/>
              </a:solidFill>
              <a:cs typeface="Arial"/>
            </a:endParaRPr>
          </a:p>
          <a:p>
            <a:pPr marL="882015" algn="ctr">
              <a:lnSpc>
                <a:spcPts val="2575"/>
              </a:lnSpc>
            </a:pPr>
            <a:r>
              <a:rPr lang="en-US" sz="2000" spc="-10" dirty="0">
                <a:solidFill>
                  <a:srgbClr val="3B7EA1"/>
                </a:solidFill>
                <a:cs typeface="Arial"/>
              </a:rPr>
              <a:t>(</a:t>
            </a:r>
            <a:r>
              <a:rPr sz="2000" spc="-10" dirty="0">
                <a:solidFill>
                  <a:srgbClr val="3B7EA1"/>
                </a:solidFill>
                <a:cs typeface="Arial"/>
              </a:rPr>
              <a:t>Demo</a:t>
            </a:r>
            <a:r>
              <a:rPr lang="en-US" sz="2000" spc="-10" dirty="0">
                <a:solidFill>
                  <a:srgbClr val="3B7EA1"/>
                </a:solidFill>
                <a:cs typeface="Arial"/>
              </a:rPr>
              <a:t> – notebook 5.1, </a:t>
            </a:r>
          </a:p>
          <a:p>
            <a:pPr marL="882015" algn="ctr">
              <a:lnSpc>
                <a:spcPts val="2575"/>
              </a:lnSpc>
            </a:pPr>
            <a:r>
              <a:rPr lang="en-US" sz="2000" spc="-10" dirty="0">
                <a:solidFill>
                  <a:srgbClr val="3B7EA1"/>
                </a:solidFill>
                <a:cs typeface="Arial"/>
              </a:rPr>
              <a:t>Appending arrays)</a:t>
            </a:r>
            <a:endParaRPr sz="2400" dirty="0">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514" y="2209524"/>
            <a:ext cx="5227955" cy="636072"/>
          </a:xfrm>
          <a:prstGeom prst="rect">
            <a:avLst/>
          </a:prstGeom>
        </p:spPr>
        <p:txBody>
          <a:bodyPr vert="horz" wrap="square" lIns="0" tIns="12700" rIns="0" bIns="0" rtlCol="0">
            <a:spAutoFit/>
          </a:bodyPr>
          <a:lstStyle/>
          <a:p>
            <a:pPr marL="12700" algn="ctr">
              <a:lnSpc>
                <a:spcPct val="100000"/>
              </a:lnSpc>
              <a:spcBef>
                <a:spcPts val="100"/>
              </a:spcBef>
            </a:pPr>
            <a:r>
              <a:rPr lang="en-US" dirty="0">
                <a:solidFill>
                  <a:schemeClr val="tx1"/>
                </a:solidFill>
              </a:rPr>
              <a:t>Simulation</a:t>
            </a:r>
            <a:endParaRPr spc="-1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426" y="224381"/>
            <a:ext cx="748157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Definition and steps</a:t>
            </a:r>
            <a:endParaRPr spc="-10" dirty="0">
              <a:solidFill>
                <a:schemeClr val="tx1"/>
              </a:solidFill>
            </a:endParaRPr>
          </a:p>
        </p:txBody>
      </p:sp>
      <p:sp>
        <p:nvSpPr>
          <p:cNvPr id="5" name="TextBox 4">
            <a:extLst>
              <a:ext uri="{FF2B5EF4-FFF2-40B4-BE49-F238E27FC236}">
                <a16:creationId xmlns:a16="http://schemas.microsoft.com/office/drawing/2014/main" id="{FC429051-D22C-736E-DC60-6BD3E072C332}"/>
              </a:ext>
            </a:extLst>
          </p:cNvPr>
          <p:cNvSpPr txBox="1"/>
          <p:nvPr/>
        </p:nvSpPr>
        <p:spPr>
          <a:xfrm>
            <a:off x="233426" y="1026160"/>
            <a:ext cx="8300974" cy="3877985"/>
          </a:xfrm>
          <a:prstGeom prst="rect">
            <a:avLst/>
          </a:prstGeom>
          <a:noFill/>
        </p:spPr>
        <p:txBody>
          <a:bodyPr wrap="square">
            <a:spAutoFit/>
          </a:bodyPr>
          <a:lstStyle/>
          <a:p>
            <a:r>
              <a:rPr lang="en-US" sz="2400" b="0" i="0" dirty="0">
                <a:solidFill>
                  <a:schemeClr val="tx1">
                    <a:lumMod val="75000"/>
                    <a:lumOff val="25000"/>
                  </a:schemeClr>
                </a:solidFill>
                <a:effectLst/>
                <a:latin typeface="Rockwell" panose="02060603020205020403" pitchFamily="18" charset="77"/>
              </a:rPr>
              <a:t>Simulation is the process of using a computer to mimic a physical experiment. </a:t>
            </a:r>
          </a:p>
          <a:p>
            <a:pPr marL="285750" indent="-285750">
              <a:buFont typeface="Arial" panose="020B0604020202020204" pitchFamily="34" charset="0"/>
              <a:buChar char="•"/>
            </a:pPr>
            <a:r>
              <a:rPr lang="en-US" b="1" dirty="0">
                <a:solidFill>
                  <a:schemeClr val="tx1">
                    <a:lumMod val="75000"/>
                    <a:lumOff val="25000"/>
                  </a:schemeClr>
                </a:solidFill>
              </a:rPr>
              <a:t>Step 1: What to Simulate</a:t>
            </a:r>
          </a:p>
          <a:p>
            <a:pPr marL="742950" lvl="1" indent="-285750">
              <a:buFont typeface="Arial" panose="020B0604020202020204" pitchFamily="34" charset="0"/>
              <a:buChar char="•"/>
            </a:pPr>
            <a:r>
              <a:rPr lang="en-US" dirty="0">
                <a:solidFill>
                  <a:schemeClr val="tx1">
                    <a:lumMod val="75000"/>
                    <a:lumOff val="25000"/>
                  </a:schemeClr>
                </a:solidFill>
              </a:rPr>
              <a:t>For example, you might decide that you want to simulate the outcomes of tosses of a coin.</a:t>
            </a:r>
          </a:p>
          <a:p>
            <a:pPr marL="285750" indent="-285750">
              <a:buFont typeface="Arial" panose="020B0604020202020204" pitchFamily="34" charset="0"/>
              <a:buChar char="•"/>
            </a:pPr>
            <a:r>
              <a:rPr lang="en-US" b="1" dirty="0">
                <a:solidFill>
                  <a:schemeClr val="tx1">
                    <a:lumMod val="75000"/>
                    <a:lumOff val="25000"/>
                  </a:schemeClr>
                </a:solidFill>
              </a:rPr>
              <a:t>Step 2: Simulating One Value</a:t>
            </a:r>
          </a:p>
          <a:p>
            <a:pPr marL="742950" lvl="1" indent="-285750">
              <a:buFont typeface="Arial" panose="020B0604020202020204" pitchFamily="34" charset="0"/>
              <a:buChar char="•"/>
            </a:pPr>
            <a:r>
              <a:rPr lang="en-US" dirty="0">
                <a:solidFill>
                  <a:schemeClr val="tx1">
                    <a:lumMod val="75000"/>
                    <a:lumOff val="25000"/>
                  </a:schemeClr>
                </a:solidFill>
              </a:rPr>
              <a:t>In our example, figure out how to simulate the outcome of </a:t>
            </a:r>
            <a:r>
              <a:rPr lang="en-US" i="1" dirty="0">
                <a:solidFill>
                  <a:schemeClr val="tx1">
                    <a:lumMod val="75000"/>
                    <a:lumOff val="25000"/>
                  </a:schemeClr>
                </a:solidFill>
              </a:rPr>
              <a:t>one</a:t>
            </a:r>
            <a:r>
              <a:rPr lang="en-US" dirty="0">
                <a:solidFill>
                  <a:schemeClr val="tx1">
                    <a:lumMod val="75000"/>
                    <a:lumOff val="25000"/>
                  </a:schemeClr>
                </a:solidFill>
              </a:rPr>
              <a:t> toss of a coin.</a:t>
            </a:r>
          </a:p>
          <a:p>
            <a:pPr marL="285750" indent="-285750">
              <a:buFont typeface="Arial" panose="020B0604020202020204" pitchFamily="34" charset="0"/>
              <a:buChar char="•"/>
            </a:pPr>
            <a:r>
              <a:rPr lang="en-US" b="1" dirty="0">
                <a:solidFill>
                  <a:schemeClr val="tx1">
                    <a:lumMod val="75000"/>
                    <a:lumOff val="25000"/>
                  </a:schemeClr>
                </a:solidFill>
              </a:rPr>
              <a:t>Step 3: Number of Repetitions</a:t>
            </a:r>
          </a:p>
          <a:p>
            <a:pPr marL="742950" lvl="1" indent="-285750">
              <a:buFont typeface="Arial" panose="020B0604020202020204" pitchFamily="34" charset="0"/>
              <a:buChar char="•"/>
            </a:pPr>
            <a:r>
              <a:rPr lang="en-US" dirty="0">
                <a:solidFill>
                  <a:schemeClr val="tx1">
                    <a:lumMod val="75000"/>
                    <a:lumOff val="25000"/>
                  </a:schemeClr>
                </a:solidFill>
              </a:rPr>
              <a:t>Decide how many times you want to simulate the quantity, then repeat Step 2 that many times. E.g., 1000</a:t>
            </a:r>
          </a:p>
          <a:p>
            <a:pPr marL="285750" indent="-285750">
              <a:buFont typeface="Arial" panose="020B0604020202020204" pitchFamily="34" charset="0"/>
              <a:buChar char="•"/>
            </a:pPr>
            <a:r>
              <a:rPr lang="en-US" b="1" dirty="0">
                <a:solidFill>
                  <a:schemeClr val="tx1">
                    <a:lumMod val="75000"/>
                    <a:lumOff val="25000"/>
                  </a:schemeClr>
                </a:solidFill>
              </a:rPr>
              <a:t>Step 4: Coding the Simulation</a:t>
            </a:r>
          </a:p>
          <a:p>
            <a:pPr marL="742950" lvl="1" indent="-285750">
              <a:buFont typeface="Arial" panose="020B0604020202020204" pitchFamily="34" charset="0"/>
              <a:buChar char="•"/>
            </a:pPr>
            <a:r>
              <a:rPr lang="en-US" dirty="0">
                <a:solidFill>
                  <a:schemeClr val="tx1">
                    <a:lumMod val="75000"/>
                    <a:lumOff val="25000"/>
                  </a:schemeClr>
                </a:solidFill>
              </a:rPr>
              <a:t>Put it all together in code.</a:t>
            </a:r>
          </a:p>
        </p:txBody>
      </p:sp>
    </p:spTree>
    <p:extLst>
      <p:ext uri="{BB962C8B-B14F-4D97-AF65-F5344CB8AC3E}">
        <p14:creationId xmlns:p14="http://schemas.microsoft.com/office/powerpoint/2010/main" val="115360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0F3C-944E-C5E3-9DCC-E1FA993BDCEA}"/>
              </a:ext>
            </a:extLst>
          </p:cNvPr>
          <p:cNvSpPr>
            <a:spLocks noGrp="1"/>
          </p:cNvSpPr>
          <p:nvPr>
            <p:ph type="title"/>
          </p:nvPr>
        </p:nvSpPr>
        <p:spPr>
          <a:xfrm>
            <a:off x="132080" y="91440"/>
            <a:ext cx="7975600" cy="883920"/>
          </a:xfrm>
        </p:spPr>
        <p:txBody>
          <a:bodyPr/>
          <a:lstStyle/>
          <a:p>
            <a:r>
              <a:rPr lang="en-US" dirty="0">
                <a:solidFill>
                  <a:schemeClr val="tx1"/>
                </a:solidFill>
              </a:rPr>
              <a:t>Simulation step 4</a:t>
            </a:r>
          </a:p>
        </p:txBody>
      </p:sp>
      <p:sp>
        <p:nvSpPr>
          <p:cNvPr id="3" name="Content Placeholder 2">
            <a:extLst>
              <a:ext uri="{FF2B5EF4-FFF2-40B4-BE49-F238E27FC236}">
                <a16:creationId xmlns:a16="http://schemas.microsoft.com/office/drawing/2014/main" id="{4E9E2859-75AE-938D-2811-64D1D0817356}"/>
              </a:ext>
            </a:extLst>
          </p:cNvPr>
          <p:cNvSpPr>
            <a:spLocks noGrp="1"/>
          </p:cNvSpPr>
          <p:nvPr>
            <p:ph idx="1"/>
          </p:nvPr>
        </p:nvSpPr>
        <p:spPr>
          <a:xfrm>
            <a:off x="264160" y="975360"/>
            <a:ext cx="8082026" cy="3921760"/>
          </a:xfrm>
        </p:spPr>
        <p:txBody>
          <a:bodyPr>
            <a:noAutofit/>
          </a:bodyPr>
          <a:lstStyle/>
          <a:p>
            <a:pPr marL="0" indent="0">
              <a:buNone/>
            </a:pPr>
            <a:r>
              <a:rPr lang="en-US" sz="2200" b="1" dirty="0">
                <a:solidFill>
                  <a:schemeClr val="tx1">
                    <a:lumMod val="75000"/>
                    <a:lumOff val="25000"/>
                  </a:schemeClr>
                </a:solidFill>
              </a:rPr>
              <a:t>Step 4: Coding the Simulation</a:t>
            </a:r>
          </a:p>
          <a:p>
            <a:pPr marL="434340" lvl="1" indent="-228600">
              <a:buFont typeface="+mj-lt"/>
              <a:buAutoNum type="arabicPeriod"/>
            </a:pPr>
            <a:r>
              <a:rPr lang="en-US" sz="2000" dirty="0">
                <a:solidFill>
                  <a:schemeClr val="tx1">
                    <a:lumMod val="75000"/>
                    <a:lumOff val="25000"/>
                  </a:schemeClr>
                </a:solidFill>
              </a:rPr>
              <a:t>Create an empty array in which to collect all the simulated values. We will call this the </a:t>
            </a:r>
            <a:r>
              <a:rPr lang="en-US" sz="2000" b="1" dirty="0">
                <a:solidFill>
                  <a:srgbClr val="00B0F0"/>
                </a:solidFill>
              </a:rPr>
              <a:t>collection array</a:t>
            </a:r>
            <a:r>
              <a:rPr lang="en-US" sz="2000" b="1" dirty="0">
                <a:solidFill>
                  <a:schemeClr val="tx1">
                    <a:lumMod val="75000"/>
                    <a:lumOff val="25000"/>
                  </a:schemeClr>
                </a:solidFill>
              </a:rPr>
              <a:t>.</a:t>
            </a:r>
          </a:p>
          <a:p>
            <a:pPr marL="434340" lvl="1" indent="-228600">
              <a:buFont typeface="+mj-lt"/>
              <a:buAutoNum type="arabicPeriod"/>
            </a:pPr>
            <a:endParaRPr lang="en-US" sz="2000" dirty="0">
              <a:solidFill>
                <a:schemeClr val="tx1">
                  <a:lumMod val="75000"/>
                  <a:lumOff val="25000"/>
                </a:schemeClr>
              </a:solidFill>
            </a:endParaRPr>
          </a:p>
          <a:p>
            <a:pPr marL="434340" lvl="1" indent="-228600">
              <a:buFont typeface="+mj-lt"/>
              <a:buAutoNum type="arabicPeriod"/>
            </a:pPr>
            <a:r>
              <a:rPr lang="en-US" sz="2000" dirty="0">
                <a:solidFill>
                  <a:schemeClr val="tx1">
                    <a:lumMod val="75000"/>
                    <a:lumOff val="25000"/>
                  </a:schemeClr>
                </a:solidFill>
              </a:rPr>
              <a:t>Create a "repetitions sequence,” - a sequence whose length is the number of repetitions you specified in Step 3. </a:t>
            </a:r>
          </a:p>
          <a:p>
            <a:pPr marL="640080" lvl="2" indent="-228600">
              <a:buFont typeface="+mj-lt"/>
              <a:buAutoNum type="arabicPeriod"/>
            </a:pPr>
            <a:r>
              <a:rPr lang="en-US" sz="1850" dirty="0">
                <a:solidFill>
                  <a:schemeClr val="tx1">
                    <a:lumMod val="75000"/>
                    <a:lumOff val="25000"/>
                  </a:schemeClr>
                </a:solidFill>
              </a:rPr>
              <a:t>For n repetitions we will often use the sequence </a:t>
            </a:r>
            <a:r>
              <a:rPr lang="en-US" sz="1850" dirty="0" err="1">
                <a:solidFill>
                  <a:srgbClr val="00B0F0"/>
                </a:solidFill>
              </a:rPr>
              <a:t>np.arange</a:t>
            </a:r>
            <a:r>
              <a:rPr lang="en-US" sz="1850" dirty="0">
                <a:solidFill>
                  <a:srgbClr val="00B0F0"/>
                </a:solidFill>
              </a:rPr>
              <a:t>(n)</a:t>
            </a:r>
            <a:r>
              <a:rPr lang="en-US" sz="1850" dirty="0">
                <a:solidFill>
                  <a:schemeClr val="tx1">
                    <a:lumMod val="75000"/>
                    <a:lumOff val="25000"/>
                  </a:schemeClr>
                </a:solidFill>
              </a:rPr>
              <a:t>.</a:t>
            </a:r>
          </a:p>
          <a:p>
            <a:pPr marL="434340" lvl="1" indent="-228600">
              <a:buFont typeface="+mj-lt"/>
              <a:buAutoNum type="arabicPeriod"/>
            </a:pPr>
            <a:endParaRPr lang="en-US" sz="2000" dirty="0">
              <a:solidFill>
                <a:schemeClr val="tx1">
                  <a:lumMod val="75000"/>
                  <a:lumOff val="25000"/>
                </a:schemeClr>
              </a:solidFill>
            </a:endParaRPr>
          </a:p>
          <a:p>
            <a:pPr marL="434340" lvl="1" indent="-228600">
              <a:buFont typeface="+mj-lt"/>
              <a:buAutoNum type="arabicPeriod"/>
            </a:pPr>
            <a:r>
              <a:rPr lang="en-US" sz="2000" dirty="0">
                <a:solidFill>
                  <a:schemeClr val="tx1">
                    <a:lumMod val="75000"/>
                    <a:lumOff val="25000"/>
                  </a:schemeClr>
                </a:solidFill>
              </a:rPr>
              <a:t>Create a </a:t>
            </a:r>
            <a:r>
              <a:rPr lang="en-US" sz="2000" dirty="0">
                <a:solidFill>
                  <a:srgbClr val="00B0F0"/>
                </a:solidFill>
              </a:rPr>
              <a:t>for</a:t>
            </a:r>
            <a:r>
              <a:rPr lang="en-US" sz="2000" dirty="0">
                <a:solidFill>
                  <a:schemeClr val="tx1">
                    <a:lumMod val="75000"/>
                    <a:lumOff val="25000"/>
                  </a:schemeClr>
                </a:solidFill>
              </a:rPr>
              <a:t> loop. For each element of the repetitions sequence:</a:t>
            </a:r>
          </a:p>
          <a:p>
            <a:pPr marL="640080" lvl="2" indent="-228600">
              <a:buFont typeface="+mj-lt"/>
              <a:buAutoNum type="arabicPeriod"/>
            </a:pPr>
            <a:r>
              <a:rPr lang="en-US" sz="1800" dirty="0">
                <a:solidFill>
                  <a:schemeClr val="tx1">
                    <a:lumMod val="75000"/>
                    <a:lumOff val="25000"/>
                  </a:schemeClr>
                </a:solidFill>
              </a:rPr>
              <a:t>Simulate </a:t>
            </a:r>
            <a:r>
              <a:rPr lang="en-US" sz="1800" i="1" dirty="0">
                <a:solidFill>
                  <a:schemeClr val="tx1">
                    <a:lumMod val="75000"/>
                    <a:lumOff val="25000"/>
                  </a:schemeClr>
                </a:solidFill>
              </a:rPr>
              <a:t>one</a:t>
            </a:r>
            <a:r>
              <a:rPr lang="en-US" sz="1800" dirty="0">
                <a:solidFill>
                  <a:schemeClr val="tx1">
                    <a:lumMod val="75000"/>
                    <a:lumOff val="25000"/>
                  </a:schemeClr>
                </a:solidFill>
              </a:rPr>
              <a:t> value based on the code you developed in Step 2.</a:t>
            </a:r>
          </a:p>
          <a:p>
            <a:pPr marL="640080" lvl="2" indent="-228600">
              <a:buFont typeface="+mj-lt"/>
              <a:buAutoNum type="arabicPeriod"/>
            </a:pPr>
            <a:r>
              <a:rPr lang="en-US" sz="1800" dirty="0">
                <a:solidFill>
                  <a:schemeClr val="tx1">
                    <a:lumMod val="75000"/>
                    <a:lumOff val="25000"/>
                  </a:schemeClr>
                </a:solidFill>
              </a:rPr>
              <a:t>Augment the collection array with this simulated value.</a:t>
            </a:r>
          </a:p>
          <a:p>
            <a:endParaRPr lang="en-US" sz="2200" dirty="0"/>
          </a:p>
        </p:txBody>
      </p:sp>
    </p:spTree>
    <p:extLst>
      <p:ext uri="{BB962C8B-B14F-4D97-AF65-F5344CB8AC3E}">
        <p14:creationId xmlns:p14="http://schemas.microsoft.com/office/powerpoint/2010/main" val="299407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F20-6972-BB1C-1607-BD7392026635}"/>
              </a:ext>
            </a:extLst>
          </p:cNvPr>
          <p:cNvSpPr>
            <a:spLocks noGrp="1"/>
          </p:cNvSpPr>
          <p:nvPr>
            <p:ph type="title"/>
          </p:nvPr>
        </p:nvSpPr>
        <p:spPr>
          <a:xfrm>
            <a:off x="203200" y="213360"/>
            <a:ext cx="7792720" cy="650240"/>
          </a:xfrm>
        </p:spPr>
        <p:txBody>
          <a:bodyPr/>
          <a:lstStyle/>
          <a:p>
            <a:r>
              <a:rPr lang="en-US" dirty="0">
                <a:solidFill>
                  <a:schemeClr val="tx1"/>
                </a:solidFill>
              </a:rPr>
              <a:t>ex 1: Bigger number = $1</a:t>
            </a:r>
          </a:p>
        </p:txBody>
      </p:sp>
      <p:sp>
        <p:nvSpPr>
          <p:cNvPr id="3" name="Content Placeholder 2">
            <a:extLst>
              <a:ext uri="{FF2B5EF4-FFF2-40B4-BE49-F238E27FC236}">
                <a16:creationId xmlns:a16="http://schemas.microsoft.com/office/drawing/2014/main" id="{557069B5-D03A-06DF-DA62-3190A7A28AA2}"/>
              </a:ext>
            </a:extLst>
          </p:cNvPr>
          <p:cNvSpPr>
            <a:spLocks noGrp="1"/>
          </p:cNvSpPr>
          <p:nvPr>
            <p:ph idx="1"/>
          </p:nvPr>
        </p:nvSpPr>
        <p:spPr>
          <a:xfrm>
            <a:off x="334536" y="863600"/>
            <a:ext cx="7534129" cy="3322319"/>
          </a:xfrm>
        </p:spPr>
        <p:txBody>
          <a:bodyPr>
            <a:normAutofit/>
          </a:bodyPr>
          <a:lstStyle/>
          <a:p>
            <a:r>
              <a:rPr lang="en-US" sz="2000" dirty="0">
                <a:solidFill>
                  <a:schemeClr val="tx1">
                    <a:lumMod val="75000"/>
                    <a:lumOff val="25000"/>
                  </a:schemeClr>
                </a:solidFill>
              </a:rPr>
              <a:t>Let's play a game: we each roll a die.</a:t>
            </a:r>
          </a:p>
          <a:p>
            <a:pPr lvl="1"/>
            <a:r>
              <a:rPr lang="en-US" sz="1800" dirty="0">
                <a:solidFill>
                  <a:schemeClr val="tx1">
                    <a:lumMod val="75000"/>
                    <a:lumOff val="25000"/>
                  </a:schemeClr>
                </a:solidFill>
              </a:rPr>
              <a:t>If my number is bigger: you pay me a dollar.</a:t>
            </a:r>
          </a:p>
          <a:p>
            <a:pPr lvl="1"/>
            <a:r>
              <a:rPr lang="en-US" sz="1800" dirty="0">
                <a:solidFill>
                  <a:schemeClr val="tx1">
                    <a:lumMod val="75000"/>
                    <a:lumOff val="25000"/>
                  </a:schemeClr>
                </a:solidFill>
              </a:rPr>
              <a:t>If they're the same: we do nothing.</a:t>
            </a:r>
          </a:p>
          <a:p>
            <a:pPr lvl="1"/>
            <a:r>
              <a:rPr lang="en-US" sz="1800" dirty="0">
                <a:solidFill>
                  <a:schemeClr val="tx1">
                    <a:lumMod val="75000"/>
                    <a:lumOff val="25000"/>
                  </a:schemeClr>
                </a:solidFill>
              </a:rPr>
              <a:t>If your number is bigger: I pay you a dollar.</a:t>
            </a:r>
          </a:p>
          <a:p>
            <a:r>
              <a:rPr lang="en-US" sz="2000" dirty="0">
                <a:solidFill>
                  <a:schemeClr val="tx1">
                    <a:lumMod val="75000"/>
                    <a:lumOff val="25000"/>
                  </a:schemeClr>
                </a:solidFill>
              </a:rPr>
              <a:t>Steps:</a:t>
            </a:r>
          </a:p>
          <a:p>
            <a:pPr marL="548640" lvl="1" indent="-342900">
              <a:buFont typeface="+mj-lt"/>
              <a:buAutoNum type="arabicPeriod"/>
            </a:pPr>
            <a:r>
              <a:rPr lang="en-US" sz="1800" b="1" dirty="0">
                <a:solidFill>
                  <a:schemeClr val="tx1">
                    <a:lumMod val="75000"/>
                    <a:lumOff val="25000"/>
                  </a:schemeClr>
                </a:solidFill>
              </a:rPr>
              <a:t>What to simulate</a:t>
            </a:r>
            <a:r>
              <a:rPr lang="en-US" sz="1800" dirty="0">
                <a:solidFill>
                  <a:schemeClr val="tx1">
                    <a:lumMod val="75000"/>
                    <a:lumOff val="25000"/>
                  </a:schemeClr>
                </a:solidFill>
              </a:rPr>
              <a:t>: two dice rolls.</a:t>
            </a:r>
          </a:p>
          <a:p>
            <a:pPr marL="548640" lvl="1" indent="-342900">
              <a:buFont typeface="+mj-lt"/>
              <a:buAutoNum type="arabicPeriod"/>
            </a:pPr>
            <a:r>
              <a:rPr lang="en-US" sz="1800" b="1" dirty="0">
                <a:solidFill>
                  <a:schemeClr val="tx1">
                    <a:lumMod val="75000"/>
                    <a:lumOff val="25000"/>
                  </a:schemeClr>
                </a:solidFill>
              </a:rPr>
              <a:t>Simulate one value</a:t>
            </a:r>
            <a:r>
              <a:rPr lang="en-US" sz="1800" dirty="0">
                <a:solidFill>
                  <a:schemeClr val="tx1">
                    <a:lumMod val="75000"/>
                    <a:lumOff val="25000"/>
                  </a:schemeClr>
                </a:solidFill>
              </a:rPr>
              <a:t>: compute how much money we win/lose based on the result of the roll</a:t>
            </a:r>
          </a:p>
          <a:p>
            <a:pPr marL="548640" lvl="1" indent="-342900">
              <a:buFont typeface="+mj-lt"/>
              <a:buAutoNum type="arabicPeriod"/>
            </a:pPr>
            <a:r>
              <a:rPr lang="en-US" sz="1800" b="1" dirty="0">
                <a:solidFill>
                  <a:schemeClr val="tx1">
                    <a:lumMod val="75000"/>
                    <a:lumOff val="25000"/>
                  </a:schemeClr>
                </a:solidFill>
              </a:rPr>
              <a:t>Number of repetitions</a:t>
            </a:r>
            <a:r>
              <a:rPr lang="en-US" sz="1800" dirty="0">
                <a:solidFill>
                  <a:schemeClr val="tx1">
                    <a:lumMod val="75000"/>
                    <a:lumOff val="25000"/>
                  </a:schemeClr>
                </a:solidFill>
              </a:rPr>
              <a:t>: Do steps 1 and 2 10,000 times.</a:t>
            </a:r>
          </a:p>
          <a:p>
            <a:pPr marL="548640" lvl="1" indent="-342900">
              <a:buFont typeface="+mj-lt"/>
              <a:buAutoNum type="arabicPeriod"/>
            </a:pPr>
            <a:r>
              <a:rPr lang="en-US" sz="1800" b="1" dirty="0">
                <a:solidFill>
                  <a:schemeClr val="tx1">
                    <a:lumMod val="75000"/>
                    <a:lumOff val="25000"/>
                  </a:schemeClr>
                </a:solidFill>
              </a:rPr>
              <a:t>Put it all in code</a:t>
            </a:r>
          </a:p>
        </p:txBody>
      </p:sp>
      <p:sp>
        <p:nvSpPr>
          <p:cNvPr id="4" name="object 4">
            <a:extLst>
              <a:ext uri="{FF2B5EF4-FFF2-40B4-BE49-F238E27FC236}">
                <a16:creationId xmlns:a16="http://schemas.microsoft.com/office/drawing/2014/main" id="{CE62E7F1-7C6C-FF6E-B939-16AB172C8847}"/>
              </a:ext>
            </a:extLst>
          </p:cNvPr>
          <p:cNvSpPr txBox="1"/>
          <p:nvPr/>
        </p:nvSpPr>
        <p:spPr>
          <a:xfrm>
            <a:off x="2913156" y="4207782"/>
            <a:ext cx="2723715" cy="628377"/>
          </a:xfrm>
          <a:prstGeom prst="rect">
            <a:avLst/>
          </a:prstGeom>
        </p:spPr>
        <p:txBody>
          <a:bodyPr vert="horz" wrap="square" lIns="0" tIns="12700" rIns="0" bIns="0" rtlCol="0">
            <a:spAutoFit/>
          </a:bodyPr>
          <a:lstStyle/>
          <a:p>
            <a:pPr marL="12700" algn="ctr">
              <a:lnSpc>
                <a:spcPct val="100000"/>
              </a:lnSpc>
              <a:spcBef>
                <a:spcPts val="100"/>
              </a:spcBef>
            </a:pPr>
            <a:r>
              <a:rPr lang="en-US" sz="2000" spc="-10" dirty="0">
                <a:solidFill>
                  <a:srgbClr val="3B7EA1"/>
                </a:solidFill>
                <a:cs typeface="Arial"/>
              </a:rPr>
              <a:t>(</a:t>
            </a:r>
            <a:r>
              <a:rPr sz="2000" spc="-10" dirty="0">
                <a:solidFill>
                  <a:srgbClr val="3B7EA1"/>
                </a:solidFill>
                <a:cs typeface="Arial"/>
              </a:rPr>
              <a:t>Demo</a:t>
            </a:r>
            <a:r>
              <a:rPr lang="en-US" sz="2000" spc="-10" dirty="0">
                <a:solidFill>
                  <a:srgbClr val="3B7EA1"/>
                </a:solidFill>
                <a:cs typeface="Arial"/>
              </a:rPr>
              <a:t> – notebook 5.1, Simulation)</a:t>
            </a:r>
            <a:endParaRPr sz="2000" dirty="0">
              <a:cs typeface="Arial"/>
            </a:endParaRPr>
          </a:p>
        </p:txBody>
      </p:sp>
    </p:spTree>
    <p:extLst>
      <p:ext uri="{BB962C8B-B14F-4D97-AF65-F5344CB8AC3E}">
        <p14:creationId xmlns:p14="http://schemas.microsoft.com/office/powerpoint/2010/main" val="3638498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F20-6972-BB1C-1607-BD7392026635}"/>
              </a:ext>
            </a:extLst>
          </p:cNvPr>
          <p:cNvSpPr>
            <a:spLocks noGrp="1"/>
          </p:cNvSpPr>
          <p:nvPr>
            <p:ph type="title"/>
          </p:nvPr>
        </p:nvSpPr>
        <p:spPr>
          <a:xfrm>
            <a:off x="203200" y="213360"/>
            <a:ext cx="7792720" cy="650240"/>
          </a:xfrm>
        </p:spPr>
        <p:txBody>
          <a:bodyPr>
            <a:normAutofit fontScale="90000"/>
          </a:bodyPr>
          <a:lstStyle/>
          <a:p>
            <a:r>
              <a:rPr lang="en-US" dirty="0">
                <a:solidFill>
                  <a:schemeClr val="tx1"/>
                </a:solidFill>
              </a:rPr>
              <a:t>ex 2: </a:t>
            </a:r>
            <a:r>
              <a:rPr lang="en-US" b="1" dirty="0">
                <a:solidFill>
                  <a:schemeClr val="tx1"/>
                </a:solidFill>
              </a:rPr>
              <a:t>Number of Heads in 100 Tosses</a:t>
            </a:r>
            <a:endParaRPr lang="en-US" dirty="0">
              <a:solidFill>
                <a:schemeClr val="tx1"/>
              </a:solidFill>
            </a:endParaRPr>
          </a:p>
        </p:txBody>
      </p:sp>
      <p:sp>
        <p:nvSpPr>
          <p:cNvPr id="3" name="Content Placeholder 2">
            <a:extLst>
              <a:ext uri="{FF2B5EF4-FFF2-40B4-BE49-F238E27FC236}">
                <a16:creationId xmlns:a16="http://schemas.microsoft.com/office/drawing/2014/main" id="{557069B5-D03A-06DF-DA62-3190A7A28AA2}"/>
              </a:ext>
            </a:extLst>
          </p:cNvPr>
          <p:cNvSpPr>
            <a:spLocks noGrp="1"/>
          </p:cNvSpPr>
          <p:nvPr>
            <p:ph idx="1"/>
          </p:nvPr>
        </p:nvSpPr>
        <p:spPr>
          <a:xfrm>
            <a:off x="324866" y="1052702"/>
            <a:ext cx="7543800" cy="3133217"/>
          </a:xfrm>
        </p:spPr>
        <p:txBody>
          <a:bodyPr/>
          <a:lstStyle/>
          <a:p>
            <a:r>
              <a:rPr lang="en-US" sz="2400" dirty="0">
                <a:solidFill>
                  <a:schemeClr val="tx1">
                    <a:lumMod val="75000"/>
                    <a:lumOff val="25000"/>
                  </a:schemeClr>
                </a:solidFill>
              </a:rPr>
              <a:t>In this example we will simulate the number of heads in 100 tosses of a coin.</a:t>
            </a:r>
          </a:p>
          <a:p>
            <a:r>
              <a:rPr lang="en-US" sz="2000" dirty="0">
                <a:solidFill>
                  <a:schemeClr val="tx1">
                    <a:lumMod val="75000"/>
                    <a:lumOff val="25000"/>
                  </a:schemeClr>
                </a:solidFill>
              </a:rPr>
              <a:t>Steps:</a:t>
            </a:r>
          </a:p>
          <a:p>
            <a:pPr marL="548640" lvl="1" indent="-342900">
              <a:buFont typeface="+mj-lt"/>
              <a:buAutoNum type="arabicPeriod"/>
            </a:pPr>
            <a:r>
              <a:rPr lang="en-US" sz="1800" b="1" dirty="0">
                <a:solidFill>
                  <a:schemeClr val="tx1">
                    <a:lumMod val="75000"/>
                    <a:lumOff val="25000"/>
                  </a:schemeClr>
                </a:solidFill>
              </a:rPr>
              <a:t>What </a:t>
            </a:r>
            <a:r>
              <a:rPr lang="en-US" sz="1800" b="1">
                <a:solidFill>
                  <a:schemeClr val="tx1">
                    <a:lumMod val="75000"/>
                    <a:lumOff val="25000"/>
                  </a:schemeClr>
                </a:solidFill>
              </a:rPr>
              <a:t>to simulate</a:t>
            </a:r>
            <a:r>
              <a:rPr lang="en-US" sz="1800" dirty="0">
                <a:solidFill>
                  <a:schemeClr val="tx1">
                    <a:lumMod val="75000"/>
                    <a:lumOff val="25000"/>
                  </a:schemeClr>
                </a:solidFill>
              </a:rPr>
              <a:t>: outcomes of tosses of a coin.</a:t>
            </a:r>
          </a:p>
          <a:p>
            <a:pPr marL="548640" lvl="1" indent="-342900">
              <a:buFont typeface="+mj-lt"/>
              <a:buAutoNum type="arabicPeriod"/>
            </a:pPr>
            <a:r>
              <a:rPr lang="en-US" sz="1800" b="1" dirty="0">
                <a:solidFill>
                  <a:schemeClr val="tx1">
                    <a:lumMod val="75000"/>
                    <a:lumOff val="25000"/>
                  </a:schemeClr>
                </a:solidFill>
              </a:rPr>
              <a:t>Simulate one value</a:t>
            </a:r>
            <a:r>
              <a:rPr lang="en-US" sz="1800" dirty="0">
                <a:solidFill>
                  <a:schemeClr val="tx1">
                    <a:lumMod val="75000"/>
                    <a:lumOff val="25000"/>
                  </a:schemeClr>
                </a:solidFill>
              </a:rPr>
              <a:t>: make </a:t>
            </a:r>
            <a:r>
              <a:rPr lang="en-US" sz="1800" b="1" i="1" dirty="0">
                <a:solidFill>
                  <a:schemeClr val="tx1">
                    <a:lumMod val="75000"/>
                    <a:lumOff val="25000"/>
                  </a:schemeClr>
                </a:solidFill>
              </a:rPr>
              <a:t>one</a:t>
            </a:r>
            <a:r>
              <a:rPr lang="en-US" sz="1800" b="1" dirty="0">
                <a:solidFill>
                  <a:schemeClr val="tx1">
                    <a:lumMod val="75000"/>
                    <a:lumOff val="25000"/>
                  </a:schemeClr>
                </a:solidFill>
              </a:rPr>
              <a:t> set of 100 tosses</a:t>
            </a:r>
            <a:r>
              <a:rPr lang="en-US" sz="1800" dirty="0">
                <a:solidFill>
                  <a:schemeClr val="tx1">
                    <a:lumMod val="75000"/>
                    <a:lumOff val="25000"/>
                  </a:schemeClr>
                </a:solidFill>
              </a:rPr>
              <a:t> and </a:t>
            </a:r>
            <a:r>
              <a:rPr lang="en-US" sz="1800" b="1" dirty="0">
                <a:solidFill>
                  <a:schemeClr val="tx1">
                    <a:lumMod val="75000"/>
                    <a:lumOff val="25000"/>
                  </a:schemeClr>
                </a:solidFill>
              </a:rPr>
              <a:t>count the number of heads</a:t>
            </a:r>
          </a:p>
          <a:p>
            <a:pPr marL="548640" lvl="1" indent="-342900">
              <a:buFont typeface="+mj-lt"/>
              <a:buAutoNum type="arabicPeriod"/>
            </a:pPr>
            <a:r>
              <a:rPr lang="en-US" sz="1800" b="1" dirty="0">
                <a:solidFill>
                  <a:schemeClr val="tx1">
                    <a:lumMod val="75000"/>
                    <a:lumOff val="25000"/>
                  </a:schemeClr>
                </a:solidFill>
              </a:rPr>
              <a:t>Number of repetitions</a:t>
            </a:r>
            <a:r>
              <a:rPr lang="en-US" sz="1800" dirty="0">
                <a:solidFill>
                  <a:schemeClr val="tx1">
                    <a:lumMod val="75000"/>
                    <a:lumOff val="25000"/>
                  </a:schemeClr>
                </a:solidFill>
              </a:rPr>
              <a:t>: Do steps 1 and 2 10,000 times.</a:t>
            </a:r>
          </a:p>
          <a:p>
            <a:pPr marL="548640" lvl="1" indent="-342900">
              <a:buFont typeface="+mj-lt"/>
              <a:buAutoNum type="arabicPeriod"/>
            </a:pPr>
            <a:r>
              <a:rPr lang="en-US" sz="1800" b="1" dirty="0">
                <a:solidFill>
                  <a:schemeClr val="tx1">
                    <a:lumMod val="75000"/>
                    <a:lumOff val="25000"/>
                  </a:schemeClr>
                </a:solidFill>
              </a:rPr>
              <a:t>Put it all in code</a:t>
            </a:r>
          </a:p>
        </p:txBody>
      </p:sp>
      <p:sp>
        <p:nvSpPr>
          <p:cNvPr id="4" name="object 4">
            <a:extLst>
              <a:ext uri="{FF2B5EF4-FFF2-40B4-BE49-F238E27FC236}">
                <a16:creationId xmlns:a16="http://schemas.microsoft.com/office/drawing/2014/main" id="{CE62E7F1-7C6C-FF6E-B939-16AB172C8847}"/>
              </a:ext>
            </a:extLst>
          </p:cNvPr>
          <p:cNvSpPr txBox="1"/>
          <p:nvPr/>
        </p:nvSpPr>
        <p:spPr>
          <a:xfrm>
            <a:off x="2581154" y="4185919"/>
            <a:ext cx="3044141" cy="628377"/>
          </a:xfrm>
          <a:prstGeom prst="rect">
            <a:avLst/>
          </a:prstGeom>
        </p:spPr>
        <p:txBody>
          <a:bodyPr vert="horz" wrap="square" lIns="0" tIns="12700" rIns="0" bIns="0" rtlCol="0">
            <a:spAutoFit/>
          </a:bodyPr>
          <a:lstStyle/>
          <a:p>
            <a:pPr marL="12700" algn="ctr">
              <a:lnSpc>
                <a:spcPct val="100000"/>
              </a:lnSpc>
              <a:spcBef>
                <a:spcPts val="100"/>
              </a:spcBef>
            </a:pPr>
            <a:r>
              <a:rPr sz="2000" spc="-10" dirty="0">
                <a:solidFill>
                  <a:srgbClr val="3B7EA1"/>
                </a:solidFill>
                <a:cs typeface="Arial"/>
              </a:rPr>
              <a:t>(Demo</a:t>
            </a:r>
            <a:r>
              <a:rPr lang="en-US" sz="2000" spc="-10" dirty="0">
                <a:solidFill>
                  <a:srgbClr val="3B7EA1"/>
                </a:solidFill>
                <a:cs typeface="Arial"/>
              </a:rPr>
              <a:t> – notebook 5.1, Simulation</a:t>
            </a:r>
            <a:r>
              <a:rPr sz="2000" spc="-10" dirty="0">
                <a:solidFill>
                  <a:srgbClr val="3B7EA1"/>
                </a:solidFill>
                <a:cs typeface="Arial"/>
              </a:rPr>
              <a:t>)</a:t>
            </a:r>
            <a:endParaRPr sz="2000" dirty="0">
              <a:cs typeface="Arial"/>
            </a:endParaRPr>
          </a:p>
        </p:txBody>
      </p:sp>
    </p:spTree>
    <p:extLst>
      <p:ext uri="{BB962C8B-B14F-4D97-AF65-F5344CB8AC3E}">
        <p14:creationId xmlns:p14="http://schemas.microsoft.com/office/powerpoint/2010/main" val="1631907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514" y="2209524"/>
            <a:ext cx="5227955"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Chance and probability</a:t>
            </a:r>
            <a:endParaRPr spc="-10" dirty="0">
              <a:solidFill>
                <a:schemeClr val="tx1"/>
              </a:solidFill>
            </a:endParaRPr>
          </a:p>
        </p:txBody>
      </p:sp>
    </p:spTree>
    <p:extLst>
      <p:ext uri="{BB962C8B-B14F-4D97-AF65-F5344CB8AC3E}">
        <p14:creationId xmlns:p14="http://schemas.microsoft.com/office/powerpoint/2010/main" val="1028260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514" y="2209524"/>
            <a:ext cx="52279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20" dirty="0">
                <a:solidFill>
                  <a:schemeClr val="tx1"/>
                </a:solidFill>
              </a:rPr>
              <a:t> </a:t>
            </a:r>
            <a:r>
              <a:rPr dirty="0">
                <a:solidFill>
                  <a:schemeClr val="tx1"/>
                </a:solidFill>
              </a:rPr>
              <a:t>Monty</a:t>
            </a:r>
            <a:r>
              <a:rPr spc="-15" dirty="0">
                <a:solidFill>
                  <a:schemeClr val="tx1"/>
                </a:solidFill>
              </a:rPr>
              <a:t> </a:t>
            </a:r>
            <a:r>
              <a:rPr dirty="0">
                <a:solidFill>
                  <a:schemeClr val="tx1"/>
                </a:solidFill>
              </a:rPr>
              <a:t>Hall</a:t>
            </a:r>
            <a:r>
              <a:rPr spc="-20" dirty="0">
                <a:solidFill>
                  <a:schemeClr val="tx1"/>
                </a:solidFill>
              </a:rPr>
              <a:t> </a:t>
            </a:r>
            <a:r>
              <a:rPr spc="-10" dirty="0">
                <a:solidFill>
                  <a:schemeClr val="tx1"/>
                </a:solidFill>
              </a:rPr>
              <a:t>Problem</a:t>
            </a:r>
          </a:p>
        </p:txBody>
      </p:sp>
    </p:spTree>
    <p:extLst>
      <p:ext uri="{BB962C8B-B14F-4D97-AF65-F5344CB8AC3E}">
        <p14:creationId xmlns:p14="http://schemas.microsoft.com/office/powerpoint/2010/main" val="4225911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274320" y="113196"/>
            <a:ext cx="79959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Monty</a:t>
            </a:r>
            <a:r>
              <a:rPr spc="-30" dirty="0">
                <a:solidFill>
                  <a:schemeClr val="tx1"/>
                </a:solidFill>
              </a:rPr>
              <a:t> </a:t>
            </a:r>
            <a:r>
              <a:rPr dirty="0">
                <a:solidFill>
                  <a:schemeClr val="tx1"/>
                </a:solidFill>
              </a:rPr>
              <a:t>Hall</a:t>
            </a:r>
            <a:r>
              <a:rPr spc="-20" dirty="0">
                <a:solidFill>
                  <a:schemeClr val="tx1"/>
                </a:solidFill>
              </a:rPr>
              <a:t> </a:t>
            </a:r>
            <a:r>
              <a:rPr spc="-10" dirty="0">
                <a:solidFill>
                  <a:schemeClr val="tx1"/>
                </a:solidFill>
              </a:rPr>
              <a:t>Problem</a:t>
            </a:r>
          </a:p>
        </p:txBody>
      </p:sp>
      <p:pic>
        <p:nvPicPr>
          <p:cNvPr id="5" name="object 5"/>
          <p:cNvPicPr/>
          <p:nvPr/>
        </p:nvPicPr>
        <p:blipFill>
          <a:blip r:embed="rId3" cstate="print"/>
          <a:stretch>
            <a:fillRect/>
          </a:stretch>
        </p:blipFill>
        <p:spPr>
          <a:xfrm>
            <a:off x="2109969" y="1203131"/>
            <a:ext cx="5139768" cy="2796744"/>
          </a:xfrm>
          <a:prstGeom prst="rect">
            <a:avLst/>
          </a:prstGeom>
        </p:spPr>
      </p:pic>
      <p:sp>
        <p:nvSpPr>
          <p:cNvPr id="6" name="object 6"/>
          <p:cNvSpPr txBox="1"/>
          <p:nvPr/>
        </p:nvSpPr>
        <p:spPr>
          <a:xfrm>
            <a:off x="533300" y="4393962"/>
            <a:ext cx="4683125" cy="193040"/>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https://probabilityandstats.files.wordpress.com/2017/05/monty-hall-pic-1.jpg</a:t>
            </a:r>
            <a:endParaRPr sz="1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3290" y="2209524"/>
            <a:ext cx="58121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Comparison</a:t>
            </a:r>
            <a:r>
              <a:rPr spc="-50" dirty="0">
                <a:solidFill>
                  <a:schemeClr val="tx1"/>
                </a:solidFill>
              </a:rPr>
              <a:t> </a:t>
            </a:r>
            <a:r>
              <a:rPr dirty="0">
                <a:solidFill>
                  <a:schemeClr val="tx1"/>
                </a:solidFill>
              </a:rPr>
              <a:t>and</a:t>
            </a:r>
            <a:r>
              <a:rPr spc="-35" dirty="0">
                <a:solidFill>
                  <a:schemeClr val="tx1"/>
                </a:solidFill>
              </a:rPr>
              <a:t> </a:t>
            </a:r>
            <a:r>
              <a:rPr spc="-10" dirty="0">
                <a:solidFill>
                  <a:schemeClr val="tx1"/>
                </a:solidFill>
              </a:rPr>
              <a:t>Booleans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4000" y="212715"/>
            <a:ext cx="7663523" cy="574040"/>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latin typeface="+mj-lt"/>
              </a:rPr>
              <a:t>The</a:t>
            </a:r>
            <a:r>
              <a:rPr spc="-30" dirty="0">
                <a:solidFill>
                  <a:schemeClr val="tx1"/>
                </a:solidFill>
                <a:latin typeface="+mj-lt"/>
              </a:rPr>
              <a:t> </a:t>
            </a:r>
            <a:r>
              <a:rPr dirty="0">
                <a:solidFill>
                  <a:schemeClr val="tx1"/>
                </a:solidFill>
                <a:latin typeface="+mj-lt"/>
              </a:rPr>
              <a:t>Final</a:t>
            </a:r>
            <a:r>
              <a:rPr spc="-25" dirty="0">
                <a:solidFill>
                  <a:schemeClr val="tx1"/>
                </a:solidFill>
                <a:latin typeface="+mj-lt"/>
              </a:rPr>
              <a:t> </a:t>
            </a:r>
            <a:r>
              <a:rPr spc="-10" dirty="0">
                <a:solidFill>
                  <a:schemeClr val="tx1"/>
                </a:solidFill>
                <a:latin typeface="+mj-lt"/>
              </a:rPr>
              <a:t>Choice</a:t>
            </a:r>
          </a:p>
        </p:txBody>
      </p:sp>
      <p:pic>
        <p:nvPicPr>
          <p:cNvPr id="3" name="object 3"/>
          <p:cNvPicPr/>
          <p:nvPr/>
        </p:nvPicPr>
        <p:blipFill>
          <a:blip r:embed="rId3" cstate="print"/>
          <a:stretch>
            <a:fillRect/>
          </a:stretch>
        </p:blipFill>
        <p:spPr>
          <a:xfrm>
            <a:off x="1877600" y="1105514"/>
            <a:ext cx="6039924" cy="3355175"/>
          </a:xfrm>
          <a:prstGeom prst="rect">
            <a:avLst/>
          </a:prstGeom>
        </p:spPr>
      </p:pic>
      <p:sp>
        <p:nvSpPr>
          <p:cNvPr id="4" name="object 4"/>
          <p:cNvSpPr txBox="1"/>
          <p:nvPr/>
        </p:nvSpPr>
        <p:spPr>
          <a:xfrm>
            <a:off x="3738409" y="3918169"/>
            <a:ext cx="3527991" cy="641201"/>
          </a:xfrm>
          <a:prstGeom prst="rect">
            <a:avLst/>
          </a:prstGeom>
        </p:spPr>
        <p:txBody>
          <a:bodyPr vert="horz" wrap="square" lIns="0" tIns="12700" rIns="0" bIns="0" rtlCol="0">
            <a:spAutoFit/>
          </a:bodyPr>
          <a:lstStyle/>
          <a:p>
            <a:pPr marL="12700" algn="ctr">
              <a:lnSpc>
                <a:spcPct val="100000"/>
              </a:lnSpc>
              <a:spcBef>
                <a:spcPts val="100"/>
              </a:spcBef>
            </a:pPr>
            <a:r>
              <a:rPr sz="2000" spc="-10" dirty="0">
                <a:solidFill>
                  <a:srgbClr val="3B7EA1"/>
                </a:solidFill>
                <a:cs typeface="Arial"/>
              </a:rPr>
              <a:t>(Demo</a:t>
            </a:r>
            <a:r>
              <a:rPr lang="en-US" sz="2000" spc="-10" dirty="0">
                <a:solidFill>
                  <a:srgbClr val="3B7EA1"/>
                </a:solidFill>
                <a:cs typeface="Arial"/>
              </a:rPr>
              <a:t> – notebook 5.1, </a:t>
            </a:r>
          </a:p>
          <a:p>
            <a:pPr marL="12700" algn="ctr">
              <a:lnSpc>
                <a:spcPct val="100000"/>
              </a:lnSpc>
              <a:spcBef>
                <a:spcPts val="100"/>
              </a:spcBef>
            </a:pPr>
            <a:r>
              <a:rPr lang="en-US" sz="2000" spc="-10" dirty="0">
                <a:solidFill>
                  <a:srgbClr val="3B7EA1"/>
                </a:solidFill>
                <a:cs typeface="Arial"/>
              </a:rPr>
              <a:t>Monty Hall problem</a:t>
            </a:r>
            <a:r>
              <a:rPr sz="2000" spc="-10" dirty="0">
                <a:solidFill>
                  <a:srgbClr val="3B7EA1"/>
                </a:solidFill>
                <a:cs typeface="Arial"/>
              </a:rPr>
              <a:t>)</a:t>
            </a:r>
            <a:endParaRPr sz="2000" dirty="0">
              <a:cs typeface="Arial"/>
            </a:endParaRPr>
          </a:p>
        </p:txBody>
      </p:sp>
      <p:sp>
        <p:nvSpPr>
          <p:cNvPr id="5" name="object 5"/>
          <p:cNvSpPr txBox="1"/>
          <p:nvPr/>
        </p:nvSpPr>
        <p:spPr>
          <a:xfrm>
            <a:off x="533300" y="4393962"/>
            <a:ext cx="3045460" cy="193040"/>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https://en.wikipedia.org/wiki/Monty_Hall_problem</a:t>
            </a:r>
            <a:endParaRPr sz="1100">
              <a:latin typeface="Arial"/>
              <a:cs typeface="Arial"/>
            </a:endParaRPr>
          </a:p>
        </p:txBody>
      </p:sp>
      <p:sp>
        <p:nvSpPr>
          <p:cNvPr id="6" name="TextBox 5">
            <a:extLst>
              <a:ext uri="{FF2B5EF4-FFF2-40B4-BE49-F238E27FC236}">
                <a16:creationId xmlns:a16="http://schemas.microsoft.com/office/drawing/2014/main" id="{A069DB5A-3865-11F8-E32D-9554A981B0D5}"/>
              </a:ext>
            </a:extLst>
          </p:cNvPr>
          <p:cNvSpPr txBox="1"/>
          <p:nvPr/>
        </p:nvSpPr>
        <p:spPr>
          <a:xfrm>
            <a:off x="0" y="4632404"/>
            <a:ext cx="7701980" cy="338554"/>
          </a:xfrm>
          <a:prstGeom prst="rect">
            <a:avLst/>
          </a:prstGeom>
          <a:noFill/>
        </p:spPr>
        <p:txBody>
          <a:bodyPr wrap="none" rtlCol="0">
            <a:spAutoFit/>
          </a:bodyPr>
          <a:lstStyle/>
          <a:p>
            <a:r>
              <a:rPr lang="en-US" sz="1600" dirty="0">
                <a:hlinkClick r:id="rId4"/>
              </a:rPr>
              <a:t>Still can’t wrap your head around it? Here’s another intuitive way to think about it</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8013" y="2209524"/>
            <a:ext cx="23850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Probability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7A74-3226-0162-113D-E3D521358A1F}"/>
              </a:ext>
            </a:extLst>
          </p:cNvPr>
          <p:cNvSpPr>
            <a:spLocks noGrp="1"/>
          </p:cNvSpPr>
          <p:nvPr>
            <p:ph type="title"/>
          </p:nvPr>
        </p:nvSpPr>
        <p:spPr>
          <a:xfrm>
            <a:off x="284615" y="205891"/>
            <a:ext cx="8061571" cy="696397"/>
          </a:xfrm>
        </p:spPr>
        <p:txBody>
          <a:bodyPr>
            <a:normAutofit/>
          </a:bodyPr>
          <a:lstStyle/>
          <a:p>
            <a:r>
              <a:rPr lang="en-US" dirty="0">
                <a:solidFill>
                  <a:schemeClr val="tx1"/>
                </a:solidFill>
              </a:rPr>
              <a:t>Definitions and notations</a:t>
            </a:r>
          </a:p>
        </p:txBody>
      </p:sp>
      <p:sp>
        <p:nvSpPr>
          <p:cNvPr id="3" name="Content Placeholder 2">
            <a:extLst>
              <a:ext uri="{FF2B5EF4-FFF2-40B4-BE49-F238E27FC236}">
                <a16:creationId xmlns:a16="http://schemas.microsoft.com/office/drawing/2014/main" id="{C58F0A29-C92D-45BE-FD6B-CCBE89423C85}"/>
              </a:ext>
            </a:extLst>
          </p:cNvPr>
          <p:cNvSpPr>
            <a:spLocks noGrp="1"/>
          </p:cNvSpPr>
          <p:nvPr>
            <p:ph idx="1"/>
          </p:nvPr>
        </p:nvSpPr>
        <p:spPr>
          <a:xfrm>
            <a:off x="411784" y="962844"/>
            <a:ext cx="7934402" cy="3666305"/>
          </a:xfrm>
        </p:spPr>
        <p:txBody>
          <a:bodyPr>
            <a:normAutofit/>
          </a:bodyPr>
          <a:lstStyle/>
          <a:p>
            <a:r>
              <a:rPr lang="en-US" sz="2400" dirty="0">
                <a:solidFill>
                  <a:srgbClr val="494E52"/>
                </a:solidFill>
              </a:rPr>
              <a:t>M</a:t>
            </a:r>
            <a:r>
              <a:rPr lang="en-US" sz="2400" b="0" i="0" dirty="0">
                <a:solidFill>
                  <a:srgbClr val="494E52"/>
                </a:solidFill>
                <a:effectLst/>
              </a:rPr>
              <a:t>ost probabilities will be </a:t>
            </a:r>
            <a:r>
              <a:rPr lang="en-US" sz="2400" b="1" i="0" dirty="0">
                <a:solidFill>
                  <a:srgbClr val="494E52"/>
                </a:solidFill>
                <a:effectLst/>
              </a:rPr>
              <a:t>relative frequencies</a:t>
            </a:r>
          </a:p>
          <a:p>
            <a:endParaRPr lang="en-US" sz="2400" b="0" i="0" dirty="0">
              <a:solidFill>
                <a:srgbClr val="494E52"/>
              </a:solidFill>
              <a:effectLst/>
            </a:endParaRPr>
          </a:p>
          <a:p>
            <a:r>
              <a:rPr lang="en-US" sz="2400" b="0" i="0" dirty="0">
                <a:solidFill>
                  <a:srgbClr val="494E52"/>
                </a:solidFill>
                <a:effectLst/>
              </a:rPr>
              <a:t>By convention, probabilities are numbers between 0 and 1, or, equivalently, 0% and 100%. </a:t>
            </a:r>
          </a:p>
          <a:p>
            <a:endParaRPr lang="en-US" sz="2400" b="0" i="0" dirty="0">
              <a:solidFill>
                <a:srgbClr val="494E52"/>
              </a:solidFill>
              <a:effectLst/>
            </a:endParaRPr>
          </a:p>
          <a:p>
            <a:r>
              <a:rPr lang="en-US" sz="2400" dirty="0">
                <a:solidFill>
                  <a:srgbClr val="494E52"/>
                </a:solidFill>
              </a:rPr>
              <a:t>S</a:t>
            </a:r>
            <a:r>
              <a:rPr lang="en-US" sz="2400" b="0" i="0" dirty="0">
                <a:solidFill>
                  <a:srgbClr val="494E52"/>
                </a:solidFill>
                <a:effectLst/>
              </a:rPr>
              <a:t>tandard notation:  </a:t>
            </a:r>
            <a:r>
              <a:rPr lang="en-US" sz="2400" b="1" i="0" dirty="0">
                <a:solidFill>
                  <a:srgbClr val="494E52"/>
                </a:solidFill>
                <a:effectLst/>
              </a:rPr>
              <a:t>P(event) </a:t>
            </a:r>
            <a:r>
              <a:rPr lang="en-US" sz="2400" b="0" i="0" dirty="0">
                <a:solidFill>
                  <a:srgbClr val="494E52"/>
                </a:solidFill>
                <a:effectLst/>
              </a:rPr>
              <a:t>denotes the </a:t>
            </a:r>
            <a:r>
              <a:rPr lang="en-US" sz="2400" b="1" i="0" dirty="0">
                <a:solidFill>
                  <a:srgbClr val="494E52"/>
                </a:solidFill>
                <a:effectLst/>
              </a:rPr>
              <a:t>probability that "event" happens</a:t>
            </a:r>
            <a:endParaRPr lang="en-US" sz="2400" b="1" dirty="0"/>
          </a:p>
          <a:p>
            <a:pPr marL="0" indent="0">
              <a:buNone/>
            </a:pPr>
            <a:endParaRPr lang="en-US" sz="2400" b="0" i="0" dirty="0">
              <a:solidFill>
                <a:srgbClr val="494E52"/>
              </a:solidFill>
              <a:effectLst/>
            </a:endParaRPr>
          </a:p>
          <a:p>
            <a:endParaRPr lang="en-US" sz="2400" dirty="0"/>
          </a:p>
        </p:txBody>
      </p:sp>
    </p:spTree>
    <p:extLst>
      <p:ext uri="{BB962C8B-B14F-4D97-AF65-F5344CB8AC3E}">
        <p14:creationId xmlns:p14="http://schemas.microsoft.com/office/powerpoint/2010/main" val="1264707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426" y="224381"/>
            <a:ext cx="748157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Basics</a:t>
            </a:r>
          </a:p>
        </p:txBody>
      </p:sp>
      <p:sp>
        <p:nvSpPr>
          <p:cNvPr id="3" name="object 3"/>
          <p:cNvSpPr txBox="1"/>
          <p:nvPr/>
        </p:nvSpPr>
        <p:spPr>
          <a:xfrm>
            <a:off x="574724" y="1093342"/>
            <a:ext cx="7481570" cy="324281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dirty="0">
                <a:solidFill>
                  <a:srgbClr val="3B3B3B"/>
                </a:solidFill>
                <a:latin typeface="Rockwell" panose="02060603020205020403" pitchFamily="18" charset="77"/>
                <a:cs typeface="Arial"/>
              </a:rPr>
              <a:t>Lowest</a:t>
            </a:r>
            <a:r>
              <a:rPr sz="2400" b="1" spc="-35"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value</a:t>
            </a:r>
            <a:r>
              <a:rPr sz="2400" dirty="0">
                <a:solidFill>
                  <a:srgbClr val="3B3B3B"/>
                </a:solidFill>
                <a:latin typeface="Rockwell" panose="02060603020205020403" pitchFamily="18" charset="77"/>
                <a:cs typeface="Arial"/>
              </a:rPr>
              <a:t>:</a:t>
            </a:r>
            <a:r>
              <a:rPr sz="2400" spc="-2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0</a:t>
            </a:r>
            <a:endParaRPr sz="2400" dirty="0">
              <a:latin typeface="Rockwell" panose="02060603020205020403" pitchFamily="18" charset="77"/>
              <a:cs typeface="Arial"/>
            </a:endParaRP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Chance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event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impossible</a:t>
            </a:r>
            <a:endParaRPr sz="2400" dirty="0">
              <a:latin typeface="Rockwell" panose="02060603020205020403" pitchFamily="18" charset="77"/>
              <a:cs typeface="Arial"/>
            </a:endParaRPr>
          </a:p>
          <a:p>
            <a:pPr marL="424815" indent="-412750">
              <a:lnSpc>
                <a:spcPts val="2850"/>
              </a:lnSpc>
              <a:buClr>
                <a:srgbClr val="C4820D"/>
              </a:buClr>
              <a:buFont typeface="Arial"/>
              <a:buChar char="●"/>
              <a:tabLst>
                <a:tab pos="424815" algn="l"/>
                <a:tab pos="425450" algn="l"/>
              </a:tabLst>
            </a:pPr>
            <a:r>
              <a:rPr sz="2400" b="1" dirty="0">
                <a:solidFill>
                  <a:srgbClr val="3B3B3B"/>
                </a:solidFill>
                <a:latin typeface="Rockwell" panose="02060603020205020403" pitchFamily="18" charset="77"/>
                <a:cs typeface="Arial"/>
              </a:rPr>
              <a:t>Highest</a:t>
            </a:r>
            <a:r>
              <a:rPr sz="2400" b="1" spc="-25"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value</a:t>
            </a: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(or</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100%)</a:t>
            </a:r>
            <a:endParaRPr sz="2400" dirty="0">
              <a:latin typeface="Rockwell" panose="02060603020205020403" pitchFamily="18" charset="77"/>
              <a:cs typeface="Arial"/>
            </a:endParaRPr>
          </a:p>
          <a:p>
            <a:pPr marL="882015" lvl="1" indent="-412750">
              <a:lnSpc>
                <a:spcPts val="2865"/>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Chance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event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certain</a:t>
            </a:r>
            <a:endParaRPr sz="3300" dirty="0">
              <a:latin typeface="Rockwell" panose="02060603020205020403" pitchFamily="18" charset="77"/>
              <a:cs typeface="Arial"/>
            </a:endParaRPr>
          </a:p>
          <a:p>
            <a:pPr marL="424815" marR="5080" indent="-412750">
              <a:lnSpc>
                <a:spcPct val="100499"/>
              </a:lnSpc>
              <a:buClr>
                <a:srgbClr val="C4820D"/>
              </a:buClr>
              <a:buFont typeface="Arial"/>
              <a:buChar char="●"/>
              <a:tabLst>
                <a:tab pos="424815" algn="l"/>
                <a:tab pos="425450" algn="l"/>
              </a:tabLst>
            </a:pPr>
            <a:r>
              <a:rPr sz="2400" b="1" dirty="0">
                <a:solidFill>
                  <a:srgbClr val="3B3B3B"/>
                </a:solidFill>
                <a:latin typeface="Rockwell" panose="02060603020205020403" pitchFamily="18" charset="77"/>
                <a:cs typeface="Arial"/>
              </a:rPr>
              <a:t>Complement</a:t>
            </a:r>
            <a:r>
              <a:rPr sz="2400" dirty="0">
                <a:solidFill>
                  <a:srgbClr val="3B3B3B"/>
                </a:solidFill>
                <a:latin typeface="Rockwell" panose="02060603020205020403" pitchFamily="18" charset="77"/>
                <a:cs typeface="Arial"/>
              </a:rPr>
              <a:t>:</a:t>
            </a:r>
            <a:r>
              <a:rPr sz="2400" spc="-30" dirty="0">
                <a:solidFill>
                  <a:srgbClr val="3B3B3B"/>
                </a:solidFill>
                <a:latin typeface="Rockwell" panose="02060603020205020403" pitchFamily="18" charset="77"/>
                <a:cs typeface="Arial"/>
              </a:rPr>
              <a:t> </a:t>
            </a:r>
            <a:r>
              <a:rPr lang="en-US" sz="2400" dirty="0">
                <a:solidFill>
                  <a:srgbClr val="3B3B3B"/>
                </a:solidFill>
                <a:latin typeface="Rockwell" panose="02060603020205020403" pitchFamily="18" charset="77"/>
                <a:cs typeface="Arial"/>
              </a:rPr>
              <a:t>P(an event doesn’t happen) </a:t>
            </a:r>
          </a:p>
          <a:p>
            <a:pPr marL="882015" marR="5080" lvl="1" indent="-412750">
              <a:lnSpc>
                <a:spcPct val="100499"/>
              </a:lnSpc>
              <a:buClr>
                <a:srgbClr val="C4820D"/>
              </a:buClr>
              <a:buFont typeface="Arial"/>
              <a:buChar char="●"/>
              <a:tabLst>
                <a:tab pos="424815" algn="l"/>
                <a:tab pos="425450" algn="l"/>
              </a:tabLst>
            </a:pPr>
            <a:r>
              <a:rPr lang="en-US" sz="2400" dirty="0">
                <a:solidFill>
                  <a:srgbClr val="3B3B3B"/>
                </a:solidFill>
                <a:latin typeface="Rockwell" panose="02060603020205020403" pitchFamily="18" charset="77"/>
                <a:cs typeface="Arial"/>
              </a:rPr>
              <a:t>= 1−P(the event happens)</a:t>
            </a:r>
          </a:p>
          <a:p>
            <a:pPr marL="882015" marR="5080" lvl="1" indent="-412750">
              <a:lnSpc>
                <a:spcPct val="100499"/>
              </a:lnSpc>
              <a:buClr>
                <a:srgbClr val="C4820D"/>
              </a:buClr>
              <a:buFont typeface="Arial"/>
              <a:buChar char="●"/>
              <a:tabLst>
                <a:tab pos="424815" algn="l"/>
                <a:tab pos="425450" algn="l"/>
              </a:tabLst>
            </a:pPr>
            <a:r>
              <a:rPr sz="2200" dirty="0">
                <a:solidFill>
                  <a:srgbClr val="3B3B3B"/>
                </a:solidFill>
                <a:latin typeface="Rockwell" panose="02060603020205020403" pitchFamily="18" charset="77"/>
                <a:cs typeface="Arial"/>
              </a:rPr>
              <a:t>If</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an</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event</a:t>
            </a:r>
            <a:r>
              <a:rPr sz="2200" spc="-15"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has</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chance</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70%,</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then</a:t>
            </a:r>
            <a:r>
              <a:rPr sz="2200" spc="-15" dirty="0">
                <a:solidFill>
                  <a:srgbClr val="3B3B3B"/>
                </a:solidFill>
                <a:latin typeface="Rockwell" panose="02060603020205020403" pitchFamily="18" charset="77"/>
                <a:cs typeface="Arial"/>
              </a:rPr>
              <a:t> </a:t>
            </a:r>
            <a:r>
              <a:rPr sz="2200" spc="-25" dirty="0">
                <a:solidFill>
                  <a:srgbClr val="3B3B3B"/>
                </a:solidFill>
                <a:latin typeface="Rockwell" panose="02060603020205020403" pitchFamily="18" charset="77"/>
                <a:cs typeface="Arial"/>
              </a:rPr>
              <a:t>the </a:t>
            </a:r>
            <a:r>
              <a:rPr sz="2200" dirty="0">
                <a:solidFill>
                  <a:srgbClr val="3B3B3B"/>
                </a:solidFill>
                <a:latin typeface="Rockwell" panose="02060603020205020403" pitchFamily="18" charset="77"/>
                <a:cs typeface="Arial"/>
              </a:rPr>
              <a:t>chance</a:t>
            </a:r>
            <a:r>
              <a:rPr sz="2200" spc="-3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that</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it</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doesn’t</a:t>
            </a:r>
            <a:r>
              <a:rPr sz="2200" spc="-20" dirty="0">
                <a:solidFill>
                  <a:srgbClr val="3B3B3B"/>
                </a:solidFill>
                <a:latin typeface="Rockwell" panose="02060603020205020403" pitchFamily="18" charset="77"/>
                <a:cs typeface="Arial"/>
              </a:rPr>
              <a:t> </a:t>
            </a:r>
            <a:r>
              <a:rPr sz="2200" dirty="0">
                <a:solidFill>
                  <a:srgbClr val="3B3B3B"/>
                </a:solidFill>
                <a:latin typeface="Rockwell" panose="02060603020205020403" pitchFamily="18" charset="77"/>
                <a:cs typeface="Arial"/>
              </a:rPr>
              <a:t>happen</a:t>
            </a:r>
            <a:r>
              <a:rPr sz="2200" spc="-20" dirty="0">
                <a:solidFill>
                  <a:srgbClr val="3B3B3B"/>
                </a:solidFill>
                <a:latin typeface="Rockwell" panose="02060603020205020403" pitchFamily="18" charset="77"/>
                <a:cs typeface="Arial"/>
              </a:rPr>
              <a:t> </a:t>
            </a:r>
            <a:r>
              <a:rPr sz="2200" spc="-25" dirty="0">
                <a:solidFill>
                  <a:srgbClr val="3B3B3B"/>
                </a:solidFill>
                <a:latin typeface="Rockwell" panose="02060603020205020403" pitchFamily="18" charset="77"/>
                <a:cs typeface="Arial"/>
              </a:rPr>
              <a:t>is</a:t>
            </a:r>
            <a:endParaRPr sz="2200" dirty="0">
              <a:latin typeface="Rockwell" panose="02060603020205020403" pitchFamily="18" charset="77"/>
              <a:cs typeface="Arial"/>
            </a:endParaRPr>
          </a:p>
          <a:p>
            <a:pPr marL="1339215" lvl="2" indent="-412750">
              <a:lnSpc>
                <a:spcPts val="2835"/>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100%</a:t>
            </a:r>
            <a:r>
              <a:rPr sz="2000" spc="-25"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70%</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10" dirty="0">
                <a:solidFill>
                  <a:srgbClr val="3B3B3B"/>
                </a:solidFill>
                <a:latin typeface="Rockwell" panose="02060603020205020403" pitchFamily="18" charset="77"/>
                <a:cs typeface="Arial"/>
              </a:rPr>
              <a:t> </a:t>
            </a:r>
            <a:r>
              <a:rPr sz="2000" spc="-25" dirty="0">
                <a:solidFill>
                  <a:srgbClr val="3B3B3B"/>
                </a:solidFill>
                <a:latin typeface="Rockwell" panose="02060603020205020403" pitchFamily="18" charset="77"/>
                <a:cs typeface="Arial"/>
              </a:rPr>
              <a:t>30%</a:t>
            </a:r>
            <a:r>
              <a:rPr lang="en-US" sz="2000" spc="-25" dirty="0">
                <a:solidFill>
                  <a:srgbClr val="3B3B3B"/>
                </a:solidFill>
                <a:latin typeface="Rockwell" panose="02060603020205020403" pitchFamily="18" charset="77"/>
                <a:cs typeface="Arial"/>
              </a:rPr>
              <a:t>, </a:t>
            </a:r>
            <a:r>
              <a:rPr lang="en-US" sz="2000" spc="-25" dirty="0">
                <a:latin typeface="Rockwell" panose="02060603020205020403" pitchFamily="18" charset="77"/>
                <a:cs typeface="Arial"/>
              </a:rPr>
              <a:t>or, </a:t>
            </a:r>
            <a:r>
              <a:rPr sz="2000" dirty="0">
                <a:solidFill>
                  <a:srgbClr val="3B3B3B"/>
                </a:solidFill>
                <a:latin typeface="Rockwell" panose="02060603020205020403" pitchFamily="18" charset="77"/>
                <a:cs typeface="Arial"/>
              </a:rPr>
              <a:t>1</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5"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0.7</a:t>
            </a:r>
            <a:r>
              <a:rPr sz="2000" spc="-10" dirty="0">
                <a:solidFill>
                  <a:srgbClr val="3B3B3B"/>
                </a:solidFill>
                <a:latin typeface="Rockwell" panose="02060603020205020403" pitchFamily="18" charset="77"/>
                <a:cs typeface="Arial"/>
              </a:rPr>
              <a:t> </a:t>
            </a:r>
            <a:r>
              <a:rPr sz="2000" dirty="0">
                <a:solidFill>
                  <a:srgbClr val="3B3B3B"/>
                </a:solidFill>
                <a:latin typeface="Rockwell" panose="02060603020205020403" pitchFamily="18" charset="77"/>
                <a:cs typeface="Arial"/>
              </a:rPr>
              <a:t>=</a:t>
            </a:r>
            <a:r>
              <a:rPr sz="2000" spc="-5" dirty="0">
                <a:solidFill>
                  <a:srgbClr val="3B3B3B"/>
                </a:solidFill>
                <a:latin typeface="Rockwell" panose="02060603020205020403" pitchFamily="18" charset="77"/>
                <a:cs typeface="Arial"/>
              </a:rPr>
              <a:t> </a:t>
            </a:r>
            <a:r>
              <a:rPr sz="2000" spc="-25" dirty="0">
                <a:solidFill>
                  <a:srgbClr val="3B3B3B"/>
                </a:solidFill>
                <a:latin typeface="Rockwell" panose="02060603020205020403" pitchFamily="18" charset="77"/>
                <a:cs typeface="Arial"/>
              </a:rPr>
              <a:t>0.3</a:t>
            </a:r>
            <a:endParaRPr sz="2000" dirty="0">
              <a:latin typeface="Rockwell" panose="02060603020205020403" pitchFamily="18" charset="77"/>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584" y="112799"/>
            <a:ext cx="7907477"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Equally</a:t>
            </a:r>
            <a:r>
              <a:rPr spc="-35" dirty="0">
                <a:solidFill>
                  <a:schemeClr val="tx1"/>
                </a:solidFill>
              </a:rPr>
              <a:t> </a:t>
            </a:r>
            <a:r>
              <a:rPr dirty="0">
                <a:solidFill>
                  <a:schemeClr val="tx1"/>
                </a:solidFill>
              </a:rPr>
              <a:t>Likely</a:t>
            </a:r>
            <a:r>
              <a:rPr spc="-30" dirty="0">
                <a:solidFill>
                  <a:schemeClr val="tx1"/>
                </a:solidFill>
              </a:rPr>
              <a:t> </a:t>
            </a:r>
            <a:r>
              <a:rPr spc="-10" dirty="0">
                <a:solidFill>
                  <a:schemeClr val="tx1"/>
                </a:solidFill>
              </a:rPr>
              <a:t>Outcomes</a:t>
            </a:r>
          </a:p>
        </p:txBody>
      </p:sp>
      <p:sp>
        <p:nvSpPr>
          <p:cNvPr id="3" name="object 3"/>
          <p:cNvSpPr/>
          <p:nvPr/>
        </p:nvSpPr>
        <p:spPr>
          <a:xfrm>
            <a:off x="1667332" y="2979724"/>
            <a:ext cx="6394450" cy="0"/>
          </a:xfrm>
          <a:custGeom>
            <a:avLst/>
            <a:gdLst/>
            <a:ahLst/>
            <a:cxnLst/>
            <a:rect l="l" t="t" r="r" b="b"/>
            <a:pathLst>
              <a:path w="6394450">
                <a:moveTo>
                  <a:pt x="0" y="0"/>
                </a:moveTo>
                <a:lnTo>
                  <a:pt x="6394399" y="0"/>
                </a:lnTo>
              </a:path>
            </a:pathLst>
          </a:custGeom>
          <a:ln w="26822">
            <a:solidFill>
              <a:srgbClr val="3A3A3A"/>
            </a:solidFill>
            <a:prstDash val="dash"/>
          </a:ln>
        </p:spPr>
        <p:txBody>
          <a:bodyPr wrap="square" lIns="0" tIns="0" rIns="0" bIns="0" rtlCol="0"/>
          <a:lstStyle/>
          <a:p>
            <a:endParaRPr/>
          </a:p>
        </p:txBody>
      </p:sp>
      <p:sp>
        <p:nvSpPr>
          <p:cNvPr id="4" name="object 4"/>
          <p:cNvSpPr txBox="1"/>
          <p:nvPr/>
        </p:nvSpPr>
        <p:spPr>
          <a:xfrm>
            <a:off x="235585" y="1062862"/>
            <a:ext cx="8028940" cy="2493631"/>
          </a:xfrm>
          <a:prstGeom prst="rect">
            <a:avLst/>
          </a:prstGeom>
        </p:spPr>
        <p:txBody>
          <a:bodyPr vert="horz" wrap="square" lIns="0" tIns="10795" rIns="0" bIns="0" rtlCol="0">
            <a:spAutoFit/>
          </a:bodyPr>
          <a:lstStyle/>
          <a:p>
            <a:pPr marL="12700" marR="5080">
              <a:lnSpc>
                <a:spcPct val="100499"/>
              </a:lnSpc>
              <a:spcBef>
                <a:spcPts val="85"/>
              </a:spcBef>
            </a:pPr>
            <a:r>
              <a:rPr sz="2400" b="1" dirty="0">
                <a:solidFill>
                  <a:srgbClr val="3B3B3B"/>
                </a:solidFill>
                <a:latin typeface="Rockwell" panose="02060603020205020403" pitchFamily="18" charset="77"/>
                <a:cs typeface="Arial"/>
              </a:rPr>
              <a:t>Assuming</a:t>
            </a:r>
            <a:r>
              <a:rPr sz="2400" b="1"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all</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outcomes</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are</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equally</a:t>
            </a:r>
            <a:r>
              <a:rPr sz="2400" spc="-3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likely,</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chance</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30"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an </a:t>
            </a:r>
            <a:r>
              <a:rPr sz="2400" dirty="0">
                <a:solidFill>
                  <a:srgbClr val="3B3B3B"/>
                </a:solidFill>
                <a:latin typeface="Rockwell" panose="02060603020205020403" pitchFamily="18" charset="77"/>
                <a:cs typeface="Arial"/>
              </a:rPr>
              <a:t>event</a:t>
            </a:r>
            <a:r>
              <a:rPr sz="2400" spc="-15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50"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is:</a:t>
            </a:r>
            <a:endParaRPr lang="en-US" sz="2400" dirty="0">
              <a:latin typeface="Rockwell" panose="02060603020205020403" pitchFamily="18" charset="77"/>
              <a:cs typeface="Arial"/>
            </a:endParaRPr>
          </a:p>
          <a:p>
            <a:pPr>
              <a:lnSpc>
                <a:spcPct val="100000"/>
              </a:lnSpc>
              <a:spcBef>
                <a:spcPts val="30"/>
              </a:spcBef>
            </a:pPr>
            <a:endParaRPr lang="en-US" sz="3300" dirty="0">
              <a:latin typeface="Rockwell" panose="02060603020205020403" pitchFamily="18" charset="77"/>
              <a:cs typeface="Arial"/>
            </a:endParaRPr>
          </a:p>
          <a:p>
            <a:pPr marL="252095" algn="ctr">
              <a:lnSpc>
                <a:spcPct val="100000"/>
              </a:lnSpc>
            </a:pPr>
            <a:r>
              <a:rPr sz="2400" dirty="0">
                <a:solidFill>
                  <a:srgbClr val="3B3B3B"/>
                </a:solidFill>
                <a:latin typeface="Rockwell" panose="02060603020205020403" pitchFamily="18" charset="77"/>
                <a:cs typeface="Arial"/>
              </a:rPr>
              <a:t>number</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outcomes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make</a:t>
            </a:r>
            <a:r>
              <a:rPr sz="2400" spc="-14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4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happen</a:t>
            </a:r>
            <a:endParaRPr sz="2400" dirty="0">
              <a:latin typeface="Rockwell" panose="02060603020205020403" pitchFamily="18" charset="77"/>
              <a:cs typeface="Arial"/>
            </a:endParaRPr>
          </a:p>
          <a:p>
            <a:pPr marL="12700">
              <a:lnSpc>
                <a:spcPct val="100000"/>
              </a:lnSpc>
              <a:spcBef>
                <a:spcPts val="495"/>
              </a:spcBef>
              <a:tabLst>
                <a:tab pos="789940" algn="l"/>
              </a:tabLst>
            </a:pPr>
            <a:r>
              <a:rPr sz="2400" spc="-20" dirty="0">
                <a:solidFill>
                  <a:srgbClr val="3B3B3B"/>
                </a:solidFill>
                <a:latin typeface="Rockwell" panose="02060603020205020403" pitchFamily="18" charset="77"/>
                <a:cs typeface="Arial"/>
              </a:rPr>
              <a:t>P(A)</a:t>
            </a:r>
            <a:r>
              <a:rPr sz="240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endParaRPr sz="2400" dirty="0">
              <a:latin typeface="Rockwell" panose="02060603020205020403" pitchFamily="18" charset="77"/>
              <a:cs typeface="Arial"/>
            </a:endParaRPr>
          </a:p>
          <a:p>
            <a:pPr marL="330200" algn="ctr">
              <a:lnSpc>
                <a:spcPct val="100000"/>
              </a:lnSpc>
              <a:spcBef>
                <a:spcPts val="495"/>
              </a:spcBef>
            </a:pPr>
            <a:r>
              <a:rPr sz="2400" dirty="0">
                <a:solidFill>
                  <a:srgbClr val="3B3B3B"/>
                </a:solidFill>
                <a:latin typeface="Rockwell" panose="02060603020205020403" pitchFamily="18" charset="77"/>
                <a:cs typeface="Arial"/>
              </a:rPr>
              <a:t>total</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number</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2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outcomes</a:t>
            </a:r>
            <a:endParaRPr sz="2400" dirty="0">
              <a:latin typeface="Rockwell" panose="02060603020205020403" pitchFamily="18" charset="77"/>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 y="216330"/>
            <a:ext cx="8282354"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40" dirty="0">
                <a:solidFill>
                  <a:schemeClr val="tx1"/>
                </a:solidFill>
              </a:rPr>
              <a:t> </a:t>
            </a:r>
            <a:r>
              <a:rPr spc="-10" dirty="0">
                <a:solidFill>
                  <a:schemeClr val="tx1"/>
                </a:solidFill>
              </a:rPr>
              <a:t>Question</a:t>
            </a:r>
          </a:p>
        </p:txBody>
      </p:sp>
      <p:sp>
        <p:nvSpPr>
          <p:cNvPr id="3" name="object 3"/>
          <p:cNvSpPr txBox="1"/>
          <p:nvPr/>
        </p:nvSpPr>
        <p:spPr>
          <a:xfrm>
            <a:off x="574724" y="1093342"/>
            <a:ext cx="7920990" cy="3119444"/>
          </a:xfrm>
          <a:prstGeom prst="rect">
            <a:avLst/>
          </a:prstGeom>
        </p:spPr>
        <p:txBody>
          <a:bodyPr vert="horz" wrap="square" lIns="0" tIns="10795" rIns="0" bIns="0" rtlCol="0">
            <a:spAutoFit/>
          </a:bodyPr>
          <a:lstStyle/>
          <a:p>
            <a:pPr marL="424815" marR="220345" indent="-412750">
              <a:lnSpc>
                <a:spcPct val="100499"/>
              </a:lnSpc>
              <a:spcBef>
                <a:spcPts val="8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I</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have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three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cards: </a:t>
            </a:r>
            <a:r>
              <a:rPr sz="2400" b="1" dirty="0">
                <a:solidFill>
                  <a:srgbClr val="FF0000"/>
                </a:solidFill>
                <a:latin typeface="Rockwell" panose="02060603020205020403" pitchFamily="18" charset="77"/>
                <a:cs typeface="Arial"/>
              </a:rPr>
              <a:t>ace</a:t>
            </a:r>
            <a:r>
              <a:rPr sz="2400" b="1" spc="-15" dirty="0">
                <a:solidFill>
                  <a:srgbClr val="FF0000"/>
                </a:solidFill>
                <a:latin typeface="Rockwell" panose="02060603020205020403" pitchFamily="18" charset="77"/>
                <a:cs typeface="Arial"/>
              </a:rPr>
              <a:t> </a:t>
            </a:r>
            <a:r>
              <a:rPr sz="2400" b="1" dirty="0">
                <a:solidFill>
                  <a:srgbClr val="FF0000"/>
                </a:solidFill>
                <a:latin typeface="Rockwell" panose="02060603020205020403" pitchFamily="18" charset="77"/>
                <a:cs typeface="Arial"/>
              </a:rPr>
              <a:t>of</a:t>
            </a:r>
            <a:r>
              <a:rPr sz="2400" b="1" spc="-15" dirty="0">
                <a:solidFill>
                  <a:srgbClr val="FF0000"/>
                </a:solidFill>
                <a:latin typeface="Rockwell" panose="02060603020205020403" pitchFamily="18" charset="77"/>
                <a:cs typeface="Arial"/>
              </a:rPr>
              <a:t> </a:t>
            </a:r>
            <a:r>
              <a:rPr sz="2400" b="1" dirty="0">
                <a:solidFill>
                  <a:srgbClr val="FF0000"/>
                </a:solidFill>
                <a:latin typeface="Rockwell" panose="02060603020205020403" pitchFamily="18" charset="77"/>
                <a:cs typeface="Arial"/>
              </a:rPr>
              <a:t>hearts</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b="1" dirty="0">
                <a:solidFill>
                  <a:srgbClr val="0000FF"/>
                </a:solidFill>
                <a:latin typeface="Rockwell" panose="02060603020205020403" pitchFamily="18" charset="77"/>
                <a:cs typeface="Arial"/>
              </a:rPr>
              <a:t>king</a:t>
            </a:r>
            <a:r>
              <a:rPr sz="2400" b="1" spc="-15" dirty="0">
                <a:solidFill>
                  <a:srgbClr val="0000FF"/>
                </a:solidFill>
                <a:latin typeface="Rockwell" panose="02060603020205020403" pitchFamily="18" charset="77"/>
                <a:cs typeface="Arial"/>
              </a:rPr>
              <a:t> </a:t>
            </a:r>
            <a:r>
              <a:rPr sz="2400" b="1" dirty="0">
                <a:solidFill>
                  <a:srgbClr val="0000FF"/>
                </a:solidFill>
                <a:latin typeface="Rockwell" panose="02060603020205020403" pitchFamily="18" charset="77"/>
                <a:cs typeface="Arial"/>
              </a:rPr>
              <a:t>of</a:t>
            </a:r>
            <a:r>
              <a:rPr sz="2400" b="1" spc="-10" dirty="0">
                <a:solidFill>
                  <a:srgbClr val="0000FF"/>
                </a:solidFill>
                <a:latin typeface="Rockwell" panose="02060603020205020403" pitchFamily="18" charset="77"/>
                <a:cs typeface="Arial"/>
              </a:rPr>
              <a:t> diamonds</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15" dirty="0">
                <a:solidFill>
                  <a:srgbClr val="3B3B3B"/>
                </a:solidFill>
                <a:latin typeface="Rockwell" panose="02060603020205020403" pitchFamily="18" charset="77"/>
                <a:cs typeface="Arial"/>
              </a:rPr>
              <a:t> </a:t>
            </a:r>
            <a:r>
              <a:rPr sz="2400" b="1" dirty="0">
                <a:solidFill>
                  <a:srgbClr val="069924"/>
                </a:solidFill>
                <a:latin typeface="Rockwell" panose="02060603020205020403" pitchFamily="18" charset="77"/>
                <a:cs typeface="Arial"/>
              </a:rPr>
              <a:t>queen</a:t>
            </a:r>
            <a:r>
              <a:rPr sz="2400" b="1" spc="-15" dirty="0">
                <a:solidFill>
                  <a:srgbClr val="069924"/>
                </a:solidFill>
                <a:latin typeface="Rockwell" panose="02060603020205020403" pitchFamily="18" charset="77"/>
                <a:cs typeface="Arial"/>
              </a:rPr>
              <a:t> </a:t>
            </a:r>
            <a:r>
              <a:rPr sz="2400" b="1" dirty="0">
                <a:solidFill>
                  <a:srgbClr val="069924"/>
                </a:solidFill>
                <a:latin typeface="Rockwell" panose="02060603020205020403" pitchFamily="18" charset="77"/>
                <a:cs typeface="Arial"/>
              </a:rPr>
              <a:t>of</a:t>
            </a:r>
            <a:r>
              <a:rPr sz="2400" b="1" spc="-15" dirty="0">
                <a:solidFill>
                  <a:srgbClr val="069924"/>
                </a:solidFill>
                <a:latin typeface="Rockwell" panose="02060603020205020403" pitchFamily="18" charset="77"/>
                <a:cs typeface="Arial"/>
              </a:rPr>
              <a:t> </a:t>
            </a:r>
            <a:r>
              <a:rPr sz="2400" b="1" spc="-10" dirty="0">
                <a:solidFill>
                  <a:srgbClr val="069924"/>
                </a:solidFill>
                <a:latin typeface="Rockwell" panose="02060603020205020403" pitchFamily="18" charset="77"/>
                <a:cs typeface="Arial"/>
              </a:rPr>
              <a:t>spades</a:t>
            </a:r>
            <a:r>
              <a:rPr sz="2400" spc="-10" dirty="0">
                <a:solidFill>
                  <a:srgbClr val="3B3B3B"/>
                </a:solidFill>
                <a:latin typeface="Rockwell" panose="02060603020205020403" pitchFamily="18" charset="77"/>
                <a:cs typeface="Arial"/>
              </a:rPr>
              <a:t>.</a:t>
            </a:r>
            <a:endParaRPr lang="en-US" sz="2400" spc="-10" dirty="0">
              <a:solidFill>
                <a:srgbClr val="3B3B3B"/>
              </a:solidFill>
              <a:latin typeface="Rockwell" panose="02060603020205020403" pitchFamily="18" charset="77"/>
              <a:cs typeface="Arial"/>
            </a:endParaRPr>
          </a:p>
          <a:p>
            <a:pPr marL="424815" marR="220345" indent="-412750">
              <a:lnSpc>
                <a:spcPct val="100499"/>
              </a:lnSpc>
              <a:spcBef>
                <a:spcPts val="85"/>
              </a:spcBef>
              <a:buClr>
                <a:srgbClr val="C4820D"/>
              </a:buClr>
              <a:buChar char="●"/>
              <a:tabLst>
                <a:tab pos="424815" algn="l"/>
                <a:tab pos="425450" algn="l"/>
              </a:tabLst>
            </a:pPr>
            <a:endParaRPr sz="2400" dirty="0">
              <a:latin typeface="Rockwell" panose="02060603020205020403" pitchFamily="18" charset="77"/>
              <a:cs typeface="Arial"/>
            </a:endParaRPr>
          </a:p>
          <a:p>
            <a:pPr marL="424815" marR="429259" indent="-412750">
              <a:lnSpc>
                <a:spcPts val="2850"/>
              </a:lnSpc>
              <a:spcBef>
                <a:spcPts val="9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I</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shuffle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them</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draw</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two</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cards</a:t>
            </a:r>
            <a:r>
              <a:rPr sz="2400"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at</a:t>
            </a:r>
            <a:r>
              <a:rPr sz="2400" i="1" spc="-20"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random</a:t>
            </a:r>
            <a:r>
              <a:rPr sz="2400" i="1" spc="-15" dirty="0">
                <a:solidFill>
                  <a:srgbClr val="3B3B3B"/>
                </a:solidFill>
                <a:latin typeface="Rockwell" panose="02060603020205020403" pitchFamily="18" charset="77"/>
                <a:cs typeface="Arial"/>
              </a:rPr>
              <a:t> </a:t>
            </a:r>
            <a:r>
              <a:rPr sz="2400" i="1" spc="-10" dirty="0">
                <a:solidFill>
                  <a:srgbClr val="3B3B3B"/>
                </a:solidFill>
                <a:latin typeface="Rockwell" panose="02060603020205020403" pitchFamily="18" charset="77"/>
                <a:cs typeface="Arial"/>
              </a:rPr>
              <a:t>without replacement.</a:t>
            </a:r>
            <a:endParaRPr sz="2400" dirty="0">
              <a:latin typeface="Rockwell" panose="02060603020205020403" pitchFamily="18" charset="77"/>
              <a:cs typeface="Arial"/>
            </a:endParaRPr>
          </a:p>
          <a:p>
            <a:pPr>
              <a:lnSpc>
                <a:spcPct val="100000"/>
              </a:lnSpc>
              <a:spcBef>
                <a:spcPts val="40"/>
              </a:spcBef>
              <a:buClr>
                <a:srgbClr val="C4820D"/>
              </a:buClr>
              <a:buFont typeface="Arial"/>
              <a:buChar char="●"/>
            </a:pPr>
            <a:endParaRPr sz="3200" dirty="0">
              <a:latin typeface="Rockwell" panose="02060603020205020403" pitchFamily="18" charset="77"/>
              <a:cs typeface="Arial"/>
            </a:endParaRPr>
          </a:p>
          <a:p>
            <a:pPr marL="424815" marR="5080" indent="-412750">
              <a:lnSpc>
                <a:spcPct val="100499"/>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What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chance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get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Queen</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followed</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by</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the </a:t>
            </a:r>
            <a:r>
              <a:rPr sz="2400" spc="-10" dirty="0">
                <a:solidFill>
                  <a:srgbClr val="3B3B3B"/>
                </a:solidFill>
                <a:latin typeface="Rockwell" panose="02060603020205020403" pitchFamily="18" charset="77"/>
                <a:cs typeface="Arial"/>
              </a:rPr>
              <a:t>King?</a:t>
            </a:r>
            <a:endParaRPr sz="2400" dirty="0">
              <a:latin typeface="Rockwell" panose="02060603020205020403" pitchFamily="18" charset="77"/>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948" y="216861"/>
            <a:ext cx="7984597"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Multiplication</a:t>
            </a:r>
            <a:r>
              <a:rPr spc="-65" dirty="0">
                <a:solidFill>
                  <a:schemeClr val="tx1"/>
                </a:solidFill>
              </a:rPr>
              <a:t> </a:t>
            </a:r>
            <a:r>
              <a:rPr spc="-20" dirty="0">
                <a:solidFill>
                  <a:schemeClr val="tx1"/>
                </a:solidFill>
              </a:rPr>
              <a:t>Rule</a:t>
            </a:r>
          </a:p>
        </p:txBody>
      </p:sp>
      <p:sp>
        <p:nvSpPr>
          <p:cNvPr id="3" name="object 3"/>
          <p:cNvSpPr txBox="1"/>
          <p:nvPr/>
        </p:nvSpPr>
        <p:spPr>
          <a:xfrm>
            <a:off x="320948" y="1144514"/>
            <a:ext cx="8237552" cy="3110467"/>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Rockwell" panose="02060603020205020403" pitchFamily="18" charset="77"/>
                <a:cs typeface="Arial"/>
              </a:rPr>
              <a:t>Chance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two</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events </a:t>
            </a:r>
            <a:r>
              <a:rPr sz="2400" i="1" dirty="0">
                <a:solidFill>
                  <a:srgbClr val="3B3B3B"/>
                </a:solidFill>
                <a:latin typeface="Rockwell" panose="02060603020205020403" pitchFamily="18" charset="77"/>
                <a:cs typeface="Arial"/>
              </a:rPr>
              <a:t>A</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B</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both</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happen</a:t>
            </a:r>
            <a:endParaRPr sz="2400" dirty="0">
              <a:latin typeface="Rockwell" panose="02060603020205020403" pitchFamily="18" charset="77"/>
              <a:cs typeface="Arial"/>
            </a:endParaRPr>
          </a:p>
          <a:p>
            <a:pPr marL="12700">
              <a:lnSpc>
                <a:spcPct val="100000"/>
              </a:lnSpc>
            </a:pPr>
            <a:r>
              <a:rPr sz="2400" dirty="0">
                <a:solidFill>
                  <a:srgbClr val="3B3B3B"/>
                </a:solidFill>
                <a:latin typeface="Rockwell" panose="02060603020205020403" pitchFamily="18" charset="77"/>
                <a:cs typeface="Arial"/>
              </a:rPr>
              <a: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a:t>
            </a:r>
            <a:r>
              <a:rPr sz="2400" i="1" dirty="0">
                <a:solidFill>
                  <a:srgbClr val="3B3B3B"/>
                </a:solidFill>
                <a:latin typeface="Rockwell" panose="02060603020205020403" pitchFamily="18" charset="77"/>
                <a:cs typeface="Arial"/>
              </a:rPr>
              <a:t>A</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happens)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x</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a:t>
            </a:r>
            <a:r>
              <a:rPr sz="2400" i="1" dirty="0">
                <a:solidFill>
                  <a:srgbClr val="3B3B3B"/>
                </a:solidFill>
                <a:latin typeface="Rockwell" panose="02060603020205020403" pitchFamily="18" charset="77"/>
                <a:cs typeface="Arial"/>
              </a:rPr>
              <a:t>B</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happens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given</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that </a:t>
            </a:r>
            <a:r>
              <a:rPr sz="2400" i="1" dirty="0">
                <a:solidFill>
                  <a:srgbClr val="3B3B3B"/>
                </a:solidFill>
                <a:latin typeface="Rockwell" panose="02060603020205020403" pitchFamily="18" charset="77"/>
                <a:cs typeface="Arial"/>
              </a:rPr>
              <a:t>A</a:t>
            </a:r>
            <a:r>
              <a:rPr sz="2400" i="1"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has</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happened)</a:t>
            </a:r>
            <a:endParaRPr sz="2400" dirty="0">
              <a:latin typeface="Rockwell" panose="02060603020205020403" pitchFamily="18" charset="77"/>
              <a:cs typeface="Arial"/>
            </a:endParaRPr>
          </a:p>
          <a:p>
            <a:pPr>
              <a:lnSpc>
                <a:spcPct val="100000"/>
              </a:lnSpc>
              <a:spcBef>
                <a:spcPts val="5"/>
              </a:spcBef>
            </a:pPr>
            <a:endParaRPr sz="3350" dirty="0">
              <a:latin typeface="Rockwell" panose="02060603020205020403" pitchFamily="18" charset="77"/>
              <a:cs typeface="Arial"/>
            </a:endParaRPr>
          </a:p>
          <a:p>
            <a:pPr marL="469900" marR="693420" indent="-412750">
              <a:lnSpc>
                <a:spcPct val="100499"/>
              </a:lnSpc>
              <a:buClr>
                <a:srgbClr val="C4820D"/>
              </a:buClr>
              <a:buChar char="●"/>
              <a:tabLst>
                <a:tab pos="469265" algn="l"/>
                <a:tab pos="469900" algn="l"/>
              </a:tabLst>
            </a:pPr>
            <a:r>
              <a:rPr sz="2400" dirty="0">
                <a:solidFill>
                  <a:srgbClr val="3B3B3B"/>
                </a:solidFill>
                <a:latin typeface="Rockwell" panose="02060603020205020403" pitchFamily="18" charset="77"/>
                <a:cs typeface="Arial"/>
              </a:rPr>
              <a:t>The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answer</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0"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less</a:t>
            </a:r>
            <a:r>
              <a:rPr sz="2400" i="1"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than</a:t>
            </a:r>
            <a:r>
              <a:rPr sz="2400" i="1"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or</a:t>
            </a:r>
            <a:r>
              <a:rPr sz="2400" i="1" spc="-20"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equal</a:t>
            </a:r>
            <a:r>
              <a:rPr sz="2400" i="1" spc="-15" dirty="0">
                <a:solidFill>
                  <a:srgbClr val="3B3B3B"/>
                </a:solidFill>
                <a:latin typeface="Rockwell" panose="02060603020205020403" pitchFamily="18" charset="77"/>
                <a:cs typeface="Arial"/>
              </a:rPr>
              <a:t> </a:t>
            </a:r>
            <a:r>
              <a:rPr sz="2400" i="1" dirty="0">
                <a:solidFill>
                  <a:srgbClr val="3B3B3B"/>
                </a:solidFill>
                <a:latin typeface="Rockwell" panose="02060603020205020403" pitchFamily="18" charset="77"/>
                <a:cs typeface="Arial"/>
              </a:rPr>
              <a:t>to</a:t>
            </a:r>
            <a:r>
              <a:rPr sz="2400" i="1" spc="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each</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two </a:t>
            </a:r>
            <a:r>
              <a:rPr sz="2400" dirty="0">
                <a:solidFill>
                  <a:srgbClr val="3B3B3B"/>
                </a:solidFill>
                <a:latin typeface="Rockwell" panose="02060603020205020403" pitchFamily="18" charset="77"/>
                <a:cs typeface="Arial"/>
              </a:rPr>
              <a:t>chances</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being</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multiplied</a:t>
            </a:r>
            <a:endParaRPr lang="en-US" sz="2400" spc="-10" dirty="0">
              <a:solidFill>
                <a:srgbClr val="3B3B3B"/>
              </a:solidFill>
              <a:latin typeface="Rockwell" panose="02060603020205020403" pitchFamily="18" charset="77"/>
              <a:cs typeface="Arial"/>
            </a:endParaRPr>
          </a:p>
          <a:p>
            <a:pPr marL="469900" marR="693420" indent="-412750">
              <a:lnSpc>
                <a:spcPct val="100499"/>
              </a:lnSpc>
              <a:buClr>
                <a:srgbClr val="C4820D"/>
              </a:buClr>
              <a:buChar char="●"/>
              <a:tabLst>
                <a:tab pos="469265" algn="l"/>
                <a:tab pos="469900" algn="l"/>
              </a:tabLst>
            </a:pPr>
            <a:endParaRPr sz="2400" dirty="0">
              <a:latin typeface="Rockwell" panose="02060603020205020403" pitchFamily="18" charset="77"/>
              <a:cs typeface="Arial"/>
            </a:endParaRPr>
          </a:p>
          <a:p>
            <a:pPr marL="469900" marR="245110" indent="-412750">
              <a:lnSpc>
                <a:spcPts val="2850"/>
              </a:lnSpc>
              <a:spcBef>
                <a:spcPts val="90"/>
              </a:spcBef>
              <a:buClr>
                <a:srgbClr val="C4820D"/>
              </a:buClr>
              <a:buChar char="●"/>
              <a:tabLst>
                <a:tab pos="469265" algn="l"/>
                <a:tab pos="469900" algn="l"/>
              </a:tabLst>
            </a:pPr>
            <a:r>
              <a:rPr sz="2400" dirty="0">
                <a:solidFill>
                  <a:srgbClr val="3B3B3B"/>
                </a:solidFill>
                <a:latin typeface="Rockwell" panose="02060603020205020403" pitchFamily="18" charset="77"/>
                <a:cs typeface="Arial"/>
              </a:rPr>
              <a:t>The</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more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conditions</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you</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have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to</a:t>
            </a:r>
            <a:r>
              <a:rPr sz="2400" spc="-2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satisfy,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less</a:t>
            </a:r>
            <a:r>
              <a:rPr sz="2400" spc="-2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likely </a:t>
            </a:r>
            <a:r>
              <a:rPr sz="2400" dirty="0">
                <a:solidFill>
                  <a:srgbClr val="3B3B3B"/>
                </a:solidFill>
                <a:latin typeface="Rockwell" panose="02060603020205020403" pitchFamily="18" charset="77"/>
                <a:cs typeface="Arial"/>
              </a:rPr>
              <a:t>you</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are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to</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satisfy</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them</a:t>
            </a:r>
            <a:r>
              <a:rPr sz="2400" spc="-15" dirty="0">
                <a:solidFill>
                  <a:srgbClr val="3B3B3B"/>
                </a:solidFill>
                <a:latin typeface="Rockwell" panose="02060603020205020403" pitchFamily="18" charset="77"/>
                <a:cs typeface="Arial"/>
              </a:rPr>
              <a:t> </a:t>
            </a:r>
            <a:r>
              <a:rPr sz="2400" spc="-25" dirty="0">
                <a:solidFill>
                  <a:srgbClr val="3B3B3B"/>
                </a:solidFill>
                <a:latin typeface="Rockwell" panose="02060603020205020403" pitchFamily="18" charset="77"/>
                <a:cs typeface="Arial"/>
              </a:rPr>
              <a:t>all</a:t>
            </a:r>
            <a:endParaRPr sz="2400" dirty="0">
              <a:latin typeface="Rockwell" panose="02060603020205020403" pitchFamily="18" charset="77"/>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67485"/>
            <a:ext cx="8142986"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Another</a:t>
            </a:r>
            <a:r>
              <a:rPr spc="-30" dirty="0">
                <a:solidFill>
                  <a:schemeClr val="tx1"/>
                </a:solidFill>
              </a:rPr>
              <a:t> </a:t>
            </a:r>
            <a:r>
              <a:rPr spc="-10" dirty="0">
                <a:solidFill>
                  <a:schemeClr val="tx1"/>
                </a:solidFill>
              </a:rPr>
              <a:t>Question</a:t>
            </a:r>
          </a:p>
        </p:txBody>
      </p:sp>
      <p:sp>
        <p:nvSpPr>
          <p:cNvPr id="3" name="object 3"/>
          <p:cNvSpPr txBox="1"/>
          <p:nvPr/>
        </p:nvSpPr>
        <p:spPr>
          <a:xfrm>
            <a:off x="218948" y="879982"/>
            <a:ext cx="7705090" cy="3681136"/>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dirty="0">
                <a:solidFill>
                  <a:srgbClr val="3B3B3B"/>
                </a:solidFill>
                <a:latin typeface="Arial"/>
                <a:cs typeface="Arial"/>
              </a:rPr>
              <a:t>I</a:t>
            </a:r>
            <a:r>
              <a:rPr sz="2400" spc="-25" dirty="0">
                <a:solidFill>
                  <a:srgbClr val="3B3B3B"/>
                </a:solidFill>
                <a:latin typeface="Arial"/>
                <a:cs typeface="Arial"/>
              </a:rPr>
              <a:t> </a:t>
            </a:r>
            <a:r>
              <a:rPr sz="2400" dirty="0">
                <a:solidFill>
                  <a:srgbClr val="3B3B3B"/>
                </a:solidFill>
                <a:latin typeface="Arial"/>
                <a:cs typeface="Arial"/>
              </a:rPr>
              <a:t>have</a:t>
            </a:r>
            <a:r>
              <a:rPr sz="2400" spc="-15" dirty="0">
                <a:solidFill>
                  <a:srgbClr val="3B3B3B"/>
                </a:solidFill>
                <a:latin typeface="Arial"/>
                <a:cs typeface="Arial"/>
              </a:rPr>
              <a:t> </a:t>
            </a:r>
            <a:r>
              <a:rPr sz="2400" dirty="0">
                <a:solidFill>
                  <a:srgbClr val="3B3B3B"/>
                </a:solidFill>
                <a:latin typeface="Arial"/>
                <a:cs typeface="Arial"/>
              </a:rPr>
              <a:t>three</a:t>
            </a:r>
            <a:r>
              <a:rPr sz="2400" spc="-15" dirty="0">
                <a:solidFill>
                  <a:srgbClr val="3B3B3B"/>
                </a:solidFill>
                <a:latin typeface="Arial"/>
                <a:cs typeface="Arial"/>
              </a:rPr>
              <a:t> </a:t>
            </a:r>
            <a:r>
              <a:rPr sz="2400" dirty="0">
                <a:solidFill>
                  <a:srgbClr val="3B3B3B"/>
                </a:solidFill>
                <a:latin typeface="Arial"/>
                <a:cs typeface="Arial"/>
              </a:rPr>
              <a:t>cards: </a:t>
            </a:r>
            <a:r>
              <a:rPr sz="2400" b="1" dirty="0">
                <a:solidFill>
                  <a:srgbClr val="FF0000"/>
                </a:solidFill>
                <a:latin typeface="Arial"/>
                <a:cs typeface="Arial"/>
              </a:rPr>
              <a:t>ace</a:t>
            </a:r>
            <a:r>
              <a:rPr sz="2400" b="1" spc="-15" dirty="0">
                <a:solidFill>
                  <a:srgbClr val="FF0000"/>
                </a:solidFill>
                <a:latin typeface="Arial"/>
                <a:cs typeface="Arial"/>
              </a:rPr>
              <a:t> </a:t>
            </a:r>
            <a:r>
              <a:rPr sz="2400" b="1" dirty="0">
                <a:solidFill>
                  <a:srgbClr val="FF0000"/>
                </a:solidFill>
                <a:latin typeface="Arial"/>
                <a:cs typeface="Arial"/>
              </a:rPr>
              <a:t>of</a:t>
            </a:r>
            <a:r>
              <a:rPr sz="2400" b="1" spc="-15" dirty="0">
                <a:solidFill>
                  <a:srgbClr val="FF0000"/>
                </a:solidFill>
                <a:latin typeface="Arial"/>
                <a:cs typeface="Arial"/>
              </a:rPr>
              <a:t> </a:t>
            </a:r>
            <a:r>
              <a:rPr sz="2400" b="1" dirty="0">
                <a:solidFill>
                  <a:srgbClr val="FF0000"/>
                </a:solidFill>
                <a:latin typeface="Arial"/>
                <a:cs typeface="Arial"/>
              </a:rPr>
              <a:t>hearts</a:t>
            </a:r>
            <a:r>
              <a:rPr sz="2400" dirty="0">
                <a:solidFill>
                  <a:srgbClr val="3B3B3B"/>
                </a:solidFill>
                <a:latin typeface="Arial"/>
                <a:cs typeface="Arial"/>
              </a:rPr>
              <a:t>,</a:t>
            </a:r>
            <a:r>
              <a:rPr sz="2400" spc="-10" dirty="0">
                <a:solidFill>
                  <a:srgbClr val="3B3B3B"/>
                </a:solidFill>
                <a:latin typeface="Arial"/>
                <a:cs typeface="Arial"/>
              </a:rPr>
              <a:t> </a:t>
            </a:r>
            <a:r>
              <a:rPr sz="2400" b="1" dirty="0">
                <a:solidFill>
                  <a:srgbClr val="0000FF"/>
                </a:solidFill>
                <a:latin typeface="Arial"/>
                <a:cs typeface="Arial"/>
              </a:rPr>
              <a:t>king</a:t>
            </a:r>
            <a:r>
              <a:rPr sz="2400" b="1" spc="-15" dirty="0">
                <a:solidFill>
                  <a:srgbClr val="0000FF"/>
                </a:solidFill>
                <a:latin typeface="Arial"/>
                <a:cs typeface="Arial"/>
              </a:rPr>
              <a:t> </a:t>
            </a:r>
            <a:r>
              <a:rPr sz="2400" b="1" dirty="0">
                <a:solidFill>
                  <a:srgbClr val="0000FF"/>
                </a:solidFill>
                <a:latin typeface="Arial"/>
                <a:cs typeface="Arial"/>
              </a:rPr>
              <a:t>of</a:t>
            </a:r>
            <a:r>
              <a:rPr sz="2400" b="1" spc="-10" dirty="0">
                <a:solidFill>
                  <a:srgbClr val="0000FF"/>
                </a:solidFill>
                <a:latin typeface="Arial"/>
                <a:cs typeface="Arial"/>
              </a:rPr>
              <a:t> diamonds</a:t>
            </a:r>
            <a:r>
              <a:rPr sz="2400" spc="-10" dirty="0">
                <a:solidFill>
                  <a:srgbClr val="3B3B3B"/>
                </a:solidFill>
                <a:latin typeface="Arial"/>
                <a:cs typeface="Arial"/>
              </a:rPr>
              <a:t>, </a:t>
            </a:r>
            <a:r>
              <a:rPr sz="2400" dirty="0">
                <a:solidFill>
                  <a:srgbClr val="3B3B3B"/>
                </a:solidFill>
                <a:latin typeface="Arial"/>
                <a:cs typeface="Arial"/>
              </a:rPr>
              <a:t>and</a:t>
            </a:r>
            <a:r>
              <a:rPr sz="2400" spc="-15" dirty="0">
                <a:solidFill>
                  <a:srgbClr val="3B3B3B"/>
                </a:solidFill>
                <a:latin typeface="Arial"/>
                <a:cs typeface="Arial"/>
              </a:rPr>
              <a:t> </a:t>
            </a:r>
            <a:r>
              <a:rPr sz="2400" b="1" dirty="0">
                <a:solidFill>
                  <a:srgbClr val="069924"/>
                </a:solidFill>
                <a:latin typeface="Arial"/>
                <a:cs typeface="Arial"/>
              </a:rPr>
              <a:t>queen</a:t>
            </a:r>
            <a:r>
              <a:rPr sz="2400" b="1" spc="-15" dirty="0">
                <a:solidFill>
                  <a:srgbClr val="069924"/>
                </a:solidFill>
                <a:latin typeface="Arial"/>
                <a:cs typeface="Arial"/>
              </a:rPr>
              <a:t> </a:t>
            </a:r>
            <a:r>
              <a:rPr sz="2400" b="1" dirty="0">
                <a:solidFill>
                  <a:srgbClr val="069924"/>
                </a:solidFill>
                <a:latin typeface="Arial"/>
                <a:cs typeface="Arial"/>
              </a:rPr>
              <a:t>of</a:t>
            </a:r>
            <a:r>
              <a:rPr sz="2400" b="1" spc="-15" dirty="0">
                <a:solidFill>
                  <a:srgbClr val="069924"/>
                </a:solidFill>
                <a:latin typeface="Arial"/>
                <a:cs typeface="Arial"/>
              </a:rPr>
              <a:t> </a:t>
            </a:r>
            <a:r>
              <a:rPr sz="2400" b="1" spc="-10" dirty="0">
                <a:solidFill>
                  <a:srgbClr val="069924"/>
                </a:solidFill>
                <a:latin typeface="Arial"/>
                <a:cs typeface="Arial"/>
              </a:rPr>
              <a:t>spades</a:t>
            </a:r>
            <a:r>
              <a:rPr sz="2400" spc="-10" dirty="0">
                <a:solidFill>
                  <a:srgbClr val="3B3B3B"/>
                </a:solidFill>
                <a:latin typeface="Arial"/>
                <a:cs typeface="Arial"/>
              </a:rPr>
              <a:t>.</a:t>
            </a:r>
            <a:endParaRPr lang="en-US" sz="2400" spc="-10" dirty="0">
              <a:solidFill>
                <a:srgbClr val="3B3B3B"/>
              </a:solidFill>
              <a:latin typeface="Arial"/>
              <a:cs typeface="Arial"/>
            </a:endParaRPr>
          </a:p>
          <a:p>
            <a:pPr marL="424815" marR="5080" indent="-412750">
              <a:lnSpc>
                <a:spcPct val="100499"/>
              </a:lnSpc>
              <a:spcBef>
                <a:spcPts val="85"/>
              </a:spcBef>
              <a:buClr>
                <a:srgbClr val="C4820D"/>
              </a:buClr>
              <a:buChar char="●"/>
              <a:tabLst>
                <a:tab pos="424815" algn="l"/>
                <a:tab pos="425450" algn="l"/>
              </a:tabLst>
            </a:pPr>
            <a:endParaRPr sz="2400" dirty="0">
              <a:latin typeface="Arial"/>
              <a:cs typeface="Arial"/>
            </a:endParaRPr>
          </a:p>
          <a:p>
            <a:pPr marL="424815" marR="213360" indent="-412750">
              <a:lnSpc>
                <a:spcPts val="2850"/>
              </a:lnSpc>
              <a:spcBef>
                <a:spcPts val="90"/>
              </a:spcBef>
              <a:buClr>
                <a:srgbClr val="C4820D"/>
              </a:buClr>
              <a:buChar char="●"/>
              <a:tabLst>
                <a:tab pos="424815" algn="l"/>
                <a:tab pos="425450" algn="l"/>
              </a:tabLst>
            </a:pPr>
            <a:r>
              <a:rPr sz="2400" dirty="0">
                <a:solidFill>
                  <a:srgbClr val="3B3B3B"/>
                </a:solidFill>
                <a:latin typeface="Arial"/>
                <a:cs typeface="Arial"/>
              </a:rPr>
              <a:t>I</a:t>
            </a:r>
            <a:r>
              <a:rPr sz="2400" spc="-20" dirty="0">
                <a:solidFill>
                  <a:srgbClr val="3B3B3B"/>
                </a:solidFill>
                <a:latin typeface="Arial"/>
                <a:cs typeface="Arial"/>
              </a:rPr>
              <a:t> </a:t>
            </a:r>
            <a:r>
              <a:rPr sz="2400" dirty="0">
                <a:solidFill>
                  <a:srgbClr val="3B3B3B"/>
                </a:solidFill>
                <a:latin typeface="Arial"/>
                <a:cs typeface="Arial"/>
              </a:rPr>
              <a:t>shuffle</a:t>
            </a:r>
            <a:r>
              <a:rPr sz="2400" spc="-20" dirty="0">
                <a:solidFill>
                  <a:srgbClr val="3B3B3B"/>
                </a:solidFill>
                <a:latin typeface="Arial"/>
                <a:cs typeface="Arial"/>
              </a:rPr>
              <a:t> </a:t>
            </a:r>
            <a:r>
              <a:rPr sz="2400" dirty="0">
                <a:solidFill>
                  <a:srgbClr val="3B3B3B"/>
                </a:solidFill>
                <a:latin typeface="Arial"/>
                <a:cs typeface="Arial"/>
              </a:rPr>
              <a:t>them</a:t>
            </a:r>
            <a:r>
              <a:rPr sz="2400" spc="-15" dirty="0">
                <a:solidFill>
                  <a:srgbClr val="3B3B3B"/>
                </a:solidFill>
                <a:latin typeface="Arial"/>
                <a:cs typeface="Arial"/>
              </a:rPr>
              <a:t> </a:t>
            </a:r>
            <a:r>
              <a:rPr sz="2400" dirty="0">
                <a:solidFill>
                  <a:srgbClr val="3B3B3B"/>
                </a:solidFill>
                <a:latin typeface="Arial"/>
                <a:cs typeface="Arial"/>
              </a:rPr>
              <a:t>and</a:t>
            </a:r>
            <a:r>
              <a:rPr sz="2400" spc="-20" dirty="0">
                <a:solidFill>
                  <a:srgbClr val="3B3B3B"/>
                </a:solidFill>
                <a:latin typeface="Arial"/>
                <a:cs typeface="Arial"/>
              </a:rPr>
              <a:t> </a:t>
            </a:r>
            <a:r>
              <a:rPr sz="2400" dirty="0">
                <a:solidFill>
                  <a:srgbClr val="3B3B3B"/>
                </a:solidFill>
                <a:latin typeface="Arial"/>
                <a:cs typeface="Arial"/>
              </a:rPr>
              <a:t>draw</a:t>
            </a:r>
            <a:r>
              <a:rPr sz="2400" spc="-15" dirty="0">
                <a:solidFill>
                  <a:srgbClr val="3B3B3B"/>
                </a:solidFill>
                <a:latin typeface="Arial"/>
                <a:cs typeface="Arial"/>
              </a:rPr>
              <a:t> </a:t>
            </a:r>
            <a:r>
              <a:rPr sz="2400" dirty="0">
                <a:solidFill>
                  <a:srgbClr val="3B3B3B"/>
                </a:solidFill>
                <a:latin typeface="Arial"/>
                <a:cs typeface="Arial"/>
              </a:rPr>
              <a:t>two</a:t>
            </a:r>
            <a:r>
              <a:rPr sz="2400" spc="-20" dirty="0">
                <a:solidFill>
                  <a:srgbClr val="3B3B3B"/>
                </a:solidFill>
                <a:latin typeface="Arial"/>
                <a:cs typeface="Arial"/>
              </a:rPr>
              <a:t> </a:t>
            </a:r>
            <a:r>
              <a:rPr sz="2400" dirty="0">
                <a:solidFill>
                  <a:srgbClr val="3B3B3B"/>
                </a:solidFill>
                <a:latin typeface="Arial"/>
                <a:cs typeface="Arial"/>
              </a:rPr>
              <a:t>cards</a:t>
            </a:r>
            <a:r>
              <a:rPr sz="2400" spc="15" dirty="0">
                <a:solidFill>
                  <a:srgbClr val="3B3B3B"/>
                </a:solidFill>
                <a:latin typeface="Arial"/>
                <a:cs typeface="Arial"/>
              </a:rPr>
              <a:t> </a:t>
            </a:r>
            <a:r>
              <a:rPr sz="2400" i="1" dirty="0">
                <a:solidFill>
                  <a:srgbClr val="3B3B3B"/>
                </a:solidFill>
                <a:latin typeface="Arial"/>
                <a:cs typeface="Arial"/>
              </a:rPr>
              <a:t>at</a:t>
            </a:r>
            <a:r>
              <a:rPr sz="2400" i="1" spc="-20" dirty="0">
                <a:solidFill>
                  <a:srgbClr val="3B3B3B"/>
                </a:solidFill>
                <a:latin typeface="Arial"/>
                <a:cs typeface="Arial"/>
              </a:rPr>
              <a:t> </a:t>
            </a:r>
            <a:r>
              <a:rPr sz="2400" i="1" dirty="0">
                <a:solidFill>
                  <a:srgbClr val="3B3B3B"/>
                </a:solidFill>
                <a:latin typeface="Arial"/>
                <a:cs typeface="Arial"/>
              </a:rPr>
              <a:t>random</a:t>
            </a:r>
            <a:r>
              <a:rPr sz="2400" i="1" spc="-15" dirty="0">
                <a:solidFill>
                  <a:srgbClr val="3B3B3B"/>
                </a:solidFill>
                <a:latin typeface="Arial"/>
                <a:cs typeface="Arial"/>
              </a:rPr>
              <a:t> </a:t>
            </a:r>
            <a:r>
              <a:rPr sz="2400" i="1" spc="-10" dirty="0">
                <a:solidFill>
                  <a:srgbClr val="3B3B3B"/>
                </a:solidFill>
                <a:latin typeface="Arial"/>
                <a:cs typeface="Arial"/>
              </a:rPr>
              <a:t>without replacement.</a:t>
            </a:r>
            <a:endParaRPr lang="en-US" sz="2400" i="1" spc="-10" dirty="0">
              <a:solidFill>
                <a:srgbClr val="3B3B3B"/>
              </a:solidFill>
              <a:latin typeface="Arial"/>
              <a:cs typeface="Arial"/>
            </a:endParaRPr>
          </a:p>
          <a:p>
            <a:pPr marL="424815" marR="213360" indent="-412750">
              <a:lnSpc>
                <a:spcPts val="2850"/>
              </a:lnSpc>
              <a:spcBef>
                <a:spcPts val="90"/>
              </a:spcBef>
              <a:buClr>
                <a:srgbClr val="C4820D"/>
              </a:buClr>
              <a:buChar char="●"/>
              <a:tabLst>
                <a:tab pos="424815" algn="l"/>
                <a:tab pos="425450" algn="l"/>
              </a:tabLst>
            </a:pPr>
            <a:endParaRPr sz="3200" dirty="0">
              <a:latin typeface="Arial"/>
              <a:cs typeface="Arial"/>
            </a:endParaRPr>
          </a:p>
          <a:p>
            <a:pPr marL="424815" marR="347980" indent="-412750">
              <a:lnSpc>
                <a:spcPct val="100499"/>
              </a:lnSpc>
              <a:buClr>
                <a:srgbClr val="C4820D"/>
              </a:buClr>
              <a:buChar char="●"/>
              <a:tabLst>
                <a:tab pos="424815" algn="l"/>
                <a:tab pos="425450" algn="l"/>
              </a:tabLst>
            </a:pPr>
            <a:r>
              <a:rPr sz="2400" dirty="0">
                <a:solidFill>
                  <a:srgbClr val="3B3B3B"/>
                </a:solidFill>
                <a:latin typeface="Arial"/>
                <a:cs typeface="Arial"/>
              </a:rPr>
              <a:t>What</a:t>
            </a:r>
            <a:r>
              <a:rPr sz="2400" spc="-25" dirty="0">
                <a:solidFill>
                  <a:srgbClr val="3B3B3B"/>
                </a:solidFill>
                <a:latin typeface="Arial"/>
                <a:cs typeface="Arial"/>
              </a:rPr>
              <a:t> </a:t>
            </a:r>
            <a:r>
              <a:rPr sz="2400" dirty="0">
                <a:solidFill>
                  <a:srgbClr val="3B3B3B"/>
                </a:solidFill>
                <a:latin typeface="Arial"/>
                <a:cs typeface="Arial"/>
              </a:rPr>
              <a:t>is</a:t>
            </a:r>
            <a:r>
              <a:rPr sz="2400" spc="-10" dirty="0">
                <a:solidFill>
                  <a:srgbClr val="3B3B3B"/>
                </a:solidFill>
                <a:latin typeface="Arial"/>
                <a:cs typeface="Arial"/>
              </a:rPr>
              <a:t> </a:t>
            </a:r>
            <a:r>
              <a:rPr sz="2400" dirty="0">
                <a:solidFill>
                  <a:srgbClr val="3B3B3B"/>
                </a:solidFill>
                <a:latin typeface="Arial"/>
                <a:cs typeface="Arial"/>
              </a:rPr>
              <a:t>the</a:t>
            </a:r>
            <a:r>
              <a:rPr sz="2400" spc="-15" dirty="0">
                <a:solidFill>
                  <a:srgbClr val="3B3B3B"/>
                </a:solidFill>
                <a:latin typeface="Arial"/>
                <a:cs typeface="Arial"/>
              </a:rPr>
              <a:t> </a:t>
            </a:r>
            <a:r>
              <a:rPr sz="2400" dirty="0">
                <a:solidFill>
                  <a:srgbClr val="3B3B3B"/>
                </a:solidFill>
                <a:latin typeface="Arial"/>
                <a:cs typeface="Arial"/>
              </a:rPr>
              <a:t>chance</a:t>
            </a:r>
            <a:r>
              <a:rPr sz="2400" spc="-10" dirty="0">
                <a:solidFill>
                  <a:srgbClr val="3B3B3B"/>
                </a:solidFill>
                <a:latin typeface="Arial"/>
                <a:cs typeface="Arial"/>
              </a:rPr>
              <a:t> </a:t>
            </a:r>
            <a:r>
              <a:rPr sz="2400" dirty="0">
                <a:solidFill>
                  <a:srgbClr val="3B3B3B"/>
                </a:solidFill>
                <a:latin typeface="Arial"/>
                <a:cs typeface="Arial"/>
              </a:rPr>
              <a:t>that</a:t>
            </a:r>
            <a:r>
              <a:rPr sz="2400" spc="-15" dirty="0">
                <a:solidFill>
                  <a:srgbClr val="3B3B3B"/>
                </a:solidFill>
                <a:latin typeface="Arial"/>
                <a:cs typeface="Arial"/>
              </a:rPr>
              <a:t> </a:t>
            </a:r>
            <a:r>
              <a:rPr sz="2400" dirty="0">
                <a:solidFill>
                  <a:srgbClr val="3B3B3B"/>
                </a:solidFill>
                <a:latin typeface="Arial"/>
                <a:cs typeface="Arial"/>
              </a:rPr>
              <a:t>one</a:t>
            </a:r>
            <a:r>
              <a:rPr sz="2400" spc="-10" dirty="0">
                <a:solidFill>
                  <a:srgbClr val="3B3B3B"/>
                </a:solidFill>
                <a:latin typeface="Arial"/>
                <a:cs typeface="Arial"/>
              </a:rPr>
              <a:t> </a:t>
            </a:r>
            <a:r>
              <a:rPr sz="2400" dirty="0">
                <a:solidFill>
                  <a:srgbClr val="3B3B3B"/>
                </a:solidFill>
                <a:latin typeface="Arial"/>
                <a:cs typeface="Arial"/>
              </a:rPr>
              <a:t>of</a:t>
            </a:r>
            <a:r>
              <a:rPr sz="2400" spc="-15" dirty="0">
                <a:solidFill>
                  <a:srgbClr val="3B3B3B"/>
                </a:solidFill>
                <a:latin typeface="Arial"/>
                <a:cs typeface="Arial"/>
              </a:rPr>
              <a:t> </a:t>
            </a:r>
            <a:r>
              <a:rPr sz="2400" dirty="0">
                <a:solidFill>
                  <a:srgbClr val="3B3B3B"/>
                </a:solidFill>
                <a:latin typeface="Arial"/>
                <a:cs typeface="Arial"/>
              </a:rPr>
              <a:t>the</a:t>
            </a:r>
            <a:r>
              <a:rPr sz="2400" spc="-10" dirty="0">
                <a:solidFill>
                  <a:srgbClr val="3B3B3B"/>
                </a:solidFill>
                <a:latin typeface="Arial"/>
                <a:cs typeface="Arial"/>
              </a:rPr>
              <a:t> </a:t>
            </a:r>
            <a:r>
              <a:rPr sz="2400" dirty="0">
                <a:solidFill>
                  <a:srgbClr val="3B3B3B"/>
                </a:solidFill>
                <a:latin typeface="Arial"/>
                <a:cs typeface="Arial"/>
              </a:rPr>
              <a:t>cards</a:t>
            </a:r>
            <a:r>
              <a:rPr sz="2400" spc="-15" dirty="0">
                <a:solidFill>
                  <a:srgbClr val="3B3B3B"/>
                </a:solidFill>
                <a:latin typeface="Arial"/>
                <a:cs typeface="Arial"/>
              </a:rPr>
              <a:t> </a:t>
            </a:r>
            <a:r>
              <a:rPr sz="2400" dirty="0">
                <a:solidFill>
                  <a:srgbClr val="3B3B3B"/>
                </a:solidFill>
                <a:latin typeface="Arial"/>
                <a:cs typeface="Arial"/>
              </a:rPr>
              <a:t>I</a:t>
            </a:r>
            <a:r>
              <a:rPr sz="2400" spc="-10" dirty="0">
                <a:solidFill>
                  <a:srgbClr val="3B3B3B"/>
                </a:solidFill>
                <a:latin typeface="Arial"/>
                <a:cs typeface="Arial"/>
              </a:rPr>
              <a:t> </a:t>
            </a:r>
            <a:r>
              <a:rPr sz="2400" dirty="0">
                <a:solidFill>
                  <a:srgbClr val="3B3B3B"/>
                </a:solidFill>
                <a:latin typeface="Arial"/>
                <a:cs typeface="Arial"/>
              </a:rPr>
              <a:t>draw</a:t>
            </a:r>
            <a:r>
              <a:rPr sz="2400" spc="-15" dirty="0">
                <a:solidFill>
                  <a:srgbClr val="3B3B3B"/>
                </a:solidFill>
                <a:latin typeface="Arial"/>
                <a:cs typeface="Arial"/>
              </a:rPr>
              <a:t> </a:t>
            </a:r>
            <a:r>
              <a:rPr sz="2400" dirty="0">
                <a:solidFill>
                  <a:srgbClr val="3B3B3B"/>
                </a:solidFill>
                <a:latin typeface="Arial"/>
                <a:cs typeface="Arial"/>
              </a:rPr>
              <a:t>is</a:t>
            </a:r>
            <a:r>
              <a:rPr sz="2400" spc="-10" dirty="0">
                <a:solidFill>
                  <a:srgbClr val="3B3B3B"/>
                </a:solidFill>
                <a:latin typeface="Arial"/>
                <a:cs typeface="Arial"/>
              </a:rPr>
              <a:t> </a:t>
            </a:r>
            <a:r>
              <a:rPr sz="2400" spc="-50" dirty="0">
                <a:solidFill>
                  <a:srgbClr val="3B3B3B"/>
                </a:solidFill>
                <a:latin typeface="Arial"/>
                <a:cs typeface="Arial"/>
              </a:rPr>
              <a:t>a </a:t>
            </a:r>
            <a:r>
              <a:rPr sz="2400" dirty="0">
                <a:solidFill>
                  <a:srgbClr val="3B3B3B"/>
                </a:solidFill>
                <a:latin typeface="Arial"/>
                <a:cs typeface="Arial"/>
              </a:rPr>
              <a:t>King</a:t>
            </a:r>
            <a:r>
              <a:rPr sz="2400" spc="-20" dirty="0">
                <a:solidFill>
                  <a:srgbClr val="3B3B3B"/>
                </a:solidFill>
                <a:latin typeface="Arial"/>
                <a:cs typeface="Arial"/>
              </a:rPr>
              <a:t> </a:t>
            </a:r>
            <a:r>
              <a:rPr sz="2400" dirty="0">
                <a:solidFill>
                  <a:srgbClr val="3B3B3B"/>
                </a:solidFill>
                <a:latin typeface="Arial"/>
                <a:cs typeface="Arial"/>
              </a:rPr>
              <a:t>and</a:t>
            </a:r>
            <a:r>
              <a:rPr sz="2400" spc="-15" dirty="0">
                <a:solidFill>
                  <a:srgbClr val="3B3B3B"/>
                </a:solidFill>
                <a:latin typeface="Arial"/>
                <a:cs typeface="Arial"/>
              </a:rPr>
              <a:t> </a:t>
            </a:r>
            <a:r>
              <a:rPr sz="2400" dirty="0">
                <a:solidFill>
                  <a:srgbClr val="3B3B3B"/>
                </a:solidFill>
                <a:latin typeface="Arial"/>
                <a:cs typeface="Arial"/>
              </a:rPr>
              <a:t>the</a:t>
            </a:r>
            <a:r>
              <a:rPr sz="2400" spc="-20" dirty="0">
                <a:solidFill>
                  <a:srgbClr val="3B3B3B"/>
                </a:solidFill>
                <a:latin typeface="Arial"/>
                <a:cs typeface="Arial"/>
              </a:rPr>
              <a:t> </a:t>
            </a:r>
            <a:r>
              <a:rPr sz="2400" dirty="0">
                <a:solidFill>
                  <a:srgbClr val="3B3B3B"/>
                </a:solidFill>
                <a:latin typeface="Arial"/>
                <a:cs typeface="Arial"/>
              </a:rPr>
              <a:t>other</a:t>
            </a:r>
            <a:r>
              <a:rPr sz="2400" spc="-15" dirty="0">
                <a:solidFill>
                  <a:srgbClr val="3B3B3B"/>
                </a:solidFill>
                <a:latin typeface="Arial"/>
                <a:cs typeface="Arial"/>
              </a:rPr>
              <a:t> </a:t>
            </a:r>
            <a:r>
              <a:rPr sz="2400" dirty="0">
                <a:solidFill>
                  <a:srgbClr val="3B3B3B"/>
                </a:solidFill>
                <a:latin typeface="Arial"/>
                <a:cs typeface="Arial"/>
              </a:rPr>
              <a:t>is</a:t>
            </a:r>
            <a:r>
              <a:rPr sz="2400" spc="-15" dirty="0">
                <a:solidFill>
                  <a:srgbClr val="3B3B3B"/>
                </a:solidFill>
                <a:latin typeface="Arial"/>
                <a:cs typeface="Arial"/>
              </a:rPr>
              <a:t> </a:t>
            </a:r>
            <a:r>
              <a:rPr sz="2400" spc="-10" dirty="0">
                <a:solidFill>
                  <a:srgbClr val="3B3B3B"/>
                </a:solidFill>
                <a:latin typeface="Arial"/>
                <a:cs typeface="Arial"/>
              </a:rPr>
              <a:t>Queen?</a:t>
            </a:r>
            <a:endParaRPr sz="2400" dirty="0">
              <a:latin typeface="Arial"/>
              <a:cs typeface="Arial"/>
            </a:endParaRPr>
          </a:p>
          <a:p>
            <a:pPr>
              <a:lnSpc>
                <a:spcPct val="100000"/>
              </a:lnSpc>
              <a:spcBef>
                <a:spcPts val="25"/>
              </a:spcBef>
            </a:pPr>
            <a:endParaRPr sz="2550" dirty="0">
              <a:latin typeface="Arial"/>
              <a:cs typeface="Arial"/>
            </a:endParaRPr>
          </a:p>
          <a:p>
            <a:pPr marL="57150" algn="ctr">
              <a:lnSpc>
                <a:spcPct val="100000"/>
              </a:lnSpc>
              <a:tabLst>
                <a:tab pos="601980" algn="l"/>
                <a:tab pos="1185545" algn="l"/>
                <a:tab pos="1730375" algn="l"/>
                <a:tab pos="2313305" algn="l"/>
                <a:tab pos="2884170" algn="l"/>
              </a:tabLst>
            </a:pPr>
            <a:r>
              <a:rPr sz="1800" spc="-25" dirty="0">
                <a:latin typeface="Arial"/>
                <a:cs typeface="Arial"/>
              </a:rPr>
              <a:t>AK</a:t>
            </a:r>
            <a:r>
              <a:rPr sz="1800" dirty="0">
                <a:latin typeface="Arial"/>
                <a:cs typeface="Arial"/>
              </a:rPr>
              <a:t>	</a:t>
            </a:r>
            <a:r>
              <a:rPr sz="1800" spc="-25" dirty="0">
                <a:latin typeface="Arial"/>
                <a:cs typeface="Arial"/>
              </a:rPr>
              <a:t>AQ</a:t>
            </a:r>
            <a:r>
              <a:rPr sz="1800" dirty="0">
                <a:latin typeface="Arial"/>
                <a:cs typeface="Arial"/>
              </a:rPr>
              <a:t>	</a:t>
            </a:r>
            <a:r>
              <a:rPr sz="1800" spc="-25" dirty="0">
                <a:latin typeface="Arial"/>
                <a:cs typeface="Arial"/>
              </a:rPr>
              <a:t>KA</a:t>
            </a:r>
            <a:r>
              <a:rPr sz="1800" dirty="0">
                <a:latin typeface="Arial"/>
                <a:cs typeface="Arial"/>
              </a:rPr>
              <a:t>	</a:t>
            </a:r>
            <a:r>
              <a:rPr sz="1800" spc="-25" dirty="0">
                <a:latin typeface="Arial"/>
                <a:cs typeface="Arial"/>
              </a:rPr>
              <a:t>KQ</a:t>
            </a:r>
            <a:r>
              <a:rPr sz="1800" dirty="0">
                <a:latin typeface="Arial"/>
                <a:cs typeface="Arial"/>
              </a:rPr>
              <a:t>	</a:t>
            </a:r>
            <a:r>
              <a:rPr sz="1800" spc="-25" dirty="0">
                <a:latin typeface="Arial"/>
                <a:cs typeface="Arial"/>
              </a:rPr>
              <a:t>QA</a:t>
            </a:r>
            <a:r>
              <a:rPr sz="1800" dirty="0">
                <a:latin typeface="Arial"/>
                <a:cs typeface="Arial"/>
              </a:rPr>
              <a:t>	</a:t>
            </a:r>
            <a:r>
              <a:rPr sz="1800" spc="-25" dirty="0">
                <a:latin typeface="Arial"/>
                <a:cs typeface="Arial"/>
              </a:rPr>
              <a:t>QK</a:t>
            </a:r>
            <a:endParaRPr sz="1800" dirty="0">
              <a:latin typeface="Arial"/>
              <a:cs typeface="Arial"/>
            </a:endParaRPr>
          </a:p>
        </p:txBody>
      </p:sp>
      <p:sp>
        <p:nvSpPr>
          <p:cNvPr id="4" name="object 4"/>
          <p:cNvSpPr/>
          <p:nvPr/>
        </p:nvSpPr>
        <p:spPr>
          <a:xfrm>
            <a:off x="4132629" y="4199999"/>
            <a:ext cx="480059" cy="438784"/>
          </a:xfrm>
          <a:custGeom>
            <a:avLst/>
            <a:gdLst/>
            <a:ahLst/>
            <a:cxnLst/>
            <a:rect l="l" t="t" r="r" b="b"/>
            <a:pathLst>
              <a:path w="480060" h="438785">
                <a:moveTo>
                  <a:pt x="0" y="219299"/>
                </a:moveTo>
                <a:lnTo>
                  <a:pt x="4875" y="175103"/>
                </a:lnTo>
                <a:lnTo>
                  <a:pt x="18860" y="133938"/>
                </a:lnTo>
                <a:lnTo>
                  <a:pt x="40988" y="96687"/>
                </a:lnTo>
                <a:lnTo>
                  <a:pt x="70294" y="64231"/>
                </a:lnTo>
                <a:lnTo>
                  <a:pt x="105813" y="37453"/>
                </a:lnTo>
                <a:lnTo>
                  <a:pt x="146581" y="17233"/>
                </a:lnTo>
                <a:lnTo>
                  <a:pt x="191631" y="4455"/>
                </a:lnTo>
                <a:lnTo>
                  <a:pt x="239999" y="0"/>
                </a:lnTo>
                <a:lnTo>
                  <a:pt x="288368" y="4455"/>
                </a:lnTo>
                <a:lnTo>
                  <a:pt x="333418" y="17233"/>
                </a:lnTo>
                <a:lnTo>
                  <a:pt x="374186" y="37453"/>
                </a:lnTo>
                <a:lnTo>
                  <a:pt x="409705" y="64231"/>
                </a:lnTo>
                <a:lnTo>
                  <a:pt x="439011" y="96687"/>
                </a:lnTo>
                <a:lnTo>
                  <a:pt x="461139" y="133938"/>
                </a:lnTo>
                <a:lnTo>
                  <a:pt x="475124" y="175103"/>
                </a:lnTo>
                <a:lnTo>
                  <a:pt x="479999" y="219299"/>
                </a:lnTo>
                <a:lnTo>
                  <a:pt x="475124" y="263496"/>
                </a:lnTo>
                <a:lnTo>
                  <a:pt x="461139" y="304661"/>
                </a:lnTo>
                <a:lnTo>
                  <a:pt x="439011" y="341912"/>
                </a:lnTo>
                <a:lnTo>
                  <a:pt x="409705" y="374368"/>
                </a:lnTo>
                <a:lnTo>
                  <a:pt x="374186" y="401146"/>
                </a:lnTo>
                <a:lnTo>
                  <a:pt x="333418" y="421366"/>
                </a:lnTo>
                <a:lnTo>
                  <a:pt x="288368" y="434144"/>
                </a:lnTo>
                <a:lnTo>
                  <a:pt x="239999" y="438599"/>
                </a:lnTo>
                <a:lnTo>
                  <a:pt x="191631" y="434144"/>
                </a:lnTo>
                <a:lnTo>
                  <a:pt x="146581" y="421366"/>
                </a:lnTo>
                <a:lnTo>
                  <a:pt x="105813" y="401146"/>
                </a:lnTo>
                <a:lnTo>
                  <a:pt x="70294" y="374368"/>
                </a:lnTo>
                <a:lnTo>
                  <a:pt x="40988" y="341912"/>
                </a:lnTo>
                <a:lnTo>
                  <a:pt x="18860" y="304661"/>
                </a:lnTo>
                <a:lnTo>
                  <a:pt x="4875" y="263496"/>
                </a:lnTo>
                <a:lnTo>
                  <a:pt x="0" y="219299"/>
                </a:lnTo>
                <a:close/>
              </a:path>
            </a:pathLst>
          </a:custGeom>
          <a:ln w="19049">
            <a:solidFill>
              <a:srgbClr val="3368FC"/>
            </a:solidFill>
          </a:ln>
        </p:spPr>
        <p:txBody>
          <a:bodyPr wrap="square" lIns="0" tIns="0" rIns="0" bIns="0" rtlCol="0"/>
          <a:lstStyle/>
          <a:p>
            <a:endParaRPr/>
          </a:p>
        </p:txBody>
      </p:sp>
      <p:sp>
        <p:nvSpPr>
          <p:cNvPr id="5" name="object 5"/>
          <p:cNvSpPr/>
          <p:nvPr/>
        </p:nvSpPr>
        <p:spPr>
          <a:xfrm>
            <a:off x="5304839" y="4189464"/>
            <a:ext cx="480059" cy="398895"/>
          </a:xfrm>
          <a:custGeom>
            <a:avLst/>
            <a:gdLst/>
            <a:ahLst/>
            <a:cxnLst/>
            <a:rect l="l" t="t" r="r" b="b"/>
            <a:pathLst>
              <a:path w="480060" h="438785">
                <a:moveTo>
                  <a:pt x="0" y="219299"/>
                </a:moveTo>
                <a:lnTo>
                  <a:pt x="4875" y="175103"/>
                </a:lnTo>
                <a:lnTo>
                  <a:pt x="18860" y="133938"/>
                </a:lnTo>
                <a:lnTo>
                  <a:pt x="40988" y="96687"/>
                </a:lnTo>
                <a:lnTo>
                  <a:pt x="70294" y="64231"/>
                </a:lnTo>
                <a:lnTo>
                  <a:pt x="105813" y="37453"/>
                </a:lnTo>
                <a:lnTo>
                  <a:pt x="146581" y="17233"/>
                </a:lnTo>
                <a:lnTo>
                  <a:pt x="191631" y="4455"/>
                </a:lnTo>
                <a:lnTo>
                  <a:pt x="239999" y="0"/>
                </a:lnTo>
                <a:lnTo>
                  <a:pt x="288368" y="4455"/>
                </a:lnTo>
                <a:lnTo>
                  <a:pt x="333418" y="17233"/>
                </a:lnTo>
                <a:lnTo>
                  <a:pt x="374186" y="37453"/>
                </a:lnTo>
                <a:lnTo>
                  <a:pt x="409705" y="64231"/>
                </a:lnTo>
                <a:lnTo>
                  <a:pt x="439011" y="96687"/>
                </a:lnTo>
                <a:lnTo>
                  <a:pt x="461139" y="133938"/>
                </a:lnTo>
                <a:lnTo>
                  <a:pt x="475124" y="175103"/>
                </a:lnTo>
                <a:lnTo>
                  <a:pt x="479999" y="219299"/>
                </a:lnTo>
                <a:lnTo>
                  <a:pt x="475124" y="263496"/>
                </a:lnTo>
                <a:lnTo>
                  <a:pt x="461139" y="304661"/>
                </a:lnTo>
                <a:lnTo>
                  <a:pt x="439011" y="341912"/>
                </a:lnTo>
                <a:lnTo>
                  <a:pt x="409705" y="374368"/>
                </a:lnTo>
                <a:lnTo>
                  <a:pt x="374186" y="401146"/>
                </a:lnTo>
                <a:lnTo>
                  <a:pt x="333418" y="421366"/>
                </a:lnTo>
                <a:lnTo>
                  <a:pt x="288368" y="434144"/>
                </a:lnTo>
                <a:lnTo>
                  <a:pt x="239999" y="438599"/>
                </a:lnTo>
                <a:lnTo>
                  <a:pt x="191631" y="434144"/>
                </a:lnTo>
                <a:lnTo>
                  <a:pt x="146581" y="421366"/>
                </a:lnTo>
                <a:lnTo>
                  <a:pt x="105813" y="401146"/>
                </a:lnTo>
                <a:lnTo>
                  <a:pt x="70294" y="374368"/>
                </a:lnTo>
                <a:lnTo>
                  <a:pt x="40988" y="341912"/>
                </a:lnTo>
                <a:lnTo>
                  <a:pt x="18860" y="304661"/>
                </a:lnTo>
                <a:lnTo>
                  <a:pt x="4875" y="263496"/>
                </a:lnTo>
                <a:lnTo>
                  <a:pt x="0" y="219299"/>
                </a:lnTo>
                <a:close/>
              </a:path>
            </a:pathLst>
          </a:custGeom>
          <a:ln w="19049">
            <a:solidFill>
              <a:srgbClr val="3368FC"/>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281" y="186908"/>
            <a:ext cx="7726426"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Addition</a:t>
            </a:r>
            <a:r>
              <a:rPr spc="-40" dirty="0">
                <a:solidFill>
                  <a:schemeClr val="tx1"/>
                </a:solidFill>
              </a:rPr>
              <a:t> </a:t>
            </a:r>
            <a:r>
              <a:rPr spc="-20" dirty="0">
                <a:solidFill>
                  <a:schemeClr val="tx1"/>
                </a:solidFill>
              </a:rPr>
              <a:t>Rule</a:t>
            </a:r>
          </a:p>
        </p:txBody>
      </p:sp>
      <p:sp>
        <p:nvSpPr>
          <p:cNvPr id="3" name="object 3"/>
          <p:cNvSpPr txBox="1"/>
          <p:nvPr/>
        </p:nvSpPr>
        <p:spPr>
          <a:xfrm>
            <a:off x="248281" y="1120291"/>
            <a:ext cx="7430774" cy="2521203"/>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Arial"/>
                <a:cs typeface="Arial"/>
              </a:rPr>
              <a:t>If</a:t>
            </a:r>
            <a:r>
              <a:rPr sz="2400" spc="-30" dirty="0">
                <a:solidFill>
                  <a:srgbClr val="3B3B3B"/>
                </a:solidFill>
                <a:latin typeface="Arial"/>
                <a:cs typeface="Arial"/>
              </a:rPr>
              <a:t> </a:t>
            </a:r>
            <a:r>
              <a:rPr sz="2400" dirty="0">
                <a:solidFill>
                  <a:srgbClr val="3B3B3B"/>
                </a:solidFill>
                <a:latin typeface="Arial"/>
                <a:cs typeface="Arial"/>
              </a:rPr>
              <a:t>event</a:t>
            </a:r>
            <a:r>
              <a:rPr sz="2400" spc="-5" dirty="0">
                <a:solidFill>
                  <a:srgbClr val="3B3B3B"/>
                </a:solidFill>
                <a:latin typeface="Arial"/>
                <a:cs typeface="Arial"/>
              </a:rPr>
              <a:t> </a:t>
            </a:r>
            <a:r>
              <a:rPr sz="2400" i="1" dirty="0">
                <a:solidFill>
                  <a:srgbClr val="3B3B3B"/>
                </a:solidFill>
                <a:latin typeface="Arial"/>
                <a:cs typeface="Arial"/>
              </a:rPr>
              <a:t>A</a:t>
            </a:r>
            <a:r>
              <a:rPr sz="2400" i="1" spc="-20" dirty="0">
                <a:solidFill>
                  <a:srgbClr val="3B3B3B"/>
                </a:solidFill>
                <a:latin typeface="Arial"/>
                <a:cs typeface="Arial"/>
              </a:rPr>
              <a:t> </a:t>
            </a:r>
            <a:r>
              <a:rPr sz="2400" dirty="0">
                <a:solidFill>
                  <a:srgbClr val="3B3B3B"/>
                </a:solidFill>
                <a:latin typeface="Arial"/>
                <a:cs typeface="Arial"/>
              </a:rPr>
              <a:t>can</a:t>
            </a:r>
            <a:r>
              <a:rPr sz="2400" spc="-15" dirty="0">
                <a:solidFill>
                  <a:srgbClr val="3B3B3B"/>
                </a:solidFill>
                <a:latin typeface="Arial"/>
                <a:cs typeface="Arial"/>
              </a:rPr>
              <a:t> </a:t>
            </a:r>
            <a:r>
              <a:rPr sz="2400" dirty="0">
                <a:solidFill>
                  <a:srgbClr val="3B3B3B"/>
                </a:solidFill>
                <a:latin typeface="Arial"/>
                <a:cs typeface="Arial"/>
              </a:rPr>
              <a:t>happen</a:t>
            </a:r>
            <a:r>
              <a:rPr sz="2400" spc="-15" dirty="0">
                <a:solidFill>
                  <a:srgbClr val="3B3B3B"/>
                </a:solidFill>
                <a:latin typeface="Arial"/>
                <a:cs typeface="Arial"/>
              </a:rPr>
              <a:t> </a:t>
            </a:r>
            <a:r>
              <a:rPr sz="2400" dirty="0">
                <a:solidFill>
                  <a:srgbClr val="3B3B3B"/>
                </a:solidFill>
                <a:latin typeface="Arial"/>
                <a:cs typeface="Arial"/>
              </a:rPr>
              <a:t>in</a:t>
            </a:r>
            <a:r>
              <a:rPr sz="2400" spc="-10" dirty="0">
                <a:solidFill>
                  <a:srgbClr val="3B3B3B"/>
                </a:solidFill>
                <a:latin typeface="Arial"/>
                <a:cs typeface="Arial"/>
              </a:rPr>
              <a:t> </a:t>
            </a:r>
            <a:r>
              <a:rPr sz="2400" i="1" dirty="0">
                <a:solidFill>
                  <a:srgbClr val="3B3B3B"/>
                </a:solidFill>
                <a:latin typeface="Arial"/>
                <a:cs typeface="Arial"/>
              </a:rPr>
              <a:t>exactly</a:t>
            </a:r>
            <a:r>
              <a:rPr sz="2400" i="1" spc="-15" dirty="0">
                <a:solidFill>
                  <a:srgbClr val="3B3B3B"/>
                </a:solidFill>
                <a:latin typeface="Arial"/>
                <a:cs typeface="Arial"/>
              </a:rPr>
              <a:t> </a:t>
            </a:r>
            <a:r>
              <a:rPr sz="2400" i="1" dirty="0">
                <a:solidFill>
                  <a:srgbClr val="3B3B3B"/>
                </a:solidFill>
                <a:latin typeface="Arial"/>
                <a:cs typeface="Arial"/>
              </a:rPr>
              <a:t>one</a:t>
            </a:r>
            <a:r>
              <a:rPr sz="2400" i="1" spc="-5" dirty="0">
                <a:solidFill>
                  <a:srgbClr val="3B3B3B"/>
                </a:solidFill>
                <a:latin typeface="Arial"/>
                <a:cs typeface="Arial"/>
              </a:rPr>
              <a:t> </a:t>
            </a:r>
            <a:r>
              <a:rPr sz="2400" dirty="0">
                <a:solidFill>
                  <a:srgbClr val="3B3B3B"/>
                </a:solidFill>
                <a:latin typeface="Arial"/>
                <a:cs typeface="Arial"/>
              </a:rPr>
              <a:t>of</a:t>
            </a:r>
            <a:r>
              <a:rPr sz="2400" spc="-20" dirty="0">
                <a:solidFill>
                  <a:srgbClr val="3B3B3B"/>
                </a:solidFill>
                <a:latin typeface="Arial"/>
                <a:cs typeface="Arial"/>
              </a:rPr>
              <a:t> </a:t>
            </a:r>
            <a:r>
              <a:rPr sz="2400" dirty="0">
                <a:solidFill>
                  <a:srgbClr val="3B3B3B"/>
                </a:solidFill>
                <a:latin typeface="Arial"/>
                <a:cs typeface="Arial"/>
              </a:rPr>
              <a:t>two</a:t>
            </a:r>
            <a:r>
              <a:rPr sz="2400" spc="-15" dirty="0">
                <a:solidFill>
                  <a:srgbClr val="3B3B3B"/>
                </a:solidFill>
                <a:latin typeface="Arial"/>
                <a:cs typeface="Arial"/>
              </a:rPr>
              <a:t> </a:t>
            </a:r>
            <a:r>
              <a:rPr sz="2400" dirty="0">
                <a:solidFill>
                  <a:srgbClr val="3B3B3B"/>
                </a:solidFill>
                <a:latin typeface="Arial"/>
                <a:cs typeface="Arial"/>
              </a:rPr>
              <a:t>ways,</a:t>
            </a:r>
            <a:r>
              <a:rPr sz="2400" spc="-15" dirty="0">
                <a:solidFill>
                  <a:srgbClr val="3B3B3B"/>
                </a:solidFill>
                <a:latin typeface="Arial"/>
                <a:cs typeface="Arial"/>
              </a:rPr>
              <a:t> </a:t>
            </a:r>
            <a:r>
              <a:rPr sz="2400" spc="-20" dirty="0">
                <a:solidFill>
                  <a:srgbClr val="3B3B3B"/>
                </a:solidFill>
                <a:latin typeface="Arial"/>
                <a:cs typeface="Arial"/>
              </a:rPr>
              <a:t>then</a:t>
            </a:r>
            <a:endParaRPr sz="2400" dirty="0">
              <a:latin typeface="Arial"/>
              <a:cs typeface="Arial"/>
            </a:endParaRPr>
          </a:p>
          <a:p>
            <a:pPr>
              <a:lnSpc>
                <a:spcPct val="100000"/>
              </a:lnSpc>
              <a:spcBef>
                <a:spcPts val="15"/>
              </a:spcBef>
            </a:pPr>
            <a:endParaRPr sz="3350" dirty="0">
              <a:latin typeface="Arial"/>
              <a:cs typeface="Arial"/>
            </a:endParaRPr>
          </a:p>
          <a:p>
            <a:pPr marL="531495" algn="ctr">
              <a:lnSpc>
                <a:spcPct val="100000"/>
              </a:lnSpc>
              <a:tabLst>
                <a:tab pos="1309370" algn="l"/>
                <a:tab pos="1740535" algn="l"/>
                <a:tab pos="3432175" algn="l"/>
                <a:tab pos="3778885" algn="l"/>
              </a:tabLst>
            </a:pPr>
            <a:r>
              <a:rPr sz="2400" spc="-20" dirty="0">
                <a:solidFill>
                  <a:srgbClr val="3B3B3B"/>
                </a:solidFill>
                <a:latin typeface="Arial"/>
                <a:cs typeface="Arial"/>
              </a:rPr>
              <a:t>P(</a:t>
            </a:r>
            <a:r>
              <a:rPr sz="2400" i="1" spc="-20" dirty="0">
                <a:solidFill>
                  <a:srgbClr val="3B3B3B"/>
                </a:solidFill>
                <a:latin typeface="Arial"/>
                <a:cs typeface="Arial"/>
              </a:rPr>
              <a:t>A</a:t>
            </a:r>
            <a:r>
              <a:rPr sz="2400" spc="-20" dirty="0">
                <a:solidFill>
                  <a:srgbClr val="3B3B3B"/>
                </a:solidFill>
                <a:latin typeface="Arial"/>
                <a:cs typeface="Arial"/>
              </a:rPr>
              <a:t>)</a:t>
            </a:r>
            <a:r>
              <a:rPr sz="2400" dirty="0">
                <a:solidFill>
                  <a:srgbClr val="3B3B3B"/>
                </a:solidFill>
                <a:latin typeface="Arial"/>
                <a:cs typeface="Arial"/>
              </a:rPr>
              <a:t>	</a:t>
            </a:r>
            <a:r>
              <a:rPr sz="2400" spc="-50" dirty="0">
                <a:solidFill>
                  <a:srgbClr val="3B3B3B"/>
                </a:solidFill>
                <a:latin typeface="Arial"/>
                <a:cs typeface="Arial"/>
              </a:rPr>
              <a:t>=</a:t>
            </a:r>
            <a:r>
              <a:rPr sz="2400" dirty="0">
                <a:solidFill>
                  <a:srgbClr val="3B3B3B"/>
                </a:solidFill>
                <a:latin typeface="Arial"/>
                <a:cs typeface="Arial"/>
              </a:rPr>
              <a:t>	P(first</a:t>
            </a:r>
            <a:r>
              <a:rPr sz="2400" spc="-30" dirty="0">
                <a:solidFill>
                  <a:srgbClr val="3B3B3B"/>
                </a:solidFill>
                <a:latin typeface="Arial"/>
                <a:cs typeface="Arial"/>
              </a:rPr>
              <a:t> </a:t>
            </a:r>
            <a:r>
              <a:rPr sz="2400" spc="-20" dirty="0">
                <a:solidFill>
                  <a:srgbClr val="3B3B3B"/>
                </a:solidFill>
                <a:latin typeface="Arial"/>
                <a:cs typeface="Arial"/>
              </a:rPr>
              <a:t>way)</a:t>
            </a:r>
            <a:r>
              <a:rPr sz="2400" dirty="0">
                <a:solidFill>
                  <a:srgbClr val="3B3B3B"/>
                </a:solidFill>
                <a:latin typeface="Arial"/>
                <a:cs typeface="Arial"/>
              </a:rPr>
              <a:t>	</a:t>
            </a:r>
            <a:r>
              <a:rPr sz="2400" spc="-50" dirty="0">
                <a:solidFill>
                  <a:srgbClr val="3B3B3B"/>
                </a:solidFill>
                <a:latin typeface="Arial"/>
                <a:cs typeface="Arial"/>
              </a:rPr>
              <a:t>+</a:t>
            </a:r>
            <a:r>
              <a:rPr sz="2400" dirty="0">
                <a:solidFill>
                  <a:srgbClr val="3B3B3B"/>
                </a:solidFill>
                <a:latin typeface="Arial"/>
                <a:cs typeface="Arial"/>
              </a:rPr>
              <a:t>	P(second</a:t>
            </a:r>
            <a:r>
              <a:rPr sz="2400" spc="-20" dirty="0">
                <a:solidFill>
                  <a:srgbClr val="3B3B3B"/>
                </a:solidFill>
                <a:latin typeface="Arial"/>
                <a:cs typeface="Arial"/>
              </a:rPr>
              <a:t> way)</a:t>
            </a:r>
            <a:endParaRPr sz="2400" dirty="0">
              <a:latin typeface="Arial"/>
              <a:cs typeface="Arial"/>
            </a:endParaRPr>
          </a:p>
          <a:p>
            <a:pPr>
              <a:lnSpc>
                <a:spcPct val="100000"/>
              </a:lnSpc>
              <a:spcBef>
                <a:spcPts val="5"/>
              </a:spcBef>
            </a:pPr>
            <a:endParaRPr sz="3350" dirty="0">
              <a:latin typeface="Arial"/>
              <a:cs typeface="Arial"/>
            </a:endParaRPr>
          </a:p>
          <a:p>
            <a:pPr marL="469900" marR="5080" indent="-412750">
              <a:lnSpc>
                <a:spcPct val="100499"/>
              </a:lnSpc>
              <a:buClr>
                <a:srgbClr val="C4820D"/>
              </a:buClr>
              <a:buChar char="●"/>
              <a:tabLst>
                <a:tab pos="469265" algn="l"/>
                <a:tab pos="469900" algn="l"/>
              </a:tabLst>
            </a:pPr>
            <a:r>
              <a:rPr sz="2400" dirty="0">
                <a:solidFill>
                  <a:srgbClr val="3B3B3B"/>
                </a:solidFill>
                <a:latin typeface="Arial"/>
                <a:cs typeface="Arial"/>
              </a:rPr>
              <a:t>The</a:t>
            </a:r>
            <a:r>
              <a:rPr sz="2400" spc="-30" dirty="0">
                <a:solidFill>
                  <a:srgbClr val="3B3B3B"/>
                </a:solidFill>
                <a:latin typeface="Arial"/>
                <a:cs typeface="Arial"/>
              </a:rPr>
              <a:t> </a:t>
            </a:r>
            <a:r>
              <a:rPr sz="2400" dirty="0">
                <a:solidFill>
                  <a:srgbClr val="3B3B3B"/>
                </a:solidFill>
                <a:latin typeface="Arial"/>
                <a:cs typeface="Arial"/>
              </a:rPr>
              <a:t>answer</a:t>
            </a:r>
            <a:r>
              <a:rPr sz="2400" spc="-15" dirty="0">
                <a:solidFill>
                  <a:srgbClr val="3B3B3B"/>
                </a:solidFill>
                <a:latin typeface="Arial"/>
                <a:cs typeface="Arial"/>
              </a:rPr>
              <a:t> </a:t>
            </a:r>
            <a:r>
              <a:rPr sz="2400" dirty="0">
                <a:solidFill>
                  <a:srgbClr val="3B3B3B"/>
                </a:solidFill>
                <a:latin typeface="Arial"/>
                <a:cs typeface="Arial"/>
              </a:rPr>
              <a:t>is</a:t>
            </a:r>
            <a:r>
              <a:rPr sz="2400" spc="-10" dirty="0">
                <a:solidFill>
                  <a:srgbClr val="3B3B3B"/>
                </a:solidFill>
                <a:latin typeface="Arial"/>
                <a:cs typeface="Arial"/>
              </a:rPr>
              <a:t> </a:t>
            </a:r>
            <a:r>
              <a:rPr sz="2400" i="1" dirty="0">
                <a:solidFill>
                  <a:srgbClr val="3B3B3B"/>
                </a:solidFill>
                <a:latin typeface="Arial"/>
                <a:cs typeface="Arial"/>
              </a:rPr>
              <a:t>greater</a:t>
            </a:r>
            <a:r>
              <a:rPr sz="2400" i="1" spc="-15" dirty="0">
                <a:solidFill>
                  <a:srgbClr val="3B3B3B"/>
                </a:solidFill>
                <a:latin typeface="Arial"/>
                <a:cs typeface="Arial"/>
              </a:rPr>
              <a:t> </a:t>
            </a:r>
            <a:r>
              <a:rPr sz="2400" i="1" dirty="0">
                <a:solidFill>
                  <a:srgbClr val="3B3B3B"/>
                </a:solidFill>
                <a:latin typeface="Arial"/>
                <a:cs typeface="Arial"/>
              </a:rPr>
              <a:t>than</a:t>
            </a:r>
            <a:r>
              <a:rPr sz="2400" i="1" spc="-20" dirty="0">
                <a:solidFill>
                  <a:srgbClr val="3B3B3B"/>
                </a:solidFill>
                <a:latin typeface="Arial"/>
                <a:cs typeface="Arial"/>
              </a:rPr>
              <a:t> </a:t>
            </a:r>
            <a:r>
              <a:rPr sz="2400" i="1" dirty="0">
                <a:solidFill>
                  <a:srgbClr val="3B3B3B"/>
                </a:solidFill>
                <a:latin typeface="Arial"/>
                <a:cs typeface="Arial"/>
              </a:rPr>
              <a:t>or</a:t>
            </a:r>
            <a:r>
              <a:rPr sz="2400" i="1" spc="-15" dirty="0">
                <a:solidFill>
                  <a:srgbClr val="3B3B3B"/>
                </a:solidFill>
                <a:latin typeface="Arial"/>
                <a:cs typeface="Arial"/>
              </a:rPr>
              <a:t> </a:t>
            </a:r>
            <a:r>
              <a:rPr sz="2400" i="1" dirty="0">
                <a:solidFill>
                  <a:srgbClr val="3B3B3B"/>
                </a:solidFill>
                <a:latin typeface="Arial"/>
                <a:cs typeface="Arial"/>
              </a:rPr>
              <a:t>equal</a:t>
            </a:r>
            <a:r>
              <a:rPr sz="2400" i="1" spc="-20" dirty="0">
                <a:solidFill>
                  <a:srgbClr val="3B3B3B"/>
                </a:solidFill>
                <a:latin typeface="Arial"/>
                <a:cs typeface="Arial"/>
              </a:rPr>
              <a:t> </a:t>
            </a:r>
            <a:r>
              <a:rPr sz="2400" i="1" dirty="0">
                <a:solidFill>
                  <a:srgbClr val="3B3B3B"/>
                </a:solidFill>
                <a:latin typeface="Arial"/>
                <a:cs typeface="Arial"/>
              </a:rPr>
              <a:t>to </a:t>
            </a:r>
            <a:r>
              <a:rPr sz="2400" dirty="0">
                <a:solidFill>
                  <a:srgbClr val="3B3B3B"/>
                </a:solidFill>
                <a:latin typeface="Arial"/>
                <a:cs typeface="Arial"/>
              </a:rPr>
              <a:t>the</a:t>
            </a:r>
            <a:r>
              <a:rPr sz="2400" spc="-15" dirty="0">
                <a:solidFill>
                  <a:srgbClr val="3B3B3B"/>
                </a:solidFill>
                <a:latin typeface="Arial"/>
                <a:cs typeface="Arial"/>
              </a:rPr>
              <a:t> </a:t>
            </a:r>
            <a:r>
              <a:rPr sz="2400" dirty="0">
                <a:solidFill>
                  <a:srgbClr val="3B3B3B"/>
                </a:solidFill>
                <a:latin typeface="Arial"/>
                <a:cs typeface="Arial"/>
              </a:rPr>
              <a:t>chance</a:t>
            </a:r>
            <a:r>
              <a:rPr sz="2400" spc="-15" dirty="0">
                <a:solidFill>
                  <a:srgbClr val="3B3B3B"/>
                </a:solidFill>
                <a:latin typeface="Arial"/>
                <a:cs typeface="Arial"/>
              </a:rPr>
              <a:t> </a:t>
            </a:r>
            <a:r>
              <a:rPr sz="2400" spc="-25" dirty="0">
                <a:solidFill>
                  <a:srgbClr val="3B3B3B"/>
                </a:solidFill>
                <a:latin typeface="Arial"/>
                <a:cs typeface="Arial"/>
              </a:rPr>
              <a:t>of </a:t>
            </a:r>
            <a:r>
              <a:rPr sz="2400" dirty="0">
                <a:solidFill>
                  <a:srgbClr val="3B3B3B"/>
                </a:solidFill>
                <a:latin typeface="Arial"/>
                <a:cs typeface="Arial"/>
              </a:rPr>
              <a:t>each</a:t>
            </a:r>
            <a:r>
              <a:rPr sz="2400" spc="-45" dirty="0">
                <a:solidFill>
                  <a:srgbClr val="3B3B3B"/>
                </a:solidFill>
                <a:latin typeface="Arial"/>
                <a:cs typeface="Arial"/>
              </a:rPr>
              <a:t> </a:t>
            </a:r>
            <a:r>
              <a:rPr sz="2400" dirty="0">
                <a:solidFill>
                  <a:srgbClr val="3B3B3B"/>
                </a:solidFill>
                <a:latin typeface="Arial"/>
                <a:cs typeface="Arial"/>
              </a:rPr>
              <a:t>individual</a:t>
            </a:r>
            <a:r>
              <a:rPr sz="2400" spc="-35" dirty="0">
                <a:solidFill>
                  <a:srgbClr val="3B3B3B"/>
                </a:solidFill>
                <a:latin typeface="Arial"/>
                <a:cs typeface="Arial"/>
              </a:rPr>
              <a:t> </a:t>
            </a:r>
            <a:r>
              <a:rPr sz="2400" spc="-25" dirty="0">
                <a:solidFill>
                  <a:srgbClr val="3B3B3B"/>
                </a:solidFill>
                <a:latin typeface="Arial"/>
                <a:cs typeface="Arial"/>
              </a:rPr>
              <a:t>way</a:t>
            </a:r>
            <a:endParaRPr sz="2400" dirty="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40" y="264005"/>
            <a:ext cx="8203946"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Complement:</a:t>
            </a:r>
            <a:r>
              <a:rPr spc="-170" dirty="0">
                <a:solidFill>
                  <a:schemeClr val="tx1"/>
                </a:solidFill>
              </a:rPr>
              <a:t> </a:t>
            </a:r>
            <a:r>
              <a:rPr lang="en-US" spc="-170" dirty="0">
                <a:solidFill>
                  <a:schemeClr val="tx1"/>
                </a:solidFill>
              </a:rPr>
              <a:t>E.G., </a:t>
            </a:r>
            <a:r>
              <a:rPr dirty="0">
                <a:solidFill>
                  <a:schemeClr val="tx1"/>
                </a:solidFill>
              </a:rPr>
              <a:t>At</a:t>
            </a:r>
            <a:r>
              <a:rPr spc="-25" dirty="0">
                <a:solidFill>
                  <a:schemeClr val="tx1"/>
                </a:solidFill>
              </a:rPr>
              <a:t> </a:t>
            </a:r>
            <a:r>
              <a:rPr dirty="0">
                <a:solidFill>
                  <a:schemeClr val="tx1"/>
                </a:solidFill>
              </a:rPr>
              <a:t>Least</a:t>
            </a:r>
            <a:r>
              <a:rPr spc="-25" dirty="0">
                <a:solidFill>
                  <a:schemeClr val="tx1"/>
                </a:solidFill>
              </a:rPr>
              <a:t> </a:t>
            </a:r>
            <a:r>
              <a:rPr dirty="0">
                <a:solidFill>
                  <a:schemeClr val="tx1"/>
                </a:solidFill>
              </a:rPr>
              <a:t>One</a:t>
            </a:r>
            <a:r>
              <a:rPr spc="-25" dirty="0">
                <a:solidFill>
                  <a:schemeClr val="tx1"/>
                </a:solidFill>
              </a:rPr>
              <a:t> </a:t>
            </a:r>
            <a:r>
              <a:rPr spc="-20" dirty="0">
                <a:solidFill>
                  <a:schemeClr val="tx1"/>
                </a:solidFill>
              </a:rPr>
              <a:t>Head</a:t>
            </a:r>
          </a:p>
        </p:txBody>
      </p:sp>
      <p:sp>
        <p:nvSpPr>
          <p:cNvPr id="3" name="object 3"/>
          <p:cNvSpPr txBox="1">
            <a:spLocks noGrp="1"/>
          </p:cNvSpPr>
          <p:nvPr>
            <p:ph type="body" idx="1"/>
          </p:nvPr>
        </p:nvSpPr>
        <p:spPr>
          <a:xfrm>
            <a:off x="264160" y="1164237"/>
            <a:ext cx="8361680" cy="2866297"/>
          </a:xfrm>
          <a:prstGeom prst="rect">
            <a:avLst/>
          </a:prstGeom>
        </p:spPr>
        <p:txBody>
          <a:bodyPr vert="horz" wrap="square" lIns="0" tIns="12700" rIns="0" bIns="0" rtlCol="0">
            <a:spAutoFit/>
          </a:bodyPr>
          <a:lstStyle/>
          <a:p>
            <a:pPr marL="448309" indent="-412750">
              <a:lnSpc>
                <a:spcPct val="100000"/>
              </a:lnSpc>
              <a:spcBef>
                <a:spcPts val="100"/>
              </a:spcBef>
              <a:buClr>
                <a:srgbClr val="C4820D"/>
              </a:buClr>
              <a:buChar char="●"/>
              <a:tabLst>
                <a:tab pos="448309" algn="l"/>
                <a:tab pos="448945" algn="l"/>
              </a:tabLst>
            </a:pPr>
            <a:r>
              <a:rPr sz="2000" dirty="0">
                <a:latin typeface="Rockwell" panose="02060603020205020403" pitchFamily="18" charset="77"/>
              </a:rPr>
              <a:t>In</a:t>
            </a:r>
            <a:r>
              <a:rPr sz="2000" spc="-10" dirty="0">
                <a:latin typeface="Rockwell" panose="02060603020205020403" pitchFamily="18" charset="77"/>
              </a:rPr>
              <a:t> </a:t>
            </a:r>
            <a:r>
              <a:rPr sz="2000" dirty="0">
                <a:latin typeface="Rockwell" panose="02060603020205020403" pitchFamily="18" charset="77"/>
              </a:rPr>
              <a:t>3</a:t>
            </a:r>
            <a:r>
              <a:rPr sz="2000" spc="-5" dirty="0">
                <a:latin typeface="Rockwell" panose="02060603020205020403" pitchFamily="18" charset="77"/>
              </a:rPr>
              <a:t> </a:t>
            </a:r>
            <a:r>
              <a:rPr sz="2000" spc="-10" dirty="0">
                <a:latin typeface="Rockwell" panose="02060603020205020403" pitchFamily="18" charset="77"/>
              </a:rPr>
              <a:t>tosses:</a:t>
            </a:r>
            <a:endParaRPr lang="en-US" sz="2000" spc="-10" dirty="0">
              <a:latin typeface="Rockwell" panose="02060603020205020403" pitchFamily="18" charset="77"/>
            </a:endParaRPr>
          </a:p>
          <a:p>
            <a:pPr marL="859789" lvl="2" indent="-412750">
              <a:lnSpc>
                <a:spcPct val="100000"/>
              </a:lnSpc>
              <a:spcBef>
                <a:spcPts val="100"/>
              </a:spcBef>
              <a:buClr>
                <a:srgbClr val="C4820D"/>
              </a:buClr>
              <a:buChar char="●"/>
              <a:tabLst>
                <a:tab pos="448309" algn="l"/>
                <a:tab pos="448945" algn="l"/>
              </a:tabLst>
            </a:pPr>
            <a:r>
              <a:rPr sz="2250" dirty="0">
                <a:solidFill>
                  <a:srgbClr val="3B3B3B"/>
                </a:solidFill>
                <a:latin typeface="Rockwell" panose="02060603020205020403" pitchFamily="18" charset="77"/>
                <a:cs typeface="Arial"/>
              </a:rPr>
              <a:t>Any</a:t>
            </a:r>
            <a:r>
              <a:rPr sz="2250" spc="-25" dirty="0">
                <a:solidFill>
                  <a:srgbClr val="3B3B3B"/>
                </a:solidFill>
                <a:latin typeface="Rockwell" panose="02060603020205020403" pitchFamily="18" charset="77"/>
                <a:cs typeface="Arial"/>
              </a:rPr>
              <a:t> </a:t>
            </a:r>
            <a:r>
              <a:rPr sz="2250" dirty="0">
                <a:solidFill>
                  <a:srgbClr val="3B3B3B"/>
                </a:solidFill>
                <a:latin typeface="Rockwell" panose="02060603020205020403" pitchFamily="18" charset="77"/>
                <a:cs typeface="Arial"/>
              </a:rPr>
              <a:t>outcome</a:t>
            </a:r>
            <a:r>
              <a:rPr sz="2250" spc="-10" dirty="0">
                <a:solidFill>
                  <a:srgbClr val="3B3B3B"/>
                </a:solidFill>
                <a:latin typeface="Rockwell" panose="02060603020205020403" pitchFamily="18" charset="77"/>
                <a:cs typeface="Arial"/>
              </a:rPr>
              <a:t> </a:t>
            </a:r>
            <a:r>
              <a:rPr sz="2250" i="1" dirty="0">
                <a:solidFill>
                  <a:srgbClr val="3B3B3B"/>
                </a:solidFill>
                <a:latin typeface="Rockwell" panose="02060603020205020403" pitchFamily="18" charset="77"/>
                <a:cs typeface="Arial"/>
              </a:rPr>
              <a:t>except</a:t>
            </a:r>
            <a:r>
              <a:rPr sz="2250" i="1" spc="-60" dirty="0">
                <a:solidFill>
                  <a:srgbClr val="3B3B3B"/>
                </a:solidFill>
                <a:latin typeface="Rockwell" panose="02060603020205020403" pitchFamily="18" charset="77"/>
                <a:cs typeface="Arial"/>
              </a:rPr>
              <a:t> </a:t>
            </a:r>
            <a:r>
              <a:rPr sz="2250" spc="-25" dirty="0">
                <a:solidFill>
                  <a:srgbClr val="3B3B3B"/>
                </a:solidFill>
                <a:latin typeface="Rockwell" panose="02060603020205020403" pitchFamily="18" charset="77"/>
                <a:cs typeface="Arial"/>
              </a:rPr>
              <a:t>TTT</a:t>
            </a:r>
            <a:endParaRPr lang="en-US" sz="2250" spc="-25" dirty="0">
              <a:solidFill>
                <a:srgbClr val="3B3B3B"/>
              </a:solidFill>
              <a:latin typeface="Rockwell" panose="02060603020205020403" pitchFamily="18" charset="77"/>
              <a:cs typeface="Arial"/>
            </a:endParaRPr>
          </a:p>
          <a:p>
            <a:pPr marL="859789" lvl="2" indent="-412750">
              <a:lnSpc>
                <a:spcPct val="100000"/>
              </a:lnSpc>
              <a:spcBef>
                <a:spcPts val="100"/>
              </a:spcBef>
              <a:buClr>
                <a:srgbClr val="C4820D"/>
              </a:buClr>
              <a:buChar char="●"/>
              <a:tabLst>
                <a:tab pos="448309" algn="l"/>
                <a:tab pos="448945" algn="l"/>
              </a:tabLst>
            </a:pPr>
            <a:r>
              <a:rPr lang="en-US" sz="2400" spc="-25" dirty="0">
                <a:solidFill>
                  <a:srgbClr val="3B3B3B"/>
                </a:solidFill>
                <a:latin typeface="Rockwell" panose="02060603020205020403" pitchFamily="18" charset="77"/>
                <a:cs typeface="Arial"/>
              </a:rPr>
              <a:t>P(T) = ½</a:t>
            </a:r>
            <a:endParaRPr lang="en-US" sz="2400" dirty="0">
              <a:latin typeface="Rockwell" panose="02060603020205020403" pitchFamily="18" charset="77"/>
              <a:cs typeface="Arial"/>
            </a:endParaRPr>
          </a:p>
          <a:p>
            <a:pPr marL="859789" lvl="2" indent="-412750">
              <a:lnSpc>
                <a:spcPct val="100000"/>
              </a:lnSpc>
              <a:spcBef>
                <a:spcPts val="100"/>
              </a:spcBef>
              <a:buClr>
                <a:srgbClr val="C4820D"/>
              </a:buClr>
              <a:buChar char="●"/>
              <a:tabLst>
                <a:tab pos="448309" algn="l"/>
                <a:tab pos="448945" algn="l"/>
              </a:tabLst>
            </a:pPr>
            <a:r>
              <a:rPr sz="2400" spc="-10" dirty="0">
                <a:solidFill>
                  <a:srgbClr val="3B3B3B"/>
                </a:solidFill>
                <a:latin typeface="Rockwell" panose="02060603020205020403" pitchFamily="18" charset="77"/>
                <a:cs typeface="Arial"/>
              </a:rPr>
              <a:t>P(TTT)</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lang="en-US" sz="2400" spc="-5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(1/2)</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x</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(1/2)</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x</a:t>
            </a:r>
            <a:r>
              <a:rPr sz="2400" spc="-10" dirty="0">
                <a:solidFill>
                  <a:srgbClr val="3B3B3B"/>
                </a:solidFill>
                <a:latin typeface="Rockwell" panose="02060603020205020403" pitchFamily="18" charset="77"/>
                <a:cs typeface="Arial"/>
              </a:rPr>
              <a:t> (1/2)</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lang="en-US" sz="2400" spc="-50" dirty="0">
                <a:solidFill>
                  <a:srgbClr val="3B3B3B"/>
                </a:solidFill>
                <a:latin typeface="Rockwell" panose="02060603020205020403" pitchFamily="18" charset="77"/>
                <a:cs typeface="Arial"/>
              </a:rPr>
              <a:t> (1/2)**3 = </a:t>
            </a:r>
            <a:r>
              <a:rPr sz="2400" spc="-25" dirty="0">
                <a:solidFill>
                  <a:srgbClr val="3B3B3B"/>
                </a:solidFill>
                <a:latin typeface="Rockwell" panose="02060603020205020403" pitchFamily="18" charset="77"/>
                <a:cs typeface="Arial"/>
              </a:rPr>
              <a:t>1/8</a:t>
            </a:r>
            <a:endParaRPr lang="en-US" sz="2400" spc="-25" dirty="0">
              <a:latin typeface="Rockwell" panose="02060603020205020403" pitchFamily="18" charset="77"/>
              <a:cs typeface="Arial"/>
            </a:endParaRPr>
          </a:p>
          <a:p>
            <a:pPr marL="859789" lvl="2" indent="-412750">
              <a:lnSpc>
                <a:spcPct val="100000"/>
              </a:lnSpc>
              <a:spcBef>
                <a:spcPts val="100"/>
              </a:spcBef>
              <a:buClr>
                <a:srgbClr val="C4820D"/>
              </a:buClr>
              <a:buChar char="●"/>
              <a:tabLst>
                <a:tab pos="448309" algn="l"/>
                <a:tab pos="448945" algn="l"/>
              </a:tabLst>
            </a:pPr>
            <a:r>
              <a:rPr sz="2400" dirty="0">
                <a:solidFill>
                  <a:srgbClr val="3B3B3B"/>
                </a:solidFill>
                <a:latin typeface="Rockwell" panose="02060603020205020403" pitchFamily="18" charset="77"/>
                <a:cs typeface="Arial"/>
              </a:rPr>
              <a:t>P(at</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least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one</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head)</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P(TTT)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(1/8)</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a:t>
            </a:r>
            <a:r>
              <a:rPr sz="2400" spc="-20" dirty="0">
                <a:solidFill>
                  <a:srgbClr val="3B3B3B"/>
                </a:solidFill>
                <a:latin typeface="Rockwell" panose="02060603020205020403" pitchFamily="18" charset="77"/>
                <a:cs typeface="Arial"/>
              </a:rPr>
              <a:t>87.5%</a:t>
            </a:r>
            <a:endParaRPr sz="3900" dirty="0">
              <a:latin typeface="Rockwell" panose="02060603020205020403" pitchFamily="18" charset="77"/>
            </a:endParaRPr>
          </a:p>
          <a:p>
            <a:pPr marL="448309" indent="-412750">
              <a:lnSpc>
                <a:spcPts val="2865"/>
              </a:lnSpc>
              <a:buClr>
                <a:srgbClr val="C4820D"/>
              </a:buClr>
              <a:buChar char="●"/>
              <a:tabLst>
                <a:tab pos="448309" algn="l"/>
                <a:tab pos="448945" algn="l"/>
              </a:tabLst>
            </a:pPr>
            <a:r>
              <a:rPr sz="2000" dirty="0">
                <a:latin typeface="Rockwell" panose="02060603020205020403" pitchFamily="18" charset="77"/>
              </a:rPr>
              <a:t>In</a:t>
            </a:r>
            <a:r>
              <a:rPr sz="2000" spc="-10" dirty="0">
                <a:latin typeface="Rockwell" panose="02060603020205020403" pitchFamily="18" charset="77"/>
              </a:rPr>
              <a:t> </a:t>
            </a:r>
            <a:r>
              <a:rPr sz="2000" dirty="0">
                <a:latin typeface="Rockwell" panose="02060603020205020403" pitchFamily="18" charset="77"/>
              </a:rPr>
              <a:t>10</a:t>
            </a:r>
            <a:r>
              <a:rPr sz="2000" spc="-10" dirty="0">
                <a:latin typeface="Rockwell" panose="02060603020205020403" pitchFamily="18" charset="77"/>
              </a:rPr>
              <a:t> tosses:</a:t>
            </a:r>
            <a:endParaRPr lang="en-US" sz="2000" spc="-10" dirty="0">
              <a:latin typeface="Rockwell" panose="02060603020205020403" pitchFamily="18" charset="77"/>
            </a:endParaRPr>
          </a:p>
          <a:p>
            <a:pPr marL="859789" lvl="2" indent="-412750">
              <a:lnSpc>
                <a:spcPts val="2865"/>
              </a:lnSpc>
              <a:buClr>
                <a:srgbClr val="C4820D"/>
              </a:buClr>
              <a:buChar char="●"/>
              <a:tabLst>
                <a:tab pos="448309" algn="l"/>
                <a:tab pos="448945" algn="l"/>
              </a:tabLst>
            </a:pPr>
            <a:r>
              <a:rPr sz="2100" dirty="0">
                <a:solidFill>
                  <a:srgbClr val="3B3B3B"/>
                </a:solidFill>
                <a:latin typeface="Rockwell" panose="02060603020205020403" pitchFamily="18" charset="77"/>
                <a:cs typeface="Arial"/>
              </a:rPr>
              <a:t>1</a:t>
            </a:r>
            <a:r>
              <a:rPr sz="2100" spc="-20" dirty="0">
                <a:solidFill>
                  <a:srgbClr val="3B3B3B"/>
                </a:solidFill>
                <a:latin typeface="Rockwell" panose="02060603020205020403" pitchFamily="18" charset="77"/>
                <a:cs typeface="Arial"/>
              </a:rPr>
              <a:t> </a:t>
            </a:r>
            <a:r>
              <a:rPr sz="2100" dirty="0">
                <a:solidFill>
                  <a:srgbClr val="3B3B3B"/>
                </a:solidFill>
                <a:latin typeface="Rockwell" panose="02060603020205020403" pitchFamily="18" charset="77"/>
                <a:cs typeface="Arial"/>
              </a:rPr>
              <a:t>-</a:t>
            </a:r>
            <a:r>
              <a:rPr sz="2100" spc="-15" dirty="0">
                <a:solidFill>
                  <a:srgbClr val="3B3B3B"/>
                </a:solidFill>
                <a:latin typeface="Rockwell" panose="02060603020205020403" pitchFamily="18" charset="77"/>
                <a:cs typeface="Arial"/>
              </a:rPr>
              <a:t> </a:t>
            </a:r>
            <a:r>
              <a:rPr sz="2100" dirty="0">
                <a:solidFill>
                  <a:srgbClr val="3B3B3B"/>
                </a:solidFill>
                <a:latin typeface="Rockwell" panose="02060603020205020403" pitchFamily="18" charset="77"/>
                <a:cs typeface="Arial"/>
              </a:rPr>
              <a:t>(1/2)**10 </a:t>
            </a:r>
            <a:r>
              <a:rPr sz="3300" dirty="0">
                <a:solidFill>
                  <a:srgbClr val="3B3B3B"/>
                </a:solidFill>
                <a:latin typeface="Rockwell" panose="02060603020205020403" pitchFamily="18" charset="77"/>
                <a:cs typeface="MS PGothic"/>
              </a:rPr>
              <a:t>≅</a:t>
            </a:r>
            <a:r>
              <a:rPr sz="3300" spc="-434" dirty="0">
                <a:solidFill>
                  <a:srgbClr val="3B3B3B"/>
                </a:solidFill>
                <a:latin typeface="Rockwell" panose="02060603020205020403" pitchFamily="18" charset="77"/>
                <a:cs typeface="MS PGothic"/>
              </a:rPr>
              <a:t> </a:t>
            </a:r>
            <a:r>
              <a:rPr sz="2100" spc="-10" dirty="0">
                <a:solidFill>
                  <a:srgbClr val="3B3B3B"/>
                </a:solidFill>
                <a:latin typeface="Rockwell" panose="02060603020205020403" pitchFamily="18" charset="77"/>
                <a:cs typeface="Arial"/>
              </a:rPr>
              <a:t>99.9%</a:t>
            </a:r>
            <a:endParaRPr sz="2100" dirty="0">
              <a:latin typeface="Rockwell" panose="02060603020205020403" pitchFamily="18" charset="77"/>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9FDE-6A87-ADC9-B7E0-B130A82C7A2E}"/>
              </a:ext>
            </a:extLst>
          </p:cNvPr>
          <p:cNvSpPr>
            <a:spLocks noGrp="1"/>
          </p:cNvSpPr>
          <p:nvPr>
            <p:ph type="title"/>
          </p:nvPr>
        </p:nvSpPr>
        <p:spPr>
          <a:xfrm>
            <a:off x="250400" y="279840"/>
            <a:ext cx="7543800" cy="824131"/>
          </a:xfrm>
        </p:spPr>
        <p:txBody>
          <a:bodyPr/>
          <a:lstStyle/>
          <a:p>
            <a:r>
              <a:rPr lang="en-US" dirty="0">
                <a:solidFill>
                  <a:schemeClr val="tx1"/>
                </a:solidFill>
              </a:rPr>
              <a:t>Randomness and Booleans</a:t>
            </a:r>
          </a:p>
        </p:txBody>
      </p:sp>
      <p:sp>
        <p:nvSpPr>
          <p:cNvPr id="3" name="Content Placeholder 2">
            <a:extLst>
              <a:ext uri="{FF2B5EF4-FFF2-40B4-BE49-F238E27FC236}">
                <a16:creationId xmlns:a16="http://schemas.microsoft.com/office/drawing/2014/main" id="{C0478F35-4F50-E175-58F2-DCE84BDD0D93}"/>
              </a:ext>
            </a:extLst>
          </p:cNvPr>
          <p:cNvSpPr>
            <a:spLocks noGrp="1"/>
          </p:cNvSpPr>
          <p:nvPr>
            <p:ph idx="1"/>
          </p:nvPr>
        </p:nvSpPr>
        <p:spPr>
          <a:xfrm>
            <a:off x="317308" y="1103971"/>
            <a:ext cx="7543800" cy="3534936"/>
          </a:xfrm>
        </p:spPr>
        <p:txBody>
          <a:bodyPr>
            <a:normAutofit fontScale="92500" lnSpcReduction="10000"/>
          </a:bodyPr>
          <a:lstStyle/>
          <a:p>
            <a:pPr algn="l"/>
            <a:r>
              <a:rPr lang="en-US" sz="2400" b="0" i="0" dirty="0">
                <a:solidFill>
                  <a:schemeClr val="tx1">
                    <a:lumMod val="75000"/>
                    <a:lumOff val="25000"/>
                  </a:schemeClr>
                </a:solidFill>
                <a:effectLst/>
              </a:rPr>
              <a:t>A fundamental question about random events is </a:t>
            </a:r>
            <a:r>
              <a:rPr lang="en-US" sz="2400" b="1" i="0" dirty="0">
                <a:solidFill>
                  <a:schemeClr val="tx1">
                    <a:lumMod val="75000"/>
                    <a:lumOff val="25000"/>
                  </a:schemeClr>
                </a:solidFill>
                <a:effectLst/>
              </a:rPr>
              <a:t>whether or not </a:t>
            </a:r>
            <a:r>
              <a:rPr lang="en-US" sz="2400" b="0" i="0" dirty="0">
                <a:solidFill>
                  <a:schemeClr val="tx1">
                    <a:lumMod val="75000"/>
                    <a:lumOff val="25000"/>
                  </a:schemeClr>
                </a:solidFill>
                <a:effectLst/>
              </a:rPr>
              <a:t>they occur. For example:</a:t>
            </a:r>
          </a:p>
          <a:p>
            <a:pPr lvl="1">
              <a:buFont typeface="Arial" panose="020B0604020202020204" pitchFamily="34" charset="0"/>
              <a:buChar char="•"/>
            </a:pPr>
            <a:r>
              <a:rPr lang="en-US" sz="2000" b="0" i="0" dirty="0">
                <a:solidFill>
                  <a:schemeClr val="tx1">
                    <a:lumMod val="75000"/>
                    <a:lumOff val="25000"/>
                  </a:schemeClr>
                </a:solidFill>
                <a:effectLst/>
              </a:rPr>
              <a:t>Did an individual get assigned to the treatment group, or not?</a:t>
            </a:r>
          </a:p>
          <a:p>
            <a:pPr>
              <a:buFont typeface="Arial" panose="020B0604020202020204" pitchFamily="34" charset="0"/>
              <a:buChar char="•"/>
            </a:pPr>
            <a:r>
              <a:rPr lang="en-US" sz="2600" b="0" i="0" dirty="0">
                <a:solidFill>
                  <a:schemeClr val="tx1">
                    <a:lumMod val="75000"/>
                    <a:lumOff val="25000"/>
                  </a:schemeClr>
                </a:solidFill>
                <a:effectLst/>
              </a:rPr>
              <a:t>Once the event has occurred, you can answer "yes" or "no" to these questions. </a:t>
            </a:r>
          </a:p>
          <a:p>
            <a:pPr>
              <a:buFont typeface="Arial" panose="020B0604020202020204" pitchFamily="34" charset="0"/>
              <a:buChar char="•"/>
            </a:pPr>
            <a:r>
              <a:rPr lang="en-US" sz="2600" b="0" i="0" dirty="0">
                <a:solidFill>
                  <a:schemeClr val="tx1">
                    <a:lumMod val="75000"/>
                    <a:lumOff val="25000"/>
                  </a:schemeClr>
                </a:solidFill>
                <a:effectLst/>
              </a:rPr>
              <a:t>In programming, it is conventional to do this by labeling statements as </a:t>
            </a:r>
            <a:r>
              <a:rPr lang="en-US" sz="2600" b="0" i="0" dirty="0">
                <a:solidFill>
                  <a:srgbClr val="00B0F0"/>
                </a:solidFill>
                <a:effectLst/>
              </a:rPr>
              <a:t>True</a:t>
            </a:r>
            <a:r>
              <a:rPr lang="en-US" sz="2600" b="0" i="0" dirty="0">
                <a:solidFill>
                  <a:schemeClr val="tx1">
                    <a:lumMod val="75000"/>
                    <a:lumOff val="25000"/>
                  </a:schemeClr>
                </a:solidFill>
                <a:effectLst/>
              </a:rPr>
              <a:t> or </a:t>
            </a:r>
            <a:r>
              <a:rPr lang="en-US" sz="2600" b="0" i="0" dirty="0">
                <a:solidFill>
                  <a:srgbClr val="00B0F0"/>
                </a:solidFill>
                <a:effectLst/>
              </a:rPr>
              <a:t>False</a:t>
            </a:r>
            <a:r>
              <a:rPr lang="en-US" sz="2600" b="0" i="0" dirty="0">
                <a:solidFill>
                  <a:schemeClr val="tx1">
                    <a:lumMod val="75000"/>
                    <a:lumOff val="25000"/>
                  </a:schemeClr>
                </a:solidFill>
                <a:effectLst/>
              </a:rPr>
              <a:t>.</a:t>
            </a:r>
          </a:p>
          <a:p>
            <a:pPr>
              <a:buFont typeface="Arial" panose="020B0604020202020204" pitchFamily="34" charset="0"/>
              <a:buChar char="•"/>
            </a:pPr>
            <a:r>
              <a:rPr lang="en-US" sz="2600" b="0" i="0" dirty="0">
                <a:solidFill>
                  <a:schemeClr val="tx1">
                    <a:lumMod val="75000"/>
                    <a:lumOff val="25000"/>
                  </a:schemeClr>
                </a:solidFill>
                <a:effectLst/>
              </a:rPr>
              <a:t>In Python, </a:t>
            </a:r>
            <a:r>
              <a:rPr lang="en-US" sz="2600" b="0" i="0" dirty="0">
                <a:solidFill>
                  <a:srgbClr val="00B0F0"/>
                </a:solidFill>
                <a:effectLst/>
              </a:rPr>
              <a:t>Boolean values</a:t>
            </a:r>
            <a:r>
              <a:rPr lang="en-US" sz="2600" b="0" i="0" dirty="0">
                <a:solidFill>
                  <a:schemeClr val="tx1">
                    <a:lumMod val="75000"/>
                    <a:lumOff val="25000"/>
                  </a:schemeClr>
                </a:solidFill>
                <a:effectLst/>
              </a:rPr>
              <a:t>, named for the logician </a:t>
            </a:r>
            <a:r>
              <a:rPr lang="en-US" sz="2600" b="0" u="sng" dirty="0">
                <a:solidFill>
                  <a:schemeClr val="tx1">
                    <a:lumMod val="75000"/>
                    <a:lumOff val="25000"/>
                  </a:schemeClr>
                </a:solidFill>
                <a:effectLst/>
                <a:hlinkClick r:id="rId3">
                  <a:extLst>
                    <a:ext uri="{A12FA001-AC4F-418D-AE19-62706E023703}">
                      <ahyp:hlinkClr xmlns:ahyp="http://schemas.microsoft.com/office/drawing/2018/hyperlinkcolor" val="tx"/>
                    </a:ext>
                  </a:extLst>
                </a:hlinkClick>
              </a:rPr>
              <a:t>George Boole</a:t>
            </a:r>
            <a:r>
              <a:rPr lang="en-US" sz="2600" b="0" i="0" dirty="0">
                <a:solidFill>
                  <a:schemeClr val="tx1">
                    <a:lumMod val="75000"/>
                    <a:lumOff val="25000"/>
                  </a:schemeClr>
                </a:solidFill>
                <a:effectLst/>
              </a:rPr>
              <a:t>, represent </a:t>
            </a:r>
            <a:r>
              <a:rPr lang="en-US" sz="2600" b="1" i="0" dirty="0">
                <a:solidFill>
                  <a:schemeClr val="tx1">
                    <a:lumMod val="75000"/>
                    <a:lumOff val="25000"/>
                  </a:schemeClr>
                </a:solidFill>
                <a:effectLst/>
              </a:rPr>
              <a:t>truth</a:t>
            </a:r>
            <a:r>
              <a:rPr lang="en-US" sz="2600" b="0" i="0" dirty="0">
                <a:solidFill>
                  <a:schemeClr val="tx1">
                    <a:lumMod val="75000"/>
                    <a:lumOff val="25000"/>
                  </a:schemeClr>
                </a:solidFill>
                <a:effectLst/>
              </a:rPr>
              <a:t> and take only two possible values: </a:t>
            </a:r>
            <a:r>
              <a:rPr lang="en-US" sz="2600" dirty="0">
                <a:solidFill>
                  <a:srgbClr val="00B0F0"/>
                </a:solidFill>
              </a:rPr>
              <a:t>True</a:t>
            </a:r>
            <a:r>
              <a:rPr lang="en-US" sz="2600" b="0" i="0" dirty="0">
                <a:solidFill>
                  <a:schemeClr val="tx1">
                    <a:lumMod val="75000"/>
                    <a:lumOff val="25000"/>
                  </a:schemeClr>
                </a:solidFill>
                <a:effectLst/>
              </a:rPr>
              <a:t> and </a:t>
            </a:r>
            <a:r>
              <a:rPr lang="en-US" sz="2600" dirty="0">
                <a:solidFill>
                  <a:srgbClr val="00B0F0"/>
                </a:solidFill>
              </a:rPr>
              <a:t>False</a:t>
            </a:r>
            <a:r>
              <a:rPr lang="en-US" sz="2600" b="0" i="0" dirty="0">
                <a:solidFill>
                  <a:schemeClr val="tx1">
                    <a:lumMod val="75000"/>
                    <a:lumOff val="25000"/>
                  </a:schemeClr>
                </a:solidFill>
                <a:effectLst/>
              </a:rPr>
              <a:t>.</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32870045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307" y="152245"/>
            <a:ext cx="8173466"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Discussion</a:t>
            </a:r>
            <a:r>
              <a:rPr spc="-55" dirty="0">
                <a:solidFill>
                  <a:schemeClr val="tx1"/>
                </a:solidFill>
              </a:rPr>
              <a:t> </a:t>
            </a:r>
            <a:r>
              <a:rPr spc="-10" dirty="0">
                <a:solidFill>
                  <a:schemeClr val="tx1"/>
                </a:solidFill>
              </a:rPr>
              <a:t>Question</a:t>
            </a:r>
          </a:p>
        </p:txBody>
      </p:sp>
      <p:sp>
        <p:nvSpPr>
          <p:cNvPr id="3" name="object 3"/>
          <p:cNvSpPr txBox="1"/>
          <p:nvPr/>
        </p:nvSpPr>
        <p:spPr>
          <a:xfrm>
            <a:off x="447040" y="904241"/>
            <a:ext cx="7536815" cy="3886770"/>
          </a:xfrm>
          <a:prstGeom prst="rect">
            <a:avLst/>
          </a:prstGeom>
        </p:spPr>
        <p:txBody>
          <a:bodyPr vert="horz" wrap="square" lIns="0" tIns="12700" rIns="0" bIns="0" rtlCol="0">
            <a:spAutoFit/>
          </a:bodyPr>
          <a:lstStyle/>
          <a:p>
            <a:pPr marL="12700" marR="5080">
              <a:lnSpc>
                <a:spcPct val="117200"/>
              </a:lnSpc>
              <a:spcBef>
                <a:spcPts val="100"/>
              </a:spcBef>
            </a:pPr>
            <a:r>
              <a:rPr sz="2400" dirty="0">
                <a:solidFill>
                  <a:srgbClr val="3B3B3B"/>
                </a:solidFill>
                <a:latin typeface="Rockwell" panose="02060603020205020403" pitchFamily="18" charset="77"/>
                <a:cs typeface="Arial"/>
              </a:rPr>
              <a:t>A</a:t>
            </a:r>
            <a:r>
              <a:rPr sz="2400" spc="-16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population</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has</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100</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people,</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including</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Rick</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and</a:t>
            </a:r>
            <a:r>
              <a:rPr sz="2400" spc="-2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Morty. </a:t>
            </a:r>
            <a:r>
              <a:rPr sz="2400" dirty="0">
                <a:solidFill>
                  <a:srgbClr val="3B3B3B"/>
                </a:solidFill>
                <a:latin typeface="Rockwell" panose="02060603020205020403" pitchFamily="18" charset="77"/>
                <a:cs typeface="Arial"/>
              </a:rPr>
              <a:t>We</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sample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two</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people</a:t>
            </a:r>
            <a:r>
              <a:rPr sz="2400" spc="-2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random</a:t>
            </a:r>
            <a:r>
              <a:rPr sz="2400" spc="-20"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without</a:t>
            </a:r>
            <a:r>
              <a:rPr sz="2400" b="1" spc="-20" dirty="0">
                <a:solidFill>
                  <a:srgbClr val="3B3B3B"/>
                </a:solidFill>
                <a:latin typeface="Rockwell" panose="02060603020205020403" pitchFamily="18" charset="77"/>
                <a:cs typeface="Arial"/>
              </a:rPr>
              <a:t> </a:t>
            </a:r>
            <a:r>
              <a:rPr sz="2400" b="1" spc="-10" dirty="0">
                <a:solidFill>
                  <a:srgbClr val="3B3B3B"/>
                </a:solidFill>
                <a:latin typeface="Rockwell" panose="02060603020205020403" pitchFamily="18" charset="77"/>
                <a:cs typeface="Arial"/>
              </a:rPr>
              <a:t>replacement.</a:t>
            </a:r>
            <a:endParaRPr sz="2400" b="1" dirty="0">
              <a:latin typeface="Rockwell" panose="02060603020205020403" pitchFamily="18" charset="77"/>
              <a:cs typeface="Arial"/>
            </a:endParaRPr>
          </a:p>
          <a:p>
            <a:pPr marL="469900" indent="-457200">
              <a:lnSpc>
                <a:spcPct val="100000"/>
              </a:lnSpc>
              <a:spcBef>
                <a:spcPts val="2145"/>
              </a:spcBef>
              <a:buClr>
                <a:srgbClr val="3B3B3B"/>
              </a:buClr>
              <a:buAutoNum type="alphaLcParenBoth"/>
              <a:tabLst>
                <a:tab pos="469900" algn="l"/>
              </a:tabLst>
            </a:pPr>
            <a:r>
              <a:rPr sz="2400" dirty="0">
                <a:solidFill>
                  <a:srgbClr val="0000FF"/>
                </a:solidFill>
                <a:latin typeface="Rockwell" panose="02060603020205020403" pitchFamily="18" charset="77"/>
                <a:cs typeface="Arial"/>
              </a:rPr>
              <a:t>P(both</a:t>
            </a:r>
            <a:r>
              <a:rPr sz="2400" spc="-2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Rick</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and</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Morty</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are</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in</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the</a:t>
            </a:r>
            <a:r>
              <a:rPr sz="2400" spc="-10" dirty="0">
                <a:solidFill>
                  <a:srgbClr val="0000FF"/>
                </a:solidFill>
                <a:latin typeface="Rockwell" panose="02060603020205020403" pitchFamily="18" charset="77"/>
                <a:cs typeface="Arial"/>
              </a:rPr>
              <a:t> sample)</a:t>
            </a:r>
            <a:endParaRPr sz="2400" dirty="0">
              <a:latin typeface="Rockwell" panose="02060603020205020403" pitchFamily="18" charset="77"/>
              <a:cs typeface="Arial"/>
            </a:endParaRPr>
          </a:p>
          <a:p>
            <a:pPr marL="12700">
              <a:lnSpc>
                <a:spcPct val="100000"/>
              </a:lnSpc>
              <a:spcBef>
                <a:spcPts val="495"/>
              </a:spcBef>
            </a:pPr>
            <a:r>
              <a:rPr sz="2400" dirty="0">
                <a:solidFill>
                  <a:srgbClr val="3B3B3B"/>
                </a:solidFill>
                <a:latin typeface="Rockwell" panose="02060603020205020403" pitchFamily="18" charset="77"/>
                <a:cs typeface="Arial"/>
              </a:rPr>
              <a:t>=</a:t>
            </a:r>
            <a:r>
              <a:rPr sz="2400" spc="-3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P(first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Rick,</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then</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Morty)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P(first</a:t>
            </a:r>
            <a:r>
              <a:rPr sz="2400" spc="-3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Morty,</a:t>
            </a:r>
            <a:r>
              <a:rPr sz="2400" spc="-3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then</a:t>
            </a:r>
            <a:r>
              <a:rPr sz="2400" spc="-3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Rick)</a:t>
            </a:r>
            <a:endParaRPr sz="2400" dirty="0">
              <a:latin typeface="Rockwell" panose="02060603020205020403" pitchFamily="18" charset="77"/>
              <a:cs typeface="Arial"/>
            </a:endParaRPr>
          </a:p>
          <a:p>
            <a:pPr marL="12700">
              <a:lnSpc>
                <a:spcPct val="100000"/>
              </a:lnSpc>
              <a:spcBef>
                <a:spcPts val="495"/>
              </a:spcBef>
              <a:tabLst>
                <a:tab pos="2576195" algn="l"/>
                <a:tab pos="3007360" algn="l"/>
                <a:tab pos="5647055" algn="l"/>
                <a:tab pos="5993130" algn="l"/>
              </a:tabLst>
            </a:pP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(1/100)</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(1/99)</a:t>
            </a:r>
            <a:r>
              <a:rPr sz="240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sz="2400" dirty="0">
                <a:solidFill>
                  <a:srgbClr val="3B3B3B"/>
                </a:solidFill>
                <a:latin typeface="Rockwell" panose="02060603020205020403" pitchFamily="18" charset="77"/>
                <a:cs typeface="Arial"/>
              </a:rPr>
              <a:t>	(1/100)</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5"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(1/99)</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sz="240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0.0002</a:t>
            </a:r>
            <a:endParaRPr sz="2400" dirty="0">
              <a:latin typeface="Rockwell" panose="02060603020205020403" pitchFamily="18" charset="77"/>
              <a:cs typeface="Arial"/>
            </a:endParaRPr>
          </a:p>
          <a:p>
            <a:pPr marL="469900" indent="-457200">
              <a:lnSpc>
                <a:spcPct val="100000"/>
              </a:lnSpc>
              <a:spcBef>
                <a:spcPts val="2145"/>
              </a:spcBef>
              <a:buClr>
                <a:srgbClr val="3B3B3B"/>
              </a:buClr>
              <a:buAutoNum type="alphaLcParenBoth" startAt="2"/>
              <a:tabLst>
                <a:tab pos="469900" algn="l"/>
              </a:tabLst>
            </a:pPr>
            <a:r>
              <a:rPr sz="2400" dirty="0">
                <a:solidFill>
                  <a:srgbClr val="0000FF"/>
                </a:solidFill>
                <a:latin typeface="Rockwell" panose="02060603020205020403" pitchFamily="18" charset="77"/>
                <a:cs typeface="Arial"/>
              </a:rPr>
              <a:t>P(neither</a:t>
            </a:r>
            <a:r>
              <a:rPr sz="2400" spc="-2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Rick</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nor</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Morty</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is</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in</a:t>
            </a:r>
            <a:r>
              <a:rPr sz="2400" spc="-15" dirty="0">
                <a:solidFill>
                  <a:srgbClr val="0000FF"/>
                </a:solidFill>
                <a:latin typeface="Rockwell" panose="02060603020205020403" pitchFamily="18" charset="77"/>
                <a:cs typeface="Arial"/>
              </a:rPr>
              <a:t> </a:t>
            </a:r>
            <a:r>
              <a:rPr sz="2400" dirty="0">
                <a:solidFill>
                  <a:srgbClr val="0000FF"/>
                </a:solidFill>
                <a:latin typeface="Rockwell" panose="02060603020205020403" pitchFamily="18" charset="77"/>
                <a:cs typeface="Arial"/>
              </a:rPr>
              <a:t>the</a:t>
            </a:r>
            <a:r>
              <a:rPr sz="2400" spc="-15" dirty="0">
                <a:solidFill>
                  <a:srgbClr val="0000FF"/>
                </a:solidFill>
                <a:latin typeface="Rockwell" panose="02060603020205020403" pitchFamily="18" charset="77"/>
                <a:cs typeface="Arial"/>
              </a:rPr>
              <a:t> </a:t>
            </a:r>
            <a:r>
              <a:rPr sz="2400" spc="-10" dirty="0">
                <a:solidFill>
                  <a:srgbClr val="0000FF"/>
                </a:solidFill>
                <a:latin typeface="Rockwell" panose="02060603020205020403" pitchFamily="18" charset="77"/>
                <a:cs typeface="Arial"/>
              </a:rPr>
              <a:t>sample)</a:t>
            </a:r>
            <a:endParaRPr sz="2400" dirty="0">
              <a:latin typeface="Rockwell" panose="02060603020205020403" pitchFamily="18" charset="77"/>
              <a:cs typeface="Arial"/>
            </a:endParaRPr>
          </a:p>
          <a:p>
            <a:pPr marL="12700">
              <a:lnSpc>
                <a:spcPct val="100000"/>
              </a:lnSpc>
              <a:spcBef>
                <a:spcPts val="495"/>
              </a:spcBef>
              <a:tabLst>
                <a:tab pos="5701665" algn="l"/>
                <a:tab pos="6048375" algn="l"/>
              </a:tabLst>
            </a:pPr>
            <a:r>
              <a:rPr sz="2400" dirty="0">
                <a:solidFill>
                  <a:srgbClr val="3B3B3B"/>
                </a:solidFill>
                <a:latin typeface="Rockwell" panose="02060603020205020403" pitchFamily="18" charset="77"/>
                <a:cs typeface="Arial"/>
              </a:rPr>
              <a:t>=</a:t>
            </a:r>
            <a:r>
              <a:rPr sz="2400" spc="-2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(98/100)</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t>
            </a:r>
            <a:r>
              <a:rPr sz="2400" spc="-10" dirty="0">
                <a:solidFill>
                  <a:srgbClr val="3B3B3B"/>
                </a:solidFill>
                <a:latin typeface="Rockwell" panose="02060603020205020403" pitchFamily="18" charset="77"/>
                <a:cs typeface="Arial"/>
              </a:rPr>
              <a:t> (97/99)</a:t>
            </a:r>
            <a:r>
              <a:rPr lang="en-US" sz="2400" spc="-10" dirty="0">
                <a:solidFill>
                  <a:srgbClr val="3B3B3B"/>
                </a:solidFill>
                <a:latin typeface="Rockwell" panose="02060603020205020403" pitchFamily="18" charset="77"/>
                <a:cs typeface="Arial"/>
              </a:rPr>
              <a:t> </a:t>
            </a:r>
            <a:r>
              <a:rPr sz="2400" spc="-50" dirty="0">
                <a:solidFill>
                  <a:srgbClr val="3B3B3B"/>
                </a:solidFill>
                <a:latin typeface="Rockwell" panose="02060603020205020403" pitchFamily="18" charset="77"/>
                <a:cs typeface="Arial"/>
              </a:rPr>
              <a:t>=</a:t>
            </a:r>
            <a:r>
              <a:rPr lang="en-US" sz="2400" spc="-50" dirty="0">
                <a:solidFill>
                  <a:srgbClr val="3B3B3B"/>
                </a:solidFill>
                <a:latin typeface="Rockwell" panose="02060603020205020403" pitchFamily="18" charset="77"/>
                <a:cs typeface="Arial"/>
              </a:rPr>
              <a:t> </a:t>
            </a:r>
            <a:r>
              <a:rPr sz="2400" spc="-10" dirty="0">
                <a:solidFill>
                  <a:srgbClr val="3B3B3B"/>
                </a:solidFill>
                <a:latin typeface="Rockwell" panose="02060603020205020403" pitchFamily="18" charset="77"/>
                <a:cs typeface="Arial"/>
              </a:rPr>
              <a:t>0.9602</a:t>
            </a:r>
            <a:endParaRPr sz="2400" dirty="0">
              <a:latin typeface="Rockwell" panose="02060603020205020403" pitchFamily="18" charset="77"/>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0488" y="2209524"/>
            <a:ext cx="208089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Sampling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75" y="95319"/>
            <a:ext cx="8120408"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Random</a:t>
            </a:r>
            <a:r>
              <a:rPr spc="-30" dirty="0">
                <a:solidFill>
                  <a:schemeClr val="tx1"/>
                </a:solidFill>
              </a:rPr>
              <a:t> </a:t>
            </a:r>
            <a:r>
              <a:rPr spc="-10" dirty="0">
                <a:solidFill>
                  <a:schemeClr val="tx1"/>
                </a:solidFill>
              </a:rPr>
              <a:t>Samples</a:t>
            </a:r>
          </a:p>
        </p:txBody>
      </p:sp>
      <p:sp>
        <p:nvSpPr>
          <p:cNvPr id="3" name="object 3"/>
          <p:cNvSpPr txBox="1"/>
          <p:nvPr/>
        </p:nvSpPr>
        <p:spPr>
          <a:xfrm>
            <a:off x="406400" y="731391"/>
            <a:ext cx="8120408" cy="333681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Deterministic sample:</a:t>
            </a:r>
          </a:p>
          <a:p>
            <a:pPr marL="882015" lvl="1" indent="-412750">
              <a:lnSpc>
                <a:spcPct val="100000"/>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Sampling scheme doesn’t involve chance</a:t>
            </a:r>
            <a:endParaRPr lang="en-US" sz="2400" dirty="0">
              <a:solidFill>
                <a:srgbClr val="3B3B3B"/>
              </a:solidFill>
              <a:latin typeface="Rockwell" panose="02060603020205020403" pitchFamily="18" charset="77"/>
              <a:cs typeface="Arial"/>
            </a:endParaRPr>
          </a:p>
          <a:p>
            <a:pPr marL="882015" lvl="1" indent="-412750">
              <a:lnSpc>
                <a:spcPct val="100000"/>
              </a:lnSpc>
              <a:spcBef>
                <a:spcPts val="15"/>
              </a:spcBef>
              <a:buClr>
                <a:srgbClr val="C4820D"/>
              </a:buClr>
              <a:buChar char="○"/>
              <a:tabLst>
                <a:tab pos="882015" algn="l"/>
                <a:tab pos="882650" algn="l"/>
              </a:tabLst>
            </a:pPr>
            <a:endParaRPr sz="2400" dirty="0">
              <a:solidFill>
                <a:srgbClr val="3B3B3B"/>
              </a:solidFill>
              <a:latin typeface="Rockwell" panose="02060603020205020403" pitchFamily="18" charset="77"/>
              <a:cs typeface="Arial"/>
            </a:endParaRPr>
          </a:p>
          <a:p>
            <a:pPr marL="424815" indent="-412750">
              <a:lnSpc>
                <a:spcPct val="10000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Random sample:</a:t>
            </a:r>
          </a:p>
          <a:p>
            <a:pPr marL="882015" marR="5080" lvl="1" indent="-412750">
              <a:lnSpc>
                <a:spcPts val="2850"/>
              </a:lnSpc>
              <a:spcBef>
                <a:spcPts val="13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Before the sample is drawn, you have to know the selection probability of every group of people in the population</a:t>
            </a:r>
          </a:p>
          <a:p>
            <a:pPr marL="882015" lvl="1" indent="-412750">
              <a:lnSpc>
                <a:spcPts val="2760"/>
              </a:lnSpc>
              <a:buClr>
                <a:srgbClr val="C4820D"/>
              </a:buClr>
              <a:buFontTx/>
              <a:buChar char="○"/>
              <a:tabLst>
                <a:tab pos="882015" algn="l"/>
                <a:tab pos="882650" algn="l"/>
              </a:tabLst>
            </a:pPr>
            <a:r>
              <a:rPr sz="2400" dirty="0">
                <a:solidFill>
                  <a:srgbClr val="3B3B3B"/>
                </a:solidFill>
                <a:latin typeface="Rockwell" panose="02060603020205020403" pitchFamily="18" charset="77"/>
                <a:cs typeface="Arial"/>
              </a:rPr>
              <a:t>NOTE: Not all individuals / groups have to have</a:t>
            </a:r>
            <a:r>
              <a:rPr lang="en-US" sz="2400" dirty="0">
                <a:solidFill>
                  <a:srgbClr val="3B3B3B"/>
                </a:solidFill>
                <a:latin typeface="Rockwell" panose="02060603020205020403" pitchFamily="18" charset="77"/>
                <a:cs typeface="Arial"/>
              </a:rPr>
              <a:t> equal chance of being selected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C23C-5868-CD7B-E960-6FEF07A58F57}"/>
              </a:ext>
            </a:extLst>
          </p:cNvPr>
          <p:cNvSpPr>
            <a:spLocks noGrp="1"/>
          </p:cNvSpPr>
          <p:nvPr>
            <p:ph type="title"/>
          </p:nvPr>
        </p:nvSpPr>
        <p:spPr>
          <a:xfrm>
            <a:off x="254000" y="101600"/>
            <a:ext cx="8092186" cy="650240"/>
          </a:xfrm>
        </p:spPr>
        <p:txBody>
          <a:bodyPr>
            <a:normAutofit/>
          </a:bodyPr>
          <a:lstStyle/>
          <a:p>
            <a:r>
              <a:rPr lang="en-US" sz="4000" dirty="0">
                <a:solidFill>
                  <a:schemeClr val="tx1"/>
                </a:solidFill>
              </a:rPr>
              <a:t>Probability samples</a:t>
            </a:r>
          </a:p>
        </p:txBody>
      </p:sp>
      <p:sp>
        <p:nvSpPr>
          <p:cNvPr id="3" name="Content Placeholder 2">
            <a:extLst>
              <a:ext uri="{FF2B5EF4-FFF2-40B4-BE49-F238E27FC236}">
                <a16:creationId xmlns:a16="http://schemas.microsoft.com/office/drawing/2014/main" id="{F335E322-BA35-E040-D7D2-662FA84331C1}"/>
              </a:ext>
            </a:extLst>
          </p:cNvPr>
          <p:cNvSpPr>
            <a:spLocks noGrp="1"/>
          </p:cNvSpPr>
          <p:nvPr>
            <p:ph idx="1"/>
          </p:nvPr>
        </p:nvSpPr>
        <p:spPr>
          <a:xfrm>
            <a:off x="274320" y="751840"/>
            <a:ext cx="8615680" cy="4218940"/>
          </a:xfrm>
        </p:spPr>
        <p:txBody>
          <a:bodyPr>
            <a:noAutofit/>
          </a:bodyPr>
          <a:lstStyle/>
          <a:p>
            <a:r>
              <a:rPr lang="en-US" sz="2400" dirty="0">
                <a:solidFill>
                  <a:srgbClr val="3B3B3B"/>
                </a:solidFill>
                <a:latin typeface="Rockwell" panose="02060603020205020403" pitchFamily="18" charset="77"/>
                <a:cs typeface="Arial"/>
              </a:rPr>
              <a:t>A Random sample is a probability sample, because we know the probability of every individual in the sample</a:t>
            </a:r>
          </a:p>
          <a:p>
            <a:r>
              <a:rPr lang="en-US" sz="2400" dirty="0">
                <a:solidFill>
                  <a:srgbClr val="3B3B3B"/>
                </a:solidFill>
                <a:latin typeface="Rockwell" panose="02060603020205020403" pitchFamily="18" charset="77"/>
                <a:cs typeface="Arial"/>
              </a:rPr>
              <a:t>Recap of terminology:</a:t>
            </a:r>
          </a:p>
          <a:p>
            <a:pPr lvl="1"/>
            <a:r>
              <a:rPr lang="en-US" sz="2000" b="1" i="1" dirty="0">
                <a:solidFill>
                  <a:srgbClr val="3B3B3B"/>
                </a:solidFill>
                <a:latin typeface="Rockwell" panose="02060603020205020403" pitchFamily="18" charset="77"/>
                <a:cs typeface="Arial"/>
              </a:rPr>
              <a:t>Individual</a:t>
            </a:r>
            <a:r>
              <a:rPr lang="en-US" sz="2000" dirty="0">
                <a:solidFill>
                  <a:srgbClr val="3B3B3B"/>
                </a:solidFill>
                <a:latin typeface="Rockwell" panose="02060603020205020403" pitchFamily="18" charset="77"/>
                <a:cs typeface="Arial"/>
              </a:rPr>
              <a:t>: study subjects, typically, what a row of data will contain </a:t>
            </a:r>
          </a:p>
          <a:p>
            <a:r>
              <a:rPr lang="en-US" sz="2400" dirty="0">
                <a:solidFill>
                  <a:srgbClr val="3B3B3B"/>
                </a:solidFill>
                <a:latin typeface="Rockwell" panose="02060603020205020403" pitchFamily="18" charset="77"/>
                <a:cs typeface="Arial"/>
              </a:rPr>
              <a:t>New terminology</a:t>
            </a:r>
          </a:p>
          <a:p>
            <a:pPr lvl="1"/>
            <a:r>
              <a:rPr lang="en-US" sz="2000" dirty="0">
                <a:solidFill>
                  <a:srgbClr val="3B3B3B"/>
                </a:solidFill>
                <a:latin typeface="Rockwell" panose="02060603020205020403" pitchFamily="18" charset="77"/>
                <a:cs typeface="Arial"/>
              </a:rPr>
              <a:t>A </a:t>
            </a:r>
            <a:r>
              <a:rPr lang="en-US" sz="2000" b="1" i="1" dirty="0">
                <a:solidFill>
                  <a:srgbClr val="3B3B3B"/>
                </a:solidFill>
                <a:latin typeface="Rockwell" panose="02060603020205020403" pitchFamily="18" charset="77"/>
                <a:cs typeface="Arial"/>
              </a:rPr>
              <a:t>population</a:t>
            </a:r>
            <a:r>
              <a:rPr lang="en-US" sz="2000" dirty="0">
                <a:solidFill>
                  <a:srgbClr val="3B3B3B"/>
                </a:solidFill>
                <a:latin typeface="Rockwell" panose="02060603020205020403" pitchFamily="18" charset="77"/>
                <a:cs typeface="Arial"/>
              </a:rPr>
              <a:t> is the set of all elements from whom a sample will be drawn. </a:t>
            </a:r>
          </a:p>
          <a:p>
            <a:pPr lvl="1"/>
            <a:r>
              <a:rPr lang="en-US" sz="2000" dirty="0">
                <a:solidFill>
                  <a:srgbClr val="3B3B3B"/>
                </a:solidFill>
                <a:latin typeface="Rockwell" panose="02060603020205020403" pitchFamily="18" charset="77"/>
                <a:cs typeface="Arial"/>
              </a:rPr>
              <a:t>A </a:t>
            </a:r>
            <a:r>
              <a:rPr lang="en-US" sz="2000" b="1" i="1" dirty="0">
                <a:solidFill>
                  <a:srgbClr val="3B3B3B"/>
                </a:solidFill>
                <a:latin typeface="Rockwell" panose="02060603020205020403" pitchFamily="18" charset="77"/>
                <a:cs typeface="Arial"/>
              </a:rPr>
              <a:t>probability sample </a:t>
            </a:r>
            <a:r>
              <a:rPr lang="en-US" sz="2000" dirty="0">
                <a:solidFill>
                  <a:srgbClr val="3B3B3B"/>
                </a:solidFill>
                <a:latin typeface="Rockwell" panose="02060603020205020403" pitchFamily="18" charset="77"/>
                <a:cs typeface="Arial"/>
              </a:rPr>
              <a:t>is one for which it is possible to calculate, before the sample is drawn, the chance with which any subset of elements will enter the sample.</a:t>
            </a:r>
          </a:p>
          <a:p>
            <a:r>
              <a:rPr lang="en-US" sz="2400" dirty="0">
                <a:solidFill>
                  <a:srgbClr val="3B3B3B"/>
                </a:solidFill>
                <a:latin typeface="Rockwell" panose="02060603020205020403" pitchFamily="18" charset="77"/>
                <a:cs typeface="Arial"/>
              </a:rPr>
              <a:t>In a probability sample, all elements don’t need to have the same chance of being chosen.</a:t>
            </a:r>
            <a:br>
              <a:rPr lang="en-US" sz="2400" dirty="0">
                <a:effectLst/>
              </a:rPr>
            </a:br>
            <a:endParaRPr lang="en-US" sz="2400" dirty="0">
              <a:effectLst/>
            </a:endParaRPr>
          </a:p>
          <a:p>
            <a:endParaRPr lang="en-US" sz="2400" dirty="0"/>
          </a:p>
        </p:txBody>
      </p:sp>
    </p:spTree>
    <p:extLst>
      <p:ext uri="{BB962C8B-B14F-4D97-AF65-F5344CB8AC3E}">
        <p14:creationId xmlns:p14="http://schemas.microsoft.com/office/powerpoint/2010/main" val="1152981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DF33-DFF0-4B45-95B0-C19B1A76D5A7}"/>
              </a:ext>
            </a:extLst>
          </p:cNvPr>
          <p:cNvSpPr>
            <a:spLocks noGrp="1"/>
          </p:cNvSpPr>
          <p:nvPr>
            <p:ph type="title"/>
          </p:nvPr>
        </p:nvSpPr>
        <p:spPr>
          <a:xfrm>
            <a:off x="457200" y="203200"/>
            <a:ext cx="7888986" cy="955040"/>
          </a:xfrm>
        </p:spPr>
        <p:txBody>
          <a:bodyPr>
            <a:normAutofit fontScale="90000"/>
          </a:bodyPr>
          <a:lstStyle/>
          <a:p>
            <a:pPr algn="ctr"/>
            <a:r>
              <a:rPr lang="en-US" dirty="0">
                <a:solidFill>
                  <a:schemeClr val="tx1"/>
                </a:solidFill>
              </a:rPr>
              <a:t>Systematic sample</a:t>
            </a:r>
            <a:br>
              <a:rPr lang="en-US" dirty="0"/>
            </a:br>
            <a:r>
              <a:rPr lang="en-US" dirty="0">
                <a:solidFill>
                  <a:schemeClr val="tx1"/>
                </a:solidFill>
              </a:rPr>
              <a:t>An Example of Probabilistic sample</a:t>
            </a:r>
          </a:p>
        </p:txBody>
      </p:sp>
      <p:sp>
        <p:nvSpPr>
          <p:cNvPr id="3" name="Content Placeholder 2">
            <a:extLst>
              <a:ext uri="{FF2B5EF4-FFF2-40B4-BE49-F238E27FC236}">
                <a16:creationId xmlns:a16="http://schemas.microsoft.com/office/drawing/2014/main" id="{C9E966AB-556C-8304-EB08-126B56D83D50}"/>
              </a:ext>
            </a:extLst>
          </p:cNvPr>
          <p:cNvSpPr>
            <a:spLocks noGrp="1"/>
          </p:cNvSpPr>
          <p:nvPr>
            <p:ph idx="1"/>
          </p:nvPr>
        </p:nvSpPr>
        <p:spPr>
          <a:xfrm>
            <a:off x="375920" y="1158240"/>
            <a:ext cx="7970266" cy="3470910"/>
          </a:xfrm>
        </p:spPr>
        <p:txBody>
          <a:bodyPr>
            <a:normAutofit/>
          </a:bodyPr>
          <a:lstStyle/>
          <a:p>
            <a:r>
              <a:rPr lang="en-US" sz="2400" dirty="0">
                <a:solidFill>
                  <a:srgbClr val="3B3B3B"/>
                </a:solidFill>
                <a:latin typeface="Rockwell" panose="02060603020205020403" pitchFamily="18" charset="77"/>
                <a:cs typeface="Arial"/>
              </a:rPr>
              <a:t>Suppose we wanted to sample elements from a sequence</a:t>
            </a:r>
          </a:p>
          <a:p>
            <a:r>
              <a:rPr lang="en-US" sz="2400" dirty="0">
                <a:solidFill>
                  <a:srgbClr val="3B3B3B"/>
                </a:solidFill>
                <a:latin typeface="Rockwell" panose="02060603020205020403" pitchFamily="18" charset="77"/>
                <a:cs typeface="Arial"/>
              </a:rPr>
              <a:t>One method of sampling is to start by choosing a random position early in the list, and then evenly space positions after that. </a:t>
            </a:r>
          </a:p>
          <a:p>
            <a:r>
              <a:rPr lang="en-US" sz="2400" dirty="0">
                <a:solidFill>
                  <a:srgbClr val="3B3B3B"/>
                </a:solidFill>
                <a:latin typeface="Rockwell" panose="02060603020205020403" pitchFamily="18" charset="77"/>
                <a:cs typeface="Arial"/>
              </a:rPr>
              <a:t>The sample consists of the elements in those positions. </a:t>
            </a:r>
          </a:p>
          <a:p>
            <a:r>
              <a:rPr lang="en-US" sz="2400" dirty="0">
                <a:solidFill>
                  <a:srgbClr val="3B3B3B"/>
                </a:solidFill>
                <a:latin typeface="Rockwell" panose="02060603020205020403" pitchFamily="18" charset="77"/>
                <a:cs typeface="Arial"/>
              </a:rPr>
              <a:t>Such a sample is called a systematic sample.</a:t>
            </a:r>
          </a:p>
        </p:txBody>
      </p:sp>
      <p:sp>
        <p:nvSpPr>
          <p:cNvPr id="4" name="object 5">
            <a:extLst>
              <a:ext uri="{FF2B5EF4-FFF2-40B4-BE49-F238E27FC236}">
                <a16:creationId xmlns:a16="http://schemas.microsoft.com/office/drawing/2014/main" id="{B563AD3B-C30F-AE64-64F2-A74201D09F04}"/>
              </a:ext>
            </a:extLst>
          </p:cNvPr>
          <p:cNvSpPr txBox="1"/>
          <p:nvPr/>
        </p:nvSpPr>
        <p:spPr>
          <a:xfrm>
            <a:off x="2076630" y="3985260"/>
            <a:ext cx="3777683" cy="628377"/>
          </a:xfrm>
          <a:prstGeom prst="rect">
            <a:avLst/>
          </a:prstGeom>
        </p:spPr>
        <p:txBody>
          <a:bodyPr vert="horz" wrap="square" lIns="0" tIns="12700" rIns="0" bIns="0" rtlCol="0">
            <a:spAutoFit/>
          </a:bodyPr>
          <a:lstStyle/>
          <a:p>
            <a:pPr marL="808355" algn="ctr">
              <a:lnSpc>
                <a:spcPct val="100000"/>
              </a:lnSpc>
            </a:pPr>
            <a:r>
              <a:rPr sz="2000" spc="-10" dirty="0">
                <a:solidFill>
                  <a:srgbClr val="3B7EA1"/>
                </a:solidFill>
                <a:cs typeface="Arial"/>
              </a:rPr>
              <a:t>(Demo</a:t>
            </a:r>
            <a:r>
              <a:rPr lang="en-US" sz="2000" spc="-10" dirty="0">
                <a:solidFill>
                  <a:srgbClr val="3B7EA1"/>
                </a:solidFill>
                <a:cs typeface="Arial"/>
              </a:rPr>
              <a:t> – notebook 5.2,</a:t>
            </a:r>
          </a:p>
          <a:p>
            <a:pPr marL="808355" algn="ctr">
              <a:lnSpc>
                <a:spcPct val="100000"/>
              </a:lnSpc>
            </a:pPr>
            <a:r>
              <a:rPr lang="en-US" sz="2000" spc="-10" dirty="0">
                <a:solidFill>
                  <a:srgbClr val="3B7EA1"/>
                </a:solidFill>
                <a:cs typeface="Arial"/>
              </a:rPr>
              <a:t>Random sampling</a:t>
            </a:r>
            <a:r>
              <a:rPr sz="2000" spc="-10" dirty="0">
                <a:solidFill>
                  <a:srgbClr val="3B7EA1"/>
                </a:solidFill>
                <a:cs typeface="Arial"/>
              </a:rPr>
              <a:t>)</a:t>
            </a:r>
            <a:endParaRPr sz="2000" dirty="0">
              <a:cs typeface="Arial"/>
            </a:endParaRPr>
          </a:p>
        </p:txBody>
      </p:sp>
    </p:spTree>
    <p:extLst>
      <p:ext uri="{BB962C8B-B14F-4D97-AF65-F5344CB8AC3E}">
        <p14:creationId xmlns:p14="http://schemas.microsoft.com/office/powerpoint/2010/main" val="2329708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89E6A-29C5-3B5A-A5A6-C46750A08829}"/>
              </a:ext>
            </a:extLst>
          </p:cNvPr>
          <p:cNvSpPr>
            <a:spLocks noGrp="1"/>
          </p:cNvSpPr>
          <p:nvPr>
            <p:ph type="title"/>
          </p:nvPr>
        </p:nvSpPr>
        <p:spPr>
          <a:xfrm>
            <a:off x="477520" y="363474"/>
            <a:ext cx="7868666" cy="622046"/>
          </a:xfrm>
        </p:spPr>
        <p:txBody>
          <a:bodyPr>
            <a:normAutofit fontScale="90000"/>
          </a:bodyPr>
          <a:lstStyle/>
          <a:p>
            <a:r>
              <a:rPr lang="en-US" dirty="0">
                <a:solidFill>
                  <a:schemeClr val="tx1"/>
                </a:solidFill>
              </a:rPr>
              <a:t>Sampling with or without replacement</a:t>
            </a:r>
          </a:p>
        </p:txBody>
      </p:sp>
      <p:sp>
        <p:nvSpPr>
          <p:cNvPr id="3" name="Content Placeholder 2">
            <a:extLst>
              <a:ext uri="{FF2B5EF4-FFF2-40B4-BE49-F238E27FC236}">
                <a16:creationId xmlns:a16="http://schemas.microsoft.com/office/drawing/2014/main" id="{585DB7CC-2EEC-3FC4-22B7-1F6D405D1474}"/>
              </a:ext>
            </a:extLst>
          </p:cNvPr>
          <p:cNvSpPr>
            <a:spLocks noGrp="1"/>
          </p:cNvSpPr>
          <p:nvPr>
            <p:ph idx="1"/>
          </p:nvPr>
        </p:nvSpPr>
        <p:spPr>
          <a:xfrm>
            <a:off x="477520" y="1066800"/>
            <a:ext cx="7868666" cy="3562350"/>
          </a:xfrm>
        </p:spPr>
        <p:txBody>
          <a:bodyPr>
            <a:normAutofit/>
          </a:bodyPr>
          <a:lstStyle/>
          <a:p>
            <a:pPr algn="l"/>
            <a:r>
              <a:rPr lang="en-US" sz="2400" dirty="0">
                <a:solidFill>
                  <a:srgbClr val="494E52"/>
                </a:solidFill>
              </a:rPr>
              <a:t>R</a:t>
            </a:r>
            <a:r>
              <a:rPr lang="en-US" sz="2400" b="0" i="0" dirty="0">
                <a:solidFill>
                  <a:srgbClr val="494E52"/>
                </a:solidFill>
                <a:effectLst/>
              </a:rPr>
              <a:t>andom sampling </a:t>
            </a:r>
            <a:r>
              <a:rPr lang="en-US" sz="2400" b="1" i="0" dirty="0">
                <a:solidFill>
                  <a:srgbClr val="494E52"/>
                </a:solidFill>
                <a:effectLst/>
              </a:rPr>
              <a:t>with</a:t>
            </a:r>
            <a:r>
              <a:rPr lang="en-US" sz="2400" b="0" i="0" dirty="0">
                <a:solidFill>
                  <a:srgbClr val="494E52"/>
                </a:solidFill>
                <a:effectLst/>
              </a:rPr>
              <a:t> replacement, same individual/element </a:t>
            </a:r>
            <a:r>
              <a:rPr lang="en-US" sz="2400" b="1" i="0" dirty="0">
                <a:solidFill>
                  <a:srgbClr val="494E52"/>
                </a:solidFill>
                <a:effectLst/>
              </a:rPr>
              <a:t>can</a:t>
            </a:r>
            <a:r>
              <a:rPr lang="en-US" sz="2400" b="0" i="0" dirty="0">
                <a:solidFill>
                  <a:srgbClr val="494E52"/>
                </a:solidFill>
                <a:effectLst/>
              </a:rPr>
              <a:t> be sampled multiple times.</a:t>
            </a:r>
          </a:p>
          <a:p>
            <a:pPr lvl="1"/>
            <a:r>
              <a:rPr lang="en-US" sz="2000" b="0" i="0" dirty="0">
                <a:solidFill>
                  <a:srgbClr val="494E52"/>
                </a:solidFill>
                <a:effectLst/>
              </a:rPr>
              <a:t>This is the default behavior of </a:t>
            </a:r>
            <a:r>
              <a:rPr lang="en-US" sz="2000" b="0" i="1" dirty="0" err="1">
                <a:solidFill>
                  <a:srgbClr val="00B0F0"/>
                </a:solidFill>
                <a:effectLst/>
              </a:rPr>
              <a:t>np.random.choice</a:t>
            </a:r>
            <a:r>
              <a:rPr lang="en-US" sz="2000" b="0" i="1" dirty="0">
                <a:solidFill>
                  <a:srgbClr val="00B0F0"/>
                </a:solidFill>
                <a:effectLst/>
              </a:rPr>
              <a:t> </a:t>
            </a:r>
            <a:r>
              <a:rPr lang="en-US" sz="2000" b="0" i="0" dirty="0">
                <a:solidFill>
                  <a:srgbClr val="494E52"/>
                </a:solidFill>
                <a:effectLst/>
              </a:rPr>
              <a:t>when it samples from an array.</a:t>
            </a:r>
          </a:p>
          <a:p>
            <a:r>
              <a:rPr lang="en-US" sz="2400" b="0" i="0" dirty="0">
                <a:solidFill>
                  <a:srgbClr val="494E52"/>
                </a:solidFill>
                <a:effectLst/>
              </a:rPr>
              <a:t>Random sampling </a:t>
            </a:r>
            <a:r>
              <a:rPr lang="en-US" sz="2400" b="1" i="0" dirty="0">
                <a:solidFill>
                  <a:srgbClr val="494E52"/>
                </a:solidFill>
                <a:effectLst/>
              </a:rPr>
              <a:t>without</a:t>
            </a:r>
            <a:r>
              <a:rPr lang="en-US" sz="2400" b="0" i="0" dirty="0">
                <a:solidFill>
                  <a:srgbClr val="494E52"/>
                </a:solidFill>
                <a:effectLst/>
              </a:rPr>
              <a:t> replacement, AKA, "simple random sample", same individual/element </a:t>
            </a:r>
            <a:r>
              <a:rPr lang="en-US" sz="2400" b="1" i="0" dirty="0">
                <a:solidFill>
                  <a:srgbClr val="494E52"/>
                </a:solidFill>
                <a:effectLst/>
              </a:rPr>
              <a:t>cannot</a:t>
            </a:r>
            <a:r>
              <a:rPr lang="en-US" sz="2400" b="0" i="0" dirty="0">
                <a:solidFill>
                  <a:srgbClr val="494E52"/>
                </a:solidFill>
                <a:effectLst/>
              </a:rPr>
              <a:t> be sampled multiple times </a:t>
            </a:r>
          </a:p>
          <a:p>
            <a:pPr lvl="1"/>
            <a:r>
              <a:rPr lang="en-US" sz="2000" b="0" i="0" dirty="0">
                <a:solidFill>
                  <a:srgbClr val="494E52"/>
                </a:solidFill>
                <a:effectLst/>
              </a:rPr>
              <a:t>because it (individual/element) is replaced into the population after it has been sampled.</a:t>
            </a:r>
            <a:endParaRPr lang="en-US" sz="2000" dirty="0"/>
          </a:p>
        </p:txBody>
      </p:sp>
    </p:spTree>
    <p:extLst>
      <p:ext uri="{BB962C8B-B14F-4D97-AF65-F5344CB8AC3E}">
        <p14:creationId xmlns:p14="http://schemas.microsoft.com/office/powerpoint/2010/main" val="469476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911" y="128539"/>
            <a:ext cx="8030097"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Sample</a:t>
            </a:r>
            <a:r>
              <a:rPr spc="-30" dirty="0">
                <a:solidFill>
                  <a:schemeClr val="tx1"/>
                </a:solidFill>
              </a:rPr>
              <a:t> </a:t>
            </a:r>
            <a:r>
              <a:rPr dirty="0">
                <a:solidFill>
                  <a:schemeClr val="tx1"/>
                </a:solidFill>
              </a:rPr>
              <a:t>of</a:t>
            </a:r>
            <a:r>
              <a:rPr spc="-20" dirty="0">
                <a:solidFill>
                  <a:schemeClr val="tx1"/>
                </a:solidFill>
              </a:rPr>
              <a:t> </a:t>
            </a:r>
            <a:r>
              <a:rPr spc="-10" dirty="0">
                <a:solidFill>
                  <a:schemeClr val="tx1"/>
                </a:solidFill>
              </a:rPr>
              <a:t>Convenience</a:t>
            </a:r>
          </a:p>
        </p:txBody>
      </p:sp>
      <p:sp>
        <p:nvSpPr>
          <p:cNvPr id="3" name="object 3"/>
          <p:cNvSpPr txBox="1"/>
          <p:nvPr/>
        </p:nvSpPr>
        <p:spPr>
          <a:xfrm>
            <a:off x="461174" y="970844"/>
            <a:ext cx="8030096" cy="352855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Example: sample consists of whoever walks by</a:t>
            </a:r>
          </a:p>
          <a:p>
            <a:pPr marL="424815" marR="539750" indent="-412750">
              <a:lnSpc>
                <a:spcPts val="2850"/>
              </a:lnSpc>
              <a:spcBef>
                <a:spcPts val="13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Just because you think you’re sampling “randomly”, doesn’t mean you have a random sample.</a:t>
            </a:r>
          </a:p>
          <a:p>
            <a:pPr marL="424815" indent="-412750">
              <a:lnSpc>
                <a:spcPts val="2745"/>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If you can’t figure out ahead of time</a:t>
            </a:r>
          </a:p>
          <a:p>
            <a:pPr marL="882015" lvl="1" indent="-412750">
              <a:lnSpc>
                <a:spcPts val="2850"/>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what’s the population</a:t>
            </a:r>
          </a:p>
          <a:p>
            <a:pPr marL="882015" marR="5080" lvl="1" indent="-412750">
              <a:lnSpc>
                <a:spcPts val="2850"/>
              </a:lnSpc>
              <a:spcBef>
                <a:spcPts val="10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what’s the chance of selection, for each group in the population</a:t>
            </a:r>
          </a:p>
          <a:p>
            <a:pPr marL="424815">
              <a:lnSpc>
                <a:spcPct val="100000"/>
              </a:lnSpc>
              <a:spcBef>
                <a:spcPts val="360"/>
              </a:spcBef>
            </a:pPr>
            <a:r>
              <a:rPr sz="2400" dirty="0">
                <a:solidFill>
                  <a:srgbClr val="3B3B3B"/>
                </a:solidFill>
                <a:latin typeface="Rockwell" panose="02060603020205020403" pitchFamily="18" charset="77"/>
                <a:cs typeface="Arial"/>
              </a:rPr>
              <a:t>then you don’t have a random sample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9637" y="2209524"/>
            <a:ext cx="28422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Distributions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223" y="242005"/>
            <a:ext cx="7996230"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Probability</a:t>
            </a:r>
            <a:r>
              <a:rPr spc="-60" dirty="0">
                <a:solidFill>
                  <a:schemeClr val="tx1"/>
                </a:solidFill>
              </a:rPr>
              <a:t> </a:t>
            </a:r>
            <a:r>
              <a:rPr spc="-10" dirty="0">
                <a:solidFill>
                  <a:schemeClr val="tx1"/>
                </a:solidFill>
              </a:rPr>
              <a:t>Distribution</a:t>
            </a:r>
          </a:p>
        </p:txBody>
      </p:sp>
      <p:sp>
        <p:nvSpPr>
          <p:cNvPr id="3" name="object 3"/>
          <p:cNvSpPr txBox="1"/>
          <p:nvPr/>
        </p:nvSpPr>
        <p:spPr>
          <a:xfrm>
            <a:off x="574724" y="878077"/>
            <a:ext cx="7904480" cy="3221990"/>
          </a:xfrm>
          <a:prstGeom prst="rect">
            <a:avLst/>
          </a:prstGeom>
        </p:spPr>
        <p:txBody>
          <a:bodyPr vert="horz" wrap="square" lIns="0" tIns="227965" rIns="0" bIns="0" rtlCol="0">
            <a:spAutoFit/>
          </a:bodyPr>
          <a:lstStyle/>
          <a:p>
            <a:pPr marL="424815" indent="-412750">
              <a:lnSpc>
                <a:spcPct val="100000"/>
              </a:lnSpc>
              <a:spcBef>
                <a:spcPts val="17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Random quantity with various possible values</a:t>
            </a: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“Probability distribution”:</a:t>
            </a: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All the possible values of the quantity</a:t>
            </a:r>
          </a:p>
          <a:p>
            <a:pPr marL="882015" lvl="1" indent="-412750">
              <a:lnSpc>
                <a:spcPts val="2865"/>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The probability of each of those values</a:t>
            </a:r>
          </a:p>
          <a:p>
            <a:pPr marL="424815" marR="5080" indent="-412750">
              <a:lnSpc>
                <a:spcPct val="100499"/>
              </a:lnSpc>
              <a:spcBef>
                <a:spcPts val="163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If you can do the math, you can work out the probability distribution without ever simulating it</a:t>
            </a:r>
          </a:p>
          <a:p>
            <a:pPr marL="424815" indent="-412750">
              <a:lnSpc>
                <a:spcPts val="285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But... simulation is often easier!</a:t>
            </a:r>
          </a:p>
        </p:txBody>
      </p:sp>
      <p:sp>
        <p:nvSpPr>
          <p:cNvPr id="5" name="TextBox 4">
            <a:extLst>
              <a:ext uri="{FF2B5EF4-FFF2-40B4-BE49-F238E27FC236}">
                <a16:creationId xmlns:a16="http://schemas.microsoft.com/office/drawing/2014/main" id="{A679A3E7-8896-AAA4-363C-2D2BED7D8A67}"/>
              </a:ext>
            </a:extLst>
          </p:cNvPr>
          <p:cNvSpPr txBox="1"/>
          <p:nvPr/>
        </p:nvSpPr>
        <p:spPr>
          <a:xfrm>
            <a:off x="2133600" y="4089808"/>
            <a:ext cx="4572000" cy="707886"/>
          </a:xfrm>
          <a:prstGeom prst="rect">
            <a:avLst/>
          </a:prstGeom>
          <a:noFill/>
        </p:spPr>
        <p:txBody>
          <a:bodyPr wrap="square">
            <a:spAutoFit/>
          </a:bodyPr>
          <a:lstStyle/>
          <a:p>
            <a:pPr marL="808355" algn="ctr">
              <a:lnSpc>
                <a:spcPct val="100000"/>
              </a:lnSpc>
            </a:pPr>
            <a:r>
              <a:rPr lang="en-US" sz="1800" spc="-10" dirty="0">
                <a:solidFill>
                  <a:srgbClr val="3B7EA1"/>
                </a:solidFill>
                <a:latin typeface="Rockwell" panose="02060603020205020403" pitchFamily="18" charset="77"/>
                <a:cs typeface="Arial"/>
              </a:rPr>
              <a:t>(</a:t>
            </a:r>
            <a:r>
              <a:rPr lang="en-US" sz="2000" spc="-10" dirty="0">
                <a:solidFill>
                  <a:srgbClr val="3B7EA1"/>
                </a:solidFill>
                <a:latin typeface="Rockwell" panose="02060603020205020403" pitchFamily="18" charset="77"/>
                <a:cs typeface="Arial"/>
              </a:rPr>
              <a:t>Demo – notebook 5.2,</a:t>
            </a:r>
          </a:p>
          <a:p>
            <a:pPr marL="808355" algn="ctr">
              <a:lnSpc>
                <a:spcPct val="100000"/>
              </a:lnSpc>
            </a:pPr>
            <a:r>
              <a:rPr lang="en-US" sz="2000" spc="-10" dirty="0">
                <a:solidFill>
                  <a:srgbClr val="3B7EA1"/>
                </a:solidFill>
                <a:latin typeface="Rockwell" panose="02060603020205020403" pitchFamily="18" charset="77"/>
                <a:cs typeface="Arial"/>
              </a:rPr>
              <a:t>Distributions</a:t>
            </a:r>
            <a:r>
              <a:rPr lang="en-US" sz="1800" spc="-10" dirty="0">
                <a:solidFill>
                  <a:srgbClr val="3B7EA1"/>
                </a:solidFill>
                <a:latin typeface="Rockwell" panose="02060603020205020403" pitchFamily="18" charset="77"/>
                <a:cs typeface="Arial"/>
              </a:rPr>
              <a:t>)</a:t>
            </a:r>
            <a:endParaRPr lang="en-US" sz="1800" dirty="0">
              <a:latin typeface="Rockwell" panose="02060603020205020403" pitchFamily="18" charset="77"/>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622" y="242005"/>
            <a:ext cx="8131697"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Empirical</a:t>
            </a:r>
            <a:r>
              <a:rPr spc="-50" dirty="0">
                <a:solidFill>
                  <a:schemeClr val="tx1"/>
                </a:solidFill>
              </a:rPr>
              <a:t> </a:t>
            </a:r>
            <a:r>
              <a:rPr spc="-10" dirty="0">
                <a:solidFill>
                  <a:schemeClr val="tx1"/>
                </a:solidFill>
              </a:rPr>
              <a:t>Distribution</a:t>
            </a:r>
          </a:p>
        </p:txBody>
      </p:sp>
      <p:sp>
        <p:nvSpPr>
          <p:cNvPr id="3" name="object 3"/>
          <p:cNvSpPr txBox="1"/>
          <p:nvPr/>
        </p:nvSpPr>
        <p:spPr>
          <a:xfrm>
            <a:off x="574724" y="878077"/>
            <a:ext cx="7914640" cy="3625993"/>
          </a:xfrm>
          <a:prstGeom prst="rect">
            <a:avLst/>
          </a:prstGeom>
        </p:spPr>
        <p:txBody>
          <a:bodyPr vert="horz" wrap="square" lIns="0" tIns="227965" rIns="0" bIns="0" rtlCol="0">
            <a:spAutoFit/>
          </a:bodyPr>
          <a:lstStyle/>
          <a:p>
            <a:pPr marL="424815" indent="-412750">
              <a:lnSpc>
                <a:spcPct val="100000"/>
              </a:lnSpc>
              <a:spcBef>
                <a:spcPts val="17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“Empirical”: based on observations</a:t>
            </a: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Observations can be from repetitions of an experiment</a:t>
            </a:r>
          </a:p>
          <a:p>
            <a:pPr marL="424815" indent="-412750">
              <a:lnSpc>
                <a:spcPct val="100000"/>
              </a:lnSpc>
              <a:spcBef>
                <a:spcPts val="169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“Empirical Distribution”</a:t>
            </a:r>
          </a:p>
          <a:p>
            <a:pPr marL="882015" lvl="1" indent="-412750">
              <a:lnSpc>
                <a:spcPts val="2865"/>
              </a:lnSpc>
              <a:spcBef>
                <a:spcPts val="15"/>
              </a:spcBef>
              <a:buClr>
                <a:srgbClr val="C4820D"/>
              </a:buClr>
              <a:buChar char="○"/>
              <a:tabLst>
                <a:tab pos="882015" algn="l"/>
                <a:tab pos="882650" algn="l"/>
              </a:tabLst>
            </a:pPr>
            <a:r>
              <a:rPr sz="2400" dirty="0">
                <a:solidFill>
                  <a:srgbClr val="3B3B3B"/>
                </a:solidFill>
                <a:latin typeface="Rockwell" panose="02060603020205020403" pitchFamily="18" charset="77"/>
                <a:cs typeface="Arial"/>
              </a:rPr>
              <a:t>All observed values</a:t>
            </a:r>
          </a:p>
          <a:p>
            <a:pPr marL="882015" lvl="1" indent="-412750">
              <a:lnSpc>
                <a:spcPts val="2865"/>
              </a:lnSpc>
              <a:buClr>
                <a:srgbClr val="C4820D"/>
              </a:buClr>
              <a:buChar char="○"/>
              <a:tabLst>
                <a:tab pos="882015" algn="l"/>
                <a:tab pos="882650" algn="l"/>
              </a:tabLst>
            </a:pPr>
            <a:r>
              <a:rPr sz="2400" dirty="0">
                <a:solidFill>
                  <a:srgbClr val="3B3B3B"/>
                </a:solidFill>
                <a:latin typeface="Rockwell" panose="02060603020205020403" pitchFamily="18" charset="77"/>
                <a:cs typeface="Arial"/>
              </a:rPr>
              <a:t>The proportion of times each value appea</a:t>
            </a:r>
            <a:r>
              <a:rPr lang="en-US" sz="2400" dirty="0">
                <a:solidFill>
                  <a:srgbClr val="3B3B3B"/>
                </a:solidFill>
                <a:latin typeface="Rockwell" panose="02060603020205020403" pitchFamily="18" charset="77"/>
                <a:cs typeface="Arial"/>
              </a:rPr>
              <a:t>rs</a:t>
            </a:r>
          </a:p>
          <a:p>
            <a:pPr marL="808355" algn="ctr">
              <a:lnSpc>
                <a:spcPct val="100000"/>
              </a:lnSpc>
            </a:pPr>
            <a:r>
              <a:rPr lang="en-US" sz="2400" spc="-10" dirty="0">
                <a:solidFill>
                  <a:srgbClr val="3B7EA1"/>
                </a:solidFill>
                <a:latin typeface="Rockwell" panose="02060603020205020403" pitchFamily="18" charset="77"/>
                <a:cs typeface="Arial"/>
              </a:rPr>
              <a:t>   (</a:t>
            </a:r>
            <a:r>
              <a:rPr lang="en-US" sz="2000" spc="-10" dirty="0">
                <a:solidFill>
                  <a:srgbClr val="3B7EA1"/>
                </a:solidFill>
                <a:latin typeface="Rockwell" panose="02060603020205020403" pitchFamily="18" charset="77"/>
                <a:cs typeface="Arial"/>
              </a:rPr>
              <a:t>Demo – notebook 5.2,</a:t>
            </a:r>
          </a:p>
          <a:p>
            <a:pPr marL="808355" algn="ctr">
              <a:lnSpc>
                <a:spcPct val="100000"/>
              </a:lnSpc>
            </a:pPr>
            <a:r>
              <a:rPr lang="en-US" sz="2000" spc="-10" dirty="0">
                <a:solidFill>
                  <a:srgbClr val="3B7EA1"/>
                </a:solidFill>
                <a:latin typeface="Rockwell" panose="02060603020205020403" pitchFamily="18" charset="77"/>
                <a:cs typeface="Arial"/>
              </a:rPr>
              <a:t>Distributions</a:t>
            </a:r>
            <a:r>
              <a:rPr sz="2400" spc="-10" dirty="0">
                <a:solidFill>
                  <a:srgbClr val="3B7EA1"/>
                </a:solidFill>
                <a:latin typeface="Rockwell" panose="02060603020205020403" pitchFamily="18" charset="77"/>
                <a:cs typeface="Arial"/>
              </a:rPr>
              <a:t>)</a:t>
            </a:r>
            <a:endParaRPr sz="2400" dirty="0">
              <a:latin typeface="Rockwell" panose="02060603020205020403" pitchFamily="18" charset="77"/>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570" y="235059"/>
            <a:ext cx="738124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Comparison</a:t>
            </a:r>
            <a:r>
              <a:rPr spc="-65" dirty="0">
                <a:solidFill>
                  <a:schemeClr val="tx1"/>
                </a:solidFill>
              </a:rPr>
              <a:t> </a:t>
            </a:r>
            <a:r>
              <a:rPr spc="-10" dirty="0">
                <a:solidFill>
                  <a:schemeClr val="tx1"/>
                </a:solidFill>
              </a:rPr>
              <a:t>Operators</a:t>
            </a:r>
          </a:p>
        </p:txBody>
      </p:sp>
      <p:sp>
        <p:nvSpPr>
          <p:cNvPr id="3" name="object 3"/>
          <p:cNvSpPr txBox="1"/>
          <p:nvPr/>
        </p:nvSpPr>
        <p:spPr>
          <a:xfrm>
            <a:off x="530224" y="1032383"/>
            <a:ext cx="76079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Rockwell" panose="02060603020205020403" pitchFamily="18" charset="77"/>
                <a:cs typeface="Arial"/>
              </a:rPr>
              <a:t>The</a:t>
            </a:r>
            <a:r>
              <a:rPr sz="2400" spc="-15"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result</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of</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comparison</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expression</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is</a:t>
            </a:r>
            <a:r>
              <a:rPr sz="2400" spc="-1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a</a:t>
            </a:r>
            <a:r>
              <a:rPr sz="2400" spc="25" dirty="0">
                <a:solidFill>
                  <a:srgbClr val="3B3B3B"/>
                </a:solidFill>
                <a:latin typeface="Rockwell" panose="02060603020205020403" pitchFamily="18" charset="77"/>
                <a:cs typeface="Arial"/>
              </a:rPr>
              <a:t> </a:t>
            </a:r>
            <a:r>
              <a:rPr sz="2400" b="1" spc="-10" dirty="0">
                <a:solidFill>
                  <a:srgbClr val="0000FF"/>
                </a:solidFill>
                <a:latin typeface="Rockwell" panose="02060603020205020403" pitchFamily="18" charset="77"/>
                <a:cs typeface="Courier New"/>
              </a:rPr>
              <a:t>bool</a:t>
            </a:r>
            <a:r>
              <a:rPr lang="en-US" sz="2400" b="1" spc="-10" dirty="0">
                <a:solidFill>
                  <a:srgbClr val="0000FF"/>
                </a:solidFill>
                <a:latin typeface="Rockwell" panose="02060603020205020403" pitchFamily="18" charset="77"/>
                <a:cs typeface="Courier New"/>
              </a:rPr>
              <a:t> </a:t>
            </a:r>
            <a:r>
              <a:rPr sz="2400" b="1" spc="-775" dirty="0">
                <a:solidFill>
                  <a:srgbClr val="0000FF"/>
                </a:solidFill>
                <a:latin typeface="Rockwell" panose="02060603020205020403" pitchFamily="18" charset="77"/>
                <a:cs typeface="Courier New"/>
              </a:rPr>
              <a:t> </a:t>
            </a:r>
            <a:r>
              <a:rPr lang="en-US" sz="2400" b="1" spc="-775" dirty="0">
                <a:solidFill>
                  <a:srgbClr val="0000FF"/>
                </a:solidFill>
                <a:latin typeface="Rockwell" panose="02060603020205020403" pitchFamily="18" charset="77"/>
                <a:cs typeface="Courier New"/>
              </a:rPr>
              <a:t>  </a:t>
            </a:r>
            <a:r>
              <a:rPr sz="2400" spc="-10" dirty="0">
                <a:solidFill>
                  <a:srgbClr val="3B3B3B"/>
                </a:solidFill>
                <a:latin typeface="Rockwell" panose="02060603020205020403" pitchFamily="18" charset="77"/>
                <a:cs typeface="Arial"/>
              </a:rPr>
              <a:t>value</a:t>
            </a:r>
            <a:endParaRPr sz="2400" dirty="0">
              <a:latin typeface="Rockwell" panose="02060603020205020403" pitchFamily="18" charset="77"/>
              <a:cs typeface="Arial"/>
            </a:endParaRPr>
          </a:p>
        </p:txBody>
      </p:sp>
      <p:sp>
        <p:nvSpPr>
          <p:cNvPr id="4" name="object 4"/>
          <p:cNvSpPr txBox="1"/>
          <p:nvPr/>
        </p:nvSpPr>
        <p:spPr>
          <a:xfrm>
            <a:off x="5711676" y="2510790"/>
            <a:ext cx="93980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B3B3B"/>
                </a:solidFill>
                <a:latin typeface="Courier New"/>
                <a:cs typeface="Courier New"/>
              </a:rPr>
              <a:t>y</a:t>
            </a:r>
            <a:r>
              <a:rPr sz="2000" b="1" spc="-10" dirty="0">
                <a:solidFill>
                  <a:srgbClr val="3B3B3B"/>
                </a:solidFill>
                <a:latin typeface="Courier New"/>
                <a:cs typeface="Courier New"/>
              </a:rPr>
              <a:t> </a:t>
            </a:r>
            <a:r>
              <a:rPr sz="2000" b="1" dirty="0">
                <a:solidFill>
                  <a:srgbClr val="3B3B3B"/>
                </a:solidFill>
                <a:latin typeface="Courier New"/>
                <a:cs typeface="Courier New"/>
              </a:rPr>
              <a:t>&gt;=</a:t>
            </a:r>
            <a:r>
              <a:rPr sz="2000" b="1" spc="-5" dirty="0">
                <a:solidFill>
                  <a:srgbClr val="3B3B3B"/>
                </a:solidFill>
                <a:latin typeface="Courier New"/>
                <a:cs typeface="Courier New"/>
              </a:rPr>
              <a:t> </a:t>
            </a:r>
            <a:r>
              <a:rPr sz="2000" b="1" spc="-50" dirty="0">
                <a:solidFill>
                  <a:srgbClr val="3B3B3B"/>
                </a:solidFill>
                <a:latin typeface="Courier New"/>
                <a:cs typeface="Courier New"/>
              </a:rPr>
              <a:t>3</a:t>
            </a:r>
            <a:endParaRPr sz="2000">
              <a:latin typeface="Courier New"/>
              <a:cs typeface="Courier New"/>
            </a:endParaRPr>
          </a:p>
        </p:txBody>
      </p:sp>
      <p:sp>
        <p:nvSpPr>
          <p:cNvPr id="5" name="object 5"/>
          <p:cNvSpPr txBox="1"/>
          <p:nvPr/>
        </p:nvSpPr>
        <p:spPr>
          <a:xfrm>
            <a:off x="987425" y="1805940"/>
            <a:ext cx="3378200" cy="1739900"/>
          </a:xfrm>
          <a:prstGeom prst="rect">
            <a:avLst/>
          </a:prstGeom>
        </p:spPr>
        <p:txBody>
          <a:bodyPr vert="horz" wrap="square" lIns="0" tIns="12700" rIns="0" bIns="0" rtlCol="0">
            <a:spAutoFit/>
          </a:bodyPr>
          <a:lstStyle/>
          <a:p>
            <a:pPr marL="12700">
              <a:lnSpc>
                <a:spcPct val="100000"/>
              </a:lnSpc>
              <a:spcBef>
                <a:spcPts val="100"/>
              </a:spcBef>
              <a:tabLst>
                <a:tab pos="2450465" algn="l"/>
              </a:tabLst>
            </a:pPr>
            <a:r>
              <a:rPr sz="2000" b="1" dirty="0">
                <a:solidFill>
                  <a:srgbClr val="3B3B3B"/>
                </a:solidFill>
                <a:latin typeface="Courier New"/>
                <a:cs typeface="Courier New"/>
              </a:rPr>
              <a:t>x</a:t>
            </a:r>
            <a:r>
              <a:rPr sz="2000" b="1" spc="-5"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60" dirty="0">
                <a:solidFill>
                  <a:srgbClr val="3B3B3B"/>
                </a:solidFill>
                <a:latin typeface="Courier New"/>
                <a:cs typeface="Courier New"/>
              </a:rPr>
              <a:t>2</a:t>
            </a:r>
            <a:r>
              <a:rPr sz="2000" b="1" dirty="0">
                <a:solidFill>
                  <a:srgbClr val="3B3B3B"/>
                </a:solidFill>
                <a:latin typeface="Courier New"/>
                <a:cs typeface="Courier New"/>
              </a:rPr>
              <a:t>	y</a:t>
            </a:r>
            <a:r>
              <a:rPr sz="2000" b="1" spc="-15"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60" dirty="0">
                <a:solidFill>
                  <a:srgbClr val="3B3B3B"/>
                </a:solidFill>
                <a:latin typeface="Courier New"/>
                <a:cs typeface="Courier New"/>
              </a:rPr>
              <a:t>3</a:t>
            </a:r>
            <a:endParaRPr sz="2000" dirty="0">
              <a:latin typeface="Courier New"/>
              <a:cs typeface="Courier New"/>
            </a:endParaRPr>
          </a:p>
          <a:p>
            <a:pPr>
              <a:lnSpc>
                <a:spcPct val="100000"/>
              </a:lnSpc>
              <a:spcBef>
                <a:spcPts val="30"/>
              </a:spcBef>
            </a:pPr>
            <a:endParaRPr sz="2750" dirty="0">
              <a:latin typeface="Courier New"/>
              <a:cs typeface="Courier New"/>
            </a:endParaRPr>
          </a:p>
          <a:p>
            <a:pPr marL="12700">
              <a:lnSpc>
                <a:spcPct val="100000"/>
              </a:lnSpc>
              <a:spcBef>
                <a:spcPts val="5"/>
              </a:spcBef>
              <a:tabLst>
                <a:tab pos="2450465" algn="l"/>
              </a:tabLst>
            </a:pPr>
            <a:r>
              <a:rPr sz="2000" b="1" dirty="0">
                <a:solidFill>
                  <a:srgbClr val="3B3B3B"/>
                </a:solidFill>
                <a:latin typeface="Courier New"/>
                <a:cs typeface="Courier New"/>
              </a:rPr>
              <a:t>x</a:t>
            </a:r>
            <a:r>
              <a:rPr sz="2000" b="1" spc="-5" dirty="0">
                <a:solidFill>
                  <a:srgbClr val="3B3B3B"/>
                </a:solidFill>
                <a:latin typeface="Courier New"/>
                <a:cs typeface="Courier New"/>
              </a:rPr>
              <a:t> </a:t>
            </a:r>
            <a:r>
              <a:rPr sz="2000" b="1" dirty="0">
                <a:solidFill>
                  <a:srgbClr val="3B3B3B"/>
                </a:solidFill>
                <a:latin typeface="Courier New"/>
                <a:cs typeface="Courier New"/>
              </a:rPr>
              <a:t>&gt;</a:t>
            </a:r>
            <a:r>
              <a:rPr sz="2000" b="1" spc="-5" dirty="0">
                <a:solidFill>
                  <a:srgbClr val="3B3B3B"/>
                </a:solidFill>
                <a:latin typeface="Courier New"/>
                <a:cs typeface="Courier New"/>
              </a:rPr>
              <a:t> </a:t>
            </a:r>
            <a:r>
              <a:rPr sz="2000" b="1" spc="-60" dirty="0">
                <a:solidFill>
                  <a:srgbClr val="3B3B3B"/>
                </a:solidFill>
                <a:latin typeface="Courier New"/>
                <a:cs typeface="Courier New"/>
              </a:rPr>
              <a:t>1</a:t>
            </a:r>
            <a:r>
              <a:rPr sz="2000" b="1" dirty="0">
                <a:solidFill>
                  <a:srgbClr val="3B3B3B"/>
                </a:solidFill>
                <a:latin typeface="Courier New"/>
                <a:cs typeface="Courier New"/>
              </a:rPr>
              <a:t>	x</a:t>
            </a:r>
            <a:r>
              <a:rPr sz="2000" b="1" spc="-15" dirty="0">
                <a:solidFill>
                  <a:srgbClr val="3B3B3B"/>
                </a:solidFill>
                <a:latin typeface="Courier New"/>
                <a:cs typeface="Courier New"/>
              </a:rPr>
              <a:t> </a:t>
            </a:r>
            <a:r>
              <a:rPr sz="2000" b="1" dirty="0">
                <a:solidFill>
                  <a:srgbClr val="3B3B3B"/>
                </a:solidFill>
                <a:latin typeface="Courier New"/>
                <a:cs typeface="Courier New"/>
              </a:rPr>
              <a:t>&gt;</a:t>
            </a:r>
            <a:r>
              <a:rPr sz="2000" b="1" spc="-5" dirty="0">
                <a:solidFill>
                  <a:srgbClr val="3B3B3B"/>
                </a:solidFill>
                <a:latin typeface="Courier New"/>
                <a:cs typeface="Courier New"/>
              </a:rPr>
              <a:t> </a:t>
            </a:r>
            <a:r>
              <a:rPr sz="2000" b="1" spc="-60" dirty="0">
                <a:solidFill>
                  <a:srgbClr val="3B3B3B"/>
                </a:solidFill>
                <a:latin typeface="Courier New"/>
                <a:cs typeface="Courier New"/>
              </a:rPr>
              <a:t>y</a:t>
            </a:r>
            <a:endParaRPr sz="2000" dirty="0">
              <a:latin typeface="Courier New"/>
              <a:cs typeface="Courier New"/>
            </a:endParaRPr>
          </a:p>
          <a:p>
            <a:pPr>
              <a:lnSpc>
                <a:spcPct val="100000"/>
              </a:lnSpc>
              <a:spcBef>
                <a:spcPts val="30"/>
              </a:spcBef>
            </a:pPr>
            <a:endParaRPr sz="2750" dirty="0">
              <a:latin typeface="Courier New"/>
              <a:cs typeface="Courier New"/>
            </a:endParaRPr>
          </a:p>
          <a:p>
            <a:pPr marL="12700">
              <a:lnSpc>
                <a:spcPct val="100000"/>
              </a:lnSpc>
              <a:spcBef>
                <a:spcPts val="5"/>
              </a:spcBef>
              <a:tabLst>
                <a:tab pos="2450465" algn="l"/>
              </a:tabLst>
            </a:pPr>
            <a:r>
              <a:rPr sz="2000" b="1" dirty="0">
                <a:solidFill>
                  <a:srgbClr val="3B3B3B"/>
                </a:solidFill>
                <a:latin typeface="Courier New"/>
                <a:cs typeface="Courier New"/>
              </a:rPr>
              <a:t>x</a:t>
            </a:r>
            <a:r>
              <a:rPr sz="2000" b="1" spc="-10"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50" dirty="0">
                <a:solidFill>
                  <a:srgbClr val="3B3B3B"/>
                </a:solidFill>
                <a:latin typeface="Courier New"/>
                <a:cs typeface="Courier New"/>
              </a:rPr>
              <a:t>y</a:t>
            </a:r>
            <a:r>
              <a:rPr sz="2000" b="1" dirty="0">
                <a:solidFill>
                  <a:srgbClr val="3B3B3B"/>
                </a:solidFill>
                <a:latin typeface="Courier New"/>
                <a:cs typeface="Courier New"/>
              </a:rPr>
              <a:t>	x</a:t>
            </a:r>
            <a:r>
              <a:rPr sz="2000" b="1" spc="-20" dirty="0">
                <a:solidFill>
                  <a:srgbClr val="3B3B3B"/>
                </a:solidFill>
                <a:latin typeface="Courier New"/>
                <a:cs typeface="Courier New"/>
              </a:rPr>
              <a:t> </a:t>
            </a:r>
            <a:r>
              <a:rPr sz="2000" b="1" dirty="0">
                <a:solidFill>
                  <a:srgbClr val="3B3B3B"/>
                </a:solidFill>
                <a:latin typeface="Courier New"/>
                <a:cs typeface="Courier New"/>
              </a:rPr>
              <a:t>!=</a:t>
            </a:r>
            <a:r>
              <a:rPr sz="2000" b="1" spc="-5" dirty="0">
                <a:solidFill>
                  <a:srgbClr val="3B3B3B"/>
                </a:solidFill>
                <a:latin typeface="Courier New"/>
                <a:cs typeface="Courier New"/>
              </a:rPr>
              <a:t> </a:t>
            </a:r>
            <a:r>
              <a:rPr sz="2000" b="1" spc="-50" dirty="0">
                <a:solidFill>
                  <a:srgbClr val="3B3B3B"/>
                </a:solidFill>
                <a:latin typeface="Courier New"/>
                <a:cs typeface="Courier New"/>
              </a:rPr>
              <a:t>2</a:t>
            </a:r>
            <a:endParaRPr sz="2000" dirty="0">
              <a:latin typeface="Courier New"/>
              <a:cs typeface="Courier New"/>
            </a:endParaRPr>
          </a:p>
        </p:txBody>
      </p:sp>
      <p:sp>
        <p:nvSpPr>
          <p:cNvPr id="6" name="object 6"/>
          <p:cNvSpPr txBox="1"/>
          <p:nvPr/>
        </p:nvSpPr>
        <p:spPr>
          <a:xfrm>
            <a:off x="5711626" y="3215640"/>
            <a:ext cx="139700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B3B3B"/>
                </a:solidFill>
                <a:latin typeface="Courier New"/>
                <a:cs typeface="Courier New"/>
              </a:rPr>
              <a:t>2</a:t>
            </a:r>
            <a:r>
              <a:rPr sz="2000" b="1" spc="-5" dirty="0">
                <a:solidFill>
                  <a:srgbClr val="3B3B3B"/>
                </a:solidFill>
                <a:latin typeface="Courier New"/>
                <a:cs typeface="Courier New"/>
              </a:rPr>
              <a:t> </a:t>
            </a:r>
            <a:r>
              <a:rPr sz="2000" b="1" dirty="0">
                <a:solidFill>
                  <a:srgbClr val="3B3B3B"/>
                </a:solidFill>
                <a:latin typeface="Courier New"/>
                <a:cs typeface="Courier New"/>
              </a:rPr>
              <a:t>&lt;</a:t>
            </a:r>
            <a:r>
              <a:rPr sz="2000" b="1" spc="-5" dirty="0">
                <a:solidFill>
                  <a:srgbClr val="3B3B3B"/>
                </a:solidFill>
                <a:latin typeface="Courier New"/>
                <a:cs typeface="Courier New"/>
              </a:rPr>
              <a:t> </a:t>
            </a:r>
            <a:r>
              <a:rPr sz="2000" b="1" dirty="0">
                <a:solidFill>
                  <a:srgbClr val="3B3B3B"/>
                </a:solidFill>
                <a:latin typeface="Courier New"/>
                <a:cs typeface="Courier New"/>
              </a:rPr>
              <a:t>x</a:t>
            </a:r>
            <a:r>
              <a:rPr sz="2000" b="1" spc="-5" dirty="0">
                <a:solidFill>
                  <a:srgbClr val="3B3B3B"/>
                </a:solidFill>
                <a:latin typeface="Courier New"/>
                <a:cs typeface="Courier New"/>
              </a:rPr>
              <a:t> </a:t>
            </a:r>
            <a:r>
              <a:rPr sz="2000" b="1" dirty="0">
                <a:solidFill>
                  <a:srgbClr val="3B3B3B"/>
                </a:solidFill>
                <a:latin typeface="Courier New"/>
                <a:cs typeface="Courier New"/>
              </a:rPr>
              <a:t>&lt;</a:t>
            </a:r>
            <a:r>
              <a:rPr sz="2000" b="1" spc="-5" dirty="0">
                <a:solidFill>
                  <a:srgbClr val="3B3B3B"/>
                </a:solidFill>
                <a:latin typeface="Courier New"/>
                <a:cs typeface="Courier New"/>
              </a:rPr>
              <a:t> </a:t>
            </a:r>
            <a:r>
              <a:rPr sz="2000" b="1" spc="-50" dirty="0">
                <a:solidFill>
                  <a:srgbClr val="3B3B3B"/>
                </a:solidFill>
                <a:latin typeface="Courier New"/>
                <a:cs typeface="Courier New"/>
              </a:rPr>
              <a:t>5</a:t>
            </a:r>
            <a:endParaRPr sz="2000" dirty="0">
              <a:latin typeface="Courier New"/>
              <a:cs typeface="Courier New"/>
            </a:endParaRPr>
          </a:p>
        </p:txBody>
      </p:sp>
      <p:sp>
        <p:nvSpPr>
          <p:cNvPr id="7" name="object 7"/>
          <p:cNvSpPr/>
          <p:nvPr/>
        </p:nvSpPr>
        <p:spPr>
          <a:xfrm>
            <a:off x="889124" y="1797349"/>
            <a:ext cx="3489960" cy="459105"/>
          </a:xfrm>
          <a:custGeom>
            <a:avLst/>
            <a:gdLst/>
            <a:ahLst/>
            <a:cxnLst/>
            <a:rect l="l" t="t" r="r" b="b"/>
            <a:pathLst>
              <a:path w="3489960" h="459105">
                <a:moveTo>
                  <a:pt x="0" y="76501"/>
                </a:moveTo>
                <a:lnTo>
                  <a:pt x="6011" y="46723"/>
                </a:lnTo>
                <a:lnTo>
                  <a:pt x="22406" y="22406"/>
                </a:lnTo>
                <a:lnTo>
                  <a:pt x="46723" y="6011"/>
                </a:lnTo>
                <a:lnTo>
                  <a:pt x="76501" y="0"/>
                </a:lnTo>
                <a:lnTo>
                  <a:pt x="3413098" y="0"/>
                </a:lnTo>
                <a:lnTo>
                  <a:pt x="3455541" y="12853"/>
                </a:lnTo>
                <a:lnTo>
                  <a:pt x="3483776" y="47225"/>
                </a:lnTo>
                <a:lnTo>
                  <a:pt x="3489599" y="76501"/>
                </a:lnTo>
                <a:lnTo>
                  <a:pt x="3489599" y="382498"/>
                </a:lnTo>
                <a:lnTo>
                  <a:pt x="3483588" y="412276"/>
                </a:lnTo>
                <a:lnTo>
                  <a:pt x="3467193" y="436593"/>
                </a:lnTo>
                <a:lnTo>
                  <a:pt x="3442876" y="452988"/>
                </a:lnTo>
                <a:lnTo>
                  <a:pt x="3413098" y="458999"/>
                </a:lnTo>
                <a:lnTo>
                  <a:pt x="76501" y="458999"/>
                </a:lnTo>
                <a:lnTo>
                  <a:pt x="46723" y="452988"/>
                </a:lnTo>
                <a:lnTo>
                  <a:pt x="22406" y="436593"/>
                </a:lnTo>
                <a:lnTo>
                  <a:pt x="6011" y="412276"/>
                </a:lnTo>
                <a:lnTo>
                  <a:pt x="0" y="382498"/>
                </a:lnTo>
                <a:lnTo>
                  <a:pt x="0" y="76501"/>
                </a:lnTo>
                <a:close/>
              </a:path>
            </a:pathLst>
          </a:custGeom>
          <a:ln w="19049">
            <a:solidFill>
              <a:srgbClr val="007DD6"/>
            </a:solidFill>
          </a:ln>
        </p:spPr>
        <p:txBody>
          <a:bodyPr wrap="square" lIns="0" tIns="0" rIns="0" bIns="0" rtlCol="0"/>
          <a:lstStyle/>
          <a:p>
            <a:endParaRPr/>
          </a:p>
        </p:txBody>
      </p:sp>
      <p:sp>
        <p:nvSpPr>
          <p:cNvPr id="8" name="object 8"/>
          <p:cNvSpPr txBox="1"/>
          <p:nvPr/>
        </p:nvSpPr>
        <p:spPr>
          <a:xfrm>
            <a:off x="4480950" y="1882958"/>
            <a:ext cx="1872614"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Assignment</a:t>
            </a:r>
            <a:r>
              <a:rPr sz="1400" spc="-10" dirty="0">
                <a:latin typeface="Arial"/>
                <a:cs typeface="Arial"/>
              </a:rPr>
              <a:t> statements</a:t>
            </a:r>
            <a:endParaRPr sz="1400" dirty="0">
              <a:latin typeface="Arial"/>
              <a:cs typeface="Arial"/>
            </a:endParaRPr>
          </a:p>
        </p:txBody>
      </p:sp>
      <p:sp>
        <p:nvSpPr>
          <p:cNvPr id="9" name="object 9"/>
          <p:cNvSpPr/>
          <p:nvPr/>
        </p:nvSpPr>
        <p:spPr>
          <a:xfrm>
            <a:off x="889124" y="2515523"/>
            <a:ext cx="6377305" cy="1155700"/>
          </a:xfrm>
          <a:custGeom>
            <a:avLst/>
            <a:gdLst/>
            <a:ahLst/>
            <a:cxnLst/>
            <a:rect l="l" t="t" r="r" b="b"/>
            <a:pathLst>
              <a:path w="6377305" h="1155700">
                <a:moveTo>
                  <a:pt x="0" y="192603"/>
                </a:moveTo>
                <a:lnTo>
                  <a:pt x="5086" y="148441"/>
                </a:lnTo>
                <a:lnTo>
                  <a:pt x="19576" y="107901"/>
                </a:lnTo>
                <a:lnTo>
                  <a:pt x="42312" y="72139"/>
                </a:lnTo>
                <a:lnTo>
                  <a:pt x="72139" y="42312"/>
                </a:lnTo>
                <a:lnTo>
                  <a:pt x="107901" y="19576"/>
                </a:lnTo>
                <a:lnTo>
                  <a:pt x="148441" y="5086"/>
                </a:lnTo>
                <a:lnTo>
                  <a:pt x="192603" y="0"/>
                </a:lnTo>
                <a:lnTo>
                  <a:pt x="6184195" y="0"/>
                </a:lnTo>
                <a:lnTo>
                  <a:pt x="6257902" y="14661"/>
                </a:lnTo>
                <a:lnTo>
                  <a:pt x="6320387" y="56412"/>
                </a:lnTo>
                <a:lnTo>
                  <a:pt x="6362138" y="118897"/>
                </a:lnTo>
                <a:lnTo>
                  <a:pt x="6376799" y="192603"/>
                </a:lnTo>
                <a:lnTo>
                  <a:pt x="6376799" y="962995"/>
                </a:lnTo>
                <a:lnTo>
                  <a:pt x="6371713" y="1007158"/>
                </a:lnTo>
                <a:lnTo>
                  <a:pt x="6357223" y="1047698"/>
                </a:lnTo>
                <a:lnTo>
                  <a:pt x="6334486" y="1083459"/>
                </a:lnTo>
                <a:lnTo>
                  <a:pt x="6304659" y="1113286"/>
                </a:lnTo>
                <a:lnTo>
                  <a:pt x="6268898" y="1136023"/>
                </a:lnTo>
                <a:lnTo>
                  <a:pt x="6228358" y="1150513"/>
                </a:lnTo>
                <a:lnTo>
                  <a:pt x="6184195" y="1155599"/>
                </a:lnTo>
                <a:lnTo>
                  <a:pt x="192603" y="1155599"/>
                </a:lnTo>
                <a:lnTo>
                  <a:pt x="148441" y="1150513"/>
                </a:lnTo>
                <a:lnTo>
                  <a:pt x="107901" y="1136023"/>
                </a:lnTo>
                <a:lnTo>
                  <a:pt x="72139" y="1113286"/>
                </a:lnTo>
                <a:lnTo>
                  <a:pt x="42312" y="1083459"/>
                </a:lnTo>
                <a:lnTo>
                  <a:pt x="19576" y="1047698"/>
                </a:lnTo>
                <a:lnTo>
                  <a:pt x="5086" y="1007158"/>
                </a:lnTo>
                <a:lnTo>
                  <a:pt x="0" y="962995"/>
                </a:lnTo>
                <a:lnTo>
                  <a:pt x="0" y="192603"/>
                </a:lnTo>
                <a:close/>
              </a:path>
            </a:pathLst>
          </a:custGeom>
          <a:ln w="19049">
            <a:solidFill>
              <a:srgbClr val="007DD6"/>
            </a:solidFill>
          </a:ln>
        </p:spPr>
        <p:txBody>
          <a:bodyPr wrap="square" lIns="0" tIns="0" rIns="0" bIns="0" rtlCol="0"/>
          <a:lstStyle/>
          <a:p>
            <a:endParaRPr/>
          </a:p>
        </p:txBody>
      </p:sp>
      <p:sp>
        <p:nvSpPr>
          <p:cNvPr id="10" name="object 10"/>
          <p:cNvSpPr txBox="1"/>
          <p:nvPr/>
        </p:nvSpPr>
        <p:spPr>
          <a:xfrm>
            <a:off x="7387021" y="2852923"/>
            <a:ext cx="984250" cy="448309"/>
          </a:xfrm>
          <a:prstGeom prst="rect">
            <a:avLst/>
          </a:prstGeom>
        </p:spPr>
        <p:txBody>
          <a:bodyPr vert="horz" wrap="square" lIns="0" tIns="22860" rIns="0" bIns="0" rtlCol="0">
            <a:spAutoFit/>
          </a:bodyPr>
          <a:lstStyle/>
          <a:p>
            <a:pPr marL="12700" marR="5080">
              <a:lnSpc>
                <a:spcPts val="1650"/>
              </a:lnSpc>
              <a:spcBef>
                <a:spcPts val="180"/>
              </a:spcBef>
            </a:pPr>
            <a:r>
              <a:rPr sz="1400" spc="-10" dirty="0">
                <a:latin typeface="Arial"/>
                <a:cs typeface="Arial"/>
              </a:rPr>
              <a:t>Comparison expressions</a:t>
            </a:r>
            <a:endParaRPr sz="14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5068" y="2209524"/>
            <a:ext cx="522986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Large</a:t>
            </a:r>
            <a:r>
              <a:rPr spc="-30" dirty="0">
                <a:solidFill>
                  <a:schemeClr val="tx1"/>
                </a:solidFill>
              </a:rPr>
              <a:t> </a:t>
            </a:r>
            <a:r>
              <a:rPr dirty="0">
                <a:solidFill>
                  <a:schemeClr val="tx1"/>
                </a:solidFill>
              </a:rPr>
              <a:t>Random</a:t>
            </a:r>
            <a:r>
              <a:rPr spc="-25" dirty="0">
                <a:solidFill>
                  <a:schemeClr val="tx1"/>
                </a:solidFill>
              </a:rPr>
              <a:t> </a:t>
            </a:r>
            <a:r>
              <a:rPr spc="-10" dirty="0">
                <a:solidFill>
                  <a:schemeClr val="tx1"/>
                </a:solidFill>
              </a:rPr>
              <a:t>Samples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29207"/>
            <a:ext cx="8727439" cy="727635"/>
          </a:xfrm>
          <a:prstGeom prst="rect">
            <a:avLst/>
          </a:prstGeom>
        </p:spPr>
        <p:txBody>
          <a:bodyPr vert="horz" wrap="square" lIns="0" tIns="110998" rIns="0" bIns="0" rtlCol="0">
            <a:spAutoFit/>
          </a:bodyPr>
          <a:lstStyle/>
          <a:p>
            <a:pPr marL="12700">
              <a:lnSpc>
                <a:spcPct val="100000"/>
              </a:lnSpc>
              <a:spcBef>
                <a:spcPts val="100"/>
              </a:spcBef>
            </a:pPr>
            <a:r>
              <a:rPr sz="4000" dirty="0">
                <a:solidFill>
                  <a:schemeClr val="tx1"/>
                </a:solidFill>
              </a:rPr>
              <a:t>Law</a:t>
            </a:r>
            <a:r>
              <a:rPr sz="4000" spc="-45" dirty="0">
                <a:solidFill>
                  <a:schemeClr val="tx1"/>
                </a:solidFill>
              </a:rPr>
              <a:t> </a:t>
            </a:r>
            <a:r>
              <a:rPr sz="4000" dirty="0">
                <a:solidFill>
                  <a:schemeClr val="tx1"/>
                </a:solidFill>
              </a:rPr>
              <a:t>of</a:t>
            </a:r>
            <a:r>
              <a:rPr sz="4000" spc="-140" dirty="0">
                <a:solidFill>
                  <a:schemeClr val="tx1"/>
                </a:solidFill>
              </a:rPr>
              <a:t> </a:t>
            </a:r>
            <a:r>
              <a:rPr sz="4000" dirty="0">
                <a:solidFill>
                  <a:schemeClr val="tx1"/>
                </a:solidFill>
              </a:rPr>
              <a:t>Averages</a:t>
            </a:r>
            <a:r>
              <a:rPr sz="4000" spc="-35" dirty="0">
                <a:solidFill>
                  <a:schemeClr val="tx1"/>
                </a:solidFill>
              </a:rPr>
              <a:t> </a:t>
            </a:r>
            <a:r>
              <a:rPr sz="4000" dirty="0">
                <a:solidFill>
                  <a:schemeClr val="tx1"/>
                </a:solidFill>
              </a:rPr>
              <a:t>/</a:t>
            </a:r>
            <a:r>
              <a:rPr sz="4000" spc="-30" dirty="0">
                <a:solidFill>
                  <a:schemeClr val="tx1"/>
                </a:solidFill>
              </a:rPr>
              <a:t> </a:t>
            </a:r>
            <a:r>
              <a:rPr sz="4000" dirty="0">
                <a:solidFill>
                  <a:schemeClr val="tx1"/>
                </a:solidFill>
              </a:rPr>
              <a:t>Law</a:t>
            </a:r>
            <a:r>
              <a:rPr sz="4000" spc="-35" dirty="0">
                <a:solidFill>
                  <a:schemeClr val="tx1"/>
                </a:solidFill>
              </a:rPr>
              <a:t> </a:t>
            </a:r>
            <a:r>
              <a:rPr sz="4000" dirty="0">
                <a:solidFill>
                  <a:schemeClr val="tx1"/>
                </a:solidFill>
              </a:rPr>
              <a:t>of</a:t>
            </a:r>
            <a:r>
              <a:rPr sz="4000" spc="-35" dirty="0">
                <a:solidFill>
                  <a:schemeClr val="tx1"/>
                </a:solidFill>
              </a:rPr>
              <a:t> </a:t>
            </a:r>
            <a:r>
              <a:rPr sz="4000" dirty="0">
                <a:solidFill>
                  <a:schemeClr val="tx1"/>
                </a:solidFill>
              </a:rPr>
              <a:t>Large</a:t>
            </a:r>
            <a:r>
              <a:rPr sz="4000" spc="-30" dirty="0">
                <a:solidFill>
                  <a:schemeClr val="tx1"/>
                </a:solidFill>
              </a:rPr>
              <a:t> </a:t>
            </a:r>
            <a:r>
              <a:rPr sz="4000" spc="-10" dirty="0">
                <a:solidFill>
                  <a:schemeClr val="tx1"/>
                </a:solidFill>
              </a:rPr>
              <a:t>Numbers</a:t>
            </a:r>
            <a:endParaRPr sz="4000" dirty="0">
              <a:solidFill>
                <a:schemeClr val="tx1"/>
              </a:solidFill>
            </a:endParaRPr>
          </a:p>
        </p:txBody>
      </p:sp>
      <p:sp>
        <p:nvSpPr>
          <p:cNvPr id="3" name="object 3"/>
          <p:cNvSpPr txBox="1"/>
          <p:nvPr/>
        </p:nvSpPr>
        <p:spPr>
          <a:xfrm>
            <a:off x="530225" y="1030477"/>
            <a:ext cx="7931784" cy="3652025"/>
          </a:xfrm>
          <a:prstGeom prst="rect">
            <a:avLst/>
          </a:prstGeom>
        </p:spPr>
        <p:txBody>
          <a:bodyPr vert="horz" wrap="square" lIns="0" tIns="12700" rIns="0" bIns="0" rtlCol="0">
            <a:spAutoFit/>
          </a:bodyPr>
          <a:lstStyle/>
          <a:p>
            <a:pPr marL="355600" marR="1376680" indent="-342900">
              <a:lnSpc>
                <a:spcPct val="117200"/>
              </a:lnSpc>
              <a:spcBef>
                <a:spcPts val="100"/>
              </a:spcBef>
              <a:buFont typeface="Arial" panose="020B0604020202020204" pitchFamily="34" charset="0"/>
              <a:buChar char="•"/>
            </a:pPr>
            <a:r>
              <a:rPr sz="2400" dirty="0">
                <a:solidFill>
                  <a:srgbClr val="3B3B3B"/>
                </a:solidFill>
                <a:latin typeface="Rockwell" panose="02060603020205020403" pitchFamily="18" charset="77"/>
                <a:cs typeface="Arial"/>
              </a:rPr>
              <a:t>If a </a:t>
            </a:r>
            <a:r>
              <a:rPr sz="2400" b="1" dirty="0">
                <a:solidFill>
                  <a:srgbClr val="3B3B3B"/>
                </a:solidFill>
                <a:latin typeface="Rockwell" panose="02060603020205020403" pitchFamily="18" charset="77"/>
                <a:cs typeface="Arial"/>
              </a:rPr>
              <a:t>chance</a:t>
            </a:r>
            <a:r>
              <a:rPr sz="2400" dirty="0">
                <a:solidFill>
                  <a:srgbClr val="3B3B3B"/>
                </a:solidFill>
                <a:latin typeface="Rockwell" panose="02060603020205020403" pitchFamily="18" charset="77"/>
                <a:cs typeface="Arial"/>
              </a:rPr>
              <a:t> experiment is </a:t>
            </a:r>
            <a:r>
              <a:rPr sz="2400" b="1" dirty="0">
                <a:solidFill>
                  <a:srgbClr val="3B3B3B"/>
                </a:solidFill>
                <a:latin typeface="Rockwell" panose="02060603020205020403" pitchFamily="18" charset="77"/>
                <a:cs typeface="Arial"/>
              </a:rPr>
              <a:t>repeated many times</a:t>
            </a:r>
            <a:r>
              <a:rPr sz="2400" dirty="0">
                <a:solidFill>
                  <a:srgbClr val="3B3B3B"/>
                </a:solidFill>
                <a:latin typeface="Rockwell" panose="02060603020205020403" pitchFamily="18" charset="77"/>
                <a:cs typeface="Arial"/>
              </a:rPr>
              <a:t>, </a:t>
            </a:r>
            <a:r>
              <a:rPr sz="2400" b="1" i="1" dirty="0">
                <a:solidFill>
                  <a:srgbClr val="00B0F0"/>
                </a:solidFill>
                <a:latin typeface="Rockwell" panose="02060603020205020403" pitchFamily="18" charset="77"/>
                <a:cs typeface="Arial"/>
              </a:rPr>
              <a:t>independently and under the same conditions</a:t>
            </a:r>
            <a:r>
              <a:rPr sz="2400" dirty="0">
                <a:solidFill>
                  <a:srgbClr val="3B3B3B"/>
                </a:solidFill>
                <a:latin typeface="Rockwell" panose="02060603020205020403" pitchFamily="18" charset="77"/>
                <a:cs typeface="Arial"/>
              </a:rPr>
              <a:t>, then the proportion of times that an event occurs</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gets closer to the theoretical probability of the event</a:t>
            </a:r>
          </a:p>
          <a:p>
            <a:pPr>
              <a:lnSpc>
                <a:spcPct val="100000"/>
              </a:lnSpc>
            </a:pPr>
            <a:endParaRPr sz="2400" dirty="0">
              <a:solidFill>
                <a:srgbClr val="3B3B3B"/>
              </a:solidFill>
              <a:latin typeface="Rockwell" panose="02060603020205020403" pitchFamily="18" charset="77"/>
              <a:cs typeface="Arial"/>
            </a:endParaRPr>
          </a:p>
          <a:p>
            <a:pPr marL="355600" marR="5080" indent="-342900">
              <a:lnSpc>
                <a:spcPct val="100499"/>
              </a:lnSpc>
              <a:buFont typeface="Arial" panose="020B0604020202020204" pitchFamily="34" charset="0"/>
              <a:buChar char="•"/>
            </a:pPr>
            <a:r>
              <a:rPr sz="2400" dirty="0">
                <a:solidFill>
                  <a:srgbClr val="3B3B3B"/>
                </a:solidFill>
                <a:latin typeface="Rockwell" panose="02060603020205020403" pitchFamily="18" charset="77"/>
                <a:cs typeface="Arial"/>
              </a:rPr>
              <a:t>As you increase the number of rolls of a die, the proportion of times you see the face with five spots gets closer to 1/6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239" y="196272"/>
            <a:ext cx="7959725"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Empirical</a:t>
            </a:r>
            <a:r>
              <a:rPr spc="-45" dirty="0">
                <a:solidFill>
                  <a:schemeClr val="tx1"/>
                </a:solidFill>
              </a:rPr>
              <a:t> </a:t>
            </a:r>
            <a:r>
              <a:rPr dirty="0">
                <a:solidFill>
                  <a:schemeClr val="tx1"/>
                </a:solidFill>
              </a:rPr>
              <a:t>Distribution</a:t>
            </a:r>
            <a:r>
              <a:rPr spc="-35" dirty="0">
                <a:solidFill>
                  <a:schemeClr val="tx1"/>
                </a:solidFill>
              </a:rPr>
              <a:t> </a:t>
            </a:r>
            <a:r>
              <a:rPr dirty="0">
                <a:solidFill>
                  <a:schemeClr val="tx1"/>
                </a:solidFill>
              </a:rPr>
              <a:t>of</a:t>
            </a:r>
            <a:r>
              <a:rPr spc="-30" dirty="0">
                <a:solidFill>
                  <a:schemeClr val="tx1"/>
                </a:solidFill>
              </a:rPr>
              <a:t> </a:t>
            </a:r>
            <a:r>
              <a:rPr dirty="0">
                <a:solidFill>
                  <a:schemeClr val="tx1"/>
                </a:solidFill>
              </a:rPr>
              <a:t>a</a:t>
            </a:r>
            <a:r>
              <a:rPr spc="-25" dirty="0">
                <a:solidFill>
                  <a:schemeClr val="tx1"/>
                </a:solidFill>
              </a:rPr>
              <a:t> </a:t>
            </a:r>
            <a:r>
              <a:rPr spc="-10" dirty="0">
                <a:solidFill>
                  <a:schemeClr val="tx1"/>
                </a:solidFill>
              </a:rPr>
              <a:t>Sample</a:t>
            </a:r>
          </a:p>
        </p:txBody>
      </p:sp>
      <p:sp>
        <p:nvSpPr>
          <p:cNvPr id="3" name="object 3"/>
          <p:cNvSpPr txBox="1"/>
          <p:nvPr/>
        </p:nvSpPr>
        <p:spPr>
          <a:xfrm>
            <a:off x="314961" y="965200"/>
            <a:ext cx="8174990" cy="2975173"/>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400" dirty="0">
                <a:solidFill>
                  <a:srgbClr val="3B3B3B"/>
                </a:solidFill>
                <a:latin typeface="Rockwell" panose="02060603020205020403" pitchFamily="18" charset="77"/>
                <a:cs typeface="Arial"/>
              </a:rPr>
              <a:t>If the </a:t>
            </a:r>
            <a:r>
              <a:rPr sz="2400" b="1" dirty="0">
                <a:solidFill>
                  <a:srgbClr val="3B3B3B"/>
                </a:solidFill>
                <a:latin typeface="Rockwell" panose="02060603020205020403" pitchFamily="18" charset="77"/>
                <a:cs typeface="Arial"/>
              </a:rPr>
              <a:t>sample size is large</a:t>
            </a:r>
            <a:r>
              <a:rPr sz="2400" dirty="0">
                <a:solidFill>
                  <a:srgbClr val="3B3B3B"/>
                </a:solidFill>
                <a:latin typeface="Rockwell" panose="02060603020205020403" pitchFamily="18" charset="77"/>
                <a:cs typeface="Arial"/>
              </a:rPr>
              <a:t>,</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then the </a:t>
            </a:r>
            <a:r>
              <a:rPr sz="2400" b="1" i="1" dirty="0">
                <a:solidFill>
                  <a:srgbClr val="00B0F0"/>
                </a:solidFill>
                <a:latin typeface="Rockwell" panose="02060603020205020403" pitchFamily="18" charset="77"/>
                <a:cs typeface="Arial"/>
              </a:rPr>
              <a:t>empirical distribution of a uniform random sample</a:t>
            </a:r>
            <a:r>
              <a:rPr sz="2400" dirty="0">
                <a:solidFill>
                  <a:srgbClr val="3B3B3B"/>
                </a:solidFill>
                <a:latin typeface="Rockwell" panose="02060603020205020403" pitchFamily="18" charset="77"/>
                <a:cs typeface="Arial"/>
              </a:rPr>
              <a:t> </a:t>
            </a:r>
            <a:r>
              <a:rPr sz="2400" b="1" dirty="0">
                <a:solidFill>
                  <a:srgbClr val="3B3B3B"/>
                </a:solidFill>
                <a:latin typeface="Rockwell" panose="02060603020205020403" pitchFamily="18" charset="77"/>
                <a:cs typeface="Arial"/>
              </a:rPr>
              <a:t>resembles the distribution of the population</a:t>
            </a:r>
            <a:r>
              <a:rPr sz="2400" dirty="0">
                <a:solidFill>
                  <a:srgbClr val="3B3B3B"/>
                </a:solidFill>
                <a:latin typeface="Rockwell" panose="02060603020205020403" pitchFamily="18" charset="77"/>
                <a:cs typeface="Arial"/>
              </a:rPr>
              <a:t>,</a:t>
            </a:r>
            <a:r>
              <a:rPr lang="en-US" sz="2400" dirty="0">
                <a:solidFill>
                  <a:srgbClr val="3B3B3B"/>
                </a:solidFill>
                <a:latin typeface="Rockwell" panose="02060603020205020403" pitchFamily="18" charset="77"/>
                <a:cs typeface="Arial"/>
              </a:rPr>
              <a:t> </a:t>
            </a:r>
            <a:r>
              <a:rPr sz="2400" dirty="0">
                <a:solidFill>
                  <a:srgbClr val="3B3B3B"/>
                </a:solidFill>
                <a:latin typeface="Rockwell" panose="02060603020205020403" pitchFamily="18" charset="77"/>
                <a:cs typeface="Arial"/>
              </a:rPr>
              <a:t>with high probability</a:t>
            </a:r>
          </a:p>
          <a:p>
            <a:pPr>
              <a:lnSpc>
                <a:spcPct val="100000"/>
              </a:lnSpc>
            </a:pPr>
            <a:endParaRPr sz="2700" dirty="0">
              <a:latin typeface="Rockwell" panose="02060603020205020403" pitchFamily="18" charset="77"/>
              <a:cs typeface="Arial"/>
            </a:endParaRPr>
          </a:p>
          <a:p>
            <a:pPr>
              <a:lnSpc>
                <a:spcPct val="100000"/>
              </a:lnSpc>
            </a:pPr>
            <a:endParaRPr sz="2150" dirty="0">
              <a:latin typeface="Rockwell" panose="02060603020205020403" pitchFamily="18" charset="77"/>
              <a:cs typeface="Arial"/>
            </a:endParaRPr>
          </a:p>
          <a:p>
            <a:pPr marL="808355" algn="ctr">
              <a:lnSpc>
                <a:spcPct val="100000"/>
              </a:lnSpc>
            </a:pPr>
            <a:r>
              <a:rPr sz="2400" spc="-10" dirty="0">
                <a:solidFill>
                  <a:srgbClr val="3B7EA1"/>
                </a:solidFill>
                <a:latin typeface="Rockwell" panose="02060603020205020403" pitchFamily="18" charset="77"/>
                <a:cs typeface="Arial"/>
              </a:rPr>
              <a:t>(Demo</a:t>
            </a:r>
            <a:r>
              <a:rPr lang="en-US" sz="2400" spc="-10" dirty="0">
                <a:solidFill>
                  <a:srgbClr val="3B7EA1"/>
                </a:solidFill>
                <a:latin typeface="Rockwell" panose="02060603020205020403" pitchFamily="18" charset="77"/>
                <a:cs typeface="Arial"/>
              </a:rPr>
              <a:t> – notebook 5.2,</a:t>
            </a:r>
          </a:p>
          <a:p>
            <a:pPr marL="808355" algn="ctr">
              <a:lnSpc>
                <a:spcPct val="100000"/>
              </a:lnSpc>
            </a:pPr>
            <a:r>
              <a:rPr lang="en-US" sz="2400" spc="-10" dirty="0">
                <a:solidFill>
                  <a:srgbClr val="3B7EA1"/>
                </a:solidFill>
                <a:latin typeface="Rockwell" panose="02060603020205020403" pitchFamily="18" charset="77"/>
                <a:cs typeface="Arial"/>
              </a:rPr>
              <a:t>Large Random Samples</a:t>
            </a:r>
            <a:r>
              <a:rPr sz="2400" spc="-10" dirty="0">
                <a:solidFill>
                  <a:srgbClr val="3B7EA1"/>
                </a:solidFill>
                <a:latin typeface="Rockwell" panose="02060603020205020403" pitchFamily="18" charset="77"/>
                <a:cs typeface="Arial"/>
              </a:rPr>
              <a:t>)</a:t>
            </a:r>
            <a:endParaRPr sz="2400" dirty="0">
              <a:latin typeface="Rockwell" panose="02060603020205020403" pitchFamily="18" charset="77"/>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9897" y="2209524"/>
            <a:ext cx="22428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40" dirty="0">
                <a:solidFill>
                  <a:schemeClr val="tx1"/>
                </a:solidFill>
              </a:rPr>
              <a:t> </a:t>
            </a:r>
            <a:r>
              <a:rPr spc="-10" dirty="0">
                <a:solidFill>
                  <a:schemeClr val="tx1"/>
                </a:solidFill>
              </a:rPr>
              <a:t>Statistic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6283" y="2227211"/>
            <a:ext cx="1776730" cy="39116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spc="-10" dirty="0">
                <a:latin typeface="Arial"/>
                <a:cs typeface="Arial"/>
              </a:rPr>
              <a:t>Example</a:t>
            </a:r>
            <a:r>
              <a:rPr sz="2400" spc="-10" dirty="0">
                <a:latin typeface="Arial"/>
                <a:cs typeface="Arial"/>
              </a:rPr>
              <a:t>:</a:t>
            </a:r>
            <a:endParaRPr sz="2400" dirty="0">
              <a:latin typeface="Arial"/>
              <a:cs typeface="Arial"/>
            </a:endParaRPr>
          </a:p>
        </p:txBody>
      </p:sp>
      <p:sp>
        <p:nvSpPr>
          <p:cNvPr id="3" name="object 3"/>
          <p:cNvSpPr txBox="1">
            <a:spLocks noGrp="1"/>
          </p:cNvSpPr>
          <p:nvPr>
            <p:ph type="title"/>
          </p:nvPr>
        </p:nvSpPr>
        <p:spPr>
          <a:xfrm>
            <a:off x="165580" y="312316"/>
            <a:ext cx="7772400" cy="636072"/>
          </a:xfrm>
          <a:prstGeom prst="rect">
            <a:avLst/>
          </a:prstGeom>
        </p:spPr>
        <p:txBody>
          <a:bodyPr vert="horz" wrap="square" lIns="0" tIns="12700" rIns="0" bIns="0" rtlCol="0">
            <a:spAutoFit/>
          </a:bodyPr>
          <a:lstStyle/>
          <a:p>
            <a:pPr marL="257175">
              <a:lnSpc>
                <a:spcPct val="100000"/>
              </a:lnSpc>
              <a:spcBef>
                <a:spcPts val="100"/>
              </a:spcBef>
            </a:pPr>
            <a:r>
              <a:rPr spc="-10" dirty="0">
                <a:solidFill>
                  <a:schemeClr val="tx1"/>
                </a:solidFill>
              </a:rPr>
              <a:t>Inference</a:t>
            </a:r>
          </a:p>
        </p:txBody>
      </p:sp>
      <p:sp>
        <p:nvSpPr>
          <p:cNvPr id="4" name="object 4"/>
          <p:cNvSpPr txBox="1"/>
          <p:nvPr/>
        </p:nvSpPr>
        <p:spPr>
          <a:xfrm>
            <a:off x="466283" y="1030477"/>
            <a:ext cx="7880841" cy="1248419"/>
          </a:xfrm>
          <a:prstGeom prst="rect">
            <a:avLst/>
          </a:prstGeom>
        </p:spPr>
        <p:txBody>
          <a:bodyPr vert="horz" wrap="square" lIns="0" tIns="75565" rIns="0" bIns="0" rtlCol="0">
            <a:spAutoFit/>
          </a:bodyPr>
          <a:lstStyle/>
          <a:p>
            <a:pPr marL="424815" indent="-412750">
              <a:lnSpc>
                <a:spcPct val="100000"/>
              </a:lnSpc>
              <a:spcBef>
                <a:spcPts val="595"/>
              </a:spcBef>
              <a:buClr>
                <a:srgbClr val="C4820D"/>
              </a:buClr>
              <a:buChar char="●"/>
              <a:tabLst>
                <a:tab pos="424815" algn="l"/>
                <a:tab pos="425450" algn="l"/>
              </a:tabLst>
            </a:pPr>
            <a:r>
              <a:rPr sz="2400" b="1" dirty="0">
                <a:solidFill>
                  <a:srgbClr val="3B3B3B"/>
                </a:solidFill>
                <a:latin typeface="Arial"/>
                <a:cs typeface="Arial"/>
              </a:rPr>
              <a:t>Statistical</a:t>
            </a:r>
            <a:r>
              <a:rPr sz="2400" b="1" spc="-40" dirty="0">
                <a:solidFill>
                  <a:srgbClr val="3B3B3B"/>
                </a:solidFill>
                <a:latin typeface="Arial"/>
                <a:cs typeface="Arial"/>
              </a:rPr>
              <a:t> </a:t>
            </a:r>
            <a:r>
              <a:rPr sz="2400" b="1" spc="-10" dirty="0">
                <a:solidFill>
                  <a:srgbClr val="3B3B3B"/>
                </a:solidFill>
                <a:latin typeface="Arial"/>
                <a:cs typeface="Arial"/>
              </a:rPr>
              <a:t>Inference:</a:t>
            </a:r>
            <a:endParaRPr sz="2400" dirty="0">
              <a:latin typeface="Arial"/>
              <a:cs typeface="Arial"/>
            </a:endParaRPr>
          </a:p>
          <a:p>
            <a:pPr marL="424815">
              <a:lnSpc>
                <a:spcPct val="100000"/>
              </a:lnSpc>
              <a:spcBef>
                <a:spcPts val="495"/>
              </a:spcBef>
            </a:pPr>
            <a:r>
              <a:rPr sz="2400" dirty="0">
                <a:solidFill>
                  <a:srgbClr val="3B3B3B"/>
                </a:solidFill>
                <a:latin typeface="Rockwell" panose="02060603020205020403" pitchFamily="18" charset="77"/>
                <a:cs typeface="Arial"/>
              </a:rPr>
              <a:t>Making conclusions based on data in random samples</a:t>
            </a:r>
          </a:p>
        </p:txBody>
      </p:sp>
      <p:grpSp>
        <p:nvGrpSpPr>
          <p:cNvPr id="5" name="object 5"/>
          <p:cNvGrpSpPr/>
          <p:nvPr/>
        </p:nvGrpSpPr>
        <p:grpSpPr>
          <a:xfrm>
            <a:off x="6179117" y="1983689"/>
            <a:ext cx="1038860" cy="639445"/>
            <a:chOff x="6179117" y="1983689"/>
            <a:chExt cx="1038860" cy="639445"/>
          </a:xfrm>
        </p:grpSpPr>
        <p:sp>
          <p:nvSpPr>
            <p:cNvPr id="6" name="object 6"/>
            <p:cNvSpPr/>
            <p:nvPr/>
          </p:nvSpPr>
          <p:spPr>
            <a:xfrm>
              <a:off x="6183880" y="1988451"/>
              <a:ext cx="1029335" cy="629920"/>
            </a:xfrm>
            <a:custGeom>
              <a:avLst/>
              <a:gdLst/>
              <a:ahLst/>
              <a:cxnLst/>
              <a:rect l="l" t="t" r="r" b="b"/>
              <a:pathLst>
                <a:path w="1029334" h="629919">
                  <a:moveTo>
                    <a:pt x="935699" y="559799"/>
                  </a:moveTo>
                  <a:lnTo>
                    <a:pt x="93299" y="559799"/>
                  </a:lnTo>
                  <a:lnTo>
                    <a:pt x="56983" y="552468"/>
                  </a:lnTo>
                  <a:lnTo>
                    <a:pt x="27326" y="532473"/>
                  </a:lnTo>
                  <a:lnTo>
                    <a:pt x="7331" y="502816"/>
                  </a:lnTo>
                  <a:lnTo>
                    <a:pt x="0" y="466499"/>
                  </a:lnTo>
                  <a:lnTo>
                    <a:pt x="0" y="93299"/>
                  </a:lnTo>
                  <a:lnTo>
                    <a:pt x="7331" y="56983"/>
                  </a:lnTo>
                  <a:lnTo>
                    <a:pt x="27326" y="27326"/>
                  </a:lnTo>
                  <a:lnTo>
                    <a:pt x="56983" y="7331"/>
                  </a:lnTo>
                  <a:lnTo>
                    <a:pt x="93299" y="0"/>
                  </a:lnTo>
                  <a:lnTo>
                    <a:pt x="935699" y="0"/>
                  </a:lnTo>
                  <a:lnTo>
                    <a:pt x="987462" y="15675"/>
                  </a:lnTo>
                  <a:lnTo>
                    <a:pt x="1021898" y="57595"/>
                  </a:lnTo>
                  <a:lnTo>
                    <a:pt x="1028999" y="93299"/>
                  </a:lnTo>
                  <a:lnTo>
                    <a:pt x="1028999" y="466499"/>
                  </a:lnTo>
                  <a:lnTo>
                    <a:pt x="1021667" y="502816"/>
                  </a:lnTo>
                  <a:lnTo>
                    <a:pt x="1001672" y="532473"/>
                  </a:lnTo>
                  <a:lnTo>
                    <a:pt x="972016" y="552468"/>
                  </a:lnTo>
                  <a:lnTo>
                    <a:pt x="935699" y="559799"/>
                  </a:lnTo>
                  <a:close/>
                </a:path>
                <a:path w="1029334" h="629919">
                  <a:moveTo>
                    <a:pt x="300128" y="629774"/>
                  </a:moveTo>
                  <a:lnTo>
                    <a:pt x="171499" y="559799"/>
                  </a:lnTo>
                  <a:lnTo>
                    <a:pt x="428749" y="559799"/>
                  </a:lnTo>
                  <a:lnTo>
                    <a:pt x="300128" y="629774"/>
                  </a:lnTo>
                  <a:close/>
                </a:path>
              </a:pathLst>
            </a:custGeom>
            <a:solidFill>
              <a:srgbClr val="C9DAF7"/>
            </a:solidFill>
          </p:spPr>
          <p:txBody>
            <a:bodyPr wrap="square" lIns="0" tIns="0" rIns="0" bIns="0" rtlCol="0"/>
            <a:lstStyle/>
            <a:p>
              <a:endParaRPr/>
            </a:p>
          </p:txBody>
        </p:sp>
        <p:sp>
          <p:nvSpPr>
            <p:cNvPr id="7" name="object 7"/>
            <p:cNvSpPr/>
            <p:nvPr/>
          </p:nvSpPr>
          <p:spPr>
            <a:xfrm>
              <a:off x="6183880" y="1988451"/>
              <a:ext cx="1029335" cy="629920"/>
            </a:xfrm>
            <a:custGeom>
              <a:avLst/>
              <a:gdLst/>
              <a:ahLst/>
              <a:cxnLst/>
              <a:rect l="l" t="t" r="r" b="b"/>
              <a:pathLst>
                <a:path w="1029334" h="629919">
                  <a:moveTo>
                    <a:pt x="0" y="93299"/>
                  </a:moveTo>
                  <a:lnTo>
                    <a:pt x="7331" y="56983"/>
                  </a:lnTo>
                  <a:lnTo>
                    <a:pt x="27326" y="27326"/>
                  </a:lnTo>
                  <a:lnTo>
                    <a:pt x="56983" y="7331"/>
                  </a:lnTo>
                  <a:lnTo>
                    <a:pt x="93299" y="0"/>
                  </a:lnTo>
                  <a:lnTo>
                    <a:pt x="171499" y="0"/>
                  </a:lnTo>
                  <a:lnTo>
                    <a:pt x="428749" y="0"/>
                  </a:lnTo>
                  <a:lnTo>
                    <a:pt x="935699" y="0"/>
                  </a:lnTo>
                  <a:lnTo>
                    <a:pt x="953986" y="1809"/>
                  </a:lnTo>
                  <a:lnTo>
                    <a:pt x="1001673" y="27326"/>
                  </a:lnTo>
                  <a:lnTo>
                    <a:pt x="1027190" y="75013"/>
                  </a:lnTo>
                  <a:lnTo>
                    <a:pt x="1028999" y="93299"/>
                  </a:lnTo>
                  <a:lnTo>
                    <a:pt x="1028999" y="326549"/>
                  </a:lnTo>
                  <a:lnTo>
                    <a:pt x="1028999" y="466499"/>
                  </a:lnTo>
                  <a:lnTo>
                    <a:pt x="1021667" y="502816"/>
                  </a:lnTo>
                  <a:lnTo>
                    <a:pt x="1001672" y="532473"/>
                  </a:lnTo>
                  <a:lnTo>
                    <a:pt x="972016" y="552468"/>
                  </a:lnTo>
                  <a:lnTo>
                    <a:pt x="935699" y="559799"/>
                  </a:lnTo>
                  <a:lnTo>
                    <a:pt x="428749" y="559799"/>
                  </a:lnTo>
                  <a:lnTo>
                    <a:pt x="300128" y="629774"/>
                  </a:lnTo>
                  <a:lnTo>
                    <a:pt x="171499" y="559799"/>
                  </a:lnTo>
                  <a:lnTo>
                    <a:pt x="93299" y="559799"/>
                  </a:lnTo>
                  <a:lnTo>
                    <a:pt x="56983" y="552468"/>
                  </a:lnTo>
                  <a:lnTo>
                    <a:pt x="27326" y="532473"/>
                  </a:lnTo>
                  <a:lnTo>
                    <a:pt x="7331" y="502816"/>
                  </a:lnTo>
                  <a:lnTo>
                    <a:pt x="0" y="466499"/>
                  </a:lnTo>
                  <a:lnTo>
                    <a:pt x="0" y="326549"/>
                  </a:lnTo>
                  <a:lnTo>
                    <a:pt x="0" y="93299"/>
                  </a:lnTo>
                  <a:close/>
                </a:path>
              </a:pathLst>
            </a:custGeom>
            <a:ln w="9524">
              <a:solidFill>
                <a:srgbClr val="3B7EA1"/>
              </a:solidFill>
            </a:ln>
          </p:spPr>
          <p:txBody>
            <a:bodyPr wrap="square" lIns="0" tIns="0" rIns="0" bIns="0" rtlCol="0"/>
            <a:lstStyle/>
            <a:p>
              <a:endParaRPr/>
            </a:p>
          </p:txBody>
        </p:sp>
      </p:grpSp>
      <p:sp>
        <p:nvSpPr>
          <p:cNvPr id="8" name="object 8"/>
          <p:cNvSpPr txBox="1"/>
          <p:nvPr/>
        </p:nvSpPr>
        <p:spPr>
          <a:xfrm>
            <a:off x="6363765" y="2062484"/>
            <a:ext cx="66929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fixed</a:t>
            </a:r>
            <a:endParaRPr sz="2400">
              <a:latin typeface="Arial"/>
              <a:cs typeface="Arial"/>
            </a:endParaRPr>
          </a:p>
        </p:txBody>
      </p:sp>
      <p:grpSp>
        <p:nvGrpSpPr>
          <p:cNvPr id="9" name="object 9"/>
          <p:cNvGrpSpPr/>
          <p:nvPr/>
        </p:nvGrpSpPr>
        <p:grpSpPr>
          <a:xfrm>
            <a:off x="1736887" y="3094437"/>
            <a:ext cx="4629785" cy="770255"/>
            <a:chOff x="1736887" y="3094437"/>
            <a:chExt cx="4629785" cy="770255"/>
          </a:xfrm>
        </p:grpSpPr>
        <p:sp>
          <p:nvSpPr>
            <p:cNvPr id="10" name="object 10"/>
            <p:cNvSpPr/>
            <p:nvPr/>
          </p:nvSpPr>
          <p:spPr>
            <a:xfrm>
              <a:off x="1741650" y="3099199"/>
              <a:ext cx="4620260" cy="760730"/>
            </a:xfrm>
            <a:custGeom>
              <a:avLst/>
              <a:gdLst/>
              <a:ahLst/>
              <a:cxnLst/>
              <a:rect l="l" t="t" r="r" b="b"/>
              <a:pathLst>
                <a:path w="4620260" h="760729">
                  <a:moveTo>
                    <a:pt x="4507349" y="675899"/>
                  </a:moveTo>
                  <a:lnTo>
                    <a:pt x="112649" y="675899"/>
                  </a:lnTo>
                  <a:lnTo>
                    <a:pt x="68801" y="667047"/>
                  </a:lnTo>
                  <a:lnTo>
                    <a:pt x="32994" y="642905"/>
                  </a:lnTo>
                  <a:lnTo>
                    <a:pt x="8852" y="607098"/>
                  </a:lnTo>
                  <a:lnTo>
                    <a:pt x="0" y="563249"/>
                  </a:lnTo>
                  <a:lnTo>
                    <a:pt x="0" y="112649"/>
                  </a:lnTo>
                  <a:lnTo>
                    <a:pt x="8852" y="68801"/>
                  </a:lnTo>
                  <a:lnTo>
                    <a:pt x="32994" y="32994"/>
                  </a:lnTo>
                  <a:lnTo>
                    <a:pt x="68801" y="8852"/>
                  </a:lnTo>
                  <a:lnTo>
                    <a:pt x="112649" y="0"/>
                  </a:lnTo>
                  <a:lnTo>
                    <a:pt x="4507349" y="0"/>
                  </a:lnTo>
                  <a:lnTo>
                    <a:pt x="4550459" y="8574"/>
                  </a:lnTo>
                  <a:lnTo>
                    <a:pt x="4587005" y="32994"/>
                  </a:lnTo>
                  <a:lnTo>
                    <a:pt x="4611425" y="69540"/>
                  </a:lnTo>
                  <a:lnTo>
                    <a:pt x="4619999" y="112649"/>
                  </a:lnTo>
                  <a:lnTo>
                    <a:pt x="4619999" y="563249"/>
                  </a:lnTo>
                  <a:lnTo>
                    <a:pt x="4611147" y="607098"/>
                  </a:lnTo>
                  <a:lnTo>
                    <a:pt x="4587005" y="642905"/>
                  </a:lnTo>
                  <a:lnTo>
                    <a:pt x="4551198" y="667047"/>
                  </a:lnTo>
                  <a:lnTo>
                    <a:pt x="4507349" y="675899"/>
                  </a:lnTo>
                  <a:close/>
                </a:path>
                <a:path w="4620260" h="760729">
                  <a:moveTo>
                    <a:pt x="1347515" y="760387"/>
                  </a:moveTo>
                  <a:lnTo>
                    <a:pt x="769999" y="675899"/>
                  </a:lnTo>
                  <a:lnTo>
                    <a:pt x="1924999" y="675899"/>
                  </a:lnTo>
                  <a:lnTo>
                    <a:pt x="1347515" y="760387"/>
                  </a:lnTo>
                  <a:close/>
                </a:path>
              </a:pathLst>
            </a:custGeom>
            <a:solidFill>
              <a:srgbClr val="C9DAF7"/>
            </a:solidFill>
          </p:spPr>
          <p:txBody>
            <a:bodyPr wrap="square" lIns="0" tIns="0" rIns="0" bIns="0" rtlCol="0"/>
            <a:lstStyle/>
            <a:p>
              <a:endParaRPr/>
            </a:p>
          </p:txBody>
        </p:sp>
        <p:sp>
          <p:nvSpPr>
            <p:cNvPr id="11" name="object 11"/>
            <p:cNvSpPr/>
            <p:nvPr/>
          </p:nvSpPr>
          <p:spPr>
            <a:xfrm>
              <a:off x="1741650" y="3099199"/>
              <a:ext cx="4620260" cy="760730"/>
            </a:xfrm>
            <a:custGeom>
              <a:avLst/>
              <a:gdLst/>
              <a:ahLst/>
              <a:cxnLst/>
              <a:rect l="l" t="t" r="r" b="b"/>
              <a:pathLst>
                <a:path w="4620260" h="760729">
                  <a:moveTo>
                    <a:pt x="0" y="112649"/>
                  </a:moveTo>
                  <a:lnTo>
                    <a:pt x="8852" y="68801"/>
                  </a:lnTo>
                  <a:lnTo>
                    <a:pt x="32994" y="32994"/>
                  </a:lnTo>
                  <a:lnTo>
                    <a:pt x="68801" y="8852"/>
                  </a:lnTo>
                  <a:lnTo>
                    <a:pt x="112649" y="0"/>
                  </a:lnTo>
                  <a:lnTo>
                    <a:pt x="769999" y="0"/>
                  </a:lnTo>
                  <a:lnTo>
                    <a:pt x="1924999" y="0"/>
                  </a:lnTo>
                  <a:lnTo>
                    <a:pt x="4507349" y="0"/>
                  </a:lnTo>
                  <a:lnTo>
                    <a:pt x="4529429" y="2184"/>
                  </a:lnTo>
                  <a:lnTo>
                    <a:pt x="4569848" y="18926"/>
                  </a:lnTo>
                  <a:lnTo>
                    <a:pt x="4601073" y="50151"/>
                  </a:lnTo>
                  <a:lnTo>
                    <a:pt x="4617815" y="90570"/>
                  </a:lnTo>
                  <a:lnTo>
                    <a:pt x="4619999" y="112649"/>
                  </a:lnTo>
                  <a:lnTo>
                    <a:pt x="4619999" y="394274"/>
                  </a:lnTo>
                  <a:lnTo>
                    <a:pt x="4619999" y="563249"/>
                  </a:lnTo>
                  <a:lnTo>
                    <a:pt x="4611147" y="607098"/>
                  </a:lnTo>
                  <a:lnTo>
                    <a:pt x="4587005" y="642905"/>
                  </a:lnTo>
                  <a:lnTo>
                    <a:pt x="4551198" y="667047"/>
                  </a:lnTo>
                  <a:lnTo>
                    <a:pt x="4507349" y="675899"/>
                  </a:lnTo>
                  <a:lnTo>
                    <a:pt x="1924999" y="675899"/>
                  </a:lnTo>
                  <a:lnTo>
                    <a:pt x="1347515" y="760387"/>
                  </a:lnTo>
                  <a:lnTo>
                    <a:pt x="769999" y="675899"/>
                  </a:lnTo>
                  <a:lnTo>
                    <a:pt x="112649" y="675899"/>
                  </a:lnTo>
                  <a:lnTo>
                    <a:pt x="68801" y="667047"/>
                  </a:lnTo>
                  <a:lnTo>
                    <a:pt x="32994" y="642905"/>
                  </a:lnTo>
                  <a:lnTo>
                    <a:pt x="8852" y="607098"/>
                  </a:lnTo>
                  <a:lnTo>
                    <a:pt x="0" y="563249"/>
                  </a:lnTo>
                  <a:lnTo>
                    <a:pt x="0" y="394274"/>
                  </a:lnTo>
                  <a:lnTo>
                    <a:pt x="0" y="112649"/>
                  </a:lnTo>
                  <a:close/>
                </a:path>
              </a:pathLst>
            </a:custGeom>
            <a:ln w="9524">
              <a:solidFill>
                <a:srgbClr val="3B7EA1"/>
              </a:solidFill>
            </a:ln>
          </p:spPr>
          <p:txBody>
            <a:bodyPr wrap="square" lIns="0" tIns="0" rIns="0" bIns="0" rtlCol="0"/>
            <a:lstStyle/>
            <a:p>
              <a:endParaRPr/>
            </a:p>
          </p:txBody>
        </p:sp>
      </p:grpSp>
      <p:sp>
        <p:nvSpPr>
          <p:cNvPr id="12" name="object 12"/>
          <p:cNvSpPr txBox="1"/>
          <p:nvPr/>
        </p:nvSpPr>
        <p:spPr>
          <a:xfrm>
            <a:off x="722375" y="2618371"/>
            <a:ext cx="7699249" cy="1627882"/>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3B3B"/>
                </a:solidFill>
                <a:latin typeface="Rockwell" panose="02060603020205020403" pitchFamily="18" charset="77"/>
                <a:cs typeface="Arial"/>
              </a:rPr>
              <a:t>Use the data to guess the value of an unknown number</a:t>
            </a:r>
          </a:p>
          <a:p>
            <a:pPr marL="12700" marR="1510665" indent="907415">
              <a:lnSpc>
                <a:spcPct val="169700"/>
              </a:lnSpc>
              <a:spcBef>
                <a:spcPts val="590"/>
              </a:spcBef>
            </a:pPr>
            <a:r>
              <a:rPr lang="en-US" sz="2400" dirty="0">
                <a:latin typeface="Arial"/>
                <a:cs typeface="Arial"/>
              </a:rPr>
              <a:t>   depends</a:t>
            </a:r>
            <a:r>
              <a:rPr sz="2400" spc="-30" dirty="0">
                <a:latin typeface="Arial"/>
                <a:cs typeface="Arial"/>
              </a:rPr>
              <a:t> </a:t>
            </a:r>
            <a:r>
              <a:rPr sz="2400" dirty="0">
                <a:latin typeface="Arial"/>
                <a:cs typeface="Arial"/>
              </a:rPr>
              <a:t>on</a:t>
            </a:r>
            <a:r>
              <a:rPr sz="2400" spc="-15"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random</a:t>
            </a:r>
            <a:r>
              <a:rPr sz="2400" spc="-15" dirty="0">
                <a:latin typeface="Arial"/>
                <a:cs typeface="Arial"/>
              </a:rPr>
              <a:t> </a:t>
            </a:r>
            <a:r>
              <a:rPr sz="2400" spc="-10" dirty="0">
                <a:latin typeface="Arial"/>
                <a:cs typeface="Arial"/>
              </a:rPr>
              <a:t>sample </a:t>
            </a:r>
            <a:r>
              <a:rPr sz="2400" dirty="0">
                <a:solidFill>
                  <a:srgbClr val="3B3B3B"/>
                </a:solidFill>
                <a:latin typeface="Rockwell" panose="02060603020205020403" pitchFamily="18" charset="77"/>
                <a:cs typeface="Arial"/>
              </a:rPr>
              <a:t>Create an estimate of the unknown quantity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907" y="162405"/>
            <a:ext cx="8097830" cy="636072"/>
          </a:xfrm>
          <a:prstGeom prst="rect">
            <a:avLst/>
          </a:prstGeom>
        </p:spPr>
        <p:txBody>
          <a:bodyPr vert="horz" wrap="square" lIns="0" tIns="12700" rIns="0" bIns="0" rtlCol="0">
            <a:spAutoFit/>
          </a:bodyPr>
          <a:lstStyle/>
          <a:p>
            <a:pPr marL="257175">
              <a:lnSpc>
                <a:spcPct val="100000"/>
              </a:lnSpc>
              <a:spcBef>
                <a:spcPts val="100"/>
              </a:spcBef>
            </a:pPr>
            <a:r>
              <a:rPr spc="-30" dirty="0">
                <a:solidFill>
                  <a:schemeClr val="tx1"/>
                </a:solidFill>
              </a:rPr>
              <a:t>Terminology</a:t>
            </a:r>
          </a:p>
        </p:txBody>
      </p:sp>
      <p:sp>
        <p:nvSpPr>
          <p:cNvPr id="3" name="object 3"/>
          <p:cNvSpPr txBox="1"/>
          <p:nvPr/>
        </p:nvSpPr>
        <p:spPr>
          <a:xfrm>
            <a:off x="530225" y="1093342"/>
            <a:ext cx="7275195" cy="2744341"/>
          </a:xfrm>
          <a:prstGeom prst="rect">
            <a:avLst/>
          </a:prstGeom>
        </p:spPr>
        <p:txBody>
          <a:bodyPr vert="horz" wrap="square" lIns="0" tIns="12700" rIns="0" bIns="0" rtlCol="0">
            <a:spAutoFit/>
          </a:bodyPr>
          <a:lstStyle/>
          <a:p>
            <a:pPr marL="469900" indent="-412750">
              <a:lnSpc>
                <a:spcPct val="100000"/>
              </a:lnSpc>
              <a:spcBef>
                <a:spcPts val="100"/>
              </a:spcBef>
              <a:buClr>
                <a:srgbClr val="C4820D"/>
              </a:buClr>
              <a:buChar char="●"/>
              <a:tabLst>
                <a:tab pos="469265" algn="l"/>
                <a:tab pos="469900" algn="l"/>
              </a:tabLst>
            </a:pPr>
            <a:r>
              <a:rPr sz="2400" dirty="0">
                <a:solidFill>
                  <a:srgbClr val="3B3B3B"/>
                </a:solidFill>
                <a:latin typeface="Rockwell" panose="02060603020205020403" pitchFamily="18" charset="77"/>
                <a:cs typeface="Arial"/>
              </a:rPr>
              <a:t>Parameter</a:t>
            </a:r>
          </a:p>
          <a:p>
            <a:pPr marL="927100" lvl="1" indent="-412750">
              <a:lnSpc>
                <a:spcPts val="2865"/>
              </a:lnSpc>
              <a:spcBef>
                <a:spcPts val="15"/>
              </a:spcBef>
              <a:buClr>
                <a:srgbClr val="C4820D"/>
              </a:buClr>
              <a:buChar char="○"/>
              <a:tabLst>
                <a:tab pos="926465" algn="l"/>
                <a:tab pos="927100" algn="l"/>
              </a:tabLst>
            </a:pPr>
            <a:r>
              <a:rPr sz="2400" dirty="0">
                <a:solidFill>
                  <a:srgbClr val="3B3B3B"/>
                </a:solidFill>
                <a:latin typeface="Rockwell" panose="02060603020205020403" pitchFamily="18" charset="77"/>
                <a:cs typeface="Arial"/>
              </a:rPr>
              <a:t>A number associated with the population</a:t>
            </a:r>
          </a:p>
          <a:p>
            <a:pPr marL="469900" indent="-412750">
              <a:lnSpc>
                <a:spcPts val="2850"/>
              </a:lnSpc>
              <a:buClr>
                <a:srgbClr val="C4820D"/>
              </a:buClr>
              <a:buChar char="●"/>
              <a:tabLst>
                <a:tab pos="469265" algn="l"/>
                <a:tab pos="469900" algn="l"/>
              </a:tabLst>
            </a:pPr>
            <a:r>
              <a:rPr sz="2400" dirty="0">
                <a:solidFill>
                  <a:srgbClr val="3B3B3B"/>
                </a:solidFill>
                <a:latin typeface="Rockwell" panose="02060603020205020403" pitchFamily="18" charset="77"/>
                <a:cs typeface="Arial"/>
              </a:rPr>
              <a:t>Statistic</a:t>
            </a:r>
          </a:p>
          <a:p>
            <a:pPr marL="927100" lvl="1" indent="-412750">
              <a:lnSpc>
                <a:spcPts val="2865"/>
              </a:lnSpc>
              <a:buClr>
                <a:srgbClr val="C4820D"/>
              </a:buClr>
              <a:buChar char="○"/>
              <a:tabLst>
                <a:tab pos="926465" algn="l"/>
                <a:tab pos="927100" algn="l"/>
              </a:tabLst>
            </a:pPr>
            <a:r>
              <a:rPr sz="2400" dirty="0">
                <a:solidFill>
                  <a:srgbClr val="3B3B3B"/>
                </a:solidFill>
                <a:latin typeface="Rockwell" panose="02060603020205020403" pitchFamily="18" charset="77"/>
                <a:cs typeface="Arial"/>
              </a:rPr>
              <a:t>A number calculated from the sample</a:t>
            </a:r>
          </a:p>
          <a:p>
            <a:pPr>
              <a:lnSpc>
                <a:spcPct val="100000"/>
              </a:lnSpc>
              <a:spcBef>
                <a:spcPts val="30"/>
              </a:spcBef>
            </a:pPr>
            <a:endParaRPr sz="3300" dirty="0">
              <a:latin typeface="Rockwell" panose="02060603020205020403" pitchFamily="18" charset="77"/>
              <a:cs typeface="Arial"/>
            </a:endParaRPr>
          </a:p>
          <a:p>
            <a:pPr marL="12700">
              <a:lnSpc>
                <a:spcPct val="100000"/>
              </a:lnSpc>
            </a:pPr>
            <a:r>
              <a:rPr sz="2400" dirty="0">
                <a:solidFill>
                  <a:srgbClr val="3B3B3B"/>
                </a:solidFill>
                <a:latin typeface="Rockwell" panose="02060603020205020403" pitchFamily="18" charset="77"/>
                <a:cs typeface="Arial"/>
              </a:rPr>
              <a:t>A statistic can be used as an estimate of a parameter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10322"/>
            <a:ext cx="8346186"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Probability</a:t>
            </a:r>
            <a:r>
              <a:rPr spc="-30" dirty="0">
                <a:solidFill>
                  <a:schemeClr val="tx1"/>
                </a:solidFill>
              </a:rPr>
              <a:t> </a:t>
            </a:r>
            <a:r>
              <a:rPr dirty="0">
                <a:solidFill>
                  <a:schemeClr val="tx1"/>
                </a:solidFill>
              </a:rPr>
              <a:t>Distribution</a:t>
            </a:r>
            <a:r>
              <a:rPr spc="-35" dirty="0">
                <a:solidFill>
                  <a:schemeClr val="tx1"/>
                </a:solidFill>
              </a:rPr>
              <a:t> </a:t>
            </a:r>
            <a:r>
              <a:rPr dirty="0">
                <a:solidFill>
                  <a:schemeClr val="tx1"/>
                </a:solidFill>
              </a:rPr>
              <a:t>of</a:t>
            </a:r>
            <a:r>
              <a:rPr spc="-30" dirty="0">
                <a:solidFill>
                  <a:schemeClr val="tx1"/>
                </a:solidFill>
              </a:rPr>
              <a:t> </a:t>
            </a:r>
            <a:r>
              <a:rPr dirty="0">
                <a:solidFill>
                  <a:schemeClr val="tx1"/>
                </a:solidFill>
              </a:rPr>
              <a:t>a</a:t>
            </a:r>
            <a:r>
              <a:rPr spc="-30" dirty="0">
                <a:solidFill>
                  <a:schemeClr val="tx1"/>
                </a:solidFill>
              </a:rPr>
              <a:t> </a:t>
            </a:r>
            <a:r>
              <a:rPr spc="-10" dirty="0">
                <a:solidFill>
                  <a:schemeClr val="tx1"/>
                </a:solidFill>
              </a:rPr>
              <a:t>Statistic</a:t>
            </a:r>
          </a:p>
        </p:txBody>
      </p:sp>
      <p:sp>
        <p:nvSpPr>
          <p:cNvPr id="3" name="object 3"/>
          <p:cNvSpPr txBox="1"/>
          <p:nvPr/>
        </p:nvSpPr>
        <p:spPr>
          <a:xfrm>
            <a:off x="282222" y="746394"/>
            <a:ext cx="8516338" cy="3324243"/>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Values of a statistic vary because random samples vary</a:t>
            </a:r>
          </a:p>
          <a:p>
            <a:pPr marL="424815" marR="33655" indent="-412750">
              <a:lnSpc>
                <a:spcPts val="2850"/>
              </a:lnSpc>
              <a:spcBef>
                <a:spcPts val="135"/>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“Sampling distribution” or “probability distribution” of the statistic:</a:t>
            </a:r>
          </a:p>
          <a:p>
            <a:pPr marL="882015" lvl="1" indent="-412750">
              <a:lnSpc>
                <a:spcPts val="2745"/>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All possible values of the statistic,</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and all the corresponding probabilities</a:t>
            </a:r>
          </a:p>
          <a:p>
            <a:pPr marL="424815" indent="-412750">
              <a:lnSpc>
                <a:spcPts val="2850"/>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Can be hard to calculate</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Either have to do the math</a:t>
            </a:r>
          </a:p>
          <a:p>
            <a:pPr marL="882015" marR="929640" lvl="1" indent="-412750">
              <a:lnSpc>
                <a:spcPts val="2850"/>
              </a:lnSpc>
              <a:spcBef>
                <a:spcPts val="105"/>
              </a:spcBef>
              <a:buClr>
                <a:srgbClr val="C4820D"/>
              </a:buClr>
              <a:buChar char="○"/>
              <a:tabLst>
                <a:tab pos="882015" algn="l"/>
                <a:tab pos="882650" algn="l"/>
              </a:tabLst>
            </a:pPr>
            <a:r>
              <a:rPr sz="2000" dirty="0">
                <a:solidFill>
                  <a:srgbClr val="3B3B3B"/>
                </a:solidFill>
                <a:latin typeface="Rockwell" panose="02060603020205020403" pitchFamily="18" charset="77"/>
                <a:cs typeface="Arial"/>
              </a:rPr>
              <a:t>Or have to generate all possible samples and calculate the statistic based on each sample</a:t>
            </a:r>
          </a:p>
        </p:txBody>
      </p:sp>
      <p:sp>
        <p:nvSpPr>
          <p:cNvPr id="5" name="TextBox 4">
            <a:extLst>
              <a:ext uri="{FF2B5EF4-FFF2-40B4-BE49-F238E27FC236}">
                <a16:creationId xmlns:a16="http://schemas.microsoft.com/office/drawing/2014/main" id="{89712651-5A00-131C-8012-A9AAE0D3A8FC}"/>
              </a:ext>
            </a:extLst>
          </p:cNvPr>
          <p:cNvSpPr txBox="1"/>
          <p:nvPr/>
        </p:nvSpPr>
        <p:spPr>
          <a:xfrm>
            <a:off x="1833880" y="4430992"/>
            <a:ext cx="4602480" cy="646331"/>
          </a:xfrm>
          <a:prstGeom prst="rect">
            <a:avLst/>
          </a:prstGeom>
          <a:noFill/>
        </p:spPr>
        <p:txBody>
          <a:bodyPr wrap="square">
            <a:spAutoFit/>
          </a:bodyPr>
          <a:lstStyle/>
          <a:p>
            <a:pPr marL="808355" algn="ctr">
              <a:lnSpc>
                <a:spcPct val="100000"/>
              </a:lnSpc>
            </a:pPr>
            <a:r>
              <a:rPr lang="en-US" sz="1800" spc="-10" dirty="0">
                <a:solidFill>
                  <a:srgbClr val="3B7EA1"/>
                </a:solidFill>
                <a:latin typeface="Rockwell" panose="02060603020205020403" pitchFamily="18" charset="77"/>
                <a:cs typeface="Arial"/>
              </a:rPr>
              <a:t>(Demo – notebook 5.2,</a:t>
            </a:r>
          </a:p>
          <a:p>
            <a:pPr marL="808355" algn="ctr">
              <a:lnSpc>
                <a:spcPct val="100000"/>
              </a:lnSpc>
            </a:pPr>
            <a:r>
              <a:rPr lang="en-US" spc="-10" dirty="0">
                <a:solidFill>
                  <a:srgbClr val="3B7EA1"/>
                </a:solidFill>
                <a:latin typeface="Rockwell" panose="02060603020205020403" pitchFamily="18" charset="77"/>
                <a:cs typeface="Arial"/>
              </a:rPr>
              <a:t>Simulating statistics</a:t>
            </a:r>
            <a:r>
              <a:rPr lang="en-US" sz="1800" spc="-10" dirty="0">
                <a:solidFill>
                  <a:srgbClr val="3B7EA1"/>
                </a:solidFill>
                <a:latin typeface="Rockwell" panose="02060603020205020403" pitchFamily="18" charset="77"/>
                <a:cs typeface="Arial"/>
              </a:rPr>
              <a:t>)</a:t>
            </a:r>
            <a:endParaRPr lang="en-US" sz="1800" dirty="0">
              <a:latin typeface="Rockwell" panose="02060603020205020403" pitchFamily="18" charset="77"/>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910" y="173694"/>
            <a:ext cx="7984942" cy="636072"/>
          </a:xfrm>
          <a:prstGeom prst="rect">
            <a:avLst/>
          </a:prstGeom>
        </p:spPr>
        <p:txBody>
          <a:bodyPr vert="horz" wrap="square" lIns="0" tIns="12700" rIns="0" bIns="0" rtlCol="0">
            <a:spAutoFit/>
          </a:bodyPr>
          <a:lstStyle/>
          <a:p>
            <a:pPr marL="257175">
              <a:lnSpc>
                <a:spcPct val="100000"/>
              </a:lnSpc>
              <a:spcBef>
                <a:spcPts val="100"/>
              </a:spcBef>
            </a:pPr>
            <a:r>
              <a:rPr dirty="0">
                <a:solidFill>
                  <a:schemeClr val="tx1"/>
                </a:solidFill>
              </a:rPr>
              <a:t>Empirical</a:t>
            </a:r>
            <a:r>
              <a:rPr spc="-35" dirty="0">
                <a:solidFill>
                  <a:schemeClr val="tx1"/>
                </a:solidFill>
              </a:rPr>
              <a:t> </a:t>
            </a:r>
            <a:r>
              <a:rPr dirty="0">
                <a:solidFill>
                  <a:schemeClr val="tx1"/>
                </a:solidFill>
              </a:rPr>
              <a:t>Distribution</a:t>
            </a:r>
            <a:r>
              <a:rPr spc="-35" dirty="0">
                <a:solidFill>
                  <a:schemeClr val="tx1"/>
                </a:solidFill>
              </a:rPr>
              <a:t> </a:t>
            </a:r>
            <a:r>
              <a:rPr dirty="0">
                <a:solidFill>
                  <a:schemeClr val="tx1"/>
                </a:solidFill>
              </a:rPr>
              <a:t>of</a:t>
            </a:r>
            <a:r>
              <a:rPr spc="-30" dirty="0">
                <a:solidFill>
                  <a:schemeClr val="tx1"/>
                </a:solidFill>
              </a:rPr>
              <a:t> </a:t>
            </a:r>
            <a:r>
              <a:rPr dirty="0">
                <a:solidFill>
                  <a:schemeClr val="tx1"/>
                </a:solidFill>
              </a:rPr>
              <a:t>a</a:t>
            </a:r>
            <a:r>
              <a:rPr spc="-25" dirty="0">
                <a:solidFill>
                  <a:schemeClr val="tx1"/>
                </a:solidFill>
              </a:rPr>
              <a:t> </a:t>
            </a:r>
            <a:r>
              <a:rPr spc="-10" dirty="0">
                <a:solidFill>
                  <a:schemeClr val="tx1"/>
                </a:solidFill>
              </a:rPr>
              <a:t>Statistic</a:t>
            </a:r>
          </a:p>
        </p:txBody>
      </p:sp>
      <p:sp>
        <p:nvSpPr>
          <p:cNvPr id="3" name="object 3"/>
          <p:cNvSpPr txBox="1"/>
          <p:nvPr/>
        </p:nvSpPr>
        <p:spPr>
          <a:xfrm>
            <a:off x="494262" y="993422"/>
            <a:ext cx="7984942" cy="294465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solidFill>
                  <a:srgbClr val="3B3B3B"/>
                </a:solidFill>
                <a:latin typeface="Rockwell" panose="02060603020205020403" pitchFamily="18" charset="77"/>
                <a:cs typeface="Arial"/>
              </a:rPr>
              <a:t>Empirical distribution of the statistic:</a:t>
            </a:r>
          </a:p>
          <a:p>
            <a:pPr marL="882015" lvl="1" indent="-412750">
              <a:lnSpc>
                <a:spcPts val="2865"/>
              </a:lnSpc>
              <a:spcBef>
                <a:spcPts val="15"/>
              </a:spcBef>
              <a:buClr>
                <a:srgbClr val="C4820D"/>
              </a:buClr>
              <a:buChar char="○"/>
              <a:tabLst>
                <a:tab pos="882015" algn="l"/>
                <a:tab pos="882650" algn="l"/>
              </a:tabLst>
            </a:pPr>
            <a:r>
              <a:rPr sz="2000" dirty="0">
                <a:solidFill>
                  <a:srgbClr val="3B3B3B"/>
                </a:solidFill>
                <a:latin typeface="Rockwell" panose="02060603020205020403" pitchFamily="18" charset="77"/>
                <a:cs typeface="Arial"/>
              </a:rPr>
              <a:t>Based on simulated values of the statistic</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Consists of all the observed values of the statistic,</a:t>
            </a:r>
          </a:p>
          <a:p>
            <a:pPr marL="882015" lvl="1" indent="-412750">
              <a:lnSpc>
                <a:spcPts val="2865"/>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and the proportion of times each value appeared</a:t>
            </a:r>
          </a:p>
          <a:p>
            <a:pPr lvl="1">
              <a:lnSpc>
                <a:spcPct val="100000"/>
              </a:lnSpc>
              <a:spcBef>
                <a:spcPts val="15"/>
              </a:spcBef>
              <a:buClr>
                <a:srgbClr val="C4820D"/>
              </a:buClr>
              <a:buFont typeface="Arial"/>
              <a:buChar char="○"/>
            </a:pPr>
            <a:endParaRPr sz="2400" dirty="0">
              <a:solidFill>
                <a:srgbClr val="3B3B3B"/>
              </a:solidFill>
              <a:latin typeface="Rockwell" panose="02060603020205020403" pitchFamily="18" charset="77"/>
              <a:cs typeface="Arial"/>
            </a:endParaRPr>
          </a:p>
          <a:p>
            <a:pPr marL="424815" marR="5080" indent="-412750">
              <a:lnSpc>
                <a:spcPct val="100499"/>
              </a:lnSpc>
              <a:buClr>
                <a:srgbClr val="C4820D"/>
              </a:buClr>
              <a:buChar char="●"/>
              <a:tabLst>
                <a:tab pos="424815" algn="l"/>
                <a:tab pos="425450" algn="l"/>
              </a:tabLst>
            </a:pPr>
            <a:r>
              <a:rPr sz="2400" dirty="0">
                <a:solidFill>
                  <a:srgbClr val="3B3B3B"/>
                </a:solidFill>
                <a:latin typeface="Rockwell" panose="02060603020205020403" pitchFamily="18" charset="77"/>
                <a:cs typeface="Arial"/>
              </a:rPr>
              <a:t>Good approximation to the probability distribution of the statistic</a:t>
            </a:r>
          </a:p>
          <a:p>
            <a:pPr marL="882015" lvl="1" indent="-412750">
              <a:lnSpc>
                <a:spcPts val="2850"/>
              </a:lnSpc>
              <a:buClr>
                <a:srgbClr val="C4820D"/>
              </a:buClr>
              <a:buChar char="○"/>
              <a:tabLst>
                <a:tab pos="882015" algn="l"/>
                <a:tab pos="882650" algn="l"/>
              </a:tabLst>
            </a:pPr>
            <a:r>
              <a:rPr sz="2000" dirty="0">
                <a:solidFill>
                  <a:srgbClr val="3B3B3B"/>
                </a:solidFill>
                <a:latin typeface="Rockwell" panose="02060603020205020403" pitchFamily="18" charset="77"/>
                <a:cs typeface="Arial"/>
              </a:rPr>
              <a:t>if the number of repetitions in the simulation is large</a:t>
            </a:r>
          </a:p>
        </p:txBody>
      </p:sp>
      <p:sp>
        <p:nvSpPr>
          <p:cNvPr id="5" name="TextBox 4">
            <a:extLst>
              <a:ext uri="{FF2B5EF4-FFF2-40B4-BE49-F238E27FC236}">
                <a16:creationId xmlns:a16="http://schemas.microsoft.com/office/drawing/2014/main" id="{963A5C96-81CC-95E7-20A4-4836A45F6CEB}"/>
              </a:ext>
            </a:extLst>
          </p:cNvPr>
          <p:cNvSpPr txBox="1"/>
          <p:nvPr/>
        </p:nvSpPr>
        <p:spPr>
          <a:xfrm>
            <a:off x="1729151" y="4460397"/>
            <a:ext cx="4572000" cy="646331"/>
          </a:xfrm>
          <a:prstGeom prst="rect">
            <a:avLst/>
          </a:prstGeom>
          <a:noFill/>
        </p:spPr>
        <p:txBody>
          <a:bodyPr wrap="square">
            <a:spAutoFit/>
          </a:bodyPr>
          <a:lstStyle/>
          <a:p>
            <a:pPr marL="808355" algn="ctr">
              <a:lnSpc>
                <a:spcPct val="100000"/>
              </a:lnSpc>
            </a:pPr>
            <a:r>
              <a:rPr lang="en-US" sz="1800" spc="-10" dirty="0">
                <a:solidFill>
                  <a:srgbClr val="3B7EA1"/>
                </a:solidFill>
                <a:latin typeface="Rockwell" panose="02060603020205020403" pitchFamily="18" charset="77"/>
                <a:cs typeface="Arial"/>
              </a:rPr>
              <a:t>(Demo – notebook 5.2,</a:t>
            </a:r>
          </a:p>
          <a:p>
            <a:pPr marL="808355" algn="ctr">
              <a:lnSpc>
                <a:spcPct val="100000"/>
              </a:lnSpc>
            </a:pPr>
            <a:r>
              <a:rPr lang="en-US" spc="-10" dirty="0">
                <a:solidFill>
                  <a:srgbClr val="3B7EA1"/>
                </a:solidFill>
                <a:latin typeface="Rockwell" panose="02060603020205020403" pitchFamily="18" charset="77"/>
                <a:cs typeface="Arial"/>
              </a:rPr>
              <a:t>Simulating statistics</a:t>
            </a:r>
            <a:r>
              <a:rPr lang="en-US" sz="1800" spc="-10" dirty="0">
                <a:solidFill>
                  <a:srgbClr val="3B7EA1"/>
                </a:solidFill>
                <a:latin typeface="Rockwell" panose="02060603020205020403" pitchFamily="18" charset="77"/>
                <a:cs typeface="Arial"/>
              </a:rPr>
              <a:t> )</a:t>
            </a:r>
            <a:endParaRPr lang="en-US" sz="1800" dirty="0">
              <a:latin typeface="Rockwell" panose="02060603020205020403" pitchFamily="18" charset="77"/>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226" y="203559"/>
            <a:ext cx="7142734"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Aggregating</a:t>
            </a:r>
            <a:r>
              <a:rPr spc="-70" dirty="0">
                <a:solidFill>
                  <a:schemeClr val="tx1"/>
                </a:solidFill>
              </a:rPr>
              <a:t> </a:t>
            </a:r>
            <a:r>
              <a:rPr spc="-10" dirty="0">
                <a:solidFill>
                  <a:schemeClr val="tx1"/>
                </a:solidFill>
              </a:rPr>
              <a:t>Comparisons</a:t>
            </a:r>
          </a:p>
        </p:txBody>
      </p:sp>
      <p:sp>
        <p:nvSpPr>
          <p:cNvPr id="3" name="object 3"/>
          <p:cNvSpPr txBox="1"/>
          <p:nvPr/>
        </p:nvSpPr>
        <p:spPr>
          <a:xfrm>
            <a:off x="284226" y="950329"/>
            <a:ext cx="8076183" cy="753110"/>
          </a:xfrm>
          <a:prstGeom prst="rect">
            <a:avLst/>
          </a:prstGeom>
        </p:spPr>
        <p:txBody>
          <a:bodyPr vert="horz" wrap="square" lIns="0" tIns="27940" rIns="0" bIns="0" rtlCol="0">
            <a:spAutoFit/>
          </a:bodyPr>
          <a:lstStyle/>
          <a:p>
            <a:pPr marL="12700" marR="5080">
              <a:lnSpc>
                <a:spcPts val="2850"/>
              </a:lnSpc>
              <a:spcBef>
                <a:spcPts val="220"/>
              </a:spcBef>
            </a:pPr>
            <a:r>
              <a:rPr sz="2400" dirty="0">
                <a:latin typeface="Rockwell" panose="02060603020205020403" pitchFamily="18" charset="77"/>
                <a:cs typeface="Arial"/>
              </a:rPr>
              <a:t>Summing</a:t>
            </a:r>
            <a:r>
              <a:rPr sz="2400" spc="-30" dirty="0">
                <a:latin typeface="Rockwell" panose="02060603020205020403" pitchFamily="18" charset="77"/>
                <a:cs typeface="Arial"/>
              </a:rPr>
              <a:t> </a:t>
            </a:r>
            <a:r>
              <a:rPr sz="2400" dirty="0">
                <a:latin typeface="Rockwell" panose="02060603020205020403" pitchFamily="18" charset="77"/>
                <a:cs typeface="Arial"/>
              </a:rPr>
              <a:t>an</a:t>
            </a:r>
            <a:r>
              <a:rPr sz="2400" spc="-15" dirty="0">
                <a:latin typeface="Rockwell" panose="02060603020205020403" pitchFamily="18" charset="77"/>
                <a:cs typeface="Arial"/>
              </a:rPr>
              <a:t> </a:t>
            </a:r>
            <a:r>
              <a:rPr sz="2400" dirty="0">
                <a:latin typeface="Rockwell" panose="02060603020205020403" pitchFamily="18" charset="77"/>
                <a:cs typeface="Arial"/>
              </a:rPr>
              <a:t>array</a:t>
            </a:r>
            <a:r>
              <a:rPr sz="2400" spc="-15" dirty="0">
                <a:latin typeface="Rockwell" panose="02060603020205020403" pitchFamily="18" charset="77"/>
                <a:cs typeface="Arial"/>
              </a:rPr>
              <a:t> </a:t>
            </a:r>
            <a:r>
              <a:rPr sz="2400" dirty="0">
                <a:latin typeface="Rockwell" panose="02060603020205020403" pitchFamily="18" charset="77"/>
                <a:cs typeface="Arial"/>
              </a:rPr>
              <a:t>or</a:t>
            </a:r>
            <a:r>
              <a:rPr sz="2400" spc="-15" dirty="0">
                <a:latin typeface="Rockwell" panose="02060603020205020403" pitchFamily="18" charset="77"/>
                <a:cs typeface="Arial"/>
              </a:rPr>
              <a:t> </a:t>
            </a:r>
            <a:r>
              <a:rPr sz="2400" dirty="0">
                <a:latin typeface="Rockwell" panose="02060603020205020403" pitchFamily="18" charset="77"/>
                <a:cs typeface="Arial"/>
              </a:rPr>
              <a:t>list</a:t>
            </a:r>
            <a:r>
              <a:rPr sz="2400" spc="-15" dirty="0">
                <a:latin typeface="Rockwell" panose="02060603020205020403" pitchFamily="18" charset="77"/>
                <a:cs typeface="Arial"/>
              </a:rPr>
              <a:t> </a:t>
            </a:r>
            <a:r>
              <a:rPr sz="2400" dirty="0">
                <a:latin typeface="Rockwell" panose="02060603020205020403" pitchFamily="18" charset="77"/>
                <a:cs typeface="Arial"/>
              </a:rPr>
              <a:t>of</a:t>
            </a:r>
            <a:r>
              <a:rPr sz="2400" spc="-20" dirty="0">
                <a:latin typeface="Rockwell" panose="02060603020205020403" pitchFamily="18" charset="77"/>
                <a:cs typeface="Arial"/>
              </a:rPr>
              <a:t> </a:t>
            </a:r>
            <a:r>
              <a:rPr sz="2400" dirty="0">
                <a:latin typeface="Rockwell" panose="02060603020205020403" pitchFamily="18" charset="77"/>
                <a:cs typeface="Arial"/>
              </a:rPr>
              <a:t>bool</a:t>
            </a:r>
            <a:r>
              <a:rPr sz="2400" spc="-15" dirty="0">
                <a:latin typeface="Rockwell" panose="02060603020205020403" pitchFamily="18" charset="77"/>
                <a:cs typeface="Arial"/>
              </a:rPr>
              <a:t> </a:t>
            </a:r>
            <a:r>
              <a:rPr sz="2400" dirty="0">
                <a:latin typeface="Rockwell" panose="02060603020205020403" pitchFamily="18" charset="77"/>
                <a:cs typeface="Arial"/>
              </a:rPr>
              <a:t>values</a:t>
            </a:r>
            <a:r>
              <a:rPr sz="2400" spc="-15" dirty="0">
                <a:latin typeface="Rockwell" panose="02060603020205020403" pitchFamily="18" charset="77"/>
                <a:cs typeface="Arial"/>
              </a:rPr>
              <a:t> </a:t>
            </a:r>
            <a:r>
              <a:rPr sz="2400" dirty="0">
                <a:latin typeface="Rockwell" panose="02060603020205020403" pitchFamily="18" charset="77"/>
                <a:cs typeface="Arial"/>
              </a:rPr>
              <a:t>will</a:t>
            </a:r>
            <a:r>
              <a:rPr sz="2400" spc="-15" dirty="0">
                <a:latin typeface="Rockwell" panose="02060603020205020403" pitchFamily="18" charset="77"/>
                <a:cs typeface="Arial"/>
              </a:rPr>
              <a:t> </a:t>
            </a:r>
            <a:r>
              <a:rPr sz="2400" dirty="0">
                <a:latin typeface="Rockwell" panose="02060603020205020403" pitchFamily="18" charset="77"/>
                <a:cs typeface="Arial"/>
              </a:rPr>
              <a:t>count</a:t>
            </a:r>
            <a:r>
              <a:rPr sz="2400" spc="-15" dirty="0">
                <a:latin typeface="Rockwell" panose="02060603020205020403" pitchFamily="18" charset="77"/>
                <a:cs typeface="Arial"/>
              </a:rPr>
              <a:t> </a:t>
            </a:r>
            <a:r>
              <a:rPr sz="2400" dirty="0">
                <a:latin typeface="Rockwell" panose="02060603020205020403" pitchFamily="18" charset="77"/>
                <a:cs typeface="Arial"/>
              </a:rPr>
              <a:t>the</a:t>
            </a:r>
            <a:r>
              <a:rPr sz="2400" spc="-60" dirty="0">
                <a:latin typeface="Rockwell" panose="02060603020205020403" pitchFamily="18" charset="77"/>
                <a:cs typeface="Arial"/>
              </a:rPr>
              <a:t> </a:t>
            </a:r>
            <a:r>
              <a:rPr sz="2400" spc="-20" dirty="0">
                <a:latin typeface="Rockwell" panose="02060603020205020403" pitchFamily="18" charset="77"/>
                <a:cs typeface="Arial"/>
              </a:rPr>
              <a:t>True </a:t>
            </a:r>
            <a:r>
              <a:rPr sz="2400" dirty="0">
                <a:latin typeface="Rockwell" panose="02060603020205020403" pitchFamily="18" charset="77"/>
                <a:cs typeface="Arial"/>
              </a:rPr>
              <a:t>values</a:t>
            </a:r>
            <a:r>
              <a:rPr sz="2400" spc="-5" dirty="0">
                <a:latin typeface="Rockwell" panose="02060603020205020403" pitchFamily="18" charset="77"/>
                <a:cs typeface="Arial"/>
              </a:rPr>
              <a:t> </a:t>
            </a:r>
            <a:r>
              <a:rPr sz="2400" spc="-20" dirty="0">
                <a:latin typeface="Rockwell" panose="02060603020205020403" pitchFamily="18" charset="77"/>
                <a:cs typeface="Arial"/>
              </a:rPr>
              <a:t>only.</a:t>
            </a:r>
            <a:endParaRPr sz="2400" dirty="0">
              <a:latin typeface="Rockwell" panose="02060603020205020403" pitchFamily="18" charset="77"/>
              <a:cs typeface="Arial"/>
            </a:endParaRPr>
          </a:p>
        </p:txBody>
      </p:sp>
      <p:graphicFrame>
        <p:nvGraphicFramePr>
          <p:cNvPr id="4" name="object 4"/>
          <p:cNvGraphicFramePr>
            <a:graphicFrameLocks noGrp="1"/>
          </p:cNvGraphicFramePr>
          <p:nvPr/>
        </p:nvGraphicFramePr>
        <p:xfrm>
          <a:off x="511175" y="2296281"/>
          <a:ext cx="5551801" cy="763270"/>
        </p:xfrm>
        <a:graphic>
          <a:graphicData uri="http://schemas.openxmlformats.org/drawingml/2006/table">
            <a:tbl>
              <a:tblPr firstRow="1" bandRow="1">
                <a:tableStyleId>{2D5ABB26-0587-4C30-8999-92F81FD0307C}</a:tableStyleId>
              </a:tblPr>
              <a:tblGrid>
                <a:gridCol w="854710">
                  <a:extLst>
                    <a:ext uri="{9D8B030D-6E8A-4147-A177-3AD203B41FA5}">
                      <a16:colId xmlns:a16="http://schemas.microsoft.com/office/drawing/2014/main" val="20000"/>
                    </a:ext>
                  </a:extLst>
                </a:gridCol>
                <a:gridCol w="365759">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366394">
                  <a:extLst>
                    <a:ext uri="{9D8B030D-6E8A-4147-A177-3AD203B41FA5}">
                      <a16:colId xmlns:a16="http://schemas.microsoft.com/office/drawing/2014/main" val="20003"/>
                    </a:ext>
                  </a:extLst>
                </a:gridCol>
                <a:gridCol w="1463040">
                  <a:extLst>
                    <a:ext uri="{9D8B030D-6E8A-4147-A177-3AD203B41FA5}">
                      <a16:colId xmlns:a16="http://schemas.microsoft.com/office/drawing/2014/main" val="20004"/>
                    </a:ext>
                  </a:extLst>
                </a:gridCol>
                <a:gridCol w="1097914">
                  <a:extLst>
                    <a:ext uri="{9D8B030D-6E8A-4147-A177-3AD203B41FA5}">
                      <a16:colId xmlns:a16="http://schemas.microsoft.com/office/drawing/2014/main" val="20005"/>
                    </a:ext>
                  </a:extLst>
                </a:gridCol>
                <a:gridCol w="306704">
                  <a:extLst>
                    <a:ext uri="{9D8B030D-6E8A-4147-A177-3AD203B41FA5}">
                      <a16:colId xmlns:a16="http://schemas.microsoft.com/office/drawing/2014/main" val="20006"/>
                    </a:ext>
                  </a:extLst>
                </a:gridCol>
              </a:tblGrid>
              <a:tr h="381635">
                <a:tc>
                  <a:txBody>
                    <a:bodyPr/>
                    <a:lstStyle/>
                    <a:p>
                      <a:pPr marL="31750">
                        <a:lnSpc>
                          <a:spcPts val="2480"/>
                        </a:lnSpc>
                      </a:pPr>
                      <a:r>
                        <a:rPr sz="2400" b="1" dirty="0">
                          <a:solidFill>
                            <a:srgbClr val="3B3B3B"/>
                          </a:solidFill>
                          <a:latin typeface="Courier New"/>
                          <a:cs typeface="Courier New"/>
                        </a:rPr>
                        <a:t>1</a:t>
                      </a:r>
                      <a:endParaRPr sz="2400">
                        <a:latin typeface="Courier New"/>
                        <a:cs typeface="Courier New"/>
                      </a:endParaRPr>
                    </a:p>
                  </a:txBody>
                  <a:tcPr marL="0" marR="0" marT="0" marB="0"/>
                </a:tc>
                <a:tc>
                  <a:txBody>
                    <a:bodyPr/>
                    <a:lstStyle/>
                    <a:p>
                      <a:pPr algn="ctr">
                        <a:lnSpc>
                          <a:spcPts val="248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1440">
                        <a:lnSpc>
                          <a:spcPts val="2480"/>
                        </a:lnSpc>
                      </a:pPr>
                      <a:r>
                        <a:rPr sz="2400" b="1" dirty="0">
                          <a:solidFill>
                            <a:srgbClr val="3B3B3B"/>
                          </a:solidFill>
                          <a:latin typeface="Courier New"/>
                          <a:cs typeface="Courier New"/>
                        </a:rPr>
                        <a:t>0</a:t>
                      </a:r>
                      <a:endParaRPr sz="2400">
                        <a:latin typeface="Courier New"/>
                        <a:cs typeface="Courier New"/>
                      </a:endParaRPr>
                    </a:p>
                  </a:txBody>
                  <a:tcPr marL="0" marR="0" marT="0" marB="0"/>
                </a:tc>
                <a:tc>
                  <a:txBody>
                    <a:bodyPr/>
                    <a:lstStyle/>
                    <a:p>
                      <a:pPr marL="91440">
                        <a:lnSpc>
                          <a:spcPts val="248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1440">
                        <a:lnSpc>
                          <a:spcPts val="2480"/>
                        </a:lnSpc>
                      </a:pPr>
                      <a:r>
                        <a:rPr sz="2400" b="1" dirty="0">
                          <a:solidFill>
                            <a:srgbClr val="3B3B3B"/>
                          </a:solidFill>
                          <a:latin typeface="Courier New"/>
                          <a:cs typeface="Courier New"/>
                        </a:rPr>
                        <a:t>1</a:t>
                      </a:r>
                      <a:endParaRPr sz="2400">
                        <a:latin typeface="Courier New"/>
                        <a:cs typeface="Courier New"/>
                      </a:endParaRPr>
                    </a:p>
                  </a:txBody>
                  <a:tcPr marL="0" marR="0" marT="0" marB="0"/>
                </a:tc>
                <a:tc>
                  <a:txBody>
                    <a:bodyPr/>
                    <a:lstStyle/>
                    <a:p>
                      <a:pPr marR="83185" algn="r">
                        <a:lnSpc>
                          <a:spcPts val="2480"/>
                        </a:lnSpc>
                      </a:pPr>
                      <a:r>
                        <a:rPr sz="2400" b="1" spc="-25"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R="24130" algn="r">
                        <a:lnSpc>
                          <a:spcPts val="2480"/>
                        </a:lnSpc>
                      </a:pPr>
                      <a:r>
                        <a:rPr sz="2400" b="1" dirty="0">
                          <a:solidFill>
                            <a:srgbClr val="3B3B3B"/>
                          </a:solidFill>
                          <a:latin typeface="Courier New"/>
                          <a:cs typeface="Courier New"/>
                        </a:rPr>
                        <a:t>2</a:t>
                      </a:r>
                      <a:endParaRPr sz="2400">
                        <a:latin typeface="Courier New"/>
                        <a:cs typeface="Courier New"/>
                      </a:endParaRPr>
                    </a:p>
                  </a:txBody>
                  <a:tcPr marL="0" marR="0" marT="0" marB="0"/>
                </a:tc>
                <a:extLst>
                  <a:ext uri="{0D108BD9-81ED-4DB2-BD59-A6C34878D82A}">
                    <a16:rowId xmlns:a16="http://schemas.microsoft.com/office/drawing/2014/main" val="10000"/>
                  </a:ext>
                </a:extLst>
              </a:tr>
              <a:tr h="381635">
                <a:tc>
                  <a:txBody>
                    <a:bodyPr/>
                    <a:lstStyle/>
                    <a:p>
                      <a:pPr marL="31750">
                        <a:lnSpc>
                          <a:spcPts val="2770"/>
                        </a:lnSpc>
                      </a:pPr>
                      <a:r>
                        <a:rPr sz="2400" b="1" spc="-20" dirty="0">
                          <a:solidFill>
                            <a:srgbClr val="3B3B3B"/>
                          </a:solidFill>
                          <a:latin typeface="Courier New"/>
                          <a:cs typeface="Courier New"/>
                        </a:rPr>
                        <a:t>True</a:t>
                      </a:r>
                      <a:endParaRPr sz="2400">
                        <a:latin typeface="Courier New"/>
                        <a:cs typeface="Courier New"/>
                      </a:endParaRPr>
                    </a:p>
                  </a:txBody>
                  <a:tcPr marL="0" marR="0" marT="0" marB="0"/>
                </a:tc>
                <a:tc>
                  <a:txBody>
                    <a:bodyPr/>
                    <a:lstStyle/>
                    <a:p>
                      <a:pPr algn="ctr">
                        <a:lnSpc>
                          <a:spcPts val="277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0805">
                        <a:lnSpc>
                          <a:spcPts val="2770"/>
                        </a:lnSpc>
                      </a:pPr>
                      <a:r>
                        <a:rPr sz="2400" b="1" spc="-10" dirty="0">
                          <a:solidFill>
                            <a:srgbClr val="3B3B3B"/>
                          </a:solidFill>
                          <a:latin typeface="Courier New"/>
                          <a:cs typeface="Courier New"/>
                        </a:rPr>
                        <a:t>False</a:t>
                      </a:r>
                      <a:endParaRPr sz="2400">
                        <a:latin typeface="Courier New"/>
                        <a:cs typeface="Courier New"/>
                      </a:endParaRPr>
                    </a:p>
                  </a:txBody>
                  <a:tcPr marL="0" marR="0" marT="0" marB="0"/>
                </a:tc>
                <a:tc>
                  <a:txBody>
                    <a:bodyPr/>
                    <a:lstStyle/>
                    <a:p>
                      <a:pPr marL="91440">
                        <a:lnSpc>
                          <a:spcPts val="2770"/>
                        </a:lnSpc>
                      </a:pPr>
                      <a:r>
                        <a:rPr sz="2400" b="1"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L="90805">
                        <a:lnSpc>
                          <a:spcPts val="2770"/>
                        </a:lnSpc>
                      </a:pPr>
                      <a:r>
                        <a:rPr sz="2400" b="1" spc="-20" dirty="0">
                          <a:solidFill>
                            <a:srgbClr val="3B3B3B"/>
                          </a:solidFill>
                          <a:latin typeface="Courier New"/>
                          <a:cs typeface="Courier New"/>
                        </a:rPr>
                        <a:t>True</a:t>
                      </a:r>
                      <a:endParaRPr sz="2400">
                        <a:latin typeface="Courier New"/>
                        <a:cs typeface="Courier New"/>
                      </a:endParaRPr>
                    </a:p>
                  </a:txBody>
                  <a:tcPr marL="0" marR="0" marT="0" marB="0"/>
                </a:tc>
                <a:tc>
                  <a:txBody>
                    <a:bodyPr/>
                    <a:lstStyle/>
                    <a:p>
                      <a:pPr marR="83820" algn="r">
                        <a:lnSpc>
                          <a:spcPts val="2770"/>
                        </a:lnSpc>
                      </a:pPr>
                      <a:r>
                        <a:rPr sz="2400" b="1" spc="-25" dirty="0">
                          <a:solidFill>
                            <a:srgbClr val="3B3B3B"/>
                          </a:solidFill>
                          <a:latin typeface="Courier New"/>
                          <a:cs typeface="Courier New"/>
                        </a:rPr>
                        <a:t>==</a:t>
                      </a:r>
                      <a:endParaRPr sz="2400">
                        <a:latin typeface="Courier New"/>
                        <a:cs typeface="Courier New"/>
                      </a:endParaRPr>
                    </a:p>
                  </a:txBody>
                  <a:tcPr marL="0" marR="0" marT="0" marB="0"/>
                </a:tc>
                <a:tc>
                  <a:txBody>
                    <a:bodyPr/>
                    <a:lstStyle/>
                    <a:p>
                      <a:pPr marR="24130" algn="r">
                        <a:lnSpc>
                          <a:spcPts val="2770"/>
                        </a:lnSpc>
                      </a:pPr>
                      <a:r>
                        <a:rPr sz="2400" b="1" dirty="0">
                          <a:solidFill>
                            <a:srgbClr val="3B3B3B"/>
                          </a:solidFill>
                          <a:latin typeface="Courier New"/>
                          <a:cs typeface="Courier New"/>
                        </a:rPr>
                        <a:t>2</a:t>
                      </a:r>
                      <a:endParaRPr sz="24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sp>
        <p:nvSpPr>
          <p:cNvPr id="5" name="object 5"/>
          <p:cNvSpPr txBox="1"/>
          <p:nvPr/>
        </p:nvSpPr>
        <p:spPr>
          <a:xfrm>
            <a:off x="530225" y="3017393"/>
            <a:ext cx="5511800" cy="856645"/>
          </a:xfrm>
          <a:prstGeom prst="rect">
            <a:avLst/>
          </a:prstGeom>
        </p:spPr>
        <p:txBody>
          <a:bodyPr vert="horz" wrap="square" lIns="0" tIns="66040" rIns="0" bIns="0" rtlCol="0">
            <a:spAutoFit/>
          </a:bodyPr>
          <a:lstStyle/>
          <a:p>
            <a:pPr marL="12700">
              <a:lnSpc>
                <a:spcPct val="100000"/>
              </a:lnSpc>
              <a:spcBef>
                <a:spcPts val="520"/>
              </a:spcBef>
              <a:tabLst>
                <a:tab pos="1657985" algn="l"/>
                <a:tab pos="2938145" algn="l"/>
                <a:tab pos="4035425" algn="l"/>
                <a:tab pos="4766945" algn="l"/>
              </a:tabLst>
            </a:pPr>
            <a:r>
              <a:rPr sz="2400" b="1" spc="-10" dirty="0">
                <a:solidFill>
                  <a:srgbClr val="3B3B3B"/>
                </a:solidFill>
                <a:latin typeface="Courier New"/>
                <a:cs typeface="Courier New"/>
              </a:rPr>
              <a:t>sum([1</a:t>
            </a:r>
            <a:r>
              <a:rPr sz="2400" b="1" dirty="0">
                <a:solidFill>
                  <a:srgbClr val="3B3B3B"/>
                </a:solidFill>
                <a:latin typeface="Courier New"/>
                <a:cs typeface="Courier New"/>
              </a:rPr>
              <a:t>	,</a:t>
            </a:r>
            <a:r>
              <a:rPr sz="2400" b="1" spc="-15" dirty="0">
                <a:solidFill>
                  <a:srgbClr val="3B3B3B"/>
                </a:solidFill>
                <a:latin typeface="Courier New"/>
                <a:cs typeface="Courier New"/>
              </a:rPr>
              <a:t> </a:t>
            </a:r>
            <a:r>
              <a:rPr sz="2400" b="1" spc="-50" dirty="0">
                <a:solidFill>
                  <a:srgbClr val="3B3B3B"/>
                </a:solidFill>
                <a:latin typeface="Courier New"/>
                <a:cs typeface="Courier New"/>
              </a:rPr>
              <a:t>0</a:t>
            </a:r>
            <a:r>
              <a:rPr sz="2400" b="1" dirty="0">
                <a:solidFill>
                  <a:srgbClr val="3B3B3B"/>
                </a:solidFill>
                <a:latin typeface="Courier New"/>
                <a:cs typeface="Courier New"/>
              </a:rPr>
              <a:t>	,</a:t>
            </a:r>
            <a:r>
              <a:rPr sz="2400" b="1" spc="-5" dirty="0">
                <a:solidFill>
                  <a:srgbClr val="3B3B3B"/>
                </a:solidFill>
                <a:latin typeface="Courier New"/>
                <a:cs typeface="Courier New"/>
              </a:rPr>
              <a:t> </a:t>
            </a:r>
            <a:r>
              <a:rPr sz="2400" b="1" spc="-60" dirty="0">
                <a:solidFill>
                  <a:srgbClr val="3B3B3B"/>
                </a:solidFill>
                <a:latin typeface="Courier New"/>
                <a:cs typeface="Courier New"/>
              </a:rPr>
              <a:t>1</a:t>
            </a:r>
            <a:r>
              <a:rPr sz="2400" b="1" dirty="0">
                <a:solidFill>
                  <a:srgbClr val="3B3B3B"/>
                </a:solidFill>
                <a:latin typeface="Courier New"/>
                <a:cs typeface="Courier New"/>
              </a:rPr>
              <a:t>	</a:t>
            </a:r>
            <a:r>
              <a:rPr sz="2400" b="1" spc="-25" dirty="0">
                <a:solidFill>
                  <a:srgbClr val="3B3B3B"/>
                </a:solidFill>
                <a:latin typeface="Courier New"/>
                <a:cs typeface="Courier New"/>
              </a:rPr>
              <a:t>])</a:t>
            </a:r>
            <a:r>
              <a:rPr sz="2400" b="1" dirty="0">
                <a:solidFill>
                  <a:srgbClr val="3B3B3B"/>
                </a:solidFill>
                <a:latin typeface="Courier New"/>
                <a:cs typeface="Courier New"/>
              </a:rPr>
              <a:t>	==</a:t>
            </a:r>
            <a:r>
              <a:rPr sz="2400" b="1" spc="-20" dirty="0">
                <a:solidFill>
                  <a:srgbClr val="3B3B3B"/>
                </a:solidFill>
                <a:latin typeface="Courier New"/>
                <a:cs typeface="Courier New"/>
              </a:rPr>
              <a:t> </a:t>
            </a:r>
            <a:r>
              <a:rPr sz="2400" b="1" spc="-50" dirty="0">
                <a:solidFill>
                  <a:srgbClr val="3B3B3B"/>
                </a:solidFill>
                <a:latin typeface="Courier New"/>
                <a:cs typeface="Courier New"/>
              </a:rPr>
              <a:t>2</a:t>
            </a:r>
            <a:endParaRPr sz="2400" dirty="0">
              <a:latin typeface="Courier New"/>
              <a:cs typeface="Courier New"/>
            </a:endParaRPr>
          </a:p>
          <a:p>
            <a:pPr marL="12700">
              <a:lnSpc>
                <a:spcPct val="100000"/>
              </a:lnSpc>
              <a:spcBef>
                <a:spcPts val="420"/>
              </a:spcBef>
              <a:tabLst>
                <a:tab pos="4766310" algn="l"/>
              </a:tabLst>
            </a:pPr>
            <a:r>
              <a:rPr sz="2400" b="1" dirty="0">
                <a:solidFill>
                  <a:srgbClr val="3B3B3B"/>
                </a:solidFill>
                <a:latin typeface="Courier New"/>
                <a:cs typeface="Courier New"/>
              </a:rPr>
              <a:t>sum([True,</a:t>
            </a:r>
            <a:r>
              <a:rPr sz="2400" b="1" spc="-50" dirty="0">
                <a:solidFill>
                  <a:srgbClr val="3B3B3B"/>
                </a:solidFill>
                <a:latin typeface="Courier New"/>
                <a:cs typeface="Courier New"/>
              </a:rPr>
              <a:t> </a:t>
            </a:r>
            <a:r>
              <a:rPr sz="2400" b="1" dirty="0">
                <a:solidFill>
                  <a:srgbClr val="3B3B3B"/>
                </a:solidFill>
                <a:latin typeface="Courier New"/>
                <a:cs typeface="Courier New"/>
              </a:rPr>
              <a:t>False,</a:t>
            </a:r>
            <a:r>
              <a:rPr sz="2400" b="1" spc="-40" dirty="0">
                <a:solidFill>
                  <a:srgbClr val="3B3B3B"/>
                </a:solidFill>
                <a:latin typeface="Courier New"/>
                <a:cs typeface="Courier New"/>
              </a:rPr>
              <a:t> </a:t>
            </a:r>
            <a:r>
              <a:rPr sz="2400" b="1" spc="-10" dirty="0">
                <a:solidFill>
                  <a:srgbClr val="3B3B3B"/>
                </a:solidFill>
                <a:latin typeface="Courier New"/>
                <a:cs typeface="Courier New"/>
              </a:rPr>
              <a:t>True])</a:t>
            </a:r>
            <a:r>
              <a:rPr sz="2400" b="1" dirty="0">
                <a:solidFill>
                  <a:srgbClr val="3B3B3B"/>
                </a:solidFill>
                <a:latin typeface="Courier New"/>
                <a:cs typeface="Courier New"/>
              </a:rPr>
              <a:t>	==</a:t>
            </a:r>
            <a:r>
              <a:rPr sz="2400" b="1" spc="-20" dirty="0">
                <a:solidFill>
                  <a:srgbClr val="3B3B3B"/>
                </a:solidFill>
                <a:latin typeface="Courier New"/>
                <a:cs typeface="Courier New"/>
              </a:rPr>
              <a:t> </a:t>
            </a:r>
            <a:r>
              <a:rPr sz="2400" b="1" spc="-50" dirty="0">
                <a:solidFill>
                  <a:srgbClr val="3B3B3B"/>
                </a:solidFill>
                <a:latin typeface="Courier New"/>
                <a:cs typeface="Courier New"/>
              </a:rPr>
              <a:t>2</a:t>
            </a:r>
            <a:endParaRPr sz="2400" dirty="0">
              <a:latin typeface="Courier New"/>
              <a:cs typeface="Courier New"/>
            </a:endParaRPr>
          </a:p>
        </p:txBody>
      </p:sp>
      <p:sp>
        <p:nvSpPr>
          <p:cNvPr id="6" name="TextBox 5">
            <a:extLst>
              <a:ext uri="{FF2B5EF4-FFF2-40B4-BE49-F238E27FC236}">
                <a16:creationId xmlns:a16="http://schemas.microsoft.com/office/drawing/2014/main" id="{320C9DBE-B3D4-16FC-D139-526A7D0B5698}"/>
              </a:ext>
            </a:extLst>
          </p:cNvPr>
          <p:cNvSpPr txBox="1"/>
          <p:nvPr/>
        </p:nvSpPr>
        <p:spPr>
          <a:xfrm>
            <a:off x="2581154" y="4087319"/>
            <a:ext cx="3460871" cy="1015663"/>
          </a:xfrm>
          <a:prstGeom prst="rect">
            <a:avLst/>
          </a:prstGeom>
          <a:noFill/>
        </p:spPr>
        <p:txBody>
          <a:bodyPr wrap="square" rtlCol="0">
            <a:spAutoFit/>
          </a:bodyPr>
          <a:lstStyle/>
          <a:p>
            <a:pPr algn="ctr"/>
            <a:r>
              <a:rPr lang="en-US" sz="2000" spc="-10" dirty="0">
                <a:solidFill>
                  <a:srgbClr val="3B7EA1"/>
                </a:solidFill>
                <a:cs typeface="Arial"/>
              </a:rPr>
              <a:t>(Demo – notebook 5.1, </a:t>
            </a:r>
          </a:p>
          <a:p>
            <a:pPr algn="ctr"/>
            <a:r>
              <a:rPr lang="en-US" sz="2000" spc="-10" dirty="0">
                <a:solidFill>
                  <a:srgbClr val="3B7EA1"/>
                </a:solidFill>
                <a:cs typeface="Arial"/>
              </a:rPr>
              <a:t>Aggregating comparisons)</a:t>
            </a:r>
            <a:endParaRPr lang="en-US" sz="2000" dirty="0">
              <a:cs typeface="Arial"/>
            </a:endParaRPr>
          </a:p>
          <a:p>
            <a:pPr algn="ct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F300-A021-B962-2471-D2D08830D80C}"/>
              </a:ext>
            </a:extLst>
          </p:cNvPr>
          <p:cNvSpPr>
            <a:spLocks noGrp="1"/>
          </p:cNvSpPr>
          <p:nvPr>
            <p:ph type="title"/>
          </p:nvPr>
        </p:nvSpPr>
        <p:spPr>
          <a:xfrm>
            <a:off x="420958" y="369898"/>
            <a:ext cx="7543800" cy="790677"/>
          </a:xfrm>
        </p:spPr>
        <p:txBody>
          <a:bodyPr/>
          <a:lstStyle/>
          <a:p>
            <a:r>
              <a:rPr lang="en-US" dirty="0" err="1">
                <a:solidFill>
                  <a:schemeClr val="tx1"/>
                </a:solidFill>
              </a:rPr>
              <a:t>NP.count_nonzero</a:t>
            </a:r>
            <a:r>
              <a:rPr lang="en-US" dirty="0">
                <a:solidFill>
                  <a:schemeClr val="tx1"/>
                </a:solidFill>
              </a:rPr>
              <a:t>()</a:t>
            </a:r>
          </a:p>
        </p:txBody>
      </p:sp>
      <p:sp>
        <p:nvSpPr>
          <p:cNvPr id="3" name="Content Placeholder 2">
            <a:extLst>
              <a:ext uri="{FF2B5EF4-FFF2-40B4-BE49-F238E27FC236}">
                <a16:creationId xmlns:a16="http://schemas.microsoft.com/office/drawing/2014/main" id="{A1D4540E-13D8-9F1F-30DA-627B5C865743}"/>
              </a:ext>
            </a:extLst>
          </p:cNvPr>
          <p:cNvSpPr>
            <a:spLocks noGrp="1"/>
          </p:cNvSpPr>
          <p:nvPr>
            <p:ph idx="1"/>
          </p:nvPr>
        </p:nvSpPr>
        <p:spPr>
          <a:xfrm>
            <a:off x="491156" y="1259702"/>
            <a:ext cx="7543800" cy="1023080"/>
          </a:xfrm>
        </p:spPr>
        <p:txBody>
          <a:bodyPr>
            <a:noAutofit/>
          </a:bodyPr>
          <a:lstStyle/>
          <a:p>
            <a:r>
              <a:rPr lang="en-US" sz="2300" b="0" i="0" dirty="0">
                <a:solidFill>
                  <a:schemeClr val="tx1">
                    <a:lumMod val="75000"/>
                    <a:lumOff val="25000"/>
                  </a:schemeClr>
                </a:solidFill>
                <a:effectLst/>
              </a:rPr>
              <a:t>The </a:t>
            </a:r>
            <a:r>
              <a:rPr lang="en-US" sz="2300" b="1" i="1" dirty="0" err="1">
                <a:solidFill>
                  <a:schemeClr val="tx1">
                    <a:lumMod val="75000"/>
                    <a:lumOff val="25000"/>
                  </a:schemeClr>
                </a:solidFill>
              </a:rPr>
              <a:t>numpy</a:t>
            </a:r>
            <a:r>
              <a:rPr lang="en-US" sz="2300" b="0" i="0" dirty="0">
                <a:solidFill>
                  <a:schemeClr val="tx1">
                    <a:lumMod val="75000"/>
                    <a:lumOff val="25000"/>
                  </a:schemeClr>
                </a:solidFill>
                <a:effectLst/>
              </a:rPr>
              <a:t> method </a:t>
            </a:r>
            <a:r>
              <a:rPr lang="en-US" sz="2300" b="1" i="1" dirty="0" err="1">
                <a:solidFill>
                  <a:schemeClr val="tx1">
                    <a:lumMod val="75000"/>
                    <a:lumOff val="25000"/>
                  </a:schemeClr>
                </a:solidFill>
              </a:rPr>
              <a:t>count_nonzero</a:t>
            </a:r>
            <a:r>
              <a:rPr lang="en-US" sz="2300" b="0" i="1" dirty="0">
                <a:solidFill>
                  <a:schemeClr val="tx1">
                    <a:lumMod val="75000"/>
                    <a:lumOff val="25000"/>
                  </a:schemeClr>
                </a:solidFill>
                <a:effectLst/>
              </a:rPr>
              <a:t> </a:t>
            </a:r>
            <a:r>
              <a:rPr lang="en-US" sz="2300" b="0" i="0" dirty="0">
                <a:solidFill>
                  <a:schemeClr val="tx1">
                    <a:lumMod val="75000"/>
                    <a:lumOff val="25000"/>
                  </a:schemeClr>
                </a:solidFill>
                <a:effectLst/>
              </a:rPr>
              <a:t>evaluates to the number of non-zero (that is, </a:t>
            </a:r>
            <a:r>
              <a:rPr lang="en-US" sz="2300" dirty="0">
                <a:solidFill>
                  <a:schemeClr val="tx1">
                    <a:lumMod val="75000"/>
                    <a:lumOff val="25000"/>
                  </a:schemeClr>
                </a:solidFill>
              </a:rPr>
              <a:t>True</a:t>
            </a:r>
            <a:r>
              <a:rPr lang="en-US" sz="2300" b="0" i="0" dirty="0">
                <a:solidFill>
                  <a:schemeClr val="tx1">
                    <a:lumMod val="75000"/>
                    <a:lumOff val="25000"/>
                  </a:schemeClr>
                </a:solidFill>
                <a:effectLst/>
              </a:rPr>
              <a:t>) elements of the array.</a:t>
            </a:r>
            <a:endParaRPr lang="en-US" sz="2300" dirty="0">
              <a:solidFill>
                <a:schemeClr val="tx1">
                  <a:lumMod val="75000"/>
                  <a:lumOff val="25000"/>
                </a:schemeClr>
              </a:solidFill>
            </a:endParaRPr>
          </a:p>
        </p:txBody>
      </p:sp>
      <p:pic>
        <p:nvPicPr>
          <p:cNvPr id="5" name="Picture 4" descr="Graphical user interface, table&#10;&#10;Description automatically generated">
            <a:extLst>
              <a:ext uri="{FF2B5EF4-FFF2-40B4-BE49-F238E27FC236}">
                <a16:creationId xmlns:a16="http://schemas.microsoft.com/office/drawing/2014/main" id="{16340684-E2F8-BC6E-38DE-4F70EC76DCA2}"/>
              </a:ext>
            </a:extLst>
          </p:cNvPr>
          <p:cNvPicPr>
            <a:picLocks noChangeAspect="1"/>
          </p:cNvPicPr>
          <p:nvPr/>
        </p:nvPicPr>
        <p:blipFill rotWithShape="1">
          <a:blip r:embed="rId2"/>
          <a:srcRect r="13773"/>
          <a:stretch/>
        </p:blipFill>
        <p:spPr>
          <a:xfrm>
            <a:off x="841916" y="2282620"/>
            <a:ext cx="6701884" cy="1481937"/>
          </a:xfrm>
          <a:prstGeom prst="rect">
            <a:avLst/>
          </a:prstGeom>
        </p:spPr>
      </p:pic>
      <p:pic>
        <p:nvPicPr>
          <p:cNvPr id="7" name="Picture 6" descr="Graphical user interface&#10;&#10;Description automatically generated with low confidence">
            <a:extLst>
              <a:ext uri="{FF2B5EF4-FFF2-40B4-BE49-F238E27FC236}">
                <a16:creationId xmlns:a16="http://schemas.microsoft.com/office/drawing/2014/main" id="{5B04502B-D704-9335-1501-A26EA0B2EDF1}"/>
              </a:ext>
            </a:extLst>
          </p:cNvPr>
          <p:cNvPicPr>
            <a:picLocks noChangeAspect="1"/>
          </p:cNvPicPr>
          <p:nvPr/>
        </p:nvPicPr>
        <p:blipFill rotWithShape="1">
          <a:blip r:embed="rId3"/>
          <a:srcRect r="15990"/>
          <a:stretch/>
        </p:blipFill>
        <p:spPr>
          <a:xfrm>
            <a:off x="841916" y="3764557"/>
            <a:ext cx="6701884" cy="1328261"/>
          </a:xfrm>
          <a:prstGeom prst="rect">
            <a:avLst/>
          </a:prstGeom>
        </p:spPr>
      </p:pic>
    </p:spTree>
    <p:extLst>
      <p:ext uri="{BB962C8B-B14F-4D97-AF65-F5344CB8AC3E}">
        <p14:creationId xmlns:p14="http://schemas.microsoft.com/office/powerpoint/2010/main" val="272706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371" y="2209524"/>
            <a:ext cx="4839629"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Conditional</a:t>
            </a:r>
            <a:r>
              <a:rPr spc="-30" dirty="0">
                <a:solidFill>
                  <a:schemeClr val="tx1"/>
                </a:solidFill>
              </a:rPr>
              <a:t> </a:t>
            </a:r>
            <a:r>
              <a:rPr spc="-10" dirty="0">
                <a:solidFill>
                  <a:schemeClr val="tx1"/>
                </a:solidFill>
              </a:rPr>
              <a:t>Statements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B4C1-F877-C7F9-DC56-6CAFF32EF8E9}"/>
              </a:ext>
            </a:extLst>
          </p:cNvPr>
          <p:cNvSpPr>
            <a:spLocks noGrp="1"/>
          </p:cNvSpPr>
          <p:nvPr>
            <p:ph type="title"/>
          </p:nvPr>
        </p:nvSpPr>
        <p:spPr>
          <a:xfrm>
            <a:off x="400942" y="285416"/>
            <a:ext cx="7543800" cy="840858"/>
          </a:xfrm>
        </p:spPr>
        <p:txBody>
          <a:bodyPr>
            <a:normAutofit fontScale="90000"/>
          </a:bodyPr>
          <a:lstStyle/>
          <a:p>
            <a:r>
              <a:rPr lang="en-US" dirty="0">
                <a:solidFill>
                  <a:schemeClr val="tx1"/>
                </a:solidFill>
              </a:rPr>
              <a:t>Randomness and Conditional Statements</a:t>
            </a:r>
          </a:p>
        </p:txBody>
      </p:sp>
      <p:sp>
        <p:nvSpPr>
          <p:cNvPr id="3" name="Content Placeholder 2">
            <a:extLst>
              <a:ext uri="{FF2B5EF4-FFF2-40B4-BE49-F238E27FC236}">
                <a16:creationId xmlns:a16="http://schemas.microsoft.com/office/drawing/2014/main" id="{A89F0414-239E-BC8B-3656-464144C59079}"/>
              </a:ext>
            </a:extLst>
          </p:cNvPr>
          <p:cNvSpPr>
            <a:spLocks noGrp="1"/>
          </p:cNvSpPr>
          <p:nvPr>
            <p:ph idx="1"/>
          </p:nvPr>
        </p:nvSpPr>
        <p:spPr>
          <a:xfrm>
            <a:off x="439971" y="1126274"/>
            <a:ext cx="7543800" cy="3291004"/>
          </a:xfrm>
        </p:spPr>
        <p:txBody>
          <a:bodyPr>
            <a:normAutofit/>
          </a:bodyPr>
          <a:lstStyle/>
          <a:p>
            <a:r>
              <a:rPr lang="en-US" sz="2400" b="0" i="0" dirty="0">
                <a:solidFill>
                  <a:srgbClr val="494E52"/>
                </a:solidFill>
                <a:effectLst/>
              </a:rPr>
              <a:t>In many situations, actions and results depend on a specific set of conditions being satisfied.</a:t>
            </a:r>
          </a:p>
          <a:p>
            <a:pPr lvl="2"/>
            <a:r>
              <a:rPr lang="en-US" sz="1850" b="0" i="0" dirty="0">
                <a:solidFill>
                  <a:srgbClr val="494E52"/>
                </a:solidFill>
                <a:effectLst/>
              </a:rPr>
              <a:t>For example, individuals in randomized controlled trials receive the treatment if they have been assigned to the treatment group.</a:t>
            </a:r>
          </a:p>
          <a:p>
            <a:r>
              <a:rPr lang="en-US" sz="2400" b="0" i="0" dirty="0">
                <a:solidFill>
                  <a:srgbClr val="494E52"/>
                </a:solidFill>
                <a:effectLst/>
              </a:rPr>
              <a:t>A </a:t>
            </a:r>
            <a:r>
              <a:rPr lang="en-US" sz="2400" b="0" i="1" dirty="0">
                <a:solidFill>
                  <a:srgbClr val="494E52"/>
                </a:solidFill>
                <a:effectLst/>
              </a:rPr>
              <a:t>conditional statement</a:t>
            </a:r>
            <a:r>
              <a:rPr lang="en-US" sz="2400" b="0" i="0" dirty="0">
                <a:solidFill>
                  <a:srgbClr val="494E52"/>
                </a:solidFill>
                <a:effectLst/>
              </a:rPr>
              <a:t> is a multi-line statement that allows Python to choose among different alternatives </a:t>
            </a:r>
            <a:r>
              <a:rPr lang="en-US" sz="2400" b="1" i="0" dirty="0">
                <a:solidFill>
                  <a:srgbClr val="494E52"/>
                </a:solidFill>
                <a:effectLst/>
              </a:rPr>
              <a:t>based on the truth value </a:t>
            </a:r>
            <a:r>
              <a:rPr lang="en-US" sz="2400" b="0" i="0" dirty="0">
                <a:solidFill>
                  <a:srgbClr val="494E52"/>
                </a:solidFill>
                <a:effectLst/>
              </a:rPr>
              <a:t>of an expression.</a:t>
            </a:r>
            <a:endParaRPr lang="en-US" sz="2400" dirty="0"/>
          </a:p>
        </p:txBody>
      </p:sp>
    </p:spTree>
    <p:extLst>
      <p:ext uri="{BB962C8B-B14F-4D97-AF65-F5344CB8AC3E}">
        <p14:creationId xmlns:p14="http://schemas.microsoft.com/office/powerpoint/2010/main" val="2149024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20709</TotalTime>
  <Words>4719</Words>
  <Application>Microsoft Office PowerPoint</Application>
  <PresentationFormat>On-screen Show (16:9)</PresentationFormat>
  <Paragraphs>433</Paragraphs>
  <Slides>58</Slides>
  <Notes>34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-apple-system</vt:lpstr>
      <vt:lpstr>Courier</vt:lpstr>
      <vt:lpstr>MJXc-TeX-main-R</vt:lpstr>
      <vt:lpstr>Arial</vt:lpstr>
      <vt:lpstr>Calibri</vt:lpstr>
      <vt:lpstr>Courier New</vt:lpstr>
      <vt:lpstr>Rockwell</vt:lpstr>
      <vt:lpstr>Rockwell Condensed</vt:lpstr>
      <vt:lpstr>Rockwell Extra Bold</vt:lpstr>
      <vt:lpstr>Wingdings</vt:lpstr>
      <vt:lpstr>Wood Type</vt:lpstr>
      <vt:lpstr>Module 5</vt:lpstr>
      <vt:lpstr>Why RANDOMNESS?</vt:lpstr>
      <vt:lpstr>Comparison and Booleans</vt:lpstr>
      <vt:lpstr>Randomness and Booleans</vt:lpstr>
      <vt:lpstr>Comparison Operators</vt:lpstr>
      <vt:lpstr>Aggregating Comparisons</vt:lpstr>
      <vt:lpstr>NP.count_nonzero()</vt:lpstr>
      <vt:lpstr>Conditional Statements</vt:lpstr>
      <vt:lpstr>Randomness and Conditional Statements</vt:lpstr>
      <vt:lpstr>Conditional Statements</vt:lpstr>
      <vt:lpstr>Control Statements</vt:lpstr>
      <vt:lpstr>General form of conditional statements</vt:lpstr>
      <vt:lpstr>Random Selection</vt:lpstr>
      <vt:lpstr>Random Selection in python</vt:lpstr>
      <vt:lpstr>Iteration</vt:lpstr>
      <vt:lpstr>Randomness and Iteration</vt:lpstr>
      <vt:lpstr>Iteration</vt:lpstr>
      <vt:lpstr>For                    Statements</vt:lpstr>
      <vt:lpstr>Appending Arrays</vt:lpstr>
      <vt:lpstr>Storing the results of aN iteration</vt:lpstr>
      <vt:lpstr>Appending to an Array</vt:lpstr>
      <vt:lpstr>Simulation</vt:lpstr>
      <vt:lpstr>Definition and steps</vt:lpstr>
      <vt:lpstr>Simulation step 4</vt:lpstr>
      <vt:lpstr>ex 1: Bigger number = $1</vt:lpstr>
      <vt:lpstr>ex 2: Number of Heads in 100 Tosses</vt:lpstr>
      <vt:lpstr>Chance and probability</vt:lpstr>
      <vt:lpstr>The Monty Hall Problem</vt:lpstr>
      <vt:lpstr>Monty Hall Problem</vt:lpstr>
      <vt:lpstr>The Final Choice</vt:lpstr>
      <vt:lpstr>Probability</vt:lpstr>
      <vt:lpstr>Definitions and notations</vt:lpstr>
      <vt:lpstr>Basics</vt:lpstr>
      <vt:lpstr>Equally Likely Outcomes</vt:lpstr>
      <vt:lpstr>A Question</vt:lpstr>
      <vt:lpstr>Multiplication Rule</vt:lpstr>
      <vt:lpstr>Another Question</vt:lpstr>
      <vt:lpstr>Addition Rule</vt:lpstr>
      <vt:lpstr>Complement: E.G., At Least One Head</vt:lpstr>
      <vt:lpstr>Discussion Question</vt:lpstr>
      <vt:lpstr>Sampling</vt:lpstr>
      <vt:lpstr>Random Samples</vt:lpstr>
      <vt:lpstr>Probability samples</vt:lpstr>
      <vt:lpstr>Systematic sample An Example of Probabilistic sample</vt:lpstr>
      <vt:lpstr>Sampling with or without replacement</vt:lpstr>
      <vt:lpstr>Sample of Convenience</vt:lpstr>
      <vt:lpstr>Distributions</vt:lpstr>
      <vt:lpstr>Probability Distribution</vt:lpstr>
      <vt:lpstr>Empirical Distribution</vt:lpstr>
      <vt:lpstr>Large Random Samples</vt:lpstr>
      <vt:lpstr>Law of Averages / Law of Large Numbers</vt:lpstr>
      <vt:lpstr>Empirical Distribution of a Sample</vt:lpstr>
      <vt:lpstr>A Statistic</vt:lpstr>
      <vt:lpstr>Inference</vt:lpstr>
      <vt:lpstr>Terminology</vt:lpstr>
      <vt:lpstr>Probability Distribution of a Statistic</vt:lpstr>
      <vt:lpstr>Empirical Distribution of a Statistic</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Faith Zhang</cp:lastModifiedBy>
  <cp:revision>210</cp:revision>
  <dcterms:modified xsi:type="dcterms:W3CDTF">2023-03-06T14:30:23Z</dcterms:modified>
</cp:coreProperties>
</file>