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6"/>
  </p:notesMasterIdLst>
  <p:sldIdLst>
    <p:sldId id="256" r:id="rId2"/>
    <p:sldId id="312" r:id="rId3"/>
    <p:sldId id="313" r:id="rId4"/>
    <p:sldId id="314" r:id="rId5"/>
    <p:sldId id="378" r:id="rId6"/>
    <p:sldId id="316" r:id="rId7"/>
    <p:sldId id="317" r:id="rId8"/>
    <p:sldId id="318" r:id="rId9"/>
    <p:sldId id="379" r:id="rId10"/>
    <p:sldId id="380" r:id="rId11"/>
    <p:sldId id="319" r:id="rId12"/>
    <p:sldId id="381" r:id="rId13"/>
    <p:sldId id="382" r:id="rId14"/>
    <p:sldId id="383" r:id="rId15"/>
    <p:sldId id="320" r:id="rId16"/>
    <p:sldId id="321" r:id="rId17"/>
    <p:sldId id="322" r:id="rId18"/>
    <p:sldId id="323" r:id="rId19"/>
    <p:sldId id="384" r:id="rId20"/>
    <p:sldId id="385" r:id="rId21"/>
    <p:sldId id="324" r:id="rId22"/>
    <p:sldId id="325" r:id="rId23"/>
    <p:sldId id="326" r:id="rId24"/>
    <p:sldId id="265" r:id="rId25"/>
    <p:sldId id="266" r:id="rId26"/>
    <p:sldId id="267" r:id="rId27"/>
    <p:sldId id="268" r:id="rId28"/>
    <p:sldId id="269" r:id="rId29"/>
    <p:sldId id="270" r:id="rId30"/>
    <p:sldId id="386" r:id="rId31"/>
    <p:sldId id="387" r:id="rId32"/>
    <p:sldId id="271" r:id="rId33"/>
    <p:sldId id="272" r:id="rId34"/>
    <p:sldId id="273" r:id="rId35"/>
    <p:sldId id="388" r:id="rId36"/>
    <p:sldId id="274" r:id="rId37"/>
    <p:sldId id="275" r:id="rId38"/>
    <p:sldId id="276" r:id="rId39"/>
    <p:sldId id="277" r:id="rId40"/>
    <p:sldId id="278" r:id="rId41"/>
    <p:sldId id="279" r:id="rId42"/>
    <p:sldId id="280" r:id="rId43"/>
    <p:sldId id="329" r:id="rId44"/>
    <p:sldId id="260" r:id="rId45"/>
    <p:sldId id="332" r:id="rId46"/>
    <p:sldId id="333" r:id="rId47"/>
    <p:sldId id="334" r:id="rId48"/>
    <p:sldId id="335" r:id="rId49"/>
    <p:sldId id="336" r:id="rId50"/>
    <p:sldId id="337" r:id="rId51"/>
    <p:sldId id="338" r:id="rId52"/>
    <p:sldId id="339" r:id="rId53"/>
    <p:sldId id="346" r:id="rId54"/>
    <p:sldId id="340" r:id="rId55"/>
    <p:sldId id="341" r:id="rId56"/>
    <p:sldId id="347" r:id="rId57"/>
    <p:sldId id="348" r:id="rId58"/>
    <p:sldId id="389" r:id="rId59"/>
    <p:sldId id="349" r:id="rId60"/>
    <p:sldId id="350" r:id="rId61"/>
    <p:sldId id="351" r:id="rId62"/>
    <p:sldId id="352" r:id="rId63"/>
    <p:sldId id="353" r:id="rId64"/>
    <p:sldId id="354" r:id="rId65"/>
    <p:sldId id="355" r:id="rId66"/>
    <p:sldId id="356" r:id="rId67"/>
    <p:sldId id="357"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258" r:id="rId81"/>
    <p:sldId id="371" r:id="rId82"/>
    <p:sldId id="373" r:id="rId83"/>
    <p:sldId id="377" r:id="rId84"/>
    <p:sldId id="259" r:id="rId8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p:restoredTop sz="77600"/>
  </p:normalViewPr>
  <p:slideViewPr>
    <p:cSldViewPr snapToGrid="0" snapToObjects="1">
      <p:cViewPr varScale="1">
        <p:scale>
          <a:sx n="116" d="100"/>
          <a:sy n="116" d="100"/>
        </p:scale>
        <p:origin x="17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aclunc.org/sites/default/files/racial_and_ethnic_disparities_in_alameda_county_jury_pools.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mass-data-science.github.io/190fwebsite/textbook/12/1/ab-testing/#Predicting-the-Statistic-Under-the-Null-Hypothesi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regor_Men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we have to figure out how many times to sample. To do this, remember that we are going to compare our simulation with Mendel's plants. So we should simulate the same number of plants that he had.</a:t>
            </a:r>
            <a:endParaRPr lang="en-US" dirty="0"/>
          </a:p>
        </p:txBody>
      </p:sp>
    </p:spTree>
    <p:extLst>
      <p:ext uri="{BB962C8B-B14F-4D97-AF65-F5344CB8AC3E}">
        <p14:creationId xmlns:p14="http://schemas.microsoft.com/office/powerpoint/2010/main" val="230211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observed statistic is like a typical distance predicted by the model. By this measure, the data are consistent with the histogram that we generated under the assumptions of Mendel's model. This is evidence in favor of the model.</a:t>
            </a:r>
            <a:endParaRPr lang="en-US" dirty="0"/>
          </a:p>
        </p:txBody>
      </p:sp>
    </p:spTree>
    <p:extLst>
      <p:ext uri="{BB962C8B-B14F-4D97-AF65-F5344CB8AC3E}">
        <p14:creationId xmlns:p14="http://schemas.microsoft.com/office/powerpoint/2010/main" val="271650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have developed a way of assessing models about chance processes that generate data in two categories. The method extends to models involving data in multiple categories. The process of assessment is the same as before, the only difference being that we have to come up with a new statistic to simulate.</a:t>
            </a:r>
            <a:endParaRPr lang="en-US" dirty="0"/>
          </a:p>
        </p:txBody>
      </p:sp>
    </p:spTree>
    <p:extLst>
      <p:ext uri="{BB962C8B-B14F-4D97-AF65-F5344CB8AC3E}">
        <p14:creationId xmlns:p14="http://schemas.microsoft.com/office/powerpoint/2010/main" val="187373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 jury panel is a group of people chosen to be prospective jurors; the final trial jury is selected from among them. </a:t>
            </a:r>
          </a:p>
          <a:p>
            <a:r>
              <a:rPr lang="en-US" b="0" i="0" dirty="0">
                <a:solidFill>
                  <a:srgbClr val="494E52"/>
                </a:solidFill>
                <a:effectLst/>
                <a:latin typeface="-apple-system"/>
              </a:rPr>
              <a:t>Jury panels can consist of a few dozen people or several thousand, depending on the trial. </a:t>
            </a:r>
          </a:p>
          <a:p>
            <a:r>
              <a:rPr lang="en-US" b="0" i="0" dirty="0">
                <a:solidFill>
                  <a:srgbClr val="494E52"/>
                </a:solidFill>
                <a:effectLst/>
                <a:latin typeface="-apple-system"/>
              </a:rPr>
              <a:t>By law, a jury panel is supposed to be representative of the community in which the trial is taking place. </a:t>
            </a:r>
          </a:p>
          <a:p>
            <a:r>
              <a:rPr lang="en-US" b="0" i="0" dirty="0">
                <a:solidFill>
                  <a:srgbClr val="494E52"/>
                </a:solidFill>
                <a:effectLst/>
                <a:latin typeface="-apple-system"/>
              </a:rPr>
              <a:t>Section 197 of California's Code of Civil Procedure says, "All persons selected for jury service shall be selected at random, from a source or sources inclusive of a representative cross section of the population of the area served by the court.”</a:t>
            </a:r>
          </a:p>
          <a:p>
            <a:endParaRPr lang="en-US" b="0" i="0" dirty="0">
              <a:solidFill>
                <a:srgbClr val="494E52"/>
              </a:solidFill>
              <a:effectLst/>
              <a:latin typeface="-apple-system"/>
            </a:endParaRPr>
          </a:p>
          <a:p>
            <a:r>
              <a:rPr lang="en-US" b="0" i="0" dirty="0">
                <a:solidFill>
                  <a:srgbClr val="494E52"/>
                </a:solidFill>
                <a:effectLst/>
                <a:latin typeface="-apple-system"/>
              </a:rPr>
              <a:t>The final jury is selected from the panel by deliberate inclusion or exclusion. </a:t>
            </a:r>
          </a:p>
          <a:p>
            <a:pPr lvl="1"/>
            <a:r>
              <a:rPr lang="en-US" b="0" i="0" dirty="0">
                <a:solidFill>
                  <a:srgbClr val="494E52"/>
                </a:solidFill>
                <a:effectLst/>
                <a:latin typeface="-apple-system"/>
              </a:rPr>
              <a:t>The law allows potential jurors to be excused for medical reasons; </a:t>
            </a:r>
          </a:p>
          <a:p>
            <a:pPr lvl="1"/>
            <a:r>
              <a:rPr lang="en-US" b="0" i="0" dirty="0">
                <a:solidFill>
                  <a:srgbClr val="494E52"/>
                </a:solidFill>
                <a:effectLst/>
                <a:latin typeface="-apple-system"/>
              </a:rPr>
              <a:t>lawyers on both sides may strike a certain number of potential jurors from the list in what are called "peremptory challenges"; </a:t>
            </a:r>
          </a:p>
          <a:p>
            <a:pPr lvl="1"/>
            <a:r>
              <a:rPr lang="en-US" b="0" i="0" dirty="0">
                <a:solidFill>
                  <a:srgbClr val="494E52"/>
                </a:solidFill>
                <a:effectLst/>
                <a:latin typeface="-apple-system"/>
              </a:rPr>
              <a:t>the trial judge might make a selection based on questionnaires filled out by the panel; and so on. </a:t>
            </a:r>
          </a:p>
          <a:p>
            <a:r>
              <a:rPr lang="en-US" b="0" i="0" dirty="0">
                <a:solidFill>
                  <a:srgbClr val="494E52"/>
                </a:solidFill>
                <a:effectLst/>
                <a:latin typeface="-apple-system"/>
              </a:rPr>
              <a:t>But the initial panel is supposed to resemble a random sample of the population of eligible jurors.</a:t>
            </a:r>
          </a:p>
          <a:p>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5179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American Civil Liberties Union (ACLU) of Northern California presented a </a:t>
            </a:r>
            <a:r>
              <a:rPr lang="en-US" b="0" i="0" dirty="0">
                <a:solidFill>
                  <a:srgbClr val="52ADC8"/>
                </a:solidFill>
                <a:effectLst/>
                <a:latin typeface="-apple-system"/>
                <a:hlinkClick r:id="rId3" tooltip="ACLU_NC report"/>
              </a:rPr>
              <a:t>report</a:t>
            </a:r>
            <a:r>
              <a:rPr lang="en-US" b="0" i="0" dirty="0">
                <a:solidFill>
                  <a:srgbClr val="494E52"/>
                </a:solidFill>
                <a:effectLst/>
                <a:latin typeface="-apple-system"/>
              </a:rPr>
              <a:t> on jury selection in Alameda County, California.</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focus of the study by the ACLU of Northern California was the ethnic composition of jury panels in Alameda County. </a:t>
            </a:r>
          </a:p>
          <a:p>
            <a:pPr algn="l"/>
            <a:r>
              <a:rPr lang="en-US" b="0" i="0" dirty="0">
                <a:solidFill>
                  <a:srgbClr val="494E52"/>
                </a:solidFill>
                <a:effectLst/>
                <a:latin typeface="-apple-system"/>
              </a:rPr>
              <a:t>The ACLU compiled data on the ethnic composition of the jury panels in 11 felony trials in Alameda County in the years 2009 and 2010. </a:t>
            </a:r>
          </a:p>
          <a:p>
            <a:pPr algn="l"/>
            <a:r>
              <a:rPr lang="en-US" b="0" i="0" dirty="0">
                <a:solidFill>
                  <a:srgbClr val="494E52"/>
                </a:solidFill>
                <a:effectLst/>
                <a:latin typeface="-apple-system"/>
              </a:rPr>
              <a:t>In those panels, the total number of people who reported for jury service was 1,453. </a:t>
            </a:r>
          </a:p>
          <a:p>
            <a:pPr algn="l"/>
            <a:r>
              <a:rPr lang="en-US" b="0" i="0" dirty="0">
                <a:solidFill>
                  <a:srgbClr val="494E52"/>
                </a:solidFill>
                <a:effectLst/>
                <a:latin typeface="-apple-system"/>
              </a:rPr>
              <a:t>The ACLU gathered demographic data on all of these </a:t>
            </a:r>
            <a:r>
              <a:rPr lang="en-US" b="0" i="0" dirty="0" smtClean="0">
                <a:solidFill>
                  <a:srgbClr val="494E52"/>
                </a:solidFill>
                <a:effectLst/>
                <a:latin typeface="-apple-system"/>
              </a:rPr>
              <a:t>prospective </a:t>
            </a:r>
            <a:r>
              <a:rPr lang="en-US" b="0" i="0" dirty="0">
                <a:solidFill>
                  <a:srgbClr val="494E52"/>
                </a:solidFill>
                <a:effectLst/>
                <a:latin typeface="-apple-system"/>
              </a:rPr>
              <a:t>jurors, and compared those data with the composition of all eligible jurors in the county.</a:t>
            </a:r>
          </a:p>
          <a:p>
            <a:pPr algn="l"/>
            <a:r>
              <a:rPr lang="en-US" b="0" i="0" dirty="0">
                <a:solidFill>
                  <a:srgbClr val="494E52"/>
                </a:solidFill>
                <a:effectLst/>
                <a:latin typeface="-apple-system"/>
              </a:rPr>
              <a:t>The data are tabulated below in a table called jury.</a:t>
            </a:r>
          </a:p>
          <a:p>
            <a:endParaRPr lang="en-US" dirty="0"/>
          </a:p>
          <a:p>
            <a:r>
              <a:rPr lang="en-US" dirty="0"/>
              <a:t>We will explore the </a:t>
            </a:r>
            <a:r>
              <a:rPr lang="en-US" dirty="0" smtClean="0"/>
              <a:t>composition </a:t>
            </a:r>
            <a:r>
              <a:rPr lang="en-US" dirty="0"/>
              <a:t>of the panels and do some visualizations</a:t>
            </a:r>
          </a:p>
          <a:p>
            <a:endParaRPr lang="en-US" dirty="0"/>
          </a:p>
        </p:txBody>
      </p:sp>
    </p:spTree>
    <p:extLst>
      <p:ext uri="{BB962C8B-B14F-4D97-AF65-F5344CB8AC3E}">
        <p14:creationId xmlns:p14="http://schemas.microsoft.com/office/powerpoint/2010/main" val="265243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Address note before demo</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dirty="0">
              <a:solidFill>
                <a:srgbClr val="494E52"/>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This is part of the note</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The population of eligible jurors in Alameda County is over a million, and compared to that, a sample size of about 1500 is quite small. We will therefore sample with replacement.</a:t>
            </a:r>
            <a:endParaRPr lang="en-US" sz="1100" dirty="0"/>
          </a:p>
          <a:p>
            <a:endParaRPr lang="en-US" dirty="0"/>
          </a:p>
        </p:txBody>
      </p:sp>
    </p:spTree>
    <p:extLst>
      <p:ext uri="{BB962C8B-B14F-4D97-AF65-F5344CB8AC3E}">
        <p14:creationId xmlns:p14="http://schemas.microsoft.com/office/powerpoint/2010/main" val="301069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To assess whether the sampled proportion values are particular to one random sample or more general, we can simulate multiple panels under the model of random selection and see what the simulations predict. </a:t>
            </a:r>
          </a:p>
          <a:p>
            <a:r>
              <a:rPr lang="en-US" b="0" i="0" dirty="0">
                <a:solidFill>
                  <a:srgbClr val="494E52"/>
                </a:solidFill>
                <a:effectLst/>
                <a:latin typeface="-apple-system"/>
              </a:rPr>
              <a:t>But we won't be able to look at thousands of bar charts like the one above. </a:t>
            </a:r>
          </a:p>
          <a:p>
            <a:r>
              <a:rPr lang="en-US" b="0" i="0" dirty="0">
                <a:solidFill>
                  <a:srgbClr val="494E52"/>
                </a:solidFill>
                <a:effectLst/>
                <a:latin typeface="-apple-system"/>
              </a:rPr>
              <a:t>We need a statistic that will help us assess whether or not the model of random selection is supported by the data.</a:t>
            </a:r>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know how to measure how different two numbers are – if the numbers are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the distance between them is </a:t>
            </a:r>
            <a:r>
              <a:rPr lang="en-US" b="0" i="0" dirty="0">
                <a:solidFill>
                  <a:srgbClr val="494E52"/>
                </a:solidFill>
                <a:effectLst/>
                <a:latin typeface="MJXc-TeX-main-R"/>
              </a:rPr>
              <a:t>|</a:t>
            </a:r>
            <a:r>
              <a:rPr lang="en-US" b="0" i="0" dirty="0">
                <a:solidFill>
                  <a:srgbClr val="494E52"/>
                </a:solidFill>
                <a:effectLst/>
                <a:latin typeface="MJXc-TeX-math-I"/>
              </a:rPr>
              <a:t>x</a:t>
            </a:r>
            <a:r>
              <a:rPr lang="en-US" b="0" i="0" dirty="0">
                <a:solidFill>
                  <a:srgbClr val="494E52"/>
                </a:solidFill>
                <a:effectLst/>
                <a:latin typeface="MJXc-TeX-main-R"/>
              </a:rPr>
              <a:t>−</a:t>
            </a:r>
            <a:r>
              <a:rPr lang="en-US" b="0" i="0" dirty="0">
                <a:solidFill>
                  <a:srgbClr val="494E52"/>
                </a:solidFill>
                <a:effectLst/>
                <a:latin typeface="MJXc-TeX-math-I"/>
              </a:rPr>
              <a:t>y</a:t>
            </a:r>
            <a:r>
              <a:rPr lang="en-US" b="0" i="0" dirty="0">
                <a:solidFill>
                  <a:srgbClr val="494E52"/>
                </a:solidFill>
                <a:effectLst/>
                <a:latin typeface="MJXc-TeX-main-R"/>
              </a:rPr>
              <a:t>|</a:t>
            </a:r>
            <a:r>
              <a:rPr lang="en-US" b="0" i="0" dirty="0">
                <a:solidFill>
                  <a:srgbClr val="494E52"/>
                </a:solidFill>
                <a:effectLst/>
                <a:latin typeface="-apple-system"/>
              </a:rPr>
              <a:t>|x−y|. </a:t>
            </a:r>
          </a:p>
          <a:p>
            <a:r>
              <a:rPr lang="en-US" b="0" i="0" dirty="0">
                <a:solidFill>
                  <a:srgbClr val="494E52"/>
                </a:solidFill>
                <a:effectLst/>
                <a:latin typeface="-apple-system"/>
              </a:rPr>
              <a:t>Now we have to quantify the distance between two distributions. </a:t>
            </a:r>
          </a:p>
          <a:p>
            <a:r>
              <a:rPr lang="en-US" b="0" i="0" dirty="0">
                <a:solidFill>
                  <a:srgbClr val="494E52"/>
                </a:solidFill>
                <a:effectLst/>
                <a:latin typeface="-apple-system"/>
              </a:rPr>
              <a:t>For example, we have to measure the distance between the eligible and panel distributions.</a:t>
            </a:r>
            <a:endParaRPr lang="en-US" dirty="0"/>
          </a:p>
        </p:txBody>
      </p:sp>
    </p:spTree>
    <p:extLst>
      <p:ext uri="{BB962C8B-B14F-4D97-AF65-F5344CB8AC3E}">
        <p14:creationId xmlns:p14="http://schemas.microsoft.com/office/powerpoint/2010/main" val="594624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the book on why we can’t just compute the difference between proportions of the distribution for each category. </a:t>
            </a:r>
          </a:p>
          <a:p>
            <a:r>
              <a:rPr lang="en-US" dirty="0"/>
              <a:t>They would sum to 0 (https://</a:t>
            </a:r>
            <a:r>
              <a:rPr lang="en-US" dirty="0" err="1"/>
              <a:t>umass</a:t>
            </a:r>
            <a:r>
              <a:rPr lang="en-US" dirty="0"/>
              <a:t>-data-</a:t>
            </a:r>
            <a:r>
              <a:rPr lang="en-US" dirty="0" err="1"/>
              <a:t>science.github.io</a:t>
            </a:r>
            <a:r>
              <a:rPr lang="en-US" dirty="0"/>
              <a:t>/190fwebsite/textbook/11/2/multiple-categories/). </a:t>
            </a:r>
          </a:p>
          <a:p>
            <a:r>
              <a:rPr lang="en-US" dirty="0"/>
              <a:t>We therefore need to compute the absolute difference, </a:t>
            </a:r>
            <a:r>
              <a:rPr lang="en-US" dirty="0" err="1"/>
              <a:t>i.e</a:t>
            </a:r>
            <a:r>
              <a:rPr lang="en-US" dirty="0"/>
              <a:t>, distance. Summing that though, gives us twice the total positive value of the differences between proportions in each category for the 2 distributions. </a:t>
            </a:r>
          </a:p>
          <a:p>
            <a:r>
              <a:rPr lang="en-US" dirty="0"/>
              <a:t>Therefore we need to divide by 2. </a:t>
            </a:r>
          </a:p>
          <a:p>
            <a:r>
              <a:rPr lang="en-US" dirty="0"/>
              <a:t>To not have to keep track of which differences are positive, we use absolute distances</a:t>
            </a:r>
          </a:p>
        </p:txBody>
      </p:sp>
    </p:spTree>
    <p:extLst>
      <p:ext uri="{BB962C8B-B14F-4D97-AF65-F5344CB8AC3E}">
        <p14:creationId xmlns:p14="http://schemas.microsoft.com/office/powerpoint/2010/main" val="857887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All statistical tests attempt to choose between two views of the world.</a:t>
            </a:r>
          </a:p>
          <a:p>
            <a:r>
              <a:rPr lang="en-US" b="0" i="0" dirty="0">
                <a:solidFill>
                  <a:srgbClr val="494E52"/>
                </a:solidFill>
                <a:effectLst/>
                <a:latin typeface="-apple-system"/>
              </a:rPr>
              <a:t>Specifically, the choice is between two views about how the data were generated. </a:t>
            </a:r>
          </a:p>
          <a:p>
            <a:r>
              <a:rPr lang="en-US" b="0" i="0" dirty="0">
                <a:solidFill>
                  <a:srgbClr val="494E52"/>
                </a:solidFill>
                <a:effectLst/>
                <a:latin typeface="-apple-system"/>
              </a:rPr>
              <a:t>These two views are called </a:t>
            </a:r>
            <a:r>
              <a:rPr lang="en-US" b="0" i="1" dirty="0">
                <a:solidFill>
                  <a:srgbClr val="494E52"/>
                </a:solidFill>
                <a:effectLst/>
                <a:latin typeface="-apple-system"/>
              </a:rPr>
              <a:t>hypotheses</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427947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statistic has to be able to help us decide between the model and alternative views about the data. </a:t>
            </a:r>
          </a:p>
          <a:p>
            <a:pPr algn="l"/>
            <a:r>
              <a:rPr lang="en-US" b="0" i="0" dirty="0">
                <a:solidFill>
                  <a:srgbClr val="494E52"/>
                </a:solidFill>
                <a:effectLst/>
                <a:latin typeface="-apple-system"/>
              </a:rPr>
              <a:t>Ask them what the statistic would tell us. </a:t>
            </a:r>
          </a:p>
          <a:p>
            <a:pPr lvl="1" algn="l"/>
            <a:r>
              <a:rPr lang="en-US" b="0" i="0" dirty="0">
                <a:solidFill>
                  <a:srgbClr val="494E52"/>
                </a:solidFill>
                <a:effectLst/>
                <a:latin typeface="-apple-system"/>
              </a:rPr>
              <a:t>If value is large – </a:t>
            </a:r>
            <a:r>
              <a:rPr lang="en-US" b="0" i="0" dirty="0" smtClean="0">
                <a:solidFill>
                  <a:srgbClr val="494E52"/>
                </a:solidFill>
                <a:effectLst/>
                <a:latin typeface="-apple-system"/>
              </a:rPr>
              <a:t>favors </a:t>
            </a:r>
            <a:r>
              <a:rPr lang="en-US" b="0" i="0" dirty="0">
                <a:solidFill>
                  <a:srgbClr val="494E52"/>
                </a:solidFill>
                <a:effectLst/>
                <a:latin typeface="-apple-system"/>
              </a:rPr>
              <a:t>Swain’s hypothesis</a:t>
            </a:r>
          </a:p>
          <a:p>
            <a:pPr lvl="1" algn="l"/>
            <a:r>
              <a:rPr lang="en-US" b="0" i="0" dirty="0">
                <a:solidFill>
                  <a:srgbClr val="494E52"/>
                </a:solidFill>
                <a:effectLst/>
                <a:latin typeface="-apple-system"/>
              </a:rPr>
              <a:t>Small values of the statistic will favor the alternative viewpoint.</a:t>
            </a:r>
          </a:p>
          <a:p>
            <a:r>
              <a:rPr lang="en-US" dirty="0"/>
              <a:t/>
            </a:r>
            <a:br>
              <a:rPr lang="en-US" dirty="0"/>
            </a:br>
            <a:endParaRPr lang="en-US" b="0" i="0" dirty="0">
              <a:solidFill>
                <a:srgbClr val="494E52"/>
              </a:solidFill>
              <a:effectLst/>
              <a:latin typeface="-apple-system"/>
            </a:endParaRPr>
          </a:p>
        </p:txBody>
      </p:sp>
    </p:spTree>
    <p:extLst>
      <p:ext uri="{BB962C8B-B14F-4D97-AF65-F5344CB8AC3E}">
        <p14:creationId xmlns:p14="http://schemas.microsoft.com/office/powerpoint/2010/main" val="37950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494E52"/>
                </a:solidFill>
                <a:effectLst/>
                <a:latin typeface="-apple-system"/>
              </a:rPr>
              <a:t>The null hypothesis.</a:t>
            </a:r>
            <a:r>
              <a:rPr lang="en-US" b="0" i="0" dirty="0">
                <a:solidFill>
                  <a:srgbClr val="494E52"/>
                </a:solidFill>
                <a:effectLst/>
                <a:latin typeface="-apple-system"/>
              </a:rPr>
              <a:t> This is a clearly defined model about chances. It says that the data were generated at random under clearly specified assumptions about the randomness. The word "null" reinforces the idea that if the data look different from what the null hypothesis predicts, the difference is due to </a:t>
            </a:r>
            <a:r>
              <a:rPr lang="en-US" b="0" i="1" dirty="0">
                <a:solidFill>
                  <a:srgbClr val="494E52"/>
                </a:solidFill>
                <a:effectLst/>
                <a:latin typeface="-apple-system"/>
              </a:rPr>
              <a:t>nothing</a:t>
            </a:r>
            <a:r>
              <a:rPr lang="en-US" b="0" i="0" dirty="0">
                <a:solidFill>
                  <a:srgbClr val="494E52"/>
                </a:solidFill>
                <a:effectLst/>
                <a:latin typeface="-apple-system"/>
              </a:rPr>
              <a:t> but chance.</a:t>
            </a:r>
          </a:p>
          <a:p>
            <a:pPr algn="l"/>
            <a:r>
              <a:rPr lang="en-US" b="0" i="0" dirty="0">
                <a:solidFill>
                  <a:srgbClr val="494E52"/>
                </a:solidFill>
                <a:effectLst/>
                <a:latin typeface="-apple-system"/>
              </a:rPr>
              <a:t>From a practical perspective, </a:t>
            </a:r>
            <a:r>
              <a:rPr lang="en-US" b="1" i="0" dirty="0">
                <a:solidFill>
                  <a:srgbClr val="494E52"/>
                </a:solidFill>
                <a:effectLst/>
                <a:latin typeface="-apple-system"/>
              </a:rPr>
              <a:t>the null hypothesis is a hypothesis under which you can simulate data.</a:t>
            </a:r>
            <a:endParaRPr lang="en-US" b="0" i="0" dirty="0">
              <a:solidFill>
                <a:srgbClr val="494E52"/>
              </a:solidFill>
              <a:effectLst/>
              <a:latin typeface="-apple-system"/>
            </a:endParaRPr>
          </a:p>
          <a:p>
            <a:pPr algn="l"/>
            <a:r>
              <a:rPr lang="en-US" b="0" i="0" dirty="0">
                <a:solidFill>
                  <a:srgbClr val="494E52"/>
                </a:solidFill>
                <a:effectLst/>
                <a:latin typeface="-apple-system"/>
              </a:rPr>
              <a:t>In the example about Mendel's model for the colors of pea plants, the null hypothesis is that the assumptions of his model are good: each plant has a 75% chance of having purple flowers, independent of all other plants.</a:t>
            </a:r>
          </a:p>
          <a:p>
            <a:pPr algn="l"/>
            <a:r>
              <a:rPr lang="en-US" b="0" i="0" dirty="0">
                <a:solidFill>
                  <a:srgbClr val="494E52"/>
                </a:solidFill>
                <a:effectLst/>
                <a:latin typeface="-apple-system"/>
              </a:rPr>
              <a:t>Under this hypothesis, we were able to simulate random samples, by using </a:t>
            </a:r>
            <a:r>
              <a:rPr lang="en-US" b="0" i="0" dirty="0" err="1">
                <a:solidFill>
                  <a:srgbClr val="494E52"/>
                </a:solidFill>
                <a:effectLst/>
                <a:latin typeface="-apple-system"/>
              </a:rPr>
              <a:t>sample_proportions</a:t>
            </a:r>
            <a:r>
              <a:rPr lang="en-US" b="0" i="0" dirty="0">
                <a:solidFill>
                  <a:srgbClr val="494E52"/>
                </a:solidFill>
                <a:effectLst/>
                <a:latin typeface="-apple-system"/>
              </a:rPr>
              <a:t>(929, [0.75, 0.25]). We used a sample size of 929 because that's the number of plants Mendel grew.</a:t>
            </a:r>
          </a:p>
          <a:p>
            <a:endParaRPr lang="en-US" dirty="0"/>
          </a:p>
          <a:p>
            <a:pPr algn="l"/>
            <a:r>
              <a:rPr lang="en-US" b="1" i="0" dirty="0">
                <a:solidFill>
                  <a:srgbClr val="494E52"/>
                </a:solidFill>
                <a:effectLst/>
                <a:latin typeface="-apple-system"/>
              </a:rPr>
              <a:t>The alternative hypothesis.</a:t>
            </a:r>
            <a:r>
              <a:rPr lang="en-US" b="0" i="0" dirty="0">
                <a:solidFill>
                  <a:srgbClr val="494E52"/>
                </a:solidFill>
                <a:effectLst/>
                <a:latin typeface="-apple-system"/>
              </a:rPr>
              <a:t> This says that some reason other than chance made the data differ from the predictions of the model in the null hypothesis.</a:t>
            </a:r>
          </a:p>
          <a:p>
            <a:pPr algn="l"/>
            <a:r>
              <a:rPr lang="en-US" b="0" i="0" dirty="0">
                <a:solidFill>
                  <a:srgbClr val="494E52"/>
                </a:solidFill>
                <a:effectLst/>
                <a:latin typeface="-apple-system"/>
              </a:rPr>
              <a:t>In the example about Mendel's plants, the alternative hypothesis is simply that his model isn't good.</a:t>
            </a:r>
          </a:p>
          <a:p>
            <a:endParaRPr lang="en-US" dirty="0"/>
          </a:p>
        </p:txBody>
      </p:sp>
    </p:spTree>
    <p:extLst>
      <p:ext uri="{BB962C8B-B14F-4D97-AF65-F5344CB8AC3E}">
        <p14:creationId xmlns:p14="http://schemas.microsoft.com/office/powerpoint/2010/main" val="6291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order to decide between the two hypothesis, we must choose a statistic that we can use to make the decision. </a:t>
            </a:r>
          </a:p>
          <a:p>
            <a:r>
              <a:rPr lang="en-US" b="0" i="0" dirty="0">
                <a:solidFill>
                  <a:srgbClr val="494E52"/>
                </a:solidFill>
                <a:effectLst/>
                <a:latin typeface="-apple-system"/>
              </a:rPr>
              <a:t>This is called the </a:t>
            </a:r>
            <a:r>
              <a:rPr lang="en-US" b="1" i="0" dirty="0">
                <a:solidFill>
                  <a:srgbClr val="494E52"/>
                </a:solidFill>
                <a:effectLst/>
                <a:latin typeface="-apple-system"/>
              </a:rPr>
              <a:t>test statistic</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12291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Do the two </a:t>
            </a:r>
            <a:r>
              <a:rPr lang="en-US" sz="1100" dirty="0">
                <a:cs typeface="Arial"/>
              </a:rPr>
              <a:t>sets </a:t>
            </a:r>
            <a:r>
              <a:rPr lang="en-US" sz="1100" spc="-5" dirty="0">
                <a:cs typeface="Arial"/>
              </a:rPr>
              <a:t>of </a:t>
            </a:r>
            <a:r>
              <a:rPr lang="en-US" sz="1100" dirty="0">
                <a:cs typeface="Arial"/>
              </a:rPr>
              <a:t>values come </a:t>
            </a:r>
            <a:r>
              <a:rPr lang="en-US" sz="1100" spc="-5" dirty="0">
                <a:cs typeface="Arial"/>
              </a:rPr>
              <a:t>from</a:t>
            </a:r>
            <a:r>
              <a:rPr lang="en-US" sz="1100" spc="-110" dirty="0">
                <a:cs typeface="Arial"/>
              </a:rPr>
              <a:t> </a:t>
            </a:r>
            <a:r>
              <a:rPr lang="en-US" sz="1100" spc="-5" dirty="0">
                <a:cs typeface="Arial"/>
              </a:rPr>
              <a:t>the  </a:t>
            </a:r>
            <a:r>
              <a:rPr lang="en-US" sz="1100" dirty="0">
                <a:cs typeface="Arial"/>
              </a:rPr>
              <a:t>same </a:t>
            </a:r>
            <a:r>
              <a:rPr lang="en-US" sz="1100" spc="-5" dirty="0">
                <a:cs typeface="Arial"/>
              </a:rPr>
              <a:t>underlying</a:t>
            </a:r>
            <a:r>
              <a:rPr lang="en-US" sz="1100" spc="-20" dirty="0">
                <a:cs typeface="Arial"/>
              </a:rPr>
              <a:t> </a:t>
            </a:r>
            <a:r>
              <a:rPr lang="en-US" sz="1100" spc="-5" dirty="0">
                <a:cs typeface="Arial"/>
              </a:rPr>
              <a:t>distribution? i.e., are the two distributions identical or different?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If different, are the differences just by chance?</a:t>
            </a:r>
            <a:endParaRPr lang="en-US" sz="1100" dirty="0">
              <a:cs typeface="Arial"/>
            </a:endParaRPr>
          </a:p>
        </p:txBody>
      </p:sp>
    </p:spTree>
    <p:extLst>
      <p:ext uri="{BB962C8B-B14F-4D97-AF65-F5344CB8AC3E}">
        <p14:creationId xmlns:p14="http://schemas.microsoft.com/office/powerpoint/2010/main" val="369069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44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101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96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predict what the outcome could be? How do we simulate the statistic under a hypothesis (e.g., null hypothesis)</a:t>
            </a:r>
          </a:p>
          <a:p>
            <a:endParaRPr lang="en-US" dirty="0"/>
          </a:p>
          <a:p>
            <a:pPr algn="l"/>
            <a:r>
              <a:rPr lang="en-US" b="1" i="0" dirty="0">
                <a:solidFill>
                  <a:srgbClr val="494E52"/>
                </a:solidFill>
                <a:effectLst/>
                <a:latin typeface="-apple-system"/>
              </a:rPr>
              <a:t>Predicting the Statistic Under the Null Hypothesis</a:t>
            </a:r>
            <a:r>
              <a:rPr lang="en-US" b="1" i="0" dirty="0">
                <a:solidFill>
                  <a:srgbClr val="52ADC8"/>
                </a:solidFill>
                <a:effectLst/>
                <a:latin typeface="-apple-system"/>
                <a:hlinkClick r:id="rId3"/>
              </a:rPr>
              <a:t>¶</a:t>
            </a:r>
            <a:endParaRPr lang="en-US" b="1" i="0" dirty="0">
              <a:solidFill>
                <a:srgbClr val="494E52"/>
              </a:solidFill>
              <a:effectLst/>
              <a:latin typeface="-apple-system"/>
            </a:endParaRPr>
          </a:p>
          <a:p>
            <a:pPr lvl="1" algn="l"/>
            <a:r>
              <a:rPr lang="en-US" b="0" i="0" dirty="0">
                <a:solidFill>
                  <a:srgbClr val="494E52"/>
                </a:solidFill>
                <a:effectLst/>
                <a:latin typeface="-apple-system"/>
              </a:rPr>
              <a:t>To see how the statistic should vary under the null hypothesis, we have to figure out how to simulate the statistic under that hypothesis. </a:t>
            </a:r>
          </a:p>
          <a:p>
            <a:pPr lvl="1" algn="l"/>
            <a:r>
              <a:rPr lang="en-US" b="0" i="0" dirty="0">
                <a:solidFill>
                  <a:srgbClr val="494E52"/>
                </a:solidFill>
                <a:effectLst/>
                <a:latin typeface="-apple-system"/>
              </a:rPr>
              <a:t>A clever method based on </a:t>
            </a:r>
            <a:r>
              <a:rPr lang="en-US" b="0" i="1" dirty="0">
                <a:solidFill>
                  <a:srgbClr val="494E52"/>
                </a:solidFill>
                <a:effectLst/>
                <a:latin typeface="-apple-system"/>
              </a:rPr>
              <a:t>random permutations</a:t>
            </a:r>
            <a:r>
              <a:rPr lang="en-US" b="0" i="0" dirty="0">
                <a:solidFill>
                  <a:srgbClr val="494E52"/>
                </a:solidFill>
                <a:effectLst/>
                <a:latin typeface="-apple-system"/>
              </a:rPr>
              <a:t> does just that.</a:t>
            </a:r>
          </a:p>
          <a:p>
            <a:endParaRPr lang="en-US" dirty="0"/>
          </a:p>
        </p:txBody>
      </p:sp>
    </p:spTree>
    <p:extLst>
      <p:ext uri="{BB962C8B-B14F-4D97-AF65-F5344CB8AC3E}">
        <p14:creationId xmlns:p14="http://schemas.microsoft.com/office/powerpoint/2010/main" val="384383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If there were no difference between the two distributions in the underlying population, then whether a birth weight has the label </a:t>
            </a:r>
            <a:r>
              <a:rPr lang="en-US" dirty="0"/>
              <a:t>True</a:t>
            </a:r>
            <a:r>
              <a:rPr lang="en-US" b="0" i="0" dirty="0">
                <a:solidFill>
                  <a:srgbClr val="494E52"/>
                </a:solidFill>
                <a:effectLst/>
                <a:latin typeface="-apple-system"/>
              </a:rPr>
              <a:t> or </a:t>
            </a:r>
            <a:r>
              <a:rPr lang="en-US" dirty="0"/>
              <a:t>False</a:t>
            </a:r>
            <a:r>
              <a:rPr lang="en-US" b="0" i="0" dirty="0">
                <a:solidFill>
                  <a:srgbClr val="494E52"/>
                </a:solidFill>
                <a:effectLst/>
                <a:latin typeface="-apple-system"/>
              </a:rPr>
              <a:t> with respect to maternal smoking should make no difference to the average. </a:t>
            </a:r>
          </a:p>
          <a:p>
            <a:r>
              <a:rPr lang="en-US" b="0" i="0" dirty="0">
                <a:solidFill>
                  <a:srgbClr val="494E52"/>
                </a:solidFill>
                <a:effectLst/>
                <a:latin typeface="-apple-system"/>
              </a:rPr>
              <a:t>The idea, then, is to shuffle all the birth weights randomly among the mothers. </a:t>
            </a:r>
          </a:p>
          <a:p>
            <a:r>
              <a:rPr lang="en-US" b="0" i="0" dirty="0">
                <a:solidFill>
                  <a:srgbClr val="494E52"/>
                </a:solidFill>
                <a:effectLst/>
                <a:latin typeface="-apple-system"/>
              </a:rPr>
              <a:t>This is called </a:t>
            </a:r>
            <a:r>
              <a:rPr lang="en-US" b="0" i="1" dirty="0">
                <a:solidFill>
                  <a:srgbClr val="494E52"/>
                </a:solidFill>
                <a:effectLst/>
                <a:latin typeface="-apple-system"/>
              </a:rPr>
              <a:t>random permutation</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256063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know that we need to do random permutation, and we know how to do it (using the sample() method)</a:t>
            </a:r>
          </a:p>
          <a:p>
            <a:r>
              <a:rPr lang="en-US" dirty="0"/>
              <a:t>Now, let’s put together these things so that we can simulate our test statistic under the null hypothesis</a:t>
            </a:r>
          </a:p>
        </p:txBody>
      </p:sp>
    </p:spTree>
    <p:extLst>
      <p:ext uri="{BB962C8B-B14F-4D97-AF65-F5344CB8AC3E}">
        <p14:creationId xmlns:p14="http://schemas.microsoft.com/office/powerpoint/2010/main" val="225914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Point the students to another example of A/B testing in the book – chapter 12.2 </a:t>
            </a:r>
            <a:r>
              <a:rPr lang="en-US" dirty="0" err="1"/>
              <a:t>Deflategate</a:t>
            </a:r>
            <a:endParaRPr lang="en-US" dirty="0"/>
          </a:p>
        </p:txBody>
      </p:sp>
    </p:spTree>
    <p:extLst>
      <p:ext uri="{BB962C8B-B14F-4D97-AF65-F5344CB8AC3E}">
        <p14:creationId xmlns:p14="http://schemas.microsoft.com/office/powerpoint/2010/main" val="343345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4907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is an association between mobile phone OS and the amount of money spent on apps</a:t>
            </a:r>
          </a:p>
          <a:p>
            <a:r>
              <a:rPr lang="en-US" dirty="0"/>
              <a:t>However, is that association causal?</a:t>
            </a:r>
          </a:p>
        </p:txBody>
      </p:sp>
    </p:spTree>
    <p:extLst>
      <p:ext uri="{BB962C8B-B14F-4D97-AF65-F5344CB8AC3E}">
        <p14:creationId xmlns:p14="http://schemas.microsoft.com/office/powerpoint/2010/main" val="3008191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7265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89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The categories in the output array of </a:t>
            </a:r>
            <a:r>
              <a:rPr lang="en-US" dirty="0" err="1">
                <a:effectLst/>
              </a:rPr>
              <a:t>sample_proportions</a:t>
            </a:r>
            <a:r>
              <a:rPr lang="en-US" b="0" i="0" dirty="0">
                <a:solidFill>
                  <a:srgbClr val="333333"/>
                </a:solidFill>
                <a:effectLst/>
                <a:latin typeface="-apple-system"/>
              </a:rPr>
              <a:t> are in the same order as in the input array. </a:t>
            </a:r>
          </a:p>
          <a:p>
            <a:r>
              <a:rPr lang="en-US" b="0" i="0" dirty="0">
                <a:solidFill>
                  <a:srgbClr val="333333"/>
                </a:solidFill>
                <a:effectLst/>
                <a:latin typeface="-apple-system"/>
              </a:rPr>
              <a:t>So the proportion of Black panelists in the random sample is </a:t>
            </a:r>
            <a:r>
              <a:rPr lang="en-US" dirty="0">
                <a:effectLst/>
              </a:rPr>
              <a:t>item(0)</a:t>
            </a:r>
            <a:r>
              <a:rPr lang="en-US" b="0" i="0" dirty="0">
                <a:solidFill>
                  <a:srgbClr val="333333"/>
                </a:solidFill>
                <a:effectLst/>
                <a:latin typeface="-apple-system"/>
              </a:rPr>
              <a:t> of the output array. </a:t>
            </a:r>
          </a:p>
          <a:p>
            <a:endParaRPr lang="en-US" b="0" i="0" dirty="0">
              <a:solidFill>
                <a:srgbClr val="333333"/>
              </a:solidFill>
              <a:effectLst/>
              <a:latin typeface="-apple-system"/>
            </a:endParaRPr>
          </a:p>
          <a:p>
            <a:r>
              <a:rPr lang="en-US" b="0" i="0" dirty="0">
                <a:solidFill>
                  <a:srgbClr val="333333"/>
                </a:solidFill>
                <a:effectLst/>
                <a:latin typeface="-apple-system"/>
              </a:rPr>
              <a:t>For the demo: Run the cell below a few times to see how the sample proportion of Black jurors varies in a randomly selected panel. Do you see any values as low as 0.08?</a:t>
            </a:r>
          </a:p>
          <a:p>
            <a:pPr algn="l"/>
            <a:r>
              <a:rPr lang="en-US" b="0" i="0" dirty="0">
                <a:solidFill>
                  <a:srgbClr val="333333"/>
                </a:solidFill>
                <a:effectLst/>
                <a:latin typeface="-apple-system"/>
              </a:rPr>
              <a:t>For the demo: </a:t>
            </a:r>
            <a:r>
              <a:rPr lang="en-US" b="0" i="0" dirty="0">
                <a:solidFill>
                  <a:srgbClr val="494E52"/>
                </a:solidFill>
                <a:effectLst/>
                <a:latin typeface="-apple-system"/>
              </a:rPr>
              <a:t>Because there are 100 men in the sample, the number of men in each category is 100 times the proportion. So we can just as easily simulate counts instead of proportions, and access the count of black men only.</a:t>
            </a:r>
          </a:p>
          <a:p>
            <a:pPr algn="l"/>
            <a:r>
              <a:rPr lang="en-US" b="0" i="0" dirty="0">
                <a:solidFill>
                  <a:srgbClr val="494E52"/>
                </a:solidFill>
                <a:effectLst/>
                <a:latin typeface="-apple-system"/>
              </a:rPr>
              <a:t>Run the cell a few times to see how the output varies.</a:t>
            </a:r>
          </a:p>
          <a:p>
            <a:endParaRPr lang="en-US" dirty="0"/>
          </a:p>
        </p:txBody>
      </p:sp>
    </p:spTree>
    <p:extLst>
      <p:ext uri="{BB962C8B-B14F-4D97-AF65-F5344CB8AC3E}">
        <p14:creationId xmlns:p14="http://schemas.microsoft.com/office/powerpoint/2010/main" val="270595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histogram tells us what the model of random selection predicts about our statistic, the count of black men in the sample.</a:t>
            </a:r>
          </a:p>
          <a:p>
            <a:r>
              <a:rPr lang="en-US" b="0" i="0" dirty="0">
                <a:solidFill>
                  <a:srgbClr val="494E52"/>
                </a:solidFill>
                <a:effectLst/>
                <a:latin typeface="-apple-system"/>
              </a:rPr>
              <a:t>To generate each simulated count, we drew at 100 times at random from a population in which 26% were black. So, as you would expect, most of the simulated counts are around 26. They are not exactly 26 – there is some variation. The counts range between about 10 and 45.</a:t>
            </a:r>
          </a:p>
          <a:p>
            <a:endParaRPr lang="en-US" b="0" i="0" dirty="0">
              <a:solidFill>
                <a:srgbClr val="494E52"/>
              </a:solidFill>
              <a:effectLst/>
              <a:latin typeface="-apple-system"/>
            </a:endParaRPr>
          </a:p>
          <a:p>
            <a:r>
              <a:rPr lang="en-US" b="0" i="0" dirty="0">
                <a:solidFill>
                  <a:srgbClr val="494E52"/>
                </a:solidFill>
                <a:effectLst/>
                <a:latin typeface="-apple-system"/>
              </a:rPr>
              <a:t>Findings: Though the simulated counts are quite varied, very few of them came out to be eight or less. The value eight is far out in the left hand tail of the histogram. It's the red dot on the horizontal axis of the histogram.</a:t>
            </a:r>
          </a:p>
          <a:p>
            <a:endParaRPr lang="en-US" b="0" i="0" dirty="0">
              <a:solidFill>
                <a:srgbClr val="494E52"/>
              </a:solidFill>
              <a:effectLst/>
              <a:latin typeface="-apple-system"/>
            </a:endParaRPr>
          </a:p>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endParaRPr lang="en-US" dirty="0"/>
          </a:p>
        </p:txBody>
      </p:sp>
    </p:spTree>
    <p:extLst>
      <p:ext uri="{BB962C8B-B14F-4D97-AF65-F5344CB8AC3E}">
        <p14:creationId xmlns:p14="http://schemas.microsoft.com/office/powerpoint/2010/main" val="269681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When the data and a model are inconsistent, the model is hard to justify. After all, the data are real. The model is just a set of assumptions. When assumptions are at odds with reality, we have to question those assumptions.</a:t>
            </a:r>
          </a:p>
          <a:p>
            <a:endParaRPr lang="en-US" dirty="0"/>
          </a:p>
          <a:p>
            <a:r>
              <a:rPr lang="en-US" dirty="0"/>
              <a:t/>
            </a:r>
            <a:br>
              <a:rPr lang="en-US" dirty="0"/>
            </a:br>
            <a:endParaRPr lang="en-US" dirty="0"/>
          </a:p>
          <a:p>
            <a:endParaRPr lang="en-US" dirty="0"/>
          </a:p>
        </p:txBody>
      </p:sp>
    </p:spTree>
    <p:extLst>
      <p:ext uri="{BB962C8B-B14F-4D97-AF65-F5344CB8AC3E}">
        <p14:creationId xmlns:p14="http://schemas.microsoft.com/office/powerpoint/2010/main" val="4939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52ADC8"/>
                </a:solidFill>
                <a:effectLst/>
                <a:latin typeface="-apple-system"/>
                <a:hlinkClick r:id="rId3"/>
              </a:rPr>
              <a:t>Gregor Mendel</a:t>
            </a:r>
            <a:r>
              <a:rPr lang="en-US" b="0" i="0" dirty="0">
                <a:solidFill>
                  <a:srgbClr val="494E52"/>
                </a:solidFill>
                <a:effectLst/>
                <a:latin typeface="-apple-system"/>
              </a:rPr>
              <a:t> (1822-1884) was an Austrian monk who is widely recognized as the founder of the modern field of genetics. Mendel performed careful and large-scale experiments on plants to come up with fundamental laws of genetics.</a:t>
            </a:r>
          </a:p>
          <a:p>
            <a:pPr algn="l"/>
            <a:r>
              <a:rPr lang="en-US" b="0" i="0" dirty="0">
                <a:solidFill>
                  <a:srgbClr val="494E52"/>
                </a:solidFill>
                <a:effectLst/>
                <a:latin typeface="-apple-system"/>
              </a:rPr>
              <a:t>Many of his experiments were on varieties of pea plants. He formulated sets of assumptions about each variety; these were his models. He then tested the validity of his models by growing the plants and gathering data.</a:t>
            </a:r>
          </a:p>
        </p:txBody>
      </p:sp>
    </p:spTree>
    <p:extLst>
      <p:ext uri="{BB962C8B-B14F-4D97-AF65-F5344CB8AC3E}">
        <p14:creationId xmlns:p14="http://schemas.microsoft.com/office/powerpoint/2010/main" val="372320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Mendel grew many pea plants. </a:t>
            </a:r>
          </a:p>
          <a:p>
            <a:r>
              <a:rPr lang="en-US" dirty="0"/>
              <a:t>One particular kind had either purple or white flowers</a:t>
            </a:r>
          </a:p>
        </p:txBody>
      </p:sp>
    </p:spTree>
    <p:extLst>
      <p:ext uri="{BB962C8B-B14F-4D97-AF65-F5344CB8AC3E}">
        <p14:creationId xmlns:p14="http://schemas.microsoft.com/office/powerpoint/2010/main" val="3101859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go about assessing Mendel's model, we can simulate plants under the assumptions of the model and see what it predicts. Then we will be able to compare the predictions with the data that Mendel recorded.</a:t>
            </a:r>
          </a:p>
          <a:p>
            <a:endParaRPr lang="en-US" dirty="0"/>
          </a:p>
          <a:p>
            <a:r>
              <a:rPr lang="en-US" b="0" i="0" dirty="0">
                <a:solidFill>
                  <a:srgbClr val="494E52"/>
                </a:solidFill>
                <a:effectLst/>
                <a:latin typeface="-apple-system"/>
              </a:rPr>
              <a:t>Our goal is to see whether or not Mendel's model is good. We need to simulate a statistic that will help us make this decision.</a:t>
            </a:r>
          </a:p>
          <a:p>
            <a:pPr algn="l"/>
            <a:r>
              <a:rPr lang="en-US" b="0" i="0" dirty="0">
                <a:solidFill>
                  <a:srgbClr val="494E52"/>
                </a:solidFill>
                <a:effectLst/>
                <a:latin typeface="-apple-system"/>
              </a:rPr>
              <a:t>If the model is good, the percent of purple-flowering plants in the sample should be close to 75%. If the model is not good, the percent purple-flowering will be away from 75%. It may be higher, or lower; the direction doesn't matter.</a:t>
            </a:r>
          </a:p>
          <a:p>
            <a:pPr algn="l"/>
            <a:r>
              <a:rPr lang="en-US" b="0" i="0" dirty="0">
                <a:solidFill>
                  <a:srgbClr val="494E52"/>
                </a:solidFill>
                <a:effectLst/>
                <a:latin typeface="-apple-system"/>
              </a:rPr>
              <a:t>The key for us is the </a:t>
            </a:r>
            <a:r>
              <a:rPr lang="en-US" b="0" i="1" dirty="0">
                <a:solidFill>
                  <a:srgbClr val="494E52"/>
                </a:solidFill>
                <a:effectLst/>
                <a:latin typeface="-apple-system"/>
              </a:rPr>
              <a:t>distance</a:t>
            </a:r>
            <a:r>
              <a:rPr lang="en-US" b="0" i="0" dirty="0">
                <a:solidFill>
                  <a:srgbClr val="494E52"/>
                </a:solidFill>
                <a:effectLst/>
                <a:latin typeface="-apple-system"/>
              </a:rPr>
              <a:t> between 75% and the percent of purple-flowering plants in the sample. Big distances are evidence that the model isn't good.</a:t>
            </a:r>
          </a:p>
          <a:p>
            <a:r>
              <a:rPr lang="en-US" dirty="0"/>
              <a:t/>
            </a:r>
            <a:br>
              <a:rPr lang="en-US" dirty="0"/>
            </a:br>
            <a:endParaRPr lang="en-US" dirty="0"/>
          </a:p>
        </p:txBody>
      </p:sp>
    </p:spTree>
    <p:extLst>
      <p:ext uri="{BB962C8B-B14F-4D97-AF65-F5344CB8AC3E}">
        <p14:creationId xmlns:p14="http://schemas.microsoft.com/office/powerpoint/2010/main" val="29379688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4/3/2023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4/3/2023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4/3/2023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4/3/2023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6</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Testing Hypotheses &amp; Comparing Two Samples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1869-2BDE-95BD-D3E1-335372B68C5A}"/>
              </a:ext>
            </a:extLst>
          </p:cNvPr>
          <p:cNvSpPr>
            <a:spLocks noGrp="1"/>
          </p:cNvSpPr>
          <p:nvPr>
            <p:ph type="title"/>
          </p:nvPr>
        </p:nvSpPr>
        <p:spPr>
          <a:xfrm>
            <a:off x="558056" y="324748"/>
            <a:ext cx="7665466" cy="640080"/>
          </a:xfrm>
        </p:spPr>
        <p:txBody>
          <a:bodyPr>
            <a:normAutofit fontScale="90000"/>
          </a:bodyPr>
          <a:lstStyle/>
          <a:p>
            <a:r>
              <a:rPr lang="en-US" dirty="0">
                <a:solidFill>
                  <a:schemeClr val="tx1"/>
                </a:solidFill>
              </a:rPr>
              <a:t>Simulating jury selection 2</a:t>
            </a:r>
            <a:endParaRPr lang="en-US" dirty="0"/>
          </a:p>
        </p:txBody>
      </p:sp>
      <p:sp>
        <p:nvSpPr>
          <p:cNvPr id="3" name="Content Placeholder 2">
            <a:extLst>
              <a:ext uri="{FF2B5EF4-FFF2-40B4-BE49-F238E27FC236}">
                <a16:creationId xmlns:a16="http://schemas.microsoft.com/office/drawing/2014/main" id="{836D0992-BE2E-B85F-7FE3-394C4992A57D}"/>
              </a:ext>
            </a:extLst>
          </p:cNvPr>
          <p:cNvSpPr>
            <a:spLocks noGrp="1"/>
          </p:cNvSpPr>
          <p:nvPr>
            <p:ph idx="1"/>
          </p:nvPr>
        </p:nvSpPr>
        <p:spPr>
          <a:xfrm>
            <a:off x="613317" y="1064941"/>
            <a:ext cx="7732869" cy="3564209"/>
          </a:xfrm>
        </p:spPr>
        <p:txBody>
          <a:bodyPr>
            <a:normAutofit/>
          </a:bodyPr>
          <a:lstStyle/>
          <a:p>
            <a:r>
              <a:rPr lang="en-US" sz="2400" dirty="0"/>
              <a:t>Next, we simulate sampling of the statistic</a:t>
            </a:r>
          </a:p>
          <a:p>
            <a:endParaRPr lang="en-US" sz="2400" dirty="0"/>
          </a:p>
          <a:p>
            <a:r>
              <a:rPr lang="en-US" sz="2400" b="0" i="0" dirty="0">
                <a:effectLst/>
              </a:rPr>
              <a:t>We can use </a:t>
            </a:r>
            <a:r>
              <a:rPr lang="en-US" sz="2400" dirty="0" err="1">
                <a:solidFill>
                  <a:srgbClr val="00B0F0"/>
                </a:solidFill>
                <a:effectLst/>
              </a:rPr>
              <a:t>sample_proportions</a:t>
            </a:r>
            <a:r>
              <a:rPr lang="en-US" sz="2400" dirty="0">
                <a:solidFill>
                  <a:srgbClr val="00B0F0"/>
                </a:solidFill>
                <a:effectLst/>
              </a:rPr>
              <a:t>()</a:t>
            </a:r>
            <a:r>
              <a:rPr lang="en-US" sz="2400" b="0" i="0" dirty="0">
                <a:solidFill>
                  <a:srgbClr val="00B0F0"/>
                </a:solidFill>
                <a:effectLst/>
              </a:rPr>
              <a:t> </a:t>
            </a:r>
            <a:r>
              <a:rPr lang="en-US" sz="2400" b="0" i="0" dirty="0">
                <a:effectLst/>
              </a:rPr>
              <a:t>to simulate one value of the statistic. </a:t>
            </a:r>
          </a:p>
          <a:p>
            <a:pPr lvl="1"/>
            <a:r>
              <a:rPr lang="en-US" sz="2000" b="0" i="0" dirty="0">
                <a:effectLst/>
              </a:rPr>
              <a:t>The sample size is 100, the size of the panel. </a:t>
            </a:r>
          </a:p>
          <a:p>
            <a:pPr lvl="1"/>
            <a:r>
              <a:rPr lang="en-US" sz="2000" b="0" i="0" dirty="0">
                <a:effectLst/>
              </a:rPr>
              <a:t>The distribution from which we will sample is the distribution in the population of eligible jurors.</a:t>
            </a:r>
          </a:p>
          <a:p>
            <a:pPr lvl="2"/>
            <a:r>
              <a:rPr lang="en-US" sz="1800" b="0" i="0" dirty="0">
                <a:effectLst/>
              </a:rPr>
              <a:t>Since 26% of them were Black, we will sample from the distribution specified by the proportions [0.26, 0.74].</a:t>
            </a:r>
          </a:p>
          <a:p>
            <a:pPr marL="411480" lvl="2" indent="0">
              <a:buNone/>
            </a:pPr>
            <a:endParaRPr lang="en-US" sz="2400" dirty="0"/>
          </a:p>
          <a:p>
            <a:endParaRPr lang="en-US" sz="2400" dirty="0"/>
          </a:p>
        </p:txBody>
      </p:sp>
    </p:spTree>
    <p:extLst>
      <p:ext uri="{BB962C8B-B14F-4D97-AF65-F5344CB8AC3E}">
        <p14:creationId xmlns:p14="http://schemas.microsoft.com/office/powerpoint/2010/main" val="236804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48606"/>
            <a:ext cx="629031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r>
              <a:rPr spc="-45" dirty="0">
                <a:solidFill>
                  <a:schemeClr val="tx1"/>
                </a:solidFill>
              </a:rPr>
              <a:t> </a:t>
            </a:r>
            <a:r>
              <a:rPr spc="-5" dirty="0">
                <a:solidFill>
                  <a:schemeClr val="tx1"/>
                </a:solidFill>
              </a:rPr>
              <a:t>from</a:t>
            </a:r>
            <a:r>
              <a:rPr spc="-30" dirty="0">
                <a:solidFill>
                  <a:schemeClr val="tx1"/>
                </a:solidFill>
              </a:rPr>
              <a:t> </a:t>
            </a:r>
            <a:r>
              <a:rPr dirty="0">
                <a:solidFill>
                  <a:schemeClr val="tx1"/>
                </a:solidFill>
              </a:rPr>
              <a:t>a</a:t>
            </a:r>
            <a:r>
              <a:rPr spc="-30" dirty="0">
                <a:solidFill>
                  <a:schemeClr val="tx1"/>
                </a:solidFill>
              </a:rPr>
              <a:t> </a:t>
            </a:r>
            <a:r>
              <a:rPr spc="-5" dirty="0">
                <a:solidFill>
                  <a:schemeClr val="tx1"/>
                </a:solidFill>
              </a:rPr>
              <a:t>Distribution</a:t>
            </a:r>
          </a:p>
        </p:txBody>
      </p:sp>
      <p:sp>
        <p:nvSpPr>
          <p:cNvPr id="3" name="object 3"/>
          <p:cNvSpPr txBox="1"/>
          <p:nvPr/>
        </p:nvSpPr>
        <p:spPr>
          <a:xfrm>
            <a:off x="530226" y="1036320"/>
            <a:ext cx="7788958" cy="34881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25" dirty="0">
                <a:cs typeface="Arial MT"/>
              </a:rPr>
              <a:t> </a:t>
            </a:r>
            <a:r>
              <a:rPr sz="2400" spc="-5" dirty="0">
                <a:cs typeface="Arial MT"/>
              </a:rPr>
              <a:t>at</a:t>
            </a:r>
            <a:r>
              <a:rPr sz="2400" spc="-15" dirty="0">
                <a:cs typeface="Arial MT"/>
              </a:rPr>
              <a:t> </a:t>
            </a:r>
            <a:r>
              <a:rPr sz="2400" dirty="0">
                <a:cs typeface="Arial MT"/>
              </a:rPr>
              <a:t>random</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dirty="0">
                <a:cs typeface="Arial MT"/>
              </a:rPr>
              <a:t>categorical</a:t>
            </a:r>
            <a:r>
              <a:rPr sz="2400" spc="-20" dirty="0">
                <a:cs typeface="Arial MT"/>
              </a:rPr>
              <a:t> </a:t>
            </a:r>
            <a:r>
              <a:rPr sz="2400" spc="-5" dirty="0">
                <a:cs typeface="Arial MT"/>
              </a:rPr>
              <a:t>distribution</a:t>
            </a:r>
            <a:endParaRPr sz="2400" dirty="0">
              <a:cs typeface="Arial MT"/>
            </a:endParaRPr>
          </a:p>
          <a:p>
            <a:pPr>
              <a:lnSpc>
                <a:spcPct val="100000"/>
              </a:lnSpc>
              <a:spcBef>
                <a:spcPts val="30"/>
              </a:spcBef>
              <a:buClr>
                <a:srgbClr val="C4820D"/>
              </a:buClr>
              <a:buFont typeface="Arial MT"/>
              <a:buChar char="●"/>
            </a:pPr>
            <a:endParaRPr sz="3350" dirty="0">
              <a:cs typeface="Arial MT"/>
            </a:endParaRPr>
          </a:p>
          <a:p>
            <a:pPr marL="264160">
              <a:lnSpc>
                <a:spcPct val="100000"/>
              </a:lnSpc>
            </a:pPr>
            <a:r>
              <a:rPr sz="2000" b="1" spc="-5" dirty="0">
                <a:solidFill>
                  <a:srgbClr val="0000FF"/>
                </a:solidFill>
                <a:cs typeface="Courier New"/>
              </a:rPr>
              <a:t>sample_proportions(sample_size,</a:t>
            </a:r>
            <a:r>
              <a:rPr sz="2000" b="1" spc="-80" dirty="0">
                <a:solidFill>
                  <a:srgbClr val="0000FF"/>
                </a:solidFill>
                <a:cs typeface="Courier New"/>
              </a:rPr>
              <a:t> </a:t>
            </a:r>
            <a:r>
              <a:rPr sz="2000" b="1" spc="-5" dirty="0">
                <a:solidFill>
                  <a:srgbClr val="0000FF"/>
                </a:solidFill>
                <a:cs typeface="Courier New"/>
              </a:rPr>
              <a:t>pop_distribution)</a:t>
            </a:r>
            <a:endParaRPr sz="2000" dirty="0">
              <a:cs typeface="Courier New"/>
            </a:endParaRPr>
          </a:p>
          <a:p>
            <a:pPr>
              <a:lnSpc>
                <a:spcPct val="100000"/>
              </a:lnSpc>
            </a:pPr>
            <a:endParaRPr sz="2200" dirty="0">
              <a:cs typeface="Courier New"/>
            </a:endParaRPr>
          </a:p>
          <a:p>
            <a:pPr marL="424815" indent="-412750">
              <a:lnSpc>
                <a:spcPct val="100000"/>
              </a:lnSpc>
              <a:spcBef>
                <a:spcPts val="1320"/>
              </a:spcBef>
              <a:buClr>
                <a:srgbClr val="C4820D"/>
              </a:buClr>
              <a:buChar char="●"/>
              <a:tabLst>
                <a:tab pos="424815" algn="l"/>
                <a:tab pos="425450" algn="l"/>
              </a:tabLst>
            </a:pPr>
            <a:r>
              <a:rPr sz="2400" spc="-5" dirty="0">
                <a:cs typeface="Arial MT"/>
              </a:rPr>
              <a:t>Samples</a:t>
            </a:r>
            <a:r>
              <a:rPr sz="2400" spc="-25" dirty="0">
                <a:cs typeface="Arial MT"/>
              </a:rPr>
              <a:t> </a:t>
            </a:r>
            <a:r>
              <a:rPr sz="2400" spc="-5" dirty="0">
                <a:cs typeface="Arial MT"/>
              </a:rPr>
              <a:t>at</a:t>
            </a:r>
            <a:r>
              <a:rPr sz="2400" spc="-20" dirty="0">
                <a:cs typeface="Arial MT"/>
              </a:rPr>
              <a:t> </a:t>
            </a:r>
            <a:r>
              <a:rPr sz="2400" dirty="0">
                <a:cs typeface="Arial MT"/>
              </a:rPr>
              <a:t>random</a:t>
            </a:r>
            <a:r>
              <a:rPr sz="2400" spc="-15" dirty="0">
                <a:cs typeface="Arial MT"/>
              </a:rPr>
              <a:t> </a:t>
            </a:r>
            <a:r>
              <a:rPr sz="2400" spc="-5" dirty="0">
                <a:cs typeface="Arial MT"/>
              </a:rPr>
              <a:t>from</a:t>
            </a:r>
            <a:r>
              <a:rPr sz="2400" spc="-25" dirty="0">
                <a:cs typeface="Arial MT"/>
              </a:rPr>
              <a:t> </a:t>
            </a:r>
            <a:r>
              <a:rPr sz="2400" spc="-5" dirty="0">
                <a:cs typeface="Arial MT"/>
              </a:rPr>
              <a:t>the</a:t>
            </a:r>
            <a:r>
              <a:rPr sz="2400" spc="-20" dirty="0">
                <a:cs typeface="Arial MT"/>
              </a:rPr>
              <a:t> </a:t>
            </a:r>
            <a:r>
              <a:rPr sz="2400" spc="-5" dirty="0">
                <a:cs typeface="Arial MT"/>
              </a:rPr>
              <a:t>population</a:t>
            </a:r>
            <a:endParaRPr sz="2400" dirty="0">
              <a:cs typeface="Arial MT"/>
            </a:endParaRPr>
          </a:p>
          <a:p>
            <a:pPr marL="882015" marR="201930" lvl="1" indent="-412750">
              <a:lnSpc>
                <a:spcPts val="2850"/>
              </a:lnSpc>
              <a:spcBef>
                <a:spcPts val="135"/>
              </a:spcBef>
              <a:buClr>
                <a:srgbClr val="C4820D"/>
              </a:buClr>
              <a:buChar char="○"/>
              <a:tabLst>
                <a:tab pos="882015" algn="l"/>
                <a:tab pos="882650" algn="l"/>
              </a:tabLst>
            </a:pPr>
            <a:r>
              <a:rPr sz="2400" spc="-5" dirty="0">
                <a:cs typeface="Arial MT"/>
              </a:rPr>
              <a:t>Returns an array </a:t>
            </a:r>
            <a:r>
              <a:rPr sz="2400" dirty="0">
                <a:cs typeface="Arial MT"/>
              </a:rPr>
              <a:t>containing </a:t>
            </a:r>
            <a:r>
              <a:rPr sz="2400" spc="-5" dirty="0">
                <a:cs typeface="Arial MT"/>
              </a:rPr>
              <a:t>the distribution of the </a:t>
            </a:r>
            <a:r>
              <a:rPr sz="2400" spc="-655" dirty="0">
                <a:cs typeface="Arial MT"/>
              </a:rPr>
              <a:t> </a:t>
            </a:r>
            <a:r>
              <a:rPr sz="2400" dirty="0">
                <a:cs typeface="Arial MT"/>
              </a:rPr>
              <a:t>categories</a:t>
            </a:r>
            <a:r>
              <a:rPr sz="2400" spc="-10" dirty="0">
                <a:cs typeface="Arial MT"/>
              </a:rPr>
              <a:t> </a:t>
            </a:r>
            <a:r>
              <a:rPr sz="2400" spc="-5" dirty="0">
                <a:cs typeface="Arial MT"/>
              </a:rPr>
              <a:t>in the</a:t>
            </a:r>
            <a:r>
              <a:rPr sz="2400" spc="-15" dirty="0">
                <a:cs typeface="Arial MT"/>
              </a:rPr>
              <a:t> </a:t>
            </a:r>
            <a:r>
              <a:rPr sz="2400" dirty="0">
                <a:cs typeface="Arial MT"/>
              </a:rPr>
              <a:t>sample</a:t>
            </a:r>
          </a:p>
          <a:p>
            <a:pPr marL="114300" algn="ctr">
              <a:spcBef>
                <a:spcPts val="2155"/>
              </a:spcBef>
            </a:pPr>
            <a:r>
              <a:rPr lang="en-US" sz="2000" dirty="0">
                <a:solidFill>
                  <a:srgbClr val="3B7EA1"/>
                </a:solidFill>
                <a:cs typeface="Arial MT"/>
              </a:rPr>
              <a:t>(Demo – Notebook 6.1, </a:t>
            </a:r>
            <a:r>
              <a:rPr lang="en-US" sz="2000" dirty="0">
                <a:solidFill>
                  <a:srgbClr val="3B7EA1"/>
                </a:solidFill>
              </a:rPr>
              <a:t>Swain vs. Alabama)</a:t>
            </a:r>
            <a:endParaRPr sz="2000" dirty="0">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EC22-2A48-A82D-0559-F44A9AB7ED0F}"/>
              </a:ext>
            </a:extLst>
          </p:cNvPr>
          <p:cNvSpPr>
            <a:spLocks noGrp="1"/>
          </p:cNvSpPr>
          <p:nvPr>
            <p:ph type="title"/>
          </p:nvPr>
        </p:nvSpPr>
        <p:spPr>
          <a:xfrm>
            <a:off x="690874" y="260544"/>
            <a:ext cx="7543800" cy="609777"/>
          </a:xfrm>
        </p:spPr>
        <p:txBody>
          <a:bodyPr>
            <a:normAutofit fontScale="90000"/>
          </a:bodyPr>
          <a:lstStyle/>
          <a:p>
            <a:r>
              <a:rPr lang="en-US" dirty="0">
                <a:solidFill>
                  <a:schemeClr val="tx1"/>
                </a:solidFill>
              </a:rPr>
              <a:t>Simulating jury selection 3</a:t>
            </a:r>
            <a:endParaRPr lang="en-US" dirty="0"/>
          </a:p>
        </p:txBody>
      </p:sp>
      <p:sp>
        <p:nvSpPr>
          <p:cNvPr id="3" name="Content Placeholder 2">
            <a:extLst>
              <a:ext uri="{FF2B5EF4-FFF2-40B4-BE49-F238E27FC236}">
                <a16:creationId xmlns:a16="http://schemas.microsoft.com/office/drawing/2014/main" id="{9FFB7FB1-78A6-C492-1880-712DCBE24DAB}"/>
              </a:ext>
            </a:extLst>
          </p:cNvPr>
          <p:cNvSpPr>
            <a:spLocks noGrp="1"/>
          </p:cNvSpPr>
          <p:nvPr>
            <p:ph idx="1"/>
          </p:nvPr>
        </p:nvSpPr>
        <p:spPr>
          <a:xfrm>
            <a:off x="690874" y="953429"/>
            <a:ext cx="7756912" cy="3796990"/>
          </a:xfrm>
        </p:spPr>
        <p:txBody>
          <a:bodyPr>
            <a:noAutofit/>
          </a:bodyPr>
          <a:lstStyle/>
          <a:p>
            <a:r>
              <a:rPr lang="en-US" sz="2400" b="0" i="0" dirty="0">
                <a:effectLst/>
              </a:rPr>
              <a:t>To get a sense of the variability we generate a large number of simulated values of the statistic (e.g., 10,000). </a:t>
            </a:r>
          </a:p>
          <a:p>
            <a:endParaRPr lang="en-US" sz="2400" b="0" i="0" dirty="0">
              <a:effectLst/>
            </a:endParaRPr>
          </a:p>
          <a:p>
            <a:r>
              <a:rPr lang="en-US" sz="2400" dirty="0"/>
              <a:t>Next, we interpret the results.</a:t>
            </a:r>
          </a:p>
          <a:p>
            <a:pPr lvl="1"/>
            <a:r>
              <a:rPr lang="en-US" sz="2000" dirty="0"/>
              <a:t>First, we visualize the simulated values using a histogram</a:t>
            </a:r>
          </a:p>
          <a:p>
            <a:pPr lvl="1"/>
            <a:r>
              <a:rPr lang="en-US" sz="2000" dirty="0"/>
              <a:t>Then, we compare the prediction (our simulation results) with the data</a:t>
            </a:r>
          </a:p>
          <a:p>
            <a:pPr lvl="2"/>
            <a:r>
              <a:rPr lang="en-US" sz="1800" dirty="0"/>
              <a:t>Let’s plot the  data value on the histogram</a:t>
            </a:r>
          </a:p>
          <a:p>
            <a:pPr lvl="2"/>
            <a:endParaRPr lang="en-US" sz="1800" dirty="0"/>
          </a:p>
          <a:p>
            <a:pPr marL="411480" lvl="2" indent="0" algn="ctr">
              <a:buNone/>
            </a:pPr>
            <a:r>
              <a:rPr lang="en-US" sz="1800" dirty="0">
                <a:solidFill>
                  <a:srgbClr val="3B7EA1"/>
                </a:solidFill>
                <a:cs typeface="Arial MT"/>
              </a:rPr>
              <a:t>(Demo – Notebook 6.1, </a:t>
            </a:r>
            <a:r>
              <a:rPr lang="en-US" sz="1800" dirty="0">
                <a:solidFill>
                  <a:srgbClr val="3B7EA1"/>
                </a:solidFill>
              </a:rPr>
              <a:t>Swain vs. Alabama)</a:t>
            </a:r>
            <a:endParaRPr lang="en-US" sz="1800" dirty="0">
              <a:cs typeface="Arial MT"/>
            </a:endParaRPr>
          </a:p>
          <a:p>
            <a:pPr lvl="2"/>
            <a:endParaRPr lang="en-US" sz="1800" dirty="0"/>
          </a:p>
        </p:txBody>
      </p:sp>
    </p:spTree>
    <p:extLst>
      <p:ext uri="{BB962C8B-B14F-4D97-AF65-F5344CB8AC3E}">
        <p14:creationId xmlns:p14="http://schemas.microsoft.com/office/powerpoint/2010/main" val="250230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147D-E0E5-BECB-45AC-26DC6808E085}"/>
              </a:ext>
            </a:extLst>
          </p:cNvPr>
          <p:cNvSpPr>
            <a:spLocks noGrp="1"/>
          </p:cNvSpPr>
          <p:nvPr>
            <p:ph type="title"/>
          </p:nvPr>
        </p:nvSpPr>
        <p:spPr>
          <a:xfrm>
            <a:off x="523606" y="296626"/>
            <a:ext cx="7543800" cy="591566"/>
          </a:xfrm>
        </p:spPr>
        <p:txBody>
          <a:bodyPr>
            <a:normAutofit fontScale="90000"/>
          </a:bodyPr>
          <a:lstStyle/>
          <a:p>
            <a:r>
              <a:rPr lang="en-US" dirty="0">
                <a:solidFill>
                  <a:schemeClr val="tx1"/>
                </a:solidFill>
              </a:rPr>
              <a:t>Conclusion from the simulation</a:t>
            </a:r>
          </a:p>
        </p:txBody>
      </p:sp>
      <p:sp>
        <p:nvSpPr>
          <p:cNvPr id="3" name="Content Placeholder 2">
            <a:extLst>
              <a:ext uri="{FF2B5EF4-FFF2-40B4-BE49-F238E27FC236}">
                <a16:creationId xmlns:a16="http://schemas.microsoft.com/office/drawing/2014/main" id="{364E1B83-2DC2-C9A6-C2DA-CE537A19DB28}"/>
              </a:ext>
            </a:extLst>
          </p:cNvPr>
          <p:cNvSpPr>
            <a:spLocks noGrp="1"/>
          </p:cNvSpPr>
          <p:nvPr>
            <p:ph idx="1"/>
          </p:nvPr>
        </p:nvSpPr>
        <p:spPr>
          <a:xfrm>
            <a:off x="579863" y="1020337"/>
            <a:ext cx="7766323" cy="3608813"/>
          </a:xfrm>
        </p:spPr>
        <p:txBody>
          <a:bodyPr>
            <a:normAutofit/>
          </a:bodyPr>
          <a:lstStyle/>
          <a:p>
            <a:pPr algn="l"/>
            <a:r>
              <a:rPr lang="en-US" sz="2200" b="0" i="0" dirty="0">
                <a:effectLst/>
              </a:rPr>
              <a:t>The simulation shows that if we select a panel of 100 jurors at random from the eligible population, </a:t>
            </a:r>
            <a:r>
              <a:rPr lang="en-US" sz="2200" b="0" i="0" dirty="0">
                <a:solidFill>
                  <a:srgbClr val="00B0F0"/>
                </a:solidFill>
                <a:effectLst/>
              </a:rPr>
              <a:t>we are very unlikely to get counts of black men as low as the eight </a:t>
            </a:r>
            <a:r>
              <a:rPr lang="en-US" sz="2200" b="0" i="0" dirty="0">
                <a:effectLst/>
              </a:rPr>
              <a:t>that were in Swain's jury panel. </a:t>
            </a:r>
          </a:p>
          <a:p>
            <a:pPr lvl="1"/>
            <a:r>
              <a:rPr lang="en-US" sz="1800" b="0" i="0" dirty="0">
                <a:effectLst/>
              </a:rPr>
              <a:t>This is evidence that </a:t>
            </a:r>
            <a:r>
              <a:rPr lang="en-US" sz="1800" b="0" i="0" dirty="0">
                <a:solidFill>
                  <a:srgbClr val="0070C0"/>
                </a:solidFill>
                <a:effectLst/>
              </a:rPr>
              <a:t>the model of random selection of the jurors in the panel is not consistent with the data </a:t>
            </a:r>
            <a:r>
              <a:rPr lang="en-US" sz="1800" b="0" i="0" dirty="0">
                <a:effectLst/>
              </a:rPr>
              <a:t>from the panel.</a:t>
            </a:r>
          </a:p>
          <a:p>
            <a:pPr lvl="1"/>
            <a:endParaRPr lang="en-US" sz="1800" b="0" i="0" dirty="0">
              <a:effectLst/>
            </a:endParaRPr>
          </a:p>
          <a:p>
            <a:pPr algn="l"/>
            <a:r>
              <a:rPr lang="en-US" sz="2200" b="0" i="0" dirty="0">
                <a:effectLst/>
              </a:rPr>
              <a:t>When the data and a model are inconsistent, the model is hard to justify. </a:t>
            </a:r>
          </a:p>
          <a:p>
            <a:pPr lvl="1"/>
            <a:r>
              <a:rPr lang="en-US" sz="1800" b="0" i="0" dirty="0">
                <a:effectLst/>
              </a:rPr>
              <a:t>Why? the data is real, while the model is just a set of assumptions. </a:t>
            </a:r>
            <a:endParaRPr lang="en-US" sz="1800" dirty="0"/>
          </a:p>
        </p:txBody>
      </p:sp>
    </p:spTree>
    <p:extLst>
      <p:ext uri="{BB962C8B-B14F-4D97-AF65-F5344CB8AC3E}">
        <p14:creationId xmlns:p14="http://schemas.microsoft.com/office/powerpoint/2010/main" val="274432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3D73-F74B-1462-2F0B-A836F0504047}"/>
              </a:ext>
            </a:extLst>
          </p:cNvPr>
          <p:cNvSpPr>
            <a:spLocks noGrp="1"/>
          </p:cNvSpPr>
          <p:nvPr>
            <p:ph type="title"/>
          </p:nvPr>
        </p:nvSpPr>
        <p:spPr>
          <a:xfrm>
            <a:off x="462776" y="284356"/>
            <a:ext cx="7605131" cy="663498"/>
          </a:xfrm>
        </p:spPr>
        <p:txBody>
          <a:bodyPr>
            <a:normAutofit/>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9CF26CEA-F6B2-407E-7137-3719532051BD}"/>
              </a:ext>
            </a:extLst>
          </p:cNvPr>
          <p:cNvSpPr>
            <a:spLocks noGrp="1"/>
          </p:cNvSpPr>
          <p:nvPr>
            <p:ph idx="1"/>
          </p:nvPr>
        </p:nvSpPr>
        <p:spPr>
          <a:xfrm>
            <a:off x="563137" y="1009681"/>
            <a:ext cx="7783049" cy="3619469"/>
          </a:xfrm>
        </p:spPr>
        <p:txBody>
          <a:bodyPr>
            <a:normAutofit/>
          </a:bodyPr>
          <a:lstStyle/>
          <a:p>
            <a:r>
              <a:rPr lang="en-US" sz="2400" b="0" i="0" dirty="0">
                <a:effectLst/>
              </a:rPr>
              <a:t>While it is </a:t>
            </a:r>
            <a:r>
              <a:rPr lang="en-US" sz="2400" b="0" i="1" dirty="0">
                <a:effectLst/>
              </a:rPr>
              <a:t>possible</a:t>
            </a:r>
            <a:r>
              <a:rPr lang="en-US" sz="2400" b="0" i="0" dirty="0">
                <a:effectLst/>
              </a:rPr>
              <a:t> that a panel like Robert Swain's could have been generated by chance, our simulation demonstrates that it is </a:t>
            </a:r>
            <a:r>
              <a:rPr lang="en-US" sz="2400" b="1" i="0" dirty="0">
                <a:solidFill>
                  <a:srgbClr val="0070C0"/>
                </a:solidFill>
                <a:effectLst/>
              </a:rPr>
              <a:t>very unlikely</a:t>
            </a:r>
            <a:r>
              <a:rPr lang="en-US" sz="2400" b="0" i="0" dirty="0">
                <a:effectLst/>
              </a:rPr>
              <a:t>.</a:t>
            </a:r>
          </a:p>
          <a:p>
            <a:endParaRPr lang="en-US" sz="2400" b="0" i="0" dirty="0">
              <a:effectLst/>
            </a:endParaRPr>
          </a:p>
          <a:p>
            <a:r>
              <a:rPr lang="en-US" sz="2400" b="0" i="0" dirty="0">
                <a:effectLst/>
              </a:rPr>
              <a:t> Thus, our assessment is that </a:t>
            </a:r>
            <a:r>
              <a:rPr lang="en-US" sz="2400" b="1" i="0" dirty="0">
                <a:solidFill>
                  <a:srgbClr val="0070C0"/>
                </a:solidFill>
                <a:effectLst/>
              </a:rPr>
              <a:t>the model of random draws is not supported by the evidence</a:t>
            </a:r>
            <a:r>
              <a:rPr lang="en-US" sz="2400" b="0" i="0" dirty="0">
                <a:effectLst/>
              </a:rPr>
              <a:t>. </a:t>
            </a:r>
          </a:p>
          <a:p>
            <a:pPr lvl="1"/>
            <a:r>
              <a:rPr lang="en-US" sz="2250" dirty="0"/>
              <a:t>i.e., </a:t>
            </a:r>
            <a:r>
              <a:rPr lang="en-US" sz="2250" b="0" i="0" dirty="0">
                <a:effectLst/>
              </a:rPr>
              <a:t>Swain's jury panel does not look like the result of random sampling from the population of eligible jurors.</a:t>
            </a:r>
            <a:endParaRPr lang="en-US" sz="2250" dirty="0"/>
          </a:p>
        </p:txBody>
      </p:sp>
    </p:spTree>
    <p:extLst>
      <p:ext uri="{BB962C8B-B14F-4D97-AF65-F5344CB8AC3E}">
        <p14:creationId xmlns:p14="http://schemas.microsoft.com/office/powerpoint/2010/main" val="60552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9672" y="2341802"/>
            <a:ext cx="4216387" cy="636072"/>
          </a:xfrm>
          <a:prstGeom prst="rect">
            <a:avLst/>
          </a:prstGeom>
        </p:spPr>
        <p:txBody>
          <a:bodyPr vert="horz" wrap="square" lIns="0" tIns="12700" rIns="0" bIns="0" rtlCol="0">
            <a:spAutoFit/>
          </a:bodyPr>
          <a:lstStyle/>
          <a:p>
            <a:pPr marL="12700">
              <a:lnSpc>
                <a:spcPct val="100000"/>
              </a:lnSpc>
              <a:spcBef>
                <a:spcPts val="100"/>
              </a:spcBef>
            </a:pPr>
            <a:r>
              <a:rPr lang="en-US" dirty="0"/>
              <a:t>Ex. 2: </a:t>
            </a:r>
            <a:r>
              <a:rPr dirty="0"/>
              <a:t>A</a:t>
            </a:r>
            <a:r>
              <a:rPr spc="-180" dirty="0"/>
              <a:t> </a:t>
            </a:r>
            <a:r>
              <a:rPr spc="-10" dirty="0"/>
              <a:t>Genetic</a:t>
            </a:r>
            <a:r>
              <a:rPr spc="-55" dirty="0"/>
              <a:t> </a:t>
            </a:r>
            <a:r>
              <a:rPr dirty="0"/>
              <a:t>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815657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Gregor</a:t>
            </a:r>
            <a:r>
              <a:rPr spc="-50" dirty="0">
                <a:solidFill>
                  <a:schemeClr val="tx1"/>
                </a:solidFill>
              </a:rPr>
              <a:t> </a:t>
            </a:r>
            <a:r>
              <a:rPr spc="-5" dirty="0">
                <a:solidFill>
                  <a:schemeClr val="tx1"/>
                </a:solidFill>
              </a:rPr>
              <a:t>Mendel,</a:t>
            </a:r>
            <a:r>
              <a:rPr spc="-45" dirty="0">
                <a:solidFill>
                  <a:schemeClr val="tx1"/>
                </a:solidFill>
              </a:rPr>
              <a:t> </a:t>
            </a:r>
            <a:r>
              <a:rPr spc="-5" dirty="0">
                <a:solidFill>
                  <a:schemeClr val="tx1"/>
                </a:solidFill>
              </a:rPr>
              <a:t>1822-1884</a:t>
            </a:r>
          </a:p>
        </p:txBody>
      </p:sp>
      <p:pic>
        <p:nvPicPr>
          <p:cNvPr id="5" name="object 5"/>
          <p:cNvPicPr/>
          <p:nvPr/>
        </p:nvPicPr>
        <p:blipFill>
          <a:blip r:embed="rId3" cstate="print"/>
          <a:stretch>
            <a:fillRect/>
          </a:stretch>
        </p:blipFill>
        <p:spPr>
          <a:xfrm>
            <a:off x="457200" y="1024650"/>
            <a:ext cx="2861283" cy="3623100"/>
          </a:xfrm>
          <a:prstGeom prst="rect">
            <a:avLst/>
          </a:prstGeom>
        </p:spPr>
      </p:pic>
      <p:pic>
        <p:nvPicPr>
          <p:cNvPr id="6" name="object 6"/>
          <p:cNvPicPr/>
          <p:nvPr/>
        </p:nvPicPr>
        <p:blipFill>
          <a:blip r:embed="rId4" cstate="print"/>
          <a:stretch>
            <a:fillRect/>
          </a:stretch>
        </p:blipFill>
        <p:spPr>
          <a:xfrm>
            <a:off x="3687700" y="2105062"/>
            <a:ext cx="4591049" cy="16097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805312"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229" dirty="0">
                <a:solidFill>
                  <a:schemeClr val="tx1"/>
                </a:solidFill>
              </a:rPr>
              <a:t> </a:t>
            </a:r>
            <a:r>
              <a:rPr dirty="0">
                <a:solidFill>
                  <a:schemeClr val="tx1"/>
                </a:solidFill>
              </a:rPr>
              <a:t>Model</a:t>
            </a:r>
          </a:p>
        </p:txBody>
      </p:sp>
      <p:sp>
        <p:nvSpPr>
          <p:cNvPr id="3" name="object 3"/>
          <p:cNvSpPr txBox="1"/>
          <p:nvPr/>
        </p:nvSpPr>
        <p:spPr>
          <a:xfrm>
            <a:off x="530225" y="981308"/>
            <a:ext cx="7405419" cy="403700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Pea</a:t>
            </a:r>
            <a:r>
              <a:rPr sz="2400" spc="-25" dirty="0">
                <a:cs typeface="Arial MT"/>
              </a:rPr>
              <a:t> </a:t>
            </a:r>
            <a:r>
              <a:rPr sz="2400" spc="-5" dirty="0">
                <a:cs typeface="Arial MT"/>
              </a:rPr>
              <a:t>plants</a:t>
            </a:r>
            <a:r>
              <a:rPr sz="2400" spc="-20" dirty="0">
                <a:cs typeface="Arial MT"/>
              </a:rPr>
              <a:t> </a:t>
            </a:r>
            <a:r>
              <a:rPr sz="2400" spc="-5" dirty="0">
                <a:cs typeface="Arial MT"/>
              </a:rPr>
              <a:t>of</a:t>
            </a:r>
            <a:r>
              <a:rPr sz="2400" spc="-15" dirty="0">
                <a:cs typeface="Arial MT"/>
              </a:rPr>
              <a:t> </a:t>
            </a:r>
            <a:r>
              <a:rPr sz="2400" dirty="0">
                <a:cs typeface="Arial MT"/>
              </a:rPr>
              <a:t>a</a:t>
            </a:r>
            <a:r>
              <a:rPr sz="2400" spc="-20" dirty="0">
                <a:cs typeface="Arial MT"/>
              </a:rPr>
              <a:t> </a:t>
            </a:r>
            <a:r>
              <a:rPr sz="2400" spc="-5" dirty="0">
                <a:cs typeface="Arial MT"/>
              </a:rPr>
              <a:t>particular</a:t>
            </a:r>
            <a:r>
              <a:rPr sz="2400" spc="-15" dirty="0">
                <a:cs typeface="Arial MT"/>
              </a:rPr>
              <a:t> </a:t>
            </a:r>
            <a:r>
              <a:rPr sz="2400" dirty="0">
                <a:cs typeface="Arial MT"/>
              </a:rPr>
              <a:t>kind</a:t>
            </a:r>
          </a:p>
          <a:p>
            <a:pPr marL="424815" indent="-412750">
              <a:lnSpc>
                <a:spcPct val="100000"/>
              </a:lnSpc>
              <a:spcBef>
                <a:spcPts val="15"/>
              </a:spcBef>
              <a:buClr>
                <a:srgbClr val="C4820D"/>
              </a:buClr>
              <a:buChar char="●"/>
              <a:tabLst>
                <a:tab pos="424815" algn="l"/>
                <a:tab pos="425450" algn="l"/>
              </a:tabLst>
            </a:pPr>
            <a:r>
              <a:rPr sz="2400" spc="-5" dirty="0">
                <a:cs typeface="Arial MT"/>
              </a:rPr>
              <a:t>Each</a:t>
            </a:r>
            <a:r>
              <a:rPr sz="2400" spc="-20" dirty="0">
                <a:cs typeface="Arial MT"/>
              </a:rPr>
              <a:t> </a:t>
            </a:r>
            <a:r>
              <a:rPr sz="2400" spc="-5" dirty="0">
                <a:cs typeface="Arial MT"/>
              </a:rPr>
              <a:t>one</a:t>
            </a:r>
            <a:r>
              <a:rPr sz="2400" spc="-10" dirty="0">
                <a:cs typeface="Arial MT"/>
              </a:rPr>
              <a:t> </a:t>
            </a:r>
            <a:r>
              <a:rPr sz="2400" spc="-5" dirty="0">
                <a:cs typeface="Arial MT"/>
              </a:rPr>
              <a:t>has</a:t>
            </a:r>
            <a:r>
              <a:rPr sz="2400" spc="-15" dirty="0">
                <a:cs typeface="Arial MT"/>
              </a:rPr>
              <a:t> </a:t>
            </a:r>
            <a:r>
              <a:rPr sz="2400" spc="-5" dirty="0">
                <a:cs typeface="Arial MT"/>
              </a:rPr>
              <a:t>either</a:t>
            </a:r>
            <a:r>
              <a:rPr sz="2400" spc="-10" dirty="0">
                <a:cs typeface="Arial MT"/>
              </a:rPr>
              <a:t> </a:t>
            </a:r>
            <a:r>
              <a:rPr sz="2400" spc="-5" dirty="0">
                <a:cs typeface="Arial MT"/>
              </a:rPr>
              <a:t>purple</a:t>
            </a:r>
            <a:r>
              <a:rPr sz="2400" spc="-10" dirty="0">
                <a:cs typeface="Arial MT"/>
              </a:rPr>
              <a:t> </a:t>
            </a:r>
            <a:r>
              <a:rPr sz="2400" spc="-5" dirty="0">
                <a:cs typeface="Arial MT"/>
              </a:rPr>
              <a:t>flowers</a:t>
            </a:r>
            <a:r>
              <a:rPr sz="2400" spc="-20" dirty="0">
                <a:cs typeface="Arial MT"/>
              </a:rPr>
              <a:t> </a:t>
            </a:r>
            <a:r>
              <a:rPr sz="2400" spc="-5" dirty="0">
                <a:cs typeface="Arial MT"/>
              </a:rPr>
              <a:t>or</a:t>
            </a:r>
            <a:r>
              <a:rPr sz="2400" spc="-10" dirty="0">
                <a:cs typeface="Arial MT"/>
              </a:rPr>
              <a:t> </a:t>
            </a:r>
            <a:r>
              <a:rPr sz="2400" spc="-5" dirty="0">
                <a:cs typeface="Arial MT"/>
              </a:rPr>
              <a:t>white</a:t>
            </a:r>
            <a:r>
              <a:rPr sz="2400" spc="-10" dirty="0">
                <a:cs typeface="Arial MT"/>
              </a:rPr>
              <a:t> </a:t>
            </a:r>
            <a:r>
              <a:rPr sz="2400" spc="-5" dirty="0">
                <a:cs typeface="Arial MT"/>
              </a:rPr>
              <a:t>flowers</a:t>
            </a:r>
            <a:endParaRPr sz="2400" dirty="0">
              <a:cs typeface="Arial MT"/>
            </a:endParaRPr>
          </a:p>
          <a:p>
            <a:pPr>
              <a:lnSpc>
                <a:spcPct val="100000"/>
              </a:lnSpc>
              <a:spcBef>
                <a:spcPts val="35"/>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10" dirty="0">
                <a:cs typeface="Arial MT"/>
              </a:rPr>
              <a:t>Mendel’s</a:t>
            </a:r>
            <a:r>
              <a:rPr sz="2400" spc="-35" dirty="0">
                <a:cs typeface="Arial MT"/>
              </a:rPr>
              <a:t> </a:t>
            </a:r>
            <a:r>
              <a:rPr sz="2400" dirty="0">
                <a:cs typeface="Arial MT"/>
              </a:rPr>
              <a:t>model:</a:t>
            </a:r>
          </a:p>
          <a:p>
            <a:pPr marL="882015" lvl="1" indent="-412750">
              <a:lnSpc>
                <a:spcPts val="2865"/>
              </a:lnSpc>
              <a:spcBef>
                <a:spcPts val="15"/>
              </a:spcBef>
              <a:buClr>
                <a:srgbClr val="C4820D"/>
              </a:buClr>
              <a:buChar char="○"/>
              <a:tabLst>
                <a:tab pos="882015" algn="l"/>
                <a:tab pos="882650" algn="l"/>
              </a:tabLst>
            </a:pPr>
            <a:r>
              <a:rPr sz="2400" spc="-5" dirty="0">
                <a:cs typeface="Arial MT"/>
              </a:rPr>
              <a:t>Each</a:t>
            </a:r>
            <a:r>
              <a:rPr sz="2400" spc="-25" dirty="0">
                <a:cs typeface="Arial MT"/>
              </a:rPr>
              <a:t> </a:t>
            </a:r>
            <a:r>
              <a:rPr sz="2400" spc="-5" dirty="0">
                <a:cs typeface="Arial MT"/>
              </a:rPr>
              <a:t>plant</a:t>
            </a:r>
            <a:r>
              <a:rPr sz="2400" spc="-15" dirty="0">
                <a:cs typeface="Arial MT"/>
              </a:rPr>
              <a:t> </a:t>
            </a:r>
            <a:r>
              <a:rPr sz="2400" spc="-5" dirty="0">
                <a:cs typeface="Arial MT"/>
              </a:rPr>
              <a:t>is</a:t>
            </a:r>
            <a:r>
              <a:rPr sz="2400" spc="-20" dirty="0">
                <a:cs typeface="Arial MT"/>
              </a:rPr>
              <a:t> </a:t>
            </a:r>
            <a:r>
              <a:rPr sz="2400" spc="-5" dirty="0">
                <a:cs typeface="Arial MT"/>
              </a:rPr>
              <a:t>purple-flowering</a:t>
            </a:r>
            <a:r>
              <a:rPr sz="2400" spc="-15" dirty="0">
                <a:cs typeface="Arial MT"/>
              </a:rPr>
              <a:t> </a:t>
            </a:r>
            <a:r>
              <a:rPr sz="2400" spc="-5" dirty="0">
                <a:cs typeface="Arial MT"/>
              </a:rPr>
              <a:t>with</a:t>
            </a:r>
            <a:r>
              <a:rPr sz="2400" spc="-15" dirty="0">
                <a:cs typeface="Arial MT"/>
              </a:rPr>
              <a:t> </a:t>
            </a:r>
            <a:r>
              <a:rPr sz="2400" dirty="0">
                <a:cs typeface="Arial MT"/>
              </a:rPr>
              <a:t>chance</a:t>
            </a:r>
            <a:r>
              <a:rPr sz="2400" spc="-20" dirty="0">
                <a:cs typeface="Arial MT"/>
              </a:rPr>
              <a:t> </a:t>
            </a:r>
            <a:r>
              <a:rPr sz="2400" spc="-5" dirty="0">
                <a:cs typeface="Arial MT"/>
              </a:rPr>
              <a:t>75%,</a:t>
            </a:r>
            <a:endParaRPr sz="2400" dirty="0">
              <a:cs typeface="Arial MT"/>
            </a:endParaRPr>
          </a:p>
          <a:p>
            <a:pPr marL="882015" lvl="1" indent="-412750">
              <a:lnSpc>
                <a:spcPts val="2865"/>
              </a:lnSpc>
              <a:buClr>
                <a:srgbClr val="C4820D"/>
              </a:buClr>
              <a:buChar char="○"/>
              <a:tabLst>
                <a:tab pos="882015" algn="l"/>
                <a:tab pos="882650" algn="l"/>
              </a:tabLst>
            </a:pPr>
            <a:r>
              <a:rPr sz="2400" dirty="0">
                <a:cs typeface="Arial MT"/>
              </a:rPr>
              <a:t>regardless</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colors</a:t>
            </a:r>
            <a:r>
              <a:rPr sz="2400" spc="-15" dirty="0">
                <a:cs typeface="Arial MT"/>
              </a:rPr>
              <a:t> </a:t>
            </a:r>
            <a:r>
              <a:rPr sz="2400" spc="-5" dirty="0">
                <a:cs typeface="Arial MT"/>
              </a:rPr>
              <a:t>of</a:t>
            </a:r>
            <a:r>
              <a:rPr sz="2400" spc="-15" dirty="0">
                <a:cs typeface="Arial MT"/>
              </a:rPr>
              <a:t> </a:t>
            </a:r>
            <a:r>
              <a:rPr sz="2400" spc="-5" dirty="0">
                <a:cs typeface="Arial MT"/>
              </a:rPr>
              <a:t>the</a:t>
            </a:r>
            <a:r>
              <a:rPr sz="2400" spc="-15" dirty="0">
                <a:cs typeface="Arial MT"/>
              </a:rPr>
              <a:t> </a:t>
            </a:r>
            <a:r>
              <a:rPr sz="2400" spc="-5" dirty="0">
                <a:cs typeface="Arial MT"/>
              </a:rPr>
              <a:t>other</a:t>
            </a:r>
            <a:r>
              <a:rPr sz="2400" spc="-15" dirty="0">
                <a:cs typeface="Arial MT"/>
              </a:rPr>
              <a:t> </a:t>
            </a:r>
            <a:r>
              <a:rPr sz="2400" spc="-5" dirty="0">
                <a:cs typeface="Arial MT"/>
              </a:rPr>
              <a:t>plants</a:t>
            </a:r>
            <a:endParaRPr sz="2400" dirty="0">
              <a:cs typeface="Arial MT"/>
            </a:endParaRPr>
          </a:p>
          <a:p>
            <a:pPr lvl="1">
              <a:lnSpc>
                <a:spcPct val="100000"/>
              </a:lnSpc>
              <a:spcBef>
                <a:spcPts val="40"/>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5" dirty="0">
                <a:cs typeface="Arial MT"/>
              </a:rPr>
              <a:t>Question:</a:t>
            </a:r>
            <a:endParaRPr sz="2400" dirty="0">
              <a:cs typeface="Arial MT"/>
            </a:endParaRPr>
          </a:p>
          <a:p>
            <a:pPr marL="882015" lvl="1" indent="-412750">
              <a:lnSpc>
                <a:spcPct val="100000"/>
              </a:lnSpc>
              <a:spcBef>
                <a:spcPts val="15"/>
              </a:spcBef>
              <a:buClr>
                <a:srgbClr val="C4820D"/>
              </a:buClr>
              <a:buChar char="○"/>
              <a:tabLst>
                <a:tab pos="882015" algn="l"/>
                <a:tab pos="882650" algn="l"/>
              </a:tabLst>
            </a:pPr>
            <a:r>
              <a:rPr sz="2400" spc="-5" dirty="0">
                <a:cs typeface="Arial MT"/>
              </a:rPr>
              <a:t>Is</a:t>
            </a:r>
            <a:r>
              <a:rPr sz="2400" spc="-25" dirty="0">
                <a:cs typeface="Arial MT"/>
              </a:rPr>
              <a:t> </a:t>
            </a:r>
            <a:r>
              <a:rPr sz="2400" spc="-5" dirty="0">
                <a:cs typeface="Arial MT"/>
              </a:rPr>
              <a:t>the</a:t>
            </a:r>
            <a:r>
              <a:rPr sz="2400" spc="-25" dirty="0">
                <a:cs typeface="Arial MT"/>
              </a:rPr>
              <a:t> </a:t>
            </a:r>
            <a:r>
              <a:rPr sz="2400" dirty="0">
                <a:cs typeface="Arial MT"/>
              </a:rPr>
              <a:t>model</a:t>
            </a:r>
            <a:r>
              <a:rPr sz="2400" spc="-15" dirty="0">
                <a:cs typeface="Arial MT"/>
              </a:rPr>
              <a:t> </a:t>
            </a:r>
            <a:r>
              <a:rPr sz="2400" spc="-5" dirty="0">
                <a:cs typeface="Arial MT"/>
              </a:rPr>
              <a:t>good,</a:t>
            </a:r>
            <a:r>
              <a:rPr sz="2400" spc="-20" dirty="0">
                <a:cs typeface="Arial MT"/>
              </a:rPr>
              <a:t> </a:t>
            </a:r>
            <a:r>
              <a:rPr sz="2400" spc="-5" dirty="0">
                <a:cs typeface="Arial MT"/>
              </a:rPr>
              <a:t>or</a:t>
            </a:r>
            <a:r>
              <a:rPr sz="2400" spc="-15" dirty="0">
                <a:cs typeface="Arial MT"/>
              </a:rPr>
              <a:t> </a:t>
            </a:r>
            <a:r>
              <a:rPr sz="2400" spc="-5" dirty="0">
                <a:cs typeface="Arial MT"/>
              </a:rPr>
              <a:t>not?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805" y="117283"/>
            <a:ext cx="7973122" cy="636072"/>
          </a:xfrm>
          <a:prstGeom prst="rect">
            <a:avLst/>
          </a:prstGeom>
        </p:spPr>
        <p:txBody>
          <a:bodyPr vert="horz" wrap="square" lIns="0" tIns="12700" rIns="0" bIns="0" rtlCol="0">
            <a:spAutoFit/>
          </a:bodyPr>
          <a:lstStyle/>
          <a:p>
            <a:pPr marL="12700">
              <a:lnSpc>
                <a:spcPct val="100000"/>
              </a:lnSpc>
              <a:spcBef>
                <a:spcPts val="100"/>
              </a:spcBef>
            </a:pPr>
            <a:r>
              <a:rPr spc="-5" dirty="0"/>
              <a:t>Choosing</a:t>
            </a:r>
            <a:r>
              <a:rPr spc="-50" dirty="0"/>
              <a:t> </a:t>
            </a:r>
            <a:r>
              <a:rPr dirty="0"/>
              <a:t>a</a:t>
            </a:r>
            <a:r>
              <a:rPr spc="-50" dirty="0"/>
              <a:t> </a:t>
            </a:r>
            <a:r>
              <a:rPr spc="-5" dirty="0"/>
              <a:t>Statistic</a:t>
            </a:r>
          </a:p>
        </p:txBody>
      </p:sp>
      <p:sp>
        <p:nvSpPr>
          <p:cNvPr id="3" name="object 3"/>
          <p:cNvSpPr txBox="1">
            <a:spLocks noGrp="1"/>
          </p:cNvSpPr>
          <p:nvPr>
            <p:ph type="body" idx="1"/>
          </p:nvPr>
        </p:nvSpPr>
        <p:spPr>
          <a:xfrm>
            <a:off x="451624" y="903251"/>
            <a:ext cx="8290932" cy="332398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70" dirty="0"/>
              <a:t>Take</a:t>
            </a:r>
            <a:r>
              <a:rPr sz="2400" spc="-20" dirty="0"/>
              <a:t> </a:t>
            </a:r>
            <a:r>
              <a:rPr sz="2400" dirty="0"/>
              <a:t>a</a:t>
            </a:r>
            <a:r>
              <a:rPr sz="2400" spc="-15" dirty="0"/>
              <a:t> </a:t>
            </a:r>
            <a:r>
              <a:rPr sz="2400" dirty="0"/>
              <a:t>sample,</a:t>
            </a:r>
            <a:r>
              <a:rPr sz="2400" spc="-15" dirty="0"/>
              <a:t> </a:t>
            </a:r>
            <a:r>
              <a:rPr sz="2400" dirty="0"/>
              <a:t>see</a:t>
            </a:r>
            <a:r>
              <a:rPr sz="2400" spc="-15" dirty="0"/>
              <a:t> </a:t>
            </a:r>
            <a:r>
              <a:rPr sz="2400" spc="-5" dirty="0"/>
              <a:t>what</a:t>
            </a:r>
            <a:r>
              <a:rPr sz="2400" spc="-15" dirty="0"/>
              <a:t> </a:t>
            </a:r>
            <a:r>
              <a:rPr sz="2400" spc="-5" dirty="0"/>
              <a:t>percent</a:t>
            </a:r>
            <a:r>
              <a:rPr sz="2400" spc="-15" dirty="0"/>
              <a:t> </a:t>
            </a:r>
            <a:r>
              <a:rPr sz="2400" spc="-5" dirty="0"/>
              <a:t>are</a:t>
            </a:r>
            <a:r>
              <a:rPr sz="2400" spc="-15" dirty="0"/>
              <a:t> </a:t>
            </a:r>
            <a:r>
              <a:rPr sz="2400" spc="-5" dirty="0"/>
              <a:t>purple-flowering</a:t>
            </a:r>
          </a:p>
          <a:p>
            <a:pPr marL="424815" marR="5080" indent="-412750">
              <a:lnSpc>
                <a:spcPts val="2850"/>
              </a:lnSpc>
              <a:spcBef>
                <a:spcPts val="135"/>
              </a:spcBef>
              <a:buClr>
                <a:srgbClr val="C4820D"/>
              </a:buClr>
              <a:buChar char="●"/>
              <a:tabLst>
                <a:tab pos="424815" algn="l"/>
                <a:tab pos="425450" algn="l"/>
              </a:tabLst>
            </a:pPr>
            <a:r>
              <a:rPr sz="2400" spc="-5" dirty="0"/>
              <a:t>If that percent is </a:t>
            </a:r>
            <a:r>
              <a:rPr sz="2400" b="1" dirty="0"/>
              <a:t>much </a:t>
            </a:r>
            <a:r>
              <a:rPr sz="2400" b="1" spc="-5" dirty="0"/>
              <a:t>larger</a:t>
            </a:r>
            <a:r>
              <a:rPr sz="2400" spc="-5" dirty="0"/>
              <a:t> or </a:t>
            </a:r>
            <a:r>
              <a:rPr sz="2400" b="1" dirty="0"/>
              <a:t>much smaller</a:t>
            </a:r>
            <a:r>
              <a:rPr sz="2400" dirty="0"/>
              <a:t> </a:t>
            </a:r>
            <a:r>
              <a:rPr sz="2400" spc="-5" dirty="0"/>
              <a:t>than 75, </a:t>
            </a:r>
            <a:r>
              <a:rPr sz="2400" spc="-655" dirty="0"/>
              <a:t> </a:t>
            </a:r>
            <a:r>
              <a:rPr sz="2400" spc="-5" dirty="0"/>
              <a:t>that</a:t>
            </a:r>
            <a:r>
              <a:rPr sz="2400" spc="-15" dirty="0"/>
              <a:t> </a:t>
            </a:r>
            <a:r>
              <a:rPr sz="2400" spc="-5" dirty="0"/>
              <a:t>is </a:t>
            </a:r>
            <a:r>
              <a:rPr sz="2400" b="1" spc="-5" dirty="0"/>
              <a:t>evidence</a:t>
            </a:r>
            <a:r>
              <a:rPr sz="2400" b="1" spc="-10" dirty="0"/>
              <a:t> </a:t>
            </a:r>
            <a:r>
              <a:rPr sz="2400" b="1" spc="-5" dirty="0"/>
              <a:t>against</a:t>
            </a:r>
            <a:r>
              <a:rPr sz="2400" spc="-5" dirty="0"/>
              <a:t> the</a:t>
            </a:r>
            <a:r>
              <a:rPr sz="2400" spc="-15" dirty="0"/>
              <a:t> </a:t>
            </a:r>
            <a:r>
              <a:rPr sz="2400" dirty="0"/>
              <a:t>model</a:t>
            </a:r>
          </a:p>
          <a:p>
            <a:pPr marL="424815" indent="-412750">
              <a:lnSpc>
                <a:spcPts val="2760"/>
              </a:lnSpc>
              <a:buClr>
                <a:srgbClr val="C4820D"/>
              </a:buClr>
              <a:buFont typeface="Arial MT"/>
              <a:buChar char="●"/>
              <a:tabLst>
                <a:tab pos="424815" algn="l"/>
                <a:tab pos="425450" algn="l"/>
              </a:tabLst>
            </a:pPr>
            <a:r>
              <a:rPr sz="2400" b="1" i="1" spc="-5" dirty="0">
                <a:cs typeface="Arial"/>
              </a:rPr>
              <a:t>Distance</a:t>
            </a:r>
            <a:r>
              <a:rPr sz="2400" b="1" i="1" spc="-15" dirty="0">
                <a:cs typeface="Arial"/>
              </a:rPr>
              <a:t> </a:t>
            </a:r>
            <a:r>
              <a:rPr sz="2400" spc="-5" dirty="0"/>
              <a:t>from</a:t>
            </a:r>
            <a:r>
              <a:rPr sz="2400" spc="-20" dirty="0"/>
              <a:t> </a:t>
            </a:r>
            <a:r>
              <a:rPr sz="2400" spc="-5" dirty="0"/>
              <a:t>75</a:t>
            </a:r>
            <a:r>
              <a:rPr sz="2400" spc="-20" dirty="0"/>
              <a:t> </a:t>
            </a:r>
            <a:r>
              <a:rPr sz="2400" spc="-5" dirty="0"/>
              <a:t>is</a:t>
            </a:r>
            <a:r>
              <a:rPr sz="2400" spc="-15" dirty="0"/>
              <a:t> </a:t>
            </a:r>
            <a:r>
              <a:rPr sz="2400" spc="-5" dirty="0"/>
              <a:t>the</a:t>
            </a:r>
            <a:r>
              <a:rPr sz="2400" spc="-25" dirty="0"/>
              <a:t> </a:t>
            </a:r>
            <a:r>
              <a:rPr sz="2400" dirty="0"/>
              <a:t>key</a:t>
            </a:r>
          </a:p>
          <a:p>
            <a:pPr marL="424815" indent="-412750">
              <a:lnSpc>
                <a:spcPct val="100000"/>
              </a:lnSpc>
              <a:spcBef>
                <a:spcPts val="2100"/>
              </a:spcBef>
              <a:buClr>
                <a:srgbClr val="C4820D"/>
              </a:buClr>
              <a:buChar char="●"/>
              <a:tabLst>
                <a:tab pos="424815" algn="l"/>
                <a:tab pos="425450" algn="l"/>
              </a:tabLst>
            </a:pPr>
            <a:r>
              <a:rPr sz="2400" spc="-5" dirty="0"/>
              <a:t>Statistic:</a:t>
            </a:r>
          </a:p>
          <a:p>
            <a:pPr marL="741045">
              <a:lnSpc>
                <a:spcPct val="100000"/>
              </a:lnSpc>
              <a:spcBef>
                <a:spcPts val="495"/>
              </a:spcBef>
            </a:pPr>
            <a:r>
              <a:rPr sz="2400" dirty="0"/>
              <a:t>|</a:t>
            </a:r>
            <a:r>
              <a:rPr sz="2400" spc="-20" dirty="0"/>
              <a:t> </a:t>
            </a:r>
            <a:r>
              <a:rPr sz="2400" dirty="0"/>
              <a:t>sample</a:t>
            </a:r>
            <a:r>
              <a:rPr sz="2400" spc="-15" dirty="0"/>
              <a:t> </a:t>
            </a:r>
            <a:r>
              <a:rPr sz="2400" spc="-5" dirty="0"/>
              <a:t>percent</a:t>
            </a:r>
            <a:r>
              <a:rPr sz="2400" spc="-10" dirty="0"/>
              <a:t> </a:t>
            </a:r>
            <a:r>
              <a:rPr sz="2400" spc="-5" dirty="0"/>
              <a:t>of</a:t>
            </a:r>
            <a:r>
              <a:rPr sz="2400" spc="-15" dirty="0"/>
              <a:t> </a:t>
            </a:r>
            <a:r>
              <a:rPr sz="2400" spc="-5" dirty="0"/>
              <a:t>purple-flowering</a:t>
            </a:r>
            <a:r>
              <a:rPr sz="2400" spc="-15" dirty="0"/>
              <a:t> </a:t>
            </a:r>
            <a:r>
              <a:rPr sz="2400" spc="-5" dirty="0"/>
              <a:t>plants</a:t>
            </a:r>
            <a:r>
              <a:rPr sz="2400" spc="-10" dirty="0"/>
              <a:t> </a:t>
            </a:r>
            <a:r>
              <a:rPr sz="2400" dirty="0"/>
              <a:t>-</a:t>
            </a:r>
            <a:r>
              <a:rPr sz="2400" spc="-15" dirty="0"/>
              <a:t> </a:t>
            </a:r>
            <a:r>
              <a:rPr sz="2400" spc="-5" dirty="0"/>
              <a:t>75</a:t>
            </a:r>
            <a:r>
              <a:rPr sz="2400" spc="-15" dirty="0"/>
              <a:t> </a:t>
            </a:r>
            <a:r>
              <a:rPr sz="2400" dirty="0"/>
              <a:t>|</a:t>
            </a:r>
          </a:p>
          <a:p>
            <a:pPr marL="424815" indent="-412750">
              <a:lnSpc>
                <a:spcPct val="100000"/>
              </a:lnSpc>
              <a:spcBef>
                <a:spcPts val="2145"/>
              </a:spcBef>
              <a:buClr>
                <a:srgbClr val="C4820D"/>
              </a:buClr>
              <a:buChar char="●"/>
              <a:tabLst>
                <a:tab pos="424815" algn="l"/>
                <a:tab pos="425450" algn="l"/>
              </a:tabLst>
            </a:pPr>
            <a:r>
              <a:rPr sz="2400" spc="-5" dirty="0"/>
              <a:t>If</a:t>
            </a:r>
            <a:r>
              <a:rPr sz="2400" spc="-20" dirty="0"/>
              <a:t> </a:t>
            </a:r>
            <a:r>
              <a:rPr sz="2400" spc="-5" dirty="0"/>
              <a:t>the</a:t>
            </a:r>
            <a:r>
              <a:rPr sz="2400" spc="-15" dirty="0"/>
              <a:t> </a:t>
            </a:r>
            <a:r>
              <a:rPr sz="2400" dirty="0"/>
              <a:t>statistic</a:t>
            </a:r>
            <a:r>
              <a:rPr sz="2400" spc="-10" dirty="0"/>
              <a:t> </a:t>
            </a:r>
            <a:r>
              <a:rPr sz="2400" spc="-5" dirty="0"/>
              <a:t>is</a:t>
            </a:r>
            <a:r>
              <a:rPr sz="2400" spc="-10" dirty="0"/>
              <a:t> </a:t>
            </a:r>
            <a:r>
              <a:rPr sz="2400" spc="-5" dirty="0"/>
              <a:t>large,</a:t>
            </a:r>
            <a:r>
              <a:rPr sz="2400" spc="-10" dirty="0"/>
              <a:t> </a:t>
            </a:r>
            <a:r>
              <a:rPr sz="2400" spc="-5" dirty="0"/>
              <a:t>that</a:t>
            </a:r>
            <a:r>
              <a:rPr sz="2400" spc="-20" dirty="0"/>
              <a:t> </a:t>
            </a:r>
            <a:r>
              <a:rPr sz="2400" spc="-5" dirty="0"/>
              <a:t>is</a:t>
            </a:r>
            <a:r>
              <a:rPr sz="2400" spc="-10" dirty="0"/>
              <a:t> </a:t>
            </a:r>
            <a:r>
              <a:rPr sz="2400" spc="-5" dirty="0"/>
              <a:t>evidence</a:t>
            </a:r>
            <a:r>
              <a:rPr sz="2400" spc="-10" dirty="0"/>
              <a:t> </a:t>
            </a:r>
            <a:r>
              <a:rPr sz="2400" spc="-5" dirty="0"/>
              <a:t>against</a:t>
            </a:r>
            <a:r>
              <a:rPr sz="2400" spc="-10" dirty="0"/>
              <a:t> </a:t>
            </a:r>
            <a:r>
              <a:rPr sz="2400" spc="-5" dirty="0"/>
              <a:t>the</a:t>
            </a:r>
            <a:r>
              <a:rPr lang="en-US" sz="2400" spc="-5" dirty="0"/>
              <a:t> model</a:t>
            </a:r>
            <a:endParaRPr sz="2400"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9437-72DE-89F2-0919-97F3F41D8ADF}"/>
              </a:ext>
            </a:extLst>
          </p:cNvPr>
          <p:cNvSpPr>
            <a:spLocks noGrp="1"/>
          </p:cNvSpPr>
          <p:nvPr>
            <p:ph type="title"/>
          </p:nvPr>
        </p:nvSpPr>
        <p:spPr>
          <a:xfrm>
            <a:off x="423747" y="223024"/>
            <a:ext cx="7916864" cy="663499"/>
          </a:xfrm>
        </p:spPr>
        <p:txBody>
          <a:bodyPr>
            <a:normAutofit/>
          </a:bodyPr>
          <a:lstStyle/>
          <a:p>
            <a:r>
              <a:rPr lang="en-US" dirty="0">
                <a:solidFill>
                  <a:schemeClr val="tx1"/>
                </a:solidFill>
              </a:rPr>
              <a:t>Simulating purple flowering plants</a:t>
            </a:r>
          </a:p>
        </p:txBody>
      </p:sp>
      <p:sp>
        <p:nvSpPr>
          <p:cNvPr id="3" name="Content Placeholder 2">
            <a:extLst>
              <a:ext uri="{FF2B5EF4-FFF2-40B4-BE49-F238E27FC236}">
                <a16:creationId xmlns:a16="http://schemas.microsoft.com/office/drawing/2014/main" id="{9EC56206-37BE-1492-AF8C-D56A87439C7B}"/>
              </a:ext>
            </a:extLst>
          </p:cNvPr>
          <p:cNvSpPr>
            <a:spLocks noGrp="1"/>
          </p:cNvSpPr>
          <p:nvPr>
            <p:ph idx="1"/>
          </p:nvPr>
        </p:nvSpPr>
        <p:spPr>
          <a:xfrm>
            <a:off x="535259" y="1003610"/>
            <a:ext cx="7850458" cy="4038042"/>
          </a:xfrm>
        </p:spPr>
        <p:txBody>
          <a:bodyPr>
            <a:noAutofit/>
          </a:bodyPr>
          <a:lstStyle/>
          <a:p>
            <a:r>
              <a:rPr lang="en-US" sz="2400" dirty="0"/>
              <a:t>We have decided on a statistic</a:t>
            </a:r>
          </a:p>
          <a:p>
            <a:r>
              <a:rPr lang="en-US" sz="2400" dirty="0"/>
              <a:t>Next, we simulate one outcome (i.e., one value of the statistic)</a:t>
            </a:r>
          </a:p>
          <a:p>
            <a:pPr lvl="1">
              <a:buFont typeface="Arial" panose="020B0604020202020204" pitchFamily="34" charset="0"/>
              <a:buChar char="•"/>
            </a:pPr>
            <a:r>
              <a:rPr lang="en-US" sz="1800" b="0" i="0" dirty="0">
                <a:effectLst/>
              </a:rPr>
              <a:t>Sample 929 (total number of plants of this type that Mendel grew) times at random from the distribution specified by the model and find the sample proportion in the purple-flowering category.</a:t>
            </a:r>
          </a:p>
          <a:p>
            <a:pPr lvl="1">
              <a:buFont typeface="Arial" panose="020B0604020202020204" pitchFamily="34" charset="0"/>
              <a:buChar char="•"/>
            </a:pPr>
            <a:r>
              <a:rPr lang="en-US" sz="1800" b="0" i="0" dirty="0">
                <a:effectLst/>
              </a:rPr>
              <a:t>Multiply the proportion by 100 to get a percent.</a:t>
            </a:r>
          </a:p>
          <a:p>
            <a:pPr lvl="1">
              <a:buFont typeface="Arial" panose="020B0604020202020204" pitchFamily="34" charset="0"/>
              <a:buChar char="•"/>
            </a:pPr>
            <a:r>
              <a:rPr lang="en-US" sz="1800" b="0" i="0" dirty="0">
                <a:effectLst/>
              </a:rPr>
              <a:t>Subtract 75 and take the absolute value of the difference.</a:t>
            </a:r>
          </a:p>
          <a:p>
            <a:pPr algn="l">
              <a:buFont typeface="Arial" panose="020B0604020202020204" pitchFamily="34" charset="0"/>
              <a:buChar char="•"/>
            </a:pPr>
            <a:r>
              <a:rPr lang="en-US" sz="2400" dirty="0"/>
              <a:t>Finally, run the simulation a large number of times and visualize the results in a histogram</a:t>
            </a:r>
            <a:endParaRPr lang="en-US" sz="2400" b="0" i="0" dirty="0">
              <a:effectLst/>
            </a:endParaRPr>
          </a:p>
          <a:p>
            <a:pPr lvl="1"/>
            <a:endParaRPr lang="en-US" sz="2400" dirty="0"/>
          </a:p>
        </p:txBody>
      </p:sp>
      <p:sp>
        <p:nvSpPr>
          <p:cNvPr id="4" name="object 5">
            <a:extLst>
              <a:ext uri="{FF2B5EF4-FFF2-40B4-BE49-F238E27FC236}">
                <a16:creationId xmlns:a16="http://schemas.microsoft.com/office/drawing/2014/main" id="{3F8AEF10-1817-9034-BF32-1FF7FD79EB5E}"/>
              </a:ext>
            </a:extLst>
          </p:cNvPr>
          <p:cNvSpPr txBox="1"/>
          <p:nvPr/>
        </p:nvSpPr>
        <p:spPr>
          <a:xfrm>
            <a:off x="2878157" y="4400451"/>
            <a:ext cx="3019193" cy="6412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B7EA1"/>
                </a:solidFill>
                <a:cs typeface="Arial MT"/>
              </a:rPr>
              <a:t>(Demo</a:t>
            </a:r>
            <a:r>
              <a:rPr lang="en-US" sz="2000" dirty="0">
                <a:solidFill>
                  <a:srgbClr val="3B7EA1"/>
                </a:solidFill>
                <a:cs typeface="Arial MT"/>
              </a:rPr>
              <a:t> – notebook 6.1, </a:t>
            </a:r>
          </a:p>
          <a:p>
            <a:pPr marL="12700">
              <a:lnSpc>
                <a:spcPct val="100000"/>
              </a:lnSpc>
              <a:spcBef>
                <a:spcPts val="100"/>
              </a:spcBef>
            </a:pPr>
            <a:r>
              <a:rPr lang="en-US" sz="2000" dirty="0">
                <a:solidFill>
                  <a:srgbClr val="3B7EA1"/>
                </a:solidFill>
                <a:cs typeface="Arial MT"/>
              </a:rPr>
              <a:t>Mendel and Pea Flowers</a:t>
            </a:r>
            <a:r>
              <a:rPr sz="2000" dirty="0">
                <a:solidFill>
                  <a:srgbClr val="3B7EA1"/>
                </a:solidFill>
                <a:cs typeface="Arial MT"/>
              </a:rPr>
              <a:t>)</a:t>
            </a:r>
            <a:endParaRPr sz="2000" dirty="0">
              <a:cs typeface="Arial MT"/>
            </a:endParaRPr>
          </a:p>
        </p:txBody>
      </p:sp>
    </p:spTree>
    <p:extLst>
      <p:ext uri="{BB962C8B-B14F-4D97-AF65-F5344CB8AC3E}">
        <p14:creationId xmlns:p14="http://schemas.microsoft.com/office/powerpoint/2010/main" val="404481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72818"/>
            <a:ext cx="4013200" cy="574040"/>
          </a:xfrm>
          <a:prstGeom prst="rect">
            <a:avLst/>
          </a:prstGeom>
        </p:spPr>
        <p:txBody>
          <a:bodyPr vert="horz" wrap="square" lIns="0" tIns="12700" rIns="0" bIns="0" rtlCol="0">
            <a:spAutoFit/>
          </a:bodyPr>
          <a:lstStyle/>
          <a:p>
            <a:pPr marL="12700">
              <a:lnSpc>
                <a:spcPct val="100000"/>
              </a:lnSpc>
              <a:spcBef>
                <a:spcPts val="100"/>
              </a:spcBef>
            </a:pPr>
            <a:r>
              <a:rPr spc="-5" dirty="0"/>
              <a:t>Assessing</a:t>
            </a:r>
            <a:r>
              <a:rPr spc="-90" dirty="0"/>
              <a:t> </a:t>
            </a:r>
            <a:r>
              <a:rPr dirty="0"/>
              <a:t>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23E1-A722-9EBF-A100-FAF5CE611802}"/>
              </a:ext>
            </a:extLst>
          </p:cNvPr>
          <p:cNvSpPr>
            <a:spLocks noGrp="1"/>
          </p:cNvSpPr>
          <p:nvPr>
            <p:ph type="title"/>
          </p:nvPr>
        </p:nvSpPr>
        <p:spPr>
          <a:xfrm>
            <a:off x="267629" y="61331"/>
            <a:ext cx="8547410" cy="719254"/>
          </a:xfrm>
        </p:spPr>
        <p:txBody>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6F8E4ABA-C90A-440A-963D-4D749EEBDD74}"/>
              </a:ext>
            </a:extLst>
          </p:cNvPr>
          <p:cNvSpPr>
            <a:spLocks noGrp="1"/>
          </p:cNvSpPr>
          <p:nvPr>
            <p:ph idx="1"/>
          </p:nvPr>
        </p:nvSpPr>
        <p:spPr>
          <a:xfrm>
            <a:off x="328961" y="780585"/>
            <a:ext cx="8603166" cy="4212374"/>
          </a:xfrm>
        </p:spPr>
        <p:txBody>
          <a:bodyPr>
            <a:noAutofit/>
          </a:bodyPr>
          <a:lstStyle/>
          <a:p>
            <a:r>
              <a:rPr lang="en-US" sz="2000" dirty="0"/>
              <a:t>To provide a final assessment we need to compare the prediction with the data</a:t>
            </a:r>
          </a:p>
          <a:p>
            <a:r>
              <a:rPr lang="en-US" sz="2000" dirty="0"/>
              <a:t>The visualization of the prediction showed that the values of our statistic </a:t>
            </a:r>
            <a:r>
              <a:rPr lang="en-US" sz="2000" dirty="0" smtClean="0"/>
              <a:t>are </a:t>
            </a:r>
            <a:r>
              <a:rPr lang="en-US" sz="2000" dirty="0"/>
              <a:t>small, which is desirable</a:t>
            </a:r>
          </a:p>
          <a:p>
            <a:r>
              <a:rPr lang="en-US" sz="2000" dirty="0"/>
              <a:t>We have to plot the observed value of our statistic. </a:t>
            </a:r>
          </a:p>
          <a:p>
            <a:pPr lvl="1"/>
            <a:r>
              <a:rPr lang="en-US" sz="1800" dirty="0"/>
              <a:t>Of the 929 plants Mendel grew, 705 were purple flowering</a:t>
            </a:r>
          </a:p>
          <a:p>
            <a:pPr lvl="1"/>
            <a:r>
              <a:rPr lang="en-US" sz="1800" dirty="0"/>
              <a:t>Therefore, the observed value of the statistic = </a:t>
            </a:r>
            <a:r>
              <a:rPr lang="en-US" sz="1800" dirty="0">
                <a:solidFill>
                  <a:srgbClr val="0000FF"/>
                </a:solidFill>
                <a:effectLst/>
              </a:rPr>
              <a:t>abs</a:t>
            </a:r>
            <a:r>
              <a:rPr lang="en-US" sz="1800" dirty="0">
                <a:solidFill>
                  <a:srgbClr val="0000FF"/>
                </a:solidFill>
              </a:rPr>
              <a:t> </a:t>
            </a:r>
            <a:r>
              <a:rPr lang="en-US" sz="1800" dirty="0">
                <a:solidFill>
                  <a:srgbClr val="0000FF"/>
                </a:solidFill>
                <a:effectLst/>
              </a:rPr>
              <a:t>(100</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(705</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929)</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75) = </a:t>
            </a:r>
            <a:r>
              <a:rPr lang="en-US" sz="1800" dirty="0" smtClean="0">
                <a:solidFill>
                  <a:srgbClr val="0000FF"/>
                </a:solidFill>
                <a:effectLst/>
              </a:rPr>
              <a:t>0.888. </a:t>
            </a:r>
          </a:p>
          <a:p>
            <a:pPr lvl="1"/>
            <a:r>
              <a:rPr lang="en-US" sz="1800" dirty="0" smtClean="0"/>
              <a:t>We </a:t>
            </a:r>
            <a:r>
              <a:rPr lang="en-US" sz="1800" dirty="0"/>
              <a:t>add that to our histogram </a:t>
            </a:r>
            <a:r>
              <a:rPr lang="en-US" sz="1800" dirty="0">
                <a:solidFill>
                  <a:srgbClr val="0000FF"/>
                </a:solidFill>
              </a:rPr>
              <a:t>(demo – notebook 6.1, Mendel and Pea Flowers)</a:t>
            </a:r>
          </a:p>
          <a:p>
            <a:r>
              <a:rPr lang="en-US" sz="2000" dirty="0"/>
              <a:t>The observed value of the statistic is </a:t>
            </a:r>
            <a:r>
              <a:rPr lang="en-US" sz="2000" b="0" i="0" dirty="0">
                <a:effectLst/>
              </a:rPr>
              <a:t>in the heart of the distribution predicted by Mendel's model.</a:t>
            </a:r>
          </a:p>
          <a:p>
            <a:r>
              <a:rPr lang="en-US" sz="2000" dirty="0"/>
              <a:t>Therefore, our model is supported by Mendel’s data (i.e., evidence)</a:t>
            </a:r>
          </a:p>
        </p:txBody>
      </p:sp>
    </p:spTree>
    <p:extLst>
      <p:ext uri="{BB962C8B-B14F-4D97-AF65-F5344CB8AC3E}">
        <p14:creationId xmlns:p14="http://schemas.microsoft.com/office/powerpoint/2010/main" val="205427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721" y="2055637"/>
            <a:ext cx="3572626" cy="943848"/>
          </a:xfrm>
          <a:prstGeom prst="rect">
            <a:avLst/>
          </a:prstGeom>
        </p:spPr>
        <p:txBody>
          <a:bodyPr vert="horz" wrap="square" lIns="0" tIns="12700" rIns="0" bIns="0" rtlCol="0">
            <a:spAutoFit/>
          </a:bodyPr>
          <a:lstStyle/>
          <a:p>
            <a:pPr marL="12700" algn="ctr">
              <a:lnSpc>
                <a:spcPct val="100000"/>
              </a:lnSpc>
              <a:spcBef>
                <a:spcPts val="100"/>
              </a:spcBef>
            </a:pPr>
            <a:r>
              <a:rPr spc="-95" dirty="0"/>
              <a:t>Two</a:t>
            </a:r>
            <a:r>
              <a:rPr spc="-65" dirty="0"/>
              <a:t> </a:t>
            </a:r>
            <a:r>
              <a:rPr spc="-15" dirty="0"/>
              <a:t>Viewpoints</a:t>
            </a:r>
            <a:r>
              <a:rPr lang="en-US" spc="-15" dirty="0"/>
              <a:t/>
            </a:r>
            <a:br>
              <a:rPr lang="en-US" spc="-15" dirty="0"/>
            </a:br>
            <a:r>
              <a:rPr lang="en-US" sz="2000" spc="-15" dirty="0"/>
              <a:t>when assessing a model</a:t>
            </a:r>
            <a:endParaRPr sz="2000" spc="-1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97501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Model</a:t>
            </a:r>
            <a:r>
              <a:rPr spc="-50" dirty="0">
                <a:solidFill>
                  <a:schemeClr val="tx1"/>
                </a:solidFill>
              </a:rPr>
              <a:t> </a:t>
            </a:r>
            <a:r>
              <a:rPr spc="-5" dirty="0">
                <a:solidFill>
                  <a:schemeClr val="tx1"/>
                </a:solidFill>
              </a:rPr>
              <a:t>and</a:t>
            </a:r>
            <a:r>
              <a:rPr spc="-180" dirty="0">
                <a:solidFill>
                  <a:schemeClr val="tx1"/>
                </a:solidFill>
              </a:rPr>
              <a:t> </a:t>
            </a:r>
            <a:r>
              <a:rPr spc="-5" dirty="0">
                <a:solidFill>
                  <a:schemeClr val="tx1"/>
                </a:solidFill>
              </a:rPr>
              <a:t>Alternative</a:t>
            </a:r>
          </a:p>
        </p:txBody>
      </p:sp>
      <p:sp>
        <p:nvSpPr>
          <p:cNvPr id="3" name="object 3"/>
          <p:cNvSpPr txBox="1"/>
          <p:nvPr/>
        </p:nvSpPr>
        <p:spPr>
          <a:xfrm>
            <a:off x="574724" y="1093342"/>
            <a:ext cx="7930515" cy="349069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MT"/>
              <a:buChar char="●"/>
              <a:tabLst>
                <a:tab pos="424815" algn="l"/>
                <a:tab pos="425450" algn="l"/>
              </a:tabLst>
            </a:pPr>
            <a:r>
              <a:rPr sz="2400" b="1" spc="-5" dirty="0">
                <a:cs typeface="Arial"/>
              </a:rPr>
              <a:t>Jury</a:t>
            </a:r>
            <a:r>
              <a:rPr sz="2400" b="1" spc="-50" dirty="0">
                <a:cs typeface="Arial"/>
              </a:rPr>
              <a:t> </a:t>
            </a:r>
            <a:r>
              <a:rPr sz="2400" b="1" spc="-5" dirty="0">
                <a:cs typeface="Arial"/>
              </a:rPr>
              <a:t>selection:</a:t>
            </a:r>
            <a:endParaRPr sz="2400" dirty="0">
              <a:cs typeface="Arial"/>
            </a:endParaRPr>
          </a:p>
          <a:p>
            <a:pPr marL="882015" marR="508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60" dirty="0">
                <a:solidFill>
                  <a:srgbClr val="3B7EA1"/>
                </a:solidFill>
                <a:cs typeface="Arial"/>
              </a:rPr>
              <a:t> </a:t>
            </a:r>
            <a:r>
              <a:rPr sz="2400" spc="-5" dirty="0">
                <a:cs typeface="Arial MT"/>
              </a:rPr>
              <a:t>The</a:t>
            </a:r>
            <a:r>
              <a:rPr sz="2400" spc="-20" dirty="0">
                <a:cs typeface="Arial MT"/>
              </a:rPr>
              <a:t> </a:t>
            </a:r>
            <a:r>
              <a:rPr sz="2400" spc="-5" dirty="0">
                <a:cs typeface="Arial MT"/>
              </a:rPr>
              <a:t>people</a:t>
            </a:r>
            <a:r>
              <a:rPr sz="2400" spc="-10" dirty="0">
                <a:cs typeface="Arial MT"/>
              </a:rPr>
              <a:t> </a:t>
            </a:r>
            <a:r>
              <a:rPr sz="2400" spc="-5" dirty="0">
                <a:cs typeface="Arial MT"/>
              </a:rPr>
              <a:t>on</a:t>
            </a:r>
            <a:r>
              <a:rPr sz="2400" spc="-15" dirty="0">
                <a:cs typeface="Arial MT"/>
              </a:rPr>
              <a:t> </a:t>
            </a:r>
            <a:r>
              <a:rPr sz="2400" spc="-5" dirty="0">
                <a:cs typeface="Arial MT"/>
              </a:rPr>
              <a:t>the</a:t>
            </a:r>
            <a:r>
              <a:rPr sz="2400" spc="-15" dirty="0">
                <a:cs typeface="Arial MT"/>
              </a:rPr>
              <a:t> </a:t>
            </a:r>
            <a:r>
              <a:rPr sz="2400" spc="-5" dirty="0">
                <a:cs typeface="Arial MT"/>
              </a:rPr>
              <a:t>jury</a:t>
            </a:r>
            <a:r>
              <a:rPr sz="2400" spc="-15" dirty="0">
                <a:cs typeface="Arial MT"/>
              </a:rPr>
              <a:t> </a:t>
            </a:r>
            <a:r>
              <a:rPr sz="2400" spc="-5" dirty="0">
                <a:cs typeface="Arial MT"/>
              </a:rPr>
              <a:t>panels</a:t>
            </a:r>
            <a:r>
              <a:rPr sz="2400" spc="-15" dirty="0">
                <a:cs typeface="Arial MT"/>
              </a:rPr>
              <a:t> </a:t>
            </a:r>
            <a:r>
              <a:rPr sz="2400" spc="-5" dirty="0">
                <a:cs typeface="Arial MT"/>
              </a:rPr>
              <a:t>were</a:t>
            </a:r>
            <a:r>
              <a:rPr sz="2400" spc="-10" dirty="0">
                <a:cs typeface="Arial MT"/>
              </a:rPr>
              <a:t> </a:t>
            </a:r>
            <a:r>
              <a:rPr sz="2400" dirty="0">
                <a:cs typeface="Arial MT"/>
              </a:rPr>
              <a:t>selected </a:t>
            </a:r>
            <a:r>
              <a:rPr sz="2400" spc="-655" dirty="0">
                <a:cs typeface="Arial MT"/>
              </a:rPr>
              <a:t> </a:t>
            </a:r>
            <a:r>
              <a:rPr sz="2400" spc="-5" dirty="0">
                <a:cs typeface="Arial MT"/>
              </a:rPr>
              <a:t>at</a:t>
            </a:r>
            <a:r>
              <a:rPr sz="2400" spc="-10" dirty="0">
                <a:cs typeface="Arial MT"/>
              </a:rPr>
              <a:t> </a:t>
            </a:r>
            <a:r>
              <a:rPr sz="2400" dirty="0">
                <a:cs typeface="Arial MT"/>
              </a:rPr>
              <a:t>random</a:t>
            </a:r>
            <a:r>
              <a:rPr sz="2400" spc="-10" dirty="0">
                <a:cs typeface="Arial MT"/>
              </a:rPr>
              <a:t> </a:t>
            </a:r>
            <a:r>
              <a:rPr sz="2400" spc="-5" dirty="0">
                <a:cs typeface="Arial MT"/>
              </a:rPr>
              <a:t>from</a:t>
            </a:r>
            <a:r>
              <a:rPr sz="2400" spc="-10" dirty="0">
                <a:cs typeface="Arial MT"/>
              </a:rPr>
              <a:t> </a:t>
            </a:r>
            <a:r>
              <a:rPr sz="2400" spc="-5" dirty="0">
                <a:cs typeface="Arial MT"/>
              </a:rPr>
              <a:t>the</a:t>
            </a:r>
            <a:r>
              <a:rPr sz="2400" spc="-15" dirty="0">
                <a:cs typeface="Arial MT"/>
              </a:rPr>
              <a:t> </a:t>
            </a:r>
            <a:r>
              <a:rPr sz="2400" spc="-5" dirty="0">
                <a:cs typeface="Arial MT"/>
              </a:rPr>
              <a:t>eligible population</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spc="-10" dirty="0">
                <a:solidFill>
                  <a:srgbClr val="3B7EA1"/>
                </a:solidFill>
                <a:cs typeface="Arial"/>
              </a:rPr>
              <a:t> </a:t>
            </a:r>
            <a:r>
              <a:rPr sz="2400" spc="-5" dirty="0">
                <a:cs typeface="Arial MT"/>
              </a:rPr>
              <a:t>No,</a:t>
            </a:r>
            <a:r>
              <a:rPr sz="2400" spc="-25" dirty="0">
                <a:cs typeface="Arial MT"/>
              </a:rPr>
              <a:t> </a:t>
            </a:r>
            <a:r>
              <a:rPr sz="2400" spc="-5" dirty="0">
                <a:cs typeface="Arial MT"/>
              </a:rPr>
              <a:t>they</a:t>
            </a:r>
            <a:r>
              <a:rPr sz="2400" spc="-25" dirty="0">
                <a:cs typeface="Arial MT"/>
              </a:rPr>
              <a:t> </a:t>
            </a:r>
            <a:r>
              <a:rPr sz="2400" spc="-5" dirty="0">
                <a:cs typeface="Arial MT"/>
              </a:rPr>
              <a:t>weren’t</a:t>
            </a:r>
            <a:endParaRPr sz="2400" dirty="0">
              <a:cs typeface="Arial MT"/>
            </a:endParaRP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solidFill>
                  <a:srgbClr val="3B3B3B"/>
                </a:solidFill>
                <a:cs typeface="Arial"/>
              </a:rPr>
              <a:t>Genetics:</a:t>
            </a:r>
            <a:endParaRPr sz="2400" dirty="0">
              <a:cs typeface="Arial"/>
            </a:endParaRPr>
          </a:p>
          <a:p>
            <a:pPr marL="882015" marR="62484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15" dirty="0">
                <a:solidFill>
                  <a:srgbClr val="3B7EA1"/>
                </a:solidFill>
                <a:cs typeface="Arial"/>
              </a:rPr>
              <a:t> </a:t>
            </a:r>
            <a:r>
              <a:rPr sz="2400" spc="-5" dirty="0">
                <a:cs typeface="Arial MT"/>
              </a:rPr>
              <a:t>Each</a:t>
            </a:r>
            <a:r>
              <a:rPr sz="2400" spc="-20" dirty="0">
                <a:cs typeface="Arial MT"/>
              </a:rPr>
              <a:t> </a:t>
            </a:r>
            <a:r>
              <a:rPr sz="2400" spc="-5" dirty="0">
                <a:cs typeface="Arial MT"/>
              </a:rPr>
              <a:t>plant</a:t>
            </a:r>
            <a:r>
              <a:rPr sz="2400" spc="-15" dirty="0">
                <a:cs typeface="Arial MT"/>
              </a:rPr>
              <a:t> </a:t>
            </a:r>
            <a:r>
              <a:rPr sz="2400" spc="-5" dirty="0">
                <a:cs typeface="Arial MT"/>
              </a:rPr>
              <a:t>has</a:t>
            </a:r>
            <a:r>
              <a:rPr sz="2400" spc="-15" dirty="0">
                <a:cs typeface="Arial MT"/>
              </a:rPr>
              <a:t> </a:t>
            </a:r>
            <a:r>
              <a:rPr sz="2400" dirty="0">
                <a:cs typeface="Arial MT"/>
              </a:rPr>
              <a:t>a</a:t>
            </a:r>
            <a:r>
              <a:rPr sz="2400" spc="-15" dirty="0">
                <a:cs typeface="Arial MT"/>
              </a:rPr>
              <a:t> </a:t>
            </a:r>
            <a:r>
              <a:rPr sz="2400" spc="-5" dirty="0">
                <a:cs typeface="Arial MT"/>
              </a:rPr>
              <a:t>75%</a:t>
            </a:r>
            <a:r>
              <a:rPr sz="2400" spc="-15" dirty="0">
                <a:cs typeface="Arial MT"/>
              </a:rPr>
              <a:t> </a:t>
            </a:r>
            <a:r>
              <a:rPr sz="2400" dirty="0">
                <a:cs typeface="Arial MT"/>
              </a:rPr>
              <a:t>chance</a:t>
            </a:r>
            <a:r>
              <a:rPr sz="2400" spc="-10" dirty="0">
                <a:cs typeface="Arial MT"/>
              </a:rPr>
              <a:t> </a:t>
            </a:r>
            <a:r>
              <a:rPr sz="2400" spc="-5" dirty="0">
                <a:cs typeface="Arial MT"/>
              </a:rPr>
              <a:t>of</a:t>
            </a:r>
            <a:r>
              <a:rPr sz="2400" spc="-15" dirty="0">
                <a:cs typeface="Arial MT"/>
              </a:rPr>
              <a:t> </a:t>
            </a:r>
            <a:r>
              <a:rPr sz="2400" spc="-5" dirty="0">
                <a:cs typeface="Arial MT"/>
              </a:rPr>
              <a:t>having </a:t>
            </a:r>
            <a:r>
              <a:rPr sz="2400" spc="-655" dirty="0">
                <a:cs typeface="Arial MT"/>
              </a:rPr>
              <a:t> </a:t>
            </a:r>
            <a:r>
              <a:rPr sz="2400" spc="-5" dirty="0">
                <a:cs typeface="Arial MT"/>
              </a:rPr>
              <a:t>purple</a:t>
            </a:r>
            <a:r>
              <a:rPr sz="2400" spc="-10" dirty="0">
                <a:cs typeface="Arial MT"/>
              </a:rPr>
              <a:t> </a:t>
            </a:r>
            <a:r>
              <a:rPr sz="2400" spc="-5" dirty="0">
                <a:cs typeface="Arial MT"/>
              </a:rPr>
              <a:t>flowers</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dirty="0">
                <a:solidFill>
                  <a:srgbClr val="3B7EA1"/>
                </a:solidFill>
                <a:cs typeface="Arial"/>
              </a:rPr>
              <a:t> </a:t>
            </a:r>
            <a:r>
              <a:rPr sz="2400" spc="-5" dirty="0">
                <a:cs typeface="Arial MT"/>
              </a:rPr>
              <a:t>No,</a:t>
            </a:r>
            <a:r>
              <a:rPr sz="2400" spc="-20" dirty="0">
                <a:cs typeface="Arial MT"/>
              </a:rPr>
              <a:t> </a:t>
            </a:r>
            <a:r>
              <a:rPr sz="2400" spc="-5" dirty="0">
                <a:cs typeface="Arial MT"/>
              </a:rPr>
              <a:t>it</a:t>
            </a:r>
            <a:r>
              <a:rPr sz="2400" spc="-20" dirty="0">
                <a:cs typeface="Arial MT"/>
              </a:rPr>
              <a:t> </a:t>
            </a:r>
            <a:r>
              <a:rPr sz="2400" spc="-5" dirty="0">
                <a:cs typeface="Arial MT"/>
              </a:rPr>
              <a:t>doesn’t</a:t>
            </a:r>
            <a:endParaRPr sz="2400" dirty="0">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6" y="1122571"/>
            <a:ext cx="7979458" cy="3223959"/>
          </a:xfrm>
          <a:prstGeom prst="rect">
            <a:avLst/>
          </a:prstGeom>
        </p:spPr>
        <p:txBody>
          <a:bodyPr vert="horz" wrap="square" lIns="0" tIns="10795" rIns="0" bIns="0" rtlCol="0">
            <a:spAutoFit/>
          </a:bodyPr>
          <a:lstStyle/>
          <a:p>
            <a:pPr marL="424815" marR="338455" indent="-412750">
              <a:lnSpc>
                <a:spcPct val="100499"/>
              </a:lnSpc>
              <a:spcBef>
                <a:spcPts val="85"/>
              </a:spcBef>
              <a:buClr>
                <a:srgbClr val="C4820D"/>
              </a:buClr>
              <a:buFont typeface="Arial MT"/>
              <a:buChar char="●"/>
              <a:tabLst>
                <a:tab pos="424815" algn="l"/>
                <a:tab pos="425450" algn="l"/>
              </a:tabLst>
            </a:pPr>
            <a:r>
              <a:rPr sz="2400" b="1" spc="-5" dirty="0">
                <a:solidFill>
                  <a:srgbClr val="3B7EA1"/>
                </a:solidFill>
                <a:cs typeface="Arial"/>
              </a:rPr>
              <a:t>Choose </a:t>
            </a:r>
            <a:r>
              <a:rPr sz="2400" b="1" dirty="0">
                <a:solidFill>
                  <a:srgbClr val="3B7EA1"/>
                </a:solidFill>
                <a:cs typeface="Arial"/>
              </a:rPr>
              <a:t>a </a:t>
            </a:r>
            <a:r>
              <a:rPr sz="2400" b="1" spc="-5" dirty="0">
                <a:solidFill>
                  <a:srgbClr val="3B7EA1"/>
                </a:solidFill>
                <a:cs typeface="Arial"/>
              </a:rPr>
              <a:t>statistic </a:t>
            </a:r>
            <a:r>
              <a:rPr sz="2400" spc="-5" dirty="0">
                <a:cs typeface="Arial MT"/>
              </a:rPr>
              <a:t>to </a:t>
            </a:r>
            <a:r>
              <a:rPr sz="2400" dirty="0">
                <a:cs typeface="Arial MT"/>
              </a:rPr>
              <a:t>measure </a:t>
            </a:r>
            <a:r>
              <a:rPr sz="2400" spc="-5" dirty="0">
                <a:cs typeface="Arial MT"/>
              </a:rPr>
              <a:t>discrepancy between </a:t>
            </a:r>
            <a:r>
              <a:rPr sz="2400" spc="-655" dirty="0">
                <a:cs typeface="Arial MT"/>
              </a:rPr>
              <a:t> </a:t>
            </a:r>
            <a:r>
              <a:rPr sz="2400" dirty="0">
                <a:cs typeface="Arial MT"/>
              </a:rPr>
              <a:t>model</a:t>
            </a:r>
            <a:r>
              <a:rPr sz="2400" spc="-10" dirty="0">
                <a:cs typeface="Arial MT"/>
              </a:rPr>
              <a:t> </a:t>
            </a:r>
            <a:r>
              <a:rPr sz="2400" spc="-5" dirty="0">
                <a:cs typeface="Arial MT"/>
              </a:rPr>
              <a:t>and data</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Simulate</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statistic</a:t>
            </a:r>
            <a:r>
              <a:rPr sz="2400" b="1" spc="35" dirty="0">
                <a:solidFill>
                  <a:srgbClr val="3B7EA1"/>
                </a:solidFill>
                <a:cs typeface="Arial"/>
              </a:rPr>
              <a:t> </a:t>
            </a:r>
            <a:r>
              <a:rPr sz="2400" spc="-5" dirty="0">
                <a:cs typeface="Arial MT"/>
              </a:rPr>
              <a:t>under</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assumptions</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Compare</a:t>
            </a:r>
            <a:r>
              <a:rPr sz="2400" b="1" spc="-10" dirty="0">
                <a:solidFill>
                  <a:srgbClr val="3B7EA1"/>
                </a:solidFill>
                <a:cs typeface="Arial"/>
              </a:rPr>
              <a:t> </a:t>
            </a:r>
            <a:r>
              <a:rPr sz="2400" spc="-5" dirty="0">
                <a:cs typeface="Arial MT"/>
              </a:rPr>
              <a:t>the</a:t>
            </a:r>
            <a:r>
              <a:rPr sz="2400" spc="-15" dirty="0">
                <a:cs typeface="Arial MT"/>
              </a:rPr>
              <a:t> </a:t>
            </a:r>
            <a:r>
              <a:rPr sz="2400" spc="-5" dirty="0">
                <a:cs typeface="Arial MT"/>
              </a:rPr>
              <a:t>data</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predictions:</a:t>
            </a:r>
            <a:endParaRPr sz="2400" dirty="0">
              <a:cs typeface="Arial MT"/>
            </a:endParaRPr>
          </a:p>
          <a:p>
            <a:pPr marL="882015" lvl="1" indent="-412750">
              <a:lnSpc>
                <a:spcPct val="100000"/>
              </a:lnSpc>
              <a:spcBef>
                <a:spcPts val="570"/>
              </a:spcBef>
              <a:buClr>
                <a:srgbClr val="C4820D"/>
              </a:buClr>
              <a:buChar char="○"/>
              <a:tabLst>
                <a:tab pos="882015" algn="l"/>
                <a:tab pos="882650" algn="l"/>
              </a:tabLst>
            </a:pPr>
            <a:r>
              <a:rPr sz="2000" spc="-5" dirty="0">
                <a:cs typeface="Arial MT"/>
              </a:rPr>
              <a:t>Draw</a:t>
            </a:r>
            <a:r>
              <a:rPr sz="2000" spc="-15" dirty="0">
                <a:cs typeface="Arial MT"/>
              </a:rPr>
              <a:t> </a:t>
            </a:r>
            <a:r>
              <a:rPr sz="2000" dirty="0">
                <a:cs typeface="Arial MT"/>
              </a:rPr>
              <a:t>a</a:t>
            </a:r>
            <a:r>
              <a:rPr sz="2000" spc="-15" dirty="0">
                <a:cs typeface="Arial MT"/>
              </a:rPr>
              <a:t> </a:t>
            </a:r>
            <a:r>
              <a:rPr sz="2000" spc="-5" dirty="0">
                <a:cs typeface="Arial MT"/>
              </a:rPr>
              <a:t>histogram</a:t>
            </a:r>
            <a:r>
              <a:rPr sz="2000" spc="-15" dirty="0">
                <a:cs typeface="Arial MT"/>
              </a:rPr>
              <a:t> </a:t>
            </a:r>
            <a:r>
              <a:rPr sz="2000" spc="-5" dirty="0">
                <a:cs typeface="Arial MT"/>
              </a:rPr>
              <a:t>of</a:t>
            </a:r>
            <a:r>
              <a:rPr sz="2000" spc="-15" dirty="0">
                <a:cs typeface="Arial MT"/>
              </a:rPr>
              <a:t> </a:t>
            </a:r>
            <a:r>
              <a:rPr sz="2000" dirty="0">
                <a:cs typeface="Arial MT"/>
              </a:rPr>
              <a:t>simulated</a:t>
            </a:r>
            <a:r>
              <a:rPr sz="2000" spc="-10" dirty="0">
                <a:cs typeface="Arial MT"/>
              </a:rPr>
              <a:t> </a:t>
            </a:r>
            <a:r>
              <a:rPr sz="2000" dirty="0">
                <a:cs typeface="Arial MT"/>
              </a:rPr>
              <a:t>values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dirty="0">
                <a:cs typeface="Arial MT"/>
              </a:rPr>
              <a:t>statistic</a:t>
            </a:r>
          </a:p>
          <a:p>
            <a:pPr marL="882015" lvl="1" indent="-412750">
              <a:lnSpc>
                <a:spcPct val="100000"/>
              </a:lnSpc>
              <a:spcBef>
                <a:spcPts val="570"/>
              </a:spcBef>
              <a:buClr>
                <a:srgbClr val="C4820D"/>
              </a:buClr>
              <a:buChar char="○"/>
              <a:tabLst>
                <a:tab pos="882015" algn="l"/>
                <a:tab pos="882650" algn="l"/>
              </a:tabLst>
            </a:pPr>
            <a:r>
              <a:rPr sz="2000" spc="-5" dirty="0">
                <a:cs typeface="Arial MT"/>
              </a:rPr>
              <a:t>Compute</a:t>
            </a:r>
            <a:r>
              <a:rPr sz="2000" spc="-20" dirty="0">
                <a:cs typeface="Arial MT"/>
              </a:rPr>
              <a:t> </a:t>
            </a:r>
            <a:r>
              <a:rPr sz="2000" spc="-5" dirty="0">
                <a:cs typeface="Arial MT"/>
              </a:rPr>
              <a:t>the</a:t>
            </a:r>
            <a:r>
              <a:rPr sz="2000" spc="-20" dirty="0">
                <a:cs typeface="Arial MT"/>
              </a:rPr>
              <a:t> </a:t>
            </a:r>
            <a:r>
              <a:rPr sz="2000" spc="-5" dirty="0">
                <a:cs typeface="Arial MT"/>
              </a:rPr>
              <a:t>observed</a:t>
            </a:r>
            <a:r>
              <a:rPr sz="2000" spc="-15" dirty="0">
                <a:cs typeface="Arial MT"/>
              </a:rPr>
              <a:t> </a:t>
            </a:r>
            <a:r>
              <a:rPr sz="2000" dirty="0">
                <a:cs typeface="Arial MT"/>
              </a:rPr>
              <a:t>statistic</a:t>
            </a:r>
            <a:r>
              <a:rPr sz="2000" spc="-15" dirty="0">
                <a:cs typeface="Arial MT"/>
              </a:rPr>
              <a:t> </a:t>
            </a:r>
            <a:r>
              <a:rPr sz="2000" spc="-5" dirty="0">
                <a:cs typeface="Arial MT"/>
              </a:rPr>
              <a:t>from</a:t>
            </a:r>
            <a:r>
              <a:rPr sz="2000" spc="-20" dirty="0">
                <a:cs typeface="Arial MT"/>
              </a:rPr>
              <a:t> </a:t>
            </a:r>
            <a:r>
              <a:rPr sz="2000" spc="-5" dirty="0">
                <a:cs typeface="Arial MT"/>
              </a:rPr>
              <a:t>the</a:t>
            </a:r>
            <a:r>
              <a:rPr sz="2000" spc="-20" dirty="0">
                <a:cs typeface="Arial MT"/>
              </a:rPr>
              <a:t> </a:t>
            </a:r>
            <a:r>
              <a:rPr sz="2000" dirty="0">
                <a:cs typeface="Arial MT"/>
              </a:rPr>
              <a:t>real</a:t>
            </a:r>
            <a:r>
              <a:rPr sz="2000" spc="-15" dirty="0">
                <a:cs typeface="Arial MT"/>
              </a:rPr>
              <a:t> </a:t>
            </a:r>
            <a:r>
              <a:rPr sz="2000" dirty="0">
                <a:cs typeface="Arial MT"/>
              </a:rPr>
              <a:t>sample</a:t>
            </a:r>
          </a:p>
          <a:p>
            <a:pPr marL="424815" marR="45085" indent="-412750">
              <a:lnSpc>
                <a:spcPts val="2850"/>
              </a:lnSpc>
              <a:spcBef>
                <a:spcPts val="690"/>
              </a:spcBef>
              <a:buClr>
                <a:srgbClr val="C4820D"/>
              </a:buClr>
              <a:buChar char="●"/>
              <a:tabLst>
                <a:tab pos="424815" algn="l"/>
                <a:tab pos="425450" algn="l"/>
              </a:tabLst>
            </a:pPr>
            <a:r>
              <a:rPr sz="2400" spc="-5" dirty="0">
                <a:cs typeface="Arial MT"/>
              </a:rPr>
              <a:t>If the observed </a:t>
            </a:r>
            <a:r>
              <a:rPr sz="2400" dirty="0">
                <a:cs typeface="Arial MT"/>
              </a:rPr>
              <a:t>statistic </a:t>
            </a:r>
            <a:r>
              <a:rPr sz="2400" spc="-5" dirty="0">
                <a:cs typeface="Arial MT"/>
              </a:rPr>
              <a:t>is far from the histogram, that is </a:t>
            </a:r>
            <a:r>
              <a:rPr sz="2400" spc="-655" dirty="0">
                <a:cs typeface="Arial MT"/>
              </a:rPr>
              <a:t> </a:t>
            </a:r>
            <a:r>
              <a:rPr sz="2400" spc="-5" dirty="0">
                <a:cs typeface="Arial MT"/>
              </a:rPr>
              <a:t>evidence</a:t>
            </a:r>
            <a:r>
              <a:rPr sz="2400" spc="-10" dirty="0">
                <a:cs typeface="Arial MT"/>
              </a:rPr>
              <a:t> </a:t>
            </a:r>
            <a:r>
              <a:rPr sz="2400" spc="-5" dirty="0">
                <a:cs typeface="Arial MT"/>
              </a:rPr>
              <a:t>against the</a:t>
            </a:r>
            <a:r>
              <a:rPr sz="2400" spc="-15" dirty="0">
                <a:cs typeface="Arial MT"/>
              </a:rPr>
              <a:t> </a:t>
            </a:r>
            <a:r>
              <a:rPr sz="2400" dirty="0">
                <a:cs typeface="Arial MT"/>
              </a:rPr>
              <a:t>model</a:t>
            </a:r>
          </a:p>
        </p:txBody>
      </p:sp>
      <p:sp>
        <p:nvSpPr>
          <p:cNvPr id="3" name="object 3"/>
          <p:cNvSpPr txBox="1">
            <a:spLocks noGrp="1"/>
          </p:cNvSpPr>
          <p:nvPr>
            <p:ph type="title"/>
          </p:nvPr>
        </p:nvSpPr>
        <p:spPr>
          <a:xfrm>
            <a:off x="530226" y="303619"/>
            <a:ext cx="79794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Steps</a:t>
            </a:r>
            <a:r>
              <a:rPr spc="-40" dirty="0">
                <a:solidFill>
                  <a:schemeClr val="tx1"/>
                </a:solidFill>
              </a:rPr>
              <a:t> </a:t>
            </a:r>
            <a:r>
              <a:rPr spc="-5" dirty="0">
                <a:solidFill>
                  <a:schemeClr val="tx1"/>
                </a:solidFill>
              </a:rPr>
              <a:t>in</a:t>
            </a:r>
            <a:r>
              <a:rPr spc="-160" dirty="0">
                <a:solidFill>
                  <a:schemeClr val="tx1"/>
                </a:solidFill>
              </a:rPr>
              <a:t> </a:t>
            </a:r>
            <a:r>
              <a:rPr spc="-5" dirty="0">
                <a:solidFill>
                  <a:schemeClr val="tx1"/>
                </a:solidFill>
              </a:rPr>
              <a:t>Assessing</a:t>
            </a:r>
            <a:r>
              <a:rPr spc="-30" dirty="0">
                <a:solidFill>
                  <a:schemeClr val="tx1"/>
                </a:solidFill>
              </a:rPr>
              <a:t> </a:t>
            </a:r>
            <a:r>
              <a:rPr dirty="0">
                <a:solidFill>
                  <a:schemeClr val="tx1"/>
                </a:solidFill>
              </a:rPr>
              <a:t>a</a:t>
            </a:r>
            <a:r>
              <a:rPr spc="-25" dirty="0">
                <a:solidFill>
                  <a:schemeClr val="tx1"/>
                </a:solidFill>
              </a:rPr>
              <a:t> </a:t>
            </a:r>
            <a:r>
              <a:rPr dirty="0">
                <a:solidFill>
                  <a:schemeClr val="tx1"/>
                </a:solidFill>
              </a:rPr>
              <a:t>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65873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3" y="995680"/>
            <a:ext cx="7247256" cy="3415984"/>
          </a:xfrm>
          <a:prstGeom prst="rect">
            <a:avLst/>
          </a:prstGeom>
        </p:spPr>
        <p:txBody>
          <a:bodyPr vert="horz" wrap="square" lIns="0" tIns="25400" rIns="0" bIns="0" rtlCol="0">
            <a:spAutoFit/>
          </a:bodyPr>
          <a:lstStyle/>
          <a:p>
            <a:pPr marL="12700" marR="5080">
              <a:lnSpc>
                <a:spcPts val="2370"/>
              </a:lnSpc>
              <a:spcBef>
                <a:spcPts val="200"/>
              </a:spcBef>
            </a:pPr>
            <a:r>
              <a:rPr sz="2000" spc="-5" dirty="0">
                <a:cs typeface="Arial"/>
              </a:rPr>
              <a:t>In each of </a:t>
            </a:r>
            <a:r>
              <a:rPr sz="2000" dirty="0">
                <a:cs typeface="Arial"/>
              </a:rPr>
              <a:t>(a) </a:t>
            </a:r>
            <a:r>
              <a:rPr sz="2000" spc="-5" dirty="0">
                <a:cs typeface="Arial"/>
              </a:rPr>
              <a:t>and </a:t>
            </a:r>
            <a:r>
              <a:rPr sz="2000" dirty="0">
                <a:cs typeface="Arial"/>
              </a:rPr>
              <a:t>(b), choose a statistic </a:t>
            </a:r>
            <a:r>
              <a:rPr sz="2000" spc="-5" dirty="0">
                <a:cs typeface="Arial"/>
              </a:rPr>
              <a:t>that will help </a:t>
            </a:r>
            <a:r>
              <a:rPr sz="2000" dirty="0">
                <a:cs typeface="Arial"/>
              </a:rPr>
              <a:t>you </a:t>
            </a:r>
            <a:r>
              <a:rPr sz="2000" spc="-5" dirty="0">
                <a:cs typeface="Arial"/>
              </a:rPr>
              <a:t>decide  between the two</a:t>
            </a:r>
            <a:r>
              <a:rPr sz="2000" spc="-10" dirty="0">
                <a:cs typeface="Arial"/>
              </a:rPr>
              <a:t> </a:t>
            </a:r>
            <a:r>
              <a:rPr sz="2000" dirty="0">
                <a:cs typeface="Arial"/>
              </a:rPr>
              <a:t>viewpoints.</a:t>
            </a:r>
          </a:p>
          <a:p>
            <a:pPr marL="12700">
              <a:lnSpc>
                <a:spcPct val="100000"/>
              </a:lnSpc>
              <a:spcBef>
                <a:spcPts val="409"/>
              </a:spcBef>
            </a:pPr>
            <a:r>
              <a:rPr sz="2000" b="1" spc="-5" dirty="0">
                <a:solidFill>
                  <a:srgbClr val="3B7EA1"/>
                </a:solidFill>
                <a:cs typeface="Arial"/>
              </a:rPr>
              <a:t>Data: </a:t>
            </a:r>
            <a:r>
              <a:rPr sz="2000" spc="-5" dirty="0">
                <a:cs typeface="Arial"/>
              </a:rPr>
              <a:t>the </a:t>
            </a:r>
            <a:r>
              <a:rPr sz="2000" dirty="0">
                <a:cs typeface="Arial"/>
              </a:rPr>
              <a:t>results </a:t>
            </a:r>
            <a:r>
              <a:rPr sz="2000" spc="-5" dirty="0">
                <a:cs typeface="Arial"/>
              </a:rPr>
              <a:t>of 400 tosses of </a:t>
            </a:r>
            <a:r>
              <a:rPr sz="2000" dirty="0">
                <a:cs typeface="Arial"/>
              </a:rPr>
              <a:t>a</a:t>
            </a:r>
            <a:r>
              <a:rPr sz="2000" spc="-25" dirty="0">
                <a:cs typeface="Arial"/>
              </a:rPr>
              <a:t> </a:t>
            </a:r>
            <a:r>
              <a:rPr sz="2000" dirty="0">
                <a:cs typeface="Arial"/>
              </a:rPr>
              <a:t>coin</a:t>
            </a:r>
          </a:p>
          <a:p>
            <a:pPr>
              <a:lnSpc>
                <a:spcPct val="100000"/>
              </a:lnSpc>
              <a:spcBef>
                <a:spcPts val="30"/>
              </a:spcBef>
            </a:pPr>
            <a:endParaRPr sz="1800" dirty="0">
              <a:cs typeface="Arial"/>
            </a:endParaRPr>
          </a:p>
          <a:p>
            <a:pPr marL="12700">
              <a:lnSpc>
                <a:spcPct val="100000"/>
              </a:lnSpc>
            </a:pPr>
            <a:r>
              <a:rPr sz="2000" dirty="0">
                <a:cs typeface="Arial"/>
              </a:rPr>
              <a:t>(a)</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not.”</a:t>
            </a:r>
            <a:endParaRPr sz="2000" dirty="0">
              <a:cs typeface="Arial"/>
            </a:endParaRPr>
          </a:p>
          <a:p>
            <a:pPr marL="12700">
              <a:lnSpc>
                <a:spcPct val="100000"/>
              </a:lnSpc>
              <a:spcBef>
                <a:spcPts val="480"/>
              </a:spcBef>
            </a:pPr>
            <a:r>
              <a:rPr sz="2000" dirty="0">
                <a:cs typeface="Arial"/>
              </a:rPr>
              <a:t>(b)</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biased towards</a:t>
            </a:r>
            <a:r>
              <a:rPr sz="2000" spc="-10" dirty="0">
                <a:cs typeface="Arial"/>
              </a:rPr>
              <a:t> </a:t>
            </a:r>
            <a:r>
              <a:rPr sz="2000" spc="-5" dirty="0">
                <a:cs typeface="Arial"/>
              </a:rPr>
              <a:t>heads.”</a:t>
            </a:r>
            <a:endParaRPr sz="2000" dirty="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1321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“Fair”</a:t>
            </a:r>
          </a:p>
        </p:txBody>
      </p:sp>
      <p:sp>
        <p:nvSpPr>
          <p:cNvPr id="3" name="object 3"/>
          <p:cNvSpPr txBox="1"/>
          <p:nvPr/>
        </p:nvSpPr>
        <p:spPr>
          <a:xfrm>
            <a:off x="530223" y="1093340"/>
            <a:ext cx="7080250" cy="288284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For both </a:t>
            </a:r>
            <a:r>
              <a:rPr sz="2400" dirty="0">
                <a:cs typeface="Arial"/>
              </a:rPr>
              <a:t>(a) </a:t>
            </a:r>
            <a:r>
              <a:rPr sz="2400" spc="-5" dirty="0">
                <a:cs typeface="Arial"/>
              </a:rPr>
              <a:t>and</a:t>
            </a:r>
            <a:r>
              <a:rPr sz="2400" spc="-25" dirty="0">
                <a:cs typeface="Arial"/>
              </a:rPr>
              <a:t> </a:t>
            </a:r>
            <a:r>
              <a:rPr sz="2400" dirty="0">
                <a:cs typeface="Arial"/>
              </a:rPr>
              <a:t>(b),</a:t>
            </a:r>
          </a:p>
          <a:p>
            <a:pPr>
              <a:lnSpc>
                <a:spcPct val="100000"/>
              </a:lnSpc>
            </a:pPr>
            <a:endParaRPr sz="3350" dirty="0">
              <a:cs typeface="Arial"/>
            </a:endParaRPr>
          </a:p>
          <a:p>
            <a:pPr marL="469265" marR="5080" indent="-412750">
              <a:lnSpc>
                <a:spcPct val="100499"/>
              </a:lnSpc>
              <a:buClr>
                <a:srgbClr val="C3820E"/>
              </a:buClr>
              <a:buChar char="●"/>
              <a:tabLst>
                <a:tab pos="469265" algn="l"/>
                <a:tab pos="469900" algn="l"/>
              </a:tabLst>
            </a:pPr>
            <a:r>
              <a:rPr sz="2400" spc="-5" dirty="0">
                <a:cs typeface="Arial"/>
              </a:rPr>
              <a:t>The number of heads in the 400 tosses is </a:t>
            </a:r>
            <a:r>
              <a:rPr sz="2400" dirty="0">
                <a:cs typeface="Arial"/>
              </a:rPr>
              <a:t>a </a:t>
            </a:r>
            <a:r>
              <a:rPr sz="2400" spc="-5" dirty="0">
                <a:cs typeface="Arial"/>
              </a:rPr>
              <a:t>good  </a:t>
            </a:r>
            <a:r>
              <a:rPr sz="2400" dirty="0">
                <a:cs typeface="Arial"/>
              </a:rPr>
              <a:t>starting </a:t>
            </a:r>
            <a:r>
              <a:rPr sz="2400" spc="-5" dirty="0">
                <a:cs typeface="Arial"/>
              </a:rPr>
              <a:t>point, but </a:t>
            </a:r>
            <a:r>
              <a:rPr sz="2400" dirty="0">
                <a:cs typeface="Arial"/>
              </a:rPr>
              <a:t>might </a:t>
            </a:r>
            <a:r>
              <a:rPr sz="2400" spc="-5" dirty="0">
                <a:cs typeface="Arial"/>
              </a:rPr>
              <a:t>need</a:t>
            </a:r>
            <a:r>
              <a:rPr sz="2400" spc="-40" dirty="0">
                <a:cs typeface="Arial"/>
              </a:rPr>
              <a:t> </a:t>
            </a:r>
            <a:r>
              <a:rPr sz="2400" spc="-5" dirty="0">
                <a:cs typeface="Arial"/>
              </a:rPr>
              <a:t>adjustment</a:t>
            </a:r>
            <a:endParaRPr sz="2400" dirty="0">
              <a:cs typeface="Arial"/>
            </a:endParaRPr>
          </a:p>
          <a:p>
            <a:pPr>
              <a:lnSpc>
                <a:spcPct val="100000"/>
              </a:lnSpc>
              <a:spcBef>
                <a:spcPts val="30"/>
              </a:spcBef>
              <a:buClr>
                <a:srgbClr val="C3820E"/>
              </a:buClr>
              <a:buFont typeface="Arial"/>
              <a:buChar char="●"/>
            </a:pPr>
            <a:endParaRPr sz="3300" dirty="0">
              <a:cs typeface="Arial"/>
            </a:endParaRPr>
          </a:p>
          <a:p>
            <a:pPr marL="469900" indent="-412750">
              <a:lnSpc>
                <a:spcPct val="100000"/>
              </a:lnSpc>
              <a:buClr>
                <a:srgbClr val="C3820E"/>
              </a:buClr>
              <a:buChar char="●"/>
              <a:tabLst>
                <a:tab pos="469265" algn="l"/>
                <a:tab pos="469900" algn="l"/>
              </a:tabLst>
            </a:pPr>
            <a:r>
              <a:rPr sz="2400" dirty="0">
                <a:cs typeface="Arial"/>
              </a:rPr>
              <a:t>A </a:t>
            </a:r>
            <a:r>
              <a:rPr sz="2400" spc="-5" dirty="0">
                <a:cs typeface="Arial"/>
              </a:rPr>
              <a:t>number of heads around 200 </a:t>
            </a:r>
            <a:r>
              <a:rPr sz="2400" dirty="0">
                <a:cs typeface="Arial"/>
              </a:rPr>
              <a:t>suggests</a:t>
            </a:r>
            <a:r>
              <a:rPr sz="2400" spc="-190" dirty="0">
                <a:cs typeface="Arial"/>
              </a:rPr>
              <a:t> </a:t>
            </a:r>
            <a:r>
              <a:rPr sz="2400" dirty="0">
                <a:cs typeface="Arial"/>
              </a:rPr>
              <a:t>“fair”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62825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Answers</a:t>
            </a:r>
          </a:p>
        </p:txBody>
      </p:sp>
      <p:sp>
        <p:nvSpPr>
          <p:cNvPr id="3" name="object 3"/>
          <p:cNvSpPr txBox="1"/>
          <p:nvPr/>
        </p:nvSpPr>
        <p:spPr>
          <a:xfrm>
            <a:off x="530223" y="1093340"/>
            <a:ext cx="7882890" cy="3486785"/>
          </a:xfrm>
          <a:prstGeom prst="rect">
            <a:avLst/>
          </a:prstGeom>
        </p:spPr>
        <p:txBody>
          <a:bodyPr vert="horz" wrap="square" lIns="0" tIns="10795" rIns="0" bIns="0" rtlCol="0">
            <a:spAutoFit/>
          </a:bodyPr>
          <a:lstStyle/>
          <a:p>
            <a:pPr marL="12700" marR="41910">
              <a:lnSpc>
                <a:spcPct val="100499"/>
              </a:lnSpc>
              <a:spcBef>
                <a:spcPts val="85"/>
              </a:spcBef>
              <a:buAutoNum type="alphaLcParenBoth"/>
              <a:tabLst>
                <a:tab pos="469900" algn="l"/>
              </a:tabLst>
            </a:pPr>
            <a:r>
              <a:rPr sz="2400" spc="-40" dirty="0">
                <a:cs typeface="Arial"/>
              </a:rPr>
              <a:t>Very </a:t>
            </a:r>
            <a:r>
              <a:rPr sz="2400" spc="-5" dirty="0">
                <a:cs typeface="Arial"/>
              </a:rPr>
              <a:t>large or </a:t>
            </a:r>
            <a:r>
              <a:rPr sz="2400" dirty="0">
                <a:cs typeface="Arial"/>
              </a:rPr>
              <a:t>very small values </a:t>
            </a:r>
            <a:r>
              <a:rPr sz="2400" spc="-5" dirty="0">
                <a:cs typeface="Arial"/>
              </a:rPr>
              <a:t>of the number of heads  </a:t>
            </a:r>
            <a:r>
              <a:rPr sz="2400" dirty="0">
                <a:cs typeface="Arial"/>
              </a:rPr>
              <a:t>suggest “not</a:t>
            </a:r>
            <a:r>
              <a:rPr sz="2400" spc="-15" dirty="0">
                <a:cs typeface="Arial"/>
              </a:rPr>
              <a:t> </a:t>
            </a:r>
            <a:r>
              <a:rPr sz="2400" spc="-30" dirty="0">
                <a:cs typeface="Arial"/>
              </a:rPr>
              <a:t>fair.”</a:t>
            </a:r>
            <a:endParaRPr sz="2400" dirty="0">
              <a:cs typeface="Arial"/>
            </a:endParaRPr>
          </a:p>
          <a:p>
            <a:pPr marL="926465" marR="5080" lvl="1" indent="-412750">
              <a:lnSpc>
                <a:spcPct val="100499"/>
              </a:lnSpc>
              <a:spcBef>
                <a:spcPts val="434"/>
              </a:spcBef>
              <a:buClr>
                <a:srgbClr val="C3820E"/>
              </a:buClr>
              <a:buChar char="○"/>
              <a:tabLst>
                <a:tab pos="926465" algn="l"/>
                <a:tab pos="927100" algn="l"/>
              </a:tabLst>
            </a:pPr>
            <a:r>
              <a:rPr sz="2400" spc="-5" dirty="0">
                <a:cs typeface="Arial"/>
              </a:rPr>
              <a:t>The </a:t>
            </a:r>
            <a:r>
              <a:rPr sz="2400" b="1" spc="-5" dirty="0">
                <a:cs typeface="Arial"/>
              </a:rPr>
              <a:t>distance </a:t>
            </a:r>
            <a:r>
              <a:rPr sz="2400" spc="-5" dirty="0">
                <a:cs typeface="Arial"/>
              </a:rPr>
              <a:t>between number of heads and 200 is  the</a:t>
            </a:r>
            <a:r>
              <a:rPr sz="2400" spc="-15" dirty="0">
                <a:cs typeface="Arial"/>
              </a:rPr>
              <a:t> </a:t>
            </a:r>
            <a:r>
              <a:rPr sz="2400" dirty="0">
                <a:cs typeface="Arial"/>
              </a:rPr>
              <a:t>key</a:t>
            </a:r>
          </a:p>
          <a:p>
            <a:pPr marL="927100" lvl="1" indent="-412750">
              <a:lnSpc>
                <a:spcPts val="2835"/>
              </a:lnSpc>
              <a:buClr>
                <a:srgbClr val="C3820E"/>
              </a:buClr>
              <a:buChar char="○"/>
              <a:tabLst>
                <a:tab pos="926465" algn="l"/>
                <a:tab pos="927100" algn="l"/>
              </a:tabLst>
            </a:pPr>
            <a:r>
              <a:rPr sz="2400" spc="-5" dirty="0">
                <a:cs typeface="Arial"/>
              </a:rPr>
              <a:t>Statistic: </a:t>
            </a:r>
            <a:r>
              <a:rPr sz="2400" dirty="0">
                <a:cs typeface="Arial"/>
              </a:rPr>
              <a:t>| </a:t>
            </a:r>
            <a:r>
              <a:rPr sz="2400" spc="-5" dirty="0">
                <a:cs typeface="Arial"/>
              </a:rPr>
              <a:t>number of heads </a:t>
            </a:r>
            <a:r>
              <a:rPr sz="2400" dirty="0">
                <a:cs typeface="Arial"/>
              </a:rPr>
              <a:t>− </a:t>
            </a:r>
            <a:r>
              <a:rPr sz="2400" spc="-5" dirty="0">
                <a:cs typeface="Arial"/>
              </a:rPr>
              <a:t>200</a:t>
            </a:r>
            <a:r>
              <a:rPr sz="2400" spc="-50" dirty="0">
                <a:cs typeface="Arial"/>
              </a:rPr>
              <a:t> </a:t>
            </a:r>
            <a:r>
              <a:rPr sz="2400" dirty="0">
                <a:cs typeface="Arial"/>
              </a:rPr>
              <a:t>|</a:t>
            </a:r>
          </a:p>
          <a:p>
            <a:pPr marL="927100" lvl="1" indent="-412750">
              <a:lnSpc>
                <a:spcPts val="2865"/>
              </a:lnSpc>
              <a:buClr>
                <a:srgbClr val="C3820E"/>
              </a:buClr>
              <a:buChar char="○"/>
              <a:tabLst>
                <a:tab pos="926465" algn="l"/>
                <a:tab pos="927100" algn="l"/>
              </a:tabLst>
            </a:pPr>
            <a:r>
              <a:rPr sz="2400" spc="-5" dirty="0">
                <a:cs typeface="Arial"/>
              </a:rPr>
              <a:t>Large </a:t>
            </a:r>
            <a:r>
              <a:rPr sz="2400" dirty="0">
                <a:cs typeface="Arial"/>
              </a:rPr>
              <a:t>values </a:t>
            </a:r>
            <a:r>
              <a:rPr sz="2400" spc="-5" dirty="0">
                <a:cs typeface="Arial"/>
              </a:rPr>
              <a:t>of the </a:t>
            </a:r>
            <a:r>
              <a:rPr sz="2400" dirty="0">
                <a:cs typeface="Arial"/>
              </a:rPr>
              <a:t>statistic suggest “not</a:t>
            </a:r>
            <a:r>
              <a:rPr sz="2400" spc="-60" dirty="0">
                <a:cs typeface="Arial"/>
              </a:rPr>
              <a:t> </a:t>
            </a:r>
            <a:r>
              <a:rPr sz="2400" spc="-5" dirty="0">
                <a:cs typeface="Arial"/>
              </a:rPr>
              <a:t>fair”</a:t>
            </a:r>
            <a:endParaRPr sz="2400" dirty="0">
              <a:cs typeface="Arial"/>
            </a:endParaRPr>
          </a:p>
          <a:p>
            <a:pPr marL="12700" marR="208915">
              <a:lnSpc>
                <a:spcPct val="100499"/>
              </a:lnSpc>
              <a:spcBef>
                <a:spcPts val="434"/>
              </a:spcBef>
              <a:buAutoNum type="alphaLcParenBoth"/>
              <a:tabLst>
                <a:tab pos="469900" algn="l"/>
              </a:tabLst>
            </a:pPr>
            <a:r>
              <a:rPr sz="2400" spc="-5" dirty="0">
                <a:cs typeface="Arial"/>
              </a:rPr>
              <a:t>Large </a:t>
            </a:r>
            <a:r>
              <a:rPr sz="2400" dirty="0">
                <a:cs typeface="Arial"/>
              </a:rPr>
              <a:t>values </a:t>
            </a:r>
            <a:r>
              <a:rPr sz="2400" spc="-5" dirty="0">
                <a:cs typeface="Arial"/>
              </a:rPr>
              <a:t>of the number of heads </a:t>
            </a:r>
            <a:r>
              <a:rPr sz="2400" dirty="0">
                <a:cs typeface="Arial"/>
              </a:rPr>
              <a:t>suggest “biased </a:t>
            </a:r>
            <a:r>
              <a:rPr sz="2400" spc="-5" dirty="0" smtClean="0">
                <a:cs typeface="Arial"/>
              </a:rPr>
              <a:t>towards</a:t>
            </a:r>
            <a:r>
              <a:rPr sz="2400" spc="-15" dirty="0" smtClean="0">
                <a:cs typeface="Arial"/>
              </a:rPr>
              <a:t> </a:t>
            </a:r>
            <a:r>
              <a:rPr sz="2400" spc="-5" dirty="0">
                <a:cs typeface="Arial"/>
              </a:rPr>
              <a:t>heads”</a:t>
            </a:r>
            <a:endParaRPr sz="2400" dirty="0">
              <a:cs typeface="Arial"/>
            </a:endParaRPr>
          </a:p>
          <a:p>
            <a:pPr marL="927100" lvl="1" indent="-412750">
              <a:lnSpc>
                <a:spcPct val="100000"/>
              </a:lnSpc>
              <a:spcBef>
                <a:spcPts val="450"/>
              </a:spcBef>
              <a:buClr>
                <a:srgbClr val="C3820E"/>
              </a:buClr>
              <a:buChar char="○"/>
              <a:tabLst>
                <a:tab pos="926465" algn="l"/>
                <a:tab pos="927100" algn="l"/>
              </a:tabLst>
            </a:pPr>
            <a:r>
              <a:rPr sz="2400" spc="-5" dirty="0">
                <a:cs typeface="Arial"/>
              </a:rPr>
              <a:t>Statistic: number of</a:t>
            </a:r>
            <a:r>
              <a:rPr sz="2400" spc="-20" dirty="0">
                <a:cs typeface="Arial"/>
              </a:rPr>
              <a:t> </a:t>
            </a:r>
            <a:r>
              <a:rPr sz="2400" spc="-5" dirty="0">
                <a:cs typeface="Arial"/>
              </a:rPr>
              <a:t>heads</a:t>
            </a:r>
            <a:endParaRPr sz="2400" dirty="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1897896"/>
            <a:ext cx="5382260" cy="1259319"/>
          </a:xfrm>
          <a:prstGeom prst="rect">
            <a:avLst/>
          </a:prstGeom>
        </p:spPr>
        <p:txBody>
          <a:bodyPr vert="horz" wrap="square" lIns="0" tIns="12700" rIns="0" bIns="0" rtlCol="0">
            <a:spAutoFit/>
          </a:bodyPr>
          <a:lstStyle/>
          <a:p>
            <a:pPr marL="12700" algn="ctr">
              <a:lnSpc>
                <a:spcPct val="100000"/>
              </a:lnSpc>
              <a:spcBef>
                <a:spcPts val="100"/>
              </a:spcBef>
            </a:pPr>
            <a:r>
              <a:rPr lang="en-US" spc="-5" dirty="0"/>
              <a:t>Assessing models with multiple categories</a:t>
            </a:r>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38822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 </a:t>
            </a:r>
            <a:r>
              <a:rPr spc="-10" dirty="0">
                <a:solidFill>
                  <a:schemeClr val="tx1"/>
                </a:solidFill>
              </a:rPr>
              <a:t>Selection </a:t>
            </a:r>
            <a:r>
              <a:rPr spc="-5" dirty="0">
                <a:solidFill>
                  <a:schemeClr val="tx1"/>
                </a:solidFill>
              </a:rPr>
              <a:t>in Alameda</a:t>
            </a:r>
            <a:r>
              <a:rPr spc="-229" dirty="0">
                <a:solidFill>
                  <a:schemeClr val="tx1"/>
                </a:solidFill>
              </a:rPr>
              <a:t> </a:t>
            </a:r>
            <a:r>
              <a:rPr spc="-5" dirty="0">
                <a:solidFill>
                  <a:schemeClr val="tx1"/>
                </a:solidFill>
              </a:rPr>
              <a:t>County</a:t>
            </a:r>
          </a:p>
        </p:txBody>
      </p:sp>
      <p:sp>
        <p:nvSpPr>
          <p:cNvPr id="3" name="object 3"/>
          <p:cNvSpPr/>
          <p:nvPr/>
        </p:nvSpPr>
        <p:spPr>
          <a:xfrm>
            <a:off x="457198" y="1044283"/>
            <a:ext cx="8229583" cy="28291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0611" y="4099916"/>
            <a:ext cx="8242758" cy="6482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588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a:t>
            </a:r>
            <a:r>
              <a:rPr spc="-90" dirty="0">
                <a:solidFill>
                  <a:schemeClr val="tx1"/>
                </a:solidFill>
              </a:rPr>
              <a:t> </a:t>
            </a:r>
            <a:r>
              <a:rPr spc="-5" dirty="0">
                <a:solidFill>
                  <a:schemeClr val="tx1"/>
                </a:solidFill>
              </a:rPr>
              <a:t>Panels</a:t>
            </a:r>
          </a:p>
        </p:txBody>
      </p:sp>
      <p:sp>
        <p:nvSpPr>
          <p:cNvPr id="3" name="object 3"/>
          <p:cNvSpPr txBox="1"/>
          <p:nvPr/>
        </p:nvSpPr>
        <p:spPr>
          <a:xfrm>
            <a:off x="530223" y="2297488"/>
            <a:ext cx="7694295" cy="1843453"/>
          </a:xfrm>
          <a:prstGeom prst="rect">
            <a:avLst/>
          </a:prstGeom>
        </p:spPr>
        <p:txBody>
          <a:bodyPr vert="horz" wrap="square" lIns="0" tIns="15240" rIns="0" bIns="0" rtlCol="0">
            <a:spAutoFit/>
          </a:bodyPr>
          <a:lstStyle/>
          <a:p>
            <a:pPr marL="12700" marR="5080" algn="just">
              <a:lnSpc>
                <a:spcPct val="99300"/>
              </a:lnSpc>
              <a:spcBef>
                <a:spcPts val="120"/>
              </a:spcBef>
            </a:pPr>
            <a:r>
              <a:rPr sz="2400" spc="-5" dirty="0">
                <a:cs typeface="Arial"/>
              </a:rPr>
              <a:t>Section 197 of California's Code of Civil Procedure </a:t>
            </a:r>
            <a:r>
              <a:rPr sz="2400" dirty="0">
                <a:cs typeface="Arial"/>
              </a:rPr>
              <a:t>says,  </a:t>
            </a:r>
            <a:r>
              <a:rPr sz="2400" spc="-5" dirty="0">
                <a:cs typeface="Arial"/>
              </a:rPr>
              <a:t>"All persons </a:t>
            </a:r>
            <a:r>
              <a:rPr sz="2400" dirty="0">
                <a:cs typeface="Arial"/>
              </a:rPr>
              <a:t>selected </a:t>
            </a:r>
            <a:r>
              <a:rPr sz="2400" spc="-5" dirty="0">
                <a:cs typeface="Arial"/>
              </a:rPr>
              <a:t>for jury </a:t>
            </a:r>
            <a:r>
              <a:rPr sz="2400" dirty="0">
                <a:cs typeface="Arial"/>
              </a:rPr>
              <a:t>service shall </a:t>
            </a:r>
            <a:r>
              <a:rPr sz="2400" spc="-5" dirty="0">
                <a:cs typeface="Arial"/>
              </a:rPr>
              <a:t>be </a:t>
            </a:r>
            <a:r>
              <a:rPr sz="2400" dirty="0">
                <a:cs typeface="Arial"/>
              </a:rPr>
              <a:t>selected </a:t>
            </a:r>
            <a:r>
              <a:rPr sz="2400" spc="-5" dirty="0">
                <a:cs typeface="Arial"/>
              </a:rPr>
              <a:t>at  </a:t>
            </a:r>
            <a:r>
              <a:rPr sz="2400" dirty="0">
                <a:cs typeface="Arial"/>
              </a:rPr>
              <a:t>random, </a:t>
            </a:r>
            <a:r>
              <a:rPr sz="2400" spc="-5" dirty="0">
                <a:cs typeface="Arial"/>
              </a:rPr>
              <a:t>from </a:t>
            </a:r>
            <a:r>
              <a:rPr sz="2400" dirty="0">
                <a:cs typeface="Arial"/>
              </a:rPr>
              <a:t>a source </a:t>
            </a:r>
            <a:r>
              <a:rPr sz="2400" spc="-5" dirty="0">
                <a:cs typeface="Arial"/>
              </a:rPr>
              <a:t>or </a:t>
            </a:r>
            <a:r>
              <a:rPr sz="2400" dirty="0">
                <a:cs typeface="Arial"/>
              </a:rPr>
              <a:t>sources </a:t>
            </a:r>
            <a:r>
              <a:rPr sz="2400" spc="-5" dirty="0">
                <a:cs typeface="Arial"/>
              </a:rPr>
              <a:t>inclusive of </a:t>
            </a:r>
            <a:r>
              <a:rPr sz="2400" dirty="0">
                <a:cs typeface="Arial"/>
              </a:rPr>
              <a:t>a </a:t>
            </a:r>
            <a:r>
              <a:rPr sz="2400" dirty="0" smtClean="0">
                <a:cs typeface="Arial"/>
              </a:rPr>
              <a:t>representative </a:t>
            </a:r>
            <a:r>
              <a:rPr sz="2400" dirty="0">
                <a:cs typeface="Arial"/>
              </a:rPr>
              <a:t>cross section </a:t>
            </a:r>
            <a:r>
              <a:rPr sz="2400" spc="-5" dirty="0">
                <a:cs typeface="Arial"/>
              </a:rPr>
              <a:t>of the population of the</a:t>
            </a:r>
            <a:r>
              <a:rPr sz="2400" spc="-105" dirty="0">
                <a:cs typeface="Arial"/>
              </a:rPr>
              <a:t> </a:t>
            </a:r>
            <a:r>
              <a:rPr sz="2400" spc="-5" dirty="0">
                <a:cs typeface="Arial"/>
              </a:rPr>
              <a:t>area </a:t>
            </a:r>
            <a:r>
              <a:rPr sz="2400" dirty="0" smtClean="0">
                <a:cs typeface="Arial"/>
              </a:rPr>
              <a:t>served </a:t>
            </a:r>
            <a:r>
              <a:rPr sz="2400" spc="-5" dirty="0">
                <a:cs typeface="Arial"/>
              </a:rPr>
              <a:t>by the</a:t>
            </a:r>
            <a:r>
              <a:rPr sz="2400" spc="-20" dirty="0">
                <a:cs typeface="Arial"/>
              </a:rPr>
              <a:t> </a:t>
            </a:r>
            <a:r>
              <a:rPr sz="2400" dirty="0">
                <a:cs typeface="Arial"/>
              </a:rPr>
              <a:t>court."</a:t>
            </a:r>
          </a:p>
        </p:txBody>
      </p:sp>
      <p:sp>
        <p:nvSpPr>
          <p:cNvPr id="4" name="object 4"/>
          <p:cNvSpPr txBox="1"/>
          <p:nvPr/>
        </p:nvSpPr>
        <p:spPr>
          <a:xfrm>
            <a:off x="629148" y="1108972"/>
            <a:ext cx="1684020" cy="869315"/>
          </a:xfrm>
          <a:prstGeom prst="rect">
            <a:avLst/>
          </a:prstGeom>
          <a:ln w="19049">
            <a:solidFill>
              <a:srgbClr val="3369FB"/>
            </a:solidFill>
          </a:ln>
        </p:spPr>
        <p:txBody>
          <a:bodyPr vert="horz" wrap="square" lIns="0" tIns="146685" rIns="0" bIns="0" rtlCol="0">
            <a:spAutoFit/>
          </a:bodyPr>
          <a:lstStyle/>
          <a:p>
            <a:pPr marL="263525" marR="151765" indent="-107950">
              <a:lnSpc>
                <a:spcPct val="100699"/>
              </a:lnSpc>
              <a:spcBef>
                <a:spcPts val="1155"/>
              </a:spcBef>
            </a:pPr>
            <a:r>
              <a:rPr sz="1800" spc="-5" dirty="0">
                <a:latin typeface="Arial"/>
                <a:cs typeface="Arial"/>
              </a:rPr>
              <a:t>Eligible</a:t>
            </a:r>
            <a:r>
              <a:rPr sz="1800" spc="-95" dirty="0">
                <a:latin typeface="Arial"/>
                <a:cs typeface="Arial"/>
              </a:rPr>
              <a:t> </a:t>
            </a:r>
            <a:r>
              <a:rPr sz="1800" spc="-5" dirty="0">
                <a:latin typeface="Arial"/>
                <a:cs typeface="Arial"/>
              </a:rPr>
              <a:t>jurors  in </a:t>
            </a:r>
            <a:r>
              <a:rPr sz="1800" dirty="0">
                <a:latin typeface="Arial"/>
                <a:cs typeface="Arial"/>
              </a:rPr>
              <a:t>a</a:t>
            </a:r>
            <a:r>
              <a:rPr sz="1800" spc="-60" dirty="0">
                <a:latin typeface="Arial"/>
                <a:cs typeface="Arial"/>
              </a:rPr>
              <a:t> </a:t>
            </a:r>
            <a:r>
              <a:rPr sz="1800" spc="-5" dirty="0">
                <a:latin typeface="Arial"/>
                <a:cs typeface="Arial"/>
              </a:rPr>
              <a:t>County</a:t>
            </a:r>
            <a:endParaRPr sz="1800">
              <a:latin typeface="Arial"/>
              <a:cs typeface="Arial"/>
            </a:endParaRPr>
          </a:p>
        </p:txBody>
      </p:sp>
      <p:sp>
        <p:nvSpPr>
          <p:cNvPr id="5" name="object 5"/>
          <p:cNvSpPr txBox="1"/>
          <p:nvPr/>
        </p:nvSpPr>
        <p:spPr>
          <a:xfrm>
            <a:off x="6953736"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algn="ctr">
              <a:lnSpc>
                <a:spcPct val="100000"/>
              </a:lnSpc>
            </a:pPr>
            <a:r>
              <a:rPr sz="1800" dirty="0">
                <a:latin typeface="Arial"/>
                <a:cs typeface="Arial"/>
              </a:rPr>
              <a:t>Jury</a:t>
            </a:r>
            <a:endParaRPr sz="1800">
              <a:latin typeface="Arial"/>
              <a:cs typeface="Arial"/>
            </a:endParaRPr>
          </a:p>
        </p:txBody>
      </p:sp>
      <p:sp>
        <p:nvSpPr>
          <p:cNvPr id="6" name="object 6"/>
          <p:cNvSpPr txBox="1"/>
          <p:nvPr/>
        </p:nvSpPr>
        <p:spPr>
          <a:xfrm>
            <a:off x="2737344" y="1108972"/>
            <a:ext cx="1684020" cy="869315"/>
          </a:xfrm>
          <a:prstGeom prst="rect">
            <a:avLst/>
          </a:prstGeom>
          <a:ln w="19049">
            <a:solidFill>
              <a:srgbClr val="3369FB"/>
            </a:solidFill>
          </a:ln>
        </p:spPr>
        <p:txBody>
          <a:bodyPr vert="horz" wrap="square" lIns="0" tIns="146685" rIns="0" bIns="0" rtlCol="0">
            <a:spAutoFit/>
          </a:bodyPr>
          <a:lstStyle/>
          <a:p>
            <a:pPr marL="377825" marR="142875" indent="-229235">
              <a:lnSpc>
                <a:spcPct val="100699"/>
              </a:lnSpc>
              <a:spcBef>
                <a:spcPts val="1155"/>
              </a:spcBef>
            </a:pPr>
            <a:r>
              <a:rPr sz="1800" spc="-5" dirty="0">
                <a:latin typeface="Arial"/>
                <a:cs typeface="Arial"/>
              </a:rPr>
              <a:t>List of</a:t>
            </a:r>
            <a:r>
              <a:rPr sz="1800" spc="-90" dirty="0">
                <a:latin typeface="Arial"/>
                <a:cs typeface="Arial"/>
              </a:rPr>
              <a:t> </a:t>
            </a:r>
            <a:r>
              <a:rPr sz="1800" spc="-5" dirty="0">
                <a:latin typeface="Arial"/>
                <a:cs typeface="Arial"/>
              </a:rPr>
              <a:t>eligible  </a:t>
            </a:r>
            <a:r>
              <a:rPr sz="1800" dirty="0">
                <a:latin typeface="Arial"/>
                <a:cs typeface="Arial"/>
              </a:rPr>
              <a:t>residents</a:t>
            </a:r>
            <a:endParaRPr sz="1800">
              <a:latin typeface="Arial"/>
              <a:cs typeface="Arial"/>
            </a:endParaRPr>
          </a:p>
        </p:txBody>
      </p:sp>
      <p:grpSp>
        <p:nvGrpSpPr>
          <p:cNvPr id="7" name="object 7"/>
          <p:cNvGrpSpPr/>
          <p:nvPr/>
        </p:nvGrpSpPr>
        <p:grpSpPr>
          <a:xfrm>
            <a:off x="2409432" y="1334284"/>
            <a:ext cx="231775" cy="379730"/>
            <a:chOff x="2409432" y="1334284"/>
            <a:chExt cx="231775" cy="379730"/>
          </a:xfrm>
        </p:grpSpPr>
        <p:sp>
          <p:nvSpPr>
            <p:cNvPr id="8" name="object 8"/>
            <p:cNvSpPr/>
            <p:nvPr/>
          </p:nvSpPr>
          <p:spPr>
            <a:xfrm>
              <a:off x="2414195"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9" name="object 9"/>
            <p:cNvSpPr/>
            <p:nvPr/>
          </p:nvSpPr>
          <p:spPr>
            <a:xfrm>
              <a:off x="2414195"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
        <p:nvSpPr>
          <p:cNvPr id="10" name="object 10"/>
          <p:cNvSpPr txBox="1"/>
          <p:nvPr/>
        </p:nvSpPr>
        <p:spPr>
          <a:xfrm>
            <a:off x="4845540"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marL="314325">
              <a:lnSpc>
                <a:spcPct val="100000"/>
              </a:lnSpc>
            </a:pPr>
            <a:r>
              <a:rPr sz="1800" dirty="0">
                <a:latin typeface="Arial"/>
                <a:cs typeface="Arial"/>
              </a:rPr>
              <a:t>Jury</a:t>
            </a:r>
            <a:r>
              <a:rPr sz="1800" spc="-25" dirty="0">
                <a:latin typeface="Arial"/>
                <a:cs typeface="Arial"/>
              </a:rPr>
              <a:t> </a:t>
            </a:r>
            <a:r>
              <a:rPr sz="1800" spc="-5" dirty="0">
                <a:latin typeface="Arial"/>
                <a:cs typeface="Arial"/>
              </a:rPr>
              <a:t>panel</a:t>
            </a:r>
            <a:endParaRPr sz="1800">
              <a:latin typeface="Arial"/>
              <a:cs typeface="Arial"/>
            </a:endParaRPr>
          </a:p>
        </p:txBody>
      </p:sp>
      <p:grpSp>
        <p:nvGrpSpPr>
          <p:cNvPr id="11" name="object 11"/>
          <p:cNvGrpSpPr/>
          <p:nvPr/>
        </p:nvGrpSpPr>
        <p:grpSpPr>
          <a:xfrm>
            <a:off x="4517628" y="1334284"/>
            <a:ext cx="231775" cy="379730"/>
            <a:chOff x="4517628" y="1334284"/>
            <a:chExt cx="231775" cy="379730"/>
          </a:xfrm>
        </p:grpSpPr>
        <p:sp>
          <p:nvSpPr>
            <p:cNvPr id="12" name="object 12"/>
            <p:cNvSpPr/>
            <p:nvPr/>
          </p:nvSpPr>
          <p:spPr>
            <a:xfrm>
              <a:off x="4522391"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3" name="object 13"/>
            <p:cNvSpPr/>
            <p:nvPr/>
          </p:nvSpPr>
          <p:spPr>
            <a:xfrm>
              <a:off x="4522391"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grpSp>
        <p:nvGrpSpPr>
          <p:cNvPr id="14" name="object 14"/>
          <p:cNvGrpSpPr/>
          <p:nvPr/>
        </p:nvGrpSpPr>
        <p:grpSpPr>
          <a:xfrm>
            <a:off x="6625824" y="1334284"/>
            <a:ext cx="231775" cy="379730"/>
            <a:chOff x="6625824" y="1334284"/>
            <a:chExt cx="231775" cy="379730"/>
          </a:xfrm>
        </p:grpSpPr>
        <p:sp>
          <p:nvSpPr>
            <p:cNvPr id="15" name="object 15"/>
            <p:cNvSpPr/>
            <p:nvPr/>
          </p:nvSpPr>
          <p:spPr>
            <a:xfrm>
              <a:off x="6630586"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6" name="object 16"/>
            <p:cNvSpPr/>
            <p:nvPr/>
          </p:nvSpPr>
          <p:spPr>
            <a:xfrm>
              <a:off x="6630586"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6008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Models</a:t>
            </a:r>
          </a:p>
        </p:txBody>
      </p:sp>
      <p:sp>
        <p:nvSpPr>
          <p:cNvPr id="3" name="object 3"/>
          <p:cNvSpPr txBox="1"/>
          <p:nvPr/>
        </p:nvSpPr>
        <p:spPr>
          <a:xfrm>
            <a:off x="574724" y="1093342"/>
            <a:ext cx="7294880" cy="325473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cs typeface="Arial MT"/>
              </a:rPr>
              <a:t>A</a:t>
            </a:r>
            <a:r>
              <a:rPr sz="2400" spc="-150" dirty="0">
                <a:cs typeface="Arial MT"/>
              </a:rPr>
              <a:t> </a:t>
            </a:r>
            <a:r>
              <a:rPr sz="2400" dirty="0">
                <a:cs typeface="Arial MT"/>
              </a:rPr>
              <a:t>model</a:t>
            </a:r>
            <a:r>
              <a:rPr sz="2400" spc="-10" dirty="0">
                <a:cs typeface="Arial MT"/>
              </a:rPr>
              <a:t> </a:t>
            </a:r>
            <a:r>
              <a:rPr sz="2400" spc="-5" dirty="0">
                <a:cs typeface="Arial MT"/>
              </a:rPr>
              <a:t>is</a:t>
            </a:r>
            <a:r>
              <a:rPr sz="2400" spc="-15" dirty="0">
                <a:cs typeface="Arial MT"/>
              </a:rPr>
              <a:t> </a:t>
            </a:r>
            <a:r>
              <a:rPr sz="2400" dirty="0">
                <a:cs typeface="Arial MT"/>
              </a:rPr>
              <a:t>a</a:t>
            </a:r>
            <a:r>
              <a:rPr sz="2400" spc="-10" dirty="0">
                <a:cs typeface="Arial MT"/>
              </a:rPr>
              <a:t> </a:t>
            </a:r>
            <a:r>
              <a:rPr sz="2400" dirty="0">
                <a:cs typeface="Arial MT"/>
              </a:rPr>
              <a:t>set</a:t>
            </a:r>
            <a:r>
              <a:rPr sz="2400" spc="-15" dirty="0">
                <a:cs typeface="Arial MT"/>
              </a:rPr>
              <a:t> </a:t>
            </a:r>
            <a:r>
              <a:rPr sz="2400" spc="-5" dirty="0">
                <a:cs typeface="Arial MT"/>
              </a:rPr>
              <a:t>of</a:t>
            </a:r>
            <a:r>
              <a:rPr sz="2400" spc="-10" dirty="0">
                <a:cs typeface="Arial MT"/>
              </a:rPr>
              <a:t> </a:t>
            </a:r>
            <a:r>
              <a:rPr sz="2400" spc="-5" dirty="0">
                <a:cs typeface="Arial MT"/>
              </a:rPr>
              <a:t>assumptions</a:t>
            </a:r>
            <a:r>
              <a:rPr sz="2400" spc="-15" dirty="0">
                <a:cs typeface="Arial MT"/>
              </a:rPr>
              <a:t> </a:t>
            </a:r>
            <a:r>
              <a:rPr sz="2400" spc="-5" dirty="0">
                <a:cs typeface="Arial MT"/>
              </a:rPr>
              <a:t>about</a:t>
            </a:r>
            <a:r>
              <a:rPr sz="2400" spc="-10" dirty="0">
                <a:cs typeface="Arial MT"/>
              </a:rPr>
              <a:t> </a:t>
            </a:r>
            <a:r>
              <a:rPr sz="2400" spc="-5" dirty="0">
                <a:cs typeface="Arial MT"/>
              </a:rPr>
              <a:t>the</a:t>
            </a:r>
            <a:r>
              <a:rPr sz="2400" spc="-20" dirty="0">
                <a:cs typeface="Arial MT"/>
              </a:rPr>
              <a:t> </a:t>
            </a:r>
            <a:r>
              <a:rPr sz="2400" spc="-5" dirty="0">
                <a:cs typeface="Arial MT"/>
              </a:rPr>
              <a:t>data</a:t>
            </a:r>
            <a:endParaRPr sz="2400" dirty="0">
              <a:cs typeface="Arial MT"/>
            </a:endParaRPr>
          </a:p>
          <a:p>
            <a:pPr>
              <a:lnSpc>
                <a:spcPct val="100000"/>
              </a:lnSpc>
              <a:buClr>
                <a:srgbClr val="C4820D"/>
              </a:buClr>
              <a:buFont typeface="Arial MT"/>
              <a:buChar char="●"/>
            </a:pPr>
            <a:endParaRPr sz="3350" dirty="0">
              <a:cs typeface="Arial MT"/>
            </a:endParaRPr>
          </a:p>
          <a:p>
            <a:pPr marL="424815" marR="5080" indent="-412750">
              <a:lnSpc>
                <a:spcPct val="100499"/>
              </a:lnSpc>
              <a:buClr>
                <a:srgbClr val="C4820D"/>
              </a:buClr>
              <a:buChar char="●"/>
              <a:tabLst>
                <a:tab pos="424815" algn="l"/>
                <a:tab pos="425450" algn="l"/>
              </a:tabLst>
            </a:pPr>
            <a:r>
              <a:rPr sz="2400" spc="-5" dirty="0">
                <a:cs typeface="Arial MT"/>
              </a:rPr>
              <a:t>In data </a:t>
            </a:r>
            <a:r>
              <a:rPr sz="2400" dirty="0">
                <a:cs typeface="Arial MT"/>
              </a:rPr>
              <a:t>science, many models </a:t>
            </a:r>
            <a:r>
              <a:rPr sz="2400" spc="-5" dirty="0">
                <a:cs typeface="Arial MT"/>
              </a:rPr>
              <a:t>involve assumptions </a:t>
            </a:r>
            <a:r>
              <a:rPr sz="2400" spc="-660" dirty="0">
                <a:cs typeface="Arial MT"/>
              </a:rPr>
              <a:t> </a:t>
            </a:r>
            <a:r>
              <a:rPr sz="2400" spc="-5" dirty="0">
                <a:cs typeface="Arial MT"/>
              </a:rPr>
              <a:t>about</a:t>
            </a:r>
            <a:r>
              <a:rPr sz="2400" spc="-10" dirty="0">
                <a:cs typeface="Arial MT"/>
              </a:rPr>
              <a:t> </a:t>
            </a:r>
            <a:r>
              <a:rPr sz="2400" spc="-5" dirty="0">
                <a:cs typeface="Arial MT"/>
              </a:rPr>
              <a:t>processes</a:t>
            </a:r>
            <a:r>
              <a:rPr sz="2400" spc="-10" dirty="0">
                <a:cs typeface="Arial MT"/>
              </a:rPr>
              <a:t> </a:t>
            </a:r>
            <a:r>
              <a:rPr sz="2400" spc="-5" dirty="0">
                <a:cs typeface="Arial MT"/>
              </a:rPr>
              <a:t>that</a:t>
            </a:r>
            <a:r>
              <a:rPr sz="2400" spc="-15" dirty="0">
                <a:cs typeface="Arial MT"/>
              </a:rPr>
              <a:t> </a:t>
            </a:r>
            <a:r>
              <a:rPr sz="2400" spc="-5" dirty="0">
                <a:cs typeface="Arial MT"/>
              </a:rPr>
              <a:t>involve</a:t>
            </a:r>
            <a:r>
              <a:rPr sz="2400" spc="-10" dirty="0">
                <a:cs typeface="Arial MT"/>
              </a:rPr>
              <a:t> </a:t>
            </a:r>
            <a:r>
              <a:rPr sz="2400" dirty="0">
                <a:cs typeface="Arial MT"/>
              </a:rPr>
              <a:t>randomness</a:t>
            </a:r>
          </a:p>
          <a:p>
            <a:pPr marL="882015" lvl="1" indent="-412750">
              <a:lnSpc>
                <a:spcPts val="2850"/>
              </a:lnSpc>
              <a:buClr>
                <a:srgbClr val="C4820D"/>
              </a:buClr>
              <a:buChar char="○"/>
              <a:tabLst>
                <a:tab pos="882015" algn="l"/>
                <a:tab pos="882650" algn="l"/>
              </a:tabLst>
            </a:pPr>
            <a:r>
              <a:rPr sz="2400" dirty="0">
                <a:cs typeface="Arial MT"/>
              </a:rPr>
              <a:t>“Chance</a:t>
            </a:r>
            <a:r>
              <a:rPr sz="2400" spc="-55" dirty="0">
                <a:cs typeface="Arial MT"/>
              </a:rPr>
              <a:t> </a:t>
            </a:r>
            <a:r>
              <a:rPr sz="2400" dirty="0">
                <a:cs typeface="Arial MT"/>
              </a:rPr>
              <a:t>models”</a:t>
            </a: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cs typeface="Arial"/>
              </a:rPr>
              <a:t>Key</a:t>
            </a:r>
            <a:r>
              <a:rPr sz="2400" b="1" spc="-15" dirty="0">
                <a:cs typeface="Arial"/>
              </a:rPr>
              <a:t> </a:t>
            </a:r>
            <a:r>
              <a:rPr sz="2400" b="1" spc="-5" dirty="0">
                <a:cs typeface="Arial"/>
              </a:rPr>
              <a:t>question:</a:t>
            </a:r>
            <a:r>
              <a:rPr sz="2400" b="1" spc="5" dirty="0">
                <a:cs typeface="Arial"/>
              </a:rPr>
              <a:t> </a:t>
            </a:r>
            <a:r>
              <a:rPr sz="2400" spc="-5" dirty="0">
                <a:cs typeface="Arial MT"/>
              </a:rPr>
              <a:t>does</a:t>
            </a:r>
            <a:r>
              <a:rPr sz="2400" spc="-15" dirty="0">
                <a:cs typeface="Arial MT"/>
              </a:rPr>
              <a:t> </a:t>
            </a:r>
            <a:r>
              <a:rPr sz="2400" spc="-5" dirty="0">
                <a:cs typeface="Arial MT"/>
              </a:rPr>
              <a:t>the</a:t>
            </a:r>
            <a:r>
              <a:rPr sz="2400" spc="-15" dirty="0">
                <a:cs typeface="Arial MT"/>
              </a:rPr>
              <a:t> </a:t>
            </a:r>
            <a:r>
              <a:rPr sz="2400" dirty="0">
                <a:cs typeface="Arial MT"/>
              </a:rPr>
              <a:t>model</a:t>
            </a:r>
            <a:r>
              <a:rPr sz="2400" spc="-15" dirty="0">
                <a:cs typeface="Arial MT"/>
              </a:rPr>
              <a:t> </a:t>
            </a:r>
            <a:r>
              <a:rPr sz="2400" spc="-5" dirty="0">
                <a:cs typeface="Arial MT"/>
              </a:rPr>
              <a:t>fit</a:t>
            </a:r>
            <a:r>
              <a:rPr sz="2400" spc="-20" dirty="0">
                <a:cs typeface="Arial MT"/>
              </a:rPr>
              <a:t> </a:t>
            </a:r>
            <a:r>
              <a:rPr sz="2400" spc="-5" dirty="0">
                <a:cs typeface="Arial MT"/>
              </a:rPr>
              <a:t>the</a:t>
            </a:r>
            <a:r>
              <a:rPr sz="2400" spc="-15" dirty="0">
                <a:cs typeface="Arial MT"/>
              </a:rPr>
              <a:t> </a:t>
            </a:r>
            <a:r>
              <a:rPr sz="2400" spc="-5" dirty="0">
                <a:cs typeface="Arial MT"/>
              </a:rPr>
              <a:t>data?</a:t>
            </a:r>
            <a:endParaRPr sz="2400"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DC5-7513-31C6-EEC8-71B91270B18F}"/>
              </a:ext>
            </a:extLst>
          </p:cNvPr>
          <p:cNvSpPr>
            <a:spLocks noGrp="1"/>
          </p:cNvSpPr>
          <p:nvPr>
            <p:ph type="title"/>
          </p:nvPr>
        </p:nvSpPr>
        <p:spPr>
          <a:xfrm>
            <a:off x="747132" y="363474"/>
            <a:ext cx="7599054" cy="656863"/>
          </a:xfrm>
        </p:spPr>
        <p:txBody>
          <a:bodyPr/>
          <a:lstStyle/>
          <a:p>
            <a:r>
              <a:rPr lang="en-US" dirty="0" err="1"/>
              <a:t>ALAmeda</a:t>
            </a:r>
            <a:r>
              <a:rPr lang="en-US" dirty="0"/>
              <a:t> county jury panels</a:t>
            </a:r>
          </a:p>
        </p:txBody>
      </p:sp>
      <p:sp>
        <p:nvSpPr>
          <p:cNvPr id="3" name="Content Placeholder 2">
            <a:extLst>
              <a:ext uri="{FF2B5EF4-FFF2-40B4-BE49-F238E27FC236}">
                <a16:creationId xmlns:a16="http://schemas.microsoft.com/office/drawing/2014/main" id="{4473C5AE-D758-C5C0-CFA3-53DAA5601714}"/>
              </a:ext>
            </a:extLst>
          </p:cNvPr>
          <p:cNvSpPr>
            <a:spLocks noGrp="1"/>
          </p:cNvSpPr>
          <p:nvPr>
            <p:ph idx="1"/>
          </p:nvPr>
        </p:nvSpPr>
        <p:spPr>
          <a:xfrm>
            <a:off x="841916" y="1020337"/>
            <a:ext cx="7504269" cy="3608813"/>
          </a:xfrm>
        </p:spPr>
        <p:txBody>
          <a:bodyPr/>
          <a:lstStyle/>
          <a:p>
            <a:r>
              <a:rPr lang="en-US" dirty="0"/>
              <a:t>The ACLU of Northern California in 2010 presented a report on jury selection in Alameda county, CA.</a:t>
            </a:r>
          </a:p>
          <a:p>
            <a:r>
              <a:rPr lang="en-US" dirty="0"/>
              <a:t>The focus of the study was ethnic composition of the panels (based on data collected in 2009 and 2010)</a:t>
            </a:r>
          </a:p>
          <a:p>
            <a:r>
              <a:rPr lang="en-US" dirty="0"/>
              <a:t>The data is available in the table called jury, but it shows the following to be the ethnic composition of the jury panel</a:t>
            </a:r>
          </a:p>
          <a:p>
            <a:endParaRPr lang="en-US" dirty="0"/>
          </a:p>
        </p:txBody>
      </p:sp>
      <p:pic>
        <p:nvPicPr>
          <p:cNvPr id="5" name="Picture 4" descr="Table&#10;&#10;Description automatically generated">
            <a:extLst>
              <a:ext uri="{FF2B5EF4-FFF2-40B4-BE49-F238E27FC236}">
                <a16:creationId xmlns:a16="http://schemas.microsoft.com/office/drawing/2014/main" id="{31E7EB59-5CFA-EC0A-DEE1-9DDC5C543EE5}"/>
              </a:ext>
            </a:extLst>
          </p:cNvPr>
          <p:cNvPicPr>
            <a:picLocks noChangeAspect="1"/>
          </p:cNvPicPr>
          <p:nvPr/>
        </p:nvPicPr>
        <p:blipFill>
          <a:blip r:embed="rId3"/>
          <a:stretch>
            <a:fillRect/>
          </a:stretch>
        </p:blipFill>
        <p:spPr>
          <a:xfrm>
            <a:off x="1040850" y="2687444"/>
            <a:ext cx="6756271" cy="2032465"/>
          </a:xfrm>
          <a:prstGeom prst="rect">
            <a:avLst/>
          </a:prstGeom>
        </p:spPr>
      </p:pic>
    </p:spTree>
    <p:extLst>
      <p:ext uri="{BB962C8B-B14F-4D97-AF65-F5344CB8AC3E}">
        <p14:creationId xmlns:p14="http://schemas.microsoft.com/office/powerpoint/2010/main" val="38142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9C80-7AEB-5ED7-8CA5-C509C4827D1E}"/>
              </a:ext>
            </a:extLst>
          </p:cNvPr>
          <p:cNvSpPr>
            <a:spLocks noGrp="1"/>
          </p:cNvSpPr>
          <p:nvPr>
            <p:ph type="title"/>
          </p:nvPr>
        </p:nvSpPr>
        <p:spPr>
          <a:xfrm>
            <a:off x="496230" y="201783"/>
            <a:ext cx="7967546" cy="712618"/>
          </a:xfrm>
        </p:spPr>
        <p:txBody>
          <a:bodyPr>
            <a:normAutofit fontScale="90000"/>
          </a:bodyPr>
          <a:lstStyle/>
          <a:p>
            <a:r>
              <a:rPr lang="en-US" dirty="0">
                <a:solidFill>
                  <a:schemeClr val="tx1"/>
                </a:solidFill>
              </a:rPr>
              <a:t>Comparison with panels drawn at Random</a:t>
            </a:r>
          </a:p>
        </p:txBody>
      </p:sp>
      <p:sp>
        <p:nvSpPr>
          <p:cNvPr id="3" name="Content Placeholder 2">
            <a:extLst>
              <a:ext uri="{FF2B5EF4-FFF2-40B4-BE49-F238E27FC236}">
                <a16:creationId xmlns:a16="http://schemas.microsoft.com/office/drawing/2014/main" id="{251EBFC6-2C92-832E-5AC6-D4A683D38733}"/>
              </a:ext>
            </a:extLst>
          </p:cNvPr>
          <p:cNvSpPr>
            <a:spLocks noGrp="1"/>
          </p:cNvSpPr>
          <p:nvPr>
            <p:ph idx="1"/>
          </p:nvPr>
        </p:nvSpPr>
        <p:spPr>
          <a:xfrm>
            <a:off x="618893" y="964581"/>
            <a:ext cx="7967546" cy="3815446"/>
          </a:xfrm>
        </p:spPr>
        <p:txBody>
          <a:bodyPr>
            <a:noAutofit/>
          </a:bodyPr>
          <a:lstStyle/>
          <a:p>
            <a:r>
              <a:rPr lang="en-US" sz="2000" b="0" i="0" dirty="0">
                <a:effectLst/>
              </a:rPr>
              <a:t>What if we select a random sample of 1,453 people from the population of eligible jurors?</a:t>
            </a:r>
          </a:p>
          <a:p>
            <a:r>
              <a:rPr lang="en-US" sz="2000" b="0" i="0" dirty="0">
                <a:effectLst/>
              </a:rPr>
              <a:t>Will the distribution of their ethnicities look like the distribution of the panels above?</a:t>
            </a:r>
          </a:p>
          <a:p>
            <a:pPr marL="0" indent="0" algn="ctr">
              <a:buNone/>
            </a:pPr>
            <a:r>
              <a:rPr lang="en-US" sz="1600" dirty="0">
                <a:solidFill>
                  <a:srgbClr val="00B0F0"/>
                </a:solidFill>
              </a:rPr>
              <a:t>Demo(Notebook 6.1, Alameda County Jury Panels)</a:t>
            </a:r>
          </a:p>
          <a:p>
            <a:r>
              <a:rPr lang="en-US" sz="1800" b="1" i="0" dirty="0">
                <a:effectLst/>
              </a:rPr>
              <a:t>Technical note.</a:t>
            </a:r>
            <a:r>
              <a:rPr lang="en-US" sz="1800" b="0" i="0" dirty="0">
                <a:effectLst/>
              </a:rPr>
              <a:t> </a:t>
            </a:r>
          </a:p>
          <a:p>
            <a:pPr lvl="1"/>
            <a:r>
              <a:rPr lang="en-US" sz="1650" b="0" i="0" dirty="0">
                <a:effectLst/>
              </a:rPr>
              <a:t>Random samples of prospective jurors would be selected without replacement. </a:t>
            </a:r>
          </a:p>
          <a:p>
            <a:pPr lvl="1"/>
            <a:r>
              <a:rPr lang="en-US" sz="1650" b="0" i="0" dirty="0">
                <a:effectLst/>
              </a:rPr>
              <a:t>However, when the size of a sample is small relative to the size of the population, sampling without replacement resembles sampling with replacement; the proportions in the population don't change much between draws.</a:t>
            </a:r>
          </a:p>
        </p:txBody>
      </p:sp>
    </p:spTree>
    <p:extLst>
      <p:ext uri="{BB962C8B-B14F-4D97-AF65-F5344CB8AC3E}">
        <p14:creationId xmlns:p14="http://schemas.microsoft.com/office/powerpoint/2010/main" val="216305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6346" y="2240535"/>
            <a:ext cx="3306445"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New</a:t>
            </a:r>
            <a:r>
              <a:rPr spc="-235" dirty="0"/>
              <a:t> </a:t>
            </a:r>
            <a:r>
              <a:rPr spc="-5" dirty="0"/>
              <a:t>Statistic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80859"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Distance Between</a:t>
            </a:r>
            <a:r>
              <a:rPr spc="-90" dirty="0">
                <a:solidFill>
                  <a:schemeClr val="tx1"/>
                </a:solidFill>
              </a:rPr>
              <a:t> </a:t>
            </a:r>
            <a:r>
              <a:rPr spc="-5" dirty="0">
                <a:solidFill>
                  <a:schemeClr val="tx1"/>
                </a:solidFill>
              </a:rPr>
              <a:t>Distributions</a:t>
            </a:r>
          </a:p>
        </p:txBody>
      </p:sp>
      <p:sp>
        <p:nvSpPr>
          <p:cNvPr id="3" name="object 3"/>
          <p:cNvSpPr txBox="1"/>
          <p:nvPr/>
        </p:nvSpPr>
        <p:spPr>
          <a:xfrm>
            <a:off x="574723" y="1093340"/>
            <a:ext cx="7729220" cy="273664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People on the panels are of </a:t>
            </a:r>
            <a:r>
              <a:rPr sz="2400" dirty="0">
                <a:cs typeface="Arial"/>
              </a:rPr>
              <a:t>multiple</a:t>
            </a:r>
            <a:r>
              <a:rPr sz="2400" spc="-45" dirty="0">
                <a:cs typeface="Arial"/>
              </a:rPr>
              <a:t> </a:t>
            </a:r>
            <a:r>
              <a:rPr sz="2400" spc="-5" dirty="0">
                <a:cs typeface="Arial"/>
              </a:rPr>
              <a:t>ethnicities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Distribution of ethnicities is</a:t>
            </a:r>
            <a:r>
              <a:rPr sz="2400" spc="-20" dirty="0">
                <a:cs typeface="Arial"/>
              </a:rPr>
              <a:t> </a:t>
            </a:r>
            <a:r>
              <a:rPr sz="2400" dirty="0">
                <a:cs typeface="Arial"/>
              </a:rPr>
              <a:t>categorical</a:t>
            </a:r>
          </a:p>
          <a:p>
            <a:pPr>
              <a:lnSpc>
                <a:spcPct val="100000"/>
              </a:lnSpc>
              <a:spcBef>
                <a:spcPts val="40"/>
              </a:spcBef>
              <a:buClr>
                <a:srgbClr val="C3820E"/>
              </a:buClr>
              <a:buFont typeface="Arial"/>
              <a:buChar char="●"/>
            </a:pPr>
            <a:endParaRPr sz="3300" dirty="0">
              <a:cs typeface="Arial"/>
            </a:endParaRPr>
          </a:p>
          <a:p>
            <a:pPr marL="424815" marR="5080" indent="-412750">
              <a:lnSpc>
                <a:spcPct val="99500"/>
              </a:lnSpc>
              <a:spcBef>
                <a:spcPts val="5"/>
              </a:spcBef>
              <a:buClr>
                <a:srgbClr val="C3820E"/>
              </a:buClr>
              <a:buChar char="●"/>
              <a:tabLst>
                <a:tab pos="424815" algn="l"/>
                <a:tab pos="425450" algn="l"/>
              </a:tabLst>
            </a:pPr>
            <a:r>
              <a:rPr sz="2400" spc="-135" dirty="0">
                <a:cs typeface="Arial"/>
              </a:rPr>
              <a:t>To </a:t>
            </a:r>
            <a:r>
              <a:rPr sz="2400" dirty="0">
                <a:cs typeface="Arial"/>
              </a:rPr>
              <a:t>see </a:t>
            </a:r>
            <a:r>
              <a:rPr sz="2400" spc="-5" dirty="0" smtClean="0">
                <a:cs typeface="Arial"/>
              </a:rPr>
              <a:t>whether </a:t>
            </a:r>
            <a:r>
              <a:rPr sz="2400" spc="-5" dirty="0">
                <a:cs typeface="Arial"/>
              </a:rPr>
              <a:t>the distribution of ethnicities of the  panels is </a:t>
            </a:r>
            <a:r>
              <a:rPr sz="2400" dirty="0">
                <a:cs typeface="Arial"/>
              </a:rPr>
              <a:t>close </a:t>
            </a:r>
            <a:r>
              <a:rPr sz="2400" spc="-5" dirty="0">
                <a:cs typeface="Arial"/>
              </a:rPr>
              <a:t>to that of the eligible jurors, we have to </a:t>
            </a:r>
            <a:r>
              <a:rPr sz="2400" dirty="0" smtClean="0">
                <a:cs typeface="Arial"/>
              </a:rPr>
              <a:t>measure </a:t>
            </a:r>
            <a:r>
              <a:rPr sz="2400" spc="-5" dirty="0">
                <a:cs typeface="Arial"/>
              </a:rPr>
              <a:t>the distance between two </a:t>
            </a:r>
            <a:r>
              <a:rPr sz="2400" dirty="0">
                <a:cs typeface="Arial"/>
              </a:rPr>
              <a:t>categorical  </a:t>
            </a:r>
            <a:r>
              <a:rPr sz="2400" spc="-5" dirty="0">
                <a:cs typeface="Arial"/>
              </a:rPr>
              <a:t>distributions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939036"/>
            <a:ext cx="8197217" cy="3528530"/>
          </a:xfrm>
          <a:prstGeom prst="rect">
            <a:avLst/>
          </a:prstGeom>
        </p:spPr>
        <p:txBody>
          <a:bodyPr vert="horz" wrap="square" lIns="0" tIns="167005" rIns="0" bIns="0" rtlCol="0">
            <a:spAutoFit/>
          </a:bodyPr>
          <a:lstStyle/>
          <a:p>
            <a:pPr marL="12700">
              <a:lnSpc>
                <a:spcPct val="100000"/>
              </a:lnSpc>
              <a:spcBef>
                <a:spcPts val="1315"/>
              </a:spcBef>
            </a:pPr>
            <a:r>
              <a:rPr sz="2400" spc="-5" dirty="0">
                <a:cs typeface="Arial"/>
              </a:rPr>
              <a:t>Every distance has </a:t>
            </a:r>
            <a:r>
              <a:rPr sz="2400" dirty="0">
                <a:cs typeface="Arial"/>
              </a:rPr>
              <a:t>a computational</a:t>
            </a:r>
            <a:r>
              <a:rPr sz="2400" spc="-50" dirty="0">
                <a:cs typeface="Arial"/>
              </a:rPr>
              <a:t> </a:t>
            </a:r>
            <a:r>
              <a:rPr sz="2400" dirty="0">
                <a:cs typeface="Arial"/>
              </a:rPr>
              <a:t>recipe</a:t>
            </a:r>
          </a:p>
          <a:p>
            <a:pPr marL="12700">
              <a:lnSpc>
                <a:spcPct val="100000"/>
              </a:lnSpc>
              <a:spcBef>
                <a:spcPts val="1215"/>
              </a:spcBef>
            </a:pPr>
            <a:r>
              <a:rPr sz="2400" b="1" spc="-40" dirty="0">
                <a:cs typeface="Arial"/>
              </a:rPr>
              <a:t>Total </a:t>
            </a:r>
            <a:r>
              <a:rPr sz="2400" b="1" spc="-20" dirty="0">
                <a:cs typeface="Arial"/>
              </a:rPr>
              <a:t>Variation </a:t>
            </a:r>
            <a:r>
              <a:rPr sz="2400" b="1" spc="-5" dirty="0">
                <a:cs typeface="Arial"/>
              </a:rPr>
              <a:t>Distance</a:t>
            </a:r>
            <a:r>
              <a:rPr sz="2400" b="1" spc="65" dirty="0">
                <a:cs typeface="Arial"/>
              </a:rPr>
              <a:t> </a:t>
            </a:r>
            <a:r>
              <a:rPr sz="2400" dirty="0">
                <a:cs typeface="Arial"/>
              </a:rPr>
              <a:t>(TVD):</a:t>
            </a:r>
          </a:p>
          <a:p>
            <a:pPr marL="469265" marR="5080" indent="-412750">
              <a:lnSpc>
                <a:spcPts val="2850"/>
              </a:lnSpc>
              <a:spcBef>
                <a:spcPts val="1290"/>
              </a:spcBef>
              <a:buClr>
                <a:srgbClr val="C3820E"/>
              </a:buClr>
              <a:buChar char="●"/>
              <a:tabLst>
                <a:tab pos="469265" algn="l"/>
                <a:tab pos="469900" algn="l"/>
              </a:tabLst>
            </a:pPr>
            <a:r>
              <a:rPr sz="2400" spc="-5" dirty="0">
                <a:cs typeface="Arial"/>
              </a:rPr>
              <a:t>For each </a:t>
            </a:r>
            <a:r>
              <a:rPr sz="2400" spc="-20" dirty="0">
                <a:cs typeface="Arial"/>
              </a:rPr>
              <a:t>category, </a:t>
            </a:r>
            <a:r>
              <a:rPr sz="2400" dirty="0">
                <a:cs typeface="Arial"/>
              </a:rPr>
              <a:t>compute </a:t>
            </a:r>
            <a:r>
              <a:rPr sz="2400" spc="-5" dirty="0">
                <a:cs typeface="Arial"/>
              </a:rPr>
              <a:t>the </a:t>
            </a:r>
            <a:r>
              <a:rPr sz="2400" spc="-10" dirty="0">
                <a:cs typeface="Arial"/>
              </a:rPr>
              <a:t>difference</a:t>
            </a:r>
            <a:r>
              <a:rPr sz="2400" spc="-85" dirty="0">
                <a:cs typeface="Arial"/>
              </a:rPr>
              <a:t> </a:t>
            </a:r>
            <a:r>
              <a:rPr sz="2400" spc="-5" dirty="0">
                <a:cs typeface="Arial"/>
              </a:rPr>
              <a:t>in  proportions between two</a:t>
            </a:r>
            <a:r>
              <a:rPr sz="2400" spc="-30" dirty="0">
                <a:cs typeface="Arial"/>
              </a:rPr>
              <a:t> </a:t>
            </a:r>
            <a:r>
              <a:rPr sz="2400" spc="-5" dirty="0">
                <a:cs typeface="Arial"/>
              </a:rPr>
              <a:t>distributions</a:t>
            </a:r>
            <a:endParaRPr sz="2400" dirty="0">
              <a:cs typeface="Arial"/>
            </a:endParaRPr>
          </a:p>
          <a:p>
            <a:pPr marL="469900" indent="-412750">
              <a:lnSpc>
                <a:spcPct val="100000"/>
              </a:lnSpc>
              <a:spcBef>
                <a:spcPts val="1080"/>
              </a:spcBef>
              <a:buClr>
                <a:srgbClr val="C3820E"/>
              </a:buClr>
              <a:buChar char="●"/>
              <a:tabLst>
                <a:tab pos="469265" algn="l"/>
                <a:tab pos="469900" algn="l"/>
              </a:tabLst>
            </a:pPr>
            <a:r>
              <a:rPr sz="2400" spc="-70" dirty="0">
                <a:cs typeface="Arial"/>
              </a:rPr>
              <a:t>Take </a:t>
            </a:r>
            <a:r>
              <a:rPr sz="2400" spc="-5" dirty="0">
                <a:cs typeface="Arial"/>
              </a:rPr>
              <a:t>the absolute </a:t>
            </a:r>
            <a:r>
              <a:rPr sz="2400" dirty="0">
                <a:cs typeface="Arial"/>
              </a:rPr>
              <a:t>value </a:t>
            </a:r>
            <a:r>
              <a:rPr sz="2400" spc="-5" dirty="0">
                <a:cs typeface="Arial"/>
              </a:rPr>
              <a:t>of each</a:t>
            </a:r>
            <a:r>
              <a:rPr sz="2400" spc="5" dirty="0">
                <a:cs typeface="Arial"/>
              </a:rPr>
              <a:t> </a:t>
            </a:r>
            <a:r>
              <a:rPr sz="2400" spc="-10" dirty="0">
                <a:cs typeface="Arial"/>
              </a:rPr>
              <a:t>difference</a:t>
            </a:r>
            <a:endParaRPr sz="2400" dirty="0">
              <a:cs typeface="Arial"/>
            </a:endParaRPr>
          </a:p>
          <a:p>
            <a:pPr marL="469900" indent="-412750">
              <a:lnSpc>
                <a:spcPct val="100000"/>
              </a:lnSpc>
              <a:spcBef>
                <a:spcPts val="1170"/>
              </a:spcBef>
              <a:buClr>
                <a:srgbClr val="C3820E"/>
              </a:buClr>
              <a:buChar char="●"/>
              <a:tabLst>
                <a:tab pos="469265" algn="l"/>
                <a:tab pos="469900" algn="l"/>
              </a:tabLst>
            </a:pPr>
            <a:r>
              <a:rPr sz="2400" spc="-5" dirty="0">
                <a:cs typeface="Arial"/>
              </a:rPr>
              <a:t>Sum, and then divide the </a:t>
            </a:r>
            <a:r>
              <a:rPr sz="2400" dirty="0">
                <a:cs typeface="Arial"/>
              </a:rPr>
              <a:t>sum </a:t>
            </a:r>
            <a:r>
              <a:rPr sz="2400" spc="-5" dirty="0">
                <a:cs typeface="Arial"/>
              </a:rPr>
              <a:t>by</a:t>
            </a:r>
            <a:r>
              <a:rPr sz="2400" spc="-50" dirty="0">
                <a:cs typeface="Arial"/>
              </a:rPr>
              <a:t> </a:t>
            </a:r>
            <a:r>
              <a:rPr sz="2400" dirty="0">
                <a:cs typeface="Arial"/>
              </a:rPr>
              <a:t>2</a:t>
            </a:r>
            <a:endParaRPr lang="en-US" sz="2400" dirty="0">
              <a:cs typeface="Arial"/>
            </a:endParaRPr>
          </a:p>
          <a:p>
            <a:pPr marL="57150" algn="ctr">
              <a:lnSpc>
                <a:spcPct val="100000"/>
              </a:lnSpc>
              <a:spcBef>
                <a:spcPts val="1170"/>
              </a:spcBef>
              <a:buClr>
                <a:srgbClr val="C3820E"/>
              </a:buClr>
              <a:tabLst>
                <a:tab pos="469265" algn="l"/>
                <a:tab pos="469900" algn="l"/>
              </a:tabLst>
            </a:pPr>
            <a:r>
              <a:rPr dirty="0">
                <a:solidFill>
                  <a:srgbClr val="3B7EA1"/>
                </a:solidFill>
                <a:cs typeface="Arial"/>
              </a:rPr>
              <a:t>(Demo</a:t>
            </a:r>
            <a:r>
              <a:rPr lang="en-US" dirty="0">
                <a:solidFill>
                  <a:srgbClr val="3B7EA1"/>
                </a:solidFill>
                <a:cs typeface="Arial"/>
              </a:rPr>
              <a:t> – notebook 6.1, Distance Between Distributions</a:t>
            </a:r>
            <a:r>
              <a:rPr dirty="0">
                <a:solidFill>
                  <a:srgbClr val="3B7EA1"/>
                </a:solidFill>
                <a:cs typeface="Arial"/>
              </a:rPr>
              <a:t>)</a:t>
            </a:r>
            <a:endParaRPr dirty="0">
              <a:cs typeface="Arial"/>
            </a:endParaRPr>
          </a:p>
        </p:txBody>
      </p:sp>
      <p:sp>
        <p:nvSpPr>
          <p:cNvPr id="3" name="object 3"/>
          <p:cNvSpPr txBox="1">
            <a:spLocks noGrp="1"/>
          </p:cNvSpPr>
          <p:nvPr>
            <p:ph type="title"/>
          </p:nvPr>
        </p:nvSpPr>
        <p:spPr>
          <a:xfrm>
            <a:off x="530223" y="181698"/>
            <a:ext cx="5168265"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Total </a:t>
            </a:r>
            <a:r>
              <a:rPr spc="-30" dirty="0">
                <a:solidFill>
                  <a:schemeClr val="tx1"/>
                </a:solidFill>
              </a:rPr>
              <a:t>Variation</a:t>
            </a:r>
            <a:r>
              <a:rPr spc="-20" dirty="0">
                <a:solidFill>
                  <a:schemeClr val="tx1"/>
                </a:solidFill>
              </a:rPr>
              <a:t> </a:t>
            </a:r>
            <a:r>
              <a:rPr spc="-5" dirty="0">
                <a:solidFill>
                  <a:schemeClr val="tx1"/>
                </a:solidFill>
              </a:rPr>
              <a:t>Distance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5526-2CAD-839A-9C2A-1ACBEBDBC0F2}"/>
              </a:ext>
            </a:extLst>
          </p:cNvPr>
          <p:cNvSpPr>
            <a:spLocks noGrp="1"/>
          </p:cNvSpPr>
          <p:nvPr>
            <p:ph type="title"/>
          </p:nvPr>
        </p:nvSpPr>
        <p:spPr>
          <a:xfrm>
            <a:off x="467979" y="178808"/>
            <a:ext cx="7895063" cy="611923"/>
          </a:xfrm>
        </p:spPr>
        <p:txBody>
          <a:bodyPr>
            <a:normAutofit fontScale="90000"/>
          </a:bodyPr>
          <a:lstStyle/>
          <a:p>
            <a:r>
              <a:rPr lang="en-US" dirty="0">
                <a:solidFill>
                  <a:schemeClr val="tx1"/>
                </a:solidFill>
              </a:rPr>
              <a:t>Simulating ethnic composition in the jury</a:t>
            </a:r>
          </a:p>
        </p:txBody>
      </p:sp>
      <p:sp>
        <p:nvSpPr>
          <p:cNvPr id="3" name="Content Placeholder 2">
            <a:extLst>
              <a:ext uri="{FF2B5EF4-FFF2-40B4-BE49-F238E27FC236}">
                <a16:creationId xmlns:a16="http://schemas.microsoft.com/office/drawing/2014/main" id="{9CDF26C6-5344-07C2-B354-7024E2DC6E53}"/>
              </a:ext>
            </a:extLst>
          </p:cNvPr>
          <p:cNvSpPr>
            <a:spLocks noGrp="1"/>
          </p:cNvSpPr>
          <p:nvPr>
            <p:ph idx="1"/>
          </p:nvPr>
        </p:nvSpPr>
        <p:spPr>
          <a:xfrm>
            <a:off x="568961" y="924561"/>
            <a:ext cx="8056880" cy="4040132"/>
          </a:xfrm>
        </p:spPr>
        <p:txBody>
          <a:bodyPr>
            <a:normAutofit/>
          </a:bodyPr>
          <a:lstStyle/>
          <a:p>
            <a:r>
              <a:rPr lang="en-US" sz="1800" dirty="0"/>
              <a:t>Once we’ve obtained a statistic, here, the distance between 2 distributions</a:t>
            </a:r>
          </a:p>
          <a:p>
            <a:pPr lvl="1"/>
            <a:r>
              <a:rPr lang="en-US" dirty="0"/>
              <a:t>For the </a:t>
            </a:r>
            <a:r>
              <a:rPr lang="en-US" dirty="0">
                <a:solidFill>
                  <a:srgbClr val="0070C0"/>
                </a:solidFill>
              </a:rPr>
              <a:t>observed</a:t>
            </a:r>
            <a:r>
              <a:rPr lang="en-US" dirty="0"/>
              <a:t> statistic that would be distance between </a:t>
            </a:r>
            <a:r>
              <a:rPr lang="en-US" dirty="0">
                <a:solidFill>
                  <a:srgbClr val="00B0F0"/>
                </a:solidFill>
              </a:rPr>
              <a:t>eligible</a:t>
            </a:r>
            <a:r>
              <a:rPr lang="en-US" dirty="0"/>
              <a:t> and observed panel</a:t>
            </a:r>
          </a:p>
          <a:p>
            <a:pPr lvl="1"/>
            <a:r>
              <a:rPr lang="en-US" dirty="0"/>
              <a:t>For the </a:t>
            </a:r>
            <a:r>
              <a:rPr lang="en-US" dirty="0">
                <a:solidFill>
                  <a:srgbClr val="0070C0"/>
                </a:solidFill>
              </a:rPr>
              <a:t>simulated</a:t>
            </a:r>
            <a:r>
              <a:rPr lang="en-US" dirty="0"/>
              <a:t> statistic that would be distance between </a:t>
            </a:r>
            <a:r>
              <a:rPr lang="en-US" dirty="0">
                <a:solidFill>
                  <a:srgbClr val="00B0F0"/>
                </a:solidFill>
              </a:rPr>
              <a:t>eligible</a:t>
            </a:r>
            <a:r>
              <a:rPr lang="en-US" dirty="0"/>
              <a:t> and simulated panel</a:t>
            </a:r>
          </a:p>
          <a:p>
            <a:r>
              <a:rPr lang="en-US" sz="1800" dirty="0"/>
              <a:t>We can simulate a single statistic</a:t>
            </a:r>
          </a:p>
          <a:p>
            <a:pPr lvl="1"/>
            <a:r>
              <a:rPr lang="en-US" dirty="0"/>
              <a:t>Generate an ethnic distribution (proportions) of the jury from a sample size of 1453</a:t>
            </a:r>
          </a:p>
          <a:p>
            <a:pPr lvl="1"/>
            <a:r>
              <a:rPr lang="en-US" dirty="0"/>
              <a:t>Then compute the TVD between that distribution and </a:t>
            </a:r>
            <a:r>
              <a:rPr lang="en-US" dirty="0">
                <a:solidFill>
                  <a:srgbClr val="00B0F0"/>
                </a:solidFill>
              </a:rPr>
              <a:t>eligible</a:t>
            </a:r>
            <a:r>
              <a:rPr lang="en-US" dirty="0"/>
              <a:t> distribution</a:t>
            </a:r>
          </a:p>
          <a:p>
            <a:r>
              <a:rPr lang="en-US" sz="1800" dirty="0"/>
              <a:t>Then, iterate several times (to understand the variability of the simulated statistic)</a:t>
            </a:r>
          </a:p>
          <a:p>
            <a:pPr lvl="1"/>
            <a:r>
              <a:rPr lang="en-US" dirty="0"/>
              <a:t>Append the obtained values in an array</a:t>
            </a:r>
          </a:p>
          <a:p>
            <a:r>
              <a:rPr lang="en-US" sz="1800" dirty="0"/>
              <a:t>Then visualize the results (on a histogram) </a:t>
            </a:r>
          </a:p>
          <a:p>
            <a:pPr lvl="1"/>
            <a:r>
              <a:rPr lang="en-US" sz="1400" dirty="0"/>
              <a:t>And, compare the predictions (empirical TVD of the simulated statistic) against the data (actual TVD from the data).</a:t>
            </a:r>
          </a:p>
          <a:p>
            <a:endParaRPr lang="en-US" dirty="0"/>
          </a:p>
        </p:txBody>
      </p:sp>
      <p:sp>
        <p:nvSpPr>
          <p:cNvPr id="4" name="TextBox 3">
            <a:extLst>
              <a:ext uri="{FF2B5EF4-FFF2-40B4-BE49-F238E27FC236}">
                <a16:creationId xmlns:a16="http://schemas.microsoft.com/office/drawing/2014/main" id="{4BB3371E-5913-EAD3-4E58-011A5A72EF81}"/>
              </a:ext>
            </a:extLst>
          </p:cNvPr>
          <p:cNvSpPr txBox="1"/>
          <p:nvPr/>
        </p:nvSpPr>
        <p:spPr>
          <a:xfrm>
            <a:off x="2337266" y="4595360"/>
            <a:ext cx="5075044" cy="369332"/>
          </a:xfrm>
          <a:prstGeom prst="rect">
            <a:avLst/>
          </a:prstGeom>
          <a:noFill/>
        </p:spPr>
        <p:txBody>
          <a:bodyPr wrap="none" rtlCol="0">
            <a:spAutoFit/>
          </a:bodyPr>
          <a:lstStyle/>
          <a:p>
            <a:r>
              <a:rPr lang="en-US" sz="1800" dirty="0">
                <a:solidFill>
                  <a:srgbClr val="3B7EA1"/>
                </a:solidFill>
                <a:latin typeface="Arial"/>
                <a:cs typeface="Arial"/>
              </a:rPr>
              <a:t>(Demo – notebook 6.1, Total Variation Distance)</a:t>
            </a:r>
            <a:endParaRPr lang="en-US" sz="1800" dirty="0">
              <a:latin typeface="Arial"/>
              <a:cs typeface="Arial"/>
            </a:endParaRPr>
          </a:p>
        </p:txBody>
      </p:sp>
    </p:spTree>
    <p:extLst>
      <p:ext uri="{BB962C8B-B14F-4D97-AF65-F5344CB8AC3E}">
        <p14:creationId xmlns:p14="http://schemas.microsoft.com/office/powerpoint/2010/main" val="317482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1094356"/>
            <a:ext cx="8013065" cy="3414395"/>
          </a:xfrm>
          <a:prstGeom prst="rect">
            <a:avLst/>
          </a:prstGeom>
        </p:spPr>
        <p:txBody>
          <a:bodyPr vert="horz" wrap="square" lIns="0" tIns="8890" rIns="0" bIns="0" rtlCol="0">
            <a:spAutoFit/>
          </a:bodyPr>
          <a:lstStyle/>
          <a:p>
            <a:pPr marL="12700" marR="78740">
              <a:lnSpc>
                <a:spcPct val="101099"/>
              </a:lnSpc>
              <a:spcBef>
                <a:spcPts val="70"/>
              </a:spcBef>
            </a:pPr>
            <a:r>
              <a:rPr sz="2200" spc="-125" dirty="0">
                <a:cs typeface="Arial"/>
              </a:rPr>
              <a:t>To </a:t>
            </a:r>
            <a:r>
              <a:rPr sz="2200" spc="-5" dirty="0">
                <a:cs typeface="Arial"/>
              </a:rPr>
              <a:t>assess whether </a:t>
            </a:r>
            <a:r>
              <a:rPr sz="2200" dirty="0">
                <a:cs typeface="Arial"/>
              </a:rPr>
              <a:t>a sample </a:t>
            </a:r>
            <a:r>
              <a:rPr sz="2200" spc="-5" dirty="0">
                <a:cs typeface="Arial"/>
              </a:rPr>
              <a:t>was drawn </a:t>
            </a:r>
            <a:r>
              <a:rPr sz="2200" dirty="0">
                <a:cs typeface="Arial"/>
              </a:rPr>
              <a:t>randomly </a:t>
            </a:r>
            <a:r>
              <a:rPr sz="2200" spc="-5" dirty="0">
                <a:cs typeface="Arial"/>
              </a:rPr>
              <a:t>from </a:t>
            </a:r>
            <a:r>
              <a:rPr sz="2200" dirty="0">
                <a:cs typeface="Arial"/>
              </a:rPr>
              <a:t>a known  categorical</a:t>
            </a:r>
            <a:r>
              <a:rPr sz="2200" spc="-10" dirty="0">
                <a:cs typeface="Arial"/>
              </a:rPr>
              <a:t> </a:t>
            </a:r>
            <a:r>
              <a:rPr sz="2200" spc="-5" dirty="0">
                <a:cs typeface="Arial"/>
              </a:rPr>
              <a:t>distribution:</a:t>
            </a:r>
            <a:endParaRPr sz="2200" dirty="0">
              <a:cs typeface="Arial"/>
            </a:endParaRPr>
          </a:p>
          <a:p>
            <a:pPr marL="469265" marR="327025" indent="-397510">
              <a:lnSpc>
                <a:spcPts val="2620"/>
              </a:lnSpc>
              <a:spcBef>
                <a:spcPts val="690"/>
              </a:spcBef>
              <a:buClr>
                <a:srgbClr val="C3820E"/>
              </a:buClr>
              <a:buChar char="●"/>
              <a:tabLst>
                <a:tab pos="469265" algn="l"/>
                <a:tab pos="469900" algn="l"/>
              </a:tabLst>
            </a:pPr>
            <a:r>
              <a:rPr sz="2200" spc="-5" dirty="0">
                <a:cs typeface="Arial"/>
              </a:rPr>
              <a:t>Use TVD as the </a:t>
            </a:r>
            <a:r>
              <a:rPr sz="2200" dirty="0">
                <a:cs typeface="Arial"/>
              </a:rPr>
              <a:t>statistic </a:t>
            </a:r>
            <a:r>
              <a:rPr sz="2200" spc="-5" dirty="0">
                <a:cs typeface="Arial"/>
              </a:rPr>
              <a:t>because it </a:t>
            </a:r>
            <a:r>
              <a:rPr sz="2200" dirty="0">
                <a:cs typeface="Arial"/>
              </a:rPr>
              <a:t>measures </a:t>
            </a:r>
            <a:r>
              <a:rPr sz="2200" spc="-5" dirty="0">
                <a:cs typeface="Arial"/>
              </a:rPr>
              <a:t>the</a:t>
            </a:r>
            <a:r>
              <a:rPr sz="2200" spc="-135" dirty="0">
                <a:cs typeface="Arial"/>
              </a:rPr>
              <a:t> </a:t>
            </a:r>
            <a:r>
              <a:rPr sz="2200" spc="-5" dirty="0">
                <a:cs typeface="Arial"/>
              </a:rPr>
              <a:t>distance </a:t>
            </a:r>
            <a:r>
              <a:rPr sz="2200" spc="-5" dirty="0" smtClean="0">
                <a:cs typeface="Arial"/>
              </a:rPr>
              <a:t>between </a:t>
            </a:r>
            <a:r>
              <a:rPr sz="2200" dirty="0">
                <a:cs typeface="Arial"/>
              </a:rPr>
              <a:t>categorical</a:t>
            </a:r>
            <a:r>
              <a:rPr sz="2200" spc="-10" dirty="0">
                <a:cs typeface="Arial"/>
              </a:rPr>
              <a:t> </a:t>
            </a:r>
            <a:r>
              <a:rPr sz="2200" spc="-5" dirty="0">
                <a:cs typeface="Arial"/>
              </a:rPr>
              <a:t>distributions</a:t>
            </a:r>
            <a:endParaRPr sz="2200" dirty="0">
              <a:cs typeface="Arial"/>
            </a:endParaRPr>
          </a:p>
          <a:p>
            <a:pPr marL="469265" marR="5080" indent="-397510">
              <a:lnSpc>
                <a:spcPts val="2620"/>
              </a:lnSpc>
              <a:spcBef>
                <a:spcPts val="610"/>
              </a:spcBef>
              <a:buClr>
                <a:srgbClr val="C3820E"/>
              </a:buClr>
              <a:buChar char="●"/>
              <a:tabLst>
                <a:tab pos="469265" algn="l"/>
                <a:tab pos="469900" algn="l"/>
              </a:tabLst>
            </a:pPr>
            <a:r>
              <a:rPr sz="2200" spc="-5" dirty="0">
                <a:cs typeface="Arial"/>
              </a:rPr>
              <a:t>Sample at </a:t>
            </a:r>
            <a:r>
              <a:rPr sz="2200" dirty="0">
                <a:cs typeface="Arial"/>
              </a:rPr>
              <a:t>random </a:t>
            </a:r>
            <a:r>
              <a:rPr sz="2200" spc="-5" dirty="0">
                <a:cs typeface="Arial"/>
              </a:rPr>
              <a:t>from the population and </a:t>
            </a:r>
            <a:r>
              <a:rPr sz="2200" dirty="0">
                <a:cs typeface="Arial"/>
              </a:rPr>
              <a:t>compute </a:t>
            </a:r>
            <a:r>
              <a:rPr sz="2200" spc="-5" dirty="0">
                <a:cs typeface="Arial"/>
              </a:rPr>
              <a:t>the</a:t>
            </a:r>
            <a:r>
              <a:rPr sz="2200" spc="-140" dirty="0">
                <a:cs typeface="Arial"/>
              </a:rPr>
              <a:t> </a:t>
            </a:r>
            <a:r>
              <a:rPr sz="2200" spc="-5" dirty="0">
                <a:cs typeface="Arial"/>
              </a:rPr>
              <a:t>TVD </a:t>
            </a:r>
            <a:r>
              <a:rPr sz="2200" spc="-5" dirty="0" smtClean="0">
                <a:cs typeface="Arial"/>
              </a:rPr>
              <a:t>from </a:t>
            </a:r>
            <a:r>
              <a:rPr sz="2200" spc="-5" dirty="0">
                <a:cs typeface="Arial"/>
              </a:rPr>
              <a:t>the </a:t>
            </a:r>
            <a:r>
              <a:rPr sz="2200" dirty="0">
                <a:cs typeface="Arial"/>
              </a:rPr>
              <a:t>random sample; repeat </a:t>
            </a:r>
            <a:r>
              <a:rPr sz="2200" spc="-5" dirty="0">
                <a:cs typeface="Arial"/>
              </a:rPr>
              <a:t>numerous</a:t>
            </a:r>
            <a:r>
              <a:rPr sz="2200" spc="-50" dirty="0">
                <a:cs typeface="Arial"/>
              </a:rPr>
              <a:t> </a:t>
            </a:r>
            <a:r>
              <a:rPr sz="2200" spc="-5" dirty="0">
                <a:cs typeface="Arial"/>
              </a:rPr>
              <a:t>times</a:t>
            </a:r>
            <a:endParaRPr sz="2200" dirty="0">
              <a:cs typeface="Arial"/>
            </a:endParaRPr>
          </a:p>
          <a:p>
            <a:pPr marL="469900" indent="-397510">
              <a:lnSpc>
                <a:spcPct val="100000"/>
              </a:lnSpc>
              <a:spcBef>
                <a:spcPts val="505"/>
              </a:spcBef>
              <a:buClr>
                <a:srgbClr val="C3820E"/>
              </a:buClr>
              <a:buChar char="●"/>
              <a:tabLst>
                <a:tab pos="469265" algn="l"/>
                <a:tab pos="469900" algn="l"/>
              </a:tabLst>
            </a:pPr>
            <a:r>
              <a:rPr sz="2200" spc="-5" dirty="0">
                <a:cs typeface="Arial"/>
              </a:rPr>
              <a:t>Compare:</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Empirical distribution of </a:t>
            </a:r>
            <a:r>
              <a:rPr sz="2200" dirty="0">
                <a:cs typeface="Arial"/>
              </a:rPr>
              <a:t>simulated</a:t>
            </a:r>
            <a:r>
              <a:rPr sz="2200" spc="-65" dirty="0">
                <a:cs typeface="Arial"/>
              </a:rPr>
              <a:t> </a:t>
            </a:r>
            <a:r>
              <a:rPr sz="2200" spc="-5" dirty="0">
                <a:cs typeface="Arial"/>
              </a:rPr>
              <a:t>TVDs</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Actual TVD from the </a:t>
            </a:r>
            <a:r>
              <a:rPr sz="2200" dirty="0">
                <a:cs typeface="Arial"/>
              </a:rPr>
              <a:t>sample </a:t>
            </a:r>
            <a:r>
              <a:rPr sz="2200" spc="-5" dirty="0">
                <a:cs typeface="Arial"/>
              </a:rPr>
              <a:t>in the</a:t>
            </a:r>
            <a:r>
              <a:rPr sz="2200" spc="-90" dirty="0">
                <a:cs typeface="Arial"/>
              </a:rPr>
              <a:t> </a:t>
            </a:r>
            <a:r>
              <a:rPr sz="2200" dirty="0">
                <a:cs typeface="Arial"/>
              </a:rPr>
              <a:t>study</a:t>
            </a:r>
          </a:p>
        </p:txBody>
      </p:sp>
      <p:sp>
        <p:nvSpPr>
          <p:cNvPr id="3" name="object 3"/>
          <p:cNvSpPr txBox="1">
            <a:spLocks noGrp="1"/>
          </p:cNvSpPr>
          <p:nvPr>
            <p:ph type="title"/>
          </p:nvPr>
        </p:nvSpPr>
        <p:spPr>
          <a:xfrm>
            <a:off x="447041" y="245253"/>
            <a:ext cx="530732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Summary </a:t>
            </a:r>
            <a:r>
              <a:rPr spc="-5" dirty="0">
                <a:solidFill>
                  <a:schemeClr val="tx1"/>
                </a:solidFill>
              </a:rPr>
              <a:t>of the</a:t>
            </a:r>
            <a:r>
              <a:rPr spc="-100" dirty="0">
                <a:solidFill>
                  <a:schemeClr val="tx1"/>
                </a:solidFill>
              </a:rPr>
              <a:t> </a:t>
            </a:r>
            <a:r>
              <a:rPr dirty="0">
                <a:solidFill>
                  <a:schemeClr val="tx1"/>
                </a:solidFill>
              </a:rPr>
              <a:t>Method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1" y="224053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3" y="1017140"/>
            <a:ext cx="8472805" cy="2937471"/>
          </a:xfrm>
          <a:prstGeom prst="rect">
            <a:avLst/>
          </a:prstGeom>
        </p:spPr>
        <p:txBody>
          <a:bodyPr vert="horz" wrap="square" lIns="0" tIns="10795" rIns="0" bIns="0" rtlCol="0">
            <a:spAutoFit/>
          </a:bodyPr>
          <a:lstStyle/>
          <a:p>
            <a:pPr marL="424815" marR="1016000" indent="-412750">
              <a:lnSpc>
                <a:spcPct val="100499"/>
              </a:lnSpc>
              <a:spcBef>
                <a:spcPts val="85"/>
              </a:spcBef>
              <a:buClr>
                <a:srgbClr val="C3820E"/>
              </a:buClr>
              <a:buChar char="●"/>
              <a:tabLst>
                <a:tab pos="424815" algn="l"/>
                <a:tab pos="425450" algn="l"/>
              </a:tabLst>
            </a:pPr>
            <a:r>
              <a:rPr sz="2400" dirty="0">
                <a:cs typeface="Arial"/>
              </a:rPr>
              <a:t>A </a:t>
            </a:r>
            <a:r>
              <a:rPr sz="2400" spc="-5" dirty="0">
                <a:cs typeface="Arial"/>
              </a:rPr>
              <a:t>test </a:t>
            </a:r>
            <a:r>
              <a:rPr sz="2400" dirty="0">
                <a:cs typeface="Arial"/>
              </a:rPr>
              <a:t>chooses </a:t>
            </a:r>
            <a:r>
              <a:rPr sz="2400" spc="-5" dirty="0">
                <a:cs typeface="Arial"/>
              </a:rPr>
              <a:t>between two </a:t>
            </a:r>
            <a:r>
              <a:rPr sz="2400" dirty="0">
                <a:cs typeface="Arial"/>
              </a:rPr>
              <a:t>views </a:t>
            </a:r>
            <a:r>
              <a:rPr sz="2400" spc="-5" dirty="0">
                <a:cs typeface="Arial"/>
              </a:rPr>
              <a:t>of how data</a:t>
            </a:r>
            <a:r>
              <a:rPr sz="2400" spc="-235" dirty="0">
                <a:cs typeface="Arial"/>
              </a:rPr>
              <a:t> </a:t>
            </a:r>
            <a:r>
              <a:rPr sz="2400" spc="-5" dirty="0">
                <a:cs typeface="Arial"/>
              </a:rPr>
              <a:t>were  generated</a:t>
            </a:r>
            <a:endParaRPr sz="2400" dirty="0">
              <a:cs typeface="Arial"/>
            </a:endParaRPr>
          </a:p>
          <a:p>
            <a:pPr>
              <a:lnSpc>
                <a:spcPct val="100000"/>
              </a:lnSpc>
              <a:spcBef>
                <a:spcPts val="50"/>
              </a:spcBef>
              <a:buClr>
                <a:srgbClr val="C3820E"/>
              </a:buClr>
              <a:buFont typeface="Arial"/>
              <a:buChar char="●"/>
            </a:pPr>
            <a:endParaRPr sz="3450" dirty="0">
              <a:cs typeface="Arial"/>
            </a:endParaRPr>
          </a:p>
          <a:p>
            <a:pPr marL="424815" indent="-412750">
              <a:lnSpc>
                <a:spcPct val="100000"/>
              </a:lnSpc>
              <a:buClr>
                <a:srgbClr val="C3820E"/>
              </a:buClr>
              <a:buChar char="●"/>
              <a:tabLst>
                <a:tab pos="424815" algn="l"/>
                <a:tab pos="425450" algn="l"/>
              </a:tabLst>
            </a:pPr>
            <a:r>
              <a:rPr sz="2400" spc="-5" dirty="0">
                <a:cs typeface="Arial"/>
              </a:rPr>
              <a:t>The </a:t>
            </a:r>
            <a:r>
              <a:rPr sz="2400" dirty="0">
                <a:cs typeface="Arial"/>
              </a:rPr>
              <a:t>views </a:t>
            </a:r>
            <a:r>
              <a:rPr sz="2400" spc="-5" dirty="0">
                <a:cs typeface="Arial"/>
              </a:rPr>
              <a:t>are </a:t>
            </a:r>
            <a:r>
              <a:rPr sz="2400" dirty="0">
                <a:cs typeface="Arial"/>
              </a:rPr>
              <a:t>called </a:t>
            </a:r>
            <a:r>
              <a:rPr sz="2400" b="1" spc="-5" dirty="0">
                <a:solidFill>
                  <a:srgbClr val="0000FF"/>
                </a:solidFill>
                <a:cs typeface="Arial"/>
              </a:rPr>
              <a:t>hypotheses</a:t>
            </a:r>
            <a:endParaRPr sz="2400" dirty="0">
              <a:cs typeface="Arial"/>
            </a:endParaRPr>
          </a:p>
          <a:p>
            <a:pPr>
              <a:lnSpc>
                <a:spcPct val="100000"/>
              </a:lnSpc>
              <a:buClr>
                <a:srgbClr val="C3820E"/>
              </a:buClr>
              <a:buFont typeface="Arial"/>
              <a:buChar char="●"/>
            </a:pPr>
            <a:endParaRPr sz="3600" dirty="0">
              <a:cs typeface="Arial"/>
            </a:endParaRPr>
          </a:p>
          <a:p>
            <a:pPr marL="424815" marR="5080" indent="-412750">
              <a:lnSpc>
                <a:spcPts val="2850"/>
              </a:lnSpc>
              <a:buClr>
                <a:srgbClr val="C3820E"/>
              </a:buClr>
              <a:buChar char="●"/>
              <a:tabLst>
                <a:tab pos="424815" algn="l"/>
                <a:tab pos="425450" algn="l"/>
              </a:tabLst>
            </a:pPr>
            <a:r>
              <a:rPr sz="2400" spc="-5" dirty="0">
                <a:cs typeface="Arial"/>
              </a:rPr>
              <a:t>The test picks the hypothesis that is better </a:t>
            </a:r>
            <a:r>
              <a:rPr sz="2400" dirty="0">
                <a:cs typeface="Arial"/>
              </a:rPr>
              <a:t>supported </a:t>
            </a:r>
            <a:r>
              <a:rPr sz="2400" spc="-5" dirty="0">
                <a:cs typeface="Arial"/>
              </a:rPr>
              <a:t>by the  observed</a:t>
            </a:r>
            <a:r>
              <a:rPr sz="2400" spc="-10" dirty="0">
                <a:cs typeface="Arial"/>
              </a:rPr>
              <a:t> </a:t>
            </a:r>
            <a:r>
              <a:rPr sz="2400" spc="-5" dirty="0">
                <a:cs typeface="Arial"/>
              </a:rPr>
              <a:t>data</a:t>
            </a:r>
            <a:endParaRPr sz="2400" dirty="0">
              <a:cs typeface="Arial"/>
            </a:endParaRPr>
          </a:p>
        </p:txBody>
      </p:sp>
      <p:sp>
        <p:nvSpPr>
          <p:cNvPr id="3" name="object 3"/>
          <p:cNvSpPr txBox="1">
            <a:spLocks noGrp="1"/>
          </p:cNvSpPr>
          <p:nvPr>
            <p:ph type="title"/>
          </p:nvPr>
        </p:nvSpPr>
        <p:spPr>
          <a:xfrm>
            <a:off x="530223" y="181698"/>
            <a:ext cx="4333875" cy="636072"/>
          </a:xfrm>
          <a:prstGeom prst="rect">
            <a:avLst/>
          </a:prstGeom>
        </p:spPr>
        <p:txBody>
          <a:bodyPr vert="horz" wrap="square" lIns="0" tIns="12700" rIns="0" bIns="0" rtlCol="0">
            <a:spAutoFit/>
          </a:bodyPr>
          <a:lstStyle/>
          <a:p>
            <a:pPr marL="12700">
              <a:lnSpc>
                <a:spcPct val="100000"/>
              </a:lnSpc>
              <a:spcBef>
                <a:spcPts val="100"/>
              </a:spcBef>
            </a:pPr>
            <a:r>
              <a:rPr spc="-45" dirty="0">
                <a:solidFill>
                  <a:schemeClr val="tx1"/>
                </a:solidFill>
              </a:rPr>
              <a:t>Testing</a:t>
            </a:r>
            <a:r>
              <a:rPr spc="-75" dirty="0">
                <a:solidFill>
                  <a:schemeClr val="tx1"/>
                </a:solidFill>
              </a:rPr>
              <a:t> </a:t>
            </a:r>
            <a:r>
              <a:rPr spc="-5" dirty="0">
                <a:solidFill>
                  <a:schemeClr val="tx1"/>
                </a:solidFill>
              </a:rPr>
              <a:t>Hypotheses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197529"/>
            <a:ext cx="4372608"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Null and</a:t>
            </a:r>
            <a:r>
              <a:rPr spc="-225" dirty="0">
                <a:solidFill>
                  <a:schemeClr val="tx1"/>
                </a:solidFill>
              </a:rPr>
              <a:t> </a:t>
            </a:r>
            <a:r>
              <a:rPr spc="-5" dirty="0">
                <a:solidFill>
                  <a:schemeClr val="tx1"/>
                </a:solidFill>
              </a:rPr>
              <a:t>Alternative</a:t>
            </a:r>
          </a:p>
        </p:txBody>
      </p:sp>
      <p:sp>
        <p:nvSpPr>
          <p:cNvPr id="3" name="object 3"/>
          <p:cNvSpPr txBox="1"/>
          <p:nvPr/>
        </p:nvSpPr>
        <p:spPr>
          <a:xfrm>
            <a:off x="457201" y="965200"/>
            <a:ext cx="7996552" cy="3487290"/>
          </a:xfrm>
          <a:prstGeom prst="rect">
            <a:avLst/>
          </a:prstGeom>
        </p:spPr>
        <p:txBody>
          <a:bodyPr vert="horz" wrap="square" lIns="0" tIns="10795" rIns="0" bIns="0" rtlCol="0">
            <a:spAutoFit/>
          </a:bodyPr>
          <a:lstStyle/>
          <a:p>
            <a:pPr marL="12700" marR="115570">
              <a:lnSpc>
                <a:spcPct val="100499"/>
              </a:lnSpc>
              <a:spcBef>
                <a:spcPts val="85"/>
              </a:spcBef>
            </a:pPr>
            <a:r>
              <a:rPr sz="2400" spc="-5" dirty="0">
                <a:cs typeface="Arial"/>
              </a:rPr>
              <a:t>The </a:t>
            </a:r>
            <a:r>
              <a:rPr sz="2400" dirty="0">
                <a:cs typeface="Arial"/>
              </a:rPr>
              <a:t>method </a:t>
            </a:r>
            <a:r>
              <a:rPr sz="2400" spc="-5" dirty="0">
                <a:cs typeface="Arial"/>
              </a:rPr>
              <a:t>only works if we </a:t>
            </a:r>
            <a:r>
              <a:rPr sz="2400" dirty="0">
                <a:cs typeface="Arial"/>
              </a:rPr>
              <a:t>can simulate </a:t>
            </a:r>
            <a:r>
              <a:rPr sz="2400" spc="-5" dirty="0">
                <a:cs typeface="Arial"/>
              </a:rPr>
              <a:t>data under one  of the</a:t>
            </a:r>
            <a:r>
              <a:rPr sz="2400" spc="-15" dirty="0">
                <a:cs typeface="Arial"/>
              </a:rPr>
              <a:t> </a:t>
            </a:r>
            <a:r>
              <a:rPr sz="2400" spc="-5" dirty="0">
                <a:cs typeface="Arial"/>
              </a:rPr>
              <a:t>hypotheses.</a:t>
            </a:r>
            <a:endParaRPr sz="2400" dirty="0">
              <a:cs typeface="Arial"/>
            </a:endParaRPr>
          </a:p>
          <a:p>
            <a:pPr marL="469900" indent="-412750">
              <a:lnSpc>
                <a:spcPct val="100000"/>
              </a:lnSpc>
              <a:spcBef>
                <a:spcPts val="450"/>
              </a:spcBef>
              <a:buClr>
                <a:srgbClr val="C3820E"/>
              </a:buClr>
              <a:buChar char="●"/>
              <a:tabLst>
                <a:tab pos="469265" algn="l"/>
                <a:tab pos="469900" algn="l"/>
              </a:tabLst>
            </a:pPr>
            <a:r>
              <a:rPr sz="2400" b="1" spc="-5" dirty="0">
                <a:solidFill>
                  <a:srgbClr val="0000FF"/>
                </a:solidFill>
                <a:cs typeface="Arial"/>
              </a:rPr>
              <a:t>Null</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6465" marR="453390" lvl="1" indent="-412750">
              <a:lnSpc>
                <a:spcPts val="2850"/>
              </a:lnSpc>
              <a:spcBef>
                <a:spcPts val="135"/>
              </a:spcBef>
              <a:buClr>
                <a:srgbClr val="C3820E"/>
              </a:buClr>
              <a:buChar char="○"/>
              <a:tabLst>
                <a:tab pos="926465" algn="l"/>
                <a:tab pos="927100" algn="l"/>
              </a:tabLst>
            </a:pPr>
            <a:r>
              <a:rPr sz="2400" dirty="0">
                <a:cs typeface="Arial"/>
              </a:rPr>
              <a:t>A </a:t>
            </a:r>
            <a:r>
              <a:rPr sz="2400" spc="-5" dirty="0">
                <a:cs typeface="Arial"/>
              </a:rPr>
              <a:t>well defined </a:t>
            </a:r>
            <a:r>
              <a:rPr sz="2400" dirty="0">
                <a:cs typeface="Arial"/>
              </a:rPr>
              <a:t>chance model </a:t>
            </a:r>
            <a:r>
              <a:rPr sz="2400" spc="-5" dirty="0">
                <a:cs typeface="Arial"/>
              </a:rPr>
              <a:t>about how the</a:t>
            </a:r>
            <a:r>
              <a:rPr sz="2400" spc="-235" dirty="0">
                <a:cs typeface="Arial"/>
              </a:rPr>
              <a:t> </a:t>
            </a:r>
            <a:r>
              <a:rPr sz="2400" spc="-5" dirty="0">
                <a:cs typeface="Arial"/>
              </a:rPr>
              <a:t>data  were</a:t>
            </a:r>
            <a:r>
              <a:rPr sz="2400" spc="-10" dirty="0">
                <a:cs typeface="Arial"/>
              </a:rPr>
              <a:t> </a:t>
            </a:r>
            <a:r>
              <a:rPr sz="2400" spc="-5" dirty="0">
                <a:cs typeface="Arial"/>
              </a:rPr>
              <a:t>generated</a:t>
            </a:r>
            <a:endParaRPr sz="2400" dirty="0">
              <a:cs typeface="Arial"/>
            </a:endParaRPr>
          </a:p>
          <a:p>
            <a:pPr marL="926465" marR="5080" lvl="1" indent="-412750">
              <a:lnSpc>
                <a:spcPts val="2850"/>
              </a:lnSpc>
              <a:buClr>
                <a:srgbClr val="C3820E"/>
              </a:buClr>
              <a:buChar char="○"/>
              <a:tabLst>
                <a:tab pos="926465" algn="l"/>
                <a:tab pos="927100" algn="l"/>
              </a:tabLst>
            </a:pPr>
            <a:r>
              <a:rPr sz="2400" spc="-25" dirty="0">
                <a:cs typeface="Arial"/>
              </a:rPr>
              <a:t>We </a:t>
            </a:r>
            <a:r>
              <a:rPr sz="2400" dirty="0">
                <a:cs typeface="Arial"/>
              </a:rPr>
              <a:t>can simulate </a:t>
            </a:r>
            <a:r>
              <a:rPr sz="2400" spc="-5" dirty="0">
                <a:cs typeface="Arial"/>
              </a:rPr>
              <a:t>data under the assumptions of this  </a:t>
            </a:r>
            <a:r>
              <a:rPr sz="2400" dirty="0">
                <a:cs typeface="Arial"/>
              </a:rPr>
              <a:t>model – “under </a:t>
            </a:r>
            <a:r>
              <a:rPr sz="2400" spc="-5" dirty="0">
                <a:cs typeface="Arial"/>
              </a:rPr>
              <a:t>the null</a:t>
            </a:r>
            <a:r>
              <a:rPr sz="2400" spc="-40" dirty="0">
                <a:cs typeface="Arial"/>
              </a:rPr>
              <a:t> </a:t>
            </a:r>
            <a:r>
              <a:rPr sz="2400" spc="-5" dirty="0">
                <a:cs typeface="Arial"/>
              </a:rPr>
              <a:t>hypothesis”</a:t>
            </a:r>
            <a:endParaRPr sz="2400" dirty="0">
              <a:cs typeface="Arial"/>
            </a:endParaRPr>
          </a:p>
          <a:p>
            <a:pPr marL="469900" indent="-412750">
              <a:lnSpc>
                <a:spcPts val="2745"/>
              </a:lnSpc>
              <a:buClr>
                <a:srgbClr val="C3820E"/>
              </a:buClr>
              <a:buChar char="●"/>
              <a:tabLst>
                <a:tab pos="469265" algn="l"/>
                <a:tab pos="469900" algn="l"/>
              </a:tabLst>
            </a:pPr>
            <a:r>
              <a:rPr sz="2400" b="1" spc="-5" dirty="0">
                <a:solidFill>
                  <a:srgbClr val="0000FF"/>
                </a:solidFill>
                <a:cs typeface="Arial"/>
              </a:rPr>
              <a:t>Alternative</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7100" lvl="1" indent="-412750">
              <a:lnSpc>
                <a:spcPts val="2865"/>
              </a:lnSpc>
              <a:buClr>
                <a:srgbClr val="C3820E"/>
              </a:buClr>
              <a:buChar char="○"/>
              <a:tabLst>
                <a:tab pos="926465" algn="l"/>
                <a:tab pos="927100" algn="l"/>
              </a:tabLst>
            </a:pPr>
            <a:r>
              <a:rPr sz="2400" dirty="0">
                <a:cs typeface="Arial"/>
              </a:rPr>
              <a:t>A </a:t>
            </a:r>
            <a:r>
              <a:rPr sz="2400" spc="-10" dirty="0">
                <a:cs typeface="Arial"/>
              </a:rPr>
              <a:t>different </a:t>
            </a:r>
            <a:r>
              <a:rPr sz="2400" dirty="0">
                <a:cs typeface="Arial"/>
              </a:rPr>
              <a:t>view </a:t>
            </a:r>
            <a:r>
              <a:rPr sz="2400" spc="-5" dirty="0">
                <a:cs typeface="Arial"/>
              </a:rPr>
              <a:t>about the origin of the</a:t>
            </a:r>
            <a:r>
              <a:rPr sz="2400" spc="-185" dirty="0">
                <a:cs typeface="Arial"/>
              </a:rPr>
              <a:t> </a:t>
            </a:r>
            <a:r>
              <a:rPr sz="2400" spc="-5" dirty="0">
                <a:cs typeface="Arial"/>
              </a:rPr>
              <a:t>data</a:t>
            </a:r>
            <a:endParaRPr sz="2400" dirty="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146" y="167930"/>
            <a:ext cx="8781586" cy="936154"/>
          </a:xfrm>
          <a:prstGeom prst="rect">
            <a:avLst/>
          </a:prstGeom>
        </p:spPr>
        <p:txBody>
          <a:bodyPr vert="horz" wrap="square" lIns="0" tIns="12700" rIns="0" bIns="0" rtlCol="0">
            <a:spAutoFit/>
          </a:bodyPr>
          <a:lstStyle/>
          <a:p>
            <a:pPr marL="12700" algn="ctr">
              <a:lnSpc>
                <a:spcPct val="100000"/>
              </a:lnSpc>
              <a:spcBef>
                <a:spcPts val="100"/>
              </a:spcBef>
            </a:pPr>
            <a:r>
              <a:rPr sz="4000" spc="-5" dirty="0">
                <a:solidFill>
                  <a:schemeClr val="tx1"/>
                </a:solidFill>
              </a:rPr>
              <a:t>Approach</a:t>
            </a:r>
            <a:r>
              <a:rPr sz="4000" spc="-50" dirty="0">
                <a:solidFill>
                  <a:schemeClr val="tx1"/>
                </a:solidFill>
              </a:rPr>
              <a:t> </a:t>
            </a:r>
            <a:r>
              <a:rPr sz="4000" spc="-5" dirty="0">
                <a:solidFill>
                  <a:schemeClr val="tx1"/>
                </a:solidFill>
              </a:rPr>
              <a:t>to</a:t>
            </a:r>
            <a:r>
              <a:rPr sz="4000" spc="-180" dirty="0">
                <a:solidFill>
                  <a:schemeClr val="tx1"/>
                </a:solidFill>
              </a:rPr>
              <a:t> </a:t>
            </a:r>
            <a:r>
              <a:rPr sz="4000" spc="-5" dirty="0">
                <a:solidFill>
                  <a:schemeClr val="tx1"/>
                </a:solidFill>
              </a:rPr>
              <a:t>Assessment</a:t>
            </a:r>
            <a:r>
              <a:rPr lang="en-US" sz="4000" spc="-5" dirty="0">
                <a:solidFill>
                  <a:schemeClr val="tx1"/>
                </a:solidFill>
              </a:rPr>
              <a:t> </a:t>
            </a:r>
            <a:r>
              <a:rPr lang="en-US" sz="3600" spc="-5" dirty="0">
                <a:solidFill>
                  <a:schemeClr val="tx1"/>
                </a:solidFill>
              </a:rPr>
              <a:t/>
            </a:r>
            <a:br>
              <a:rPr lang="en-US" sz="3600" spc="-5" dirty="0">
                <a:solidFill>
                  <a:schemeClr val="tx1"/>
                </a:solidFill>
              </a:rPr>
            </a:br>
            <a:r>
              <a:rPr lang="en-US" sz="2000" spc="-5" dirty="0">
                <a:solidFill>
                  <a:srgbClr val="0070C0"/>
                </a:solidFill>
              </a:rPr>
              <a:t>i.e., </a:t>
            </a:r>
            <a:r>
              <a:rPr lang="en-US" sz="1800" spc="-5" dirty="0">
                <a:solidFill>
                  <a:srgbClr val="0070C0"/>
                </a:solidFill>
              </a:rPr>
              <a:t>how can we tell if a model is good?</a:t>
            </a:r>
            <a:endParaRPr sz="1800" spc="-5" dirty="0">
              <a:solidFill>
                <a:srgbClr val="0070C0"/>
              </a:solidFill>
            </a:endParaRPr>
          </a:p>
        </p:txBody>
      </p:sp>
      <p:sp>
        <p:nvSpPr>
          <p:cNvPr id="3" name="object 3"/>
          <p:cNvSpPr txBox="1"/>
          <p:nvPr/>
        </p:nvSpPr>
        <p:spPr>
          <a:xfrm>
            <a:off x="574724" y="1093342"/>
            <a:ext cx="7935595" cy="361188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If we </a:t>
            </a:r>
            <a:r>
              <a:rPr sz="2400" dirty="0">
                <a:cs typeface="Arial MT"/>
              </a:rPr>
              <a:t>can simulate </a:t>
            </a:r>
            <a:r>
              <a:rPr sz="2400" spc="-5" dirty="0">
                <a:cs typeface="Arial MT"/>
              </a:rPr>
              <a:t>data according to the assumptions of </a:t>
            </a:r>
            <a:r>
              <a:rPr sz="2400" spc="-655" dirty="0">
                <a:cs typeface="Arial MT"/>
              </a:rPr>
              <a:t> </a:t>
            </a:r>
            <a:r>
              <a:rPr sz="2400" spc="-5" dirty="0">
                <a:cs typeface="Arial MT"/>
              </a:rPr>
              <a:t>the</a:t>
            </a:r>
            <a:r>
              <a:rPr sz="2400" spc="-15" dirty="0">
                <a:cs typeface="Arial MT"/>
              </a:rPr>
              <a:t> </a:t>
            </a:r>
            <a:r>
              <a:rPr sz="2400" dirty="0">
                <a:cs typeface="Arial MT"/>
              </a:rPr>
              <a:t>model,</a:t>
            </a:r>
            <a:r>
              <a:rPr sz="2400" spc="-10" dirty="0">
                <a:cs typeface="Arial MT"/>
              </a:rPr>
              <a:t> </a:t>
            </a:r>
            <a:r>
              <a:rPr sz="2400" spc="-5" dirty="0">
                <a:cs typeface="Arial MT"/>
              </a:rPr>
              <a:t>we</a:t>
            </a:r>
            <a:r>
              <a:rPr sz="2400" spc="-10" dirty="0">
                <a:cs typeface="Arial MT"/>
              </a:rPr>
              <a:t> </a:t>
            </a:r>
            <a:r>
              <a:rPr sz="2400" dirty="0">
                <a:cs typeface="Arial MT"/>
              </a:rPr>
              <a:t>can</a:t>
            </a:r>
            <a:r>
              <a:rPr sz="2400" spc="-10" dirty="0">
                <a:cs typeface="Arial MT"/>
              </a:rPr>
              <a:t> </a:t>
            </a:r>
            <a:r>
              <a:rPr sz="2400" spc="-5" dirty="0">
                <a:cs typeface="Arial MT"/>
              </a:rPr>
              <a:t>learn</a:t>
            </a:r>
            <a:r>
              <a:rPr sz="2400" spc="-10" dirty="0">
                <a:cs typeface="Arial MT"/>
              </a:rPr>
              <a:t> </a:t>
            </a:r>
            <a:r>
              <a:rPr sz="2400" spc="-5" dirty="0">
                <a:cs typeface="Arial MT"/>
              </a:rPr>
              <a:t>what the</a:t>
            </a:r>
            <a:r>
              <a:rPr sz="2400" spc="-15" dirty="0">
                <a:cs typeface="Arial MT"/>
              </a:rPr>
              <a:t> </a:t>
            </a:r>
            <a:r>
              <a:rPr sz="2400" dirty="0">
                <a:cs typeface="Arial MT"/>
              </a:rPr>
              <a:t>model</a:t>
            </a:r>
            <a:r>
              <a:rPr sz="2400" spc="-10" dirty="0">
                <a:cs typeface="Arial MT"/>
              </a:rPr>
              <a:t> </a:t>
            </a:r>
            <a:r>
              <a:rPr sz="2400" spc="-5" dirty="0">
                <a:cs typeface="Arial MT"/>
              </a:rPr>
              <a:t>predicts.</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352425" indent="-412750">
              <a:lnSpc>
                <a:spcPct val="100499"/>
              </a:lnSpc>
              <a:buClr>
                <a:srgbClr val="C4820D"/>
              </a:buClr>
              <a:buChar char="●"/>
              <a:tabLst>
                <a:tab pos="424815" algn="l"/>
                <a:tab pos="425450" algn="l"/>
              </a:tabLst>
            </a:pPr>
            <a:r>
              <a:rPr sz="2400" spc="-25" dirty="0">
                <a:cs typeface="Arial MT"/>
              </a:rPr>
              <a:t>We </a:t>
            </a:r>
            <a:r>
              <a:rPr sz="2400" dirty="0">
                <a:cs typeface="Arial MT"/>
              </a:rPr>
              <a:t>can </a:t>
            </a:r>
            <a:r>
              <a:rPr sz="2400" spc="-5" dirty="0">
                <a:cs typeface="Arial MT"/>
              </a:rPr>
              <a:t>then </a:t>
            </a:r>
            <a:r>
              <a:rPr sz="2400" dirty="0">
                <a:cs typeface="Arial MT"/>
              </a:rPr>
              <a:t>compare </a:t>
            </a:r>
            <a:r>
              <a:rPr sz="2400" spc="-5" dirty="0">
                <a:cs typeface="Arial MT"/>
              </a:rPr>
              <a:t>the predictions to the data that </a:t>
            </a:r>
            <a:r>
              <a:rPr sz="2400" spc="-655" dirty="0">
                <a:cs typeface="Arial MT"/>
              </a:rPr>
              <a:t> </a:t>
            </a:r>
            <a:r>
              <a:rPr sz="2400" spc="-5" dirty="0">
                <a:cs typeface="Arial MT"/>
              </a:rPr>
              <a:t>were</a:t>
            </a:r>
            <a:r>
              <a:rPr sz="2400" spc="-10" dirty="0">
                <a:cs typeface="Arial MT"/>
              </a:rPr>
              <a:t> </a:t>
            </a:r>
            <a:r>
              <a:rPr sz="2400" spc="-5" dirty="0">
                <a:cs typeface="Arial MT"/>
              </a:rPr>
              <a:t>observed.</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1273175" indent="-412750">
              <a:lnSpc>
                <a:spcPct val="100499"/>
              </a:lnSpc>
              <a:buClr>
                <a:srgbClr val="C4820D"/>
              </a:buClr>
              <a:buChar char="●"/>
              <a:tabLst>
                <a:tab pos="424815" algn="l"/>
                <a:tab pos="425450" algn="l"/>
              </a:tabLst>
            </a:pPr>
            <a:r>
              <a:rPr sz="2400" spc="-5" dirty="0">
                <a:cs typeface="Arial MT"/>
              </a:rPr>
              <a:t>If the data and the </a:t>
            </a:r>
            <a:r>
              <a:rPr sz="2400" spc="-10" dirty="0">
                <a:cs typeface="Arial MT"/>
              </a:rPr>
              <a:t>model’s </a:t>
            </a:r>
            <a:r>
              <a:rPr sz="2400" spc="-5" dirty="0">
                <a:cs typeface="Arial MT"/>
              </a:rPr>
              <a:t>predictions are not </a:t>
            </a:r>
            <a:r>
              <a:rPr sz="2400" spc="-655" dirty="0">
                <a:cs typeface="Arial MT"/>
              </a:rPr>
              <a:t> </a:t>
            </a:r>
            <a:r>
              <a:rPr sz="2400" dirty="0">
                <a:cs typeface="Arial MT"/>
              </a:rPr>
              <a:t>consistent,</a:t>
            </a:r>
            <a:r>
              <a:rPr sz="2400" spc="-20" dirty="0">
                <a:cs typeface="Arial MT"/>
              </a:rPr>
              <a:t> </a:t>
            </a:r>
            <a:r>
              <a:rPr sz="2400" spc="-5" dirty="0">
                <a:cs typeface="Arial MT"/>
              </a:rPr>
              <a:t>that</a:t>
            </a:r>
            <a:r>
              <a:rPr sz="2400" spc="-20" dirty="0">
                <a:cs typeface="Arial MT"/>
              </a:rPr>
              <a:t> </a:t>
            </a:r>
            <a:r>
              <a:rPr sz="2400" spc="-5" dirty="0">
                <a:cs typeface="Arial MT"/>
              </a:rPr>
              <a:t>is</a:t>
            </a:r>
            <a:r>
              <a:rPr sz="2400" spc="-20" dirty="0">
                <a:cs typeface="Arial MT"/>
              </a:rPr>
              <a:t> </a:t>
            </a:r>
            <a:r>
              <a:rPr sz="2400" spc="-5" dirty="0">
                <a:cs typeface="Arial MT"/>
              </a:rPr>
              <a:t>evidence</a:t>
            </a:r>
            <a:r>
              <a:rPr sz="2400" spc="-15" dirty="0">
                <a:cs typeface="Arial MT"/>
              </a:rPr>
              <a:t> </a:t>
            </a:r>
            <a:r>
              <a:rPr sz="2400" spc="-5" dirty="0">
                <a:cs typeface="Arial MT"/>
              </a:rPr>
              <a:t>against</a:t>
            </a:r>
            <a:r>
              <a:rPr sz="2400" spc="-20" dirty="0">
                <a:cs typeface="Arial MT"/>
              </a:rPr>
              <a:t> </a:t>
            </a:r>
            <a:r>
              <a:rPr sz="2400" spc="-5" dirty="0">
                <a:cs typeface="Arial MT"/>
              </a:rPr>
              <a:t>the</a:t>
            </a:r>
            <a:r>
              <a:rPr sz="2400" spc="-20" dirty="0">
                <a:cs typeface="Arial MT"/>
              </a:rPr>
              <a:t> </a:t>
            </a:r>
            <a:r>
              <a:rPr sz="2400" dirty="0">
                <a:cs typeface="Arial MT"/>
              </a:rPr>
              <a:t>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103" y="73284"/>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459103" y="817770"/>
            <a:ext cx="7875905" cy="3934410"/>
          </a:xfrm>
          <a:prstGeom prst="rect">
            <a:avLst/>
          </a:prstGeom>
        </p:spPr>
        <p:txBody>
          <a:bodyPr vert="horz" wrap="square" lIns="0" tIns="10795" rIns="0" bIns="0" rtlCol="0">
            <a:spAutoFit/>
          </a:bodyPr>
          <a:lstStyle/>
          <a:p>
            <a:pPr marL="469265" marR="680085" indent="-412750">
              <a:lnSpc>
                <a:spcPct val="100499"/>
              </a:lnSpc>
              <a:spcBef>
                <a:spcPts val="85"/>
              </a:spcBef>
              <a:buClr>
                <a:srgbClr val="C3820E"/>
              </a:buClr>
              <a:buChar char="●"/>
              <a:tabLst>
                <a:tab pos="469265" algn="l"/>
                <a:tab pos="469900" algn="l"/>
              </a:tabLst>
            </a:pPr>
            <a:r>
              <a:rPr sz="2400" spc="-5" dirty="0">
                <a:cs typeface="Arial"/>
              </a:rPr>
              <a:t>The </a:t>
            </a:r>
            <a:r>
              <a:rPr sz="2400" dirty="0">
                <a:cs typeface="Arial"/>
              </a:rPr>
              <a:t>statistic </a:t>
            </a:r>
            <a:r>
              <a:rPr sz="2400" spc="-5" dirty="0">
                <a:cs typeface="Arial"/>
              </a:rPr>
              <a:t>that we </a:t>
            </a:r>
            <a:r>
              <a:rPr sz="2400" dirty="0">
                <a:cs typeface="Arial"/>
              </a:rPr>
              <a:t>choose </a:t>
            </a:r>
            <a:r>
              <a:rPr sz="2400" spc="-5" dirty="0">
                <a:cs typeface="Arial"/>
              </a:rPr>
              <a:t>to </a:t>
            </a:r>
            <a:r>
              <a:rPr sz="2400" dirty="0">
                <a:cs typeface="Arial"/>
              </a:rPr>
              <a:t>simulate, </a:t>
            </a:r>
            <a:r>
              <a:rPr sz="2400" spc="-5" dirty="0">
                <a:cs typeface="Arial"/>
              </a:rPr>
              <a:t>to</a:t>
            </a:r>
            <a:r>
              <a:rPr sz="2400" spc="-114" dirty="0">
                <a:cs typeface="Arial"/>
              </a:rPr>
              <a:t> </a:t>
            </a:r>
            <a:r>
              <a:rPr sz="2400" spc="-5" dirty="0">
                <a:cs typeface="Arial"/>
              </a:rPr>
              <a:t>decide  between the two</a:t>
            </a:r>
            <a:r>
              <a:rPr sz="2400" spc="-25" dirty="0">
                <a:cs typeface="Arial"/>
              </a:rPr>
              <a:t> </a:t>
            </a:r>
            <a:r>
              <a:rPr sz="2400" spc="-5" dirty="0">
                <a:cs typeface="Arial"/>
              </a:rPr>
              <a:t>hypotheses</a:t>
            </a:r>
            <a:endParaRPr sz="2400" dirty="0">
              <a:cs typeface="Arial"/>
            </a:endParaRPr>
          </a:p>
          <a:p>
            <a:pPr marL="12700">
              <a:lnSpc>
                <a:spcPct val="100000"/>
              </a:lnSpc>
              <a:spcBef>
                <a:spcPts val="2100"/>
              </a:spcBef>
            </a:pPr>
            <a:r>
              <a:rPr sz="2400" spc="-5" dirty="0">
                <a:cs typeface="Arial"/>
              </a:rPr>
              <a:t>Questions before </a:t>
            </a:r>
            <a:r>
              <a:rPr sz="2400" dirty="0">
                <a:cs typeface="Arial"/>
              </a:rPr>
              <a:t>choosing </a:t>
            </a:r>
            <a:r>
              <a:rPr sz="2400" spc="-5" dirty="0">
                <a:cs typeface="Arial"/>
              </a:rPr>
              <a:t>the</a:t>
            </a:r>
            <a:r>
              <a:rPr sz="2400" spc="-105" dirty="0">
                <a:cs typeface="Arial"/>
              </a:rPr>
              <a:t> </a:t>
            </a:r>
            <a:r>
              <a:rPr sz="2400" dirty="0">
                <a:cs typeface="Arial"/>
              </a:rPr>
              <a:t>statistic:</a:t>
            </a:r>
          </a:p>
          <a:p>
            <a:pPr marL="469265" marR="225425" indent="-412750">
              <a:lnSpc>
                <a:spcPct val="100499"/>
              </a:lnSpc>
              <a:spcBef>
                <a:spcPts val="48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of the </a:t>
            </a:r>
            <a:r>
              <a:rPr sz="2400" dirty="0">
                <a:cs typeface="Arial"/>
              </a:rPr>
              <a:t>statistic </a:t>
            </a:r>
            <a:r>
              <a:rPr sz="2400" spc="-5" dirty="0">
                <a:cs typeface="Arial"/>
              </a:rPr>
              <a:t>will </a:t>
            </a:r>
            <a:r>
              <a:rPr sz="2400" dirty="0">
                <a:cs typeface="Arial"/>
              </a:rPr>
              <a:t>make </a:t>
            </a:r>
            <a:r>
              <a:rPr sz="2400" spc="-5" dirty="0">
                <a:cs typeface="Arial"/>
              </a:rPr>
              <a:t>us lean</a:t>
            </a:r>
            <a:r>
              <a:rPr sz="2400" spc="-100" dirty="0">
                <a:cs typeface="Arial"/>
              </a:rPr>
              <a:t> </a:t>
            </a:r>
            <a:r>
              <a:rPr sz="2400" spc="-5" dirty="0">
                <a:cs typeface="Arial"/>
              </a:rPr>
              <a:t>towards  the null</a:t>
            </a:r>
            <a:r>
              <a:rPr sz="2400" spc="-15" dirty="0">
                <a:cs typeface="Arial"/>
              </a:rPr>
              <a:t> </a:t>
            </a:r>
            <a:r>
              <a:rPr sz="2400" spc="-5" dirty="0">
                <a:cs typeface="Arial"/>
              </a:rPr>
              <a:t>hypothesis?</a:t>
            </a:r>
            <a:endParaRPr sz="2400" dirty="0">
              <a:cs typeface="Arial"/>
            </a:endParaRPr>
          </a:p>
          <a:p>
            <a:pPr marL="469900" indent="-412750">
              <a:lnSpc>
                <a:spcPct val="100000"/>
              </a:lnSpc>
              <a:spcBef>
                <a:spcPts val="210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will </a:t>
            </a:r>
            <a:r>
              <a:rPr sz="2400" dirty="0">
                <a:cs typeface="Arial"/>
              </a:rPr>
              <a:t>make </a:t>
            </a:r>
            <a:r>
              <a:rPr sz="2400" spc="-5" dirty="0">
                <a:cs typeface="Arial"/>
              </a:rPr>
              <a:t>us lean towards the</a:t>
            </a:r>
            <a:r>
              <a:rPr sz="2400" spc="-100" dirty="0">
                <a:cs typeface="Arial"/>
              </a:rPr>
              <a:t> </a:t>
            </a:r>
            <a:r>
              <a:rPr sz="2400" spc="-5" dirty="0">
                <a:cs typeface="Arial"/>
              </a:rPr>
              <a:t>alternative?</a:t>
            </a:r>
            <a:endParaRPr sz="2400" dirty="0">
              <a:cs typeface="Arial"/>
            </a:endParaRPr>
          </a:p>
          <a:p>
            <a:pPr marL="926465" marR="161925" lvl="1" indent="-412750">
              <a:lnSpc>
                <a:spcPts val="2850"/>
              </a:lnSpc>
              <a:spcBef>
                <a:spcPts val="135"/>
              </a:spcBef>
              <a:buClr>
                <a:srgbClr val="C3820E"/>
              </a:buClr>
              <a:buChar char="○"/>
              <a:tabLst>
                <a:tab pos="926465" algn="l"/>
                <a:tab pos="927100" algn="l"/>
              </a:tabLst>
            </a:pPr>
            <a:r>
              <a:rPr sz="2400" spc="-25" dirty="0">
                <a:cs typeface="Arial"/>
              </a:rPr>
              <a:t>Preferably, </a:t>
            </a:r>
            <a:r>
              <a:rPr sz="2400" spc="-5" dirty="0">
                <a:cs typeface="Arial"/>
              </a:rPr>
              <a:t>the answer </a:t>
            </a:r>
            <a:r>
              <a:rPr sz="2400" dirty="0">
                <a:cs typeface="Arial"/>
              </a:rPr>
              <a:t>should </a:t>
            </a:r>
            <a:r>
              <a:rPr sz="2400" spc="-5" dirty="0">
                <a:cs typeface="Arial"/>
              </a:rPr>
              <a:t>be just </a:t>
            </a:r>
            <a:r>
              <a:rPr sz="2400" dirty="0">
                <a:cs typeface="Arial"/>
              </a:rPr>
              <a:t>“high”. </a:t>
            </a:r>
            <a:r>
              <a:rPr sz="2400" spc="-35" dirty="0">
                <a:cs typeface="Arial"/>
              </a:rPr>
              <a:t>Try </a:t>
            </a:r>
            <a:r>
              <a:rPr sz="2400" spc="-5" dirty="0">
                <a:cs typeface="Arial"/>
              </a:rPr>
              <a:t>to  avoid </a:t>
            </a:r>
            <a:r>
              <a:rPr sz="2400" dirty="0">
                <a:cs typeface="Arial"/>
              </a:rPr>
              <a:t>“both </a:t>
            </a:r>
            <a:r>
              <a:rPr sz="2400" spc="-5" dirty="0">
                <a:cs typeface="Arial"/>
              </a:rPr>
              <a:t>high and</a:t>
            </a:r>
            <a:r>
              <a:rPr sz="2400" spc="-20" dirty="0">
                <a:cs typeface="Arial"/>
              </a:rPr>
              <a:t> </a:t>
            </a:r>
            <a:r>
              <a:rPr sz="2400" spc="-5" dirty="0">
                <a:cs typeface="Arial"/>
              </a:rPr>
              <a:t>low”.</a:t>
            </a:r>
            <a:endParaRPr sz="2400" dirty="0">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855" y="241730"/>
            <a:ext cx="7756091" cy="636072"/>
          </a:xfrm>
          <a:prstGeom prst="rect">
            <a:avLst/>
          </a:prstGeom>
        </p:spPr>
        <p:txBody>
          <a:bodyPr vert="horz" wrap="square" lIns="0" tIns="12700" rIns="0" bIns="0" rtlCol="0">
            <a:spAutoFit/>
          </a:bodyPr>
          <a:lstStyle/>
          <a:p>
            <a:pPr marL="19685">
              <a:lnSpc>
                <a:spcPct val="100000"/>
              </a:lnSpc>
              <a:spcBef>
                <a:spcPts val="100"/>
              </a:spcBef>
            </a:pPr>
            <a:r>
              <a:rPr spc="-10" dirty="0">
                <a:solidFill>
                  <a:schemeClr val="tx1"/>
                </a:solidFill>
              </a:rPr>
              <a:t>Prediction </a:t>
            </a:r>
            <a:r>
              <a:rPr spc="-5" dirty="0">
                <a:solidFill>
                  <a:schemeClr val="tx1"/>
                </a:solidFill>
              </a:rPr>
              <a:t>Under the Null</a:t>
            </a:r>
            <a:r>
              <a:rPr spc="-85" dirty="0">
                <a:solidFill>
                  <a:schemeClr val="tx1"/>
                </a:solidFill>
              </a:rPr>
              <a:t> </a:t>
            </a:r>
            <a:r>
              <a:rPr spc="-5" dirty="0">
                <a:solidFill>
                  <a:schemeClr val="tx1"/>
                </a:solidFill>
              </a:rPr>
              <a:t>Hypothesis</a:t>
            </a:r>
          </a:p>
        </p:txBody>
      </p:sp>
      <p:sp>
        <p:nvSpPr>
          <p:cNvPr id="3" name="object 3"/>
          <p:cNvSpPr txBox="1"/>
          <p:nvPr/>
        </p:nvSpPr>
        <p:spPr>
          <a:xfrm>
            <a:off x="447855" y="985520"/>
            <a:ext cx="8035745" cy="3373103"/>
          </a:xfrm>
          <a:prstGeom prst="rect">
            <a:avLst/>
          </a:prstGeom>
        </p:spPr>
        <p:txBody>
          <a:bodyPr vert="horz" wrap="square" lIns="0" tIns="8890" rIns="0" bIns="0" rtlCol="0">
            <a:spAutoFit/>
          </a:bodyPr>
          <a:lstStyle/>
          <a:p>
            <a:pPr marL="409575" marR="5080" indent="-397510">
              <a:lnSpc>
                <a:spcPct val="101099"/>
              </a:lnSpc>
              <a:spcBef>
                <a:spcPts val="70"/>
              </a:spcBef>
              <a:buClr>
                <a:srgbClr val="C3820E"/>
              </a:buClr>
              <a:buChar char="●"/>
              <a:tabLst>
                <a:tab pos="409575" algn="l"/>
                <a:tab pos="410209" algn="l"/>
              </a:tabLst>
            </a:pPr>
            <a:r>
              <a:rPr sz="2200" spc="-5" dirty="0">
                <a:cs typeface="Arial"/>
              </a:rPr>
              <a:t>Simulate the test </a:t>
            </a:r>
            <a:r>
              <a:rPr sz="2200" dirty="0">
                <a:cs typeface="Arial"/>
              </a:rPr>
              <a:t>statistic </a:t>
            </a:r>
            <a:r>
              <a:rPr sz="2200" spc="-5" dirty="0">
                <a:cs typeface="Arial"/>
              </a:rPr>
              <a:t>under the null hypothesis; draw the  histogram of the </a:t>
            </a:r>
            <a:r>
              <a:rPr sz="2200" dirty="0">
                <a:cs typeface="Arial"/>
              </a:rPr>
              <a:t>simulated</a:t>
            </a:r>
            <a:r>
              <a:rPr sz="2200" spc="-20" dirty="0">
                <a:cs typeface="Arial"/>
              </a:rPr>
              <a:t> </a:t>
            </a:r>
            <a:r>
              <a:rPr sz="2200" dirty="0">
                <a:cs typeface="Arial"/>
              </a:rPr>
              <a:t>values</a:t>
            </a:r>
          </a:p>
          <a:p>
            <a:pPr marL="409575" marR="529590" indent="-397510">
              <a:lnSpc>
                <a:spcPts val="2620"/>
              </a:lnSpc>
              <a:spcBef>
                <a:spcPts val="90"/>
              </a:spcBef>
              <a:buClr>
                <a:srgbClr val="C3820E"/>
              </a:buClr>
              <a:buChar char="●"/>
              <a:tabLst>
                <a:tab pos="409575" algn="l"/>
                <a:tab pos="410209" algn="l"/>
              </a:tabLst>
            </a:pPr>
            <a:r>
              <a:rPr sz="2200" spc="-5" dirty="0">
                <a:cs typeface="Arial"/>
              </a:rPr>
              <a:t>This displays the </a:t>
            </a:r>
            <a:r>
              <a:rPr sz="2200" b="1" spc="-5" dirty="0">
                <a:solidFill>
                  <a:srgbClr val="0000FF"/>
                </a:solidFill>
                <a:cs typeface="Arial"/>
              </a:rPr>
              <a:t>empirical distribution of </a:t>
            </a:r>
            <a:r>
              <a:rPr sz="2200" b="1" dirty="0">
                <a:solidFill>
                  <a:srgbClr val="0000FF"/>
                </a:solidFill>
                <a:cs typeface="Arial"/>
              </a:rPr>
              <a:t>the </a:t>
            </a:r>
            <a:r>
              <a:rPr sz="2200" b="1" spc="-5" dirty="0">
                <a:solidFill>
                  <a:srgbClr val="0000FF"/>
                </a:solidFill>
                <a:cs typeface="Arial"/>
              </a:rPr>
              <a:t>statistic  under </a:t>
            </a:r>
            <a:r>
              <a:rPr sz="2200" b="1" dirty="0">
                <a:solidFill>
                  <a:srgbClr val="0000FF"/>
                </a:solidFill>
                <a:cs typeface="Arial"/>
              </a:rPr>
              <a:t>the </a:t>
            </a:r>
            <a:r>
              <a:rPr sz="2200" b="1" spc="-5" dirty="0">
                <a:solidFill>
                  <a:srgbClr val="0000FF"/>
                </a:solidFill>
                <a:cs typeface="Arial"/>
              </a:rPr>
              <a:t>null</a:t>
            </a:r>
            <a:r>
              <a:rPr sz="2200" b="1" spc="-30" dirty="0">
                <a:solidFill>
                  <a:srgbClr val="0000FF"/>
                </a:solidFill>
                <a:cs typeface="Arial"/>
              </a:rPr>
              <a:t> </a:t>
            </a:r>
            <a:r>
              <a:rPr sz="2200" b="1" spc="-5" dirty="0">
                <a:solidFill>
                  <a:srgbClr val="0000FF"/>
                </a:solidFill>
                <a:cs typeface="Arial"/>
              </a:rPr>
              <a:t>hypothesis</a:t>
            </a:r>
            <a:endParaRPr sz="2200" dirty="0">
              <a:cs typeface="Arial"/>
            </a:endParaRPr>
          </a:p>
          <a:p>
            <a:pPr marL="409575" marR="1085215" indent="-397510">
              <a:lnSpc>
                <a:spcPts val="2620"/>
              </a:lnSpc>
              <a:spcBef>
                <a:spcPts val="10"/>
              </a:spcBef>
              <a:buClr>
                <a:srgbClr val="C3820E"/>
              </a:buClr>
              <a:buChar char="●"/>
              <a:tabLst>
                <a:tab pos="409575" algn="l"/>
                <a:tab pos="410209" algn="l"/>
              </a:tabLst>
            </a:pPr>
            <a:r>
              <a:rPr sz="2200" spc="-5" dirty="0">
                <a:cs typeface="Arial"/>
              </a:rPr>
              <a:t>It is </a:t>
            </a:r>
            <a:r>
              <a:rPr sz="2200" dirty="0">
                <a:cs typeface="Arial"/>
              </a:rPr>
              <a:t>a </a:t>
            </a:r>
            <a:r>
              <a:rPr sz="2200" spc="-5" dirty="0">
                <a:cs typeface="Arial"/>
              </a:rPr>
              <a:t>prediction about the </a:t>
            </a:r>
            <a:r>
              <a:rPr sz="2200" dirty="0">
                <a:cs typeface="Arial"/>
              </a:rPr>
              <a:t>statistic, made </a:t>
            </a:r>
            <a:r>
              <a:rPr sz="2200" spc="-5" dirty="0">
                <a:cs typeface="Arial"/>
              </a:rPr>
              <a:t>by the null  hypothesis</a:t>
            </a:r>
            <a:endParaRPr sz="2200" dirty="0">
              <a:cs typeface="Arial"/>
            </a:endParaRPr>
          </a:p>
          <a:p>
            <a:pPr marL="866775" lvl="1" indent="-398145">
              <a:lnSpc>
                <a:spcPts val="2540"/>
              </a:lnSpc>
              <a:buClr>
                <a:srgbClr val="C3820E"/>
              </a:buClr>
              <a:buChar char="○"/>
              <a:tabLst>
                <a:tab pos="866775" algn="l"/>
                <a:tab pos="867410" algn="l"/>
              </a:tabLst>
            </a:pPr>
            <a:r>
              <a:rPr sz="2200" spc="-5" dirty="0">
                <a:cs typeface="Arial"/>
              </a:rPr>
              <a:t>It </a:t>
            </a:r>
            <a:r>
              <a:rPr sz="2200" dirty="0">
                <a:cs typeface="Arial"/>
              </a:rPr>
              <a:t>shows </a:t>
            </a:r>
            <a:r>
              <a:rPr sz="2200" spc="-5" dirty="0">
                <a:cs typeface="Arial"/>
              </a:rPr>
              <a:t>all the likely </a:t>
            </a:r>
            <a:r>
              <a:rPr sz="2200" dirty="0">
                <a:cs typeface="Arial"/>
              </a:rPr>
              <a:t>values </a:t>
            </a:r>
            <a:r>
              <a:rPr sz="2200" spc="-5" dirty="0">
                <a:cs typeface="Arial"/>
              </a:rPr>
              <a:t>of the</a:t>
            </a:r>
            <a:r>
              <a:rPr sz="2200" spc="-50" dirty="0">
                <a:cs typeface="Arial"/>
              </a:rPr>
              <a:t> </a:t>
            </a:r>
            <a:r>
              <a:rPr sz="2200" dirty="0">
                <a:cs typeface="Arial"/>
              </a:rPr>
              <a:t>statistic</a:t>
            </a:r>
          </a:p>
          <a:p>
            <a:pPr marL="866775" lvl="1" indent="-398145">
              <a:lnSpc>
                <a:spcPts val="2625"/>
              </a:lnSpc>
              <a:buClr>
                <a:srgbClr val="C3820E"/>
              </a:buClr>
              <a:buChar char="○"/>
              <a:tabLst>
                <a:tab pos="866775" algn="l"/>
                <a:tab pos="867410" algn="l"/>
              </a:tabLst>
            </a:pPr>
            <a:r>
              <a:rPr sz="2200" spc="-5" dirty="0">
                <a:cs typeface="Arial"/>
              </a:rPr>
              <a:t>Also how likely they are </a:t>
            </a:r>
            <a:r>
              <a:rPr sz="2200" b="1" dirty="0">
                <a:cs typeface="Arial"/>
              </a:rPr>
              <a:t>(if the </a:t>
            </a:r>
            <a:r>
              <a:rPr sz="2200" b="1" spc="-5" dirty="0">
                <a:cs typeface="Arial"/>
              </a:rPr>
              <a:t>null hypothesis is</a:t>
            </a:r>
            <a:r>
              <a:rPr sz="2200" b="1" spc="-45" dirty="0">
                <a:cs typeface="Arial"/>
              </a:rPr>
              <a:t> </a:t>
            </a:r>
            <a:r>
              <a:rPr sz="2200" b="1" dirty="0">
                <a:cs typeface="Arial"/>
              </a:rPr>
              <a:t>true)</a:t>
            </a:r>
            <a:endParaRPr sz="2200" dirty="0">
              <a:cs typeface="Arial"/>
            </a:endParaRPr>
          </a:p>
          <a:p>
            <a:pPr marL="409575" marR="1036319" indent="-397510">
              <a:lnSpc>
                <a:spcPts val="2620"/>
              </a:lnSpc>
              <a:spcBef>
                <a:spcPts val="95"/>
              </a:spcBef>
              <a:buClr>
                <a:srgbClr val="C3820E"/>
              </a:buClr>
              <a:buChar char="●"/>
              <a:tabLst>
                <a:tab pos="409575" algn="l"/>
                <a:tab pos="410209" algn="l"/>
              </a:tabLst>
            </a:pPr>
            <a:r>
              <a:rPr sz="2200" spc="-5" dirty="0">
                <a:cs typeface="Arial"/>
              </a:rPr>
              <a:t>The probabilities are approximate, because we </a:t>
            </a:r>
            <a:r>
              <a:rPr sz="2200" dirty="0">
                <a:cs typeface="Arial"/>
              </a:rPr>
              <a:t>can’t  </a:t>
            </a:r>
            <a:r>
              <a:rPr sz="2200" spc="-5" dirty="0">
                <a:cs typeface="Arial"/>
              </a:rPr>
              <a:t>generate all the possible </a:t>
            </a:r>
            <a:r>
              <a:rPr sz="2200" dirty="0">
                <a:cs typeface="Arial"/>
              </a:rPr>
              <a:t>random</a:t>
            </a:r>
            <a:r>
              <a:rPr sz="2200" spc="-30" dirty="0">
                <a:cs typeface="Arial"/>
              </a:rPr>
              <a:t> </a:t>
            </a:r>
            <a:r>
              <a:rPr sz="2200" dirty="0">
                <a:cs typeface="Arial"/>
              </a:rPr>
              <a:t>samples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91490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Conclusion of the</a:t>
            </a:r>
            <a:r>
              <a:rPr spc="-85" dirty="0">
                <a:solidFill>
                  <a:schemeClr val="tx1"/>
                </a:solidFill>
              </a:rPr>
              <a:t> </a:t>
            </a:r>
            <a:r>
              <a:rPr spc="-75" dirty="0">
                <a:solidFill>
                  <a:schemeClr val="tx1"/>
                </a:solidFill>
              </a:rPr>
              <a:t>Test</a:t>
            </a:r>
          </a:p>
        </p:txBody>
      </p:sp>
      <p:sp>
        <p:nvSpPr>
          <p:cNvPr id="3" name="object 3"/>
          <p:cNvSpPr txBox="1"/>
          <p:nvPr/>
        </p:nvSpPr>
        <p:spPr>
          <a:xfrm>
            <a:off x="530223" y="1030475"/>
            <a:ext cx="7889240" cy="3600345"/>
          </a:xfrm>
          <a:prstGeom prst="rect">
            <a:avLst/>
          </a:prstGeom>
        </p:spPr>
        <p:txBody>
          <a:bodyPr vert="horz" wrap="square" lIns="0" tIns="75565" rIns="0" bIns="0" rtlCol="0">
            <a:spAutoFit/>
          </a:bodyPr>
          <a:lstStyle/>
          <a:p>
            <a:pPr marL="12700">
              <a:lnSpc>
                <a:spcPct val="100000"/>
              </a:lnSpc>
              <a:spcBef>
                <a:spcPts val="595"/>
              </a:spcBef>
            </a:pPr>
            <a:r>
              <a:rPr sz="2400" spc="-5" dirty="0">
                <a:cs typeface="Arial"/>
              </a:rPr>
              <a:t>Resolve </a:t>
            </a:r>
            <a:r>
              <a:rPr sz="2400" dirty="0">
                <a:cs typeface="Arial"/>
              </a:rPr>
              <a:t>choice </a:t>
            </a:r>
            <a:r>
              <a:rPr sz="2400" spc="-5" dirty="0">
                <a:cs typeface="Arial"/>
              </a:rPr>
              <a:t>between null and alternative</a:t>
            </a:r>
            <a:r>
              <a:rPr sz="2400" spc="-60" dirty="0">
                <a:cs typeface="Arial"/>
              </a:rPr>
              <a:t> </a:t>
            </a:r>
            <a:r>
              <a:rPr sz="2400" spc="-5" dirty="0">
                <a:cs typeface="Arial"/>
              </a:rPr>
              <a:t>hypotheses</a:t>
            </a:r>
            <a:endParaRPr sz="2400" dirty="0">
              <a:cs typeface="Arial"/>
            </a:endParaRPr>
          </a:p>
          <a:p>
            <a:pPr marL="469265" marR="60960" indent="-412750">
              <a:lnSpc>
                <a:spcPct val="100499"/>
              </a:lnSpc>
              <a:spcBef>
                <a:spcPts val="480"/>
              </a:spcBef>
              <a:buClr>
                <a:srgbClr val="C3820E"/>
              </a:buClr>
              <a:buChar char="●"/>
              <a:tabLst>
                <a:tab pos="469265" algn="l"/>
                <a:tab pos="469900" algn="l"/>
              </a:tabLst>
            </a:pPr>
            <a:r>
              <a:rPr sz="2400" spc="-5" dirty="0">
                <a:cs typeface="Arial"/>
              </a:rPr>
              <a:t>Compare the </a:t>
            </a:r>
            <a:r>
              <a:rPr sz="2400" b="1" spc="-5" dirty="0">
                <a:solidFill>
                  <a:srgbClr val="0000FF"/>
                </a:solidFill>
                <a:cs typeface="Arial"/>
              </a:rPr>
              <a:t>observed </a:t>
            </a:r>
            <a:r>
              <a:rPr sz="2400" b="1" dirty="0">
                <a:solidFill>
                  <a:srgbClr val="0000FF"/>
                </a:solidFill>
                <a:cs typeface="Arial"/>
              </a:rPr>
              <a:t>test </a:t>
            </a:r>
            <a:r>
              <a:rPr sz="2400" b="1" spc="-5" dirty="0">
                <a:solidFill>
                  <a:srgbClr val="0000FF"/>
                </a:solidFill>
                <a:cs typeface="Arial"/>
              </a:rPr>
              <a:t>statistic </a:t>
            </a:r>
            <a:r>
              <a:rPr sz="2400" spc="-5" dirty="0">
                <a:cs typeface="Arial"/>
              </a:rPr>
              <a:t>and its empirical  distribution under the null</a:t>
            </a:r>
            <a:r>
              <a:rPr sz="2400" spc="-20" dirty="0">
                <a:cs typeface="Arial"/>
              </a:rPr>
              <a:t> </a:t>
            </a:r>
            <a:r>
              <a:rPr sz="2400" spc="-5" dirty="0">
                <a:cs typeface="Arial"/>
              </a:rPr>
              <a:t>hypothesis</a:t>
            </a:r>
            <a:endParaRPr sz="2400" dirty="0">
              <a:cs typeface="Arial"/>
            </a:endParaRPr>
          </a:p>
          <a:p>
            <a:pPr marL="469265" marR="5080" indent="-412750">
              <a:lnSpc>
                <a:spcPts val="2850"/>
              </a:lnSpc>
              <a:spcBef>
                <a:spcPts val="90"/>
              </a:spcBef>
              <a:buClr>
                <a:srgbClr val="C3820E"/>
              </a:buClr>
              <a:buChar char="●"/>
              <a:tabLst>
                <a:tab pos="469265" algn="l"/>
                <a:tab pos="469900" algn="l"/>
              </a:tabLst>
            </a:pPr>
            <a:r>
              <a:rPr sz="2400" spc="-5" dirty="0">
                <a:cs typeface="Arial"/>
              </a:rPr>
              <a:t>If the observed </a:t>
            </a:r>
            <a:r>
              <a:rPr sz="2400" dirty="0">
                <a:cs typeface="Arial"/>
              </a:rPr>
              <a:t>value </a:t>
            </a:r>
            <a:r>
              <a:rPr sz="2400" spc="-5" dirty="0">
                <a:cs typeface="Arial"/>
              </a:rPr>
              <a:t>is </a:t>
            </a:r>
            <a:r>
              <a:rPr sz="2400" b="1" spc="-5" dirty="0">
                <a:cs typeface="Arial"/>
              </a:rPr>
              <a:t>not consistent </a:t>
            </a:r>
            <a:r>
              <a:rPr sz="2400" spc="-5" dirty="0">
                <a:cs typeface="Arial"/>
              </a:rPr>
              <a:t>with the  distribution, then the test favors the alternative </a:t>
            </a:r>
            <a:r>
              <a:rPr sz="2400" dirty="0">
                <a:cs typeface="Arial"/>
              </a:rPr>
              <a:t>(“data </a:t>
            </a:r>
            <a:r>
              <a:rPr sz="2400" spc="-5" dirty="0">
                <a:cs typeface="Arial"/>
              </a:rPr>
              <a:t>is  </a:t>
            </a:r>
            <a:r>
              <a:rPr sz="2400" dirty="0">
                <a:cs typeface="Arial"/>
              </a:rPr>
              <a:t>more consistent </a:t>
            </a:r>
            <a:r>
              <a:rPr sz="2400" spc="-5" dirty="0">
                <a:cs typeface="Arial"/>
              </a:rPr>
              <a:t>with the</a:t>
            </a:r>
            <a:r>
              <a:rPr sz="2400" spc="-35" dirty="0">
                <a:cs typeface="Arial"/>
              </a:rPr>
              <a:t> </a:t>
            </a:r>
            <a:r>
              <a:rPr sz="2400" spc="-5" dirty="0">
                <a:cs typeface="Arial"/>
              </a:rPr>
              <a:t>alternative”)</a:t>
            </a:r>
            <a:endParaRPr sz="2400" dirty="0">
              <a:cs typeface="Arial"/>
            </a:endParaRPr>
          </a:p>
          <a:p>
            <a:pPr marL="12700">
              <a:lnSpc>
                <a:spcPct val="100000"/>
              </a:lnSpc>
              <a:spcBef>
                <a:spcPts val="360"/>
              </a:spcBef>
            </a:pPr>
            <a:r>
              <a:rPr sz="2400" spc="-5" dirty="0">
                <a:cs typeface="Arial"/>
              </a:rPr>
              <a:t>Whether </a:t>
            </a:r>
            <a:r>
              <a:rPr sz="2400" dirty="0">
                <a:cs typeface="Arial"/>
              </a:rPr>
              <a:t>a value </a:t>
            </a:r>
            <a:r>
              <a:rPr sz="2400" spc="-5" dirty="0">
                <a:cs typeface="Arial"/>
              </a:rPr>
              <a:t>is </a:t>
            </a:r>
            <a:r>
              <a:rPr sz="2400" dirty="0">
                <a:cs typeface="Arial"/>
              </a:rPr>
              <a:t>consistent </a:t>
            </a:r>
            <a:r>
              <a:rPr sz="2400" spc="-5" dirty="0">
                <a:cs typeface="Arial"/>
              </a:rPr>
              <a:t>with </a:t>
            </a:r>
            <a:r>
              <a:rPr sz="2400" dirty="0">
                <a:cs typeface="Arial"/>
              </a:rPr>
              <a:t>a</a:t>
            </a:r>
            <a:r>
              <a:rPr sz="2400" spc="-55" dirty="0">
                <a:cs typeface="Arial"/>
              </a:rPr>
              <a:t> </a:t>
            </a:r>
            <a:r>
              <a:rPr sz="2400" spc="-5" dirty="0">
                <a:cs typeface="Arial"/>
              </a:rPr>
              <a:t>distribution:</a:t>
            </a:r>
            <a:endParaRPr sz="2400" dirty="0">
              <a:cs typeface="Arial"/>
            </a:endParaRPr>
          </a:p>
          <a:p>
            <a:pPr marL="469900" indent="-412750">
              <a:lnSpc>
                <a:spcPct val="100000"/>
              </a:lnSpc>
              <a:spcBef>
                <a:spcPts val="495"/>
              </a:spcBef>
              <a:buClr>
                <a:srgbClr val="C3820E"/>
              </a:buClr>
              <a:buChar char="●"/>
              <a:tabLst>
                <a:tab pos="469265" algn="l"/>
                <a:tab pos="469900" algn="l"/>
              </a:tabLst>
            </a:pPr>
            <a:r>
              <a:rPr sz="2400" dirty="0">
                <a:cs typeface="Arial"/>
              </a:rPr>
              <a:t>A visualization may </a:t>
            </a:r>
            <a:r>
              <a:rPr sz="2400" spc="-5" dirty="0">
                <a:cs typeface="Arial"/>
              </a:rPr>
              <a:t>be</a:t>
            </a:r>
            <a:r>
              <a:rPr sz="2400" spc="-165" dirty="0">
                <a:cs typeface="Arial"/>
              </a:rPr>
              <a:t> </a:t>
            </a:r>
            <a:r>
              <a:rPr sz="2400" spc="-10" dirty="0">
                <a:cs typeface="Arial"/>
              </a:rPr>
              <a:t>sufficient</a:t>
            </a:r>
            <a:endParaRPr sz="2400" dirty="0">
              <a:cs typeface="Arial"/>
            </a:endParaRPr>
          </a:p>
          <a:p>
            <a:pPr marL="469900" indent="-412750">
              <a:lnSpc>
                <a:spcPct val="100000"/>
              </a:lnSpc>
              <a:spcBef>
                <a:spcPts val="15"/>
              </a:spcBef>
              <a:buClr>
                <a:srgbClr val="C3820E"/>
              </a:buClr>
              <a:buChar char="●"/>
              <a:tabLst>
                <a:tab pos="469265" algn="l"/>
                <a:tab pos="469900" algn="l"/>
              </a:tabLst>
            </a:pPr>
            <a:r>
              <a:rPr sz="2400" spc="-5" dirty="0">
                <a:cs typeface="Arial"/>
              </a:rPr>
              <a:t>If not, there are </a:t>
            </a:r>
            <a:r>
              <a:rPr sz="2400" dirty="0">
                <a:cs typeface="Arial"/>
              </a:rPr>
              <a:t>conventions </a:t>
            </a:r>
            <a:r>
              <a:rPr sz="2400" spc="-5" dirty="0">
                <a:cs typeface="Arial"/>
              </a:rPr>
              <a:t>about</a:t>
            </a:r>
            <a:r>
              <a:rPr sz="2400" spc="-50" dirty="0">
                <a:cs typeface="Arial"/>
              </a:rPr>
              <a:t> </a:t>
            </a:r>
            <a:r>
              <a:rPr sz="2400" dirty="0">
                <a:cs typeface="Arial"/>
              </a:rPr>
              <a:t>“consistency”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293" y="2240540"/>
            <a:ext cx="5764530" cy="574040"/>
          </a:xfrm>
          <a:prstGeom prst="rect">
            <a:avLst/>
          </a:prstGeom>
        </p:spPr>
        <p:txBody>
          <a:bodyPr vert="horz" wrap="square" lIns="0" tIns="12700" rIns="0" bIns="0" rtlCol="0">
            <a:spAutoFit/>
          </a:bodyPr>
          <a:lstStyle/>
          <a:p>
            <a:pPr marL="12700">
              <a:lnSpc>
                <a:spcPct val="100000"/>
              </a:lnSpc>
              <a:spcBef>
                <a:spcPts val="100"/>
              </a:spcBef>
            </a:pPr>
            <a:r>
              <a:rPr dirty="0"/>
              <a:t>Decisions</a:t>
            </a:r>
            <a:r>
              <a:rPr spc="-30" dirty="0"/>
              <a:t> </a:t>
            </a:r>
            <a:r>
              <a:rPr dirty="0"/>
              <a:t>and</a:t>
            </a:r>
            <a:r>
              <a:rPr spc="-30" dirty="0"/>
              <a:t> </a:t>
            </a:r>
            <a:r>
              <a:rPr spc="-10" dirty="0"/>
              <a:t>Uncertainty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685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Incomplete</a:t>
            </a:r>
            <a:r>
              <a:rPr spc="-100" dirty="0">
                <a:solidFill>
                  <a:schemeClr val="tx1"/>
                </a:solidFill>
              </a:rPr>
              <a:t> </a:t>
            </a:r>
            <a:r>
              <a:rPr spc="-10" dirty="0">
                <a:solidFill>
                  <a:schemeClr val="tx1"/>
                </a:solidFill>
              </a:rPr>
              <a:t>Information</a:t>
            </a:r>
          </a:p>
        </p:txBody>
      </p:sp>
      <p:sp>
        <p:nvSpPr>
          <p:cNvPr id="3" name="object 3"/>
          <p:cNvSpPr txBox="1"/>
          <p:nvPr/>
        </p:nvSpPr>
        <p:spPr>
          <a:xfrm>
            <a:off x="574724" y="1093342"/>
            <a:ext cx="7513320" cy="3242554"/>
          </a:xfrm>
          <a:prstGeom prst="rect">
            <a:avLst/>
          </a:prstGeom>
        </p:spPr>
        <p:txBody>
          <a:bodyPr vert="horz" wrap="square" lIns="0" tIns="10795" rIns="0" bIns="0" rtlCol="0">
            <a:spAutoFit/>
          </a:bodyPr>
          <a:lstStyle/>
          <a:p>
            <a:pPr marL="424815" marR="386715" indent="-412750">
              <a:lnSpc>
                <a:spcPct val="100499"/>
              </a:lnSpc>
              <a:spcBef>
                <a:spcPts val="85"/>
              </a:spcBef>
              <a:buClr>
                <a:srgbClr val="C4820D"/>
              </a:buClr>
              <a:buChar char="●"/>
              <a:tabLst>
                <a:tab pos="424815" algn="l"/>
                <a:tab pos="425450" algn="l"/>
              </a:tabLst>
            </a:pPr>
            <a:r>
              <a:rPr sz="2400" dirty="0">
                <a:cs typeface="Arial"/>
              </a:rPr>
              <a:t>We</a:t>
            </a:r>
            <a:r>
              <a:rPr sz="2400" spc="-30" dirty="0">
                <a:cs typeface="Arial"/>
              </a:rPr>
              <a:t> </a:t>
            </a:r>
            <a:r>
              <a:rPr sz="2400" dirty="0">
                <a:cs typeface="Arial"/>
              </a:rPr>
              <a:t>are</a:t>
            </a:r>
            <a:r>
              <a:rPr sz="2400" spc="-25" dirty="0">
                <a:cs typeface="Arial"/>
              </a:rPr>
              <a:t> </a:t>
            </a:r>
            <a:r>
              <a:rPr sz="2400" dirty="0">
                <a:cs typeface="Arial"/>
              </a:rPr>
              <a:t>trying</a:t>
            </a:r>
            <a:r>
              <a:rPr sz="2400" spc="-20" dirty="0">
                <a:cs typeface="Arial"/>
              </a:rPr>
              <a:t> </a:t>
            </a:r>
            <a:r>
              <a:rPr sz="2400" dirty="0">
                <a:cs typeface="Arial"/>
              </a:rPr>
              <a:t>to</a:t>
            </a:r>
            <a:r>
              <a:rPr sz="2400" spc="-25" dirty="0">
                <a:cs typeface="Arial"/>
              </a:rPr>
              <a:t> </a:t>
            </a:r>
            <a:r>
              <a:rPr sz="2400" dirty="0">
                <a:cs typeface="Arial"/>
              </a:rPr>
              <a:t>choose</a:t>
            </a:r>
            <a:r>
              <a:rPr sz="2400" spc="-20" dirty="0">
                <a:cs typeface="Arial"/>
              </a:rPr>
              <a:t> </a:t>
            </a:r>
            <a:r>
              <a:rPr sz="2400" dirty="0">
                <a:cs typeface="Arial"/>
              </a:rPr>
              <a:t>between</a:t>
            </a:r>
            <a:r>
              <a:rPr sz="2400" spc="-20" dirty="0">
                <a:cs typeface="Arial"/>
              </a:rPr>
              <a:t> </a:t>
            </a:r>
            <a:r>
              <a:rPr sz="2400" dirty="0">
                <a:cs typeface="Arial"/>
              </a:rPr>
              <a:t>two</a:t>
            </a:r>
            <a:r>
              <a:rPr sz="2400" spc="-25" dirty="0">
                <a:cs typeface="Arial"/>
              </a:rPr>
              <a:t> </a:t>
            </a:r>
            <a:r>
              <a:rPr sz="2400" dirty="0">
                <a:cs typeface="Arial"/>
              </a:rPr>
              <a:t>views</a:t>
            </a:r>
            <a:r>
              <a:rPr sz="2400" spc="-20" dirty="0">
                <a:cs typeface="Arial"/>
              </a:rPr>
              <a:t> </a:t>
            </a:r>
            <a:r>
              <a:rPr sz="2400" dirty="0">
                <a:cs typeface="Arial"/>
              </a:rPr>
              <a:t>of</a:t>
            </a:r>
            <a:r>
              <a:rPr sz="2400" spc="-20" dirty="0">
                <a:cs typeface="Arial"/>
              </a:rPr>
              <a:t> </a:t>
            </a:r>
            <a:r>
              <a:rPr sz="2400" spc="-25" dirty="0">
                <a:cs typeface="Arial"/>
              </a:rPr>
              <a:t>the </a:t>
            </a:r>
            <a:r>
              <a:rPr sz="2400" dirty="0">
                <a:cs typeface="Arial"/>
              </a:rPr>
              <a:t>world,</a:t>
            </a:r>
            <a:r>
              <a:rPr sz="2400" spc="-30" dirty="0">
                <a:cs typeface="Arial"/>
              </a:rPr>
              <a:t> </a:t>
            </a:r>
            <a:r>
              <a:rPr sz="2400" dirty="0">
                <a:cs typeface="Arial"/>
              </a:rPr>
              <a:t>based</a:t>
            </a:r>
            <a:r>
              <a:rPr sz="2400" spc="-15" dirty="0">
                <a:cs typeface="Arial"/>
              </a:rPr>
              <a:t> </a:t>
            </a:r>
            <a:r>
              <a:rPr sz="2400" dirty="0">
                <a:cs typeface="Arial"/>
              </a:rPr>
              <a:t>on</a:t>
            </a:r>
            <a:r>
              <a:rPr sz="2400" spc="-15" dirty="0">
                <a:cs typeface="Arial"/>
              </a:rPr>
              <a:t> </a:t>
            </a:r>
            <a:r>
              <a:rPr sz="2400" dirty="0">
                <a:cs typeface="Arial"/>
              </a:rPr>
              <a:t>data</a:t>
            </a:r>
            <a:r>
              <a:rPr sz="2400" spc="-20" dirty="0">
                <a:cs typeface="Arial"/>
              </a:rPr>
              <a:t> </a:t>
            </a:r>
            <a:r>
              <a:rPr sz="2400" dirty="0">
                <a:cs typeface="Arial"/>
              </a:rPr>
              <a:t>in</a:t>
            </a:r>
            <a:r>
              <a:rPr sz="2400" spc="-15" dirty="0">
                <a:cs typeface="Arial"/>
              </a:rPr>
              <a:t> </a:t>
            </a:r>
            <a:r>
              <a:rPr sz="2400" dirty="0">
                <a:cs typeface="Arial"/>
              </a:rPr>
              <a:t>a</a:t>
            </a:r>
            <a:r>
              <a:rPr sz="2400" spc="-15" dirty="0">
                <a:cs typeface="Arial"/>
              </a:rPr>
              <a:t> </a:t>
            </a:r>
            <a:r>
              <a:rPr sz="2400" spc="-10" dirty="0">
                <a:cs typeface="Arial"/>
              </a:rPr>
              <a:t>sample.</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It</a:t>
            </a:r>
            <a:r>
              <a:rPr sz="2400" spc="-35" dirty="0">
                <a:cs typeface="Arial"/>
              </a:rPr>
              <a:t> </a:t>
            </a:r>
            <a:r>
              <a:rPr sz="2400" dirty="0">
                <a:cs typeface="Arial"/>
              </a:rPr>
              <a:t>is</a:t>
            </a:r>
            <a:r>
              <a:rPr sz="2400" spc="-15" dirty="0">
                <a:cs typeface="Arial"/>
              </a:rPr>
              <a:t> </a:t>
            </a:r>
            <a:r>
              <a:rPr sz="2400" dirty="0">
                <a:cs typeface="Arial"/>
              </a:rPr>
              <a:t>not</a:t>
            </a:r>
            <a:r>
              <a:rPr sz="2400" spc="-20" dirty="0">
                <a:cs typeface="Arial"/>
              </a:rPr>
              <a:t> </a:t>
            </a:r>
            <a:r>
              <a:rPr sz="2400" dirty="0">
                <a:cs typeface="Arial"/>
              </a:rPr>
              <a:t>always</a:t>
            </a:r>
            <a:r>
              <a:rPr sz="2400" spc="-15" dirty="0">
                <a:cs typeface="Arial"/>
              </a:rPr>
              <a:t> </a:t>
            </a:r>
            <a:r>
              <a:rPr sz="2400" dirty="0">
                <a:cs typeface="Arial"/>
              </a:rPr>
              <a:t>clear</a:t>
            </a:r>
            <a:r>
              <a:rPr sz="2400" spc="-20" dirty="0">
                <a:cs typeface="Arial"/>
              </a:rPr>
              <a:t> </a:t>
            </a:r>
            <a:r>
              <a:rPr sz="2400" dirty="0">
                <a:cs typeface="Arial"/>
              </a:rPr>
              <a:t>whether</a:t>
            </a:r>
            <a:r>
              <a:rPr sz="2400" spc="-15" dirty="0">
                <a:cs typeface="Arial"/>
              </a:rPr>
              <a:t> </a:t>
            </a:r>
            <a:r>
              <a:rPr sz="2400" dirty="0">
                <a:cs typeface="Arial"/>
              </a:rPr>
              <a:t>the</a:t>
            </a:r>
            <a:r>
              <a:rPr sz="2400" spc="-25" dirty="0">
                <a:cs typeface="Arial"/>
              </a:rPr>
              <a:t> </a:t>
            </a:r>
            <a:r>
              <a:rPr sz="2400" dirty="0">
                <a:cs typeface="Arial"/>
              </a:rPr>
              <a:t>data</a:t>
            </a:r>
            <a:r>
              <a:rPr sz="2400" spc="-15" dirty="0">
                <a:cs typeface="Arial"/>
              </a:rPr>
              <a:t> </a:t>
            </a:r>
            <a:r>
              <a:rPr sz="2400" dirty="0">
                <a:cs typeface="Arial"/>
              </a:rPr>
              <a:t>are</a:t>
            </a:r>
            <a:r>
              <a:rPr sz="2400" spc="-15" dirty="0">
                <a:cs typeface="Arial"/>
              </a:rPr>
              <a:t> </a:t>
            </a:r>
            <a:r>
              <a:rPr sz="2400" spc="-10" dirty="0">
                <a:cs typeface="Arial"/>
              </a:rPr>
              <a:t>consistent </a:t>
            </a:r>
            <a:r>
              <a:rPr sz="2400" dirty="0">
                <a:cs typeface="Arial"/>
              </a:rPr>
              <a:t>with</a:t>
            </a:r>
            <a:r>
              <a:rPr sz="2400" spc="-25" dirty="0">
                <a:cs typeface="Arial"/>
              </a:rPr>
              <a:t> </a:t>
            </a:r>
            <a:r>
              <a:rPr sz="2400" dirty="0">
                <a:cs typeface="Arial"/>
              </a:rPr>
              <a:t>one</a:t>
            </a:r>
            <a:r>
              <a:rPr sz="2400" spc="-15" dirty="0">
                <a:cs typeface="Arial"/>
              </a:rPr>
              <a:t> </a:t>
            </a:r>
            <a:r>
              <a:rPr sz="2400" dirty="0">
                <a:cs typeface="Arial"/>
              </a:rPr>
              <a:t>view</a:t>
            </a:r>
            <a:r>
              <a:rPr sz="2400" spc="-10" dirty="0">
                <a:cs typeface="Arial"/>
              </a:rPr>
              <a:t> </a:t>
            </a:r>
            <a:r>
              <a:rPr sz="2400" dirty="0">
                <a:cs typeface="Arial"/>
              </a:rPr>
              <a:t>or</a:t>
            </a:r>
            <a:r>
              <a:rPr sz="2400" spc="-15" dirty="0">
                <a:cs typeface="Arial"/>
              </a:rPr>
              <a:t> </a:t>
            </a:r>
            <a:r>
              <a:rPr sz="2400" dirty="0">
                <a:cs typeface="Arial"/>
              </a:rPr>
              <a:t>the</a:t>
            </a:r>
            <a:r>
              <a:rPr sz="2400" spc="-15" dirty="0">
                <a:cs typeface="Arial"/>
              </a:rPr>
              <a:t> </a:t>
            </a:r>
            <a:r>
              <a:rPr sz="2400" spc="-10" dirty="0">
                <a:cs typeface="Arial"/>
              </a:rPr>
              <a:t>other.</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445770" indent="-412750">
              <a:lnSpc>
                <a:spcPct val="100499"/>
              </a:lnSpc>
              <a:buClr>
                <a:srgbClr val="C4820D"/>
              </a:buClr>
              <a:buChar char="●"/>
              <a:tabLst>
                <a:tab pos="424815" algn="l"/>
                <a:tab pos="425450" algn="l"/>
              </a:tabLst>
            </a:pPr>
            <a:r>
              <a:rPr sz="2400" dirty="0">
                <a:cs typeface="Arial"/>
              </a:rPr>
              <a:t>Random</a:t>
            </a:r>
            <a:r>
              <a:rPr sz="2400" spc="-30" dirty="0">
                <a:cs typeface="Arial"/>
              </a:rPr>
              <a:t> </a:t>
            </a:r>
            <a:r>
              <a:rPr sz="2400" dirty="0">
                <a:cs typeface="Arial"/>
              </a:rPr>
              <a:t>samples</a:t>
            </a:r>
            <a:r>
              <a:rPr sz="2400" spc="-20" dirty="0">
                <a:cs typeface="Arial"/>
              </a:rPr>
              <a:t> </a:t>
            </a:r>
            <a:r>
              <a:rPr sz="2400" dirty="0">
                <a:cs typeface="Arial"/>
              </a:rPr>
              <a:t>can</a:t>
            </a:r>
            <a:r>
              <a:rPr sz="2400" spc="-20" dirty="0">
                <a:cs typeface="Arial"/>
              </a:rPr>
              <a:t> </a:t>
            </a:r>
            <a:r>
              <a:rPr sz="2400" dirty="0">
                <a:cs typeface="Arial"/>
              </a:rPr>
              <a:t>turn</a:t>
            </a:r>
            <a:r>
              <a:rPr sz="2400" spc="-20" dirty="0">
                <a:cs typeface="Arial"/>
              </a:rPr>
              <a:t> </a:t>
            </a:r>
            <a:r>
              <a:rPr sz="2400" dirty="0">
                <a:cs typeface="Arial"/>
              </a:rPr>
              <a:t>out</a:t>
            </a:r>
            <a:r>
              <a:rPr sz="2400" spc="-20" dirty="0">
                <a:cs typeface="Arial"/>
              </a:rPr>
              <a:t> </a:t>
            </a:r>
            <a:r>
              <a:rPr sz="2400" dirty="0">
                <a:cs typeface="Arial"/>
              </a:rPr>
              <a:t>quite</a:t>
            </a:r>
            <a:r>
              <a:rPr sz="2400" spc="-20" dirty="0">
                <a:cs typeface="Arial"/>
              </a:rPr>
              <a:t> </a:t>
            </a:r>
            <a:r>
              <a:rPr sz="2400" dirty="0">
                <a:cs typeface="Arial"/>
              </a:rPr>
              <a:t>extreme.</a:t>
            </a:r>
            <a:r>
              <a:rPr sz="2400" spc="-20" dirty="0">
                <a:cs typeface="Arial"/>
              </a:rPr>
              <a:t> </a:t>
            </a:r>
            <a:r>
              <a:rPr sz="2400" dirty="0">
                <a:cs typeface="Arial"/>
              </a:rPr>
              <a:t>It</a:t>
            </a:r>
            <a:r>
              <a:rPr sz="2400" spc="-20" dirty="0">
                <a:cs typeface="Arial"/>
              </a:rPr>
              <a:t> </a:t>
            </a:r>
            <a:r>
              <a:rPr sz="2400" spc="-25" dirty="0">
                <a:cs typeface="Arial"/>
              </a:rPr>
              <a:t>is </a:t>
            </a:r>
            <a:r>
              <a:rPr sz="2400" spc="-10" dirty="0">
                <a:cs typeface="Arial"/>
              </a:rPr>
              <a:t>unlikely,</a:t>
            </a:r>
            <a:r>
              <a:rPr sz="2400" spc="-90" dirty="0">
                <a:cs typeface="Arial"/>
              </a:rPr>
              <a:t> </a:t>
            </a:r>
            <a:r>
              <a:rPr sz="2400" dirty="0">
                <a:cs typeface="Arial"/>
              </a:rPr>
              <a:t>but</a:t>
            </a:r>
            <a:r>
              <a:rPr sz="2400" spc="-70" dirty="0">
                <a:cs typeface="Arial"/>
              </a:rPr>
              <a:t> </a:t>
            </a:r>
            <a:r>
              <a:rPr sz="2400" spc="-10" dirty="0">
                <a:cs typeface="Arial"/>
              </a:rPr>
              <a:t>possible.</a:t>
            </a:r>
            <a:endParaRPr sz="2400" dirty="0">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9266" y="2240540"/>
            <a:ext cx="3781425" cy="574040"/>
          </a:xfrm>
          <a:prstGeom prst="rect">
            <a:avLst/>
          </a:prstGeom>
        </p:spPr>
        <p:txBody>
          <a:bodyPr vert="horz" wrap="square" lIns="0" tIns="12700" rIns="0" bIns="0" rtlCol="0">
            <a:spAutoFit/>
          </a:bodyPr>
          <a:lstStyle/>
          <a:p>
            <a:pPr marL="12700">
              <a:lnSpc>
                <a:spcPct val="100000"/>
              </a:lnSpc>
              <a:spcBef>
                <a:spcPts val="100"/>
              </a:spcBef>
            </a:pPr>
            <a:r>
              <a:rPr dirty="0"/>
              <a:t>Another</a:t>
            </a:r>
            <a:r>
              <a:rPr spc="-45" dirty="0"/>
              <a:t> </a:t>
            </a:r>
            <a:r>
              <a:rPr spc="-10" dirty="0"/>
              <a:t>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88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0" dirty="0">
                <a:solidFill>
                  <a:schemeClr val="tx1"/>
                </a:solidFill>
              </a:rPr>
              <a:t> </a:t>
            </a:r>
            <a:r>
              <a:rPr spc="-10" dirty="0">
                <a:solidFill>
                  <a:schemeClr val="tx1"/>
                </a:solidFill>
              </a:rPr>
              <a:t>Problem</a:t>
            </a:r>
          </a:p>
        </p:txBody>
      </p:sp>
      <p:sp>
        <p:nvSpPr>
          <p:cNvPr id="3" name="object 3"/>
          <p:cNvSpPr txBox="1"/>
          <p:nvPr/>
        </p:nvSpPr>
        <p:spPr>
          <a:xfrm>
            <a:off x="574724" y="1334842"/>
            <a:ext cx="7759065" cy="3109184"/>
          </a:xfrm>
          <a:prstGeom prst="rect">
            <a:avLst/>
          </a:prstGeom>
        </p:spPr>
        <p:txBody>
          <a:bodyPr vert="horz" wrap="square" lIns="0" tIns="10795" rIns="0" bIns="0" rtlCol="0">
            <a:spAutoFit/>
          </a:bodyPr>
          <a:lstStyle/>
          <a:p>
            <a:pPr marL="424815" marR="220979" indent="-412750">
              <a:lnSpc>
                <a:spcPct val="100499"/>
              </a:lnSpc>
              <a:spcBef>
                <a:spcPts val="85"/>
              </a:spcBef>
              <a:buClr>
                <a:srgbClr val="C4820D"/>
              </a:buClr>
              <a:buChar char="●"/>
              <a:tabLst>
                <a:tab pos="424815" algn="l"/>
                <a:tab pos="425450" algn="l"/>
              </a:tabLst>
            </a:pPr>
            <a:r>
              <a:rPr sz="2400" spc="-10" dirty="0">
                <a:cs typeface="Arial"/>
              </a:rPr>
              <a:t>Large(-</a:t>
            </a:r>
            <a:r>
              <a:rPr sz="2400" dirty="0">
                <a:cs typeface="Arial"/>
              </a:rPr>
              <a:t>ish)</a:t>
            </a:r>
            <a:r>
              <a:rPr sz="2400" spc="-30" dirty="0">
                <a:cs typeface="Arial"/>
              </a:rPr>
              <a:t> </a:t>
            </a:r>
            <a:r>
              <a:rPr sz="2400" dirty="0">
                <a:cs typeface="Arial"/>
              </a:rPr>
              <a:t>Statistics</a:t>
            </a:r>
            <a:r>
              <a:rPr sz="2400" spc="-20" dirty="0">
                <a:cs typeface="Arial"/>
              </a:rPr>
              <a:t> </a:t>
            </a:r>
            <a:r>
              <a:rPr sz="2400" dirty="0">
                <a:cs typeface="Arial"/>
              </a:rPr>
              <a:t>class</a:t>
            </a:r>
            <a:r>
              <a:rPr sz="2400" spc="-20" dirty="0">
                <a:cs typeface="Arial"/>
              </a:rPr>
              <a:t> </a:t>
            </a:r>
            <a:r>
              <a:rPr sz="2400" dirty="0">
                <a:cs typeface="Arial"/>
              </a:rPr>
              <a:t>divided</a:t>
            </a:r>
            <a:r>
              <a:rPr sz="2400" spc="-15" dirty="0">
                <a:cs typeface="Arial"/>
              </a:rPr>
              <a:t> </a:t>
            </a:r>
            <a:r>
              <a:rPr sz="2400" dirty="0">
                <a:cs typeface="Arial"/>
              </a:rPr>
              <a:t>into</a:t>
            </a:r>
            <a:r>
              <a:rPr sz="2400" spc="-20" dirty="0">
                <a:cs typeface="Arial"/>
              </a:rPr>
              <a:t> </a:t>
            </a:r>
            <a:r>
              <a:rPr sz="2400" dirty="0">
                <a:cs typeface="Arial"/>
              </a:rPr>
              <a:t>12</a:t>
            </a:r>
            <a:r>
              <a:rPr sz="2400" spc="-15" dirty="0">
                <a:cs typeface="Arial"/>
              </a:rPr>
              <a:t> </a:t>
            </a:r>
            <a:r>
              <a:rPr sz="2400" spc="-10" dirty="0">
                <a:cs typeface="Arial"/>
              </a:rPr>
              <a:t>discussion sections</a:t>
            </a:r>
            <a:endParaRPr sz="2400" dirty="0">
              <a:cs typeface="Arial"/>
            </a:endParaRPr>
          </a:p>
          <a:p>
            <a:pPr marL="424815" indent="-412750">
              <a:lnSpc>
                <a:spcPts val="2850"/>
              </a:lnSpc>
              <a:buClr>
                <a:srgbClr val="C4820D"/>
              </a:buClr>
              <a:buChar char="●"/>
              <a:tabLst>
                <a:tab pos="424815" algn="l"/>
                <a:tab pos="425450" algn="l"/>
              </a:tabLst>
            </a:pPr>
            <a:r>
              <a:rPr sz="2400" dirty="0">
                <a:cs typeface="Arial"/>
              </a:rPr>
              <a:t>Graduate</a:t>
            </a:r>
            <a:r>
              <a:rPr sz="2400" spc="-35" dirty="0">
                <a:cs typeface="Arial"/>
              </a:rPr>
              <a:t> </a:t>
            </a:r>
            <a:r>
              <a:rPr sz="2400" dirty="0">
                <a:cs typeface="Arial"/>
              </a:rPr>
              <a:t>Student</a:t>
            </a:r>
            <a:r>
              <a:rPr sz="2400" spc="-35" dirty="0">
                <a:cs typeface="Arial"/>
              </a:rPr>
              <a:t> </a:t>
            </a:r>
            <a:r>
              <a:rPr sz="2400" dirty="0">
                <a:cs typeface="Arial"/>
              </a:rPr>
              <a:t>Instructors</a:t>
            </a:r>
            <a:r>
              <a:rPr sz="2400" spc="-30" dirty="0">
                <a:cs typeface="Arial"/>
              </a:rPr>
              <a:t> </a:t>
            </a:r>
            <a:r>
              <a:rPr sz="2400" dirty="0">
                <a:cs typeface="Arial"/>
              </a:rPr>
              <a:t>(GSIs)</a:t>
            </a:r>
            <a:r>
              <a:rPr sz="2400" spc="-30" dirty="0">
                <a:cs typeface="Arial"/>
              </a:rPr>
              <a:t> </a:t>
            </a:r>
            <a:r>
              <a:rPr sz="2400" dirty="0">
                <a:cs typeface="Arial"/>
              </a:rPr>
              <a:t>lead</a:t>
            </a:r>
            <a:r>
              <a:rPr sz="2400" spc="-30" dirty="0">
                <a:cs typeface="Arial"/>
              </a:rPr>
              <a:t> </a:t>
            </a:r>
            <a:r>
              <a:rPr sz="2400" dirty="0">
                <a:cs typeface="Arial"/>
              </a:rPr>
              <a:t>the</a:t>
            </a:r>
            <a:r>
              <a:rPr sz="2400" spc="-30" dirty="0">
                <a:cs typeface="Arial"/>
              </a:rPr>
              <a:t> </a:t>
            </a:r>
            <a:r>
              <a:rPr sz="2400" spc="-10" dirty="0">
                <a:cs typeface="Arial"/>
              </a:rPr>
              <a:t>sections</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After</a:t>
            </a:r>
            <a:r>
              <a:rPr sz="2400" spc="-35" dirty="0">
                <a:cs typeface="Arial"/>
              </a:rPr>
              <a:t> </a:t>
            </a:r>
            <a:r>
              <a:rPr sz="2400" dirty="0">
                <a:cs typeface="Arial"/>
              </a:rPr>
              <a:t>the</a:t>
            </a:r>
            <a:r>
              <a:rPr sz="2400" spc="-20" dirty="0">
                <a:cs typeface="Arial"/>
              </a:rPr>
              <a:t> </a:t>
            </a:r>
            <a:r>
              <a:rPr sz="2400" dirty="0">
                <a:cs typeface="Arial"/>
              </a:rPr>
              <a:t>midterm,</a:t>
            </a:r>
            <a:r>
              <a:rPr sz="2400" spc="-15" dirty="0">
                <a:cs typeface="Arial"/>
              </a:rPr>
              <a:t> </a:t>
            </a:r>
            <a:r>
              <a:rPr sz="2400" dirty="0">
                <a:cs typeface="Arial"/>
              </a:rPr>
              <a:t>students</a:t>
            </a:r>
            <a:r>
              <a:rPr sz="2400" spc="-20" dirty="0">
                <a:cs typeface="Arial"/>
              </a:rPr>
              <a:t> </a:t>
            </a:r>
            <a:r>
              <a:rPr sz="2400" dirty="0">
                <a:cs typeface="Arial"/>
              </a:rPr>
              <a:t>in</a:t>
            </a:r>
            <a:r>
              <a:rPr sz="2400" spc="-15" dirty="0">
                <a:cs typeface="Arial"/>
              </a:rPr>
              <a:t> </a:t>
            </a:r>
            <a:r>
              <a:rPr sz="2400" dirty="0">
                <a:cs typeface="Arial"/>
              </a:rPr>
              <a:t>Section</a:t>
            </a:r>
            <a:r>
              <a:rPr sz="2400" spc="-20" dirty="0">
                <a:cs typeface="Arial"/>
              </a:rPr>
              <a:t> </a:t>
            </a:r>
            <a:r>
              <a:rPr sz="2400" dirty="0">
                <a:cs typeface="Arial"/>
              </a:rPr>
              <a:t>3</a:t>
            </a:r>
            <a:r>
              <a:rPr sz="2400" spc="-20" dirty="0">
                <a:cs typeface="Arial"/>
              </a:rPr>
              <a:t> </a:t>
            </a:r>
            <a:r>
              <a:rPr sz="2400" dirty="0">
                <a:cs typeface="Arial"/>
              </a:rPr>
              <a:t>notice</a:t>
            </a:r>
            <a:r>
              <a:rPr sz="2400" spc="-15" dirty="0">
                <a:cs typeface="Arial"/>
              </a:rPr>
              <a:t> </a:t>
            </a:r>
            <a:r>
              <a:rPr sz="2400" dirty="0">
                <a:cs typeface="Arial"/>
              </a:rPr>
              <a:t>that</a:t>
            </a:r>
            <a:r>
              <a:rPr sz="2400" spc="-20" dirty="0">
                <a:cs typeface="Arial"/>
              </a:rPr>
              <a:t> </a:t>
            </a:r>
            <a:r>
              <a:rPr sz="2400" spc="-25" dirty="0">
                <a:cs typeface="Arial"/>
              </a:rPr>
              <a:t>the </a:t>
            </a:r>
            <a:r>
              <a:rPr sz="2400" dirty="0">
                <a:cs typeface="Arial"/>
              </a:rPr>
              <a:t>average</a:t>
            </a:r>
            <a:r>
              <a:rPr sz="2400" spc="-30" dirty="0">
                <a:cs typeface="Arial"/>
              </a:rPr>
              <a:t> </a:t>
            </a:r>
            <a:r>
              <a:rPr sz="2400" dirty="0">
                <a:cs typeface="Arial"/>
              </a:rPr>
              <a:t>score</a:t>
            </a:r>
            <a:r>
              <a:rPr sz="2400" spc="-15" dirty="0">
                <a:cs typeface="Arial"/>
              </a:rPr>
              <a:t> </a:t>
            </a:r>
            <a:r>
              <a:rPr sz="2400" dirty="0">
                <a:cs typeface="Arial"/>
              </a:rPr>
              <a:t>in</a:t>
            </a:r>
            <a:r>
              <a:rPr sz="2400" spc="-15" dirty="0">
                <a:cs typeface="Arial"/>
              </a:rPr>
              <a:t> </a:t>
            </a:r>
            <a:r>
              <a:rPr sz="2400" dirty="0">
                <a:cs typeface="Arial"/>
              </a:rPr>
              <a:t>their</a:t>
            </a:r>
            <a:r>
              <a:rPr sz="2400" spc="-20" dirty="0">
                <a:cs typeface="Arial"/>
              </a:rPr>
              <a:t> </a:t>
            </a:r>
            <a:r>
              <a:rPr sz="2400" dirty="0">
                <a:cs typeface="Arial"/>
              </a:rPr>
              <a:t>section</a:t>
            </a:r>
            <a:r>
              <a:rPr sz="2400" spc="-20" dirty="0">
                <a:cs typeface="Arial"/>
              </a:rPr>
              <a:t> </a:t>
            </a:r>
            <a:r>
              <a:rPr sz="2400" dirty="0">
                <a:cs typeface="Arial"/>
              </a:rPr>
              <a:t>is</a:t>
            </a:r>
            <a:r>
              <a:rPr sz="2400" spc="-15" dirty="0">
                <a:cs typeface="Arial"/>
              </a:rPr>
              <a:t> </a:t>
            </a:r>
            <a:r>
              <a:rPr sz="2400" dirty="0">
                <a:cs typeface="Arial"/>
              </a:rPr>
              <a:t>lower</a:t>
            </a:r>
            <a:r>
              <a:rPr sz="2400" spc="-15" dirty="0">
                <a:cs typeface="Arial"/>
              </a:rPr>
              <a:t> </a:t>
            </a:r>
            <a:r>
              <a:rPr sz="2400" dirty="0">
                <a:cs typeface="Arial"/>
              </a:rPr>
              <a:t>than</a:t>
            </a:r>
            <a:r>
              <a:rPr sz="2400" spc="-20" dirty="0">
                <a:cs typeface="Arial"/>
              </a:rPr>
              <a:t> </a:t>
            </a:r>
            <a:r>
              <a:rPr sz="2400" dirty="0">
                <a:cs typeface="Arial"/>
              </a:rPr>
              <a:t>in</a:t>
            </a:r>
            <a:r>
              <a:rPr sz="2400" spc="-15" dirty="0">
                <a:cs typeface="Arial"/>
              </a:rPr>
              <a:t> </a:t>
            </a:r>
            <a:r>
              <a:rPr sz="2400" spc="-10" dirty="0">
                <a:cs typeface="Arial"/>
              </a:rPr>
              <a:t>others</a:t>
            </a:r>
            <a:endParaRPr sz="2400" dirty="0">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145" y="88614"/>
            <a:ext cx="4018279"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100" dirty="0">
                <a:solidFill>
                  <a:schemeClr val="tx1"/>
                </a:solidFill>
              </a:rPr>
              <a:t> </a:t>
            </a:r>
            <a:r>
              <a:rPr dirty="0">
                <a:solidFill>
                  <a:schemeClr val="tx1"/>
                </a:solidFill>
              </a:rPr>
              <a:t>GSI’s</a:t>
            </a:r>
            <a:r>
              <a:rPr spc="-90" dirty="0">
                <a:solidFill>
                  <a:schemeClr val="tx1"/>
                </a:solidFill>
              </a:rPr>
              <a:t> </a:t>
            </a:r>
            <a:r>
              <a:rPr spc="-10" dirty="0">
                <a:solidFill>
                  <a:schemeClr val="tx1"/>
                </a:solidFill>
              </a:rPr>
              <a:t>Defense</a:t>
            </a:r>
          </a:p>
        </p:txBody>
      </p:sp>
      <p:sp>
        <p:nvSpPr>
          <p:cNvPr id="3" name="object 3"/>
          <p:cNvSpPr txBox="1"/>
          <p:nvPr/>
        </p:nvSpPr>
        <p:spPr>
          <a:xfrm>
            <a:off x="398144" y="786754"/>
            <a:ext cx="8085455" cy="3795270"/>
          </a:xfrm>
          <a:prstGeom prst="rect">
            <a:avLst/>
          </a:prstGeom>
        </p:spPr>
        <p:txBody>
          <a:bodyPr vert="horz" wrap="square" lIns="0" tIns="75565" rIns="0" bIns="0" rtlCol="0">
            <a:spAutoFit/>
          </a:bodyPr>
          <a:lstStyle/>
          <a:p>
            <a:pPr marL="12700">
              <a:lnSpc>
                <a:spcPct val="100000"/>
              </a:lnSpc>
              <a:spcBef>
                <a:spcPts val="595"/>
              </a:spcBef>
            </a:pPr>
            <a:r>
              <a:rPr sz="2400" b="1" dirty="0">
                <a:cs typeface="Arial"/>
              </a:rPr>
              <a:t>GSI’s</a:t>
            </a:r>
            <a:r>
              <a:rPr sz="2400" b="1" spc="-55" dirty="0">
                <a:cs typeface="Arial"/>
              </a:rPr>
              <a:t> </a:t>
            </a:r>
            <a:r>
              <a:rPr sz="2400" b="1" dirty="0">
                <a:cs typeface="Arial"/>
              </a:rPr>
              <a:t>position</a:t>
            </a:r>
            <a:r>
              <a:rPr sz="2400" b="1" spc="-60" dirty="0">
                <a:cs typeface="Arial"/>
              </a:rPr>
              <a:t> </a:t>
            </a:r>
            <a:r>
              <a:rPr sz="2400" b="1" dirty="0">
                <a:cs typeface="Arial"/>
              </a:rPr>
              <a:t>(Null</a:t>
            </a:r>
            <a:r>
              <a:rPr sz="2400" b="1" spc="-50" dirty="0">
                <a:cs typeface="Arial"/>
              </a:rPr>
              <a:t> </a:t>
            </a:r>
            <a:r>
              <a:rPr sz="2400" b="1" spc="-10" dirty="0">
                <a:cs typeface="Arial"/>
              </a:rPr>
              <a:t>Hypothesis):</a:t>
            </a:r>
            <a:endParaRPr sz="2400" dirty="0">
              <a:cs typeface="Arial"/>
            </a:endParaRPr>
          </a:p>
          <a:p>
            <a:pPr marL="469900" marR="191135" indent="-412750">
              <a:lnSpc>
                <a:spcPct val="100499"/>
              </a:lnSpc>
              <a:spcBef>
                <a:spcPts val="480"/>
              </a:spcBef>
              <a:buClr>
                <a:srgbClr val="C4820D"/>
              </a:buClr>
              <a:buChar char="●"/>
              <a:tabLst>
                <a:tab pos="469265" algn="l"/>
                <a:tab pos="469900" algn="l"/>
              </a:tabLst>
            </a:pPr>
            <a:r>
              <a:rPr sz="2400" dirty="0">
                <a:cs typeface="Arial"/>
              </a:rPr>
              <a:t>If</a:t>
            </a:r>
            <a:r>
              <a:rPr sz="2400" spc="-30" dirty="0">
                <a:cs typeface="Arial"/>
              </a:rPr>
              <a:t> </a:t>
            </a:r>
            <a:r>
              <a:rPr sz="2400" dirty="0">
                <a:cs typeface="Arial"/>
              </a:rPr>
              <a:t>we</a:t>
            </a:r>
            <a:r>
              <a:rPr sz="2400" spc="-10" dirty="0">
                <a:cs typeface="Arial"/>
              </a:rPr>
              <a:t> </a:t>
            </a:r>
            <a:r>
              <a:rPr sz="2400" dirty="0">
                <a:cs typeface="Arial"/>
              </a:rPr>
              <a:t>had</a:t>
            </a:r>
            <a:r>
              <a:rPr sz="2400" spc="-15" dirty="0">
                <a:cs typeface="Arial"/>
              </a:rPr>
              <a:t> </a:t>
            </a:r>
            <a:r>
              <a:rPr sz="2400" dirty="0">
                <a:cs typeface="Arial"/>
              </a:rPr>
              <a:t>picked</a:t>
            </a:r>
            <a:r>
              <a:rPr sz="2400" spc="-10" dirty="0">
                <a:cs typeface="Arial"/>
              </a:rPr>
              <a:t> </a:t>
            </a:r>
            <a:r>
              <a:rPr sz="2400" dirty="0">
                <a:cs typeface="Arial"/>
              </a:rPr>
              <a:t>my</a:t>
            </a:r>
            <a:r>
              <a:rPr sz="2400" spc="-15" dirty="0">
                <a:cs typeface="Arial"/>
              </a:rPr>
              <a:t> </a:t>
            </a:r>
            <a:r>
              <a:rPr sz="2400" dirty="0">
                <a:cs typeface="Arial"/>
              </a:rPr>
              <a:t>section</a:t>
            </a:r>
            <a:r>
              <a:rPr sz="2400" spc="-10" dirty="0">
                <a:cs typeface="Arial"/>
              </a:rPr>
              <a:t> </a:t>
            </a:r>
            <a:r>
              <a:rPr sz="2400" dirty="0">
                <a:cs typeface="Arial"/>
              </a:rPr>
              <a:t>at</a:t>
            </a:r>
            <a:r>
              <a:rPr sz="2400" spc="-15" dirty="0">
                <a:cs typeface="Arial"/>
              </a:rPr>
              <a:t> </a:t>
            </a:r>
            <a:r>
              <a:rPr sz="2400" dirty="0">
                <a:cs typeface="Arial"/>
              </a:rPr>
              <a:t>random</a:t>
            </a:r>
            <a:r>
              <a:rPr sz="2400" spc="-15" dirty="0">
                <a:cs typeface="Arial"/>
              </a:rPr>
              <a:t> </a:t>
            </a:r>
            <a:r>
              <a:rPr sz="2400" dirty="0">
                <a:cs typeface="Arial"/>
              </a:rPr>
              <a:t>from</a:t>
            </a:r>
            <a:r>
              <a:rPr sz="2400" spc="-15" dirty="0">
                <a:cs typeface="Arial"/>
              </a:rPr>
              <a:t> </a:t>
            </a:r>
            <a:r>
              <a:rPr sz="2400" dirty="0">
                <a:cs typeface="Arial"/>
              </a:rPr>
              <a:t>the</a:t>
            </a:r>
            <a:r>
              <a:rPr sz="2400" spc="-15" dirty="0">
                <a:cs typeface="Arial"/>
              </a:rPr>
              <a:t> </a:t>
            </a:r>
            <a:r>
              <a:rPr sz="2400" spc="-10" dirty="0">
                <a:cs typeface="Arial"/>
              </a:rPr>
              <a:t>whole </a:t>
            </a:r>
            <a:r>
              <a:rPr sz="2400" dirty="0">
                <a:cs typeface="Arial"/>
              </a:rPr>
              <a:t>class,</a:t>
            </a:r>
            <a:r>
              <a:rPr sz="2400" spc="-30" dirty="0">
                <a:cs typeface="Arial"/>
              </a:rPr>
              <a:t> </a:t>
            </a:r>
            <a:r>
              <a:rPr sz="2400" dirty="0">
                <a:cs typeface="Arial"/>
              </a:rPr>
              <a:t>we</a:t>
            </a:r>
            <a:r>
              <a:rPr sz="2400" spc="-15" dirty="0">
                <a:cs typeface="Arial"/>
              </a:rPr>
              <a:t> </a:t>
            </a:r>
            <a:r>
              <a:rPr sz="2400" dirty="0">
                <a:cs typeface="Arial"/>
              </a:rPr>
              <a:t>could</a:t>
            </a:r>
            <a:r>
              <a:rPr sz="2400" spc="-15" dirty="0">
                <a:cs typeface="Arial"/>
              </a:rPr>
              <a:t> </a:t>
            </a:r>
            <a:r>
              <a:rPr sz="2400" dirty="0">
                <a:cs typeface="Arial"/>
              </a:rPr>
              <a:t>have</a:t>
            </a:r>
            <a:r>
              <a:rPr sz="2400" spc="-15" dirty="0">
                <a:cs typeface="Arial"/>
              </a:rPr>
              <a:t> </a:t>
            </a:r>
            <a:r>
              <a:rPr sz="2400" dirty="0">
                <a:cs typeface="Arial"/>
              </a:rPr>
              <a:t>got</a:t>
            </a:r>
            <a:r>
              <a:rPr sz="2400" spc="-15" dirty="0">
                <a:cs typeface="Arial"/>
              </a:rPr>
              <a:t> </a:t>
            </a:r>
            <a:r>
              <a:rPr sz="2400" dirty="0">
                <a:cs typeface="Arial"/>
              </a:rPr>
              <a:t>an</a:t>
            </a:r>
            <a:r>
              <a:rPr sz="2400" spc="-15" dirty="0">
                <a:cs typeface="Arial"/>
              </a:rPr>
              <a:t> </a:t>
            </a:r>
            <a:r>
              <a:rPr sz="2400" dirty="0">
                <a:cs typeface="Arial"/>
              </a:rPr>
              <a:t>average</a:t>
            </a:r>
            <a:r>
              <a:rPr sz="2400" spc="-15" dirty="0">
                <a:cs typeface="Arial"/>
              </a:rPr>
              <a:t> </a:t>
            </a:r>
            <a:r>
              <a:rPr sz="2400" dirty="0">
                <a:cs typeface="Arial"/>
              </a:rPr>
              <a:t>like</a:t>
            </a:r>
            <a:r>
              <a:rPr sz="2400" spc="-15" dirty="0">
                <a:cs typeface="Arial"/>
              </a:rPr>
              <a:t> </a:t>
            </a:r>
            <a:r>
              <a:rPr sz="2400" dirty="0">
                <a:cs typeface="Arial"/>
              </a:rPr>
              <a:t>this</a:t>
            </a:r>
            <a:r>
              <a:rPr sz="2400" spc="-20" dirty="0">
                <a:cs typeface="Arial"/>
              </a:rPr>
              <a:t> one.</a:t>
            </a:r>
            <a:endParaRPr lang="en-US" sz="2400" spc="-20" dirty="0">
              <a:cs typeface="Arial"/>
            </a:endParaRPr>
          </a:p>
          <a:p>
            <a:pPr marL="469900" marR="191135" indent="-412750">
              <a:lnSpc>
                <a:spcPct val="100499"/>
              </a:lnSpc>
              <a:spcBef>
                <a:spcPts val="480"/>
              </a:spcBef>
              <a:buClr>
                <a:srgbClr val="C4820D"/>
              </a:buClr>
              <a:buChar char="●"/>
              <a:tabLst>
                <a:tab pos="469265" algn="l"/>
                <a:tab pos="469900" algn="l"/>
              </a:tabLst>
            </a:pPr>
            <a:endParaRPr sz="3300" dirty="0">
              <a:cs typeface="Arial"/>
            </a:endParaRPr>
          </a:p>
          <a:p>
            <a:pPr marL="12700">
              <a:lnSpc>
                <a:spcPct val="100000"/>
              </a:lnSpc>
            </a:pPr>
            <a:r>
              <a:rPr sz="2400" b="1" spc="-10" dirty="0">
                <a:cs typeface="Arial"/>
              </a:rPr>
              <a:t>Alternative:</a:t>
            </a:r>
            <a:endParaRPr sz="2400" dirty="0">
              <a:cs typeface="Arial"/>
            </a:endParaRPr>
          </a:p>
          <a:p>
            <a:pPr marL="469900" marR="360045" indent="-412750">
              <a:lnSpc>
                <a:spcPct val="100499"/>
              </a:lnSpc>
              <a:spcBef>
                <a:spcPts val="480"/>
              </a:spcBef>
              <a:buClr>
                <a:srgbClr val="C4820D"/>
              </a:buClr>
              <a:buChar char="●"/>
              <a:tabLst>
                <a:tab pos="469265" algn="l"/>
                <a:tab pos="469900" algn="l"/>
              </a:tabLst>
            </a:pPr>
            <a:r>
              <a:rPr sz="2400" dirty="0">
                <a:cs typeface="Arial"/>
              </a:rPr>
              <a:t>No,</a:t>
            </a:r>
            <a:r>
              <a:rPr sz="2400" spc="-45" dirty="0">
                <a:cs typeface="Arial"/>
              </a:rPr>
              <a:t> </a:t>
            </a:r>
            <a:r>
              <a:rPr sz="2400" dirty="0">
                <a:cs typeface="Arial"/>
              </a:rPr>
              <a:t>the</a:t>
            </a:r>
            <a:r>
              <a:rPr sz="2400" spc="-40" dirty="0">
                <a:cs typeface="Arial"/>
              </a:rPr>
              <a:t> </a:t>
            </a:r>
            <a:r>
              <a:rPr sz="2400" dirty="0">
                <a:cs typeface="Arial"/>
              </a:rPr>
              <a:t>average</a:t>
            </a:r>
            <a:r>
              <a:rPr sz="2400" spc="-35" dirty="0">
                <a:cs typeface="Arial"/>
              </a:rPr>
              <a:t> </a:t>
            </a:r>
            <a:r>
              <a:rPr sz="2400" dirty="0">
                <a:cs typeface="Arial"/>
              </a:rPr>
              <a:t>score</a:t>
            </a:r>
            <a:r>
              <a:rPr sz="2400" spc="-35" dirty="0">
                <a:cs typeface="Arial"/>
              </a:rPr>
              <a:t> </a:t>
            </a:r>
            <a:r>
              <a:rPr sz="2400" dirty="0">
                <a:cs typeface="Arial"/>
              </a:rPr>
              <a:t>is</a:t>
            </a:r>
            <a:r>
              <a:rPr sz="2400" spc="-30" dirty="0">
                <a:cs typeface="Arial"/>
              </a:rPr>
              <a:t> </a:t>
            </a:r>
            <a:r>
              <a:rPr sz="2400" dirty="0">
                <a:cs typeface="Arial"/>
              </a:rPr>
              <a:t>too</a:t>
            </a:r>
            <a:r>
              <a:rPr sz="2400" spc="-40" dirty="0">
                <a:cs typeface="Arial"/>
              </a:rPr>
              <a:t> </a:t>
            </a:r>
            <a:r>
              <a:rPr sz="2400" dirty="0">
                <a:cs typeface="Arial"/>
              </a:rPr>
              <a:t>low.</a:t>
            </a:r>
            <a:r>
              <a:rPr sz="2400" spc="-40" dirty="0">
                <a:cs typeface="Arial"/>
              </a:rPr>
              <a:t> </a:t>
            </a:r>
            <a:r>
              <a:rPr sz="2400" dirty="0">
                <a:cs typeface="Arial"/>
              </a:rPr>
              <a:t>Randomness</a:t>
            </a:r>
            <a:r>
              <a:rPr sz="2400" spc="-35" dirty="0">
                <a:cs typeface="Arial"/>
              </a:rPr>
              <a:t> </a:t>
            </a:r>
            <a:r>
              <a:rPr sz="2400" dirty="0">
                <a:cs typeface="Arial"/>
              </a:rPr>
              <a:t>is</a:t>
            </a:r>
            <a:r>
              <a:rPr sz="2400" spc="-30" dirty="0">
                <a:cs typeface="Arial"/>
              </a:rPr>
              <a:t> </a:t>
            </a:r>
            <a:r>
              <a:rPr sz="2400" spc="-25" dirty="0">
                <a:cs typeface="Arial"/>
              </a:rPr>
              <a:t>not </a:t>
            </a:r>
            <a:r>
              <a:rPr sz="2400" dirty="0">
                <a:cs typeface="Arial"/>
              </a:rPr>
              <a:t>the</a:t>
            </a:r>
            <a:r>
              <a:rPr sz="2400" spc="-20" dirty="0">
                <a:cs typeface="Arial"/>
              </a:rPr>
              <a:t> </a:t>
            </a:r>
            <a:r>
              <a:rPr sz="2400" dirty="0">
                <a:cs typeface="Arial"/>
              </a:rPr>
              <a:t>only</a:t>
            </a:r>
            <a:r>
              <a:rPr sz="2400" spc="-15" dirty="0">
                <a:cs typeface="Arial"/>
              </a:rPr>
              <a:t> </a:t>
            </a:r>
            <a:r>
              <a:rPr sz="2400" dirty="0">
                <a:cs typeface="Arial"/>
              </a:rPr>
              <a:t>reason</a:t>
            </a:r>
            <a:r>
              <a:rPr sz="2400" spc="-15" dirty="0">
                <a:cs typeface="Arial"/>
              </a:rPr>
              <a:t> </a:t>
            </a:r>
            <a:r>
              <a:rPr sz="2400" dirty="0">
                <a:cs typeface="Arial"/>
              </a:rPr>
              <a:t>for</a:t>
            </a:r>
            <a:r>
              <a:rPr sz="2400" spc="-20" dirty="0">
                <a:cs typeface="Arial"/>
              </a:rPr>
              <a:t> </a:t>
            </a:r>
            <a:r>
              <a:rPr sz="2400" dirty="0">
                <a:cs typeface="Arial"/>
              </a:rPr>
              <a:t>the</a:t>
            </a:r>
            <a:r>
              <a:rPr sz="2400" spc="-20" dirty="0">
                <a:cs typeface="Arial"/>
              </a:rPr>
              <a:t> </a:t>
            </a:r>
            <a:r>
              <a:rPr sz="2400" dirty="0">
                <a:cs typeface="Arial"/>
              </a:rPr>
              <a:t>low</a:t>
            </a:r>
            <a:r>
              <a:rPr sz="2400" spc="-10" dirty="0">
                <a:cs typeface="Arial"/>
              </a:rPr>
              <a:t> scores.</a:t>
            </a:r>
            <a:endParaRPr lang="en-US" sz="2400" dirty="0">
              <a:cs typeface="Arial"/>
            </a:endParaRPr>
          </a:p>
          <a:p>
            <a:pPr marL="57150" marR="360045" algn="ctr">
              <a:lnSpc>
                <a:spcPct val="100499"/>
              </a:lnSpc>
              <a:spcBef>
                <a:spcPts val="480"/>
              </a:spcBef>
              <a:buClr>
                <a:srgbClr val="C4820D"/>
              </a:buClr>
              <a:tabLst>
                <a:tab pos="469265" algn="l"/>
                <a:tab pos="469900" algn="l"/>
              </a:tabLst>
            </a:pPr>
            <a:r>
              <a:rPr sz="2400" spc="-10" dirty="0">
                <a:solidFill>
                  <a:srgbClr val="3B7EA1"/>
                </a:solidFill>
                <a:cs typeface="Arial"/>
              </a:rPr>
              <a:t>(Demo</a:t>
            </a:r>
            <a:r>
              <a:rPr lang="en-US" sz="2400" spc="-10" dirty="0">
                <a:solidFill>
                  <a:srgbClr val="3B7EA1"/>
                </a:solidFill>
                <a:cs typeface="Arial"/>
              </a:rPr>
              <a:t> – Notebook 6.2</a:t>
            </a:r>
            <a:r>
              <a:rPr sz="2400" spc="-10" dirty="0">
                <a:solidFill>
                  <a:srgbClr val="3B7EA1"/>
                </a:solidFill>
                <a:cs typeface="Arial"/>
              </a:rPr>
              <a:t>)</a:t>
            </a:r>
            <a:endParaRPr sz="2400" dirty="0">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256" y="2240540"/>
            <a:ext cx="4989830" cy="574040"/>
          </a:xfrm>
          <a:prstGeom prst="rect">
            <a:avLst/>
          </a:prstGeom>
        </p:spPr>
        <p:txBody>
          <a:bodyPr vert="horz" wrap="square" lIns="0" tIns="12700" rIns="0" bIns="0" rtlCol="0">
            <a:spAutoFit/>
          </a:bodyPr>
          <a:lstStyle/>
          <a:p>
            <a:pPr marL="12700">
              <a:lnSpc>
                <a:spcPct val="100000"/>
              </a:lnSpc>
              <a:spcBef>
                <a:spcPts val="100"/>
              </a:spcBef>
            </a:pPr>
            <a:r>
              <a:rPr dirty="0"/>
              <a:t>Statistical</a:t>
            </a:r>
            <a:r>
              <a:rPr spc="-114" dirty="0"/>
              <a:t> </a:t>
            </a:r>
            <a:r>
              <a:rPr spc="-10" dirty="0"/>
              <a:t>Significance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59000"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Tail</a:t>
            </a:r>
            <a:r>
              <a:rPr spc="-180" dirty="0">
                <a:solidFill>
                  <a:schemeClr val="tx1"/>
                </a:solidFill>
              </a:rPr>
              <a:t> </a:t>
            </a:r>
            <a:r>
              <a:rPr spc="-20" dirty="0">
                <a:solidFill>
                  <a:schemeClr val="tx1"/>
                </a:solidFill>
              </a:rPr>
              <a:t>Areas</a:t>
            </a:r>
          </a:p>
        </p:txBody>
      </p:sp>
      <p:pic>
        <p:nvPicPr>
          <p:cNvPr id="3" name="object 3"/>
          <p:cNvPicPr/>
          <p:nvPr/>
        </p:nvPicPr>
        <p:blipFill>
          <a:blip r:embed="rId2" cstate="print"/>
          <a:stretch>
            <a:fillRect/>
          </a:stretch>
        </p:blipFill>
        <p:spPr>
          <a:xfrm>
            <a:off x="457200" y="2024875"/>
            <a:ext cx="2697475" cy="1866522"/>
          </a:xfrm>
          <a:prstGeom prst="rect">
            <a:avLst/>
          </a:prstGeom>
        </p:spPr>
      </p:pic>
      <p:grpSp>
        <p:nvGrpSpPr>
          <p:cNvPr id="4" name="object 4"/>
          <p:cNvGrpSpPr/>
          <p:nvPr/>
        </p:nvGrpSpPr>
        <p:grpSpPr>
          <a:xfrm>
            <a:off x="6031493" y="2000550"/>
            <a:ext cx="2643081" cy="2111802"/>
            <a:chOff x="6031493" y="2000550"/>
            <a:chExt cx="2643081" cy="2111802"/>
          </a:xfrm>
        </p:grpSpPr>
        <p:pic>
          <p:nvPicPr>
            <p:cNvPr id="5" name="object 5"/>
            <p:cNvPicPr/>
            <p:nvPr/>
          </p:nvPicPr>
          <p:blipFill>
            <a:blip r:embed="rId3" cstate="print"/>
            <a:stretch>
              <a:fillRect/>
            </a:stretch>
          </p:blipFill>
          <p:spPr>
            <a:xfrm>
              <a:off x="6031493" y="2000550"/>
              <a:ext cx="2643081" cy="1792031"/>
            </a:xfrm>
            <a:prstGeom prst="rect">
              <a:avLst/>
            </a:prstGeom>
          </p:spPr>
        </p:pic>
        <p:sp>
          <p:nvSpPr>
            <p:cNvPr id="6" name="object 6"/>
            <p:cNvSpPr/>
            <p:nvPr/>
          </p:nvSpPr>
          <p:spPr>
            <a:xfrm>
              <a:off x="6637407" y="3745322"/>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6575913" y="3601359"/>
              <a:ext cx="122971" cy="158251"/>
            </a:xfrm>
            <a:prstGeom prst="rect">
              <a:avLst/>
            </a:prstGeom>
          </p:spPr>
        </p:pic>
      </p:grpSp>
      <p:grpSp>
        <p:nvGrpSpPr>
          <p:cNvPr id="8" name="object 8"/>
          <p:cNvGrpSpPr/>
          <p:nvPr/>
        </p:nvGrpSpPr>
        <p:grpSpPr>
          <a:xfrm>
            <a:off x="3241350" y="2000549"/>
            <a:ext cx="2697480" cy="2098675"/>
            <a:chOff x="3241350" y="2000549"/>
            <a:chExt cx="2697480" cy="2098675"/>
          </a:xfrm>
        </p:grpSpPr>
        <p:pic>
          <p:nvPicPr>
            <p:cNvPr id="9" name="object 9"/>
            <p:cNvPicPr/>
            <p:nvPr/>
          </p:nvPicPr>
          <p:blipFill>
            <a:blip r:embed="rId5" cstate="print"/>
            <a:stretch>
              <a:fillRect/>
            </a:stretch>
          </p:blipFill>
          <p:spPr>
            <a:xfrm>
              <a:off x="3241350" y="2000549"/>
              <a:ext cx="2697474" cy="1859611"/>
            </a:xfrm>
            <a:prstGeom prst="rect">
              <a:avLst/>
            </a:prstGeom>
          </p:spPr>
        </p:pic>
        <p:sp>
          <p:nvSpPr>
            <p:cNvPr id="10" name="object 10"/>
            <p:cNvSpPr/>
            <p:nvPr/>
          </p:nvSpPr>
          <p:spPr>
            <a:xfrm>
              <a:off x="5517049" y="373262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5455563" y="3588661"/>
              <a:ext cx="122971" cy="158251"/>
            </a:xfrm>
            <a:prstGeom prst="rect">
              <a:avLst/>
            </a:prstGeom>
          </p:spPr>
        </p:pic>
      </p:grpSp>
      <p:sp>
        <p:nvSpPr>
          <p:cNvPr id="12" name="object 12"/>
          <p:cNvSpPr txBox="1"/>
          <p:nvPr/>
        </p:nvSpPr>
        <p:spPr>
          <a:xfrm>
            <a:off x="530225" y="4196338"/>
            <a:ext cx="174180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35" dirty="0">
                <a:solidFill>
                  <a:srgbClr val="FF0000"/>
                </a:solidFill>
                <a:latin typeface="Arial"/>
                <a:cs typeface="Arial"/>
              </a:rPr>
              <a:t> </a:t>
            </a:r>
            <a:r>
              <a:rPr sz="1400" dirty="0">
                <a:solidFill>
                  <a:srgbClr val="FF0000"/>
                </a:solidFill>
                <a:latin typeface="Arial"/>
                <a:cs typeface="Arial"/>
              </a:rPr>
              <a:t>Number</a:t>
            </a:r>
            <a:r>
              <a:rPr sz="1400" spc="-35" dirty="0">
                <a:solidFill>
                  <a:srgbClr val="FF0000"/>
                </a:solidFill>
                <a:latin typeface="Arial"/>
                <a:cs typeface="Arial"/>
              </a:rPr>
              <a:t> </a:t>
            </a:r>
            <a:r>
              <a:rPr sz="1400" spc="-25" dirty="0">
                <a:solidFill>
                  <a:srgbClr val="FF0000"/>
                </a:solidFill>
                <a:latin typeface="Arial"/>
                <a:cs typeface="Arial"/>
              </a:rPr>
              <a:t>(8)</a:t>
            </a:r>
            <a:endParaRPr sz="1400">
              <a:latin typeface="Arial"/>
              <a:cs typeface="Arial"/>
            </a:endParaRPr>
          </a:p>
        </p:txBody>
      </p:sp>
      <p:grpSp>
        <p:nvGrpSpPr>
          <p:cNvPr id="13" name="object 13"/>
          <p:cNvGrpSpPr/>
          <p:nvPr/>
        </p:nvGrpSpPr>
        <p:grpSpPr>
          <a:xfrm>
            <a:off x="859064" y="3688711"/>
            <a:ext cx="123189" cy="510540"/>
            <a:chOff x="859064" y="3688711"/>
            <a:chExt cx="123189" cy="510540"/>
          </a:xfrm>
        </p:grpSpPr>
        <p:sp>
          <p:nvSpPr>
            <p:cNvPr id="14" name="object 14"/>
            <p:cNvSpPr/>
            <p:nvPr/>
          </p:nvSpPr>
          <p:spPr>
            <a:xfrm>
              <a:off x="920549" y="383267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859064" y="3688711"/>
              <a:ext cx="122971" cy="158251"/>
            </a:xfrm>
            <a:prstGeom prst="rect">
              <a:avLst/>
            </a:prstGeom>
          </p:spPr>
        </p:pic>
      </p:grpSp>
      <p:sp>
        <p:nvSpPr>
          <p:cNvPr id="16" name="object 16"/>
          <p:cNvSpPr txBox="1"/>
          <p:nvPr/>
        </p:nvSpPr>
        <p:spPr>
          <a:xfrm>
            <a:off x="3982759" y="4188838"/>
            <a:ext cx="170878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55" dirty="0">
                <a:solidFill>
                  <a:srgbClr val="FF0000"/>
                </a:solidFill>
                <a:latin typeface="Arial"/>
                <a:cs typeface="Arial"/>
              </a:rPr>
              <a:t> </a:t>
            </a:r>
            <a:r>
              <a:rPr sz="1400" dirty="0">
                <a:solidFill>
                  <a:srgbClr val="FF0000"/>
                </a:solidFill>
                <a:latin typeface="Arial"/>
                <a:cs typeface="Arial"/>
              </a:rPr>
              <a:t>TVD</a:t>
            </a:r>
            <a:r>
              <a:rPr sz="1400" spc="-25" dirty="0">
                <a:solidFill>
                  <a:srgbClr val="FF0000"/>
                </a:solidFill>
                <a:latin typeface="Arial"/>
                <a:cs typeface="Arial"/>
              </a:rPr>
              <a:t> </a:t>
            </a:r>
            <a:r>
              <a:rPr sz="1400" spc="-10" dirty="0">
                <a:solidFill>
                  <a:srgbClr val="FF0000"/>
                </a:solidFill>
                <a:latin typeface="Arial"/>
                <a:cs typeface="Arial"/>
              </a:rPr>
              <a:t>(0.14)</a:t>
            </a:r>
            <a:endParaRPr sz="1400">
              <a:latin typeface="Arial"/>
              <a:cs typeface="Arial"/>
            </a:endParaRPr>
          </a:p>
        </p:txBody>
      </p:sp>
      <p:sp>
        <p:nvSpPr>
          <p:cNvPr id="17" name="object 17"/>
          <p:cNvSpPr txBox="1"/>
          <p:nvPr/>
        </p:nvSpPr>
        <p:spPr>
          <a:xfrm>
            <a:off x="6098525" y="4188838"/>
            <a:ext cx="204851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40" dirty="0">
                <a:solidFill>
                  <a:srgbClr val="FF0000"/>
                </a:solidFill>
                <a:latin typeface="Arial"/>
                <a:cs typeface="Arial"/>
              </a:rPr>
              <a:t> </a:t>
            </a:r>
            <a:r>
              <a:rPr sz="1400" dirty="0">
                <a:solidFill>
                  <a:srgbClr val="FF0000"/>
                </a:solidFill>
                <a:latin typeface="Arial"/>
                <a:cs typeface="Arial"/>
              </a:rPr>
              <a:t>Distance</a:t>
            </a:r>
            <a:r>
              <a:rPr sz="1400" spc="-40" dirty="0">
                <a:solidFill>
                  <a:srgbClr val="FF0000"/>
                </a:solidFill>
                <a:latin typeface="Arial"/>
                <a:cs typeface="Arial"/>
              </a:rPr>
              <a:t> </a:t>
            </a:r>
            <a:r>
              <a:rPr sz="1400" spc="-10" dirty="0">
                <a:solidFill>
                  <a:srgbClr val="FF0000"/>
                </a:solidFill>
                <a:latin typeface="Arial"/>
                <a:cs typeface="Arial"/>
              </a:rPr>
              <a:t>(</a:t>
            </a:r>
            <a:r>
              <a:rPr lang="en-US" sz="1400" spc="-10" dirty="0">
                <a:solidFill>
                  <a:srgbClr val="FF0000"/>
                </a:solidFill>
                <a:latin typeface="Arial"/>
                <a:cs typeface="Arial"/>
              </a:rPr>
              <a:t>0.88</a:t>
            </a:r>
            <a:r>
              <a:rPr sz="1400" spc="-10" dirty="0">
                <a:solidFill>
                  <a:srgbClr val="FF0000"/>
                </a:solidFill>
                <a:latin typeface="Arial"/>
                <a:cs typeface="Arial"/>
              </a:rPr>
              <a:t>)</a:t>
            </a:r>
            <a:endParaRPr sz="1400" dirty="0">
              <a:latin typeface="Arial"/>
              <a:cs typeface="Arial"/>
            </a:endParaRPr>
          </a:p>
        </p:txBody>
      </p:sp>
      <p:sp>
        <p:nvSpPr>
          <p:cNvPr id="18" name="object 18"/>
          <p:cNvSpPr txBox="1"/>
          <p:nvPr/>
        </p:nvSpPr>
        <p:spPr>
          <a:xfrm>
            <a:off x="86148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Alabama</a:t>
            </a:r>
            <a:r>
              <a:rPr sz="2400" spc="-40" dirty="0">
                <a:latin typeface="Arial"/>
                <a:cs typeface="Arial"/>
              </a:rPr>
              <a:t> </a:t>
            </a:r>
            <a:r>
              <a:rPr sz="2400" spc="-20" dirty="0">
                <a:latin typeface="Arial"/>
                <a:cs typeface="Arial"/>
              </a:rPr>
              <a:t>Jury</a:t>
            </a:r>
            <a:endParaRPr sz="2400">
              <a:latin typeface="Arial"/>
              <a:cs typeface="Arial"/>
            </a:endParaRPr>
          </a:p>
        </p:txBody>
      </p:sp>
      <p:sp>
        <p:nvSpPr>
          <p:cNvPr id="19" name="object 19"/>
          <p:cNvSpPr txBox="1"/>
          <p:nvPr/>
        </p:nvSpPr>
        <p:spPr>
          <a:xfrm>
            <a:off x="364563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Alameda</a:t>
            </a:r>
            <a:r>
              <a:rPr sz="2400" spc="-40" dirty="0">
                <a:latin typeface="Arial"/>
                <a:cs typeface="Arial"/>
              </a:rPr>
              <a:t> </a:t>
            </a:r>
            <a:r>
              <a:rPr sz="2400" spc="-20" dirty="0">
                <a:latin typeface="Arial"/>
                <a:cs typeface="Arial"/>
              </a:rPr>
              <a:t>Jury</a:t>
            </a:r>
            <a:endParaRPr sz="2400">
              <a:latin typeface="Arial"/>
              <a:cs typeface="Arial"/>
            </a:endParaRPr>
          </a:p>
        </p:txBody>
      </p:sp>
      <p:sp>
        <p:nvSpPr>
          <p:cNvPr id="20" name="object 20"/>
          <p:cNvSpPr txBox="1"/>
          <p:nvPr/>
        </p:nvSpPr>
        <p:spPr>
          <a:xfrm>
            <a:off x="6538428" y="1297907"/>
            <a:ext cx="14960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Pea</a:t>
            </a:r>
            <a:r>
              <a:rPr sz="2400" spc="-20" dirty="0">
                <a:latin typeface="Arial"/>
                <a:cs typeface="Arial"/>
              </a:rPr>
              <a:t> </a:t>
            </a:r>
            <a:r>
              <a:rPr sz="2400" spc="-10" dirty="0">
                <a:latin typeface="Arial"/>
                <a:cs typeface="Arial"/>
              </a:rPr>
              <a:t>Plants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nSpc>
                <a:spcPct val="100000"/>
              </a:lnSpc>
              <a:spcBef>
                <a:spcPts val="100"/>
              </a:spcBef>
            </a:pPr>
            <a:r>
              <a:rPr lang="en-US" spc="-5" dirty="0"/>
              <a:t>Ex. 1: </a:t>
            </a:r>
            <a:r>
              <a:rPr spc="-5" dirty="0"/>
              <a:t>Jury</a:t>
            </a:r>
            <a:r>
              <a:rPr spc="-90" dirty="0"/>
              <a:t> </a:t>
            </a:r>
            <a:r>
              <a:rPr spc="-5" dirty="0"/>
              <a:t>Selection</a:t>
            </a:r>
          </a:p>
        </p:txBody>
      </p:sp>
    </p:spTree>
    <p:extLst>
      <p:ext uri="{BB962C8B-B14F-4D97-AF65-F5344CB8AC3E}">
        <p14:creationId xmlns:p14="http://schemas.microsoft.com/office/powerpoint/2010/main" val="3459112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792480" y="975360"/>
            <a:ext cx="8089466" cy="3858694"/>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cs typeface="Arial"/>
              </a:rPr>
              <a:t>“Inconsistent</a:t>
            </a:r>
            <a:r>
              <a:rPr b="1" spc="-15" dirty="0">
                <a:solidFill>
                  <a:srgbClr val="0000FF"/>
                </a:solidFill>
                <a:cs typeface="Arial"/>
              </a:rPr>
              <a:t> </a:t>
            </a:r>
            <a:r>
              <a:rPr b="1" dirty="0">
                <a:solidFill>
                  <a:srgbClr val="0000FF"/>
                </a:solidFill>
                <a:cs typeface="Arial"/>
              </a:rPr>
              <a:t>with</a:t>
            </a:r>
            <a:r>
              <a:rPr b="1" spc="-20" dirty="0">
                <a:solidFill>
                  <a:srgbClr val="0000FF"/>
                </a:solidFill>
                <a:cs typeface="Arial"/>
              </a:rPr>
              <a:t> </a:t>
            </a:r>
            <a:r>
              <a:rPr b="1" dirty="0">
                <a:solidFill>
                  <a:srgbClr val="0000FF"/>
                </a:solidFill>
                <a:cs typeface="Arial"/>
              </a:rPr>
              <a:t>the</a:t>
            </a:r>
            <a:r>
              <a:rPr b="1" spc="-10" dirty="0">
                <a:solidFill>
                  <a:srgbClr val="0000FF"/>
                </a:solidFill>
                <a:cs typeface="Arial"/>
              </a:rPr>
              <a:t> </a:t>
            </a:r>
            <a:r>
              <a:rPr b="1" dirty="0">
                <a:solidFill>
                  <a:srgbClr val="0000FF"/>
                </a:solidFill>
                <a:cs typeface="Arial"/>
              </a:rPr>
              <a:t>null”:</a:t>
            </a:r>
            <a:r>
              <a:rPr b="1" spc="20" dirty="0">
                <a:solidFill>
                  <a:srgbClr val="0000FF"/>
                </a:solidFill>
                <a:cs typeface="Arial"/>
              </a:rPr>
              <a:t> </a:t>
            </a:r>
            <a:endParaRPr lang="en-US" b="1" spc="20" dirty="0">
              <a:solidFill>
                <a:srgbClr val="0000FF"/>
              </a:solidFill>
              <a:cs typeface="Arial"/>
            </a:endParaRPr>
          </a:p>
          <a:p>
            <a:pPr marL="836295" marR="5080" lvl="2" indent="-412750">
              <a:lnSpc>
                <a:spcPct val="100499"/>
              </a:lnSpc>
              <a:spcBef>
                <a:spcPts val="85"/>
              </a:spcBef>
              <a:buClr>
                <a:srgbClr val="C4820D"/>
              </a:buClr>
              <a:buChar char="●"/>
              <a:tabLst>
                <a:tab pos="424815" algn="l"/>
                <a:tab pos="425450" algn="l"/>
              </a:tabLst>
            </a:pPr>
            <a:r>
              <a:rPr lang="en-US" sz="1850" dirty="0"/>
              <a:t>The</a:t>
            </a:r>
            <a:r>
              <a:rPr lang="en-US" sz="1850" spc="-20" dirty="0"/>
              <a:t> </a:t>
            </a:r>
            <a:r>
              <a:rPr lang="en-US" sz="1850" dirty="0"/>
              <a:t>test</a:t>
            </a:r>
            <a:r>
              <a:rPr lang="en-US" sz="1850" spc="-20" dirty="0"/>
              <a:t> </a:t>
            </a:r>
            <a:r>
              <a:rPr lang="en-US" sz="1850" dirty="0"/>
              <a:t>statistic</a:t>
            </a:r>
            <a:r>
              <a:rPr lang="en-US" sz="1850" spc="-10" dirty="0"/>
              <a:t> </a:t>
            </a:r>
            <a:r>
              <a:rPr lang="en-US" sz="1850" dirty="0"/>
              <a:t>is</a:t>
            </a:r>
            <a:r>
              <a:rPr lang="en-US" sz="1850" spc="-15" dirty="0"/>
              <a:t> </a:t>
            </a:r>
            <a:r>
              <a:rPr lang="en-US" sz="1850" dirty="0"/>
              <a:t>in</a:t>
            </a:r>
            <a:r>
              <a:rPr lang="en-US" sz="1850" spc="-10" dirty="0"/>
              <a:t> </a:t>
            </a:r>
            <a:r>
              <a:rPr lang="en-US" sz="1850" spc="-25" dirty="0"/>
              <a:t>the </a:t>
            </a:r>
            <a:r>
              <a:rPr lang="en-US" sz="1850" b="1" dirty="0">
                <a:solidFill>
                  <a:srgbClr val="00B0F0"/>
                </a:solidFill>
              </a:rPr>
              <a:t>tail</a:t>
            </a:r>
            <a:r>
              <a:rPr lang="en-US" sz="1850" spc="-35" dirty="0">
                <a:solidFill>
                  <a:srgbClr val="00B0F0"/>
                </a:solidFill>
              </a:rPr>
              <a:t> </a:t>
            </a:r>
            <a:r>
              <a:rPr lang="en-US" sz="1850" dirty="0">
                <a:solidFill>
                  <a:srgbClr val="00B0F0"/>
                </a:solidFill>
              </a:rPr>
              <a:t>of</a:t>
            </a:r>
            <a:r>
              <a:rPr lang="en-US" sz="1850" spc="-25" dirty="0">
                <a:solidFill>
                  <a:srgbClr val="00B0F0"/>
                </a:solidFill>
              </a:rPr>
              <a:t> </a:t>
            </a:r>
            <a:r>
              <a:rPr lang="en-US" sz="1850" dirty="0">
                <a:solidFill>
                  <a:srgbClr val="00B0F0"/>
                </a:solidFill>
              </a:rPr>
              <a:t>the</a:t>
            </a:r>
            <a:r>
              <a:rPr lang="en-US" sz="1850" spc="-30" dirty="0">
                <a:solidFill>
                  <a:srgbClr val="00B0F0"/>
                </a:solidFill>
              </a:rPr>
              <a:t> </a:t>
            </a:r>
            <a:r>
              <a:rPr lang="en-US" sz="1850" dirty="0">
                <a:solidFill>
                  <a:srgbClr val="00B0F0"/>
                </a:solidFill>
              </a:rPr>
              <a:t>empirical</a:t>
            </a:r>
            <a:r>
              <a:rPr lang="en-US" sz="1850" spc="-25" dirty="0">
                <a:solidFill>
                  <a:srgbClr val="00B0F0"/>
                </a:solidFill>
              </a:rPr>
              <a:t> </a:t>
            </a:r>
            <a:r>
              <a:rPr lang="en-US" sz="1850" dirty="0">
                <a:solidFill>
                  <a:srgbClr val="00B0F0"/>
                </a:solidFill>
              </a:rPr>
              <a:t>distribution</a:t>
            </a:r>
            <a:r>
              <a:rPr lang="en-US" sz="1850" spc="-30" dirty="0">
                <a:solidFill>
                  <a:srgbClr val="00B0F0"/>
                </a:solidFill>
              </a:rPr>
              <a:t> </a:t>
            </a:r>
            <a:r>
              <a:rPr lang="en-US" sz="1850" b="1" dirty="0">
                <a:solidFill>
                  <a:srgbClr val="00B0F0"/>
                </a:solidFill>
              </a:rPr>
              <a:t>under</a:t>
            </a:r>
            <a:r>
              <a:rPr lang="en-US" sz="1850" b="1" spc="-25" dirty="0">
                <a:solidFill>
                  <a:srgbClr val="00B0F0"/>
                </a:solidFill>
              </a:rPr>
              <a:t> </a:t>
            </a:r>
            <a:r>
              <a:rPr lang="en-US" sz="1850" b="1" dirty="0">
                <a:solidFill>
                  <a:srgbClr val="00B0F0"/>
                </a:solidFill>
              </a:rPr>
              <a:t>the</a:t>
            </a:r>
            <a:r>
              <a:rPr lang="en-US" sz="1850" b="1" spc="-30" dirty="0">
                <a:solidFill>
                  <a:srgbClr val="00B0F0"/>
                </a:solidFill>
              </a:rPr>
              <a:t> </a:t>
            </a:r>
            <a:r>
              <a:rPr lang="en-US" sz="1850" b="1" dirty="0">
                <a:solidFill>
                  <a:srgbClr val="00B0F0"/>
                </a:solidFill>
              </a:rPr>
              <a:t>null</a:t>
            </a:r>
            <a:r>
              <a:rPr lang="en-US" sz="1850" b="1" spc="-25" dirty="0">
                <a:solidFill>
                  <a:srgbClr val="00B0F0"/>
                </a:solidFill>
              </a:rPr>
              <a:t> </a:t>
            </a:r>
            <a:r>
              <a:rPr lang="en-US" sz="1850" b="1" spc="-10" dirty="0">
                <a:solidFill>
                  <a:srgbClr val="00B0F0"/>
                </a:solidFill>
              </a:rPr>
              <a:t>hypothesis</a:t>
            </a:r>
            <a:endParaRPr sz="1850" b="1" spc="-10" dirty="0">
              <a:solidFill>
                <a:srgbClr val="00B0F0"/>
              </a:solidFill>
            </a:endParaRPr>
          </a:p>
          <a:p>
            <a:pPr marL="424815" indent="-412750">
              <a:lnSpc>
                <a:spcPct val="100000"/>
              </a:lnSpc>
              <a:spcBef>
                <a:spcPts val="1650"/>
              </a:spcBef>
              <a:buClr>
                <a:srgbClr val="C4820D"/>
              </a:buClr>
              <a:buChar char="●"/>
              <a:tabLst>
                <a:tab pos="424815" algn="l"/>
                <a:tab pos="425450" algn="l"/>
              </a:tabLst>
            </a:pPr>
            <a:r>
              <a:rPr b="1" dirty="0">
                <a:solidFill>
                  <a:srgbClr val="0000FF"/>
                </a:solidFill>
                <a:cs typeface="Arial"/>
              </a:rPr>
              <a:t>“In</a:t>
            </a:r>
            <a:r>
              <a:rPr b="1" spc="-15" dirty="0">
                <a:solidFill>
                  <a:srgbClr val="0000FF"/>
                </a:solidFill>
                <a:cs typeface="Arial"/>
              </a:rPr>
              <a:t> </a:t>
            </a:r>
            <a:r>
              <a:rPr b="1" dirty="0">
                <a:solidFill>
                  <a:srgbClr val="0000FF"/>
                </a:solidFill>
                <a:cs typeface="Arial"/>
              </a:rPr>
              <a:t>the</a:t>
            </a:r>
            <a:r>
              <a:rPr b="1" spc="-5" dirty="0">
                <a:solidFill>
                  <a:srgbClr val="0000FF"/>
                </a:solidFill>
                <a:cs typeface="Arial"/>
              </a:rPr>
              <a:t> </a:t>
            </a:r>
            <a:r>
              <a:rPr b="1" dirty="0">
                <a:solidFill>
                  <a:srgbClr val="0000FF"/>
                </a:solidFill>
                <a:cs typeface="Arial"/>
              </a:rPr>
              <a:t>tail,”</a:t>
            </a:r>
            <a:r>
              <a:rPr b="1" spc="-5" dirty="0">
                <a:solidFill>
                  <a:srgbClr val="0000FF"/>
                </a:solidFill>
                <a:cs typeface="Arial"/>
              </a:rPr>
              <a:t> </a:t>
            </a:r>
            <a:r>
              <a:rPr b="1" dirty="0">
                <a:solidFill>
                  <a:srgbClr val="0000FF"/>
                </a:solidFill>
                <a:cs typeface="Arial"/>
              </a:rPr>
              <a:t>first</a:t>
            </a:r>
            <a:r>
              <a:rPr b="1" spc="-5" dirty="0">
                <a:solidFill>
                  <a:srgbClr val="0000FF"/>
                </a:solidFill>
                <a:cs typeface="Arial"/>
              </a:rPr>
              <a:t> </a:t>
            </a:r>
            <a:r>
              <a:rPr b="1" spc="-10" dirty="0">
                <a:solidFill>
                  <a:srgbClr val="0000FF"/>
                </a:solidFill>
                <a:cs typeface="Arial"/>
              </a:rPr>
              <a:t>convention:</a:t>
            </a:r>
            <a:endParaRPr lang="en-US" b="1" spc="-10" dirty="0">
              <a:solidFill>
                <a:srgbClr val="0000FF"/>
              </a:solidFill>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35" dirty="0">
                <a:cs typeface="Arial"/>
              </a:rPr>
              <a:t> </a:t>
            </a:r>
            <a:r>
              <a:rPr sz="1850" dirty="0">
                <a:cs typeface="Arial"/>
              </a:rPr>
              <a:t>area</a:t>
            </a:r>
            <a:r>
              <a:rPr sz="1850" spc="-15" dirty="0">
                <a:cs typeface="Arial"/>
              </a:rPr>
              <a:t> </a:t>
            </a:r>
            <a:r>
              <a:rPr sz="1850" dirty="0">
                <a:cs typeface="Arial"/>
              </a:rPr>
              <a:t>in</a:t>
            </a:r>
            <a:r>
              <a:rPr sz="1850" spc="-15" dirty="0">
                <a:cs typeface="Arial"/>
              </a:rPr>
              <a:t> </a:t>
            </a:r>
            <a:r>
              <a:rPr sz="1850" dirty="0">
                <a:cs typeface="Arial"/>
              </a:rPr>
              <a:t>the</a:t>
            </a:r>
            <a:r>
              <a:rPr sz="1850" spc="-20" dirty="0">
                <a:cs typeface="Arial"/>
              </a:rPr>
              <a:t> </a:t>
            </a:r>
            <a:r>
              <a:rPr sz="1850" dirty="0">
                <a:cs typeface="Arial"/>
              </a:rPr>
              <a:t>tail</a:t>
            </a:r>
            <a:r>
              <a:rPr sz="1850" spc="-25" dirty="0">
                <a:cs typeface="Arial"/>
              </a:rPr>
              <a:t> </a:t>
            </a:r>
            <a:r>
              <a:rPr sz="1850" dirty="0">
                <a:cs typeface="Arial"/>
              </a:rPr>
              <a:t>is</a:t>
            </a:r>
            <a:r>
              <a:rPr sz="1850" spc="-15" dirty="0">
                <a:cs typeface="Arial"/>
              </a:rPr>
              <a:t> </a:t>
            </a:r>
            <a:r>
              <a:rPr sz="1850" dirty="0">
                <a:cs typeface="Arial"/>
              </a:rPr>
              <a:t>less</a:t>
            </a:r>
            <a:r>
              <a:rPr sz="1850" spc="-15" dirty="0">
                <a:cs typeface="Arial"/>
              </a:rPr>
              <a:t> </a:t>
            </a:r>
            <a:r>
              <a:rPr sz="1850" dirty="0">
                <a:cs typeface="Arial"/>
              </a:rPr>
              <a:t>than</a:t>
            </a:r>
            <a:r>
              <a:rPr sz="1850" spc="-20" dirty="0">
                <a:cs typeface="Arial"/>
              </a:rPr>
              <a:t> </a:t>
            </a:r>
            <a:r>
              <a:rPr sz="1850" spc="-25" dirty="0">
                <a:cs typeface="Arial"/>
              </a:rPr>
              <a:t>5%</a:t>
            </a:r>
            <a:endParaRPr lang="en-US" sz="1850" spc="-25" dirty="0">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15" dirty="0">
                <a:cs typeface="Arial"/>
              </a:rPr>
              <a:t> </a:t>
            </a:r>
            <a:r>
              <a:rPr sz="1850" dirty="0">
                <a:cs typeface="Arial"/>
              </a:rPr>
              <a:t>result</a:t>
            </a:r>
            <a:r>
              <a:rPr sz="1850" spc="-10" dirty="0">
                <a:cs typeface="Arial"/>
              </a:rPr>
              <a:t> </a:t>
            </a:r>
            <a:r>
              <a:rPr sz="1850" dirty="0">
                <a:cs typeface="Arial"/>
              </a:rPr>
              <a:t>is</a:t>
            </a:r>
            <a:r>
              <a:rPr sz="1850" spc="-10" dirty="0">
                <a:cs typeface="Arial"/>
              </a:rPr>
              <a:t> </a:t>
            </a:r>
            <a:r>
              <a:rPr sz="1850" dirty="0">
                <a:cs typeface="Arial"/>
              </a:rPr>
              <a:t>“statistically</a:t>
            </a:r>
            <a:r>
              <a:rPr sz="1850" spc="-5" dirty="0">
                <a:cs typeface="Arial"/>
              </a:rPr>
              <a:t> </a:t>
            </a:r>
            <a:r>
              <a:rPr sz="1850" spc="-10" dirty="0">
                <a:cs typeface="Arial"/>
              </a:rPr>
              <a:t>significant”</a:t>
            </a:r>
            <a:endParaRPr lang="en-US" sz="1850" spc="-10" dirty="0">
              <a:cs typeface="Arial"/>
            </a:endParaRPr>
          </a:p>
          <a:p>
            <a:pPr marL="424815" indent="-412750">
              <a:lnSpc>
                <a:spcPct val="100000"/>
              </a:lnSpc>
              <a:spcBef>
                <a:spcPts val="1650"/>
              </a:spcBef>
              <a:buClr>
                <a:srgbClr val="C4820D"/>
              </a:buClr>
              <a:buChar char="●"/>
              <a:tabLst>
                <a:tab pos="424815" algn="l"/>
                <a:tab pos="425450" algn="l"/>
              </a:tabLst>
            </a:pPr>
            <a:r>
              <a:rPr lang="en-US" b="1" dirty="0">
                <a:solidFill>
                  <a:srgbClr val="0000FF"/>
                </a:solidFill>
                <a:cs typeface="Arial"/>
              </a:rPr>
              <a:t>“In</a:t>
            </a:r>
            <a:r>
              <a:rPr lang="en-US" b="1" spc="-25" dirty="0">
                <a:solidFill>
                  <a:srgbClr val="0000FF"/>
                </a:solidFill>
                <a:cs typeface="Arial"/>
              </a:rPr>
              <a:t> </a:t>
            </a:r>
            <a:r>
              <a:rPr lang="en-US" b="1" dirty="0">
                <a:solidFill>
                  <a:srgbClr val="0000FF"/>
                </a:solidFill>
                <a:cs typeface="Arial"/>
              </a:rPr>
              <a:t>the</a:t>
            </a:r>
            <a:r>
              <a:rPr lang="en-US" b="1" spc="-10" dirty="0">
                <a:solidFill>
                  <a:srgbClr val="0000FF"/>
                </a:solidFill>
                <a:cs typeface="Arial"/>
              </a:rPr>
              <a:t> </a:t>
            </a:r>
            <a:r>
              <a:rPr lang="en-US" b="1" dirty="0">
                <a:solidFill>
                  <a:srgbClr val="0000FF"/>
                </a:solidFill>
                <a:cs typeface="Arial"/>
              </a:rPr>
              <a:t>tail,”</a:t>
            </a:r>
            <a:r>
              <a:rPr lang="en-US" b="1" spc="-10" dirty="0">
                <a:solidFill>
                  <a:srgbClr val="0000FF"/>
                </a:solidFill>
                <a:cs typeface="Arial"/>
              </a:rPr>
              <a:t> </a:t>
            </a:r>
            <a:r>
              <a:rPr lang="en-US" b="1" dirty="0">
                <a:solidFill>
                  <a:srgbClr val="0000FF"/>
                </a:solidFill>
                <a:cs typeface="Arial"/>
              </a:rPr>
              <a:t>second</a:t>
            </a:r>
            <a:r>
              <a:rPr lang="en-US" b="1" spc="-10" dirty="0">
                <a:solidFill>
                  <a:srgbClr val="0000FF"/>
                </a:solidFill>
                <a:cs typeface="Arial"/>
              </a:rPr>
              <a:t> convention:</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35" dirty="0">
                <a:cs typeface="Arial"/>
              </a:rPr>
              <a:t> </a:t>
            </a:r>
            <a:r>
              <a:rPr lang="en-US" sz="1850" dirty="0">
                <a:cs typeface="Arial"/>
              </a:rPr>
              <a:t>area</a:t>
            </a:r>
            <a:r>
              <a:rPr lang="en-US" sz="1850" spc="-15" dirty="0">
                <a:cs typeface="Arial"/>
              </a:rPr>
              <a:t> </a:t>
            </a:r>
            <a:r>
              <a:rPr lang="en-US" sz="1850" dirty="0">
                <a:cs typeface="Arial"/>
              </a:rPr>
              <a:t>in</a:t>
            </a:r>
            <a:r>
              <a:rPr lang="en-US" sz="1850" spc="-15" dirty="0">
                <a:cs typeface="Arial"/>
              </a:rPr>
              <a:t> </a:t>
            </a:r>
            <a:r>
              <a:rPr lang="en-US" sz="1850" dirty="0">
                <a:cs typeface="Arial"/>
              </a:rPr>
              <a:t>the</a:t>
            </a:r>
            <a:r>
              <a:rPr lang="en-US" sz="1850" spc="-20" dirty="0">
                <a:cs typeface="Arial"/>
              </a:rPr>
              <a:t> </a:t>
            </a:r>
            <a:r>
              <a:rPr lang="en-US" sz="1850" dirty="0">
                <a:cs typeface="Arial"/>
              </a:rPr>
              <a:t>tail</a:t>
            </a:r>
            <a:r>
              <a:rPr lang="en-US" sz="1850" spc="-25" dirty="0">
                <a:cs typeface="Arial"/>
              </a:rPr>
              <a:t> </a:t>
            </a:r>
            <a:r>
              <a:rPr lang="en-US" sz="1850" dirty="0">
                <a:cs typeface="Arial"/>
              </a:rPr>
              <a:t>is</a:t>
            </a:r>
            <a:r>
              <a:rPr lang="en-US" sz="1850" spc="-15" dirty="0">
                <a:cs typeface="Arial"/>
              </a:rPr>
              <a:t> </a:t>
            </a:r>
            <a:r>
              <a:rPr lang="en-US" sz="1850" dirty="0">
                <a:cs typeface="Arial"/>
              </a:rPr>
              <a:t>less</a:t>
            </a:r>
            <a:r>
              <a:rPr lang="en-US" sz="1850" spc="-15" dirty="0">
                <a:cs typeface="Arial"/>
              </a:rPr>
              <a:t> </a:t>
            </a:r>
            <a:r>
              <a:rPr lang="en-US" sz="1850" dirty="0">
                <a:cs typeface="Arial"/>
              </a:rPr>
              <a:t>than</a:t>
            </a:r>
            <a:r>
              <a:rPr lang="en-US" sz="1850" spc="-20" dirty="0">
                <a:cs typeface="Arial"/>
              </a:rPr>
              <a:t> </a:t>
            </a:r>
            <a:r>
              <a:rPr lang="en-US" sz="1850" spc="-25" dirty="0">
                <a:cs typeface="Arial"/>
              </a:rPr>
              <a:t>1%</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25" dirty="0">
                <a:cs typeface="Arial"/>
              </a:rPr>
              <a:t> </a:t>
            </a:r>
            <a:r>
              <a:rPr lang="en-US" sz="1850" dirty="0">
                <a:cs typeface="Arial"/>
              </a:rPr>
              <a:t>result</a:t>
            </a:r>
            <a:r>
              <a:rPr lang="en-US" sz="1850" spc="-10" dirty="0">
                <a:cs typeface="Arial"/>
              </a:rPr>
              <a:t> </a:t>
            </a:r>
            <a:r>
              <a:rPr lang="en-US" sz="1850" dirty="0">
                <a:cs typeface="Arial"/>
              </a:rPr>
              <a:t>is</a:t>
            </a:r>
            <a:r>
              <a:rPr lang="en-US" sz="1850" spc="-5" dirty="0">
                <a:cs typeface="Arial"/>
              </a:rPr>
              <a:t> </a:t>
            </a:r>
            <a:r>
              <a:rPr lang="en-US" sz="1850" dirty="0">
                <a:cs typeface="Arial"/>
              </a:rPr>
              <a:t>“highly</a:t>
            </a:r>
            <a:r>
              <a:rPr lang="en-US" sz="1850" spc="-10" dirty="0">
                <a:cs typeface="Arial"/>
              </a:rPr>
              <a:t> </a:t>
            </a:r>
            <a:r>
              <a:rPr lang="en-US" sz="1850" dirty="0">
                <a:cs typeface="Arial"/>
              </a:rPr>
              <a:t>statistically</a:t>
            </a:r>
            <a:r>
              <a:rPr lang="en-US" sz="1850" spc="-5" dirty="0">
                <a:cs typeface="Arial"/>
              </a:rPr>
              <a:t> </a:t>
            </a:r>
            <a:r>
              <a:rPr lang="en-US" sz="1850" spc="-10" dirty="0">
                <a:cs typeface="Arial"/>
              </a:rPr>
              <a:t>significant”</a:t>
            </a:r>
            <a:endParaRPr lang="en-US" sz="1850" dirty="0">
              <a:cs typeface="Arial"/>
            </a:endParaRPr>
          </a:p>
        </p:txBody>
      </p:sp>
      <p:sp>
        <p:nvSpPr>
          <p:cNvPr id="4" name="object 4"/>
          <p:cNvSpPr txBox="1">
            <a:spLocks noGrp="1"/>
          </p:cNvSpPr>
          <p:nvPr>
            <p:ph type="title"/>
          </p:nvPr>
        </p:nvSpPr>
        <p:spPr>
          <a:xfrm>
            <a:off x="530225" y="181695"/>
            <a:ext cx="73926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Conventions</a:t>
            </a:r>
            <a:r>
              <a:rPr spc="-185" dirty="0">
                <a:solidFill>
                  <a:schemeClr val="tx1"/>
                </a:solidFill>
              </a:rPr>
              <a:t> </a:t>
            </a:r>
            <a:r>
              <a:rPr dirty="0">
                <a:solidFill>
                  <a:schemeClr val="tx1"/>
                </a:solidFill>
              </a:rPr>
              <a:t>About</a:t>
            </a:r>
            <a:r>
              <a:rPr spc="-40" dirty="0">
                <a:solidFill>
                  <a:schemeClr val="tx1"/>
                </a:solidFill>
              </a:rPr>
              <a:t> </a:t>
            </a:r>
            <a:r>
              <a:rPr spc="-10" dirty="0">
                <a:solidFill>
                  <a:schemeClr val="tx1"/>
                </a:solidFill>
              </a:rPr>
              <a:t>Inconsistency</a:t>
            </a:r>
          </a:p>
        </p:txBody>
      </p:sp>
      <p:sp>
        <p:nvSpPr>
          <p:cNvPr id="5" name="object 5"/>
          <p:cNvSpPr txBox="1"/>
          <p:nvPr/>
        </p:nvSpPr>
        <p:spPr>
          <a:xfrm>
            <a:off x="6322741" y="3462454"/>
            <a:ext cx="2821259" cy="505267"/>
          </a:xfrm>
          <a:prstGeom prst="rect">
            <a:avLst/>
          </a:prstGeom>
        </p:spPr>
        <p:txBody>
          <a:bodyPr vert="horz" wrap="square" lIns="0" tIns="12700" rIns="0" bIns="0" rtlCol="0">
            <a:spAutoFit/>
          </a:bodyPr>
          <a:lstStyle/>
          <a:p>
            <a:pPr algn="l"/>
            <a:r>
              <a:rPr sz="1600" spc="-10" dirty="0">
                <a:solidFill>
                  <a:srgbClr val="00B0F0"/>
                </a:solidFill>
                <a:cs typeface="Arial"/>
              </a:rPr>
              <a:t>(Demo</a:t>
            </a:r>
            <a:r>
              <a:rPr lang="en-US" sz="1600" spc="-10" dirty="0">
                <a:solidFill>
                  <a:srgbClr val="00B0F0"/>
                </a:solidFill>
                <a:cs typeface="Arial"/>
              </a:rPr>
              <a:t> - </a:t>
            </a:r>
            <a:r>
              <a:rPr lang="en-US" sz="1600" i="0" dirty="0">
                <a:solidFill>
                  <a:srgbClr val="00B0F0"/>
                </a:solidFill>
                <a:effectLst/>
              </a:rPr>
              <a:t> Notebook 6.2, Statistical Significance)</a:t>
            </a:r>
            <a:endParaRPr sz="1600" dirty="0">
              <a:solidFill>
                <a:srgbClr val="00B0F0"/>
              </a:solidFil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3364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75" dirty="0">
                <a:solidFill>
                  <a:schemeClr val="tx1"/>
                </a:solidFill>
              </a:rPr>
              <a:t> </a:t>
            </a:r>
            <a:r>
              <a:rPr spc="-10" dirty="0">
                <a:solidFill>
                  <a:schemeClr val="tx1"/>
                </a:solidFill>
              </a:rPr>
              <a:t>P-</a:t>
            </a:r>
            <a:r>
              <a:rPr dirty="0">
                <a:solidFill>
                  <a:schemeClr val="tx1"/>
                </a:solidFill>
              </a:rPr>
              <a:t>Value</a:t>
            </a:r>
            <a:r>
              <a:rPr spc="-65" dirty="0">
                <a:solidFill>
                  <a:schemeClr val="tx1"/>
                </a:solidFill>
              </a:rPr>
              <a:t> </a:t>
            </a:r>
            <a:r>
              <a:rPr dirty="0">
                <a:solidFill>
                  <a:schemeClr val="tx1"/>
                </a:solidFill>
              </a:rPr>
              <a:t>as</a:t>
            </a:r>
            <a:r>
              <a:rPr spc="-70" dirty="0">
                <a:solidFill>
                  <a:schemeClr val="tx1"/>
                </a:solidFill>
              </a:rPr>
              <a:t> </a:t>
            </a:r>
            <a:r>
              <a:rPr dirty="0">
                <a:solidFill>
                  <a:schemeClr val="tx1"/>
                </a:solidFill>
              </a:rPr>
              <a:t>an</a:t>
            </a:r>
            <a:r>
              <a:rPr spc="-190" dirty="0">
                <a:solidFill>
                  <a:schemeClr val="tx1"/>
                </a:solidFill>
              </a:rPr>
              <a:t> </a:t>
            </a:r>
            <a:r>
              <a:rPr spc="-20" dirty="0">
                <a:solidFill>
                  <a:schemeClr val="tx1"/>
                </a:solidFill>
              </a:rPr>
              <a:t>Area</a:t>
            </a:r>
          </a:p>
        </p:txBody>
      </p:sp>
      <p:grpSp>
        <p:nvGrpSpPr>
          <p:cNvPr id="3" name="object 3"/>
          <p:cNvGrpSpPr/>
          <p:nvPr/>
        </p:nvGrpSpPr>
        <p:grpSpPr>
          <a:xfrm>
            <a:off x="3232216" y="1080737"/>
            <a:ext cx="5468620" cy="3496945"/>
            <a:chOff x="3232216" y="1080737"/>
            <a:chExt cx="5468620" cy="3496945"/>
          </a:xfrm>
        </p:grpSpPr>
        <p:pic>
          <p:nvPicPr>
            <p:cNvPr id="4" name="object 4"/>
            <p:cNvPicPr/>
            <p:nvPr/>
          </p:nvPicPr>
          <p:blipFill>
            <a:blip r:embed="rId2" cstate="print"/>
            <a:stretch>
              <a:fillRect/>
            </a:stretch>
          </p:blipFill>
          <p:spPr>
            <a:xfrm>
              <a:off x="3232216" y="1080737"/>
              <a:ext cx="5468427" cy="3496667"/>
            </a:xfrm>
            <a:prstGeom prst="rect">
              <a:avLst/>
            </a:prstGeom>
          </p:spPr>
        </p:pic>
        <p:sp>
          <p:nvSpPr>
            <p:cNvPr id="5" name="object 5"/>
            <p:cNvSpPr/>
            <p:nvPr/>
          </p:nvSpPr>
          <p:spPr>
            <a:xfrm>
              <a:off x="5564525" y="3236074"/>
              <a:ext cx="144780" cy="618490"/>
            </a:xfrm>
            <a:custGeom>
              <a:avLst/>
              <a:gdLst/>
              <a:ahLst/>
              <a:cxnLst/>
              <a:rect l="l" t="t" r="r" b="b"/>
              <a:pathLst>
                <a:path w="144779" h="618489">
                  <a:moveTo>
                    <a:pt x="144599" y="617999"/>
                  </a:moveTo>
                  <a:lnTo>
                    <a:pt x="0" y="617999"/>
                  </a:lnTo>
                  <a:lnTo>
                    <a:pt x="0" y="0"/>
                  </a:lnTo>
                  <a:lnTo>
                    <a:pt x="144599" y="0"/>
                  </a:lnTo>
                  <a:lnTo>
                    <a:pt x="144599" y="617999"/>
                  </a:lnTo>
                  <a:close/>
                </a:path>
              </a:pathLst>
            </a:custGeom>
            <a:solidFill>
              <a:srgbClr val="FFD966"/>
            </a:solidFill>
          </p:spPr>
          <p:txBody>
            <a:bodyPr wrap="square" lIns="0" tIns="0" rIns="0" bIns="0" rtlCol="0"/>
            <a:lstStyle/>
            <a:p>
              <a:endParaRPr/>
            </a:p>
          </p:txBody>
        </p:sp>
        <p:sp>
          <p:nvSpPr>
            <p:cNvPr id="6" name="object 6"/>
            <p:cNvSpPr/>
            <p:nvPr/>
          </p:nvSpPr>
          <p:spPr>
            <a:xfrm>
              <a:off x="5564525" y="3236074"/>
              <a:ext cx="144780" cy="618490"/>
            </a:xfrm>
            <a:custGeom>
              <a:avLst/>
              <a:gdLst/>
              <a:ahLst/>
              <a:cxnLst/>
              <a:rect l="l" t="t" r="r" b="b"/>
              <a:pathLst>
                <a:path w="144779" h="618489">
                  <a:moveTo>
                    <a:pt x="0" y="0"/>
                  </a:moveTo>
                  <a:lnTo>
                    <a:pt x="144599" y="0"/>
                  </a:lnTo>
                  <a:lnTo>
                    <a:pt x="144599" y="617999"/>
                  </a:lnTo>
                  <a:lnTo>
                    <a:pt x="0" y="617999"/>
                  </a:lnTo>
                  <a:lnTo>
                    <a:pt x="0" y="0"/>
                  </a:lnTo>
                  <a:close/>
                </a:path>
              </a:pathLst>
            </a:custGeom>
            <a:ln w="9524">
              <a:solidFill>
                <a:srgbClr val="FFD966"/>
              </a:solidFill>
            </a:ln>
          </p:spPr>
          <p:txBody>
            <a:bodyPr wrap="square" lIns="0" tIns="0" rIns="0" bIns="0" rtlCol="0"/>
            <a:lstStyle/>
            <a:p>
              <a:endParaRPr/>
            </a:p>
          </p:txBody>
        </p:sp>
        <p:sp>
          <p:nvSpPr>
            <p:cNvPr id="7" name="object 7"/>
            <p:cNvSpPr/>
            <p:nvPr/>
          </p:nvSpPr>
          <p:spPr>
            <a:xfrm>
              <a:off x="5367125" y="3564925"/>
              <a:ext cx="197485" cy="289560"/>
            </a:xfrm>
            <a:custGeom>
              <a:avLst/>
              <a:gdLst/>
              <a:ahLst/>
              <a:cxnLst/>
              <a:rect l="l" t="t" r="r" b="b"/>
              <a:pathLst>
                <a:path w="197485" h="289560">
                  <a:moveTo>
                    <a:pt x="197399" y="289199"/>
                  </a:moveTo>
                  <a:lnTo>
                    <a:pt x="0" y="289199"/>
                  </a:lnTo>
                  <a:lnTo>
                    <a:pt x="0" y="0"/>
                  </a:lnTo>
                  <a:lnTo>
                    <a:pt x="197399" y="0"/>
                  </a:lnTo>
                  <a:lnTo>
                    <a:pt x="197399" y="289199"/>
                  </a:lnTo>
                  <a:close/>
                </a:path>
              </a:pathLst>
            </a:custGeom>
            <a:solidFill>
              <a:srgbClr val="FFD966"/>
            </a:solidFill>
          </p:spPr>
          <p:txBody>
            <a:bodyPr wrap="square" lIns="0" tIns="0" rIns="0" bIns="0" rtlCol="0"/>
            <a:lstStyle/>
            <a:p>
              <a:endParaRPr/>
            </a:p>
          </p:txBody>
        </p:sp>
        <p:sp>
          <p:nvSpPr>
            <p:cNvPr id="8" name="object 8"/>
            <p:cNvSpPr/>
            <p:nvPr/>
          </p:nvSpPr>
          <p:spPr>
            <a:xfrm>
              <a:off x="5367125" y="3564925"/>
              <a:ext cx="197485" cy="289560"/>
            </a:xfrm>
            <a:custGeom>
              <a:avLst/>
              <a:gdLst/>
              <a:ahLst/>
              <a:cxnLst/>
              <a:rect l="l" t="t" r="r" b="b"/>
              <a:pathLst>
                <a:path w="197485" h="289560">
                  <a:moveTo>
                    <a:pt x="0" y="0"/>
                  </a:moveTo>
                  <a:lnTo>
                    <a:pt x="197399" y="0"/>
                  </a:lnTo>
                  <a:lnTo>
                    <a:pt x="197399" y="289199"/>
                  </a:lnTo>
                  <a:lnTo>
                    <a:pt x="0" y="289199"/>
                  </a:lnTo>
                  <a:lnTo>
                    <a:pt x="0" y="0"/>
                  </a:lnTo>
                  <a:close/>
                </a:path>
              </a:pathLst>
            </a:custGeom>
            <a:ln w="9524">
              <a:solidFill>
                <a:srgbClr val="FFD966"/>
              </a:solidFill>
            </a:ln>
          </p:spPr>
          <p:txBody>
            <a:bodyPr wrap="square" lIns="0" tIns="0" rIns="0" bIns="0" rtlCol="0"/>
            <a:lstStyle/>
            <a:p>
              <a:endParaRPr/>
            </a:p>
          </p:txBody>
        </p:sp>
        <p:pic>
          <p:nvPicPr>
            <p:cNvPr id="9" name="object 9"/>
            <p:cNvPicPr/>
            <p:nvPr/>
          </p:nvPicPr>
          <p:blipFill>
            <a:blip r:embed="rId3" cstate="print"/>
            <a:stretch>
              <a:fillRect/>
            </a:stretch>
          </p:blipFill>
          <p:spPr>
            <a:xfrm>
              <a:off x="4958112" y="3718037"/>
              <a:ext cx="413849" cy="140999"/>
            </a:xfrm>
            <a:prstGeom prst="rect">
              <a:avLst/>
            </a:prstGeom>
          </p:spPr>
        </p:pic>
      </p:grpSp>
      <p:sp>
        <p:nvSpPr>
          <p:cNvPr id="10" name="object 10"/>
          <p:cNvSpPr txBox="1"/>
          <p:nvPr/>
        </p:nvSpPr>
        <p:spPr>
          <a:xfrm>
            <a:off x="530225" y="955035"/>
            <a:ext cx="2363470" cy="1244600"/>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Empirical</a:t>
            </a:r>
            <a:r>
              <a:rPr sz="2000" spc="-50" dirty="0">
                <a:cs typeface="Arial"/>
              </a:rPr>
              <a:t> </a:t>
            </a:r>
            <a:r>
              <a:rPr sz="2000" spc="-10" dirty="0">
                <a:cs typeface="Arial"/>
              </a:rPr>
              <a:t>distribution </a:t>
            </a:r>
            <a:r>
              <a:rPr sz="2000" dirty="0">
                <a:cs typeface="Arial"/>
              </a:rPr>
              <a:t>of</a:t>
            </a:r>
            <a:r>
              <a:rPr sz="2000" spc="-15" dirty="0">
                <a:cs typeface="Arial"/>
              </a:rPr>
              <a:t> </a:t>
            </a:r>
            <a:r>
              <a:rPr sz="2000" dirty="0">
                <a:cs typeface="Arial"/>
              </a:rPr>
              <a:t>the</a:t>
            </a:r>
            <a:r>
              <a:rPr sz="2000" spc="-15" dirty="0">
                <a:cs typeface="Arial"/>
              </a:rPr>
              <a:t> </a:t>
            </a:r>
            <a:r>
              <a:rPr sz="2000" dirty="0">
                <a:cs typeface="Arial"/>
              </a:rPr>
              <a:t>test</a:t>
            </a:r>
            <a:r>
              <a:rPr sz="2000" spc="-15" dirty="0">
                <a:cs typeface="Arial"/>
              </a:rPr>
              <a:t> </a:t>
            </a:r>
            <a:r>
              <a:rPr sz="2000" spc="-10" dirty="0">
                <a:cs typeface="Arial"/>
              </a:rPr>
              <a:t>statistic </a:t>
            </a:r>
            <a:r>
              <a:rPr sz="2000" dirty="0">
                <a:cs typeface="Arial"/>
              </a:rPr>
              <a:t>under</a:t>
            </a:r>
            <a:r>
              <a:rPr sz="2000" spc="-20" dirty="0">
                <a:cs typeface="Arial"/>
              </a:rPr>
              <a:t> </a:t>
            </a:r>
            <a:r>
              <a:rPr sz="2000" dirty="0">
                <a:cs typeface="Arial"/>
              </a:rPr>
              <a:t>the</a:t>
            </a:r>
            <a:r>
              <a:rPr sz="2000" spc="-20" dirty="0">
                <a:cs typeface="Arial"/>
              </a:rPr>
              <a:t> null </a:t>
            </a:r>
            <a:r>
              <a:rPr sz="2000" spc="-10" dirty="0">
                <a:cs typeface="Arial"/>
              </a:rPr>
              <a:t>hypothesis</a:t>
            </a:r>
            <a:endParaRPr sz="2000" dirty="0">
              <a:cs typeface="Arial"/>
            </a:endParaRPr>
          </a:p>
        </p:txBody>
      </p:sp>
      <p:sp>
        <p:nvSpPr>
          <p:cNvPr id="11" name="object 11"/>
          <p:cNvSpPr txBox="1"/>
          <p:nvPr/>
        </p:nvSpPr>
        <p:spPr>
          <a:xfrm>
            <a:off x="573000" y="3456790"/>
            <a:ext cx="2058035" cy="936154"/>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The</a:t>
            </a:r>
            <a:r>
              <a:rPr sz="2000" spc="-25" dirty="0">
                <a:cs typeface="Arial"/>
              </a:rPr>
              <a:t> </a:t>
            </a:r>
            <a:r>
              <a:rPr sz="2000" dirty="0">
                <a:cs typeface="Arial"/>
              </a:rPr>
              <a:t>red</a:t>
            </a:r>
            <a:r>
              <a:rPr sz="2000" spc="-10" dirty="0">
                <a:cs typeface="Arial"/>
              </a:rPr>
              <a:t> </a:t>
            </a:r>
            <a:r>
              <a:rPr sz="2000" dirty="0">
                <a:cs typeface="Arial"/>
              </a:rPr>
              <a:t>dot</a:t>
            </a:r>
            <a:r>
              <a:rPr sz="2000" spc="-10" dirty="0">
                <a:cs typeface="Arial"/>
              </a:rPr>
              <a:t> </a:t>
            </a:r>
            <a:r>
              <a:rPr sz="2000" dirty="0">
                <a:cs typeface="Arial"/>
              </a:rPr>
              <a:t>is</a:t>
            </a:r>
            <a:r>
              <a:rPr sz="2000" spc="-10" dirty="0">
                <a:cs typeface="Arial"/>
              </a:rPr>
              <a:t> </a:t>
            </a:r>
            <a:r>
              <a:rPr sz="2000" spc="-25" dirty="0">
                <a:cs typeface="Arial"/>
              </a:rPr>
              <a:t>the </a:t>
            </a:r>
            <a:r>
              <a:rPr sz="2000" dirty="0">
                <a:cs typeface="Arial"/>
              </a:rPr>
              <a:t>observed</a:t>
            </a:r>
            <a:r>
              <a:rPr sz="2000" spc="-40" dirty="0">
                <a:cs typeface="Arial"/>
              </a:rPr>
              <a:t> </a:t>
            </a:r>
            <a:r>
              <a:rPr sz="2000" spc="-10" dirty="0">
                <a:cs typeface="Arial"/>
              </a:rPr>
              <a:t>statistic.</a:t>
            </a:r>
            <a:endParaRPr sz="2000" dirty="0">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258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Definition</a:t>
            </a:r>
            <a:r>
              <a:rPr spc="-30" dirty="0">
                <a:solidFill>
                  <a:schemeClr val="tx1"/>
                </a:solidFill>
              </a:rPr>
              <a:t> </a:t>
            </a:r>
            <a:r>
              <a:rPr dirty="0">
                <a:solidFill>
                  <a:schemeClr val="tx1"/>
                </a:solidFill>
              </a:rPr>
              <a:t>of</a:t>
            </a:r>
            <a:r>
              <a:rPr spc="-30" dirty="0">
                <a:solidFill>
                  <a:schemeClr val="tx1"/>
                </a:solidFill>
              </a:rPr>
              <a:t> </a:t>
            </a:r>
            <a:r>
              <a:rPr dirty="0">
                <a:solidFill>
                  <a:schemeClr val="tx1"/>
                </a:solidFill>
              </a:rPr>
              <a:t>the</a:t>
            </a:r>
            <a:r>
              <a:rPr spc="10" dirty="0">
                <a:solidFill>
                  <a:schemeClr val="tx1"/>
                </a:solidFill>
              </a:rPr>
              <a:t> </a:t>
            </a:r>
            <a:r>
              <a:rPr i="1" dirty="0">
                <a:solidFill>
                  <a:schemeClr val="tx1"/>
                </a:solidFill>
                <a:cs typeface="Arial"/>
              </a:rPr>
              <a:t>P</a:t>
            </a:r>
            <a:r>
              <a:rPr dirty="0">
                <a:solidFill>
                  <a:schemeClr val="tx1"/>
                </a:solidFill>
              </a:rPr>
              <a:t>-</a:t>
            </a:r>
            <a:r>
              <a:rPr spc="-10" dirty="0">
                <a:solidFill>
                  <a:schemeClr val="tx1"/>
                </a:solidFill>
              </a:rPr>
              <a:t>value</a:t>
            </a:r>
          </a:p>
        </p:txBody>
      </p:sp>
      <p:sp>
        <p:nvSpPr>
          <p:cNvPr id="3" name="object 3"/>
          <p:cNvSpPr txBox="1"/>
          <p:nvPr/>
        </p:nvSpPr>
        <p:spPr>
          <a:xfrm>
            <a:off x="581850" y="1070493"/>
            <a:ext cx="7706995" cy="3538789"/>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Formal</a:t>
            </a:r>
            <a:r>
              <a:rPr sz="2400" spc="-45" dirty="0">
                <a:cs typeface="Arial"/>
              </a:rPr>
              <a:t> </a:t>
            </a:r>
            <a:r>
              <a:rPr sz="2400" dirty="0">
                <a:cs typeface="Arial"/>
              </a:rPr>
              <a:t>name:</a:t>
            </a:r>
            <a:r>
              <a:rPr sz="2400" spc="-10" dirty="0">
                <a:cs typeface="Arial"/>
              </a:rPr>
              <a:t> </a:t>
            </a:r>
            <a:r>
              <a:rPr sz="2400" b="1" dirty="0">
                <a:solidFill>
                  <a:srgbClr val="0000FF"/>
                </a:solidFill>
                <a:cs typeface="Arial"/>
              </a:rPr>
              <a:t>observed</a:t>
            </a:r>
            <a:r>
              <a:rPr sz="2400" b="1" spc="-45" dirty="0">
                <a:solidFill>
                  <a:srgbClr val="0000FF"/>
                </a:solidFill>
                <a:cs typeface="Arial"/>
              </a:rPr>
              <a:t> </a:t>
            </a:r>
            <a:r>
              <a:rPr sz="2400" b="1" dirty="0">
                <a:solidFill>
                  <a:srgbClr val="0000FF"/>
                </a:solidFill>
                <a:cs typeface="Arial"/>
              </a:rPr>
              <a:t>significance</a:t>
            </a:r>
            <a:r>
              <a:rPr sz="2400" b="1" spc="-35" dirty="0">
                <a:solidFill>
                  <a:srgbClr val="0000FF"/>
                </a:solidFill>
                <a:cs typeface="Arial"/>
              </a:rPr>
              <a:t> </a:t>
            </a:r>
            <a:r>
              <a:rPr sz="2400" b="1" spc="-10" dirty="0">
                <a:solidFill>
                  <a:srgbClr val="0000FF"/>
                </a:solidFill>
                <a:cs typeface="Arial"/>
              </a:rPr>
              <a:t>level</a:t>
            </a:r>
            <a:endParaRPr sz="2400" dirty="0">
              <a:cs typeface="Arial"/>
            </a:endParaRPr>
          </a:p>
          <a:p>
            <a:pPr>
              <a:lnSpc>
                <a:spcPct val="100000"/>
              </a:lnSpc>
              <a:spcBef>
                <a:spcPts val="15"/>
              </a:spcBef>
            </a:pPr>
            <a:endParaRPr sz="3350" dirty="0">
              <a:cs typeface="Arial"/>
            </a:endParaRPr>
          </a:p>
          <a:p>
            <a:pPr marL="12700">
              <a:lnSpc>
                <a:spcPct val="100000"/>
              </a:lnSpc>
            </a:pPr>
            <a:r>
              <a:rPr sz="2400" dirty="0">
                <a:cs typeface="Arial"/>
              </a:rPr>
              <a:t>The</a:t>
            </a:r>
            <a:r>
              <a:rPr sz="2400" spc="-5" dirty="0">
                <a:cs typeface="Arial"/>
              </a:rPr>
              <a:t> </a:t>
            </a:r>
            <a:r>
              <a:rPr sz="2400" i="1" dirty="0">
                <a:cs typeface="Arial"/>
              </a:rPr>
              <a:t>P</a:t>
            </a:r>
            <a:r>
              <a:rPr sz="2400" dirty="0">
                <a:cs typeface="Arial"/>
              </a:rPr>
              <a:t>-value</a:t>
            </a:r>
            <a:r>
              <a:rPr sz="2400" spc="-10" dirty="0">
                <a:cs typeface="Arial"/>
              </a:rPr>
              <a:t> </a:t>
            </a:r>
            <a:r>
              <a:rPr sz="2400" dirty="0">
                <a:cs typeface="Arial"/>
              </a:rPr>
              <a:t>is</a:t>
            </a:r>
            <a:r>
              <a:rPr sz="2400" spc="-10" dirty="0">
                <a:cs typeface="Arial"/>
              </a:rPr>
              <a:t> </a:t>
            </a:r>
            <a:r>
              <a:rPr sz="2400" dirty="0">
                <a:cs typeface="Arial"/>
              </a:rPr>
              <a:t>the</a:t>
            </a:r>
            <a:r>
              <a:rPr sz="2400" spc="-15" dirty="0">
                <a:cs typeface="Arial"/>
              </a:rPr>
              <a:t> </a:t>
            </a:r>
            <a:r>
              <a:rPr sz="2400" spc="-10" dirty="0">
                <a:cs typeface="Arial"/>
              </a:rPr>
              <a:t>chance,</a:t>
            </a:r>
            <a:endParaRPr sz="2400" dirty="0">
              <a:cs typeface="Arial"/>
            </a:endParaRPr>
          </a:p>
          <a:p>
            <a:pPr marL="927100" indent="-412750">
              <a:lnSpc>
                <a:spcPct val="100000"/>
              </a:lnSpc>
              <a:spcBef>
                <a:spcPts val="495"/>
              </a:spcBef>
              <a:buClr>
                <a:srgbClr val="C4820D"/>
              </a:buClr>
              <a:buChar char="●"/>
              <a:tabLst>
                <a:tab pos="926465" algn="l"/>
                <a:tab pos="927100" algn="l"/>
              </a:tabLst>
            </a:pPr>
            <a:r>
              <a:rPr sz="2400" dirty="0">
                <a:cs typeface="Arial"/>
              </a:rPr>
              <a:t>under</a:t>
            </a:r>
            <a:r>
              <a:rPr sz="2400" spc="-30" dirty="0">
                <a:cs typeface="Arial"/>
              </a:rPr>
              <a:t> </a:t>
            </a:r>
            <a:r>
              <a:rPr sz="2400" dirty="0">
                <a:cs typeface="Arial"/>
              </a:rPr>
              <a:t>the</a:t>
            </a:r>
            <a:r>
              <a:rPr sz="2400" spc="-25" dirty="0">
                <a:cs typeface="Arial"/>
              </a:rPr>
              <a:t> </a:t>
            </a:r>
            <a:r>
              <a:rPr sz="2400" dirty="0">
                <a:cs typeface="Arial"/>
              </a:rPr>
              <a:t>null</a:t>
            </a:r>
            <a:r>
              <a:rPr sz="2400" spc="-20" dirty="0">
                <a:cs typeface="Arial"/>
              </a:rPr>
              <a:t> </a:t>
            </a:r>
            <a:r>
              <a:rPr sz="2400" spc="-10" dirty="0">
                <a:cs typeface="Arial"/>
              </a:rPr>
              <a:t>hypothesis,</a:t>
            </a:r>
            <a:endParaRPr sz="2400" dirty="0">
              <a:cs typeface="Arial"/>
            </a:endParaRPr>
          </a:p>
          <a:p>
            <a:pPr marL="927100" indent="-412750">
              <a:lnSpc>
                <a:spcPts val="2865"/>
              </a:lnSpc>
              <a:spcBef>
                <a:spcPts val="15"/>
              </a:spcBef>
              <a:buClr>
                <a:srgbClr val="C4820D"/>
              </a:buClr>
              <a:buChar char="●"/>
              <a:tabLst>
                <a:tab pos="926465" algn="l"/>
                <a:tab pos="927100" algn="l"/>
              </a:tabLst>
            </a:pPr>
            <a:r>
              <a:rPr sz="2400" dirty="0">
                <a:cs typeface="Arial"/>
              </a:rPr>
              <a:t>that</a:t>
            </a:r>
            <a:r>
              <a:rPr sz="2400" spc="-35" dirty="0">
                <a:cs typeface="Arial"/>
              </a:rPr>
              <a:t> </a:t>
            </a:r>
            <a:r>
              <a:rPr sz="2400" dirty="0">
                <a:cs typeface="Arial"/>
              </a:rPr>
              <a:t>the</a:t>
            </a:r>
            <a:r>
              <a:rPr sz="2400" spc="-25" dirty="0">
                <a:cs typeface="Arial"/>
              </a:rPr>
              <a:t> </a:t>
            </a:r>
            <a:r>
              <a:rPr sz="2400" dirty="0">
                <a:cs typeface="Arial"/>
              </a:rPr>
              <a:t>test</a:t>
            </a:r>
            <a:r>
              <a:rPr sz="2400" spc="-20" dirty="0">
                <a:cs typeface="Arial"/>
              </a:rPr>
              <a:t> </a:t>
            </a:r>
            <a:r>
              <a:rPr sz="2400" spc="-10" dirty="0">
                <a:cs typeface="Arial"/>
              </a:rPr>
              <a:t>statistic</a:t>
            </a:r>
            <a:endParaRPr sz="2400" dirty="0">
              <a:cs typeface="Arial"/>
            </a:endParaRPr>
          </a:p>
          <a:p>
            <a:pPr marL="927100" indent="-412750">
              <a:lnSpc>
                <a:spcPts val="2850"/>
              </a:lnSpc>
              <a:buClr>
                <a:srgbClr val="C4820D"/>
              </a:buClr>
              <a:buChar char="●"/>
              <a:tabLst>
                <a:tab pos="926465" algn="l"/>
                <a:tab pos="927100" algn="l"/>
              </a:tabLst>
            </a:pPr>
            <a:r>
              <a:rPr sz="2400" dirty="0">
                <a:cs typeface="Arial"/>
              </a:rPr>
              <a:t>is</a:t>
            </a:r>
            <a:r>
              <a:rPr sz="2400" spc="-30" dirty="0">
                <a:cs typeface="Arial"/>
              </a:rPr>
              <a:t> </a:t>
            </a:r>
            <a:r>
              <a:rPr sz="2400" dirty="0">
                <a:cs typeface="Arial"/>
              </a:rPr>
              <a:t>equal</a:t>
            </a:r>
            <a:r>
              <a:rPr sz="2400" spc="-15" dirty="0">
                <a:cs typeface="Arial"/>
              </a:rPr>
              <a:t> </a:t>
            </a:r>
            <a:r>
              <a:rPr sz="2400" dirty="0">
                <a:cs typeface="Arial"/>
              </a:rPr>
              <a:t>to</a:t>
            </a:r>
            <a:r>
              <a:rPr sz="2400" spc="-20" dirty="0">
                <a:cs typeface="Arial"/>
              </a:rPr>
              <a:t> </a:t>
            </a:r>
            <a:r>
              <a:rPr sz="2400" dirty="0">
                <a:cs typeface="Arial"/>
              </a:rPr>
              <a:t>the</a:t>
            </a:r>
            <a:r>
              <a:rPr sz="2400" spc="-25" dirty="0">
                <a:cs typeface="Arial"/>
              </a:rPr>
              <a:t> </a:t>
            </a:r>
            <a:r>
              <a:rPr sz="2400" dirty="0">
                <a:cs typeface="Arial"/>
              </a:rPr>
              <a:t>value</a:t>
            </a:r>
            <a:r>
              <a:rPr sz="2400" spc="-15" dirty="0">
                <a:cs typeface="Arial"/>
              </a:rPr>
              <a:t> </a:t>
            </a:r>
            <a:r>
              <a:rPr sz="2400" dirty="0">
                <a:cs typeface="Arial"/>
              </a:rPr>
              <a:t>that</a:t>
            </a:r>
            <a:r>
              <a:rPr sz="2400" spc="-20" dirty="0">
                <a:cs typeface="Arial"/>
              </a:rPr>
              <a:t> </a:t>
            </a:r>
            <a:r>
              <a:rPr sz="2400" dirty="0">
                <a:cs typeface="Arial"/>
              </a:rPr>
              <a:t>was</a:t>
            </a:r>
            <a:r>
              <a:rPr sz="2400" spc="-20" dirty="0">
                <a:cs typeface="Arial"/>
              </a:rPr>
              <a:t> </a:t>
            </a:r>
            <a:r>
              <a:rPr sz="2400" dirty="0">
                <a:cs typeface="Arial"/>
              </a:rPr>
              <a:t>observed</a:t>
            </a:r>
            <a:r>
              <a:rPr sz="2400" spc="-15" dirty="0">
                <a:cs typeface="Arial"/>
              </a:rPr>
              <a:t> </a:t>
            </a:r>
            <a:r>
              <a:rPr sz="2400" dirty="0">
                <a:cs typeface="Arial"/>
              </a:rPr>
              <a:t>in</a:t>
            </a:r>
            <a:r>
              <a:rPr sz="2400" spc="-15" dirty="0">
                <a:cs typeface="Arial"/>
              </a:rPr>
              <a:t> </a:t>
            </a:r>
            <a:r>
              <a:rPr sz="2400" dirty="0">
                <a:cs typeface="Arial"/>
              </a:rPr>
              <a:t>the</a:t>
            </a:r>
            <a:r>
              <a:rPr sz="2400" spc="-20" dirty="0">
                <a:cs typeface="Arial"/>
              </a:rPr>
              <a:t> data</a:t>
            </a:r>
            <a:endParaRPr sz="2400" dirty="0">
              <a:cs typeface="Arial"/>
            </a:endParaRPr>
          </a:p>
          <a:p>
            <a:pPr marL="927100" indent="-412750">
              <a:lnSpc>
                <a:spcPts val="2865"/>
              </a:lnSpc>
              <a:buClr>
                <a:srgbClr val="C4820D"/>
              </a:buClr>
              <a:buChar char="●"/>
              <a:tabLst>
                <a:tab pos="926465" algn="l"/>
                <a:tab pos="927100" algn="l"/>
              </a:tabLst>
            </a:pPr>
            <a:r>
              <a:rPr sz="2400" dirty="0">
                <a:cs typeface="Arial"/>
              </a:rPr>
              <a:t>or</a:t>
            </a:r>
            <a:r>
              <a:rPr sz="2400" spc="-30" dirty="0">
                <a:cs typeface="Arial"/>
              </a:rPr>
              <a:t> </a:t>
            </a:r>
            <a:r>
              <a:rPr sz="2400" dirty="0">
                <a:cs typeface="Arial"/>
              </a:rPr>
              <a:t>is</a:t>
            </a:r>
            <a:r>
              <a:rPr sz="2400" spc="-20" dirty="0">
                <a:cs typeface="Arial"/>
              </a:rPr>
              <a:t> </a:t>
            </a:r>
            <a:r>
              <a:rPr sz="2400" dirty="0">
                <a:cs typeface="Arial"/>
              </a:rPr>
              <a:t>even</a:t>
            </a:r>
            <a:r>
              <a:rPr sz="2400" spc="-20" dirty="0">
                <a:cs typeface="Arial"/>
              </a:rPr>
              <a:t> </a:t>
            </a:r>
            <a:r>
              <a:rPr sz="2400" dirty="0">
                <a:cs typeface="Arial"/>
              </a:rPr>
              <a:t>further</a:t>
            </a:r>
            <a:r>
              <a:rPr sz="2400" spc="-25" dirty="0">
                <a:cs typeface="Arial"/>
              </a:rPr>
              <a:t> </a:t>
            </a:r>
            <a:r>
              <a:rPr sz="2400" dirty="0">
                <a:cs typeface="Arial"/>
              </a:rPr>
              <a:t>in</a:t>
            </a:r>
            <a:r>
              <a:rPr sz="2400" spc="-15" dirty="0">
                <a:cs typeface="Arial"/>
              </a:rPr>
              <a:t> </a:t>
            </a:r>
            <a:r>
              <a:rPr sz="2400" dirty="0">
                <a:cs typeface="Arial"/>
              </a:rPr>
              <a:t>the</a:t>
            </a:r>
            <a:r>
              <a:rPr sz="2400" spc="-25" dirty="0">
                <a:cs typeface="Arial"/>
              </a:rPr>
              <a:t> </a:t>
            </a:r>
            <a:r>
              <a:rPr sz="2400" dirty="0">
                <a:cs typeface="Arial"/>
              </a:rPr>
              <a:t>direction</a:t>
            </a:r>
            <a:r>
              <a:rPr sz="2400" spc="-20" dirty="0">
                <a:cs typeface="Arial"/>
              </a:rPr>
              <a:t> </a:t>
            </a:r>
            <a:r>
              <a:rPr sz="2400" dirty="0">
                <a:cs typeface="Arial"/>
              </a:rPr>
              <a:t>of</a:t>
            </a:r>
            <a:r>
              <a:rPr sz="2400" spc="-20" dirty="0">
                <a:cs typeface="Arial"/>
              </a:rPr>
              <a:t> </a:t>
            </a:r>
            <a:r>
              <a:rPr sz="2400" dirty="0">
                <a:cs typeface="Arial"/>
              </a:rPr>
              <a:t>the</a:t>
            </a:r>
            <a:r>
              <a:rPr sz="2400" spc="-20" dirty="0">
                <a:cs typeface="Arial"/>
              </a:rPr>
              <a:t> </a:t>
            </a:r>
            <a:r>
              <a:rPr sz="2400" spc="-10" dirty="0">
                <a:cs typeface="Arial"/>
              </a:rPr>
              <a:t>alternative.</a:t>
            </a:r>
            <a:endParaRPr sz="2400" dirty="0">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6231" y="2240535"/>
            <a:ext cx="2530475" cy="574040"/>
          </a:xfrm>
          <a:prstGeom prst="rect">
            <a:avLst/>
          </a:prstGeom>
        </p:spPr>
        <p:txBody>
          <a:bodyPr vert="horz" wrap="square" lIns="0" tIns="12700" rIns="0" bIns="0" rtlCol="0">
            <a:spAutoFit/>
          </a:bodyPr>
          <a:lstStyle/>
          <a:p>
            <a:pPr marL="12700">
              <a:lnSpc>
                <a:spcPct val="100000"/>
              </a:lnSpc>
              <a:spcBef>
                <a:spcPts val="100"/>
              </a:spcBef>
            </a:pPr>
            <a:r>
              <a:rPr spc="-5" dirty="0"/>
              <a:t>A/B</a:t>
            </a:r>
            <a:r>
              <a:rPr spc="-80" dirty="0"/>
              <a:t> </a:t>
            </a:r>
            <a:r>
              <a:rPr spc="-45" dirty="0"/>
              <a:t>Testing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5" y="2240540"/>
            <a:ext cx="6047105" cy="574040"/>
          </a:xfrm>
          <a:prstGeom prst="rect">
            <a:avLst/>
          </a:prstGeom>
        </p:spPr>
        <p:txBody>
          <a:bodyPr vert="horz" wrap="square" lIns="0" tIns="12700" rIns="0" bIns="0" rtlCol="0">
            <a:spAutoFit/>
          </a:bodyPr>
          <a:lstStyle/>
          <a:p>
            <a:pPr marL="12700">
              <a:lnSpc>
                <a:spcPct val="100000"/>
              </a:lnSpc>
              <a:spcBef>
                <a:spcPts val="100"/>
              </a:spcBef>
            </a:pPr>
            <a:r>
              <a:rPr dirty="0"/>
              <a:t>How</a:t>
            </a:r>
            <a:r>
              <a:rPr spc="-105" dirty="0"/>
              <a:t> </a:t>
            </a:r>
            <a:r>
              <a:rPr dirty="0"/>
              <a:t>We’ve</a:t>
            </a:r>
            <a:r>
              <a:rPr spc="-95" dirty="0"/>
              <a:t> </a:t>
            </a:r>
            <a:r>
              <a:rPr spc="-10" dirty="0"/>
              <a:t>Tested</a:t>
            </a:r>
            <a:r>
              <a:rPr spc="-95" dirty="0"/>
              <a:t> </a:t>
            </a:r>
            <a:r>
              <a:rPr dirty="0"/>
              <a:t>Thus</a:t>
            </a:r>
            <a:r>
              <a:rPr spc="-95" dirty="0"/>
              <a:t> </a:t>
            </a:r>
            <a:r>
              <a:rPr spc="-25" dirty="0"/>
              <a:t>Far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6659" y="76290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txBox="1">
            <a:spLocks noGrp="1"/>
          </p:cNvSpPr>
          <p:nvPr>
            <p:ph type="title"/>
          </p:nvPr>
        </p:nvSpPr>
        <p:spPr>
          <a:xfrm>
            <a:off x="457200" y="114792"/>
            <a:ext cx="590740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Hypothesis</a:t>
            </a:r>
            <a:r>
              <a:rPr spc="-150" dirty="0">
                <a:solidFill>
                  <a:schemeClr val="tx1"/>
                </a:solidFill>
              </a:rPr>
              <a:t> </a:t>
            </a:r>
            <a:r>
              <a:rPr spc="-10" dirty="0">
                <a:solidFill>
                  <a:schemeClr val="tx1"/>
                </a:solidFill>
              </a:rPr>
              <a:t>Testing</a:t>
            </a:r>
            <a:r>
              <a:rPr spc="-140" dirty="0">
                <a:solidFill>
                  <a:schemeClr val="tx1"/>
                </a:solidFill>
              </a:rPr>
              <a:t> </a:t>
            </a:r>
            <a:r>
              <a:rPr spc="-10" dirty="0">
                <a:solidFill>
                  <a:schemeClr val="tx1"/>
                </a:solidFill>
              </a:rPr>
              <a:t>Review</a:t>
            </a:r>
          </a:p>
        </p:txBody>
      </p:sp>
      <p:sp>
        <p:nvSpPr>
          <p:cNvPr id="4" name="object 4"/>
          <p:cNvSpPr txBox="1"/>
          <p:nvPr/>
        </p:nvSpPr>
        <p:spPr>
          <a:xfrm>
            <a:off x="306659" y="884578"/>
            <a:ext cx="8242300" cy="3859198"/>
          </a:xfrm>
          <a:prstGeom prst="rect">
            <a:avLst/>
          </a:prstGeom>
        </p:spPr>
        <p:txBody>
          <a:bodyPr vert="horz" wrap="square" lIns="0" tIns="12700" rIns="0" bIns="0" rtlCol="0">
            <a:spAutoFit/>
          </a:bodyPr>
          <a:lstStyle/>
          <a:p>
            <a:pPr marL="451484" indent="-413384">
              <a:lnSpc>
                <a:spcPct val="100000"/>
              </a:lnSpc>
              <a:spcBef>
                <a:spcPts val="100"/>
              </a:spcBef>
              <a:buClr>
                <a:srgbClr val="C4820D"/>
              </a:buClr>
              <a:buSzPct val="120000"/>
              <a:buFont typeface="Arial"/>
              <a:buChar char="●"/>
              <a:tabLst>
                <a:tab pos="451484" algn="l"/>
                <a:tab pos="452120" algn="l"/>
              </a:tabLst>
            </a:pPr>
            <a:r>
              <a:rPr sz="2000" b="1" dirty="0">
                <a:cs typeface="Arial"/>
              </a:rPr>
              <a:t>One</a:t>
            </a:r>
            <a:r>
              <a:rPr sz="2000" b="1" spc="-35" dirty="0">
                <a:cs typeface="Arial"/>
              </a:rPr>
              <a:t> </a:t>
            </a:r>
            <a:r>
              <a:rPr sz="2000" b="1" dirty="0">
                <a:cs typeface="Arial"/>
              </a:rPr>
              <a:t>Category</a:t>
            </a:r>
            <a:r>
              <a:rPr sz="2000" b="1" spc="95" dirty="0">
                <a:cs typeface="Arial"/>
              </a:rPr>
              <a:t> </a:t>
            </a:r>
            <a:r>
              <a:rPr sz="1600" i="1" dirty="0">
                <a:cs typeface="Arial"/>
              </a:rPr>
              <a:t>(ex:</a:t>
            </a:r>
            <a:r>
              <a:rPr sz="1600" i="1" spc="-20" dirty="0">
                <a:cs typeface="Arial"/>
              </a:rPr>
              <a:t> </a:t>
            </a:r>
            <a:r>
              <a:rPr sz="1600" i="1" dirty="0">
                <a:cs typeface="Arial"/>
              </a:rPr>
              <a:t>percent</a:t>
            </a:r>
            <a:r>
              <a:rPr sz="1600" i="1" spc="-20" dirty="0">
                <a:cs typeface="Arial"/>
              </a:rPr>
              <a:t> </a:t>
            </a:r>
            <a:r>
              <a:rPr sz="1600" i="1" dirty="0">
                <a:cs typeface="Arial"/>
              </a:rPr>
              <a:t>of</a:t>
            </a:r>
            <a:r>
              <a:rPr sz="1600" i="1" spc="-20" dirty="0">
                <a:cs typeface="Arial"/>
              </a:rPr>
              <a:t> </a:t>
            </a:r>
            <a:r>
              <a:rPr sz="1600" i="1" dirty="0">
                <a:cs typeface="Arial"/>
              </a:rPr>
              <a:t>flowers</a:t>
            </a:r>
            <a:r>
              <a:rPr sz="1600" i="1" spc="-20" dirty="0">
                <a:cs typeface="Arial"/>
              </a:rPr>
              <a:t> </a:t>
            </a:r>
            <a:r>
              <a:rPr sz="1600" i="1" dirty="0">
                <a:cs typeface="Arial"/>
              </a:rPr>
              <a:t>that</a:t>
            </a:r>
            <a:r>
              <a:rPr sz="1600" i="1" spc="-20" dirty="0">
                <a:cs typeface="Arial"/>
              </a:rPr>
              <a:t> </a:t>
            </a:r>
            <a:r>
              <a:rPr sz="1600" i="1" dirty="0">
                <a:cs typeface="Arial"/>
              </a:rPr>
              <a:t>are</a:t>
            </a:r>
            <a:r>
              <a:rPr sz="1600" i="1" spc="-20" dirty="0">
                <a:cs typeface="Arial"/>
              </a:rPr>
              <a:t> </a:t>
            </a:r>
            <a:r>
              <a:rPr sz="1600" i="1" spc="-10" dirty="0">
                <a:cs typeface="Arial"/>
              </a:rPr>
              <a:t>purple)</a:t>
            </a:r>
            <a:endParaRPr sz="1600" dirty="0">
              <a:cs typeface="Arial"/>
            </a:endParaRPr>
          </a:p>
          <a:p>
            <a:pPr marL="680085" lvl="1" indent="-413384">
              <a:lnSpc>
                <a:spcPct val="100000"/>
              </a:lnSpc>
              <a:spcBef>
                <a:spcPts val="495"/>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50" dirty="0">
                <a:cs typeface="Arial"/>
              </a:rPr>
              <a:t> </a:t>
            </a:r>
            <a:r>
              <a:rPr sz="2000" dirty="0">
                <a:cs typeface="Arial"/>
              </a:rPr>
              <a:t>(1):</a:t>
            </a:r>
            <a:r>
              <a:rPr sz="2000" spc="95" dirty="0">
                <a:cs typeface="Arial"/>
              </a:rPr>
              <a:t> </a:t>
            </a:r>
            <a:r>
              <a:rPr sz="1800" spc="-10" dirty="0">
                <a:cs typeface="Courier New"/>
              </a:rPr>
              <a:t>empirical_percentage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45" dirty="0">
                <a:cs typeface="Arial"/>
              </a:rPr>
              <a:t> </a:t>
            </a:r>
            <a:r>
              <a:rPr sz="2000" dirty="0">
                <a:cs typeface="Arial"/>
              </a:rPr>
              <a:t>(1):</a:t>
            </a:r>
            <a:r>
              <a:rPr sz="2000" spc="100" dirty="0">
                <a:cs typeface="Arial"/>
              </a:rPr>
              <a:t> </a:t>
            </a:r>
            <a:r>
              <a:rPr sz="1800" dirty="0">
                <a:cs typeface="Courier New"/>
              </a:rPr>
              <a:t>abs(empirical_percentage</a:t>
            </a:r>
            <a:r>
              <a:rPr sz="1800" spc="-75" dirty="0">
                <a:cs typeface="Courier New"/>
              </a:rPr>
              <a:t> </a:t>
            </a:r>
            <a:r>
              <a:rPr sz="1800" dirty="0">
                <a:cs typeface="Courier New"/>
              </a:rPr>
              <a:t>-</a:t>
            </a:r>
            <a:r>
              <a:rPr sz="1800" spc="-70" dirty="0">
                <a:cs typeface="Courier New"/>
              </a:rPr>
              <a:t> </a:t>
            </a:r>
            <a:r>
              <a:rPr sz="1800" spc="-10" dirty="0">
                <a:cs typeface="Courier New"/>
              </a:rPr>
              <a:t>null_percentage)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413384">
              <a:lnSpc>
                <a:spcPct val="100000"/>
              </a:lnSpc>
              <a:spcBef>
                <a:spcPts val="1500"/>
              </a:spcBef>
              <a:buClr>
                <a:srgbClr val="C4820D"/>
              </a:buClr>
              <a:buSzPct val="120000"/>
              <a:buFont typeface="Arial"/>
              <a:buChar char="●"/>
              <a:tabLst>
                <a:tab pos="451484" algn="l"/>
                <a:tab pos="452120" algn="l"/>
              </a:tabLst>
            </a:pPr>
            <a:r>
              <a:rPr sz="2000" b="1" dirty="0">
                <a:cs typeface="Arial"/>
              </a:rPr>
              <a:t>Multiple</a:t>
            </a:r>
            <a:r>
              <a:rPr sz="2000" b="1" spc="-35" dirty="0">
                <a:cs typeface="Arial"/>
              </a:rPr>
              <a:t> </a:t>
            </a:r>
            <a:r>
              <a:rPr sz="2000" b="1" dirty="0">
                <a:cs typeface="Arial"/>
              </a:rPr>
              <a:t>Categories</a:t>
            </a:r>
            <a:r>
              <a:rPr sz="2000" b="1" spc="75" dirty="0">
                <a:cs typeface="Arial"/>
              </a:rPr>
              <a:t> </a:t>
            </a:r>
            <a:r>
              <a:rPr sz="1600" i="1" dirty="0">
                <a:cs typeface="Arial"/>
              </a:rPr>
              <a:t>(ex:</a:t>
            </a:r>
            <a:r>
              <a:rPr sz="1600" i="1" spc="-25" dirty="0">
                <a:cs typeface="Arial"/>
              </a:rPr>
              <a:t> </a:t>
            </a:r>
            <a:r>
              <a:rPr sz="1600" i="1" dirty="0">
                <a:cs typeface="Arial"/>
              </a:rPr>
              <a:t>ethnicity</a:t>
            </a:r>
            <a:r>
              <a:rPr sz="1600" i="1" spc="-25" dirty="0">
                <a:cs typeface="Arial"/>
              </a:rPr>
              <a:t> </a:t>
            </a:r>
            <a:r>
              <a:rPr sz="1600" i="1" dirty="0">
                <a:cs typeface="Arial"/>
              </a:rPr>
              <a:t>distribution</a:t>
            </a:r>
            <a:r>
              <a:rPr sz="1600" i="1" spc="-25" dirty="0">
                <a:cs typeface="Arial"/>
              </a:rPr>
              <a:t> </a:t>
            </a:r>
            <a:r>
              <a:rPr sz="1600" i="1" dirty="0">
                <a:cs typeface="Arial"/>
              </a:rPr>
              <a:t>of</a:t>
            </a:r>
            <a:r>
              <a:rPr sz="1600" i="1" spc="-25" dirty="0">
                <a:cs typeface="Arial"/>
              </a:rPr>
              <a:t> </a:t>
            </a:r>
            <a:r>
              <a:rPr sz="1600" i="1" dirty="0">
                <a:cs typeface="Arial"/>
              </a:rPr>
              <a:t>jury</a:t>
            </a:r>
            <a:r>
              <a:rPr sz="1600" i="1" spc="-25" dirty="0">
                <a:cs typeface="Arial"/>
              </a:rPr>
              <a:t> </a:t>
            </a:r>
            <a:r>
              <a:rPr sz="1600" i="1" spc="-10" dirty="0">
                <a:cs typeface="Arial"/>
              </a:rPr>
              <a:t>panel)</a:t>
            </a:r>
            <a:endParaRPr sz="1600" dirty="0">
              <a:cs typeface="Arial"/>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5" dirty="0">
                <a:cs typeface="Arial"/>
              </a:rPr>
              <a:t> </a:t>
            </a:r>
            <a:r>
              <a:rPr sz="1800" dirty="0">
                <a:cs typeface="Courier New"/>
              </a:rPr>
              <a:t>tvd(empirical_dist,</a:t>
            </a:r>
            <a:r>
              <a:rPr sz="1800" spc="-110" dirty="0">
                <a:cs typeface="Courier New"/>
              </a:rPr>
              <a:t> </a:t>
            </a:r>
            <a:r>
              <a:rPr sz="1800" spc="-10" dirty="0">
                <a:cs typeface="Courier New"/>
              </a:rPr>
              <a:t>null_dist)</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382270">
              <a:lnSpc>
                <a:spcPct val="100000"/>
              </a:lnSpc>
              <a:spcBef>
                <a:spcPts val="1115"/>
              </a:spcBef>
              <a:buClr>
                <a:srgbClr val="C4820D"/>
              </a:buClr>
              <a:buChar char="●"/>
              <a:tabLst>
                <a:tab pos="451484" algn="l"/>
                <a:tab pos="452120" algn="l"/>
              </a:tabLst>
            </a:pPr>
            <a:r>
              <a:rPr sz="2000" b="1" dirty="0">
                <a:cs typeface="Arial"/>
              </a:rPr>
              <a:t>Numerical</a:t>
            </a:r>
            <a:r>
              <a:rPr sz="2000" b="1" spc="-30" dirty="0">
                <a:cs typeface="Arial"/>
              </a:rPr>
              <a:t> </a:t>
            </a:r>
            <a:r>
              <a:rPr sz="2000" b="1" dirty="0">
                <a:cs typeface="Arial"/>
              </a:rPr>
              <a:t>Data</a:t>
            </a:r>
            <a:r>
              <a:rPr sz="2000" b="1" spc="-10" dirty="0">
                <a:cs typeface="Arial"/>
              </a:rPr>
              <a:t> </a:t>
            </a:r>
            <a:r>
              <a:rPr sz="1600" i="1" dirty="0">
                <a:cs typeface="Arial"/>
              </a:rPr>
              <a:t>(ex:</a:t>
            </a:r>
            <a:r>
              <a:rPr sz="1600" i="1" spc="-15" dirty="0">
                <a:cs typeface="Arial"/>
              </a:rPr>
              <a:t> </a:t>
            </a:r>
            <a:r>
              <a:rPr sz="1600" i="1" dirty="0">
                <a:cs typeface="Arial"/>
              </a:rPr>
              <a:t>scores</a:t>
            </a:r>
            <a:r>
              <a:rPr sz="1600" i="1" spc="-15" dirty="0">
                <a:cs typeface="Arial"/>
              </a:rPr>
              <a:t> </a:t>
            </a:r>
            <a:r>
              <a:rPr sz="1600" i="1" dirty="0">
                <a:cs typeface="Arial"/>
              </a:rPr>
              <a:t>in</a:t>
            </a:r>
            <a:r>
              <a:rPr sz="1600" i="1" spc="-15" dirty="0">
                <a:cs typeface="Arial"/>
              </a:rPr>
              <a:t> </a:t>
            </a:r>
            <a:r>
              <a:rPr sz="1600" i="1" dirty="0">
                <a:cs typeface="Arial"/>
              </a:rPr>
              <a:t>a</a:t>
            </a:r>
            <a:r>
              <a:rPr sz="1600" i="1" spc="-15" dirty="0">
                <a:cs typeface="Arial"/>
              </a:rPr>
              <a:t> </a:t>
            </a:r>
            <a:r>
              <a:rPr sz="1600" i="1" dirty="0">
                <a:cs typeface="Arial"/>
              </a:rPr>
              <a:t>lab</a:t>
            </a:r>
            <a:r>
              <a:rPr sz="1600" i="1" spc="-10" dirty="0">
                <a:cs typeface="Arial"/>
              </a:rPr>
              <a:t> section)</a:t>
            </a:r>
            <a:endParaRPr sz="1600" dirty="0">
              <a:cs typeface="Arial"/>
            </a:endParaRPr>
          </a:p>
          <a:p>
            <a:pPr marL="680085" lvl="1" indent="-413384">
              <a:lnSpc>
                <a:spcPct val="100000"/>
              </a:lnSpc>
              <a:spcBef>
                <a:spcPts val="384"/>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0" dirty="0">
                <a:cs typeface="Arial"/>
              </a:rPr>
              <a:t> </a:t>
            </a:r>
            <a:r>
              <a:rPr sz="1800" spc="-10" dirty="0" err="1">
                <a:cs typeface="Courier New"/>
              </a:rPr>
              <a:t>empirical_mean</a:t>
            </a:r>
            <a:endParaRPr lang="en-US" spc="-10" dirty="0">
              <a:cs typeface="Courier New"/>
            </a:endParaRPr>
          </a:p>
          <a:p>
            <a:pPr marL="680085" lvl="1" indent="-413384">
              <a:lnSpc>
                <a:spcPct val="100000"/>
              </a:lnSpc>
              <a:spcBef>
                <a:spcPts val="384"/>
              </a:spcBef>
              <a:buClr>
                <a:srgbClr val="C4820D"/>
              </a:buClr>
              <a:buSzPct val="120000"/>
              <a:buChar char="○"/>
              <a:tabLst>
                <a:tab pos="680085" algn="l"/>
                <a:tab pos="680720" algn="l"/>
              </a:tabLst>
            </a:pPr>
            <a:r>
              <a:rPr sz="2000" dirty="0">
                <a:uFill>
                  <a:solidFill>
                    <a:srgbClr val="CCCCCC"/>
                  </a:solidFill>
                </a:uFill>
                <a:cs typeface="Arial"/>
              </a:rPr>
              <a:t>How</a:t>
            </a:r>
            <a:r>
              <a:rPr sz="2000" spc="-55" dirty="0">
                <a:uFill>
                  <a:solidFill>
                    <a:srgbClr val="CCCCCC"/>
                  </a:solidFill>
                </a:uFill>
                <a:cs typeface="Arial"/>
              </a:rPr>
              <a:t> </a:t>
            </a:r>
            <a:r>
              <a:rPr sz="2000" dirty="0">
                <a:uFill>
                  <a:solidFill>
                    <a:srgbClr val="CCCCCC"/>
                  </a:solidFill>
                </a:uFill>
                <a:cs typeface="Arial"/>
              </a:rPr>
              <a:t>to</a:t>
            </a:r>
            <a:r>
              <a:rPr sz="2000" spc="-40" dirty="0">
                <a:uFill>
                  <a:solidFill>
                    <a:srgbClr val="CCCCCC"/>
                  </a:solidFill>
                </a:uFill>
                <a:cs typeface="Arial"/>
              </a:rPr>
              <a:t> </a:t>
            </a:r>
            <a:r>
              <a:rPr sz="2000" dirty="0">
                <a:uFill>
                  <a:solidFill>
                    <a:srgbClr val="CCCCCC"/>
                  </a:solidFill>
                </a:uFill>
                <a:cs typeface="Arial"/>
              </a:rPr>
              <a:t>Simulate:</a:t>
            </a:r>
            <a:r>
              <a:rPr sz="2000" spc="90" dirty="0">
                <a:uFill>
                  <a:solidFill>
                    <a:srgbClr val="CCCCCC"/>
                  </a:solidFill>
                </a:uFill>
                <a:cs typeface="Arial"/>
              </a:rPr>
              <a:t> </a:t>
            </a:r>
            <a:r>
              <a:rPr sz="1600" dirty="0">
                <a:uFill>
                  <a:solidFill>
                    <a:srgbClr val="CCCCCC"/>
                  </a:solidFill>
                </a:uFill>
                <a:cs typeface="Courier New"/>
              </a:rPr>
              <a:t>population_data.sample(n,</a:t>
            </a:r>
            <a:r>
              <a:rPr sz="1600" spc="-65" dirty="0">
                <a:uFill>
                  <a:solidFill>
                    <a:srgbClr val="CCCCCC"/>
                  </a:solidFill>
                </a:uFill>
                <a:cs typeface="Courier New"/>
              </a:rPr>
              <a:t> </a:t>
            </a:r>
            <a:r>
              <a:rPr sz="1600" spc="-10" dirty="0">
                <a:uFill>
                  <a:solidFill>
                    <a:srgbClr val="CCCCCC"/>
                  </a:solidFill>
                </a:uFill>
                <a:cs typeface="Courier New"/>
              </a:rPr>
              <a:t>with_replacement=Fal</a:t>
            </a:r>
            <a:r>
              <a:rPr sz="1600" spc="-10" dirty="0">
                <a:cs typeface="Courier New"/>
              </a:rPr>
              <a:t>se)</a:t>
            </a:r>
            <a:endParaRPr sz="1600" dirty="0">
              <a:cs typeface="Courier New"/>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8164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Comparing </a:t>
            </a:r>
            <a:r>
              <a:rPr spc="-95" dirty="0">
                <a:solidFill>
                  <a:schemeClr val="tx1"/>
                </a:solidFill>
              </a:rPr>
              <a:t>Two </a:t>
            </a:r>
            <a:r>
              <a:rPr spc="-5" dirty="0">
                <a:solidFill>
                  <a:schemeClr val="tx1"/>
                </a:solidFill>
              </a:rPr>
              <a:t>Samples</a:t>
            </a:r>
          </a:p>
        </p:txBody>
      </p:sp>
      <p:sp>
        <p:nvSpPr>
          <p:cNvPr id="3" name="object 3"/>
          <p:cNvSpPr txBox="1"/>
          <p:nvPr/>
        </p:nvSpPr>
        <p:spPr>
          <a:xfrm>
            <a:off x="530223" y="992459"/>
            <a:ext cx="7913420" cy="3242554"/>
          </a:xfrm>
          <a:prstGeom prst="rect">
            <a:avLst/>
          </a:prstGeom>
        </p:spPr>
        <p:txBody>
          <a:bodyPr vert="horz" wrap="square" lIns="0" tIns="10795" rIns="0" bIns="0" rtlCol="0">
            <a:spAutoFit/>
          </a:bodyPr>
          <a:lstStyle/>
          <a:p>
            <a:pPr marL="424815" marR="5080" indent="-412750">
              <a:lnSpc>
                <a:spcPct val="100499"/>
              </a:lnSpc>
              <a:spcBef>
                <a:spcPts val="85"/>
              </a:spcBef>
              <a:buClr>
                <a:srgbClr val="C3820E"/>
              </a:buClr>
              <a:buChar char="●"/>
              <a:tabLst>
                <a:tab pos="424815" algn="l"/>
                <a:tab pos="425450" algn="l"/>
              </a:tabLst>
            </a:pPr>
            <a:r>
              <a:rPr sz="2400" spc="-5" dirty="0">
                <a:cs typeface="Arial"/>
              </a:rPr>
              <a:t>Compare </a:t>
            </a:r>
            <a:r>
              <a:rPr sz="2400" dirty="0">
                <a:cs typeface="Arial"/>
              </a:rPr>
              <a:t>values </a:t>
            </a:r>
            <a:r>
              <a:rPr sz="2400" spc="-5" dirty="0">
                <a:cs typeface="Arial"/>
              </a:rPr>
              <a:t>of </a:t>
            </a:r>
            <a:r>
              <a:rPr sz="2400" dirty="0">
                <a:cs typeface="Arial"/>
              </a:rPr>
              <a:t>sampled </a:t>
            </a:r>
            <a:r>
              <a:rPr sz="2400" spc="-5" dirty="0">
                <a:cs typeface="Arial"/>
              </a:rPr>
              <a:t>individuals in Group </a:t>
            </a:r>
            <a:r>
              <a:rPr sz="2400" dirty="0">
                <a:cs typeface="Arial"/>
              </a:rPr>
              <a:t>A</a:t>
            </a:r>
            <a:r>
              <a:rPr sz="2400" spc="-360" dirty="0">
                <a:cs typeface="Arial"/>
              </a:rPr>
              <a:t> </a:t>
            </a:r>
            <a:r>
              <a:rPr sz="2400" spc="-5" dirty="0">
                <a:cs typeface="Arial"/>
              </a:rPr>
              <a:t>with  </a:t>
            </a:r>
            <a:r>
              <a:rPr sz="2400" dirty="0">
                <a:cs typeface="Arial"/>
              </a:rPr>
              <a:t>values </a:t>
            </a:r>
            <a:r>
              <a:rPr sz="2400" spc="-5" dirty="0">
                <a:cs typeface="Arial"/>
              </a:rPr>
              <a:t>of </a:t>
            </a:r>
            <a:r>
              <a:rPr sz="2400" dirty="0">
                <a:cs typeface="Arial"/>
              </a:rPr>
              <a:t>sampled </a:t>
            </a:r>
            <a:r>
              <a:rPr sz="2400" spc="-5" dirty="0">
                <a:cs typeface="Arial"/>
              </a:rPr>
              <a:t>individuals in Group</a:t>
            </a:r>
            <a:r>
              <a:rPr sz="2400" spc="-40" dirty="0">
                <a:cs typeface="Arial"/>
              </a:rPr>
              <a:t> </a:t>
            </a:r>
            <a:r>
              <a:rPr sz="2400" spc="-5" dirty="0">
                <a:cs typeface="Arial"/>
              </a:rPr>
              <a:t>B.</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621665" indent="-412750">
              <a:lnSpc>
                <a:spcPct val="100499"/>
              </a:lnSpc>
              <a:buClr>
                <a:srgbClr val="C3820E"/>
              </a:buClr>
              <a:buChar char="●"/>
              <a:tabLst>
                <a:tab pos="424815" algn="l"/>
                <a:tab pos="425450" algn="l"/>
              </a:tabLst>
            </a:pPr>
            <a:r>
              <a:rPr sz="2400" spc="-5" dirty="0">
                <a:cs typeface="Arial"/>
              </a:rPr>
              <a:t>Question: Do the two </a:t>
            </a:r>
            <a:r>
              <a:rPr sz="2400" dirty="0">
                <a:cs typeface="Arial"/>
              </a:rPr>
              <a:t>sets </a:t>
            </a:r>
            <a:r>
              <a:rPr sz="2400" spc="-5" dirty="0">
                <a:cs typeface="Arial"/>
              </a:rPr>
              <a:t>of </a:t>
            </a:r>
            <a:r>
              <a:rPr sz="2400" dirty="0">
                <a:cs typeface="Arial"/>
              </a:rPr>
              <a:t>values come </a:t>
            </a:r>
            <a:r>
              <a:rPr sz="2400" spc="-5" dirty="0">
                <a:cs typeface="Arial"/>
              </a:rPr>
              <a:t>from</a:t>
            </a:r>
            <a:r>
              <a:rPr sz="2400" spc="-110" dirty="0">
                <a:cs typeface="Arial"/>
              </a:rPr>
              <a:t> </a:t>
            </a:r>
            <a:r>
              <a:rPr sz="2400" spc="-5" dirty="0">
                <a:cs typeface="Arial"/>
              </a:rPr>
              <a:t>the  </a:t>
            </a:r>
            <a:r>
              <a:rPr sz="2400" dirty="0">
                <a:cs typeface="Arial"/>
              </a:rPr>
              <a:t>same </a:t>
            </a:r>
            <a:r>
              <a:rPr sz="2400" spc="-5" dirty="0">
                <a:cs typeface="Arial"/>
              </a:rPr>
              <a:t>underlying</a:t>
            </a:r>
            <a:r>
              <a:rPr sz="2400" spc="-20" dirty="0">
                <a:cs typeface="Arial"/>
              </a:rPr>
              <a:t> </a:t>
            </a:r>
            <a:r>
              <a:rPr sz="2400" spc="-5" dirty="0">
                <a:cs typeface="Arial"/>
              </a:rPr>
              <a:t>distribution?</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112395" indent="-412750">
              <a:lnSpc>
                <a:spcPct val="100499"/>
              </a:lnSpc>
              <a:buClr>
                <a:srgbClr val="C3820E"/>
              </a:buClr>
              <a:buChar char="●"/>
              <a:tabLst>
                <a:tab pos="424815" algn="l"/>
                <a:tab pos="425450" algn="l"/>
              </a:tabLst>
            </a:pPr>
            <a:r>
              <a:rPr sz="2400" spc="-5" dirty="0">
                <a:cs typeface="Arial"/>
              </a:rPr>
              <a:t>Answering this question by performing </a:t>
            </a:r>
            <a:r>
              <a:rPr sz="2400" dirty="0">
                <a:cs typeface="Arial"/>
              </a:rPr>
              <a:t>a statistical </a:t>
            </a:r>
            <a:r>
              <a:rPr sz="2400" spc="-5" dirty="0">
                <a:cs typeface="Arial"/>
              </a:rPr>
              <a:t>test  is </a:t>
            </a:r>
            <a:r>
              <a:rPr sz="2400" dirty="0">
                <a:cs typeface="Arial"/>
              </a:rPr>
              <a:t>called </a:t>
            </a:r>
            <a:r>
              <a:rPr sz="2400" b="1" spc="-5" dirty="0">
                <a:cs typeface="Arial"/>
              </a:rPr>
              <a:t>A/B</a:t>
            </a:r>
            <a:r>
              <a:rPr sz="2400" b="1" spc="-10" dirty="0">
                <a:cs typeface="Arial"/>
              </a:rPr>
              <a:t> </a:t>
            </a:r>
            <a:r>
              <a:rPr sz="2400" b="1" dirty="0">
                <a:cs typeface="Arial"/>
              </a:rPr>
              <a:t>testing</a:t>
            </a:r>
            <a:r>
              <a:rPr sz="2400" dirty="0">
                <a:cs typeface="Aria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186140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p:txBody>
      </p:sp>
      <p:sp>
        <p:nvSpPr>
          <p:cNvPr id="4" name="TextBox 3">
            <a:extLst>
              <a:ext uri="{FF2B5EF4-FFF2-40B4-BE49-F238E27FC236}">
                <a16:creationId xmlns:a16="http://schemas.microsoft.com/office/drawing/2014/main" id="{5E152A41-84F8-C164-D30A-57E231EB0D56}"/>
              </a:ext>
            </a:extLst>
          </p:cNvPr>
          <p:cNvSpPr txBox="1"/>
          <p:nvPr/>
        </p:nvSpPr>
        <p:spPr>
          <a:xfrm>
            <a:off x="1661531" y="3730084"/>
            <a:ext cx="5407827" cy="369332"/>
          </a:xfrm>
          <a:prstGeom prst="rect">
            <a:avLst/>
          </a:prstGeom>
          <a:noFill/>
        </p:spPr>
        <p:txBody>
          <a:bodyPr wrap="none" rtlCol="0">
            <a:spAutoFit/>
          </a:bodyPr>
          <a:lstStyle/>
          <a:p>
            <a:r>
              <a:rPr lang="en-US" dirty="0">
                <a:solidFill>
                  <a:srgbClr val="00B0F0"/>
                </a:solidFill>
              </a:rPr>
              <a:t>(Demo – Notebook 6.3, Comparing Two Samples)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2852063"/>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a:p>
            <a:pPr marL="424815" indent="-412750">
              <a:lnSpc>
                <a:spcPct val="100000"/>
              </a:lnSpc>
              <a:spcBef>
                <a:spcPts val="1785"/>
              </a:spcBef>
              <a:buClr>
                <a:srgbClr val="C3820E"/>
              </a:buClr>
              <a:buChar char="●"/>
              <a:tabLst>
                <a:tab pos="424815" algn="l"/>
                <a:tab pos="425450" algn="l"/>
              </a:tabLst>
            </a:pPr>
            <a:r>
              <a:rPr sz="2400" spc="-5" dirty="0">
                <a:solidFill>
                  <a:srgbClr val="0000FF"/>
                </a:solidFill>
                <a:cs typeface="Arial"/>
              </a:rPr>
              <a:t>Question: Could the </a:t>
            </a:r>
            <a:r>
              <a:rPr sz="2400" spc="-10" dirty="0">
                <a:solidFill>
                  <a:srgbClr val="0000FF"/>
                </a:solidFill>
                <a:cs typeface="Arial"/>
              </a:rPr>
              <a:t>difference </a:t>
            </a:r>
            <a:r>
              <a:rPr sz="2400" spc="-5" dirty="0">
                <a:solidFill>
                  <a:srgbClr val="0000FF"/>
                </a:solidFill>
                <a:cs typeface="Arial"/>
              </a:rPr>
              <a:t>be due to </a:t>
            </a:r>
            <a:r>
              <a:rPr sz="2400" dirty="0">
                <a:solidFill>
                  <a:srgbClr val="0000FF"/>
                </a:solidFill>
                <a:cs typeface="Arial"/>
              </a:rPr>
              <a:t>chance</a:t>
            </a:r>
            <a:r>
              <a:rPr sz="2400" spc="-75" dirty="0">
                <a:solidFill>
                  <a:srgbClr val="0000FF"/>
                </a:solidFill>
                <a:cs typeface="Arial"/>
              </a:rPr>
              <a:t> </a:t>
            </a:r>
            <a:r>
              <a:rPr sz="2400" spc="-5" dirty="0">
                <a:solidFill>
                  <a:srgbClr val="0000FF"/>
                </a:solidFill>
                <a:cs typeface="Arial"/>
              </a:rPr>
              <a:t>alone?</a:t>
            </a:r>
            <a:endParaRPr sz="2400" dirty="0">
              <a:solidFill>
                <a:srgbClr val="0000FF"/>
              </a:solidFill>
              <a:cs typeface="Arial"/>
            </a:endParaRPr>
          </a:p>
        </p:txBody>
      </p:sp>
    </p:spTree>
    <p:extLst>
      <p:ext uri="{BB962C8B-B14F-4D97-AF65-F5344CB8AC3E}">
        <p14:creationId xmlns:p14="http://schemas.microsoft.com/office/powerpoint/2010/main" val="3973005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6155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Hypotheses</a:t>
            </a:r>
          </a:p>
        </p:txBody>
      </p:sp>
      <p:sp>
        <p:nvSpPr>
          <p:cNvPr id="3" name="object 3"/>
          <p:cNvSpPr txBox="1"/>
          <p:nvPr/>
        </p:nvSpPr>
        <p:spPr>
          <a:xfrm>
            <a:off x="530223" y="959005"/>
            <a:ext cx="7794040" cy="3468709"/>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Null:</a:t>
            </a:r>
            <a:endParaRPr sz="2400" dirty="0">
              <a:cs typeface="Arial"/>
            </a:endParaRPr>
          </a:p>
          <a:p>
            <a:pPr marL="882015" marR="80010" lvl="1" indent="-412750">
              <a:lnSpc>
                <a:spcPts val="2850"/>
              </a:lnSpc>
              <a:spcBef>
                <a:spcPts val="135"/>
              </a:spcBef>
              <a:buClr>
                <a:srgbClr val="C3820E"/>
              </a:buClr>
              <a:buChar char="○"/>
              <a:tabLst>
                <a:tab pos="882015" algn="l"/>
                <a:tab pos="882650" algn="l"/>
              </a:tabLst>
            </a:pPr>
            <a:r>
              <a:rPr sz="2400" spc="-5" dirty="0">
                <a:cs typeface="Arial"/>
              </a:rPr>
              <a:t>In the population, the distributions of the birth  weights of the babies in the two groups are the  </a:t>
            </a:r>
            <a:r>
              <a:rPr sz="2400" dirty="0">
                <a:cs typeface="Arial"/>
              </a:rPr>
              <a:t>same. </a:t>
            </a:r>
            <a:r>
              <a:rPr sz="2400" dirty="0">
                <a:solidFill>
                  <a:srgbClr val="00B0F0"/>
                </a:solidFill>
                <a:cs typeface="Arial"/>
              </a:rPr>
              <a:t>(They </a:t>
            </a:r>
            <a:r>
              <a:rPr sz="2400" spc="-5" dirty="0">
                <a:solidFill>
                  <a:srgbClr val="00B0F0"/>
                </a:solidFill>
                <a:cs typeface="Arial"/>
              </a:rPr>
              <a:t>are </a:t>
            </a:r>
            <a:r>
              <a:rPr sz="2400" spc="-10" dirty="0">
                <a:solidFill>
                  <a:srgbClr val="00B0F0"/>
                </a:solidFill>
                <a:cs typeface="Arial"/>
              </a:rPr>
              <a:t>different </a:t>
            </a:r>
            <a:r>
              <a:rPr sz="2400" spc="-5" dirty="0">
                <a:solidFill>
                  <a:srgbClr val="00B0F0"/>
                </a:solidFill>
                <a:cs typeface="Arial"/>
              </a:rPr>
              <a:t>in the </a:t>
            </a:r>
            <a:r>
              <a:rPr sz="2400" dirty="0">
                <a:solidFill>
                  <a:srgbClr val="00B0F0"/>
                </a:solidFill>
                <a:cs typeface="Arial"/>
              </a:rPr>
              <a:t>sample </a:t>
            </a:r>
            <a:r>
              <a:rPr sz="2400" spc="-5" dirty="0">
                <a:solidFill>
                  <a:srgbClr val="00B0F0"/>
                </a:solidFill>
                <a:cs typeface="Arial"/>
              </a:rPr>
              <a:t>just due to  </a:t>
            </a:r>
            <a:r>
              <a:rPr sz="2400" dirty="0">
                <a:solidFill>
                  <a:srgbClr val="00B0F0"/>
                </a:solidFill>
                <a:cs typeface="Arial"/>
              </a:rPr>
              <a:t>chance)</a:t>
            </a:r>
          </a:p>
          <a:p>
            <a:pPr marL="424815" indent="-412750">
              <a:lnSpc>
                <a:spcPts val="2745"/>
              </a:lnSpc>
              <a:buClr>
                <a:srgbClr val="C3820E"/>
              </a:buClr>
              <a:buChar char="●"/>
              <a:tabLst>
                <a:tab pos="424815" algn="l"/>
                <a:tab pos="425450" algn="l"/>
              </a:tabLst>
            </a:pPr>
            <a:r>
              <a:rPr sz="2400" spc="-5" dirty="0">
                <a:cs typeface="Arial"/>
              </a:rPr>
              <a:t>Alternative:</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In the population, the babies of the </a:t>
            </a:r>
            <a:r>
              <a:rPr sz="2400" dirty="0">
                <a:cs typeface="Arial"/>
              </a:rPr>
              <a:t>mothers </a:t>
            </a:r>
            <a:r>
              <a:rPr sz="2400" spc="-5" dirty="0">
                <a:cs typeface="Arial"/>
              </a:rPr>
              <a:t>who  </a:t>
            </a:r>
            <a:r>
              <a:rPr sz="2400" dirty="0">
                <a:cs typeface="Arial"/>
              </a:rPr>
              <a:t>smoked </a:t>
            </a:r>
            <a:r>
              <a:rPr sz="2400" spc="-5" dirty="0">
                <a:cs typeface="Arial"/>
              </a:rPr>
              <a:t>weigh less, on average, than the babies of  the</a:t>
            </a:r>
            <a:r>
              <a:rPr sz="2400" spc="-15" dirty="0">
                <a:cs typeface="Arial"/>
              </a:rPr>
              <a:t> </a:t>
            </a:r>
            <a:r>
              <a:rPr sz="2400" spc="-5" dirty="0">
                <a:cs typeface="Arial"/>
              </a:rPr>
              <a:t>non-smokers.</a:t>
            </a:r>
            <a:endParaRPr sz="2400" dirty="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Swain</a:t>
            </a:r>
            <a:r>
              <a:rPr spc="-45" dirty="0">
                <a:solidFill>
                  <a:schemeClr val="tx1"/>
                </a:solidFill>
              </a:rPr>
              <a:t> </a:t>
            </a:r>
            <a:r>
              <a:rPr spc="-5" dirty="0">
                <a:solidFill>
                  <a:schemeClr val="tx1"/>
                </a:solidFill>
              </a:rPr>
              <a:t>vs.</a:t>
            </a:r>
            <a:r>
              <a:rPr spc="-160" dirty="0">
                <a:solidFill>
                  <a:schemeClr val="tx1"/>
                </a:solidFill>
              </a:rPr>
              <a:t> </a:t>
            </a:r>
            <a:r>
              <a:rPr spc="-5" dirty="0">
                <a:solidFill>
                  <a:schemeClr val="tx1"/>
                </a:solidFill>
              </a:rPr>
              <a:t>Alabama,</a:t>
            </a:r>
            <a:r>
              <a:rPr spc="-35" dirty="0">
                <a:solidFill>
                  <a:schemeClr val="tx1"/>
                </a:solidFill>
              </a:rPr>
              <a:t> </a:t>
            </a:r>
            <a:r>
              <a:rPr spc="-5" dirty="0">
                <a:solidFill>
                  <a:schemeClr val="tx1"/>
                </a:solidFill>
              </a:rPr>
              <a:t>1965</a:t>
            </a:r>
          </a:p>
        </p:txBody>
      </p:sp>
      <p:sp>
        <p:nvSpPr>
          <p:cNvPr id="3" name="object 3"/>
          <p:cNvSpPr txBox="1"/>
          <p:nvPr/>
        </p:nvSpPr>
        <p:spPr>
          <a:xfrm>
            <a:off x="574724" y="1093342"/>
            <a:ext cx="7771964" cy="259058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270" dirty="0">
                <a:cs typeface="Arial MT"/>
              </a:rPr>
              <a:t>T</a:t>
            </a:r>
            <a:r>
              <a:rPr sz="2400" spc="-5" dirty="0">
                <a:cs typeface="Arial MT"/>
              </a:rPr>
              <a:t>alladeg</a:t>
            </a:r>
            <a:r>
              <a:rPr sz="2400" dirty="0">
                <a:cs typeface="Arial MT"/>
              </a:rPr>
              <a:t>a</a:t>
            </a:r>
            <a:r>
              <a:rPr sz="2400" spc="-5" dirty="0">
                <a:cs typeface="Arial MT"/>
              </a:rPr>
              <a:t> Count</a:t>
            </a:r>
            <a:r>
              <a:rPr sz="2400" spc="-180" dirty="0">
                <a:cs typeface="Arial MT"/>
              </a:rPr>
              <a:t>y</a:t>
            </a:r>
            <a:r>
              <a:rPr sz="2400" dirty="0">
                <a:cs typeface="Arial MT"/>
              </a:rPr>
              <a:t>,</a:t>
            </a:r>
            <a:r>
              <a:rPr sz="2400" spc="-140" dirty="0">
                <a:cs typeface="Arial MT"/>
              </a:rPr>
              <a:t> </a:t>
            </a:r>
            <a:r>
              <a:rPr sz="2400" spc="-5" dirty="0">
                <a:cs typeface="Arial MT"/>
              </a:rPr>
              <a:t>Alabama</a:t>
            </a:r>
            <a:endParaRPr sz="2400" dirty="0">
              <a:cs typeface="Arial MT"/>
            </a:endParaRPr>
          </a:p>
          <a:p>
            <a:pPr marL="424815" indent="-412750">
              <a:lnSpc>
                <a:spcPts val="2865"/>
              </a:lnSpc>
              <a:spcBef>
                <a:spcPts val="15"/>
              </a:spcBef>
              <a:buClr>
                <a:srgbClr val="C4820D"/>
              </a:buClr>
              <a:buChar char="●"/>
              <a:tabLst>
                <a:tab pos="424815" algn="l"/>
                <a:tab pos="425450" algn="l"/>
              </a:tabLst>
            </a:pPr>
            <a:r>
              <a:rPr sz="2400" spc="-5" dirty="0">
                <a:cs typeface="Arial MT"/>
              </a:rPr>
              <a:t>Robert</a:t>
            </a:r>
            <a:r>
              <a:rPr sz="2400" spc="-20" dirty="0">
                <a:cs typeface="Arial MT"/>
              </a:rPr>
              <a:t> </a:t>
            </a:r>
            <a:r>
              <a:rPr sz="2400" spc="-5" dirty="0">
                <a:cs typeface="Arial MT"/>
              </a:rPr>
              <a:t>Swain,</a:t>
            </a:r>
            <a:r>
              <a:rPr sz="2400" spc="-20" dirty="0">
                <a:cs typeface="Arial MT"/>
              </a:rPr>
              <a:t> </a:t>
            </a:r>
            <a:r>
              <a:rPr sz="2400" spc="-5" dirty="0">
                <a:cs typeface="Arial MT"/>
              </a:rPr>
              <a:t>black</a:t>
            </a:r>
            <a:r>
              <a:rPr sz="2400" spc="-15" dirty="0">
                <a:cs typeface="Arial MT"/>
              </a:rPr>
              <a:t> </a:t>
            </a:r>
            <a:r>
              <a:rPr sz="2400" dirty="0">
                <a:cs typeface="Arial MT"/>
              </a:rPr>
              <a:t>man</a:t>
            </a:r>
            <a:r>
              <a:rPr sz="2400" spc="-15" dirty="0">
                <a:cs typeface="Arial MT"/>
              </a:rPr>
              <a:t> </a:t>
            </a:r>
            <a:r>
              <a:rPr sz="2400" dirty="0">
                <a:cs typeface="Arial MT"/>
              </a:rPr>
              <a:t>convicted</a:t>
            </a:r>
            <a:r>
              <a:rPr sz="2400" spc="-20" dirty="0">
                <a:cs typeface="Arial MT"/>
              </a:rPr>
              <a:t> </a:t>
            </a:r>
            <a:r>
              <a:rPr sz="2400" spc="-5" dirty="0">
                <a:cs typeface="Arial MT"/>
              </a:rPr>
              <a:t>of</a:t>
            </a:r>
            <a:r>
              <a:rPr sz="2400" spc="-15" dirty="0">
                <a:cs typeface="Arial MT"/>
              </a:rPr>
              <a:t> </a:t>
            </a:r>
            <a:r>
              <a:rPr sz="2400" dirty="0">
                <a:cs typeface="Arial MT"/>
              </a:rPr>
              <a:t>crime</a:t>
            </a:r>
          </a:p>
          <a:p>
            <a:pPr marL="424815" indent="-412750">
              <a:lnSpc>
                <a:spcPts val="2850"/>
              </a:lnSpc>
              <a:buClr>
                <a:srgbClr val="C4820D"/>
              </a:buClr>
              <a:buChar char="●"/>
              <a:tabLst>
                <a:tab pos="424815" algn="l"/>
                <a:tab pos="425450" algn="l"/>
              </a:tabLst>
            </a:pPr>
            <a:r>
              <a:rPr sz="2400" spc="-5" dirty="0">
                <a:cs typeface="Arial MT"/>
              </a:rPr>
              <a:t>Appeal:</a:t>
            </a:r>
            <a:r>
              <a:rPr sz="2400" spc="-25" dirty="0">
                <a:cs typeface="Arial MT"/>
              </a:rPr>
              <a:t> </a:t>
            </a:r>
            <a:r>
              <a:rPr sz="2400" spc="-5" dirty="0">
                <a:cs typeface="Arial MT"/>
              </a:rPr>
              <a:t>one</a:t>
            </a:r>
            <a:r>
              <a:rPr sz="2400" spc="-15" dirty="0">
                <a:cs typeface="Arial MT"/>
              </a:rPr>
              <a:t> </a:t>
            </a:r>
            <a:r>
              <a:rPr sz="2400" spc="-5" dirty="0">
                <a:cs typeface="Arial MT"/>
              </a:rPr>
              <a:t>factor</a:t>
            </a:r>
            <a:r>
              <a:rPr sz="2400" spc="-25" dirty="0">
                <a:cs typeface="Arial MT"/>
              </a:rPr>
              <a:t> </a:t>
            </a:r>
            <a:r>
              <a:rPr sz="2400" spc="-5" dirty="0">
                <a:cs typeface="Arial MT"/>
              </a:rPr>
              <a:t>was</a:t>
            </a:r>
            <a:r>
              <a:rPr sz="2400" spc="-15" dirty="0">
                <a:cs typeface="Arial MT"/>
              </a:rPr>
              <a:t> </a:t>
            </a:r>
            <a:r>
              <a:rPr sz="2400" spc="-5" dirty="0">
                <a:cs typeface="Arial MT"/>
              </a:rPr>
              <a:t>all-white</a:t>
            </a:r>
            <a:r>
              <a:rPr sz="2400" spc="-20" dirty="0">
                <a:cs typeface="Arial MT"/>
              </a:rPr>
              <a:t> </a:t>
            </a:r>
            <a:r>
              <a:rPr sz="2400" spc="-5" dirty="0">
                <a:cs typeface="Arial MT"/>
              </a:rPr>
              <a:t>jury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Only</a:t>
            </a:r>
            <a:r>
              <a:rPr sz="2400" spc="-20" dirty="0">
                <a:cs typeface="Arial MT"/>
              </a:rPr>
              <a:t> </a:t>
            </a:r>
            <a:r>
              <a:rPr sz="2400" dirty="0">
                <a:cs typeface="Arial MT"/>
              </a:rPr>
              <a:t>men</a:t>
            </a:r>
            <a:r>
              <a:rPr sz="2400" spc="-10" dirty="0">
                <a:cs typeface="Arial MT"/>
              </a:rPr>
              <a:t> </a:t>
            </a:r>
            <a:r>
              <a:rPr sz="2400" spc="-5" dirty="0">
                <a:cs typeface="Arial MT"/>
              </a:rPr>
              <a:t>21</a:t>
            </a:r>
            <a:r>
              <a:rPr sz="2400" spc="-15" dirty="0">
                <a:cs typeface="Arial MT"/>
              </a:rPr>
              <a:t> </a:t>
            </a:r>
            <a:r>
              <a:rPr sz="2400" dirty="0">
                <a:cs typeface="Arial MT"/>
              </a:rPr>
              <a:t>years</a:t>
            </a:r>
            <a:r>
              <a:rPr sz="2400" spc="-10" dirty="0">
                <a:cs typeface="Arial MT"/>
              </a:rPr>
              <a:t> </a:t>
            </a:r>
            <a:r>
              <a:rPr sz="2400" spc="-5" dirty="0">
                <a:cs typeface="Arial MT"/>
              </a:rPr>
              <a:t>or</a:t>
            </a:r>
            <a:r>
              <a:rPr sz="2400" spc="-10" dirty="0">
                <a:cs typeface="Arial MT"/>
              </a:rPr>
              <a:t> </a:t>
            </a:r>
            <a:r>
              <a:rPr sz="2400" spc="-5" dirty="0">
                <a:cs typeface="Arial MT"/>
              </a:rPr>
              <a:t>older</a:t>
            </a:r>
            <a:r>
              <a:rPr sz="2400" spc="-15" dirty="0">
                <a:cs typeface="Arial MT"/>
              </a:rPr>
              <a:t> </a:t>
            </a:r>
            <a:r>
              <a:rPr sz="2400" spc="-5" dirty="0">
                <a:cs typeface="Arial MT"/>
              </a:rPr>
              <a:t>were</a:t>
            </a:r>
            <a:r>
              <a:rPr sz="2400" spc="-10" dirty="0">
                <a:cs typeface="Arial MT"/>
              </a:rPr>
              <a:t> </a:t>
            </a:r>
            <a:r>
              <a:rPr sz="2400" spc="-5" dirty="0">
                <a:cs typeface="Arial MT"/>
              </a:rPr>
              <a:t>allowed</a:t>
            </a:r>
            <a:r>
              <a:rPr sz="2400" spc="-15" dirty="0">
                <a:cs typeface="Arial MT"/>
              </a:rPr>
              <a:t> </a:t>
            </a:r>
            <a:r>
              <a:rPr sz="2400" spc="-5" dirty="0">
                <a:cs typeface="Arial MT"/>
              </a:rPr>
              <a:t>to</a:t>
            </a:r>
            <a:r>
              <a:rPr sz="2400" spc="-15" dirty="0">
                <a:cs typeface="Arial MT"/>
              </a:rPr>
              <a:t> </a:t>
            </a:r>
            <a:r>
              <a:rPr sz="2400" dirty="0">
                <a:cs typeface="Arial MT"/>
              </a:rPr>
              <a:t>serve</a:t>
            </a:r>
          </a:p>
          <a:p>
            <a:pPr marL="424815" indent="-412750">
              <a:lnSpc>
                <a:spcPts val="2850"/>
              </a:lnSpc>
              <a:buClr>
                <a:srgbClr val="C4820D"/>
              </a:buClr>
              <a:buChar char="●"/>
              <a:tabLst>
                <a:tab pos="424815" algn="l"/>
                <a:tab pos="425450" algn="l"/>
              </a:tabLst>
            </a:pPr>
            <a:r>
              <a:rPr sz="2400" spc="-5" dirty="0">
                <a:cs typeface="Arial MT"/>
              </a:rPr>
              <a:t>26%</a:t>
            </a:r>
            <a:r>
              <a:rPr sz="2400" spc="-20" dirty="0">
                <a:cs typeface="Arial MT"/>
              </a:rPr>
              <a:t> </a:t>
            </a:r>
            <a:r>
              <a:rPr sz="2400" spc="-5" dirty="0">
                <a:cs typeface="Arial MT"/>
              </a:rPr>
              <a:t>of</a:t>
            </a:r>
            <a:r>
              <a:rPr sz="2400" spc="-15" dirty="0">
                <a:cs typeface="Arial MT"/>
              </a:rPr>
              <a:t> </a:t>
            </a:r>
            <a:r>
              <a:rPr sz="2400" spc="-5" dirty="0">
                <a:cs typeface="Arial MT"/>
              </a:rPr>
              <a:t>this</a:t>
            </a:r>
            <a:r>
              <a:rPr sz="2400" spc="-25" dirty="0">
                <a:cs typeface="Arial MT"/>
              </a:rPr>
              <a:t> </a:t>
            </a:r>
            <a:r>
              <a:rPr sz="2400" spc="-5" dirty="0">
                <a:cs typeface="Arial MT"/>
              </a:rPr>
              <a:t>population</a:t>
            </a:r>
            <a:r>
              <a:rPr sz="2400" spc="-15" dirty="0">
                <a:cs typeface="Arial MT"/>
              </a:rPr>
              <a:t> </a:t>
            </a:r>
            <a:r>
              <a:rPr sz="2400" spc="-5" dirty="0">
                <a:cs typeface="Arial MT"/>
              </a:rPr>
              <a:t>were</a:t>
            </a:r>
            <a:r>
              <a:rPr sz="2400" spc="-20" dirty="0">
                <a:cs typeface="Arial MT"/>
              </a:rPr>
              <a:t> </a:t>
            </a:r>
            <a:r>
              <a:rPr sz="2400" spc="-5" dirty="0">
                <a:cs typeface="Arial MT"/>
              </a:rPr>
              <a:t>black</a:t>
            </a:r>
            <a:endParaRPr sz="2400" dirty="0">
              <a:cs typeface="Arial MT"/>
            </a:endParaRPr>
          </a:p>
          <a:p>
            <a:pPr marL="424815" indent="-412750">
              <a:lnSpc>
                <a:spcPts val="2850"/>
              </a:lnSpc>
              <a:buClr>
                <a:srgbClr val="C4820D"/>
              </a:buClr>
              <a:buChar char="●"/>
              <a:tabLst>
                <a:tab pos="424815" algn="l"/>
                <a:tab pos="425450" algn="l"/>
              </a:tabLst>
            </a:pPr>
            <a:r>
              <a:rPr sz="2400" spc="-15" dirty="0">
                <a:cs typeface="Arial MT"/>
              </a:rPr>
              <a:t>Swain’s </a:t>
            </a:r>
            <a:r>
              <a:rPr sz="2400" spc="-5" dirty="0">
                <a:cs typeface="Arial MT"/>
              </a:rPr>
              <a:t>jury</a:t>
            </a:r>
            <a:r>
              <a:rPr sz="2400" spc="-10" dirty="0">
                <a:cs typeface="Arial MT"/>
              </a:rPr>
              <a:t> </a:t>
            </a:r>
            <a:r>
              <a:rPr sz="2400" spc="-5" dirty="0">
                <a:cs typeface="Arial MT"/>
              </a:rPr>
              <a:t>panel</a:t>
            </a:r>
            <a:r>
              <a:rPr sz="2400" spc="-15" dirty="0">
                <a:cs typeface="Arial MT"/>
              </a:rPr>
              <a:t> </a:t>
            </a:r>
            <a:r>
              <a:rPr sz="2400" dirty="0">
                <a:cs typeface="Arial MT"/>
              </a:rPr>
              <a:t>consisted</a:t>
            </a:r>
            <a:r>
              <a:rPr sz="2400" spc="-10" dirty="0">
                <a:cs typeface="Arial MT"/>
              </a:rPr>
              <a:t> </a:t>
            </a:r>
            <a:r>
              <a:rPr sz="2400" spc="-5" dirty="0">
                <a:cs typeface="Arial MT"/>
              </a:rPr>
              <a:t>of</a:t>
            </a:r>
            <a:r>
              <a:rPr sz="2400" spc="-10" dirty="0">
                <a:cs typeface="Arial MT"/>
              </a:rPr>
              <a:t> </a:t>
            </a:r>
            <a:r>
              <a:rPr sz="2400" spc="-5" dirty="0">
                <a:cs typeface="Arial MT"/>
              </a:rPr>
              <a:t>100</a:t>
            </a:r>
            <a:r>
              <a:rPr sz="2400" spc="-15" dirty="0">
                <a:cs typeface="Arial MT"/>
              </a:rPr>
              <a:t> </a:t>
            </a:r>
            <a:r>
              <a:rPr sz="2400" dirty="0">
                <a:cs typeface="Arial MT"/>
              </a:rPr>
              <a:t>men</a:t>
            </a:r>
          </a:p>
          <a:p>
            <a:pPr marL="424815" indent="-412750">
              <a:lnSpc>
                <a:spcPts val="2865"/>
              </a:lnSpc>
              <a:buClr>
                <a:srgbClr val="C4820D"/>
              </a:buClr>
              <a:buChar char="●"/>
              <a:tabLst>
                <a:tab pos="424815" algn="l"/>
                <a:tab pos="425450" algn="l"/>
              </a:tabLst>
            </a:pPr>
            <a:r>
              <a:rPr sz="2400" dirty="0">
                <a:cs typeface="Arial MT"/>
              </a:rPr>
              <a:t>8</a:t>
            </a:r>
            <a:r>
              <a:rPr sz="2400" spc="-20" dirty="0">
                <a:cs typeface="Arial MT"/>
              </a:rPr>
              <a:t> </a:t>
            </a:r>
            <a:r>
              <a:rPr sz="2400" dirty="0">
                <a:cs typeface="Arial MT"/>
              </a:rPr>
              <a:t>men</a:t>
            </a:r>
            <a:r>
              <a:rPr sz="2400" spc="-15" dirty="0">
                <a:cs typeface="Arial MT"/>
              </a:rPr>
              <a:t> </a:t>
            </a:r>
            <a:r>
              <a:rPr sz="2400" spc="-5" dirty="0">
                <a:cs typeface="Arial MT"/>
              </a:rPr>
              <a:t>on</a:t>
            </a:r>
            <a:r>
              <a:rPr sz="2400" spc="-15" dirty="0">
                <a:cs typeface="Arial MT"/>
              </a:rPr>
              <a:t> </a:t>
            </a:r>
            <a:r>
              <a:rPr sz="2400" spc="-5" dirty="0">
                <a:cs typeface="Arial MT"/>
              </a:rPr>
              <a:t>the</a:t>
            </a:r>
            <a:r>
              <a:rPr sz="2400" spc="-20" dirty="0">
                <a:cs typeface="Arial MT"/>
              </a:rPr>
              <a:t> </a:t>
            </a:r>
            <a:r>
              <a:rPr sz="2400" spc="-5" dirty="0">
                <a:cs typeface="Arial MT"/>
              </a:rPr>
              <a:t>panel</a:t>
            </a:r>
            <a:r>
              <a:rPr sz="2400" spc="-20" dirty="0">
                <a:cs typeface="Arial MT"/>
              </a:rPr>
              <a:t> </a:t>
            </a:r>
            <a:r>
              <a:rPr sz="2400" spc="-5" dirty="0">
                <a:cs typeface="Arial MT"/>
              </a:rPr>
              <a:t>were</a:t>
            </a:r>
            <a:r>
              <a:rPr sz="2400" spc="-15" dirty="0">
                <a:cs typeface="Arial MT"/>
              </a:rPr>
              <a:t> </a:t>
            </a:r>
            <a:r>
              <a:rPr sz="2400" spc="-5" dirty="0">
                <a:cs typeface="Arial MT"/>
              </a:rPr>
              <a:t>black</a:t>
            </a:r>
            <a:endParaRPr sz="2400" dirty="0">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574722" y="1093340"/>
            <a:ext cx="8106501" cy="3321294"/>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Group A:</a:t>
            </a:r>
            <a:r>
              <a:rPr sz="2400" spc="-150" dirty="0">
                <a:cs typeface="Arial"/>
              </a:rPr>
              <a:t> </a:t>
            </a:r>
            <a:r>
              <a:rPr sz="2400" spc="-5" dirty="0">
                <a:cs typeface="Arial"/>
              </a:rPr>
              <a:t>non-smokers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Group B:</a:t>
            </a:r>
            <a:r>
              <a:rPr sz="2400" spc="-20" dirty="0">
                <a:cs typeface="Arial"/>
              </a:rPr>
              <a:t> </a:t>
            </a:r>
            <a:r>
              <a:rPr sz="2400" dirty="0">
                <a:cs typeface="Arial"/>
              </a:rPr>
              <a:t>smokers</a:t>
            </a:r>
          </a:p>
          <a:p>
            <a:pPr>
              <a:lnSpc>
                <a:spcPct val="100000"/>
              </a:lnSpc>
              <a:spcBef>
                <a:spcPts val="50"/>
              </a:spcBef>
              <a:buClr>
                <a:srgbClr val="C3820E"/>
              </a:buClr>
              <a:buFont typeface="Arial"/>
              <a:buChar char="●"/>
            </a:pPr>
            <a:endParaRPr sz="2850" dirty="0">
              <a:cs typeface="Arial"/>
            </a:endParaRPr>
          </a:p>
          <a:p>
            <a:pPr marL="424815" marR="1229360" indent="-424815">
              <a:lnSpc>
                <a:spcPct val="117200"/>
              </a:lnSpc>
              <a:buClr>
                <a:srgbClr val="C3820E"/>
              </a:buClr>
              <a:buChar char="●"/>
              <a:tabLst>
                <a:tab pos="424815" algn="l"/>
                <a:tab pos="425450" algn="l"/>
              </a:tabLst>
            </a:pPr>
            <a:r>
              <a:rPr sz="2400" spc="-5" dirty="0">
                <a:cs typeface="Arial"/>
              </a:rPr>
              <a:t>Statistic: </a:t>
            </a:r>
            <a:r>
              <a:rPr sz="2400" spc="-10" dirty="0">
                <a:cs typeface="Arial"/>
              </a:rPr>
              <a:t>Difference </a:t>
            </a:r>
            <a:r>
              <a:rPr sz="2400" spc="-5" dirty="0">
                <a:cs typeface="Arial"/>
              </a:rPr>
              <a:t>between average</a:t>
            </a:r>
            <a:r>
              <a:rPr lang="en-US" sz="2400" spc="-5" dirty="0">
                <a:cs typeface="Arial"/>
              </a:rPr>
              <a:t> weights</a:t>
            </a:r>
          </a:p>
          <a:p>
            <a:pPr marL="882015" marR="1229360" lvl="1" indent="-424815">
              <a:lnSpc>
                <a:spcPct val="117200"/>
              </a:lnSpc>
              <a:buClr>
                <a:srgbClr val="C3820E"/>
              </a:buClr>
              <a:buChar char="●"/>
              <a:tabLst>
                <a:tab pos="424815" algn="l"/>
                <a:tab pos="425450" algn="l"/>
              </a:tabLst>
            </a:pPr>
            <a:r>
              <a:rPr lang="en-US" sz="2400" spc="-5" dirty="0">
                <a:cs typeface="Arial"/>
              </a:rPr>
              <a:t>i.e., </a:t>
            </a:r>
            <a:r>
              <a:rPr sz="2400" spc="-5" dirty="0">
                <a:cs typeface="Arial"/>
              </a:rPr>
              <a:t>Group </a:t>
            </a:r>
            <a:r>
              <a:rPr sz="2400" dirty="0">
                <a:cs typeface="Arial"/>
              </a:rPr>
              <a:t>B </a:t>
            </a:r>
            <a:r>
              <a:rPr sz="2400" spc="-5" dirty="0">
                <a:cs typeface="Arial"/>
              </a:rPr>
              <a:t>average </a:t>
            </a:r>
            <a:r>
              <a:rPr sz="2400" dirty="0">
                <a:cs typeface="Arial"/>
              </a:rPr>
              <a:t>- </a:t>
            </a:r>
            <a:r>
              <a:rPr sz="2400" spc="-5" dirty="0">
                <a:cs typeface="Arial"/>
              </a:rPr>
              <a:t>Group </a:t>
            </a:r>
            <a:r>
              <a:rPr sz="2400" dirty="0">
                <a:cs typeface="Arial"/>
              </a:rPr>
              <a:t>A</a:t>
            </a:r>
            <a:r>
              <a:rPr sz="2400" spc="-330" dirty="0">
                <a:cs typeface="Arial"/>
              </a:rPr>
              <a:t> </a:t>
            </a:r>
            <a:r>
              <a:rPr sz="2400" spc="-5" dirty="0">
                <a:cs typeface="Arial"/>
              </a:rPr>
              <a:t>average</a:t>
            </a:r>
            <a:endParaRPr sz="2400" dirty="0">
              <a:cs typeface="Arial"/>
            </a:endParaRPr>
          </a:p>
          <a:p>
            <a:pPr>
              <a:lnSpc>
                <a:spcPct val="100000"/>
              </a:lnSpc>
              <a:spcBef>
                <a:spcPts val="20"/>
              </a:spcBef>
              <a:buClr>
                <a:srgbClr val="C3820E"/>
              </a:buClr>
              <a:buFont typeface="Arial"/>
              <a:buChar char="●"/>
            </a:pPr>
            <a:endParaRPr sz="3350" dirty="0">
              <a:cs typeface="Arial"/>
            </a:endParaRPr>
          </a:p>
          <a:p>
            <a:pPr marL="424815" indent="-412750">
              <a:lnSpc>
                <a:spcPct val="100000"/>
              </a:lnSpc>
              <a:buClr>
                <a:srgbClr val="C3820E"/>
              </a:buClr>
              <a:buChar char="●"/>
              <a:tabLst>
                <a:tab pos="424815" algn="l"/>
                <a:tab pos="425450" algn="l"/>
              </a:tabLst>
            </a:pPr>
            <a:r>
              <a:rPr sz="2400" spc="-5" dirty="0">
                <a:cs typeface="Arial"/>
              </a:rPr>
              <a:t>Negative </a:t>
            </a:r>
            <a:r>
              <a:rPr sz="2400" dirty="0">
                <a:cs typeface="Arial"/>
              </a:rPr>
              <a:t>values </a:t>
            </a:r>
            <a:r>
              <a:rPr sz="2400" spc="-5" dirty="0">
                <a:cs typeface="Arial"/>
              </a:rPr>
              <a:t>of this </a:t>
            </a:r>
            <a:r>
              <a:rPr sz="2400" dirty="0">
                <a:cs typeface="Arial"/>
              </a:rPr>
              <a:t>statistic </a:t>
            </a:r>
            <a:r>
              <a:rPr sz="2400" spc="-5" dirty="0">
                <a:cs typeface="Arial"/>
              </a:rPr>
              <a:t>favor the</a:t>
            </a:r>
            <a:r>
              <a:rPr sz="2400" spc="-75" dirty="0">
                <a:cs typeface="Arial"/>
              </a:rPr>
              <a:t> </a:t>
            </a:r>
            <a:r>
              <a:rPr sz="2400" spc="-5" dirty="0">
                <a:cs typeface="Arial"/>
              </a:rPr>
              <a:t>alternative</a:t>
            </a:r>
            <a:endParaRPr lang="en-US" sz="2400" spc="-5" dirty="0">
              <a:cs typeface="Arial"/>
            </a:endParaRPr>
          </a:p>
          <a:p>
            <a:pPr marL="12065" algn="ctr">
              <a:lnSpc>
                <a:spcPct val="100000"/>
              </a:lnSpc>
              <a:buClr>
                <a:srgbClr val="C3820E"/>
              </a:buClr>
              <a:tabLst>
                <a:tab pos="424815" algn="l"/>
                <a:tab pos="425450" algn="l"/>
              </a:tabLst>
            </a:pPr>
            <a:r>
              <a:rPr dirty="0">
                <a:solidFill>
                  <a:srgbClr val="3B7EA1"/>
                </a:solidFill>
                <a:cs typeface="Arial"/>
              </a:rPr>
              <a:t>(Dem</a:t>
            </a:r>
            <a:r>
              <a:rPr lang="en-US" dirty="0">
                <a:solidFill>
                  <a:srgbClr val="3B7EA1"/>
                </a:solidFill>
                <a:cs typeface="Arial"/>
              </a:rPr>
              <a:t>o – Notebook 6.3, Test statistic</a:t>
            </a:r>
            <a:r>
              <a:rPr dirty="0">
                <a:solidFill>
                  <a:srgbClr val="3B7EA1"/>
                </a:solidFill>
                <a:cs typeface="Arial"/>
              </a:rPr>
              <a:t>)</a:t>
            </a:r>
            <a:endParaRPr dirty="0">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1953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90" dirty="0">
                <a:solidFill>
                  <a:schemeClr val="tx1"/>
                </a:solidFill>
              </a:rPr>
              <a:t> </a:t>
            </a:r>
            <a:r>
              <a:rPr spc="-5" dirty="0">
                <a:solidFill>
                  <a:schemeClr val="tx1"/>
                </a:solidFill>
              </a:rPr>
              <a:t>Data</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25755"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547144" y="1603440"/>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207872" y="2864255"/>
            <a:ext cx="1364449"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120</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1855332" y="2870635"/>
            <a:ext cx="140640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3471591" y="2870653"/>
            <a:ext cx="110040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128</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7299168" y="2761412"/>
            <a:ext cx="1461156" cy="803490"/>
          </a:xfrm>
          <a:prstGeom prst="rect">
            <a:avLst/>
          </a:prstGeom>
        </p:spPr>
        <p:txBody>
          <a:bodyPr vert="horz" wrap="square" lIns="0" tIns="12700" rIns="0" bIns="0" rtlCol="0">
            <a:spAutoFit/>
          </a:bodyPr>
          <a:lstStyle/>
          <a:p>
            <a:pPr marL="300355" marR="5080" indent="-288290">
              <a:lnSpc>
                <a:spcPct val="152200"/>
              </a:lnSpc>
              <a:spcBef>
                <a:spcPts val="100"/>
              </a:spcBef>
            </a:pPr>
            <a:r>
              <a:rPr sz="1800" spc="-5" dirty="0">
                <a:cs typeface="Arial"/>
              </a:rPr>
              <a:t>Non</a:t>
            </a:r>
            <a:r>
              <a:rPr lang="en-US" spc="-5" dirty="0">
                <a:cs typeface="Arial"/>
              </a:rPr>
              <a:t>-</a:t>
            </a:r>
            <a:r>
              <a:rPr sz="1800" spc="-5" dirty="0">
                <a:cs typeface="Arial"/>
              </a:rPr>
              <a:t>smoker  </a:t>
            </a:r>
            <a:r>
              <a:rPr sz="1800" spc="-50" dirty="0">
                <a:cs typeface="Arial"/>
              </a:rPr>
              <a:t>117</a:t>
            </a:r>
            <a:r>
              <a:rPr sz="1800" spc="-25" dirty="0">
                <a:cs typeface="Arial"/>
              </a:rPr>
              <a:t> </a:t>
            </a:r>
            <a:r>
              <a:rPr sz="1800" spc="-5" dirty="0">
                <a:cs typeface="Arial"/>
              </a:rPr>
              <a:t>oz</a:t>
            </a:r>
            <a:endParaRPr sz="1800" dirty="0">
              <a:cs typeface="Arial"/>
            </a:endParaRPr>
          </a:p>
        </p:txBody>
      </p:sp>
      <p:sp>
        <p:nvSpPr>
          <p:cNvPr id="10" name="object 10"/>
          <p:cNvSpPr/>
          <p:nvPr/>
        </p:nvSpPr>
        <p:spPr>
          <a:xfrm>
            <a:off x="7216151"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5150250" y="2861984"/>
            <a:ext cx="868420"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2" name="object 12"/>
          <p:cNvSpPr txBox="1"/>
          <p:nvPr/>
        </p:nvSpPr>
        <p:spPr>
          <a:xfrm>
            <a:off x="6547144" y="2973238"/>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1735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Shuffling Labels </a:t>
            </a:r>
            <a:r>
              <a:rPr spc="-5" dirty="0">
                <a:solidFill>
                  <a:schemeClr val="tx1"/>
                </a:solidFill>
              </a:rPr>
              <a:t>Under the</a:t>
            </a:r>
            <a:r>
              <a:rPr spc="-80" dirty="0">
                <a:solidFill>
                  <a:schemeClr val="tx1"/>
                </a:solidFill>
              </a:rPr>
              <a:t> </a:t>
            </a:r>
            <a:r>
              <a:rPr spc="-5" dirty="0">
                <a:solidFill>
                  <a:schemeClr val="tx1"/>
                </a:solidFill>
              </a:rPr>
              <a:t>Null</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225651" y="1501597"/>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499843" y="1537100"/>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1855298" y="2870654"/>
            <a:ext cx="1378555"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3341277" y="2870635"/>
            <a:ext cx="137809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128</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479503"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120</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5055749"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0" name="object 10"/>
          <p:cNvSpPr txBox="1"/>
          <p:nvPr/>
        </p:nvSpPr>
        <p:spPr>
          <a:xfrm>
            <a:off x="7434088" y="2870635"/>
            <a:ext cx="95162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71755">
              <a:lnSpc>
                <a:spcPct val="100000"/>
              </a:lnSpc>
              <a:spcBef>
                <a:spcPts val="1395"/>
              </a:spcBef>
            </a:pPr>
            <a:r>
              <a:rPr sz="1800" spc="-50" dirty="0">
                <a:cs typeface="Arial"/>
              </a:rPr>
              <a:t>117</a:t>
            </a:r>
            <a:r>
              <a:rPr sz="1800" spc="-95" dirty="0">
                <a:cs typeface="Arial"/>
              </a:rPr>
              <a:t> </a:t>
            </a:r>
            <a:r>
              <a:rPr sz="1800" spc="-5" dirty="0">
                <a:cs typeface="Arial"/>
              </a:rPr>
              <a:t>oz</a:t>
            </a:r>
            <a:endParaRPr sz="1800" dirty="0">
              <a:cs typeface="Arial"/>
            </a:endParaRPr>
          </a:p>
        </p:txBody>
      </p:sp>
      <p:sp>
        <p:nvSpPr>
          <p:cNvPr id="11" name="object 11"/>
          <p:cNvSpPr/>
          <p:nvPr/>
        </p:nvSpPr>
        <p:spPr>
          <a:xfrm>
            <a:off x="4875180"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499843" y="2768651"/>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800" y="2240535"/>
            <a:ext cx="3343910" cy="574040"/>
          </a:xfrm>
          <a:prstGeom prst="rect">
            <a:avLst/>
          </a:prstGeom>
        </p:spPr>
        <p:txBody>
          <a:bodyPr vert="horz" wrap="square" lIns="0" tIns="12700" rIns="0" bIns="0" rtlCol="0">
            <a:spAutoFit/>
          </a:bodyPr>
          <a:lstStyle/>
          <a:p>
            <a:pPr marL="12700">
              <a:lnSpc>
                <a:spcPct val="100000"/>
              </a:lnSpc>
              <a:spcBef>
                <a:spcPts val="100"/>
              </a:spcBef>
            </a:pPr>
            <a:r>
              <a:rPr spc="-10" dirty="0"/>
              <a:t>Shuffling</a:t>
            </a:r>
            <a:r>
              <a:rPr spc="-95" dirty="0"/>
              <a:t> </a:t>
            </a:r>
            <a:r>
              <a:rPr spc="-5" dirty="0"/>
              <a:t>Rows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64248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Random</a:t>
            </a:r>
            <a:r>
              <a:rPr spc="-90" dirty="0">
                <a:solidFill>
                  <a:schemeClr val="tx1"/>
                </a:solidFill>
              </a:rPr>
              <a:t> </a:t>
            </a:r>
            <a:r>
              <a:rPr spc="-5" dirty="0">
                <a:solidFill>
                  <a:schemeClr val="tx1"/>
                </a:solidFill>
              </a:rPr>
              <a:t>Permutation</a:t>
            </a:r>
          </a:p>
        </p:txBody>
      </p:sp>
      <p:sp>
        <p:nvSpPr>
          <p:cNvPr id="3" name="object 3"/>
          <p:cNvSpPr txBox="1"/>
          <p:nvPr/>
        </p:nvSpPr>
        <p:spPr>
          <a:xfrm>
            <a:off x="485513" y="941021"/>
            <a:ext cx="8058150" cy="4020781"/>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Font typeface="Arial"/>
              <a:buChar char="●"/>
              <a:tabLst>
                <a:tab pos="424815" algn="l"/>
                <a:tab pos="425450" algn="l"/>
              </a:tabLst>
            </a:pPr>
            <a:r>
              <a:rPr sz="2400" b="1" spc="-5" dirty="0">
                <a:solidFill>
                  <a:srgbClr val="0056FB"/>
                </a:solidFill>
                <a:cs typeface="Courier New"/>
              </a:rPr>
              <a:t>tbl.sample(n)</a:t>
            </a:r>
            <a:endParaRPr sz="2400" dirty="0">
              <a:cs typeface="Courier New"/>
            </a:endParaRPr>
          </a:p>
          <a:p>
            <a:pPr marL="882015" lvl="1" indent="-413384">
              <a:lnSpc>
                <a:spcPts val="2865"/>
              </a:lnSpc>
              <a:spcBef>
                <a:spcPts val="15"/>
              </a:spcBef>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a:t>
            </a:r>
            <a:endParaRPr sz="2400" dirty="0">
              <a:cs typeface="Courier New"/>
            </a:endParaRPr>
          </a:p>
          <a:p>
            <a:pPr marL="882015" marR="604520" lvl="1" indent="-412750">
              <a:lnSpc>
                <a:spcPts val="2850"/>
              </a:lnSpc>
              <a:spcBef>
                <a:spcPts val="105"/>
              </a:spcBef>
              <a:buClr>
                <a:srgbClr val="C3820E"/>
              </a:buClr>
              <a:buChar char="○"/>
              <a:tabLst>
                <a:tab pos="882015" algn="l"/>
                <a:tab pos="882650" algn="l"/>
              </a:tabLst>
            </a:pPr>
            <a:r>
              <a:rPr sz="2400" spc="-60" dirty="0">
                <a:cs typeface="Arial"/>
              </a:rPr>
              <a:t>Table </a:t>
            </a:r>
            <a:r>
              <a:rPr sz="2400" spc="-5" dirty="0">
                <a:cs typeface="Arial"/>
              </a:rPr>
              <a:t>with </a:t>
            </a:r>
            <a:r>
              <a:rPr sz="2400" dirty="0">
                <a:cs typeface="Arial"/>
              </a:rPr>
              <a:t>same </a:t>
            </a:r>
            <a:r>
              <a:rPr sz="2400" spc="-5" dirty="0">
                <a:cs typeface="Arial"/>
              </a:rPr>
              <a:t>number of </a:t>
            </a:r>
            <a:r>
              <a:rPr sz="2400" dirty="0">
                <a:cs typeface="Arial"/>
              </a:rPr>
              <a:t>rows </a:t>
            </a:r>
            <a:r>
              <a:rPr sz="2400" spc="-5" dirty="0">
                <a:cs typeface="Arial"/>
              </a:rPr>
              <a:t>as original </a:t>
            </a:r>
            <a:r>
              <a:rPr sz="2400" b="1" spc="-5" dirty="0">
                <a:cs typeface="Courier New"/>
              </a:rPr>
              <a:t>tbl</a:t>
            </a:r>
            <a:r>
              <a:rPr sz="2400" spc="-5" dirty="0">
                <a:cs typeface="Arial"/>
              </a:rPr>
              <a:t>,  picked </a:t>
            </a:r>
            <a:r>
              <a:rPr sz="2400" dirty="0">
                <a:cs typeface="Arial"/>
              </a:rPr>
              <a:t>randomly </a:t>
            </a:r>
            <a:r>
              <a:rPr sz="2400" spc="-5" dirty="0">
                <a:cs typeface="Arial"/>
              </a:rPr>
              <a:t>with</a:t>
            </a:r>
            <a:r>
              <a:rPr sz="2400" spc="-25" dirty="0">
                <a:cs typeface="Arial"/>
              </a:rPr>
              <a:t> </a:t>
            </a:r>
            <a:r>
              <a:rPr sz="2400" dirty="0">
                <a:cs typeface="Arial"/>
              </a:rPr>
              <a:t>replacement</a:t>
            </a:r>
          </a:p>
          <a:p>
            <a:pPr marL="424815" indent="-412750">
              <a:lnSpc>
                <a:spcPts val="2745"/>
              </a:lnSpc>
              <a:buClr>
                <a:srgbClr val="C3820E"/>
              </a:buClr>
              <a:buFont typeface="Arial"/>
              <a:buChar char="●"/>
              <a:tabLst>
                <a:tab pos="424815" algn="l"/>
                <a:tab pos="425450" algn="l"/>
              </a:tabLst>
            </a:pPr>
            <a:r>
              <a:rPr sz="2400" b="1" spc="-5" dirty="0">
                <a:solidFill>
                  <a:srgbClr val="0056FB"/>
                </a:solidFill>
                <a:cs typeface="Courier New"/>
              </a:rPr>
              <a:t>tbl.sample(n, with_replacement </a:t>
            </a:r>
            <a:r>
              <a:rPr sz="2400" b="1" dirty="0">
                <a:solidFill>
                  <a:srgbClr val="0056FB"/>
                </a:solidFill>
                <a:cs typeface="Courier New"/>
              </a:rPr>
              <a:t>=</a:t>
            </a:r>
            <a:r>
              <a:rPr sz="2400" b="1" spc="-55"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850"/>
              </a:lnSpc>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without</a:t>
            </a:r>
            <a:r>
              <a:rPr sz="2400" spc="-35" dirty="0">
                <a:cs typeface="Arial"/>
              </a:rPr>
              <a:t>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tbl.sample(with_replacement </a:t>
            </a:r>
            <a:r>
              <a:rPr sz="2400" b="1" dirty="0">
                <a:solidFill>
                  <a:srgbClr val="0056FB"/>
                </a:solidFill>
                <a:cs typeface="Courier New"/>
              </a:rPr>
              <a:t>=</a:t>
            </a:r>
            <a:r>
              <a:rPr sz="2400" b="1" spc="-30"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775"/>
              </a:lnSpc>
              <a:buClr>
                <a:srgbClr val="C3820E"/>
              </a:buClr>
              <a:buChar char="○"/>
              <a:tabLst>
                <a:tab pos="882015" algn="l"/>
                <a:tab pos="882650" algn="l"/>
              </a:tabLst>
            </a:pPr>
            <a:r>
              <a:rPr sz="2400" spc="-5" dirty="0">
                <a:cs typeface="Arial"/>
              </a:rPr>
              <a:t>All </a:t>
            </a:r>
            <a:r>
              <a:rPr sz="2400" dirty="0">
                <a:cs typeface="Arial"/>
              </a:rPr>
              <a:t>rows </a:t>
            </a:r>
            <a:r>
              <a:rPr sz="2400" spc="-5" dirty="0">
                <a:cs typeface="Arial"/>
              </a:rPr>
              <a:t>of tbl, in </a:t>
            </a:r>
            <a:r>
              <a:rPr sz="2400" dirty="0">
                <a:cs typeface="Arial"/>
              </a:rPr>
              <a:t>random</a:t>
            </a:r>
            <a:r>
              <a:rPr sz="2400" spc="-35" dirty="0">
                <a:cs typeface="Arial"/>
              </a:rPr>
              <a:t> </a:t>
            </a:r>
            <a:r>
              <a:rPr sz="2400" spc="-5" dirty="0">
                <a:cs typeface="Arial"/>
              </a:rPr>
              <a:t>order</a:t>
            </a:r>
            <a:endParaRPr lang="en-US" sz="2400" dirty="0">
              <a:cs typeface="Arial"/>
            </a:endParaRPr>
          </a:p>
          <a:p>
            <a:pPr marL="468631" lvl="1" algn="ctr">
              <a:lnSpc>
                <a:spcPts val="2775"/>
              </a:lnSpc>
              <a:buClr>
                <a:srgbClr val="C3820E"/>
              </a:buClr>
              <a:tabLst>
                <a:tab pos="882015" algn="l"/>
                <a:tab pos="882650" algn="l"/>
              </a:tabLst>
            </a:pPr>
            <a:r>
              <a:rPr sz="1600" spc="-5" dirty="0">
                <a:solidFill>
                  <a:srgbClr val="3B7EA1"/>
                </a:solidFill>
                <a:cs typeface="Arial"/>
              </a:rPr>
              <a:t>(Demo</a:t>
            </a:r>
            <a:r>
              <a:rPr lang="en-US" sz="1600" spc="-5" dirty="0">
                <a:solidFill>
                  <a:srgbClr val="3B7EA1"/>
                </a:solidFill>
                <a:cs typeface="Arial"/>
              </a:rPr>
              <a:t> – Notebook 6.3, Random Permutation (Shuffling</a:t>
            </a:r>
            <a:r>
              <a:rPr sz="1600" spc="-5" dirty="0">
                <a:solidFill>
                  <a:srgbClr val="3B7EA1"/>
                </a:solidFill>
                <a:cs typeface="Arial"/>
              </a:rPr>
              <a:t>)</a:t>
            </a:r>
            <a:endParaRPr sz="1600" dirty="0">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9337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Simulating </a:t>
            </a:r>
            <a:r>
              <a:rPr spc="-5" dirty="0">
                <a:solidFill>
                  <a:schemeClr val="tx1"/>
                </a:solidFill>
              </a:rPr>
              <a:t>Under the</a:t>
            </a:r>
            <a:r>
              <a:rPr spc="-90" dirty="0">
                <a:solidFill>
                  <a:schemeClr val="tx1"/>
                </a:solidFill>
              </a:rPr>
              <a:t> </a:t>
            </a:r>
            <a:r>
              <a:rPr spc="-5" dirty="0">
                <a:solidFill>
                  <a:schemeClr val="tx1"/>
                </a:solidFill>
              </a:rPr>
              <a:t>Null</a:t>
            </a:r>
          </a:p>
        </p:txBody>
      </p:sp>
      <p:sp>
        <p:nvSpPr>
          <p:cNvPr id="3" name="object 3"/>
          <p:cNvSpPr txBox="1"/>
          <p:nvPr/>
        </p:nvSpPr>
        <p:spPr>
          <a:xfrm>
            <a:off x="552473" y="909344"/>
            <a:ext cx="7889240" cy="4009431"/>
          </a:xfrm>
          <a:prstGeom prst="rect">
            <a:avLst/>
          </a:prstGeom>
        </p:spPr>
        <p:txBody>
          <a:bodyPr vert="horz" wrap="square" lIns="0" tIns="10795" rIns="0" bIns="0" rtlCol="0">
            <a:spAutoFit/>
          </a:bodyPr>
          <a:lstStyle/>
          <a:p>
            <a:pPr marL="424815" marR="857885" indent="-412750">
              <a:lnSpc>
                <a:spcPct val="100499"/>
              </a:lnSpc>
              <a:spcBef>
                <a:spcPts val="85"/>
              </a:spcBef>
              <a:buClr>
                <a:srgbClr val="C3820E"/>
              </a:buClr>
              <a:buChar char="●"/>
              <a:tabLst>
                <a:tab pos="424815" algn="l"/>
                <a:tab pos="425450" algn="l"/>
              </a:tabLst>
            </a:pPr>
            <a:r>
              <a:rPr sz="2400" spc="-5" dirty="0">
                <a:cs typeface="Arial"/>
              </a:rPr>
              <a:t>If the null is true, all </a:t>
            </a:r>
            <a:r>
              <a:rPr sz="2400" dirty="0">
                <a:cs typeface="Arial"/>
              </a:rPr>
              <a:t>rearrangements </a:t>
            </a:r>
            <a:r>
              <a:rPr sz="2400" spc="-5" dirty="0">
                <a:cs typeface="Arial"/>
              </a:rPr>
              <a:t>of labels are  equally</a:t>
            </a:r>
            <a:r>
              <a:rPr sz="2400" spc="-10" dirty="0">
                <a:cs typeface="Arial"/>
              </a:rPr>
              <a:t> </a:t>
            </a:r>
            <a:r>
              <a:rPr sz="2400" spc="-5" dirty="0">
                <a:cs typeface="Arial"/>
              </a:rPr>
              <a:t>likely</a:t>
            </a:r>
            <a:endParaRPr sz="2400" dirty="0">
              <a:cs typeface="Arial"/>
            </a:endParaRPr>
          </a:p>
          <a:p>
            <a:pPr marL="424815" indent="-412750">
              <a:lnSpc>
                <a:spcPts val="2835"/>
              </a:lnSpc>
              <a:buClr>
                <a:srgbClr val="C3820E"/>
              </a:buClr>
              <a:buChar char="●"/>
              <a:tabLst>
                <a:tab pos="424815" algn="l"/>
                <a:tab pos="425450" algn="l"/>
              </a:tabLst>
            </a:pPr>
            <a:r>
              <a:rPr sz="2400" spc="-5" dirty="0">
                <a:cs typeface="Arial"/>
              </a:rPr>
              <a:t>Plan:</a:t>
            </a:r>
            <a:endParaRPr sz="2400" dirty="0">
              <a:cs typeface="Arial"/>
            </a:endParaRPr>
          </a:p>
          <a:p>
            <a:pPr marL="882015" lvl="1" indent="-413384">
              <a:lnSpc>
                <a:spcPts val="2850"/>
              </a:lnSpc>
              <a:buClr>
                <a:srgbClr val="C3820E"/>
              </a:buClr>
              <a:buChar char="○"/>
              <a:tabLst>
                <a:tab pos="882015" algn="l"/>
                <a:tab pos="882650" algn="l"/>
              </a:tabLst>
            </a:pPr>
            <a:r>
              <a:rPr sz="2400" spc="-15" dirty="0">
                <a:cs typeface="Arial"/>
              </a:rPr>
              <a:t>Shuffle </a:t>
            </a:r>
            <a:r>
              <a:rPr sz="2400" spc="-5" dirty="0">
                <a:cs typeface="Arial"/>
              </a:rPr>
              <a:t>all group labels</a:t>
            </a:r>
            <a:endParaRPr sz="2400" dirty="0">
              <a:cs typeface="Arial"/>
            </a:endParaRPr>
          </a:p>
          <a:p>
            <a:pPr marL="882015" lvl="1" indent="-413384">
              <a:lnSpc>
                <a:spcPts val="2850"/>
              </a:lnSpc>
              <a:buClr>
                <a:srgbClr val="C3820E"/>
              </a:buClr>
              <a:buChar char="○"/>
              <a:tabLst>
                <a:tab pos="882015" algn="l"/>
                <a:tab pos="882650" algn="l"/>
              </a:tabLst>
            </a:pPr>
            <a:r>
              <a:rPr sz="2400" spc="-5" dirty="0">
                <a:cs typeface="Arial"/>
              </a:rPr>
              <a:t>Assign each </a:t>
            </a:r>
            <a:r>
              <a:rPr sz="2400" spc="-10" dirty="0">
                <a:cs typeface="Arial"/>
              </a:rPr>
              <a:t>shuffled </a:t>
            </a:r>
            <a:r>
              <a:rPr sz="2400" spc="-5" dirty="0">
                <a:cs typeface="Arial"/>
              </a:rPr>
              <a:t>label to </a:t>
            </a:r>
            <a:r>
              <a:rPr sz="2400" dirty="0">
                <a:cs typeface="Arial"/>
              </a:rPr>
              <a:t>a </a:t>
            </a:r>
            <a:r>
              <a:rPr sz="2400" spc="-5" dirty="0">
                <a:cs typeface="Arial"/>
              </a:rPr>
              <a:t>birth</a:t>
            </a:r>
            <a:r>
              <a:rPr sz="2400" spc="-40" dirty="0">
                <a:cs typeface="Arial"/>
              </a:rPr>
              <a:t> </a:t>
            </a:r>
            <a:r>
              <a:rPr sz="2400" spc="-5" dirty="0">
                <a:cs typeface="Arial"/>
              </a:rPr>
              <a:t>weight</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Find the </a:t>
            </a:r>
            <a:r>
              <a:rPr sz="2400" spc="-10" dirty="0">
                <a:cs typeface="Arial"/>
              </a:rPr>
              <a:t>difference </a:t>
            </a:r>
            <a:r>
              <a:rPr sz="2400" spc="-5" dirty="0">
                <a:cs typeface="Arial"/>
              </a:rPr>
              <a:t>between the averages of the two  </a:t>
            </a:r>
            <a:r>
              <a:rPr sz="2400" spc="-10" dirty="0">
                <a:cs typeface="Arial"/>
              </a:rPr>
              <a:t>shuffled</a:t>
            </a:r>
            <a:r>
              <a:rPr sz="2400" spc="-15" dirty="0">
                <a:cs typeface="Arial"/>
              </a:rPr>
              <a:t> </a:t>
            </a:r>
            <a:r>
              <a:rPr sz="2400" spc="-5" dirty="0">
                <a:cs typeface="Arial"/>
              </a:rPr>
              <a:t>groups</a:t>
            </a:r>
            <a:endParaRPr sz="2400" dirty="0">
              <a:cs typeface="Arial"/>
            </a:endParaRPr>
          </a:p>
          <a:p>
            <a:pPr marL="882015" lvl="1" indent="-413384">
              <a:lnSpc>
                <a:spcPts val="2760"/>
              </a:lnSpc>
              <a:buClr>
                <a:srgbClr val="C3820E"/>
              </a:buClr>
              <a:buChar char="○"/>
              <a:tabLst>
                <a:tab pos="882015" algn="l"/>
                <a:tab pos="882650" algn="l"/>
              </a:tabLst>
            </a:pPr>
            <a:r>
              <a:rPr sz="2400" spc="-5" dirty="0">
                <a:cs typeface="Arial"/>
              </a:rPr>
              <a:t>Repeat</a:t>
            </a:r>
            <a:r>
              <a:rPr lang="en-US" sz="2400" spc="-5" dirty="0">
                <a:cs typeface="Arial"/>
              </a:rPr>
              <a:t> </a:t>
            </a:r>
            <a:r>
              <a:rPr lang="en-US" sz="2200" spc="-5" dirty="0">
                <a:solidFill>
                  <a:srgbClr val="00B0F0"/>
                </a:solidFill>
                <a:cs typeface="Arial"/>
              </a:rPr>
              <a:t>(</a:t>
            </a:r>
            <a:r>
              <a:rPr lang="en-US" sz="2200" spc="-5" dirty="0" err="1">
                <a:solidFill>
                  <a:srgbClr val="00B0F0"/>
                </a:solidFill>
                <a:cs typeface="Arial"/>
              </a:rPr>
              <a:t>i.e</a:t>
            </a:r>
            <a:r>
              <a:rPr lang="en-US" sz="2200" spc="-5" dirty="0">
                <a:solidFill>
                  <a:srgbClr val="00B0F0"/>
                </a:solidFill>
                <a:cs typeface="Arial"/>
              </a:rPr>
              <a:t>, iterate to get a sense of variability of the simulated value of the test statistic)</a:t>
            </a:r>
          </a:p>
          <a:p>
            <a:pPr marL="468631" lvl="1" algn="ctr">
              <a:lnSpc>
                <a:spcPts val="2760"/>
              </a:lnSpc>
              <a:buClr>
                <a:srgbClr val="C3820E"/>
              </a:buClr>
              <a:tabLst>
                <a:tab pos="882015" algn="l"/>
                <a:tab pos="882650" algn="l"/>
              </a:tabLst>
            </a:pPr>
            <a:r>
              <a:rPr dirty="0">
                <a:solidFill>
                  <a:srgbClr val="3B7EA1"/>
                </a:solidFill>
                <a:cs typeface="Arial"/>
              </a:rPr>
              <a:t>(Demo</a:t>
            </a:r>
            <a:r>
              <a:rPr lang="en-US" dirty="0">
                <a:solidFill>
                  <a:srgbClr val="3B7EA1"/>
                </a:solidFill>
                <a:cs typeface="Arial"/>
              </a:rPr>
              <a:t>, Notebook  6.3, </a:t>
            </a:r>
          </a:p>
          <a:p>
            <a:pPr marL="468631" lvl="1" algn="ctr">
              <a:lnSpc>
                <a:spcPts val="2760"/>
              </a:lnSpc>
              <a:buClr>
                <a:srgbClr val="C3820E"/>
              </a:buClr>
              <a:tabLst>
                <a:tab pos="882015" algn="l"/>
                <a:tab pos="882650" algn="l"/>
              </a:tabLst>
            </a:pPr>
            <a:r>
              <a:rPr lang="en-US" dirty="0">
                <a:solidFill>
                  <a:srgbClr val="3B7EA1"/>
                </a:solidFill>
                <a:cs typeface="Arial"/>
              </a:rPr>
              <a:t>Simulation under null hypothesis </a:t>
            </a:r>
            <a:r>
              <a:rPr lang="en-US" b="1" dirty="0">
                <a:solidFill>
                  <a:srgbClr val="3B7EA1"/>
                </a:solidFill>
                <a:cs typeface="Arial"/>
              </a:rPr>
              <a:t>and</a:t>
            </a:r>
            <a:r>
              <a:rPr lang="en-US" dirty="0">
                <a:solidFill>
                  <a:srgbClr val="3B7EA1"/>
                </a:solidFill>
                <a:cs typeface="Arial"/>
              </a:rPr>
              <a:t> permutation test</a:t>
            </a:r>
            <a:r>
              <a:rPr dirty="0">
                <a:solidFill>
                  <a:srgbClr val="3B7EA1"/>
                </a:solidFill>
                <a:cs typeface="Arial"/>
              </a:rPr>
              <a:t>)</a:t>
            </a:r>
            <a:endParaRPr dirty="0">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2" y="2240535"/>
            <a:ext cx="6047105" cy="574040"/>
          </a:xfrm>
          <a:prstGeom prst="rect">
            <a:avLst/>
          </a:prstGeom>
        </p:spPr>
        <p:txBody>
          <a:bodyPr vert="horz" wrap="square" lIns="0" tIns="12700" rIns="0" bIns="0" rtlCol="0">
            <a:spAutoFit/>
          </a:bodyPr>
          <a:lstStyle/>
          <a:p>
            <a:pPr marL="12700">
              <a:lnSpc>
                <a:spcPct val="100000"/>
              </a:lnSpc>
              <a:spcBef>
                <a:spcPts val="100"/>
              </a:spcBef>
            </a:pPr>
            <a:r>
              <a:rPr spc="-5" dirty="0"/>
              <a:t>How </a:t>
            </a:r>
            <a:r>
              <a:rPr spc="-20" dirty="0"/>
              <a:t>We’ve </a:t>
            </a:r>
            <a:r>
              <a:rPr spc="-50" dirty="0"/>
              <a:t>Tested </a:t>
            </a:r>
            <a:r>
              <a:rPr spc="-10" dirty="0"/>
              <a:t>Thus </a:t>
            </a:r>
            <a:r>
              <a:rPr spc="-5" dirty="0"/>
              <a:t>Far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05498"/>
            <a:ext cx="5907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Hypothesis </a:t>
            </a:r>
            <a:r>
              <a:rPr spc="-45" dirty="0">
                <a:solidFill>
                  <a:schemeClr val="tx1"/>
                </a:solidFill>
              </a:rPr>
              <a:t>Testing</a:t>
            </a:r>
            <a:r>
              <a:rPr spc="-75" dirty="0">
                <a:solidFill>
                  <a:schemeClr val="tx1"/>
                </a:solidFill>
              </a:rPr>
              <a:t> </a:t>
            </a:r>
            <a:r>
              <a:rPr spc="-5" dirty="0">
                <a:solidFill>
                  <a:schemeClr val="tx1"/>
                </a:solidFill>
              </a:rPr>
              <a:t>Review</a:t>
            </a:r>
          </a:p>
        </p:txBody>
      </p:sp>
      <p:sp>
        <p:nvSpPr>
          <p:cNvPr id="3" name="object 3"/>
          <p:cNvSpPr txBox="1"/>
          <p:nvPr/>
        </p:nvSpPr>
        <p:spPr>
          <a:xfrm>
            <a:off x="163549" y="778114"/>
            <a:ext cx="8758555" cy="4137030"/>
          </a:xfrm>
          <a:prstGeom prst="rect">
            <a:avLst/>
          </a:prstGeom>
        </p:spPr>
        <p:txBody>
          <a:bodyPr vert="horz" wrap="square" lIns="0" tIns="12700" rIns="0" bIns="0" rtlCol="0">
            <a:spAutoFit/>
          </a:bodyPr>
          <a:lstStyle/>
          <a:p>
            <a:pPr marL="379095" indent="-367030">
              <a:lnSpc>
                <a:spcPts val="2150"/>
              </a:lnSpc>
              <a:spcBef>
                <a:spcPts val="100"/>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One Category </a:t>
            </a:r>
            <a:r>
              <a:rPr sz="1800" i="1" dirty="0">
                <a:solidFill>
                  <a:srgbClr val="3B3B3B"/>
                </a:solidFill>
                <a:cs typeface="Arial"/>
              </a:rPr>
              <a:t>(e.g. </a:t>
            </a:r>
            <a:r>
              <a:rPr sz="1800" i="1" spc="-5" dirty="0">
                <a:solidFill>
                  <a:srgbClr val="3B3B3B"/>
                </a:solidFill>
                <a:cs typeface="Arial"/>
              </a:rPr>
              <a:t>percent of flowers that are</a:t>
            </a:r>
            <a:r>
              <a:rPr sz="1800" i="1" spc="5" dirty="0">
                <a:solidFill>
                  <a:srgbClr val="3B3B3B"/>
                </a:solidFill>
                <a:cs typeface="Arial"/>
              </a:rPr>
              <a:t> </a:t>
            </a:r>
            <a:r>
              <a:rPr sz="1800" i="1" spc="-5" dirty="0">
                <a:solidFill>
                  <a:srgbClr val="3B3B3B"/>
                </a:solidFill>
                <a:cs typeface="Arial"/>
              </a:rPr>
              <a:t>purple)</a:t>
            </a:r>
            <a:endParaRPr sz="1800" dirty="0">
              <a:cs typeface="Arial"/>
            </a:endParaRPr>
          </a:p>
          <a:p>
            <a:pPr marL="607695" lvl="1" indent="-367665">
              <a:lnSpc>
                <a:spcPts val="2150"/>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empirical_percent</a:t>
            </a:r>
            <a:r>
              <a:rPr sz="1600" spc="-20" dirty="0">
                <a:solidFill>
                  <a:srgbClr val="3B3B3B"/>
                </a:solidFill>
                <a:cs typeface="Courier New"/>
              </a:rPr>
              <a:t>, </a:t>
            </a:r>
            <a:r>
              <a:rPr sz="1600" spc="-5" dirty="0">
                <a:solidFill>
                  <a:srgbClr val="9900FF"/>
                </a:solidFill>
                <a:cs typeface="Courier New"/>
              </a:rPr>
              <a:t>abs(empirical_percent </a:t>
            </a:r>
            <a:r>
              <a:rPr sz="1600" dirty="0">
                <a:solidFill>
                  <a:srgbClr val="9900FF"/>
                </a:solidFill>
                <a:cs typeface="Courier New"/>
              </a:rPr>
              <a:t>-</a:t>
            </a:r>
            <a:r>
              <a:rPr sz="1600" spc="-500" dirty="0">
                <a:solidFill>
                  <a:srgbClr val="9900FF"/>
                </a:solidFill>
                <a:cs typeface="Courier New"/>
              </a:rPr>
              <a:t> </a:t>
            </a:r>
            <a:r>
              <a:rPr sz="1600" spc="-5" dirty="0">
                <a:solidFill>
                  <a:srgbClr val="9900FF"/>
                </a:solidFill>
                <a:cs typeface="Courier New"/>
              </a:rPr>
              <a:t>null_percent)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a:t>
            </a:r>
            <a:r>
              <a:rPr sz="1800" b="1" dirty="0">
                <a:solidFill>
                  <a:srgbClr val="3B3B3B"/>
                </a:solidFill>
                <a:cs typeface="Arial"/>
              </a:rPr>
              <a:t>Multiple </a:t>
            </a:r>
            <a:r>
              <a:rPr sz="1800" b="1" spc="-5" dirty="0">
                <a:solidFill>
                  <a:srgbClr val="3B3B3B"/>
                </a:solidFill>
                <a:cs typeface="Arial"/>
              </a:rPr>
              <a:t>Categories </a:t>
            </a:r>
            <a:r>
              <a:rPr sz="1800" i="1" dirty="0">
                <a:solidFill>
                  <a:srgbClr val="3B3B3B"/>
                </a:solidFill>
                <a:cs typeface="Arial"/>
              </a:rPr>
              <a:t>(e.g. </a:t>
            </a:r>
            <a:r>
              <a:rPr sz="1800" i="1" spc="-5" dirty="0">
                <a:solidFill>
                  <a:srgbClr val="3B3B3B"/>
                </a:solidFill>
                <a:cs typeface="Arial"/>
              </a:rPr>
              <a:t>ethnicity distribution of jury</a:t>
            </a:r>
            <a:r>
              <a:rPr sz="1800" i="1" spc="-15" dirty="0">
                <a:solidFill>
                  <a:srgbClr val="3B3B3B"/>
                </a:solidFill>
                <a:cs typeface="Arial"/>
              </a:rPr>
              <a:t> </a:t>
            </a:r>
            <a:r>
              <a:rPr sz="1800" i="1" spc="-5" dirty="0">
                <a:solidFill>
                  <a:srgbClr val="3B3B3B"/>
                </a:solidFill>
                <a:cs typeface="Arial"/>
              </a:rPr>
              <a:t>panel)</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9900FF"/>
                </a:solidFill>
                <a:cs typeface="Courier New"/>
              </a:rPr>
              <a:t>tvd(empirical_dist,</a:t>
            </a:r>
            <a:r>
              <a:rPr sz="1600" spc="75" dirty="0">
                <a:solidFill>
                  <a:srgbClr val="9900FF"/>
                </a:solidFill>
                <a:cs typeface="Courier New"/>
              </a:rPr>
              <a:t> </a:t>
            </a:r>
            <a:r>
              <a:rPr sz="1600" spc="-5" dirty="0">
                <a:solidFill>
                  <a:srgbClr val="9900FF"/>
                </a:solidFill>
                <a:cs typeface="Courier New"/>
              </a:rPr>
              <a:t>null_dist)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1 </a:t>
            </a:r>
            <a:r>
              <a:rPr sz="1800" b="1" spc="-5" dirty="0">
                <a:solidFill>
                  <a:srgbClr val="3B3B3B"/>
                </a:solidFill>
                <a:cs typeface="Arial"/>
              </a:rPr>
              <a:t>Sample: Numerical Data </a:t>
            </a:r>
            <a:r>
              <a:rPr sz="1800" i="1" dirty="0">
                <a:solidFill>
                  <a:srgbClr val="3B3B3B"/>
                </a:solidFill>
                <a:cs typeface="Arial"/>
              </a:rPr>
              <a:t>(e.g. scores </a:t>
            </a:r>
            <a:r>
              <a:rPr sz="1800" i="1" spc="-5" dirty="0">
                <a:solidFill>
                  <a:srgbClr val="3B3B3B"/>
                </a:solidFill>
                <a:cs typeface="Arial"/>
              </a:rPr>
              <a:t>in </a:t>
            </a:r>
            <a:r>
              <a:rPr sz="1800" i="1" dirty="0">
                <a:solidFill>
                  <a:srgbClr val="3B3B3B"/>
                </a:solidFill>
                <a:cs typeface="Arial"/>
              </a:rPr>
              <a:t>a </a:t>
            </a:r>
            <a:r>
              <a:rPr sz="1800" i="1" spc="-5" dirty="0">
                <a:solidFill>
                  <a:srgbClr val="3B3B3B"/>
                </a:solidFill>
                <a:cs typeface="Arial"/>
              </a:rPr>
              <a:t>lab </a:t>
            </a:r>
            <a:r>
              <a:rPr sz="1800" i="1" dirty="0">
                <a:solidFill>
                  <a:srgbClr val="3B3B3B"/>
                </a:solidFill>
                <a:cs typeface="Arial"/>
              </a:rPr>
              <a:t>section)</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empirical_mean</a:t>
            </a:r>
            <a:r>
              <a:rPr sz="1600" spc="-20" dirty="0">
                <a:solidFill>
                  <a:srgbClr val="3B3B3B"/>
                </a:solidFill>
                <a:cs typeface="Courier New"/>
              </a:rPr>
              <a:t>, </a:t>
            </a:r>
            <a:r>
              <a:rPr sz="1600" spc="-5" dirty="0">
                <a:solidFill>
                  <a:srgbClr val="9900FF"/>
                </a:solidFill>
                <a:cs typeface="Courier New"/>
              </a:rPr>
              <a:t>abs(empirical_mean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null_mean)</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population_data.sample(n,</a:t>
            </a:r>
            <a:r>
              <a:rPr sz="1600" dirty="0">
                <a:solidFill>
                  <a:srgbClr val="3B3B3B"/>
                </a:solidFill>
                <a:cs typeface="Courier New"/>
              </a:rPr>
              <a:t> </a:t>
            </a:r>
            <a:r>
              <a:rPr sz="1600" spc="-5" dirty="0">
                <a:solidFill>
                  <a:srgbClr val="3B3B3B"/>
                </a:solidFill>
                <a:cs typeface="Courier New"/>
              </a:rPr>
              <a:t>with_replacement=False)</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2 </a:t>
            </a:r>
            <a:r>
              <a:rPr sz="1800" b="1" spc="-5" dirty="0">
                <a:solidFill>
                  <a:srgbClr val="3B3B3B"/>
                </a:solidFill>
                <a:cs typeface="Arial"/>
              </a:rPr>
              <a:t>Samples: Numerical Data </a:t>
            </a:r>
            <a:r>
              <a:rPr sz="1800" i="1" dirty="0">
                <a:solidFill>
                  <a:srgbClr val="3B3B3B"/>
                </a:solidFill>
                <a:cs typeface="Arial"/>
              </a:rPr>
              <a:t>(e.g. </a:t>
            </a:r>
            <a:r>
              <a:rPr sz="1800" i="1" spc="-5" dirty="0">
                <a:solidFill>
                  <a:srgbClr val="3B3B3B"/>
                </a:solidFill>
                <a:cs typeface="Arial"/>
              </a:rPr>
              <a:t>birth weights of </a:t>
            </a:r>
            <a:r>
              <a:rPr sz="1800" i="1" dirty="0">
                <a:solidFill>
                  <a:srgbClr val="3B3B3B"/>
                </a:solidFill>
                <a:cs typeface="Arial"/>
              </a:rPr>
              <a:t>smokers vs.</a:t>
            </a:r>
            <a:r>
              <a:rPr sz="1800" i="1" spc="-20" dirty="0">
                <a:solidFill>
                  <a:srgbClr val="3B3B3B"/>
                </a:solidFill>
                <a:cs typeface="Arial"/>
              </a:rPr>
              <a:t> </a:t>
            </a:r>
            <a:r>
              <a:rPr sz="1800" i="1" spc="-5" dirty="0">
                <a:solidFill>
                  <a:srgbClr val="3B3B3B"/>
                </a:solidFill>
                <a:cs typeface="Arial"/>
              </a:rPr>
              <a:t>non-smokers)</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0000FF"/>
                </a:solidFill>
                <a:cs typeface="Courier New"/>
              </a:rPr>
              <a:t>group_a_mean </a:t>
            </a:r>
            <a:r>
              <a:rPr sz="1600" dirty="0">
                <a:solidFill>
                  <a:srgbClr val="0000FF"/>
                </a:solidFill>
                <a:cs typeface="Courier New"/>
              </a:rPr>
              <a:t>-</a:t>
            </a:r>
            <a:r>
              <a:rPr sz="1600" spc="75" dirty="0">
                <a:solidFill>
                  <a:srgbClr val="0000FF"/>
                </a:solidFill>
                <a:cs typeface="Courier New"/>
              </a:rPr>
              <a:t> </a:t>
            </a:r>
            <a:r>
              <a:rPr sz="1600" spc="-35" dirty="0">
                <a:solidFill>
                  <a:srgbClr val="0000FF"/>
                </a:solidFill>
                <a:cs typeface="Courier New"/>
              </a:rPr>
              <a:t>group_b_mean</a:t>
            </a:r>
            <a:r>
              <a:rPr sz="1600" spc="-35" dirty="0">
                <a:solidFill>
                  <a:srgbClr val="3B3B3B"/>
                </a:solidFill>
                <a:cs typeface="Courier New"/>
              </a:rPr>
              <a:t>,</a:t>
            </a:r>
            <a:endParaRPr sz="1600" dirty="0">
              <a:cs typeface="Courier New"/>
            </a:endParaRPr>
          </a:p>
          <a:p>
            <a:pPr marL="836294">
              <a:lnSpc>
                <a:spcPct val="100000"/>
              </a:lnSpc>
              <a:spcBef>
                <a:spcPts val="500"/>
              </a:spcBef>
            </a:pPr>
            <a:r>
              <a:rPr sz="1600" spc="-5" dirty="0">
                <a:solidFill>
                  <a:srgbClr val="FF0000"/>
                </a:solidFill>
                <a:cs typeface="Courier New"/>
              </a:rPr>
              <a:t>group_b_mean </a:t>
            </a:r>
            <a:r>
              <a:rPr sz="1600" dirty="0">
                <a:solidFill>
                  <a:srgbClr val="FF0000"/>
                </a:solidFill>
                <a:cs typeface="Courier New"/>
              </a:rPr>
              <a:t>- </a:t>
            </a:r>
            <a:r>
              <a:rPr sz="1600" spc="-35" dirty="0">
                <a:solidFill>
                  <a:srgbClr val="FF0000"/>
                </a:solidFill>
                <a:cs typeface="Courier New"/>
              </a:rPr>
              <a:t>group_a_mean</a:t>
            </a:r>
            <a:r>
              <a:rPr sz="1600" spc="-35" dirty="0">
                <a:solidFill>
                  <a:srgbClr val="3B3B3B"/>
                </a:solidFill>
                <a:cs typeface="Courier New"/>
              </a:rPr>
              <a:t>, </a:t>
            </a:r>
            <a:r>
              <a:rPr sz="1600" spc="-5" dirty="0">
                <a:solidFill>
                  <a:srgbClr val="9900FF"/>
                </a:solidFill>
                <a:cs typeface="Courier New"/>
              </a:rPr>
              <a:t>abs(group_a_mean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group_b_mean)</a:t>
            </a:r>
            <a:endParaRPr sz="1600" dirty="0">
              <a:cs typeface="Courier New"/>
            </a:endParaRPr>
          </a:p>
          <a:p>
            <a:pPr marL="607695" lvl="1" indent="-367665">
              <a:lnSpc>
                <a:spcPct val="100000"/>
              </a:lnSpc>
              <a:spcBef>
                <a:spcPts val="475"/>
              </a:spcBef>
              <a:buClr>
                <a:srgbClr val="C3820E"/>
              </a:buClr>
              <a:buChar char="○"/>
              <a:tabLst>
                <a:tab pos="607695" algn="l"/>
                <a:tab pos="608330" algn="l"/>
              </a:tabLst>
            </a:pPr>
            <a:r>
              <a:rPr sz="1800" spc="-5" dirty="0">
                <a:solidFill>
                  <a:srgbClr val="3B3B3B"/>
                </a:solidFill>
                <a:cs typeface="Arial"/>
              </a:rPr>
              <a:t>How to Simulate:</a:t>
            </a:r>
            <a:r>
              <a:rPr sz="1800" spc="20" dirty="0">
                <a:solidFill>
                  <a:srgbClr val="3B3B3B"/>
                </a:solidFill>
                <a:cs typeface="Arial"/>
              </a:rPr>
              <a:t> </a:t>
            </a:r>
            <a:r>
              <a:rPr sz="1600" spc="-5" dirty="0">
                <a:solidFill>
                  <a:srgbClr val="3B3B3B"/>
                </a:solidFill>
                <a:cs typeface="Courier New"/>
              </a:rPr>
              <a:t>empirical_data.sample(with_replacement=False)</a:t>
            </a:r>
            <a:endParaRPr sz="1600" dirty="0">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pic>
        <p:nvPicPr>
          <p:cNvPr id="3" name="object 3"/>
          <p:cNvPicPr/>
          <p:nvPr/>
        </p:nvPicPr>
        <p:blipFill>
          <a:blip r:embed="rId2" cstate="print"/>
          <a:stretch>
            <a:fillRect/>
          </a:stretch>
        </p:blipFill>
        <p:spPr>
          <a:xfrm>
            <a:off x="2928466" y="817644"/>
            <a:ext cx="3283477" cy="455255"/>
          </a:xfrm>
          <a:prstGeom prst="rect">
            <a:avLst/>
          </a:prstGeom>
        </p:spPr>
      </p:pic>
      <p:pic>
        <p:nvPicPr>
          <p:cNvPr id="4" name="object 4"/>
          <p:cNvPicPr/>
          <p:nvPr/>
        </p:nvPicPr>
        <p:blipFill>
          <a:blip r:embed="rId3" cstate="print"/>
          <a:stretch>
            <a:fillRect/>
          </a:stretch>
        </p:blipFill>
        <p:spPr>
          <a:xfrm>
            <a:off x="3076817" y="1345242"/>
            <a:ext cx="3260134" cy="358819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sp>
        <p:nvSpPr>
          <p:cNvPr id="3" name="object 3"/>
          <p:cNvSpPr txBox="1"/>
          <p:nvPr/>
        </p:nvSpPr>
        <p:spPr>
          <a:xfrm>
            <a:off x="574724" y="1093342"/>
            <a:ext cx="7994988" cy="2954551"/>
          </a:xfrm>
          <a:prstGeom prst="rect">
            <a:avLst/>
          </a:prstGeom>
        </p:spPr>
        <p:txBody>
          <a:bodyPr vert="horz" wrap="square" lIns="0" tIns="10795" rIns="0" bIns="0" rtlCol="0">
            <a:spAutoFit/>
          </a:bodyPr>
          <a:lstStyle/>
          <a:p>
            <a:pPr marL="424815" marR="43180" indent="-412750">
              <a:lnSpc>
                <a:spcPct val="100499"/>
              </a:lnSpc>
              <a:spcBef>
                <a:spcPts val="85"/>
              </a:spcBef>
              <a:buClr>
                <a:srgbClr val="C4820D"/>
              </a:buClr>
              <a:buChar char="●"/>
              <a:tabLst>
                <a:tab pos="424815" algn="l"/>
                <a:tab pos="425450" algn="l"/>
              </a:tabLst>
            </a:pPr>
            <a:r>
              <a:rPr sz="2400" spc="-5" dirty="0">
                <a:latin typeface="Arial MT"/>
                <a:cs typeface="Arial MT"/>
              </a:rPr>
              <a:t>iOS</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dirty="0">
                <a:latin typeface="Arial MT"/>
                <a:cs typeface="Arial MT"/>
              </a:rPr>
              <a:t>spend</a:t>
            </a:r>
            <a:r>
              <a:rPr sz="2400" spc="-10" dirty="0">
                <a:latin typeface="Arial MT"/>
                <a:cs typeface="Arial MT"/>
              </a:rPr>
              <a:t> </a:t>
            </a:r>
            <a:r>
              <a:rPr sz="2400" spc="-5" dirty="0">
                <a:latin typeface="Arial MT"/>
                <a:cs typeface="Arial MT"/>
              </a:rPr>
              <a:t>2x</a:t>
            </a:r>
            <a:r>
              <a:rPr sz="2400" spc="-10" dirty="0">
                <a:latin typeface="Arial MT"/>
                <a:cs typeface="Arial MT"/>
              </a:rPr>
              <a:t> </a:t>
            </a:r>
            <a:r>
              <a:rPr sz="2400" spc="-5" dirty="0">
                <a:latin typeface="Arial MT"/>
                <a:cs typeface="Arial MT"/>
              </a:rPr>
              <a:t>as</a:t>
            </a:r>
            <a:r>
              <a:rPr sz="2400" spc="-15" dirty="0">
                <a:latin typeface="Arial MT"/>
                <a:cs typeface="Arial MT"/>
              </a:rPr>
              <a:t> </a:t>
            </a:r>
            <a:r>
              <a:rPr sz="2400" dirty="0">
                <a:latin typeface="Arial MT"/>
                <a:cs typeface="Arial MT"/>
              </a:rPr>
              <a:t>much</a:t>
            </a:r>
            <a:r>
              <a:rPr sz="2400" spc="-10" dirty="0">
                <a:latin typeface="Arial MT"/>
                <a:cs typeface="Arial MT"/>
              </a:rPr>
              <a:t> </a:t>
            </a:r>
            <a:r>
              <a:rPr sz="2400" spc="-5" dirty="0">
                <a:latin typeface="Arial MT"/>
                <a:cs typeface="Arial MT"/>
              </a:rPr>
              <a:t>as</a:t>
            </a:r>
            <a:r>
              <a:rPr sz="2400" spc="-140" dirty="0">
                <a:latin typeface="Arial MT"/>
                <a:cs typeface="Arial MT"/>
              </a:rPr>
              <a:t> </a:t>
            </a:r>
            <a:r>
              <a:rPr sz="2400" spc="-5" dirty="0">
                <a:latin typeface="Arial MT"/>
                <a:cs typeface="Arial MT"/>
              </a:rPr>
              <a:t>Android</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spc="-5" dirty="0">
                <a:latin typeface="Arial MT"/>
                <a:cs typeface="Arial MT"/>
              </a:rPr>
              <a:t>on</a:t>
            </a:r>
            <a:r>
              <a:rPr sz="2400" spc="-10" dirty="0">
                <a:latin typeface="Arial MT"/>
                <a:cs typeface="Arial MT"/>
              </a:rPr>
              <a:t> </a:t>
            </a:r>
            <a:r>
              <a:rPr sz="2400" spc="-5" dirty="0">
                <a:latin typeface="Arial MT"/>
                <a:cs typeface="Arial MT"/>
              </a:rPr>
              <a:t>3rd </a:t>
            </a:r>
            <a:r>
              <a:rPr sz="2400" spc="-655" dirty="0">
                <a:latin typeface="Arial MT"/>
                <a:cs typeface="Arial MT"/>
              </a:rPr>
              <a:t> </a:t>
            </a:r>
            <a:r>
              <a:rPr sz="2400" spc="-5" dirty="0">
                <a:latin typeface="Arial MT"/>
                <a:cs typeface="Arial MT"/>
              </a:rPr>
              <a:t>party</a:t>
            </a:r>
            <a:r>
              <a:rPr sz="2400" spc="-10" dirty="0">
                <a:latin typeface="Arial MT"/>
                <a:cs typeface="Arial MT"/>
              </a:rPr>
              <a:t> </a:t>
            </a:r>
            <a:r>
              <a:rPr sz="2400" spc="-5" dirty="0">
                <a:latin typeface="Arial MT"/>
                <a:cs typeface="Arial MT"/>
              </a:rPr>
              <a:t>apps</a:t>
            </a:r>
            <a:endParaRPr sz="2400" dirty="0">
              <a:latin typeface="Arial MT"/>
              <a:cs typeface="Arial MT"/>
            </a:endParaRPr>
          </a:p>
          <a:p>
            <a:pPr marL="882015" lvl="1" indent="-412750">
              <a:lnSpc>
                <a:spcPts val="2835"/>
              </a:lnSpc>
              <a:buChar char="○"/>
              <a:tabLst>
                <a:tab pos="882015" algn="l"/>
                <a:tab pos="882650" algn="l"/>
              </a:tabLst>
            </a:pPr>
            <a:r>
              <a:rPr sz="2400" i="1" spc="-5" dirty="0">
                <a:latin typeface="Arial"/>
                <a:cs typeface="Arial"/>
              </a:rPr>
              <a:t>Is</a:t>
            </a:r>
            <a:r>
              <a:rPr sz="2400" i="1" spc="-15" dirty="0">
                <a:latin typeface="Arial"/>
                <a:cs typeface="Arial"/>
              </a:rPr>
              <a:t> </a:t>
            </a:r>
            <a:r>
              <a:rPr sz="2400" b="1" i="1" spc="-5" dirty="0">
                <a:latin typeface="Arial"/>
                <a:cs typeface="Arial"/>
              </a:rPr>
              <a:t>higher</a:t>
            </a:r>
            <a:r>
              <a:rPr sz="2400" b="1" i="1" spc="-20" dirty="0">
                <a:latin typeface="Arial"/>
                <a:cs typeface="Arial"/>
              </a:rPr>
              <a:t> </a:t>
            </a:r>
            <a:r>
              <a:rPr sz="2400" b="1" i="1" spc="-5" dirty="0">
                <a:latin typeface="Arial"/>
                <a:cs typeface="Arial"/>
              </a:rPr>
              <a:t>spending</a:t>
            </a:r>
            <a:r>
              <a:rPr sz="2400" b="1" i="1" spc="15" dirty="0">
                <a:latin typeface="Arial"/>
                <a:cs typeface="Arial"/>
              </a:rPr>
              <a:t> </a:t>
            </a:r>
            <a:r>
              <a:rPr sz="2400" i="1" u="heavy" dirty="0">
                <a:uFill>
                  <a:solidFill>
                    <a:srgbClr val="000000"/>
                  </a:solidFill>
                </a:uFill>
                <a:latin typeface="Arial"/>
                <a:cs typeface="Arial"/>
              </a:rPr>
              <a:t>caused</a:t>
            </a:r>
            <a:r>
              <a:rPr sz="2400" i="1" u="heavy" spc="-15" dirty="0">
                <a:uFill>
                  <a:solidFill>
                    <a:srgbClr val="000000"/>
                  </a:solidFill>
                </a:uFill>
                <a:latin typeface="Arial"/>
                <a:cs typeface="Arial"/>
              </a:rPr>
              <a:t> </a:t>
            </a:r>
            <a:r>
              <a:rPr sz="2400" i="1" u="heavy" spc="-5" dirty="0">
                <a:uFill>
                  <a:solidFill>
                    <a:srgbClr val="000000"/>
                  </a:solidFill>
                </a:uFill>
                <a:latin typeface="Arial"/>
                <a:cs typeface="Arial"/>
              </a:rPr>
              <a:t>by</a:t>
            </a:r>
            <a:r>
              <a:rPr sz="2400" i="1" spc="-10" dirty="0">
                <a:latin typeface="Arial"/>
                <a:cs typeface="Arial"/>
              </a:rPr>
              <a:t> </a:t>
            </a:r>
            <a:r>
              <a:rPr sz="2400" i="1" spc="-5" dirty="0">
                <a:latin typeface="Arial"/>
                <a:cs typeface="Arial"/>
              </a:rPr>
              <a:t>users</a:t>
            </a:r>
            <a:r>
              <a:rPr sz="2400" i="1" spc="-15" dirty="0">
                <a:latin typeface="Arial"/>
                <a:cs typeface="Arial"/>
              </a:rPr>
              <a:t> </a:t>
            </a:r>
            <a:r>
              <a:rPr sz="2400" i="1" spc="-5" dirty="0">
                <a:latin typeface="Arial"/>
                <a:cs typeface="Arial"/>
              </a:rPr>
              <a:t>owning</a:t>
            </a:r>
            <a:endParaRPr sz="2400" dirty="0">
              <a:latin typeface="Arial"/>
              <a:cs typeface="Arial"/>
            </a:endParaRPr>
          </a:p>
          <a:p>
            <a:pPr marL="882015">
              <a:lnSpc>
                <a:spcPts val="2850"/>
              </a:lnSpc>
            </a:pPr>
            <a:r>
              <a:rPr sz="2400" b="1" i="1" spc="-5" dirty="0">
                <a:latin typeface="Arial"/>
                <a:cs typeface="Arial"/>
              </a:rPr>
              <a:t>iPhone</a:t>
            </a:r>
            <a:r>
              <a:rPr sz="2400" i="1" spc="-5" dirty="0">
                <a:latin typeface="Arial"/>
                <a:cs typeface="Arial"/>
              </a:rPr>
              <a:t>?</a:t>
            </a:r>
            <a:endParaRPr sz="2400" dirty="0">
              <a:latin typeface="Arial"/>
              <a:cs typeface="Arial"/>
            </a:endParaRPr>
          </a:p>
          <a:p>
            <a:pPr marL="882015" indent="-412750">
              <a:lnSpc>
                <a:spcPts val="2850"/>
              </a:lnSpc>
              <a:buChar char="○"/>
              <a:tabLst>
                <a:tab pos="882015" algn="l"/>
                <a:tab pos="882650" algn="l"/>
              </a:tabLst>
            </a:pPr>
            <a:r>
              <a:rPr sz="2400" spc="-5" dirty="0">
                <a:latin typeface="Arial MT"/>
                <a:cs typeface="Arial MT"/>
              </a:rPr>
              <a:t>Can’t</a:t>
            </a:r>
            <a:r>
              <a:rPr sz="2400" spc="-90" dirty="0">
                <a:latin typeface="Arial MT"/>
                <a:cs typeface="Arial MT"/>
              </a:rPr>
              <a:t> </a:t>
            </a:r>
            <a:r>
              <a:rPr sz="2400" spc="-60" dirty="0">
                <a:latin typeface="Arial MT"/>
                <a:cs typeface="Arial MT"/>
              </a:rPr>
              <a:t>Tell:</a:t>
            </a:r>
            <a:endParaRPr sz="2400" dirty="0">
              <a:latin typeface="Arial MT"/>
              <a:cs typeface="Arial MT"/>
            </a:endParaRPr>
          </a:p>
          <a:p>
            <a:pPr marL="1339215" lvl="1" indent="-412750">
              <a:lnSpc>
                <a:spcPts val="2850"/>
              </a:lnSpc>
              <a:buChar char="■"/>
              <a:tabLst>
                <a:tab pos="1339215" algn="l"/>
                <a:tab pos="1339850" algn="l"/>
              </a:tabLst>
            </a:pPr>
            <a:r>
              <a:rPr sz="2400" spc="-5" dirty="0">
                <a:latin typeface="Arial MT"/>
                <a:cs typeface="Arial MT"/>
              </a:rPr>
              <a:t>Users</a:t>
            </a:r>
            <a:r>
              <a:rPr sz="2400" spc="-20" dirty="0">
                <a:latin typeface="Arial MT"/>
                <a:cs typeface="Arial MT"/>
              </a:rPr>
              <a:t> </a:t>
            </a:r>
            <a:r>
              <a:rPr sz="2400" spc="-5" dirty="0">
                <a:latin typeface="Arial MT"/>
                <a:cs typeface="Arial MT"/>
              </a:rPr>
              <a:t>aren’t</a:t>
            </a:r>
            <a:r>
              <a:rPr sz="2400" spc="-20" dirty="0">
                <a:latin typeface="Arial MT"/>
                <a:cs typeface="Arial MT"/>
              </a:rPr>
              <a:t> </a:t>
            </a:r>
            <a:r>
              <a:rPr sz="2400" dirty="0">
                <a:latin typeface="Arial MT"/>
                <a:cs typeface="Arial MT"/>
              </a:rPr>
              <a:t>randomly</a:t>
            </a:r>
            <a:r>
              <a:rPr sz="2400" spc="-20" dirty="0">
                <a:latin typeface="Arial MT"/>
                <a:cs typeface="Arial MT"/>
              </a:rPr>
              <a:t> </a:t>
            </a:r>
            <a:r>
              <a:rPr sz="2400" spc="-5" dirty="0">
                <a:latin typeface="Arial MT"/>
                <a:cs typeface="Arial MT"/>
              </a:rPr>
              <a:t>assigned</a:t>
            </a:r>
            <a:r>
              <a:rPr sz="2400" spc="-15" dirty="0">
                <a:latin typeface="Arial MT"/>
                <a:cs typeface="Arial MT"/>
              </a:rPr>
              <a:t> </a:t>
            </a:r>
            <a:r>
              <a:rPr sz="2400" dirty="0">
                <a:latin typeface="Arial MT"/>
                <a:cs typeface="Arial MT"/>
              </a:rPr>
              <a:t>a</a:t>
            </a:r>
            <a:r>
              <a:rPr sz="2400" spc="-20" dirty="0">
                <a:latin typeface="Arial MT"/>
                <a:cs typeface="Arial MT"/>
              </a:rPr>
              <a:t> </a:t>
            </a:r>
            <a:r>
              <a:rPr sz="2400" spc="-5" dirty="0">
                <a:latin typeface="Arial MT"/>
                <a:cs typeface="Arial MT"/>
              </a:rPr>
              <a:t>phone</a:t>
            </a:r>
            <a:endParaRPr sz="2400" dirty="0">
              <a:latin typeface="Arial MT"/>
              <a:cs typeface="Arial MT"/>
            </a:endParaRPr>
          </a:p>
          <a:p>
            <a:pPr marL="1339215" marR="5080" lvl="1" indent="-412750">
              <a:lnSpc>
                <a:spcPts val="2850"/>
              </a:lnSpc>
              <a:spcBef>
                <a:spcPts val="105"/>
              </a:spcBef>
              <a:buChar char="■"/>
              <a:tabLst>
                <a:tab pos="1339215" algn="l"/>
                <a:tab pos="1339850" algn="l"/>
              </a:tabLst>
            </a:pPr>
            <a:r>
              <a:rPr sz="2400" spc="-5" dirty="0">
                <a:latin typeface="Arial MT"/>
                <a:cs typeface="Arial MT"/>
              </a:rPr>
              <a:t>Other factors </a:t>
            </a:r>
            <a:r>
              <a:rPr sz="2400" dirty="0">
                <a:latin typeface="Arial MT"/>
                <a:cs typeface="Arial MT"/>
              </a:rPr>
              <a:t>contribute </a:t>
            </a:r>
            <a:r>
              <a:rPr sz="2400" spc="-5" dirty="0">
                <a:latin typeface="Arial MT"/>
                <a:cs typeface="Arial MT"/>
              </a:rPr>
              <a:t>to their phone </a:t>
            </a:r>
            <a:r>
              <a:rPr sz="2400" dirty="0">
                <a:latin typeface="Arial MT"/>
                <a:cs typeface="Arial MT"/>
              </a:rPr>
              <a:t> </a:t>
            </a:r>
            <a:r>
              <a:rPr sz="2400" spc="-5" dirty="0">
                <a:latin typeface="Arial MT"/>
                <a:cs typeface="Arial MT"/>
              </a:rPr>
              <a:t>purchasing</a:t>
            </a:r>
            <a:r>
              <a:rPr sz="2400" spc="-25" dirty="0">
                <a:latin typeface="Arial MT"/>
                <a:cs typeface="Arial MT"/>
              </a:rPr>
              <a:t> </a:t>
            </a:r>
            <a:r>
              <a:rPr sz="2400" spc="-5" dirty="0">
                <a:latin typeface="Arial MT"/>
                <a:cs typeface="Arial MT"/>
              </a:rPr>
              <a:t>decisions</a:t>
            </a:r>
            <a:r>
              <a:rPr sz="2400" spc="-25" dirty="0">
                <a:latin typeface="Arial MT"/>
                <a:cs typeface="Arial MT"/>
              </a:rPr>
              <a:t> </a:t>
            </a:r>
            <a:r>
              <a:rPr sz="2400" dirty="0">
                <a:latin typeface="Arial MT"/>
                <a:cs typeface="Arial MT"/>
              </a:rPr>
              <a:t>(e.g.</a:t>
            </a:r>
            <a:r>
              <a:rPr sz="2400" spc="-25" dirty="0">
                <a:latin typeface="Arial MT"/>
                <a:cs typeface="Arial MT"/>
              </a:rPr>
              <a:t> </a:t>
            </a:r>
            <a:r>
              <a:rPr sz="2400" spc="-5" dirty="0">
                <a:latin typeface="Arial MT"/>
                <a:cs typeface="Arial MT"/>
              </a:rPr>
              <a:t>income,</a:t>
            </a:r>
            <a:r>
              <a:rPr sz="2400" spc="-25" dirty="0">
                <a:latin typeface="Arial MT"/>
                <a:cs typeface="Arial MT"/>
              </a:rPr>
              <a:t> </a:t>
            </a:r>
            <a:r>
              <a:rPr sz="2400" spc="-5" dirty="0">
                <a:latin typeface="Arial MT"/>
                <a:cs typeface="Arial MT"/>
              </a:rPr>
              <a:t>geography)</a:t>
            </a:r>
            <a:endParaRPr sz="24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7966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English]</a:t>
            </a:r>
          </a:p>
        </p:txBody>
      </p:sp>
      <p:sp>
        <p:nvSpPr>
          <p:cNvPr id="3" name="object 3"/>
          <p:cNvSpPr txBox="1"/>
          <p:nvPr/>
        </p:nvSpPr>
        <p:spPr>
          <a:xfrm>
            <a:off x="530225" y="1093342"/>
            <a:ext cx="8016875" cy="2727029"/>
          </a:xfrm>
          <a:prstGeom prst="rect">
            <a:avLst/>
          </a:prstGeom>
        </p:spPr>
        <p:txBody>
          <a:bodyPr vert="horz" wrap="square" lIns="0" tIns="13335" rIns="0" bIns="0" rtlCol="0">
            <a:spAutoFit/>
          </a:bodyPr>
          <a:lstStyle/>
          <a:p>
            <a:pPr marL="469900" marR="688340" indent="-412750">
              <a:lnSpc>
                <a:spcPct val="99700"/>
              </a:lnSpc>
              <a:spcBef>
                <a:spcPts val="105"/>
              </a:spcBef>
              <a:buClr>
                <a:srgbClr val="C4820D"/>
              </a:buClr>
              <a:buChar char="●"/>
              <a:tabLst>
                <a:tab pos="469265" algn="l"/>
                <a:tab pos="469900" algn="l"/>
              </a:tabLst>
            </a:pPr>
            <a:r>
              <a:rPr sz="2400" spc="-5" dirty="0">
                <a:cs typeface="Arial MT"/>
              </a:rPr>
              <a:t>About disparities between the percentages in the </a:t>
            </a:r>
            <a:r>
              <a:rPr sz="2400" dirty="0">
                <a:cs typeface="Arial MT"/>
              </a:rPr>
              <a:t> </a:t>
            </a:r>
            <a:r>
              <a:rPr sz="2400" i="1" spc="-5" dirty="0">
                <a:cs typeface="Arial MT"/>
              </a:rPr>
              <a:t>eligible population </a:t>
            </a:r>
            <a:r>
              <a:rPr sz="2400" spc="-5" dirty="0">
                <a:cs typeface="Arial MT"/>
              </a:rPr>
              <a:t>and </a:t>
            </a:r>
            <a:r>
              <a:rPr sz="2400" i="1" spc="-5" dirty="0">
                <a:cs typeface="Arial MT"/>
              </a:rPr>
              <a:t>the jury panel</a:t>
            </a:r>
            <a:r>
              <a:rPr sz="2400" spc="-5" dirty="0">
                <a:cs typeface="Arial MT"/>
              </a:rPr>
              <a:t>, the Supreme </a:t>
            </a:r>
            <a:r>
              <a:rPr sz="2400" spc="-655" dirty="0">
                <a:cs typeface="Arial MT"/>
              </a:rPr>
              <a:t> </a:t>
            </a:r>
            <a:r>
              <a:rPr sz="2400" spc="-5" dirty="0">
                <a:cs typeface="Arial MT"/>
              </a:rPr>
              <a:t>Court</a:t>
            </a:r>
            <a:r>
              <a:rPr sz="2400" spc="-10" dirty="0">
                <a:cs typeface="Arial MT"/>
              </a:rPr>
              <a:t> </a:t>
            </a:r>
            <a:r>
              <a:rPr sz="2400" spc="-5" dirty="0">
                <a:cs typeface="Arial MT"/>
              </a:rPr>
              <a:t>wrote:</a:t>
            </a:r>
            <a:endParaRPr sz="2400" dirty="0">
              <a:cs typeface="Arial MT"/>
            </a:endParaRPr>
          </a:p>
          <a:p>
            <a:pPr marL="12700" marR="5080">
              <a:lnSpc>
                <a:spcPct val="99700"/>
              </a:lnSpc>
              <a:spcBef>
                <a:spcPts val="459"/>
              </a:spcBef>
            </a:pPr>
            <a:r>
              <a:rPr sz="2400" dirty="0">
                <a:solidFill>
                  <a:srgbClr val="00B0F0"/>
                </a:solidFill>
                <a:cs typeface="Arial MT"/>
              </a:rPr>
              <a:t>“... </a:t>
            </a:r>
            <a:r>
              <a:rPr sz="2400" spc="-5" dirty="0">
                <a:solidFill>
                  <a:srgbClr val="00B0F0"/>
                </a:solidFill>
                <a:cs typeface="Arial MT"/>
              </a:rPr>
              <a:t>the overall percentage disparity has been </a:t>
            </a:r>
            <a:r>
              <a:rPr sz="2400" dirty="0">
                <a:solidFill>
                  <a:srgbClr val="00B0F0"/>
                </a:solidFill>
                <a:cs typeface="Arial MT"/>
              </a:rPr>
              <a:t>small </a:t>
            </a:r>
            <a:r>
              <a:rPr sz="2400" spc="-5" dirty="0">
                <a:solidFill>
                  <a:srgbClr val="00B0F0"/>
                </a:solidFill>
                <a:cs typeface="Arial MT"/>
              </a:rPr>
              <a:t>and </a:t>
            </a:r>
            <a:r>
              <a:rPr sz="2400" dirty="0">
                <a:solidFill>
                  <a:srgbClr val="00B0F0"/>
                </a:solidFill>
                <a:cs typeface="Arial MT"/>
              </a:rPr>
              <a:t> reflects </a:t>
            </a:r>
            <a:r>
              <a:rPr sz="2400" spc="-5" dirty="0">
                <a:solidFill>
                  <a:srgbClr val="00B0F0"/>
                </a:solidFill>
                <a:cs typeface="Arial MT"/>
              </a:rPr>
              <a:t>no </a:t>
            </a:r>
            <a:r>
              <a:rPr sz="2400" dirty="0">
                <a:solidFill>
                  <a:srgbClr val="00B0F0"/>
                </a:solidFill>
                <a:cs typeface="Arial MT"/>
              </a:rPr>
              <a:t>studied </a:t>
            </a:r>
            <a:r>
              <a:rPr sz="2400" spc="-5" dirty="0">
                <a:solidFill>
                  <a:srgbClr val="00B0F0"/>
                </a:solidFill>
                <a:cs typeface="Arial MT"/>
              </a:rPr>
              <a:t>attempt to include or exclude </a:t>
            </a:r>
            <a:r>
              <a:rPr sz="2400" dirty="0">
                <a:solidFill>
                  <a:srgbClr val="00B0F0"/>
                </a:solidFill>
                <a:cs typeface="Arial MT"/>
              </a:rPr>
              <a:t>a specified </a:t>
            </a:r>
            <a:r>
              <a:rPr sz="2400" spc="-655" dirty="0">
                <a:solidFill>
                  <a:srgbClr val="00B0F0"/>
                </a:solidFill>
                <a:cs typeface="Arial MT"/>
              </a:rPr>
              <a:t> </a:t>
            </a:r>
            <a:r>
              <a:rPr sz="2400" spc="-5" dirty="0">
                <a:solidFill>
                  <a:srgbClr val="00B0F0"/>
                </a:solidFill>
                <a:cs typeface="Arial MT"/>
              </a:rPr>
              <a:t>number</a:t>
            </a:r>
            <a:r>
              <a:rPr sz="2400" spc="-10" dirty="0">
                <a:solidFill>
                  <a:srgbClr val="00B0F0"/>
                </a:solidFill>
                <a:cs typeface="Arial MT"/>
              </a:rPr>
              <a:t> </a:t>
            </a:r>
            <a:r>
              <a:rPr sz="2400" spc="-5" dirty="0">
                <a:solidFill>
                  <a:srgbClr val="00B0F0"/>
                </a:solidFill>
                <a:cs typeface="Arial MT"/>
              </a:rPr>
              <a:t>of Negroes”</a:t>
            </a:r>
            <a:endParaRPr sz="2400" dirty="0">
              <a:solidFill>
                <a:srgbClr val="00B0F0"/>
              </a:solidFill>
              <a:cs typeface="Arial MT"/>
            </a:endParaRPr>
          </a:p>
          <a:p>
            <a:pPr marL="469900" indent="-412750">
              <a:lnSpc>
                <a:spcPct val="100000"/>
              </a:lnSpc>
              <a:spcBef>
                <a:spcPts val="450"/>
              </a:spcBef>
              <a:buClr>
                <a:srgbClr val="C4820D"/>
              </a:buClr>
              <a:buChar char="●"/>
              <a:tabLst>
                <a:tab pos="469265" algn="l"/>
                <a:tab pos="469900" algn="l"/>
              </a:tabLst>
            </a:pPr>
            <a:r>
              <a:rPr sz="2400" spc="-5" dirty="0">
                <a:cs typeface="Arial MT"/>
              </a:rPr>
              <a:t>The</a:t>
            </a:r>
            <a:r>
              <a:rPr sz="2400" spc="-20" dirty="0">
                <a:cs typeface="Arial MT"/>
              </a:rPr>
              <a:t> </a:t>
            </a:r>
            <a:r>
              <a:rPr sz="2400" spc="-5" dirty="0">
                <a:cs typeface="Arial MT"/>
              </a:rPr>
              <a:t>Supreme</a:t>
            </a:r>
            <a:r>
              <a:rPr sz="2400" spc="-15" dirty="0">
                <a:cs typeface="Arial MT"/>
              </a:rPr>
              <a:t> </a:t>
            </a:r>
            <a:r>
              <a:rPr sz="2400" spc="-5" dirty="0">
                <a:cs typeface="Arial MT"/>
              </a:rPr>
              <a:t>Court</a:t>
            </a:r>
            <a:r>
              <a:rPr sz="2400" spc="-10" dirty="0">
                <a:cs typeface="Arial MT"/>
              </a:rPr>
              <a:t> </a:t>
            </a:r>
            <a:r>
              <a:rPr sz="2400" spc="-5" dirty="0">
                <a:cs typeface="Arial MT"/>
              </a:rPr>
              <a:t>denied</a:t>
            </a:r>
            <a:r>
              <a:rPr sz="2400" spc="-10" dirty="0">
                <a:cs typeface="Arial MT"/>
              </a:rPr>
              <a:t> </a:t>
            </a:r>
            <a:r>
              <a:rPr sz="2400" spc="-5" dirty="0">
                <a:cs typeface="Arial MT"/>
              </a:rPr>
              <a:t>Robert</a:t>
            </a:r>
            <a:r>
              <a:rPr sz="2400" spc="-15" dirty="0">
                <a:cs typeface="Arial MT"/>
              </a:rPr>
              <a:t> Swain’s</a:t>
            </a:r>
            <a:r>
              <a:rPr sz="2400" spc="-10" dirty="0">
                <a:cs typeface="Arial MT"/>
              </a:rPr>
              <a:t> </a:t>
            </a:r>
            <a:r>
              <a:rPr sz="2400" spc="-5" dirty="0">
                <a:cs typeface="Arial MT"/>
              </a:rPr>
              <a:t>appeal</a:t>
            </a:r>
            <a:endParaRPr sz="2400" dirty="0">
              <a:cs typeface="Arial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878" y="2240540"/>
            <a:ext cx="2058035" cy="574040"/>
          </a:xfrm>
          <a:prstGeom prst="rect">
            <a:avLst/>
          </a:prstGeom>
        </p:spPr>
        <p:txBody>
          <a:bodyPr vert="horz" wrap="square" lIns="0" tIns="12700" rIns="0" bIns="0" rtlCol="0">
            <a:spAutoFit/>
          </a:bodyPr>
          <a:lstStyle/>
          <a:p>
            <a:pPr marL="12700">
              <a:lnSpc>
                <a:spcPct val="100000"/>
              </a:lnSpc>
              <a:spcBef>
                <a:spcPts val="100"/>
              </a:spcBef>
            </a:pPr>
            <a:r>
              <a:rPr u="none" spc="-5" dirty="0"/>
              <a:t>Causality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6541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Randomized</a:t>
            </a:r>
            <a:r>
              <a:rPr u="none" spc="-50" dirty="0">
                <a:solidFill>
                  <a:schemeClr val="tx1"/>
                </a:solidFill>
              </a:rPr>
              <a:t> </a:t>
            </a:r>
            <a:r>
              <a:rPr u="none" spc="-5" dirty="0">
                <a:solidFill>
                  <a:schemeClr val="tx1"/>
                </a:solidFill>
              </a:rPr>
              <a:t>Controlled</a:t>
            </a:r>
            <a:r>
              <a:rPr u="none" spc="-45" dirty="0">
                <a:solidFill>
                  <a:schemeClr val="tx1"/>
                </a:solidFill>
              </a:rPr>
              <a:t> </a:t>
            </a:r>
            <a:r>
              <a:rPr u="none" spc="-5" dirty="0">
                <a:solidFill>
                  <a:schemeClr val="tx1"/>
                </a:solidFill>
              </a:rPr>
              <a:t>Experiment</a:t>
            </a:r>
          </a:p>
        </p:txBody>
      </p:sp>
      <p:sp>
        <p:nvSpPr>
          <p:cNvPr id="3" name="object 3"/>
          <p:cNvSpPr txBox="1"/>
          <p:nvPr/>
        </p:nvSpPr>
        <p:spPr>
          <a:xfrm>
            <a:off x="574724" y="1093342"/>
            <a:ext cx="8223588" cy="33728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160" dirty="0">
                <a:cs typeface="Arial MT"/>
              </a:rPr>
              <a:t> </a:t>
            </a:r>
            <a:r>
              <a:rPr sz="2400" spc="-5" dirty="0">
                <a:cs typeface="Arial MT"/>
              </a:rPr>
              <a:t>A:</a:t>
            </a:r>
            <a:r>
              <a:rPr sz="2400" spc="10" dirty="0">
                <a:cs typeface="Arial MT"/>
              </a:rPr>
              <a:t> </a:t>
            </a:r>
            <a:r>
              <a:rPr sz="2400" b="1" spc="-5" dirty="0">
                <a:solidFill>
                  <a:srgbClr val="0000FF"/>
                </a:solidFill>
                <a:cs typeface="Arial"/>
              </a:rPr>
              <a:t>control</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indent="-412750">
              <a:lnSpc>
                <a:spcPct val="100000"/>
              </a:lnSpc>
              <a:spcBef>
                <a:spcPts val="15"/>
              </a:spcBef>
              <a:buClr>
                <a:srgbClr val="C4820D"/>
              </a:buClr>
              <a:buChar char="●"/>
              <a:tabLst>
                <a:tab pos="424815" algn="l"/>
                <a:tab pos="425450" algn="l"/>
              </a:tabLst>
            </a:pPr>
            <a:r>
              <a:rPr sz="2400" spc="-5" dirty="0">
                <a:cs typeface="Arial MT"/>
              </a:rPr>
              <a:t>Sample</a:t>
            </a:r>
            <a:r>
              <a:rPr sz="2400" spc="-35" dirty="0">
                <a:cs typeface="Arial MT"/>
              </a:rPr>
              <a:t> </a:t>
            </a:r>
            <a:r>
              <a:rPr sz="2400" spc="-5" dirty="0">
                <a:cs typeface="Arial MT"/>
              </a:rPr>
              <a:t>B:</a:t>
            </a:r>
            <a:r>
              <a:rPr sz="2400" spc="15" dirty="0">
                <a:cs typeface="Arial MT"/>
              </a:rPr>
              <a:t> </a:t>
            </a:r>
            <a:r>
              <a:rPr sz="2400" b="1" dirty="0">
                <a:solidFill>
                  <a:srgbClr val="0000FF"/>
                </a:solidFill>
                <a:cs typeface="Arial"/>
              </a:rPr>
              <a:t>treatment</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marR="5080" indent="-412750">
              <a:lnSpc>
                <a:spcPct val="100499"/>
              </a:lnSpc>
              <a:spcBef>
                <a:spcPts val="1635"/>
              </a:spcBef>
              <a:buClr>
                <a:srgbClr val="C4820D"/>
              </a:buClr>
              <a:buChar char="●"/>
              <a:tabLst>
                <a:tab pos="424815" algn="l"/>
                <a:tab pos="425450" algn="l"/>
              </a:tabLst>
            </a:pPr>
            <a:r>
              <a:rPr sz="2400" b="1" spc="-5" dirty="0">
                <a:solidFill>
                  <a:srgbClr val="0000FF"/>
                </a:solidFill>
                <a:cs typeface="Arial"/>
              </a:rPr>
              <a:t>If </a:t>
            </a:r>
            <a:r>
              <a:rPr sz="2400" b="1" dirty="0">
                <a:solidFill>
                  <a:srgbClr val="0000FF"/>
                </a:solidFill>
                <a:cs typeface="Arial"/>
              </a:rPr>
              <a:t>the treatment </a:t>
            </a:r>
            <a:r>
              <a:rPr sz="2400" b="1" spc="-5" dirty="0">
                <a:solidFill>
                  <a:srgbClr val="0000FF"/>
                </a:solidFill>
                <a:cs typeface="Arial"/>
              </a:rPr>
              <a:t>and control groups are selected at </a:t>
            </a:r>
            <a:r>
              <a:rPr sz="2400" b="1" spc="-655" dirty="0">
                <a:solidFill>
                  <a:srgbClr val="0000FF"/>
                </a:solidFill>
                <a:cs typeface="Arial"/>
              </a:rPr>
              <a:t> </a:t>
            </a:r>
            <a:r>
              <a:rPr sz="2400" b="1" spc="-5" dirty="0">
                <a:solidFill>
                  <a:srgbClr val="0000FF"/>
                </a:solidFill>
                <a:cs typeface="Arial"/>
              </a:rPr>
              <a:t>random,</a:t>
            </a:r>
            <a:r>
              <a:rPr sz="2400" b="1" spc="-15" dirty="0">
                <a:solidFill>
                  <a:srgbClr val="0000FF"/>
                </a:solidFill>
                <a:cs typeface="Arial"/>
              </a:rPr>
              <a:t> </a:t>
            </a:r>
            <a:r>
              <a:rPr sz="2400" b="1" dirty="0">
                <a:solidFill>
                  <a:srgbClr val="0000FF"/>
                </a:solidFill>
                <a:cs typeface="Arial"/>
              </a:rPr>
              <a:t>then</a:t>
            </a:r>
            <a:r>
              <a:rPr sz="2400" b="1" spc="-15" dirty="0">
                <a:solidFill>
                  <a:srgbClr val="0000FF"/>
                </a:solidFill>
                <a:cs typeface="Arial"/>
              </a:rPr>
              <a:t> </a:t>
            </a:r>
            <a:r>
              <a:rPr sz="2400" b="1" spc="-5" dirty="0">
                <a:solidFill>
                  <a:srgbClr val="0000FF"/>
                </a:solidFill>
                <a:cs typeface="Arial"/>
              </a:rPr>
              <a:t>you</a:t>
            </a:r>
            <a:r>
              <a:rPr sz="2400" b="1" spc="-10" dirty="0">
                <a:solidFill>
                  <a:srgbClr val="0000FF"/>
                </a:solidFill>
                <a:cs typeface="Arial"/>
              </a:rPr>
              <a:t> </a:t>
            </a:r>
            <a:r>
              <a:rPr sz="2400" b="1" spc="-5" dirty="0">
                <a:solidFill>
                  <a:srgbClr val="0000FF"/>
                </a:solidFill>
                <a:cs typeface="Arial"/>
              </a:rPr>
              <a:t>can</a:t>
            </a:r>
            <a:r>
              <a:rPr sz="2400" b="1" spc="-15" dirty="0">
                <a:solidFill>
                  <a:srgbClr val="0000FF"/>
                </a:solidFill>
                <a:cs typeface="Arial"/>
              </a:rPr>
              <a:t> </a:t>
            </a:r>
            <a:r>
              <a:rPr sz="2400" b="1" spc="-5" dirty="0">
                <a:solidFill>
                  <a:srgbClr val="0000FF"/>
                </a:solidFill>
                <a:cs typeface="Arial"/>
              </a:rPr>
              <a:t>make</a:t>
            </a:r>
            <a:r>
              <a:rPr sz="2400" b="1" spc="-15" dirty="0">
                <a:solidFill>
                  <a:srgbClr val="0000FF"/>
                </a:solidFill>
                <a:cs typeface="Arial"/>
              </a:rPr>
              <a:t> </a:t>
            </a:r>
            <a:r>
              <a:rPr sz="2400" b="1" spc="-5" dirty="0">
                <a:solidFill>
                  <a:srgbClr val="0000FF"/>
                </a:solidFill>
                <a:cs typeface="Arial"/>
              </a:rPr>
              <a:t>causal</a:t>
            </a:r>
            <a:r>
              <a:rPr sz="2400" b="1" spc="-10" dirty="0">
                <a:solidFill>
                  <a:srgbClr val="0000FF"/>
                </a:solidFill>
                <a:cs typeface="Arial"/>
              </a:rPr>
              <a:t> </a:t>
            </a:r>
            <a:r>
              <a:rPr sz="2400" b="1" spc="-5" dirty="0">
                <a:solidFill>
                  <a:srgbClr val="0000FF"/>
                </a:solidFill>
                <a:cs typeface="Arial"/>
              </a:rPr>
              <a:t>conclusions.</a:t>
            </a:r>
            <a:endParaRPr sz="2400" dirty="0">
              <a:cs typeface="Arial"/>
            </a:endParaRPr>
          </a:p>
          <a:p>
            <a:pPr marL="424815" marR="282575" indent="-412750">
              <a:lnSpc>
                <a:spcPct val="100499"/>
              </a:lnSpc>
              <a:spcBef>
                <a:spcPts val="1635"/>
              </a:spcBef>
              <a:buClr>
                <a:srgbClr val="C4820D"/>
              </a:buClr>
              <a:buChar char="●"/>
              <a:tabLst>
                <a:tab pos="424815" algn="l"/>
                <a:tab pos="425450" algn="l"/>
              </a:tabLst>
            </a:pPr>
            <a:r>
              <a:rPr sz="2400" spc="-5" dirty="0">
                <a:cs typeface="Arial MT"/>
              </a:rPr>
              <a:t>Any </a:t>
            </a:r>
            <a:r>
              <a:rPr sz="2400" spc="-10" dirty="0">
                <a:cs typeface="Arial MT"/>
              </a:rPr>
              <a:t>difference </a:t>
            </a:r>
            <a:r>
              <a:rPr sz="2400" spc="-5" dirty="0">
                <a:cs typeface="Arial MT"/>
              </a:rPr>
              <a:t>in outcomes between the two groups </a:t>
            </a:r>
            <a:r>
              <a:rPr sz="2400" spc="-655" dirty="0">
                <a:cs typeface="Arial MT"/>
              </a:rPr>
              <a:t> </a:t>
            </a:r>
            <a:r>
              <a:rPr sz="2400" dirty="0">
                <a:cs typeface="Arial MT"/>
              </a:rPr>
              <a:t>could</a:t>
            </a:r>
            <a:r>
              <a:rPr sz="2400" spc="-10" dirty="0">
                <a:cs typeface="Arial MT"/>
              </a:rPr>
              <a:t> </a:t>
            </a:r>
            <a:r>
              <a:rPr sz="2400" spc="-5" dirty="0">
                <a:cs typeface="Arial MT"/>
              </a:rPr>
              <a:t>be due to</a:t>
            </a:r>
            <a:r>
              <a:rPr lang="en-US" sz="2400" spc="-5" dirty="0">
                <a:cs typeface="Arial MT"/>
              </a:rPr>
              <a:t>:</a:t>
            </a:r>
          </a:p>
          <a:p>
            <a:pPr marL="882015" lvl="1" indent="-412750">
              <a:lnSpc>
                <a:spcPts val="2865"/>
              </a:lnSpc>
              <a:spcBef>
                <a:spcPts val="100"/>
              </a:spcBef>
              <a:buClr>
                <a:srgbClr val="C4820D"/>
              </a:buClr>
              <a:buChar char="○"/>
              <a:tabLst>
                <a:tab pos="424815" algn="l"/>
                <a:tab pos="425450" algn="l"/>
              </a:tabLst>
            </a:pPr>
            <a:r>
              <a:rPr lang="en-US" sz="2400" dirty="0">
                <a:cs typeface="Arial MT"/>
              </a:rPr>
              <a:t>chance</a:t>
            </a:r>
          </a:p>
          <a:p>
            <a:pPr marL="882015" lvl="1" indent="-412750">
              <a:lnSpc>
                <a:spcPts val="2865"/>
              </a:lnSpc>
              <a:buClr>
                <a:srgbClr val="C4820D"/>
              </a:buClr>
              <a:buChar char="○"/>
              <a:tabLst>
                <a:tab pos="424815" algn="l"/>
                <a:tab pos="425450" algn="l"/>
              </a:tabLst>
            </a:pPr>
            <a:r>
              <a:rPr lang="en-US" sz="2400" spc="-5" dirty="0">
                <a:cs typeface="Arial MT"/>
              </a:rPr>
              <a:t>the</a:t>
            </a:r>
            <a:r>
              <a:rPr lang="en-US" sz="2400" spc="-90" dirty="0">
                <a:cs typeface="Arial MT"/>
              </a:rPr>
              <a:t> </a:t>
            </a:r>
            <a:r>
              <a:rPr lang="en-US" sz="2400" spc="-5" dirty="0">
                <a:cs typeface="Arial MT"/>
              </a:rPr>
              <a:t>treatment</a:t>
            </a:r>
            <a:endParaRPr lang="en-US" sz="2400" dirty="0">
              <a:cs typeface="Arial MT"/>
            </a:endParaRPr>
          </a:p>
        </p:txBody>
      </p:sp>
      <p:sp>
        <p:nvSpPr>
          <p:cNvPr id="5" name="object 5"/>
          <p:cNvSpPr txBox="1"/>
          <p:nvPr/>
        </p:nvSpPr>
        <p:spPr>
          <a:xfrm>
            <a:off x="3066585" y="4466188"/>
            <a:ext cx="3652025"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6.4, </a:t>
            </a:r>
          </a:p>
          <a:p>
            <a:pPr marL="12700">
              <a:lnSpc>
                <a:spcPct val="100000"/>
              </a:lnSpc>
              <a:spcBef>
                <a:spcPts val="100"/>
              </a:spcBef>
            </a:pPr>
            <a:r>
              <a:rPr lang="en-US" dirty="0">
                <a:solidFill>
                  <a:srgbClr val="3B7EA1"/>
                </a:solidFill>
                <a:cs typeface="Arial MT"/>
              </a:rPr>
              <a:t>Randomized Control Experiment</a:t>
            </a:r>
            <a:r>
              <a:rPr dirty="0">
                <a:solidFill>
                  <a:srgbClr val="3B7EA1"/>
                </a:solidFill>
                <a:cs typeface="Arial MT"/>
              </a:rPr>
              <a:t>)</a:t>
            </a:r>
            <a:endParaRPr dirty="0">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p:nvPr/>
        </p:nvSpPr>
        <p:spPr>
          <a:xfrm>
            <a:off x="574724" y="1093342"/>
            <a:ext cx="7743190" cy="112077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In the population there is one imaginary ticket for each </a:t>
            </a:r>
            <a:r>
              <a:rPr sz="2400" spc="-655"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a:t>
            </a:r>
            <a:r>
              <a:rPr sz="2400" spc="-5" dirty="0">
                <a:cs typeface="Arial MT"/>
              </a:rPr>
              <a:t>31</a:t>
            </a:r>
            <a:r>
              <a:rPr sz="2400" spc="-10" dirty="0">
                <a:cs typeface="Arial MT"/>
              </a:rPr>
              <a:t> </a:t>
            </a:r>
            <a:r>
              <a:rPr sz="2400" spc="-5" dirty="0">
                <a:cs typeface="Arial MT"/>
              </a:rPr>
              <a:t>participants in</a:t>
            </a:r>
            <a:r>
              <a:rPr sz="2400" spc="-10" dirty="0">
                <a:cs typeface="Arial MT"/>
              </a:rPr>
              <a:t> </a:t>
            </a:r>
            <a:r>
              <a:rPr sz="2400" spc="-5" dirty="0">
                <a:cs typeface="Arial MT"/>
              </a:rPr>
              <a:t>the</a:t>
            </a:r>
            <a:r>
              <a:rPr sz="2400" spc="-10" dirty="0">
                <a:cs typeface="Arial MT"/>
              </a:rPr>
              <a:t> </a:t>
            </a:r>
            <a:r>
              <a:rPr sz="2400" spc="-5" dirty="0">
                <a:cs typeface="Arial MT"/>
              </a:rPr>
              <a:t>experiment.</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Each</a:t>
            </a:r>
            <a:r>
              <a:rPr sz="2400" spc="-20" dirty="0">
                <a:cs typeface="Arial MT"/>
              </a:rPr>
              <a:t> </a:t>
            </a:r>
            <a:r>
              <a:rPr sz="2400" spc="-10" dirty="0">
                <a:cs typeface="Arial MT"/>
              </a:rPr>
              <a:t>participant’s</a:t>
            </a:r>
            <a:r>
              <a:rPr sz="2400" spc="-15" dirty="0">
                <a:cs typeface="Arial MT"/>
              </a:rPr>
              <a:t> </a:t>
            </a:r>
            <a:r>
              <a:rPr sz="2400" spc="-5" dirty="0">
                <a:cs typeface="Arial MT"/>
              </a:rPr>
              <a:t>ticket</a:t>
            </a:r>
            <a:r>
              <a:rPr sz="2400" spc="-15" dirty="0">
                <a:cs typeface="Arial MT"/>
              </a:rPr>
              <a:t> </a:t>
            </a:r>
            <a:r>
              <a:rPr sz="2400" spc="-5" dirty="0">
                <a:cs typeface="Arial MT"/>
              </a:rPr>
              <a:t>looks</a:t>
            </a:r>
            <a:r>
              <a:rPr sz="2400" spc="-15" dirty="0">
                <a:cs typeface="Arial MT"/>
              </a:rPr>
              <a:t> </a:t>
            </a:r>
            <a:r>
              <a:rPr sz="2400" spc="-5" dirty="0">
                <a:cs typeface="Arial MT"/>
              </a:rPr>
              <a:t>like</a:t>
            </a:r>
            <a:r>
              <a:rPr sz="2400" spc="-15" dirty="0">
                <a:cs typeface="Arial MT"/>
              </a:rPr>
              <a:t> </a:t>
            </a:r>
            <a:r>
              <a:rPr sz="2400" spc="-5" dirty="0">
                <a:cs typeface="Arial MT"/>
              </a:rPr>
              <a:t>this:</a:t>
            </a:r>
            <a:endParaRPr sz="2400" dirty="0">
              <a:cs typeface="Arial MT"/>
            </a:endParaRPr>
          </a:p>
        </p:txBody>
      </p:sp>
      <p:grpSp>
        <p:nvGrpSpPr>
          <p:cNvPr id="5" name="object 5"/>
          <p:cNvGrpSpPr/>
          <p:nvPr/>
        </p:nvGrpSpPr>
        <p:grpSpPr>
          <a:xfrm>
            <a:off x="1028387" y="3363662"/>
            <a:ext cx="7252334" cy="1257935"/>
            <a:chOff x="1028387" y="3363662"/>
            <a:chExt cx="7252334" cy="1257935"/>
          </a:xfrm>
        </p:grpSpPr>
        <p:sp>
          <p:nvSpPr>
            <p:cNvPr id="6" name="object 6"/>
            <p:cNvSpPr/>
            <p:nvPr/>
          </p:nvSpPr>
          <p:spPr>
            <a:xfrm>
              <a:off x="1033150" y="3368425"/>
              <a:ext cx="7242809" cy="1248410"/>
            </a:xfrm>
            <a:custGeom>
              <a:avLst/>
              <a:gdLst/>
              <a:ahLst/>
              <a:cxnLst/>
              <a:rect l="l" t="t" r="r" b="b"/>
              <a:pathLst>
                <a:path w="7242809" h="1248410">
                  <a:moveTo>
                    <a:pt x="7242599" y="1247999"/>
                  </a:moveTo>
                  <a:lnTo>
                    <a:pt x="0" y="1247999"/>
                  </a:lnTo>
                  <a:lnTo>
                    <a:pt x="0" y="0"/>
                  </a:lnTo>
                  <a:lnTo>
                    <a:pt x="7242599" y="0"/>
                  </a:lnTo>
                  <a:lnTo>
                    <a:pt x="7242599" y="1247999"/>
                  </a:lnTo>
                  <a:close/>
                </a:path>
              </a:pathLst>
            </a:custGeom>
            <a:solidFill>
              <a:srgbClr val="D9D1E9"/>
            </a:solidFill>
          </p:spPr>
          <p:txBody>
            <a:bodyPr wrap="square" lIns="0" tIns="0" rIns="0" bIns="0" rtlCol="0"/>
            <a:lstStyle/>
            <a:p>
              <a:endParaRPr/>
            </a:p>
          </p:txBody>
        </p:sp>
        <p:sp>
          <p:nvSpPr>
            <p:cNvPr id="7" name="object 7"/>
            <p:cNvSpPr/>
            <p:nvPr/>
          </p:nvSpPr>
          <p:spPr>
            <a:xfrm>
              <a:off x="1033150" y="3368425"/>
              <a:ext cx="7242809" cy="1248410"/>
            </a:xfrm>
            <a:custGeom>
              <a:avLst/>
              <a:gdLst/>
              <a:ahLst/>
              <a:cxnLst/>
              <a:rect l="l" t="t" r="r" b="b"/>
              <a:pathLst>
                <a:path w="7242809" h="1248410">
                  <a:moveTo>
                    <a:pt x="0" y="0"/>
                  </a:moveTo>
                  <a:lnTo>
                    <a:pt x="7242599" y="0"/>
                  </a:lnTo>
                  <a:lnTo>
                    <a:pt x="72425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1037912" y="3373187"/>
            <a:ext cx="3602354" cy="985526"/>
          </a:xfrm>
          <a:prstGeom prst="rect">
            <a:avLst/>
          </a:prstGeom>
          <a:solidFill>
            <a:srgbClr val="D9D1E9"/>
          </a:solidFill>
        </p:spPr>
        <p:txBody>
          <a:bodyPr vert="horz" wrap="square" lIns="0" tIns="260350" rIns="0" bIns="0" rtlCol="0">
            <a:spAutoFit/>
          </a:bodyPr>
          <a:lstStyle/>
          <a:p>
            <a:pPr marL="80645" marR="403225">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sz="2400" spc="-5" dirty="0">
                <a:cs typeface="Arial MT"/>
              </a:rPr>
              <a:t>to </a:t>
            </a:r>
            <a:r>
              <a:rPr sz="2400" spc="-650" dirty="0">
                <a:cs typeface="Arial MT"/>
              </a:rPr>
              <a:t> </a:t>
            </a:r>
            <a:r>
              <a:rPr sz="2400" spc="-5" dirty="0">
                <a:cs typeface="Arial MT"/>
              </a:rPr>
              <a:t>treatment</a:t>
            </a:r>
            <a:r>
              <a:rPr sz="2400" spc="-20" dirty="0">
                <a:cs typeface="Arial MT"/>
              </a:rPr>
              <a:t> </a:t>
            </a:r>
            <a:r>
              <a:rPr sz="2400" spc="-5" dirty="0">
                <a:cs typeface="Arial MT"/>
              </a:rPr>
              <a:t>group</a:t>
            </a:r>
            <a:endParaRPr sz="2400" dirty="0">
              <a:cs typeface="Arial MT"/>
            </a:endParaRPr>
          </a:p>
        </p:txBody>
      </p:sp>
      <p:sp>
        <p:nvSpPr>
          <p:cNvPr id="9" name="object 9"/>
          <p:cNvSpPr txBox="1"/>
          <p:nvPr/>
        </p:nvSpPr>
        <p:spPr>
          <a:xfrm>
            <a:off x="4668737" y="3373187"/>
            <a:ext cx="3602354" cy="985526"/>
          </a:xfrm>
          <a:prstGeom prst="rect">
            <a:avLst/>
          </a:prstGeom>
          <a:solidFill>
            <a:srgbClr val="D9D1E9"/>
          </a:solidFill>
        </p:spPr>
        <p:txBody>
          <a:bodyPr vert="horz" wrap="square" lIns="0" tIns="260350" rIns="0" bIns="0" rtlCol="0">
            <a:spAutoFit/>
          </a:bodyPr>
          <a:lstStyle/>
          <a:p>
            <a:pPr marL="285115" marR="161925" indent="35560">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lang="en-US" sz="2400" spc="-35" dirty="0">
                <a:cs typeface="Arial MT"/>
              </a:rPr>
              <a:t> </a:t>
            </a:r>
            <a:r>
              <a:rPr sz="2400" spc="-5" dirty="0">
                <a:cs typeface="Arial MT"/>
              </a:rPr>
              <a:t>to </a:t>
            </a:r>
            <a:r>
              <a:rPr sz="2400" spc="-650" dirty="0">
                <a:cs typeface="Arial MT"/>
              </a:rPr>
              <a:t> </a:t>
            </a:r>
            <a:r>
              <a:rPr sz="2400" dirty="0">
                <a:cs typeface="Arial MT"/>
              </a:rPr>
              <a:t>control</a:t>
            </a:r>
            <a:r>
              <a:rPr sz="2400" spc="-15" dirty="0">
                <a:cs typeface="Arial MT"/>
              </a:rPr>
              <a:t> </a:t>
            </a:r>
            <a:r>
              <a:rPr sz="2400" spc="-5" dirty="0">
                <a:cs typeface="Arial MT"/>
              </a:rPr>
              <a:t>group</a:t>
            </a:r>
            <a:endParaRPr sz="2400" dirty="0">
              <a:cs typeface="Arial MT"/>
            </a:endParaRPr>
          </a:p>
        </p:txBody>
      </p:sp>
      <p:grpSp>
        <p:nvGrpSpPr>
          <p:cNvPr id="10" name="object 10"/>
          <p:cNvGrpSpPr/>
          <p:nvPr/>
        </p:nvGrpSpPr>
        <p:grpSpPr>
          <a:xfrm>
            <a:off x="1136662" y="2468287"/>
            <a:ext cx="3532504" cy="2162810"/>
            <a:chOff x="1136662" y="2468287"/>
            <a:chExt cx="3532504" cy="2162810"/>
          </a:xfrm>
        </p:grpSpPr>
        <p:sp>
          <p:nvSpPr>
            <p:cNvPr id="11" name="object 11"/>
            <p:cNvSpPr/>
            <p:nvPr/>
          </p:nvSpPr>
          <p:spPr>
            <a:xfrm>
              <a:off x="4654450" y="3368425"/>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sp>
          <p:nvSpPr>
            <p:cNvPr id="12" name="object 12"/>
            <p:cNvSpPr/>
            <p:nvPr/>
          </p:nvSpPr>
          <p:spPr>
            <a:xfrm>
              <a:off x="1141424" y="2473050"/>
              <a:ext cx="1560195" cy="842010"/>
            </a:xfrm>
            <a:custGeom>
              <a:avLst/>
              <a:gdLst/>
              <a:ahLst/>
              <a:cxnLst/>
              <a:rect l="l" t="t" r="r" b="b"/>
              <a:pathLst>
                <a:path w="1560195" h="842010">
                  <a:moveTo>
                    <a:pt x="1435299" y="748199"/>
                  </a:moveTo>
                  <a:lnTo>
                    <a:pt x="124699" y="748199"/>
                  </a:lnTo>
                  <a:lnTo>
                    <a:pt x="76161" y="738400"/>
                  </a:lnTo>
                  <a:lnTo>
                    <a:pt x="36523" y="711676"/>
                  </a:lnTo>
                  <a:lnTo>
                    <a:pt x="9799" y="672038"/>
                  </a:lnTo>
                  <a:lnTo>
                    <a:pt x="0" y="623499"/>
                  </a:lnTo>
                  <a:lnTo>
                    <a:pt x="0" y="124699"/>
                  </a:lnTo>
                  <a:lnTo>
                    <a:pt x="9799" y="76161"/>
                  </a:lnTo>
                  <a:lnTo>
                    <a:pt x="36523" y="36523"/>
                  </a:lnTo>
                  <a:lnTo>
                    <a:pt x="76161" y="9799"/>
                  </a:lnTo>
                  <a:lnTo>
                    <a:pt x="124699" y="0"/>
                  </a:lnTo>
                  <a:lnTo>
                    <a:pt x="1435299" y="0"/>
                  </a:lnTo>
                  <a:lnTo>
                    <a:pt x="1483020" y="9492"/>
                  </a:lnTo>
                  <a:lnTo>
                    <a:pt x="1523476" y="36523"/>
                  </a:lnTo>
                  <a:lnTo>
                    <a:pt x="1550507" y="76979"/>
                  </a:lnTo>
                  <a:lnTo>
                    <a:pt x="1559999" y="124699"/>
                  </a:lnTo>
                  <a:lnTo>
                    <a:pt x="1559999" y="623499"/>
                  </a:lnTo>
                  <a:lnTo>
                    <a:pt x="1550200" y="672038"/>
                  </a:lnTo>
                  <a:lnTo>
                    <a:pt x="1523476" y="711676"/>
                  </a:lnTo>
                  <a:lnTo>
                    <a:pt x="1483838" y="738400"/>
                  </a:lnTo>
                  <a:lnTo>
                    <a:pt x="1435299" y="748199"/>
                  </a:lnTo>
                  <a:close/>
                </a:path>
                <a:path w="1560195" h="842010">
                  <a:moveTo>
                    <a:pt x="455005" y="841724"/>
                  </a:moveTo>
                  <a:lnTo>
                    <a:pt x="259999" y="748199"/>
                  </a:lnTo>
                  <a:lnTo>
                    <a:pt x="649999" y="748199"/>
                  </a:lnTo>
                  <a:lnTo>
                    <a:pt x="455005" y="841724"/>
                  </a:lnTo>
                  <a:close/>
                </a:path>
              </a:pathLst>
            </a:custGeom>
            <a:solidFill>
              <a:srgbClr val="CEE1F3"/>
            </a:solidFill>
          </p:spPr>
          <p:txBody>
            <a:bodyPr wrap="square" lIns="0" tIns="0" rIns="0" bIns="0" rtlCol="0"/>
            <a:lstStyle/>
            <a:p>
              <a:endParaRPr/>
            </a:p>
          </p:txBody>
        </p:sp>
        <p:sp>
          <p:nvSpPr>
            <p:cNvPr id="13" name="object 13"/>
            <p:cNvSpPr/>
            <p:nvPr/>
          </p:nvSpPr>
          <p:spPr>
            <a:xfrm>
              <a:off x="1141424" y="2473050"/>
              <a:ext cx="1560195" cy="842010"/>
            </a:xfrm>
            <a:custGeom>
              <a:avLst/>
              <a:gdLst/>
              <a:ahLst/>
              <a:cxnLst/>
              <a:rect l="l" t="t" r="r" b="b"/>
              <a:pathLst>
                <a:path w="1560195" h="842010">
                  <a:moveTo>
                    <a:pt x="0" y="124699"/>
                  </a:moveTo>
                  <a:lnTo>
                    <a:pt x="9799" y="76161"/>
                  </a:lnTo>
                  <a:lnTo>
                    <a:pt x="36523" y="36523"/>
                  </a:lnTo>
                  <a:lnTo>
                    <a:pt x="76161" y="9799"/>
                  </a:lnTo>
                  <a:lnTo>
                    <a:pt x="124699" y="0"/>
                  </a:lnTo>
                  <a:lnTo>
                    <a:pt x="259999" y="0"/>
                  </a:lnTo>
                  <a:lnTo>
                    <a:pt x="649999" y="0"/>
                  </a:lnTo>
                  <a:lnTo>
                    <a:pt x="1435299" y="0"/>
                  </a:lnTo>
                  <a:lnTo>
                    <a:pt x="1459741" y="2418"/>
                  </a:lnTo>
                  <a:lnTo>
                    <a:pt x="1504483" y="20951"/>
                  </a:lnTo>
                  <a:lnTo>
                    <a:pt x="1539048" y="55516"/>
                  </a:lnTo>
                  <a:lnTo>
                    <a:pt x="1557581" y="100258"/>
                  </a:lnTo>
                  <a:lnTo>
                    <a:pt x="1559999" y="124699"/>
                  </a:lnTo>
                  <a:lnTo>
                    <a:pt x="1559999" y="436449"/>
                  </a:lnTo>
                  <a:lnTo>
                    <a:pt x="1559999" y="623499"/>
                  </a:lnTo>
                  <a:lnTo>
                    <a:pt x="1550200" y="672038"/>
                  </a:lnTo>
                  <a:lnTo>
                    <a:pt x="1523476" y="711676"/>
                  </a:lnTo>
                  <a:lnTo>
                    <a:pt x="1483838" y="738400"/>
                  </a:lnTo>
                  <a:lnTo>
                    <a:pt x="1435299" y="748199"/>
                  </a:lnTo>
                  <a:lnTo>
                    <a:pt x="649999" y="748199"/>
                  </a:lnTo>
                  <a:lnTo>
                    <a:pt x="455005" y="841724"/>
                  </a:lnTo>
                  <a:lnTo>
                    <a:pt x="259999" y="748199"/>
                  </a:lnTo>
                  <a:lnTo>
                    <a:pt x="124699" y="748199"/>
                  </a:lnTo>
                  <a:lnTo>
                    <a:pt x="76161" y="738400"/>
                  </a:lnTo>
                  <a:lnTo>
                    <a:pt x="36523" y="711676"/>
                  </a:lnTo>
                  <a:lnTo>
                    <a:pt x="9799" y="672038"/>
                  </a:lnTo>
                  <a:lnTo>
                    <a:pt x="0" y="623499"/>
                  </a:lnTo>
                  <a:lnTo>
                    <a:pt x="0" y="436449"/>
                  </a:lnTo>
                  <a:lnTo>
                    <a:pt x="0" y="124699"/>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1250973" y="2460307"/>
            <a:ext cx="130823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grpSp>
        <p:nvGrpSpPr>
          <p:cNvPr id="15" name="object 15"/>
          <p:cNvGrpSpPr/>
          <p:nvPr/>
        </p:nvGrpSpPr>
        <p:grpSpPr>
          <a:xfrm>
            <a:off x="6209612" y="2366674"/>
            <a:ext cx="1518920" cy="960755"/>
            <a:chOff x="6209612" y="2366674"/>
            <a:chExt cx="1518920" cy="960755"/>
          </a:xfrm>
        </p:grpSpPr>
        <p:sp>
          <p:nvSpPr>
            <p:cNvPr id="16" name="object 16"/>
            <p:cNvSpPr/>
            <p:nvPr/>
          </p:nvSpPr>
          <p:spPr>
            <a:xfrm>
              <a:off x="6214374" y="2371437"/>
              <a:ext cx="1509395" cy="951230"/>
            </a:xfrm>
            <a:custGeom>
              <a:avLst/>
              <a:gdLst/>
              <a:ahLst/>
              <a:cxnLst/>
              <a:rect l="l" t="t" r="r" b="b"/>
              <a:pathLst>
                <a:path w="1509395" h="951229">
                  <a:moveTo>
                    <a:pt x="1368449" y="845099"/>
                  </a:moveTo>
                  <a:lnTo>
                    <a:pt x="140849" y="845099"/>
                  </a:lnTo>
                  <a:lnTo>
                    <a:pt x="96330" y="837919"/>
                  </a:lnTo>
                  <a:lnTo>
                    <a:pt x="57665" y="817924"/>
                  </a:lnTo>
                  <a:lnTo>
                    <a:pt x="27175" y="787434"/>
                  </a:lnTo>
                  <a:lnTo>
                    <a:pt x="7180" y="748769"/>
                  </a:lnTo>
                  <a:lnTo>
                    <a:pt x="0" y="704249"/>
                  </a:lnTo>
                  <a:lnTo>
                    <a:pt x="0" y="140849"/>
                  </a:lnTo>
                  <a:lnTo>
                    <a:pt x="7180" y="96330"/>
                  </a:lnTo>
                  <a:lnTo>
                    <a:pt x="27175" y="57665"/>
                  </a:lnTo>
                  <a:lnTo>
                    <a:pt x="57665" y="27175"/>
                  </a:lnTo>
                  <a:lnTo>
                    <a:pt x="96330" y="7180"/>
                  </a:lnTo>
                  <a:lnTo>
                    <a:pt x="140849" y="0"/>
                  </a:lnTo>
                  <a:lnTo>
                    <a:pt x="1368449" y="0"/>
                  </a:lnTo>
                  <a:lnTo>
                    <a:pt x="1422350" y="10721"/>
                  </a:lnTo>
                  <a:lnTo>
                    <a:pt x="1468045" y="41254"/>
                  </a:lnTo>
                  <a:lnTo>
                    <a:pt x="1498578" y="86949"/>
                  </a:lnTo>
                  <a:lnTo>
                    <a:pt x="1509299" y="140849"/>
                  </a:lnTo>
                  <a:lnTo>
                    <a:pt x="1509299" y="704249"/>
                  </a:lnTo>
                  <a:lnTo>
                    <a:pt x="1502119" y="748769"/>
                  </a:lnTo>
                  <a:lnTo>
                    <a:pt x="1482124" y="787434"/>
                  </a:lnTo>
                  <a:lnTo>
                    <a:pt x="1451634" y="817924"/>
                  </a:lnTo>
                  <a:lnTo>
                    <a:pt x="1412969" y="837919"/>
                  </a:lnTo>
                  <a:lnTo>
                    <a:pt x="1368449" y="845099"/>
                  </a:lnTo>
                  <a:close/>
                </a:path>
                <a:path w="1509395" h="951229">
                  <a:moveTo>
                    <a:pt x="440217" y="950737"/>
                  </a:moveTo>
                  <a:lnTo>
                    <a:pt x="251549" y="845099"/>
                  </a:lnTo>
                  <a:lnTo>
                    <a:pt x="628874" y="845099"/>
                  </a:lnTo>
                  <a:lnTo>
                    <a:pt x="440217" y="950737"/>
                  </a:lnTo>
                  <a:close/>
                </a:path>
              </a:pathLst>
            </a:custGeom>
            <a:solidFill>
              <a:srgbClr val="CEE1F3"/>
            </a:solidFill>
          </p:spPr>
          <p:txBody>
            <a:bodyPr wrap="square" lIns="0" tIns="0" rIns="0" bIns="0" rtlCol="0"/>
            <a:lstStyle/>
            <a:p>
              <a:endParaRPr/>
            </a:p>
          </p:txBody>
        </p:sp>
        <p:sp>
          <p:nvSpPr>
            <p:cNvPr id="17" name="object 17"/>
            <p:cNvSpPr/>
            <p:nvPr/>
          </p:nvSpPr>
          <p:spPr>
            <a:xfrm>
              <a:off x="6214374" y="2371437"/>
              <a:ext cx="1509395" cy="951230"/>
            </a:xfrm>
            <a:custGeom>
              <a:avLst/>
              <a:gdLst/>
              <a:ahLst/>
              <a:cxnLst/>
              <a:rect l="l" t="t" r="r" b="b"/>
              <a:pathLst>
                <a:path w="1509395" h="951229">
                  <a:moveTo>
                    <a:pt x="0" y="140849"/>
                  </a:moveTo>
                  <a:lnTo>
                    <a:pt x="7180" y="96330"/>
                  </a:lnTo>
                  <a:lnTo>
                    <a:pt x="27175" y="57665"/>
                  </a:lnTo>
                  <a:lnTo>
                    <a:pt x="57665" y="27175"/>
                  </a:lnTo>
                  <a:lnTo>
                    <a:pt x="96330" y="7180"/>
                  </a:lnTo>
                  <a:lnTo>
                    <a:pt x="140849" y="0"/>
                  </a:lnTo>
                  <a:lnTo>
                    <a:pt x="251549" y="0"/>
                  </a:lnTo>
                  <a:lnTo>
                    <a:pt x="628874" y="0"/>
                  </a:lnTo>
                  <a:lnTo>
                    <a:pt x="1368449" y="0"/>
                  </a:lnTo>
                  <a:lnTo>
                    <a:pt x="1396056" y="2731"/>
                  </a:lnTo>
                  <a:lnTo>
                    <a:pt x="1446593" y="23664"/>
                  </a:lnTo>
                  <a:lnTo>
                    <a:pt x="1485635" y="62706"/>
                  </a:lnTo>
                  <a:lnTo>
                    <a:pt x="1506568" y="113243"/>
                  </a:lnTo>
                  <a:lnTo>
                    <a:pt x="1509299" y="140849"/>
                  </a:lnTo>
                  <a:lnTo>
                    <a:pt x="1509299" y="492974"/>
                  </a:lnTo>
                  <a:lnTo>
                    <a:pt x="1509299" y="704249"/>
                  </a:lnTo>
                  <a:lnTo>
                    <a:pt x="1502119" y="748769"/>
                  </a:lnTo>
                  <a:lnTo>
                    <a:pt x="1482124" y="787434"/>
                  </a:lnTo>
                  <a:lnTo>
                    <a:pt x="1451634" y="817924"/>
                  </a:lnTo>
                  <a:lnTo>
                    <a:pt x="1412969" y="837919"/>
                  </a:lnTo>
                  <a:lnTo>
                    <a:pt x="1368449" y="845099"/>
                  </a:lnTo>
                  <a:lnTo>
                    <a:pt x="628874" y="845099"/>
                  </a:lnTo>
                  <a:lnTo>
                    <a:pt x="440217" y="950737"/>
                  </a:lnTo>
                  <a:lnTo>
                    <a:pt x="251549" y="845099"/>
                  </a:lnTo>
                  <a:lnTo>
                    <a:pt x="140849" y="845099"/>
                  </a:lnTo>
                  <a:lnTo>
                    <a:pt x="96330" y="837919"/>
                  </a:lnTo>
                  <a:lnTo>
                    <a:pt x="57665" y="817924"/>
                  </a:lnTo>
                  <a:lnTo>
                    <a:pt x="27175" y="787434"/>
                  </a:lnTo>
                  <a:lnTo>
                    <a:pt x="7180" y="748769"/>
                  </a:lnTo>
                  <a:lnTo>
                    <a:pt x="0" y="704249"/>
                  </a:lnTo>
                  <a:lnTo>
                    <a:pt x="0" y="492974"/>
                  </a:lnTo>
                  <a:lnTo>
                    <a:pt x="0" y="140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6328653" y="2407145"/>
            <a:ext cx="130435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sp>
        <p:nvSpPr>
          <p:cNvPr id="20" name="Title 19">
            <a:extLst>
              <a:ext uri="{FF2B5EF4-FFF2-40B4-BE49-F238E27FC236}">
                <a16:creationId xmlns:a16="http://schemas.microsoft.com/office/drawing/2014/main" id="{64E48723-ECB4-CF1E-42B2-584C80753356}"/>
              </a:ext>
            </a:extLst>
          </p:cNvPr>
          <p:cNvSpPr>
            <a:spLocks noGrp="1"/>
          </p:cNvSpPr>
          <p:nvPr>
            <p:ph type="title"/>
          </p:nvPr>
        </p:nvSpPr>
        <p:spPr>
          <a:xfrm>
            <a:off x="518531" y="241891"/>
            <a:ext cx="7956396" cy="749808"/>
          </a:xfrm>
        </p:spPr>
        <p:txBody>
          <a:bodyPr/>
          <a:lstStyle/>
          <a:p>
            <a:r>
              <a:rPr lang="en-US" dirty="0">
                <a:solidFill>
                  <a:schemeClr val="tx1"/>
                </a:solidFill>
              </a:rPr>
              <a:t>Before the randomization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9532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Data</a:t>
            </a:r>
          </a:p>
        </p:txBody>
      </p:sp>
      <p:sp>
        <p:nvSpPr>
          <p:cNvPr id="3" name="object 3"/>
          <p:cNvSpPr txBox="1"/>
          <p:nvPr/>
        </p:nvSpPr>
        <p:spPr>
          <a:xfrm>
            <a:off x="530225" y="1078011"/>
            <a:ext cx="539664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16</a:t>
            </a:r>
            <a:r>
              <a:rPr sz="2400" spc="-30" dirty="0">
                <a:cs typeface="Arial MT"/>
              </a:rPr>
              <a:t> </a:t>
            </a:r>
            <a:r>
              <a:rPr sz="2400" dirty="0">
                <a:cs typeface="Arial MT"/>
              </a:rPr>
              <a:t>randomly</a:t>
            </a:r>
            <a:r>
              <a:rPr sz="2400" spc="-25" dirty="0">
                <a:cs typeface="Arial MT"/>
              </a:rPr>
              <a:t> </a:t>
            </a:r>
            <a:r>
              <a:rPr sz="2400" spc="-5" dirty="0">
                <a:cs typeface="Arial MT"/>
              </a:rPr>
              <a:t>picked</a:t>
            </a:r>
            <a:r>
              <a:rPr sz="2400" spc="-25" dirty="0">
                <a:cs typeface="Arial MT"/>
              </a:rPr>
              <a:t> </a:t>
            </a:r>
            <a:r>
              <a:rPr sz="2400" spc="-5" dirty="0">
                <a:cs typeface="Arial MT"/>
              </a:rPr>
              <a:t>tickets</a:t>
            </a:r>
            <a:r>
              <a:rPr sz="2400" spc="-30" dirty="0">
                <a:cs typeface="Arial MT"/>
              </a:rPr>
              <a:t> </a:t>
            </a:r>
            <a:r>
              <a:rPr sz="2400" dirty="0">
                <a:cs typeface="Arial MT"/>
              </a:rPr>
              <a:t>show:</a:t>
            </a:r>
          </a:p>
        </p:txBody>
      </p:sp>
      <p:sp>
        <p:nvSpPr>
          <p:cNvPr id="4" name="object 4"/>
          <p:cNvSpPr txBox="1"/>
          <p:nvPr/>
        </p:nvSpPr>
        <p:spPr>
          <a:xfrm>
            <a:off x="617551" y="2974498"/>
            <a:ext cx="4723882"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The</a:t>
            </a:r>
            <a:r>
              <a:rPr sz="2400" spc="-35" dirty="0">
                <a:cs typeface="Arial MT"/>
              </a:rPr>
              <a:t> </a:t>
            </a:r>
            <a:r>
              <a:rPr sz="2400" dirty="0">
                <a:cs typeface="Arial MT"/>
              </a:rPr>
              <a:t>remaining</a:t>
            </a:r>
            <a:r>
              <a:rPr sz="2400" spc="-25" dirty="0">
                <a:cs typeface="Arial MT"/>
              </a:rPr>
              <a:t> </a:t>
            </a:r>
            <a:r>
              <a:rPr sz="2400" spc="-5" dirty="0">
                <a:cs typeface="Arial MT"/>
              </a:rPr>
              <a:t>15</a:t>
            </a:r>
            <a:r>
              <a:rPr sz="2400" spc="-25" dirty="0">
                <a:cs typeface="Arial MT"/>
              </a:rPr>
              <a:t> </a:t>
            </a:r>
            <a:r>
              <a:rPr sz="2400" spc="-5" dirty="0">
                <a:cs typeface="Arial MT"/>
              </a:rPr>
              <a:t>tickets</a:t>
            </a:r>
            <a:r>
              <a:rPr sz="2400" spc="-30" dirty="0">
                <a:cs typeface="Arial MT"/>
              </a:rPr>
              <a:t> </a:t>
            </a:r>
            <a:r>
              <a:rPr sz="2400" dirty="0">
                <a:cs typeface="Arial MT"/>
              </a:rPr>
              <a:t>show:</a:t>
            </a:r>
          </a:p>
        </p:txBody>
      </p:sp>
      <p:grpSp>
        <p:nvGrpSpPr>
          <p:cNvPr id="5" name="object 5"/>
          <p:cNvGrpSpPr/>
          <p:nvPr/>
        </p:nvGrpSpPr>
        <p:grpSpPr>
          <a:xfrm>
            <a:off x="819587" y="1543362"/>
            <a:ext cx="6861809" cy="1257935"/>
            <a:chOff x="819587" y="1543362"/>
            <a:chExt cx="6861809" cy="1257935"/>
          </a:xfrm>
        </p:grpSpPr>
        <p:sp>
          <p:nvSpPr>
            <p:cNvPr id="6" name="object 6"/>
            <p:cNvSpPr/>
            <p:nvPr/>
          </p:nvSpPr>
          <p:spPr>
            <a:xfrm>
              <a:off x="824349" y="1548124"/>
              <a:ext cx="6852284" cy="1248410"/>
            </a:xfrm>
            <a:custGeom>
              <a:avLst/>
              <a:gdLst/>
              <a:ahLst/>
              <a:cxnLst/>
              <a:rect l="l" t="t" r="r" b="b"/>
              <a:pathLst>
                <a:path w="6852284" h="1248410">
                  <a:moveTo>
                    <a:pt x="6851999" y="1247999"/>
                  </a:moveTo>
                  <a:lnTo>
                    <a:pt x="0" y="1247999"/>
                  </a:lnTo>
                  <a:lnTo>
                    <a:pt x="0" y="0"/>
                  </a:lnTo>
                  <a:lnTo>
                    <a:pt x="6851999" y="0"/>
                  </a:lnTo>
                  <a:lnTo>
                    <a:pt x="6851999" y="1247999"/>
                  </a:lnTo>
                  <a:close/>
                </a:path>
              </a:pathLst>
            </a:custGeom>
            <a:solidFill>
              <a:srgbClr val="D9D1E9"/>
            </a:solidFill>
          </p:spPr>
          <p:txBody>
            <a:bodyPr wrap="square" lIns="0" tIns="0" rIns="0" bIns="0" rtlCol="0"/>
            <a:lstStyle/>
            <a:p>
              <a:endParaRPr/>
            </a:p>
          </p:txBody>
        </p:sp>
        <p:sp>
          <p:nvSpPr>
            <p:cNvPr id="7" name="object 7"/>
            <p:cNvSpPr/>
            <p:nvPr/>
          </p:nvSpPr>
          <p:spPr>
            <a:xfrm>
              <a:off x="824349" y="1548124"/>
              <a:ext cx="6852284" cy="1248410"/>
            </a:xfrm>
            <a:custGeom>
              <a:avLst/>
              <a:gdLst/>
              <a:ahLst/>
              <a:cxnLst/>
              <a:rect l="l" t="t" r="r" b="b"/>
              <a:pathLst>
                <a:path w="6852284" h="1248410">
                  <a:moveTo>
                    <a:pt x="0" y="0"/>
                  </a:moveTo>
                  <a:lnTo>
                    <a:pt x="6851999" y="0"/>
                  </a:lnTo>
                  <a:lnTo>
                    <a:pt x="68519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4264637" y="1552887"/>
            <a:ext cx="3407410" cy="1238885"/>
          </a:xfrm>
          <a:prstGeom prst="rect">
            <a:avLst/>
          </a:prstGeom>
          <a:solidFill>
            <a:srgbClr val="D9D1E9"/>
          </a:solidFill>
        </p:spPr>
        <p:txBody>
          <a:bodyPr vert="horz" wrap="square" lIns="0" tIns="260350" rIns="0" bIns="0" rtlCol="0">
            <a:spAutoFit/>
          </a:bodyPr>
          <a:lstStyle/>
          <a:p>
            <a:pPr marL="22225" marR="26479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dirty="0">
                <a:latin typeface="Arial MT"/>
                <a:cs typeface="Arial MT"/>
              </a:rPr>
              <a:t>control</a:t>
            </a:r>
            <a:r>
              <a:rPr sz="2400" spc="-15" dirty="0">
                <a:latin typeface="Arial MT"/>
                <a:cs typeface="Arial MT"/>
              </a:rPr>
              <a:t> </a:t>
            </a:r>
            <a:r>
              <a:rPr sz="2400" spc="-5" dirty="0">
                <a:latin typeface="Arial MT"/>
                <a:cs typeface="Arial MT"/>
              </a:rPr>
              <a:t>group</a:t>
            </a:r>
            <a:endParaRPr sz="2400">
              <a:latin typeface="Arial MT"/>
              <a:cs typeface="Arial MT"/>
            </a:endParaRPr>
          </a:p>
        </p:txBody>
      </p:sp>
      <p:sp>
        <p:nvSpPr>
          <p:cNvPr id="9" name="object 9"/>
          <p:cNvSpPr/>
          <p:nvPr/>
        </p:nvSpPr>
        <p:spPr>
          <a:xfrm>
            <a:off x="4250349" y="1548124"/>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grpSp>
        <p:nvGrpSpPr>
          <p:cNvPr id="10" name="object 10"/>
          <p:cNvGrpSpPr/>
          <p:nvPr/>
        </p:nvGrpSpPr>
        <p:grpSpPr>
          <a:xfrm>
            <a:off x="819587" y="3416212"/>
            <a:ext cx="6566534" cy="1257935"/>
            <a:chOff x="819587" y="3416212"/>
            <a:chExt cx="6566534" cy="1257935"/>
          </a:xfrm>
        </p:grpSpPr>
        <p:sp>
          <p:nvSpPr>
            <p:cNvPr id="11" name="object 11"/>
            <p:cNvSpPr/>
            <p:nvPr/>
          </p:nvSpPr>
          <p:spPr>
            <a:xfrm>
              <a:off x="824349" y="3420974"/>
              <a:ext cx="6557009" cy="1248410"/>
            </a:xfrm>
            <a:custGeom>
              <a:avLst/>
              <a:gdLst/>
              <a:ahLst/>
              <a:cxnLst/>
              <a:rect l="l" t="t" r="r" b="b"/>
              <a:pathLst>
                <a:path w="6557009" h="1248410">
                  <a:moveTo>
                    <a:pt x="6556799" y="1247999"/>
                  </a:moveTo>
                  <a:lnTo>
                    <a:pt x="0" y="1247999"/>
                  </a:lnTo>
                  <a:lnTo>
                    <a:pt x="0" y="0"/>
                  </a:lnTo>
                  <a:lnTo>
                    <a:pt x="6556799" y="0"/>
                  </a:lnTo>
                  <a:lnTo>
                    <a:pt x="6556799" y="1247999"/>
                  </a:lnTo>
                  <a:close/>
                </a:path>
              </a:pathLst>
            </a:custGeom>
            <a:solidFill>
              <a:srgbClr val="D9D1E9"/>
            </a:solidFill>
          </p:spPr>
          <p:txBody>
            <a:bodyPr wrap="square" lIns="0" tIns="0" rIns="0" bIns="0" rtlCol="0"/>
            <a:lstStyle/>
            <a:p>
              <a:endParaRPr/>
            </a:p>
          </p:txBody>
        </p:sp>
        <p:sp>
          <p:nvSpPr>
            <p:cNvPr id="12" name="object 12"/>
            <p:cNvSpPr/>
            <p:nvPr/>
          </p:nvSpPr>
          <p:spPr>
            <a:xfrm>
              <a:off x="824349" y="3420974"/>
              <a:ext cx="6557009" cy="1248410"/>
            </a:xfrm>
            <a:custGeom>
              <a:avLst/>
              <a:gdLst/>
              <a:ahLst/>
              <a:cxnLst/>
              <a:rect l="l" t="t" r="r" b="b"/>
              <a:pathLst>
                <a:path w="6557009" h="1248410">
                  <a:moveTo>
                    <a:pt x="0" y="0"/>
                  </a:moveTo>
                  <a:lnTo>
                    <a:pt x="6556799" y="0"/>
                  </a:lnTo>
                  <a:lnTo>
                    <a:pt x="65567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13" name="object 13"/>
          <p:cNvSpPr txBox="1"/>
          <p:nvPr/>
        </p:nvSpPr>
        <p:spPr>
          <a:xfrm>
            <a:off x="829112" y="3425737"/>
            <a:ext cx="3259454" cy="1238885"/>
          </a:xfrm>
          <a:prstGeom prst="rect">
            <a:avLst/>
          </a:prstGeom>
          <a:solidFill>
            <a:srgbClr val="D9D1E9"/>
          </a:solidFill>
        </p:spPr>
        <p:txBody>
          <a:bodyPr vert="horz" wrap="square" lIns="0" tIns="260350" rIns="0" bIns="0" rtlCol="0">
            <a:spAutoFit/>
          </a:bodyPr>
          <a:lstStyle/>
          <a:p>
            <a:pPr marL="80645" marR="6032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spc="-5" dirty="0">
                <a:latin typeface="Arial MT"/>
                <a:cs typeface="Arial MT"/>
              </a:rPr>
              <a:t>treatment</a:t>
            </a:r>
            <a:r>
              <a:rPr sz="2400" spc="-20" dirty="0">
                <a:latin typeface="Arial MT"/>
                <a:cs typeface="Arial MT"/>
              </a:rPr>
              <a:t> </a:t>
            </a:r>
            <a:r>
              <a:rPr sz="2400" spc="-5" dirty="0">
                <a:latin typeface="Arial MT"/>
                <a:cs typeface="Arial MT"/>
              </a:rPr>
              <a:t>group</a:t>
            </a:r>
            <a:endParaRPr sz="2400" dirty="0">
              <a:latin typeface="Arial MT"/>
              <a:cs typeface="Arial MT"/>
            </a:endParaRPr>
          </a:p>
        </p:txBody>
      </p:sp>
      <p:sp>
        <p:nvSpPr>
          <p:cNvPr id="14" name="object 14"/>
          <p:cNvSpPr/>
          <p:nvPr/>
        </p:nvSpPr>
        <p:spPr>
          <a:xfrm>
            <a:off x="4102749" y="3420974"/>
            <a:ext cx="0" cy="1248410"/>
          </a:xfrm>
          <a:custGeom>
            <a:avLst/>
            <a:gdLst/>
            <a:ahLst/>
            <a:cxnLst/>
            <a:rect l="l" t="t" r="r" b="b"/>
            <a:pathLst>
              <a:path h="1248410">
                <a:moveTo>
                  <a:pt x="0" y="0"/>
                </a:moveTo>
                <a:lnTo>
                  <a:pt x="0" y="1247999"/>
                </a:lnTo>
              </a:path>
            </a:pathLst>
          </a:custGeom>
          <a:ln w="28574">
            <a:solidFill>
              <a:srgbClr val="003162"/>
            </a:solidFill>
          </a:ln>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96366"/>
            <a:ext cx="35534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Hypotheses</a:t>
            </a:r>
          </a:p>
        </p:txBody>
      </p:sp>
      <p:sp>
        <p:nvSpPr>
          <p:cNvPr id="3" name="object 3"/>
          <p:cNvSpPr txBox="1"/>
          <p:nvPr/>
        </p:nvSpPr>
        <p:spPr>
          <a:xfrm>
            <a:off x="530225" y="817771"/>
            <a:ext cx="8329525" cy="4132029"/>
          </a:xfrm>
          <a:prstGeom prst="rect">
            <a:avLst/>
          </a:prstGeom>
          <a:noFill/>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Null:</a:t>
            </a:r>
            <a:endParaRPr lang="en-US" sz="2400" b="1" dirty="0">
              <a:solidFill>
                <a:srgbClr val="0000FF"/>
              </a:solidFill>
              <a:cs typeface="Arial"/>
            </a:endParaRPr>
          </a:p>
          <a:p>
            <a:pPr marL="882015" lvl="1" indent="-412750">
              <a:spcBef>
                <a:spcPts val="100"/>
              </a:spcBef>
              <a:buClr>
                <a:srgbClr val="C4820D"/>
              </a:buClr>
              <a:buChar char="●"/>
              <a:tabLst>
                <a:tab pos="424815" algn="l"/>
                <a:tab pos="425450" algn="l"/>
              </a:tabLst>
            </a:pPr>
            <a:r>
              <a:rPr sz="2400" spc="-5" dirty="0">
                <a:cs typeface="Arial MT"/>
              </a:rPr>
              <a:t>In the population, the distribution of </a:t>
            </a:r>
            <a:r>
              <a:rPr sz="2400" b="1" spc="-5" dirty="0">
                <a:cs typeface="Arial MT"/>
              </a:rPr>
              <a:t>all </a:t>
            </a:r>
            <a:r>
              <a:rPr sz="2400" b="1" spc="-5" dirty="0">
                <a:solidFill>
                  <a:srgbClr val="0070C0"/>
                </a:solidFill>
                <a:cs typeface="Arial MT"/>
              </a:rPr>
              <a:t>potential </a:t>
            </a:r>
            <a:r>
              <a:rPr sz="2400" b="1" dirty="0">
                <a:solidFill>
                  <a:srgbClr val="0070C0"/>
                </a:solidFill>
                <a:cs typeface="Arial MT"/>
              </a:rPr>
              <a:t> control</a:t>
            </a:r>
            <a:r>
              <a:rPr sz="2400" b="1" dirty="0">
                <a:cs typeface="Arial MT"/>
              </a:rPr>
              <a:t> scores</a:t>
            </a:r>
            <a:r>
              <a:rPr sz="2400" dirty="0">
                <a:cs typeface="Arial MT"/>
              </a:rPr>
              <a:t> </a:t>
            </a:r>
            <a:r>
              <a:rPr sz="2400" spc="-5" dirty="0">
                <a:cs typeface="Arial MT"/>
              </a:rPr>
              <a:t>is the </a:t>
            </a:r>
            <a:r>
              <a:rPr sz="2400" dirty="0">
                <a:cs typeface="Arial MT"/>
              </a:rPr>
              <a:t>same </a:t>
            </a:r>
            <a:r>
              <a:rPr sz="2400" spc="-5" dirty="0">
                <a:cs typeface="Arial MT"/>
              </a:rPr>
              <a:t>as the distribution of </a:t>
            </a:r>
            <a:r>
              <a:rPr sz="2400" b="1" spc="-5" dirty="0">
                <a:cs typeface="Arial MT"/>
              </a:rPr>
              <a:t>all </a:t>
            </a:r>
            <a:r>
              <a:rPr sz="2400" b="1" spc="-655" dirty="0">
                <a:cs typeface="Arial MT"/>
              </a:rPr>
              <a:t> </a:t>
            </a:r>
            <a:r>
              <a:rPr sz="2400" b="1" spc="-5" dirty="0">
                <a:solidFill>
                  <a:srgbClr val="0070C0"/>
                </a:solidFill>
                <a:cs typeface="Arial MT"/>
              </a:rPr>
              <a:t>potential</a:t>
            </a:r>
            <a:r>
              <a:rPr sz="2400" b="1" spc="-10" dirty="0">
                <a:solidFill>
                  <a:srgbClr val="0070C0"/>
                </a:solidFill>
                <a:cs typeface="Arial MT"/>
              </a:rPr>
              <a:t> </a:t>
            </a:r>
            <a:r>
              <a:rPr sz="2400" b="1" spc="-5" dirty="0">
                <a:solidFill>
                  <a:srgbClr val="0070C0"/>
                </a:solidFill>
                <a:cs typeface="Arial MT"/>
              </a:rPr>
              <a:t>treatment</a:t>
            </a:r>
            <a:r>
              <a:rPr sz="2400" b="1" spc="-10" dirty="0">
                <a:solidFill>
                  <a:srgbClr val="0070C0"/>
                </a:solidFill>
                <a:cs typeface="Arial MT"/>
              </a:rPr>
              <a:t> </a:t>
            </a:r>
            <a:r>
              <a:rPr sz="2400" b="1" dirty="0">
                <a:cs typeface="Arial MT"/>
              </a:rPr>
              <a:t>scores</a:t>
            </a:r>
            <a:r>
              <a:rPr sz="2400" dirty="0">
                <a:cs typeface="Arial MT"/>
              </a:rPr>
              <a:t>.</a:t>
            </a:r>
            <a:endParaRPr lang="en-US" sz="2400" dirty="0">
              <a:cs typeface="Arial MT"/>
            </a:endParaRPr>
          </a:p>
          <a:p>
            <a:pPr marL="882015" lvl="1" indent="-412750">
              <a:spcBef>
                <a:spcPts val="100"/>
              </a:spcBef>
              <a:buClr>
                <a:srgbClr val="C4820D"/>
              </a:buClr>
              <a:buChar char="●"/>
              <a:tabLst>
                <a:tab pos="424815" algn="l"/>
                <a:tab pos="425450" algn="l"/>
              </a:tabLst>
            </a:pPr>
            <a:r>
              <a:rPr sz="2400" spc="-5" dirty="0" err="1">
                <a:solidFill>
                  <a:srgbClr val="00B0F0"/>
                </a:solidFill>
                <a:cs typeface="Arial MT"/>
              </a:rPr>
              <a:t>tl;dr</a:t>
            </a:r>
            <a:r>
              <a:rPr sz="2400" spc="-20" dirty="0">
                <a:solidFill>
                  <a:srgbClr val="00B0F0"/>
                </a:solidFill>
                <a:cs typeface="Arial MT"/>
              </a:rPr>
              <a:t> </a:t>
            </a:r>
            <a:r>
              <a:rPr sz="2400" spc="-5" dirty="0">
                <a:solidFill>
                  <a:srgbClr val="00B0F0"/>
                </a:solidFill>
                <a:cs typeface="Arial MT"/>
              </a:rPr>
              <a:t>the</a:t>
            </a:r>
            <a:r>
              <a:rPr sz="2400" spc="-20" dirty="0">
                <a:solidFill>
                  <a:srgbClr val="00B0F0"/>
                </a:solidFill>
                <a:cs typeface="Arial MT"/>
              </a:rPr>
              <a:t> </a:t>
            </a:r>
            <a:r>
              <a:rPr sz="2400" spc="-5" dirty="0">
                <a:solidFill>
                  <a:srgbClr val="00B0F0"/>
                </a:solidFill>
                <a:cs typeface="Arial MT"/>
              </a:rPr>
              <a:t>treatment</a:t>
            </a:r>
            <a:r>
              <a:rPr sz="2400" spc="-20" dirty="0">
                <a:solidFill>
                  <a:srgbClr val="00B0F0"/>
                </a:solidFill>
                <a:cs typeface="Arial MT"/>
              </a:rPr>
              <a:t> </a:t>
            </a:r>
            <a:r>
              <a:rPr sz="2400" spc="-5" dirty="0">
                <a:solidFill>
                  <a:srgbClr val="00B0F0"/>
                </a:solidFill>
                <a:cs typeface="Arial MT"/>
              </a:rPr>
              <a:t>has</a:t>
            </a:r>
            <a:r>
              <a:rPr sz="2400" spc="-15" dirty="0">
                <a:solidFill>
                  <a:srgbClr val="00B0F0"/>
                </a:solidFill>
                <a:cs typeface="Arial MT"/>
              </a:rPr>
              <a:t> </a:t>
            </a:r>
            <a:r>
              <a:rPr sz="2400" spc="-5" dirty="0">
                <a:solidFill>
                  <a:srgbClr val="00B0F0"/>
                </a:solidFill>
                <a:cs typeface="Arial MT"/>
              </a:rPr>
              <a:t>no</a:t>
            </a:r>
            <a:r>
              <a:rPr sz="2400" spc="-10" dirty="0">
                <a:solidFill>
                  <a:srgbClr val="00B0F0"/>
                </a:solidFill>
                <a:cs typeface="Arial MT"/>
              </a:rPr>
              <a:t> </a:t>
            </a:r>
            <a:r>
              <a:rPr sz="2400" spc="-15" dirty="0">
                <a:solidFill>
                  <a:srgbClr val="00B0F0"/>
                </a:solidFill>
                <a:cs typeface="Arial MT"/>
              </a:rPr>
              <a:t>effect</a:t>
            </a:r>
            <a:endParaRPr sz="2400" dirty="0">
              <a:solidFill>
                <a:srgbClr val="00B0F0"/>
              </a:solidFill>
              <a:cs typeface="Arial MT"/>
            </a:endParaRPr>
          </a:p>
          <a:p>
            <a:pPr marL="424815" indent="-412750">
              <a:lnSpc>
                <a:spcPts val="2865"/>
              </a:lnSpc>
              <a:spcBef>
                <a:spcPts val="1620"/>
              </a:spcBef>
              <a:buClr>
                <a:srgbClr val="C4820D"/>
              </a:buClr>
              <a:buChar char="●"/>
              <a:tabLst>
                <a:tab pos="424815" algn="l"/>
                <a:tab pos="425450" algn="l"/>
              </a:tabLst>
            </a:pPr>
            <a:r>
              <a:rPr sz="2400" b="1" spc="-5" dirty="0">
                <a:solidFill>
                  <a:srgbClr val="0000FF"/>
                </a:solidFill>
                <a:cs typeface="Arial"/>
              </a:rPr>
              <a:t>Alternative:</a:t>
            </a:r>
            <a:endParaRPr lang="en-US" sz="2400" b="1" dirty="0">
              <a:cs typeface="Arial"/>
            </a:endParaRPr>
          </a:p>
          <a:p>
            <a:pPr marL="882015" lvl="1" indent="-412750">
              <a:lnSpc>
                <a:spcPts val="2865"/>
              </a:lnSpc>
              <a:spcBef>
                <a:spcPts val="1620"/>
              </a:spcBef>
              <a:buClr>
                <a:srgbClr val="C4820D"/>
              </a:buClr>
              <a:buChar char="●"/>
              <a:tabLst>
                <a:tab pos="424815" algn="l"/>
                <a:tab pos="425450" algn="l"/>
              </a:tabLst>
            </a:pPr>
            <a:r>
              <a:rPr sz="2400" spc="-5" dirty="0">
                <a:cs typeface="Arial MT"/>
              </a:rPr>
              <a:t>In</a:t>
            </a:r>
            <a:r>
              <a:rPr sz="2400" spc="-20" dirty="0">
                <a:cs typeface="Arial MT"/>
              </a:rPr>
              <a:t> </a:t>
            </a:r>
            <a:r>
              <a:rPr sz="2400" spc="-5" dirty="0">
                <a:cs typeface="Arial MT"/>
              </a:rPr>
              <a:t>the</a:t>
            </a:r>
            <a:r>
              <a:rPr sz="2400" spc="-20" dirty="0">
                <a:cs typeface="Arial MT"/>
              </a:rPr>
              <a:t> </a:t>
            </a:r>
            <a:r>
              <a:rPr sz="2400" spc="-5" dirty="0">
                <a:cs typeface="Arial MT"/>
              </a:rPr>
              <a:t>population,</a:t>
            </a:r>
            <a:r>
              <a:rPr sz="2400" spc="-15" dirty="0">
                <a:cs typeface="Arial MT"/>
              </a:rPr>
              <a:t> </a:t>
            </a:r>
            <a:r>
              <a:rPr sz="2400" b="1" dirty="0">
                <a:solidFill>
                  <a:srgbClr val="0070C0"/>
                </a:solidFill>
                <a:cs typeface="Arial MT"/>
              </a:rPr>
              <a:t>more</a:t>
            </a:r>
            <a:r>
              <a:rPr sz="2400" b="1" spc="-10" dirty="0">
                <a:cs typeface="Arial MT"/>
              </a:rPr>
              <a:t> </a:t>
            </a:r>
            <a:r>
              <a:rPr sz="2400" b="1" spc="-5" dirty="0">
                <a:cs typeface="Arial MT"/>
              </a:rPr>
              <a:t>of</a:t>
            </a:r>
            <a:r>
              <a:rPr sz="2400" b="1" spc="-15" dirty="0">
                <a:cs typeface="Arial MT"/>
              </a:rPr>
              <a:t> </a:t>
            </a:r>
            <a:r>
              <a:rPr sz="2400" b="1" spc="-5" dirty="0">
                <a:cs typeface="Arial MT"/>
              </a:rPr>
              <a:t>the</a:t>
            </a:r>
            <a:r>
              <a:rPr sz="2400" b="1" spc="-20" dirty="0">
                <a:cs typeface="Arial MT"/>
              </a:rPr>
              <a:t> </a:t>
            </a:r>
            <a:r>
              <a:rPr sz="2400" b="1" spc="-5" dirty="0">
                <a:cs typeface="Arial MT"/>
              </a:rPr>
              <a:t>potential</a:t>
            </a:r>
            <a:r>
              <a:rPr sz="2400" b="1" spc="45" dirty="0">
                <a:cs typeface="Arial MT"/>
              </a:rPr>
              <a:t> </a:t>
            </a:r>
            <a:r>
              <a:rPr sz="2400" b="1" dirty="0">
                <a:solidFill>
                  <a:srgbClr val="0070C0"/>
                </a:solidFill>
                <a:cs typeface="Arial"/>
              </a:rPr>
              <a:t>treatment</a:t>
            </a:r>
            <a:r>
              <a:rPr lang="en-US" sz="2400" b="1" dirty="0">
                <a:cs typeface="Arial"/>
              </a:rPr>
              <a:t> </a:t>
            </a:r>
            <a:r>
              <a:rPr sz="2400" b="1" dirty="0">
                <a:cs typeface="Arial MT"/>
              </a:rPr>
              <a:t>scores</a:t>
            </a:r>
            <a:r>
              <a:rPr sz="2400" spc="-15" dirty="0">
                <a:cs typeface="Arial MT"/>
              </a:rPr>
              <a:t> </a:t>
            </a:r>
            <a:r>
              <a:rPr sz="2400" b="1" spc="-5" dirty="0">
                <a:cs typeface="Arial MT"/>
              </a:rPr>
              <a:t>are</a:t>
            </a:r>
            <a:r>
              <a:rPr sz="2400" b="1" spc="-15" dirty="0">
                <a:cs typeface="Arial MT"/>
              </a:rPr>
              <a:t> </a:t>
            </a:r>
            <a:r>
              <a:rPr sz="2400" b="1" dirty="0">
                <a:cs typeface="Arial MT"/>
              </a:rPr>
              <a:t>1</a:t>
            </a:r>
            <a:r>
              <a:rPr sz="2400" b="1" spc="-15" dirty="0">
                <a:cs typeface="Arial MT"/>
              </a:rPr>
              <a:t> </a:t>
            </a:r>
            <a:r>
              <a:rPr sz="2400" dirty="0">
                <a:cs typeface="Arial MT"/>
              </a:rPr>
              <a:t>(pain</a:t>
            </a:r>
            <a:r>
              <a:rPr sz="2400" spc="-15" dirty="0">
                <a:cs typeface="Arial MT"/>
              </a:rPr>
              <a:t> </a:t>
            </a:r>
            <a:r>
              <a:rPr sz="2400" spc="-5" dirty="0">
                <a:cs typeface="Arial MT"/>
              </a:rPr>
              <a:t>improves)</a:t>
            </a:r>
            <a:r>
              <a:rPr sz="2400" spc="-15" dirty="0">
                <a:cs typeface="Arial MT"/>
              </a:rPr>
              <a:t> </a:t>
            </a:r>
            <a:r>
              <a:rPr sz="2400" spc="-5" dirty="0">
                <a:cs typeface="Arial MT"/>
              </a:rPr>
              <a:t>than</a:t>
            </a:r>
            <a:r>
              <a:rPr sz="2400" spc="-20" dirty="0">
                <a:cs typeface="Arial MT"/>
              </a:rPr>
              <a:t> </a:t>
            </a:r>
            <a:r>
              <a:rPr sz="2400" spc="-5" dirty="0">
                <a:cs typeface="Arial MT"/>
              </a:rPr>
              <a:t>the</a:t>
            </a:r>
            <a:r>
              <a:rPr sz="2400" spc="-20" dirty="0">
                <a:cs typeface="Arial MT"/>
              </a:rPr>
              <a:t> </a:t>
            </a:r>
            <a:r>
              <a:rPr sz="2400" b="1" spc="-5" dirty="0">
                <a:cs typeface="Arial MT"/>
              </a:rPr>
              <a:t>potential</a:t>
            </a:r>
            <a:r>
              <a:rPr lang="en-US" sz="2400" spc="-5" dirty="0">
                <a:cs typeface="Arial MT"/>
              </a:rPr>
              <a:t> </a:t>
            </a:r>
            <a:r>
              <a:rPr lang="en-US" sz="2400" b="1" spc="-5" dirty="0">
                <a:solidFill>
                  <a:srgbClr val="0070C0"/>
                </a:solidFill>
                <a:cs typeface="Arial"/>
              </a:rPr>
              <a:t>control</a:t>
            </a:r>
            <a:r>
              <a:rPr lang="en-US" sz="2400" b="1" spc="-80" dirty="0">
                <a:cs typeface="Arial"/>
              </a:rPr>
              <a:t> </a:t>
            </a:r>
            <a:r>
              <a:rPr lang="en-US" sz="2400" b="1" dirty="0">
                <a:cs typeface="Arial MT"/>
              </a:rPr>
              <a:t>scores</a:t>
            </a:r>
            <a:r>
              <a:rPr lang="en-US" sz="2400" dirty="0">
                <a:solidFill>
                  <a:srgbClr val="3B3B3B"/>
                </a:solidFill>
                <a:cs typeface="Arial MT"/>
              </a:rPr>
              <a:t>.</a:t>
            </a:r>
            <a:endParaRPr lang="en-US" sz="2400" dirty="0">
              <a:cs typeface="Arial MT"/>
            </a:endParaRPr>
          </a:p>
          <a:p>
            <a:pPr marL="412115" algn="ctr">
              <a:lnSpc>
                <a:spcPts val="2865"/>
              </a:lnSpc>
            </a:pPr>
            <a:endParaRPr sz="2400" dirty="0">
              <a:cs typeface="Arial MT"/>
            </a:endParaRPr>
          </a:p>
        </p:txBody>
      </p:sp>
      <p:sp>
        <p:nvSpPr>
          <p:cNvPr id="5" name="object 5"/>
          <p:cNvSpPr txBox="1"/>
          <p:nvPr/>
        </p:nvSpPr>
        <p:spPr>
          <a:xfrm>
            <a:off x="3495908" y="4529043"/>
            <a:ext cx="4309945"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B7EA1"/>
                </a:solidFill>
                <a:cs typeface="Arial MT"/>
              </a:rPr>
              <a:t>(Demo</a:t>
            </a:r>
            <a:r>
              <a:rPr lang="en-US" sz="1600" dirty="0">
                <a:solidFill>
                  <a:srgbClr val="3B7EA1"/>
                </a:solidFill>
                <a:cs typeface="Arial MT"/>
              </a:rPr>
              <a:t> – Notebook 6.4, Hypotheses All Potential Scores </a:t>
            </a:r>
            <a:r>
              <a:rPr lang="en-US" sz="1600" b="1" dirty="0">
                <a:solidFill>
                  <a:srgbClr val="3B7EA1"/>
                </a:solidFill>
                <a:cs typeface="Arial MT"/>
              </a:rPr>
              <a:t>and</a:t>
            </a:r>
            <a:r>
              <a:rPr lang="en-US" sz="1600" dirty="0">
                <a:solidFill>
                  <a:srgbClr val="3B7EA1"/>
                </a:solidFill>
                <a:cs typeface="Arial MT"/>
              </a:rPr>
              <a:t> Testing the hypotheses</a:t>
            </a:r>
            <a:r>
              <a:rPr sz="1600" dirty="0">
                <a:solidFill>
                  <a:srgbClr val="3B7EA1"/>
                </a:solidFill>
                <a:cs typeface="Arial MT"/>
              </a:rPr>
              <a:t>)</a:t>
            </a:r>
            <a:endParaRPr sz="16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687" y="945112"/>
            <a:ext cx="1951355" cy="3935095"/>
            <a:chOff x="605687" y="945112"/>
            <a:chExt cx="1951355" cy="3935095"/>
          </a:xfrm>
        </p:grpSpPr>
        <p:sp>
          <p:nvSpPr>
            <p:cNvPr id="3" name="object 3"/>
            <p:cNvSpPr/>
            <p:nvPr/>
          </p:nvSpPr>
          <p:spPr>
            <a:xfrm>
              <a:off x="25520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
          <p:nvSpPr>
            <p:cNvPr id="4" name="object 4"/>
            <p:cNvSpPr/>
            <p:nvPr/>
          </p:nvSpPr>
          <p:spPr>
            <a:xfrm>
              <a:off x="616274" y="37874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5" name="object 5"/>
            <p:cNvSpPr/>
            <p:nvPr/>
          </p:nvSpPr>
          <p:spPr>
            <a:xfrm>
              <a:off x="616274" y="37874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sp>
          <p:nvSpPr>
            <p:cNvPr id="6" name="object 6"/>
            <p:cNvSpPr/>
            <p:nvPr/>
          </p:nvSpPr>
          <p:spPr>
            <a:xfrm>
              <a:off x="610449" y="16130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7" name="object 7"/>
            <p:cNvSpPr/>
            <p:nvPr/>
          </p:nvSpPr>
          <p:spPr>
            <a:xfrm>
              <a:off x="610449" y="16130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8" name="object 8"/>
          <p:cNvSpPr txBox="1">
            <a:spLocks noGrp="1"/>
          </p:cNvSpPr>
          <p:nvPr>
            <p:ph type="title"/>
          </p:nvPr>
        </p:nvSpPr>
        <p:spPr>
          <a:xfrm>
            <a:off x="568715" y="169496"/>
            <a:ext cx="7522739"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a:t>
            </a:r>
            <a:r>
              <a:rPr u="none" spc="-170" dirty="0">
                <a:solidFill>
                  <a:schemeClr val="tx1"/>
                </a:solidFill>
              </a:rPr>
              <a:t> </a:t>
            </a:r>
            <a:r>
              <a:rPr u="none" spc="-5" dirty="0">
                <a:solidFill>
                  <a:schemeClr val="tx1"/>
                </a:solidFill>
              </a:rPr>
              <a:t>Assignment</a:t>
            </a:r>
            <a:r>
              <a:rPr u="none" spc="-35" dirty="0">
                <a:solidFill>
                  <a:schemeClr val="tx1"/>
                </a:solidFill>
              </a:rPr>
              <a:t> </a:t>
            </a:r>
            <a:r>
              <a:rPr u="none" dirty="0">
                <a:solidFill>
                  <a:schemeClr val="tx1"/>
                </a:solidFill>
              </a:rPr>
              <a:t>&amp;</a:t>
            </a:r>
            <a:r>
              <a:rPr u="none" spc="-30" dirty="0">
                <a:solidFill>
                  <a:schemeClr val="tx1"/>
                </a:solidFill>
              </a:rPr>
              <a:t> </a:t>
            </a:r>
            <a:r>
              <a:rPr u="none" spc="-5" dirty="0">
                <a:solidFill>
                  <a:schemeClr val="tx1"/>
                </a:solidFill>
              </a:rPr>
              <a:t>Shuffling</a:t>
            </a:r>
          </a:p>
        </p:txBody>
      </p:sp>
      <p:sp>
        <p:nvSpPr>
          <p:cNvPr id="9" name="object 9"/>
          <p:cNvSpPr txBox="1"/>
          <p:nvPr/>
        </p:nvSpPr>
        <p:spPr>
          <a:xfrm>
            <a:off x="925075" y="1873537"/>
            <a:ext cx="1118870" cy="448309"/>
          </a:xfrm>
          <a:prstGeom prst="rect">
            <a:avLst/>
          </a:prstGeom>
        </p:spPr>
        <p:txBody>
          <a:bodyPr vert="horz" wrap="square" lIns="0" tIns="22860" rIns="0" bIns="0" rtlCol="0">
            <a:spAutoFit/>
          </a:bodyPr>
          <a:lstStyle/>
          <a:p>
            <a:pPr marL="259079" marR="5080" indent="-247015">
              <a:lnSpc>
                <a:spcPts val="1650"/>
              </a:lnSpc>
              <a:spcBef>
                <a:spcPts val="180"/>
              </a:spcBef>
            </a:pPr>
            <a:r>
              <a:rPr sz="1400" spc="-5" dirty="0">
                <a:latin typeface="Arial MT"/>
                <a:cs typeface="Arial MT"/>
              </a:rPr>
              <a:t>Observational  Sample</a:t>
            </a:r>
            <a:endParaRPr sz="1400" dirty="0">
              <a:latin typeface="Arial MT"/>
              <a:cs typeface="Arial MT"/>
            </a:endParaRPr>
          </a:p>
        </p:txBody>
      </p:sp>
      <p:sp>
        <p:nvSpPr>
          <p:cNvPr id="10" name="object 10"/>
          <p:cNvSpPr txBox="1"/>
          <p:nvPr/>
        </p:nvSpPr>
        <p:spPr>
          <a:xfrm>
            <a:off x="974446" y="3933513"/>
            <a:ext cx="1023619" cy="657860"/>
          </a:xfrm>
          <a:prstGeom prst="rect">
            <a:avLst/>
          </a:prstGeom>
        </p:spPr>
        <p:txBody>
          <a:bodyPr vert="horz" wrap="square" lIns="0" tIns="22860" rIns="0" bIns="0" rtlCol="0">
            <a:spAutoFit/>
          </a:bodyPr>
          <a:lstStyle/>
          <a:p>
            <a:pPr marL="12700" marR="5080" algn="ctr">
              <a:lnSpc>
                <a:spcPts val="1650"/>
              </a:lnSpc>
              <a:spcBef>
                <a:spcPts val="180"/>
              </a:spcBef>
            </a:pPr>
            <a:r>
              <a:rPr sz="1400" spc="-5" dirty="0">
                <a:latin typeface="Arial MT"/>
                <a:cs typeface="Arial MT"/>
              </a:rPr>
              <a:t>Randomized  Control </a:t>
            </a:r>
            <a:r>
              <a:rPr sz="1400" dirty="0">
                <a:latin typeface="Arial MT"/>
                <a:cs typeface="Arial MT"/>
              </a:rPr>
              <a:t> </a:t>
            </a:r>
            <a:r>
              <a:rPr sz="1400" spc="-5" dirty="0">
                <a:latin typeface="Arial MT"/>
                <a:cs typeface="Arial MT"/>
              </a:rPr>
              <a:t>Experiment</a:t>
            </a:r>
            <a:endParaRPr sz="1400" dirty="0">
              <a:latin typeface="Arial MT"/>
              <a:cs typeface="Arial MT"/>
            </a:endParaRPr>
          </a:p>
        </p:txBody>
      </p:sp>
      <p:grpSp>
        <p:nvGrpSpPr>
          <p:cNvPr id="11" name="object 11"/>
          <p:cNvGrpSpPr/>
          <p:nvPr/>
        </p:nvGrpSpPr>
        <p:grpSpPr>
          <a:xfrm>
            <a:off x="2186937" y="2457112"/>
            <a:ext cx="2331085" cy="1436370"/>
            <a:chOff x="2186937" y="2457112"/>
            <a:chExt cx="2331085" cy="1436370"/>
          </a:xfrm>
        </p:grpSpPr>
        <p:sp>
          <p:nvSpPr>
            <p:cNvPr id="12" name="object 12"/>
            <p:cNvSpPr/>
            <p:nvPr/>
          </p:nvSpPr>
          <p:spPr>
            <a:xfrm>
              <a:off x="2201224" y="3563463"/>
              <a:ext cx="464820" cy="315595"/>
            </a:xfrm>
            <a:custGeom>
              <a:avLst/>
              <a:gdLst/>
              <a:ahLst/>
              <a:cxnLst/>
              <a:rect l="l" t="t" r="r" b="b"/>
              <a:pathLst>
                <a:path w="464819" h="315595">
                  <a:moveTo>
                    <a:pt x="0" y="315585"/>
                  </a:moveTo>
                  <a:lnTo>
                    <a:pt x="464759" y="0"/>
                  </a:lnTo>
                </a:path>
              </a:pathLst>
            </a:custGeom>
            <a:ln w="28574">
              <a:solidFill>
                <a:srgbClr val="3368FC"/>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625182" y="3476329"/>
              <a:ext cx="162370" cy="140469"/>
            </a:xfrm>
            <a:prstGeom prst="rect">
              <a:avLst/>
            </a:prstGeom>
          </p:spPr>
        </p:pic>
        <p:sp>
          <p:nvSpPr>
            <p:cNvPr id="14" name="object 14"/>
            <p:cNvSpPr/>
            <p:nvPr/>
          </p:nvSpPr>
          <p:spPr>
            <a:xfrm>
              <a:off x="2338549" y="2471399"/>
              <a:ext cx="307340" cy="274955"/>
            </a:xfrm>
            <a:custGeom>
              <a:avLst/>
              <a:gdLst/>
              <a:ahLst/>
              <a:cxnLst/>
              <a:rect l="l" t="t" r="r" b="b"/>
              <a:pathLst>
                <a:path w="307339" h="274955">
                  <a:moveTo>
                    <a:pt x="0" y="0"/>
                  </a:moveTo>
                  <a:lnTo>
                    <a:pt x="307212" y="274795"/>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600008" y="2696729"/>
              <a:ext cx="156693" cy="150207"/>
            </a:xfrm>
            <a:prstGeom prst="rect">
              <a:avLst/>
            </a:prstGeom>
          </p:spPr>
        </p:pic>
        <p:sp>
          <p:nvSpPr>
            <p:cNvPr id="16" name="object 16"/>
            <p:cNvSpPr/>
            <p:nvPr/>
          </p:nvSpPr>
          <p:spPr>
            <a:xfrm>
              <a:off x="2773549" y="27038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17" name="object 17"/>
            <p:cNvSpPr/>
            <p:nvPr/>
          </p:nvSpPr>
          <p:spPr>
            <a:xfrm>
              <a:off x="2773549" y="27038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3018271" y="2774463"/>
            <a:ext cx="1250315" cy="657860"/>
          </a:xfrm>
          <a:prstGeom prst="rect">
            <a:avLst/>
          </a:prstGeom>
        </p:spPr>
        <p:txBody>
          <a:bodyPr vert="horz" wrap="square" lIns="0" tIns="22860" rIns="0" bIns="0" rtlCol="0">
            <a:spAutoFit/>
          </a:bodyPr>
          <a:lstStyle/>
          <a:p>
            <a:pPr marL="130810" marR="123189" indent="345440">
              <a:lnSpc>
                <a:spcPts val="1650"/>
              </a:lnSpc>
              <a:spcBef>
                <a:spcPts val="180"/>
              </a:spcBef>
            </a:pPr>
            <a:r>
              <a:rPr sz="1400" spc="-5" dirty="0">
                <a:latin typeface="Arial MT"/>
                <a:cs typeface="Arial MT"/>
              </a:rPr>
              <a:t>Our </a:t>
            </a:r>
            <a:r>
              <a:rPr sz="1400" dirty="0">
                <a:latin typeface="Arial MT"/>
                <a:cs typeface="Arial MT"/>
              </a:rPr>
              <a:t> </a:t>
            </a:r>
            <a:r>
              <a:rPr sz="1400" spc="-80" dirty="0">
                <a:latin typeface="Arial MT"/>
                <a:cs typeface="Arial MT"/>
              </a:rPr>
              <a:t>T</a:t>
            </a:r>
            <a:r>
              <a:rPr sz="1400" spc="-5" dirty="0">
                <a:latin typeface="Arial MT"/>
                <a:cs typeface="Arial MT"/>
              </a:rPr>
              <a:t>wo-Sample</a:t>
            </a:r>
            <a:endParaRPr sz="1400">
              <a:latin typeface="Arial MT"/>
              <a:cs typeface="Arial MT"/>
            </a:endParaRPr>
          </a:p>
          <a:p>
            <a:pPr marL="12700">
              <a:lnSpc>
                <a:spcPts val="1600"/>
              </a:lnSpc>
            </a:pPr>
            <a:r>
              <a:rPr sz="1400" spc="-5" dirty="0">
                <a:latin typeface="Arial MT"/>
                <a:cs typeface="Arial MT"/>
              </a:rPr>
              <a:t>Numerical</a:t>
            </a:r>
            <a:r>
              <a:rPr sz="1400" spc="-75" dirty="0">
                <a:latin typeface="Arial MT"/>
                <a:cs typeface="Arial MT"/>
              </a:rPr>
              <a:t> </a:t>
            </a:r>
            <a:r>
              <a:rPr sz="1400" spc="-5" dirty="0">
                <a:latin typeface="Arial MT"/>
                <a:cs typeface="Arial MT"/>
              </a:rPr>
              <a:t>Data</a:t>
            </a:r>
            <a:endParaRPr sz="1400">
              <a:latin typeface="Arial MT"/>
              <a:cs typeface="Arial MT"/>
            </a:endParaRPr>
          </a:p>
        </p:txBody>
      </p:sp>
      <p:grpSp>
        <p:nvGrpSpPr>
          <p:cNvPr id="19" name="object 19"/>
          <p:cNvGrpSpPr/>
          <p:nvPr/>
        </p:nvGrpSpPr>
        <p:grpSpPr>
          <a:xfrm>
            <a:off x="4605287" y="949874"/>
            <a:ext cx="334645" cy="3925570"/>
            <a:chOff x="4605287" y="949874"/>
            <a:chExt cx="334645" cy="3925570"/>
          </a:xfrm>
        </p:grpSpPr>
        <p:pic>
          <p:nvPicPr>
            <p:cNvPr id="20" name="object 20"/>
            <p:cNvPicPr/>
            <p:nvPr/>
          </p:nvPicPr>
          <p:blipFill>
            <a:blip r:embed="rId4" cstate="print"/>
            <a:stretch>
              <a:fillRect/>
            </a:stretch>
          </p:blipFill>
          <p:spPr>
            <a:xfrm>
              <a:off x="4605287" y="3127358"/>
              <a:ext cx="334213" cy="122943"/>
            </a:xfrm>
            <a:prstGeom prst="rect">
              <a:avLst/>
            </a:prstGeom>
          </p:spPr>
        </p:pic>
        <p:sp>
          <p:nvSpPr>
            <p:cNvPr id="21" name="object 21"/>
            <p:cNvSpPr/>
            <p:nvPr/>
          </p:nvSpPr>
          <p:spPr>
            <a:xfrm>
              <a:off x="4775900"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grpSp>
      <p:grpSp>
        <p:nvGrpSpPr>
          <p:cNvPr id="22" name="object 22"/>
          <p:cNvGrpSpPr/>
          <p:nvPr/>
        </p:nvGrpSpPr>
        <p:grpSpPr>
          <a:xfrm>
            <a:off x="5068837" y="2699112"/>
            <a:ext cx="1749425" cy="1005840"/>
            <a:chOff x="5068837" y="2699112"/>
            <a:chExt cx="1749425" cy="1005840"/>
          </a:xfrm>
        </p:grpSpPr>
        <p:sp>
          <p:nvSpPr>
            <p:cNvPr id="23" name="object 23"/>
            <p:cNvSpPr/>
            <p:nvPr/>
          </p:nvSpPr>
          <p:spPr>
            <a:xfrm>
              <a:off x="5073599" y="27038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24" name="object 24"/>
            <p:cNvSpPr/>
            <p:nvPr/>
          </p:nvSpPr>
          <p:spPr>
            <a:xfrm>
              <a:off x="5073600" y="27038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25" name="object 25"/>
          <p:cNvSpPr txBox="1"/>
          <p:nvPr/>
        </p:nvSpPr>
        <p:spPr>
          <a:xfrm>
            <a:off x="5369082" y="2871037"/>
            <a:ext cx="1147445" cy="657860"/>
          </a:xfrm>
          <a:prstGeom prst="rect">
            <a:avLst/>
          </a:prstGeom>
        </p:spPr>
        <p:txBody>
          <a:bodyPr vert="horz" wrap="square" lIns="0" tIns="22860" rIns="0" bIns="0" rtlCol="0">
            <a:spAutoFit/>
          </a:bodyPr>
          <a:lstStyle/>
          <a:p>
            <a:pPr marL="12065" marR="5080" algn="ctr">
              <a:lnSpc>
                <a:spcPts val="1650"/>
              </a:lnSpc>
              <a:spcBef>
                <a:spcPts val="180"/>
              </a:spcBef>
            </a:pPr>
            <a:r>
              <a:rPr sz="1400" spc="-10" dirty="0">
                <a:latin typeface="Arial MT"/>
                <a:cs typeface="Arial MT"/>
              </a:rPr>
              <a:t>Shuffle</a:t>
            </a:r>
            <a:r>
              <a:rPr sz="1400" spc="-80" dirty="0">
                <a:latin typeface="Arial MT"/>
                <a:cs typeface="Arial MT"/>
              </a:rPr>
              <a:t> </a:t>
            </a:r>
            <a:r>
              <a:rPr sz="1400" spc="-5" dirty="0">
                <a:latin typeface="Arial MT"/>
                <a:cs typeface="Arial MT"/>
              </a:rPr>
              <a:t>Labels </a:t>
            </a:r>
            <a:r>
              <a:rPr sz="1400" spc="-375" dirty="0">
                <a:latin typeface="Arial MT"/>
                <a:cs typeface="Arial MT"/>
              </a:rPr>
              <a:t> </a:t>
            </a:r>
            <a:r>
              <a:rPr sz="1400" spc="-5" dirty="0">
                <a:latin typeface="Arial MT"/>
                <a:cs typeface="Arial MT"/>
              </a:rPr>
              <a:t>to Simulate </a:t>
            </a:r>
            <a:r>
              <a:rPr sz="1400" dirty="0">
                <a:latin typeface="Arial MT"/>
                <a:cs typeface="Arial MT"/>
              </a:rPr>
              <a:t> </a:t>
            </a:r>
            <a:r>
              <a:rPr sz="1400" spc="-5" dirty="0">
                <a:latin typeface="Arial MT"/>
                <a:cs typeface="Arial MT"/>
              </a:rPr>
              <a:t>from</a:t>
            </a:r>
            <a:r>
              <a:rPr sz="1400" spc="-15" dirty="0">
                <a:latin typeface="Arial MT"/>
                <a:cs typeface="Arial MT"/>
              </a:rPr>
              <a:t> </a:t>
            </a:r>
            <a:r>
              <a:rPr sz="1400" spc="-5" dirty="0">
                <a:latin typeface="Arial MT"/>
                <a:cs typeface="Arial MT"/>
              </a:rPr>
              <a:t>Null</a:t>
            </a:r>
            <a:endParaRPr sz="1400">
              <a:latin typeface="Arial MT"/>
              <a:cs typeface="Arial MT"/>
            </a:endParaRPr>
          </a:p>
        </p:txBody>
      </p:sp>
      <p:grpSp>
        <p:nvGrpSpPr>
          <p:cNvPr id="26" name="object 26"/>
          <p:cNvGrpSpPr/>
          <p:nvPr/>
        </p:nvGrpSpPr>
        <p:grpSpPr>
          <a:xfrm>
            <a:off x="6680637" y="1608299"/>
            <a:ext cx="2166620" cy="2395855"/>
            <a:chOff x="6680637" y="1608299"/>
            <a:chExt cx="2166620" cy="2395855"/>
          </a:xfrm>
        </p:grpSpPr>
        <p:sp>
          <p:nvSpPr>
            <p:cNvPr id="27" name="object 27"/>
            <p:cNvSpPr/>
            <p:nvPr/>
          </p:nvSpPr>
          <p:spPr>
            <a:xfrm>
              <a:off x="6717799" y="2585713"/>
              <a:ext cx="257175" cy="229870"/>
            </a:xfrm>
            <a:custGeom>
              <a:avLst/>
              <a:gdLst/>
              <a:ahLst/>
              <a:cxnLst/>
              <a:rect l="l" t="t" r="r" b="b"/>
              <a:pathLst>
                <a:path w="257175" h="229869">
                  <a:moveTo>
                    <a:pt x="0" y="229585"/>
                  </a:moveTo>
                  <a:lnTo>
                    <a:pt x="257031" y="0"/>
                  </a:lnTo>
                </a:path>
              </a:pathLst>
            </a:custGeom>
            <a:ln w="28574">
              <a:solidFill>
                <a:srgbClr val="FF0000"/>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6929102" y="2485040"/>
              <a:ext cx="156729" cy="150161"/>
            </a:xfrm>
            <a:prstGeom prst="rect">
              <a:avLst/>
            </a:prstGeom>
          </p:spPr>
        </p:pic>
        <p:sp>
          <p:nvSpPr>
            <p:cNvPr id="29" name="object 29"/>
            <p:cNvSpPr/>
            <p:nvPr/>
          </p:nvSpPr>
          <p:spPr>
            <a:xfrm>
              <a:off x="6694924" y="3696500"/>
              <a:ext cx="250190" cy="210185"/>
            </a:xfrm>
            <a:custGeom>
              <a:avLst/>
              <a:gdLst/>
              <a:ahLst/>
              <a:cxnLst/>
              <a:rect l="l" t="t" r="r" b="b"/>
              <a:pathLst>
                <a:path w="250190" h="210185">
                  <a:moveTo>
                    <a:pt x="0" y="0"/>
                  </a:moveTo>
                  <a:lnTo>
                    <a:pt x="250193" y="209674"/>
                  </a:lnTo>
                </a:path>
              </a:pathLst>
            </a:custGeom>
            <a:ln w="28574">
              <a:solidFill>
                <a:srgbClr val="3368FC"/>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6900514" y="3855713"/>
              <a:ext cx="158279" cy="148042"/>
            </a:xfrm>
            <a:prstGeom prst="rect">
              <a:avLst/>
            </a:prstGeom>
          </p:spPr>
        </p:pic>
        <p:sp>
          <p:nvSpPr>
            <p:cNvPr id="31" name="object 31"/>
            <p:cNvSpPr/>
            <p:nvPr/>
          </p:nvSpPr>
          <p:spPr>
            <a:xfrm>
              <a:off x="7102799" y="1613062"/>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32" name="object 32"/>
            <p:cNvSpPr/>
            <p:nvPr/>
          </p:nvSpPr>
          <p:spPr>
            <a:xfrm>
              <a:off x="7102799" y="1613062"/>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3" name="object 33"/>
          <p:cNvSpPr txBox="1"/>
          <p:nvPr/>
        </p:nvSpPr>
        <p:spPr>
          <a:xfrm>
            <a:off x="7505440" y="2005707"/>
            <a:ext cx="932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Association</a:t>
            </a:r>
            <a:endParaRPr sz="1400">
              <a:latin typeface="Arial MT"/>
              <a:cs typeface="Arial MT"/>
            </a:endParaRPr>
          </a:p>
        </p:txBody>
      </p:sp>
      <p:grpSp>
        <p:nvGrpSpPr>
          <p:cNvPr id="34" name="object 34"/>
          <p:cNvGrpSpPr/>
          <p:nvPr/>
        </p:nvGrpSpPr>
        <p:grpSpPr>
          <a:xfrm>
            <a:off x="7098037" y="3874275"/>
            <a:ext cx="1749425" cy="1005840"/>
            <a:chOff x="7098037" y="3874275"/>
            <a:chExt cx="1749425" cy="1005840"/>
          </a:xfrm>
        </p:grpSpPr>
        <p:sp>
          <p:nvSpPr>
            <p:cNvPr id="35" name="object 35"/>
            <p:cNvSpPr/>
            <p:nvPr/>
          </p:nvSpPr>
          <p:spPr>
            <a:xfrm>
              <a:off x="7102799" y="3879037"/>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36" name="object 36"/>
            <p:cNvSpPr/>
            <p:nvPr/>
          </p:nvSpPr>
          <p:spPr>
            <a:xfrm>
              <a:off x="7102799" y="3879037"/>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7" name="object 37"/>
          <p:cNvSpPr txBox="1"/>
          <p:nvPr/>
        </p:nvSpPr>
        <p:spPr>
          <a:xfrm>
            <a:off x="7559713" y="4271683"/>
            <a:ext cx="8261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Causation</a:t>
            </a:r>
            <a:endParaRPr sz="1400">
              <a:latin typeface="Arial MT"/>
              <a:cs typeface="Arial MT"/>
            </a:endParaRPr>
          </a:p>
        </p:txBody>
      </p:sp>
      <p:sp>
        <p:nvSpPr>
          <p:cNvPr id="38" name="object 38"/>
          <p:cNvSpPr txBox="1"/>
          <p:nvPr/>
        </p:nvSpPr>
        <p:spPr>
          <a:xfrm>
            <a:off x="1004250" y="935587"/>
            <a:ext cx="962660" cy="448309"/>
          </a:xfrm>
          <a:prstGeom prst="rect">
            <a:avLst/>
          </a:prstGeom>
        </p:spPr>
        <p:txBody>
          <a:bodyPr vert="horz" wrap="square" lIns="0" tIns="22860" rIns="0" bIns="0" rtlCol="0">
            <a:spAutoFit/>
          </a:bodyPr>
          <a:lstStyle/>
          <a:p>
            <a:pPr marL="12700" marR="5080" indent="276225">
              <a:lnSpc>
                <a:spcPts val="1650"/>
              </a:lnSpc>
              <a:spcBef>
                <a:spcPts val="180"/>
              </a:spcBef>
            </a:pPr>
            <a:r>
              <a:rPr sz="1400" b="1" spc="-5" dirty="0">
                <a:latin typeface="Arial"/>
                <a:cs typeface="Arial"/>
              </a:rPr>
              <a:t>Data </a:t>
            </a:r>
            <a:r>
              <a:rPr sz="1400" b="1" dirty="0">
                <a:latin typeface="Arial"/>
                <a:cs typeface="Arial"/>
              </a:rPr>
              <a:t> </a:t>
            </a:r>
            <a:r>
              <a:rPr sz="1400" b="1" spc="-5" dirty="0">
                <a:latin typeface="Arial"/>
                <a:cs typeface="Arial"/>
              </a:rPr>
              <a:t>Generation</a:t>
            </a:r>
            <a:endParaRPr sz="1400">
              <a:latin typeface="Arial"/>
              <a:cs typeface="Arial"/>
            </a:endParaRPr>
          </a:p>
        </p:txBody>
      </p:sp>
      <p:sp>
        <p:nvSpPr>
          <p:cNvPr id="39" name="object 39"/>
          <p:cNvSpPr txBox="1"/>
          <p:nvPr/>
        </p:nvSpPr>
        <p:spPr>
          <a:xfrm>
            <a:off x="3314497" y="935587"/>
            <a:ext cx="657225" cy="448309"/>
          </a:xfrm>
          <a:prstGeom prst="rect">
            <a:avLst/>
          </a:prstGeom>
        </p:spPr>
        <p:txBody>
          <a:bodyPr vert="horz" wrap="square" lIns="0" tIns="22860" rIns="0" bIns="0" rtlCol="0">
            <a:spAutoFit/>
          </a:bodyPr>
          <a:lstStyle/>
          <a:p>
            <a:pPr marL="135890" marR="5080" indent="-123825">
              <a:lnSpc>
                <a:spcPts val="1650"/>
              </a:lnSpc>
              <a:spcBef>
                <a:spcPts val="180"/>
              </a:spcBef>
            </a:pPr>
            <a:r>
              <a:rPr sz="1400" b="1" spc="-5" dirty="0">
                <a:latin typeface="Arial"/>
                <a:cs typeface="Arial"/>
              </a:rPr>
              <a:t>Sample  Data</a:t>
            </a:r>
            <a:endParaRPr sz="1400">
              <a:latin typeface="Arial"/>
              <a:cs typeface="Arial"/>
            </a:endParaRPr>
          </a:p>
        </p:txBody>
      </p:sp>
      <p:sp>
        <p:nvSpPr>
          <p:cNvPr id="40" name="object 40"/>
          <p:cNvSpPr txBox="1"/>
          <p:nvPr/>
        </p:nvSpPr>
        <p:spPr>
          <a:xfrm>
            <a:off x="5117675" y="935587"/>
            <a:ext cx="1651635" cy="575945"/>
          </a:xfrm>
          <a:prstGeom prst="rect">
            <a:avLst/>
          </a:prstGeom>
        </p:spPr>
        <p:txBody>
          <a:bodyPr vert="horz" wrap="square" lIns="0" tIns="12700" rIns="0" bIns="0" rtlCol="0">
            <a:spAutoFit/>
          </a:bodyPr>
          <a:lstStyle/>
          <a:p>
            <a:pPr algn="ctr">
              <a:lnSpc>
                <a:spcPts val="1670"/>
              </a:lnSpc>
              <a:spcBef>
                <a:spcPts val="100"/>
              </a:spcBef>
            </a:pPr>
            <a:r>
              <a:rPr sz="1400" b="1" spc="-5" dirty="0">
                <a:latin typeface="Arial"/>
                <a:cs typeface="Arial"/>
              </a:rPr>
              <a:t>Hypothesis</a:t>
            </a:r>
            <a:r>
              <a:rPr sz="1400" b="1" spc="-60" dirty="0">
                <a:latin typeface="Arial"/>
                <a:cs typeface="Arial"/>
              </a:rPr>
              <a:t> </a:t>
            </a:r>
            <a:r>
              <a:rPr sz="1400" b="1" spc="-20" dirty="0">
                <a:latin typeface="Arial"/>
                <a:cs typeface="Arial"/>
              </a:rPr>
              <a:t>Testing</a:t>
            </a:r>
            <a:endParaRPr sz="1400">
              <a:latin typeface="Arial"/>
              <a:cs typeface="Arial"/>
            </a:endParaRPr>
          </a:p>
          <a:p>
            <a:pPr marL="163195" marR="155575" algn="ctr">
              <a:lnSpc>
                <a:spcPts val="1350"/>
              </a:lnSpc>
              <a:spcBef>
                <a:spcPts val="10"/>
              </a:spcBef>
            </a:pPr>
            <a:r>
              <a:rPr sz="1100" b="1" i="1" spc="-5" dirty="0">
                <a:latin typeface="Arial"/>
                <a:cs typeface="Arial"/>
              </a:rPr>
              <a:t>Difference</a:t>
            </a:r>
            <a:r>
              <a:rPr sz="1100" b="1" i="1" spc="-45" dirty="0">
                <a:latin typeface="Arial"/>
                <a:cs typeface="Arial"/>
              </a:rPr>
              <a:t> </a:t>
            </a:r>
            <a:r>
              <a:rPr sz="1100" b="1" i="1" spc="-5" dirty="0">
                <a:latin typeface="Arial"/>
                <a:cs typeface="Arial"/>
              </a:rPr>
              <a:t>of</a:t>
            </a:r>
            <a:r>
              <a:rPr sz="1100" b="1" i="1" spc="-40" dirty="0">
                <a:latin typeface="Arial"/>
                <a:cs typeface="Arial"/>
              </a:rPr>
              <a:t> </a:t>
            </a:r>
            <a:r>
              <a:rPr sz="1100" b="1" i="1" dirty="0">
                <a:latin typeface="Arial"/>
                <a:cs typeface="Arial"/>
              </a:rPr>
              <a:t>Means </a:t>
            </a:r>
            <a:r>
              <a:rPr sz="1100" b="1" i="1" spc="-290" dirty="0">
                <a:latin typeface="Arial"/>
                <a:cs typeface="Arial"/>
              </a:rPr>
              <a:t> </a:t>
            </a:r>
            <a:r>
              <a:rPr sz="1100" b="1" i="1" spc="-5" dirty="0">
                <a:latin typeface="Arial"/>
                <a:cs typeface="Arial"/>
              </a:rPr>
              <a:t>Permutation</a:t>
            </a:r>
            <a:r>
              <a:rPr sz="1100" b="1" i="1" spc="-25" dirty="0">
                <a:latin typeface="Arial"/>
                <a:cs typeface="Arial"/>
              </a:rPr>
              <a:t> </a:t>
            </a:r>
            <a:r>
              <a:rPr sz="1100" b="1" i="1" spc="-15" dirty="0">
                <a:latin typeface="Arial"/>
                <a:cs typeface="Arial"/>
              </a:rPr>
              <a:t>Test</a:t>
            </a:r>
            <a:endParaRPr sz="1100">
              <a:latin typeface="Arial"/>
              <a:cs typeface="Arial"/>
            </a:endParaRPr>
          </a:p>
        </p:txBody>
      </p:sp>
      <p:sp>
        <p:nvSpPr>
          <p:cNvPr id="41" name="object 41"/>
          <p:cNvSpPr txBox="1"/>
          <p:nvPr/>
        </p:nvSpPr>
        <p:spPr>
          <a:xfrm>
            <a:off x="7426655" y="986888"/>
            <a:ext cx="109220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Conclusions</a:t>
            </a:r>
            <a:endParaRPr sz="1400">
              <a:latin typeface="Arial"/>
              <a:cs typeface="Arial"/>
            </a:endParaRPr>
          </a:p>
        </p:txBody>
      </p:sp>
      <p:sp>
        <p:nvSpPr>
          <p:cNvPr id="42" name="object 42"/>
          <p:cNvSpPr/>
          <p:nvPr/>
        </p:nvSpPr>
        <p:spPr>
          <a:xfrm>
            <a:off x="69882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265" y="2240540"/>
            <a:ext cx="4359275" cy="574040"/>
          </a:xfrm>
          <a:prstGeom prst="rect">
            <a:avLst/>
          </a:prstGeom>
        </p:spPr>
        <p:txBody>
          <a:bodyPr vert="horz" wrap="square" lIns="0" tIns="12700" rIns="0" bIns="0" rtlCol="0">
            <a:spAutoFit/>
          </a:bodyPr>
          <a:lstStyle/>
          <a:p>
            <a:pPr marL="12700">
              <a:lnSpc>
                <a:spcPct val="100000"/>
              </a:lnSpc>
              <a:spcBef>
                <a:spcPts val="100"/>
              </a:spcBef>
            </a:pPr>
            <a:r>
              <a:rPr u="none" spc="-5" dirty="0"/>
              <a:t>An</a:t>
            </a:r>
            <a:r>
              <a:rPr u="none" spc="-45" dirty="0"/>
              <a:t> </a:t>
            </a:r>
            <a:r>
              <a:rPr u="none" spc="-10" dirty="0"/>
              <a:t>Error</a:t>
            </a:r>
            <a:r>
              <a:rPr u="none" spc="-55" dirty="0"/>
              <a:t> </a:t>
            </a:r>
            <a:r>
              <a:rPr u="none" spc="-5" dirty="0"/>
              <a:t>Probability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98818"/>
            <a:ext cx="63563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CC4125"/>
                </a:solidFill>
                <a:latin typeface="Arial"/>
                <a:cs typeface="Arial"/>
              </a:rPr>
              <a:t>Y</a:t>
            </a:r>
            <a:r>
              <a:rPr sz="2400" b="1" spc="-5" dirty="0">
                <a:solidFill>
                  <a:srgbClr val="CC4125"/>
                </a:solidFill>
                <a:latin typeface="Arial"/>
                <a:cs typeface="Arial"/>
              </a:rPr>
              <a:t>es.</a:t>
            </a:r>
            <a:endParaRPr sz="240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76944315"/>
              </p:ext>
            </p:extLst>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mn-lt"/>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mn-lt"/>
                          <a:cs typeface="Arial"/>
                        </a:rPr>
                        <a:t>Null</a:t>
                      </a:r>
                      <a:r>
                        <a:rPr sz="2300" b="1" spc="-35" dirty="0">
                          <a:latin typeface="+mn-lt"/>
                          <a:cs typeface="Arial"/>
                        </a:rPr>
                        <a:t> </a:t>
                      </a:r>
                      <a:r>
                        <a:rPr sz="2300" b="1" spc="-5" dirty="0">
                          <a:latin typeface="+mn-lt"/>
                          <a:cs typeface="Arial"/>
                        </a:rPr>
                        <a:t>is</a:t>
                      </a:r>
                      <a:r>
                        <a:rPr sz="2300" b="1" spc="-40" dirty="0">
                          <a:latin typeface="+mn-lt"/>
                          <a:cs typeface="Arial"/>
                        </a:rPr>
                        <a:t> </a:t>
                      </a:r>
                      <a:r>
                        <a:rPr sz="2300" b="1" dirty="0">
                          <a:latin typeface="+mn-lt"/>
                          <a:cs typeface="Arial"/>
                        </a:rPr>
                        <a:t>true</a:t>
                      </a:r>
                      <a:endParaRPr sz="2300">
                        <a:latin typeface="+mn-lt"/>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mn-lt"/>
                          <a:cs typeface="Arial"/>
                        </a:rPr>
                        <a:t>Alternative</a:t>
                      </a:r>
                      <a:r>
                        <a:rPr sz="2300" b="1" spc="-95" dirty="0">
                          <a:latin typeface="+mn-lt"/>
                          <a:cs typeface="Arial"/>
                        </a:rPr>
                        <a:t> </a:t>
                      </a:r>
                      <a:r>
                        <a:rPr sz="2300" b="1" spc="-5" dirty="0">
                          <a:latin typeface="+mn-lt"/>
                          <a:cs typeface="Arial"/>
                        </a:rPr>
                        <a:t>is </a:t>
                      </a:r>
                      <a:r>
                        <a:rPr sz="2300" b="1" spc="-625" dirty="0">
                          <a:latin typeface="+mn-lt"/>
                          <a:cs typeface="Arial"/>
                        </a:rPr>
                        <a:t> </a:t>
                      </a:r>
                      <a:r>
                        <a:rPr sz="2300" b="1" dirty="0">
                          <a:latin typeface="+mn-lt"/>
                          <a:cs typeface="Arial"/>
                        </a:rPr>
                        <a:t>true</a:t>
                      </a:r>
                      <a:endParaRPr sz="2300">
                        <a:latin typeface="+mn-lt"/>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null</a:t>
                      </a:r>
                      <a:endParaRPr sz="2300" dirty="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alternative</a:t>
                      </a:r>
                      <a:endParaRPr sz="230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mn-lt"/>
                          <a:cs typeface="PMingLiU-ExtB"/>
                        </a:rPr>
                        <a:t>✅</a:t>
                      </a:r>
                      <a:endParaRPr sz="4500" dirty="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pic>
        <p:nvPicPr>
          <p:cNvPr id="4" name="object 4"/>
          <p:cNvPicPr/>
          <p:nvPr/>
        </p:nvPicPr>
        <p:blipFill>
          <a:blip r:embed="rId2" cstate="print"/>
          <a:stretch>
            <a:fillRect/>
          </a:stretch>
        </p:blipFill>
        <p:spPr>
          <a:xfrm>
            <a:off x="3899457" y="2600233"/>
            <a:ext cx="711584" cy="669726"/>
          </a:xfrm>
          <a:prstGeom prst="rect">
            <a:avLst/>
          </a:prstGeom>
        </p:spPr>
      </p:pic>
      <p:pic>
        <p:nvPicPr>
          <p:cNvPr id="5" name="object 5"/>
          <p:cNvPicPr/>
          <p:nvPr/>
        </p:nvPicPr>
        <p:blipFill>
          <a:blip r:embed="rId3" cstate="print"/>
          <a:stretch>
            <a:fillRect/>
          </a:stretch>
        </p:blipFill>
        <p:spPr>
          <a:xfrm>
            <a:off x="6312457" y="2600233"/>
            <a:ext cx="711584" cy="669726"/>
          </a:xfrm>
          <a:prstGeom prst="rect">
            <a:avLst/>
          </a:prstGeom>
        </p:spPr>
      </p:pic>
      <p:pic>
        <p:nvPicPr>
          <p:cNvPr id="6" name="object 6"/>
          <p:cNvPicPr/>
          <p:nvPr/>
        </p:nvPicPr>
        <p:blipFill>
          <a:blip r:embed="rId3" cstate="print"/>
          <a:stretch>
            <a:fillRect/>
          </a:stretch>
        </p:blipFill>
        <p:spPr>
          <a:xfrm>
            <a:off x="3899457" y="3442233"/>
            <a:ext cx="711584" cy="669726"/>
          </a:xfrm>
          <a:prstGeom prst="rect">
            <a:avLst/>
          </a:prstGeom>
        </p:spPr>
      </p:pic>
      <p:pic>
        <p:nvPicPr>
          <p:cNvPr id="7" name="object 7"/>
          <p:cNvPicPr/>
          <p:nvPr/>
        </p:nvPicPr>
        <p:blipFill>
          <a:blip r:embed="rId2" cstate="print"/>
          <a:stretch>
            <a:fillRect/>
          </a:stretch>
        </p:blipFill>
        <p:spPr>
          <a:xfrm>
            <a:off x="6312457" y="3442233"/>
            <a:ext cx="711584" cy="669726"/>
          </a:xfrm>
          <a:prstGeom prst="rect">
            <a:avLst/>
          </a:prstGeom>
        </p:spPr>
      </p:pic>
      <p:sp>
        <p:nvSpPr>
          <p:cNvPr id="8" name="object 8"/>
          <p:cNvSpPr txBox="1">
            <a:spLocks noGrp="1"/>
          </p:cNvSpPr>
          <p:nvPr>
            <p:ph type="title"/>
          </p:nvPr>
        </p:nvSpPr>
        <p:spPr>
          <a:xfrm>
            <a:off x="530225" y="181695"/>
            <a:ext cx="6818630"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Can</a:t>
            </a:r>
            <a:r>
              <a:rPr u="none" spc="-20" dirty="0">
                <a:solidFill>
                  <a:schemeClr val="tx1"/>
                </a:solidFill>
              </a:rPr>
              <a:t> </a:t>
            </a:r>
            <a:r>
              <a:rPr u="none" spc="-5" dirty="0">
                <a:solidFill>
                  <a:schemeClr val="tx1"/>
                </a:solidFill>
              </a:rPr>
              <a:t>the</a:t>
            </a:r>
            <a:r>
              <a:rPr u="none" spc="-20" dirty="0">
                <a:solidFill>
                  <a:schemeClr val="tx1"/>
                </a:solidFill>
              </a:rPr>
              <a:t> </a:t>
            </a:r>
            <a:r>
              <a:rPr u="none" spc="-5" dirty="0">
                <a:solidFill>
                  <a:schemeClr val="tx1"/>
                </a:solidFill>
              </a:rPr>
              <a:t>Conclusion</a:t>
            </a:r>
            <a:r>
              <a:rPr u="none" spc="-20" dirty="0">
                <a:solidFill>
                  <a:schemeClr val="tx1"/>
                </a:solidFill>
              </a:rPr>
              <a:t> </a:t>
            </a:r>
            <a:r>
              <a:rPr u="none" spc="-5" dirty="0">
                <a:solidFill>
                  <a:schemeClr val="tx1"/>
                </a:solidFill>
              </a:rPr>
              <a:t>be</a:t>
            </a:r>
            <a:r>
              <a:rPr u="none" spc="-25" dirty="0">
                <a:solidFill>
                  <a:schemeClr val="tx1"/>
                </a:solidFill>
              </a:rPr>
              <a:t> </a:t>
            </a:r>
            <a:r>
              <a:rPr u="none" spc="-20" dirty="0">
                <a:solidFill>
                  <a:schemeClr val="tx1"/>
                </a:solidFill>
              </a:rPr>
              <a:t>Wrong?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35927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An</a:t>
            </a:r>
            <a:r>
              <a:rPr u="none" spc="-45" dirty="0">
                <a:solidFill>
                  <a:schemeClr val="tx1"/>
                </a:solidFill>
              </a:rPr>
              <a:t> </a:t>
            </a:r>
            <a:r>
              <a:rPr u="none" spc="-10" dirty="0">
                <a:solidFill>
                  <a:schemeClr val="tx1"/>
                </a:solidFill>
              </a:rPr>
              <a:t>Error</a:t>
            </a:r>
            <a:r>
              <a:rPr u="none" spc="-55" dirty="0">
                <a:solidFill>
                  <a:schemeClr val="tx1"/>
                </a:solidFill>
              </a:rPr>
              <a:t> </a:t>
            </a:r>
            <a:r>
              <a:rPr u="none" spc="-5" dirty="0">
                <a:solidFill>
                  <a:schemeClr val="tx1"/>
                </a:solidFill>
              </a:rPr>
              <a:t>Probability</a:t>
            </a:r>
          </a:p>
        </p:txBody>
      </p:sp>
      <p:sp>
        <p:nvSpPr>
          <p:cNvPr id="3" name="object 3"/>
          <p:cNvSpPr txBox="1"/>
          <p:nvPr/>
        </p:nvSpPr>
        <p:spPr>
          <a:xfrm>
            <a:off x="574724" y="1093342"/>
            <a:ext cx="7688330" cy="2721258"/>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The</a:t>
            </a:r>
            <a:r>
              <a:rPr sz="2400" spc="-15" dirty="0">
                <a:cs typeface="Arial MT"/>
              </a:rPr>
              <a:t> </a:t>
            </a:r>
            <a:r>
              <a:rPr sz="2400" spc="-10" dirty="0">
                <a:cs typeface="Arial MT"/>
              </a:rPr>
              <a:t>cutoff</a:t>
            </a:r>
            <a:r>
              <a:rPr sz="2400" spc="-15" dirty="0">
                <a:cs typeface="Arial MT"/>
              </a:rPr>
              <a:t> </a:t>
            </a:r>
            <a:r>
              <a:rPr sz="2400" spc="-5" dirty="0">
                <a:cs typeface="Arial MT"/>
              </a:rPr>
              <a:t>for</a:t>
            </a:r>
            <a:r>
              <a:rPr sz="2400" spc="-15" dirty="0">
                <a:cs typeface="Arial MT"/>
              </a:rPr>
              <a:t> </a:t>
            </a:r>
            <a:r>
              <a:rPr sz="2400" spc="-5" dirty="0">
                <a:cs typeface="Arial MT"/>
              </a:rPr>
              <a:t>the</a:t>
            </a:r>
            <a:r>
              <a:rPr sz="2400" spc="35" dirty="0">
                <a:cs typeface="Arial MT"/>
              </a:rPr>
              <a:t> </a:t>
            </a:r>
            <a:r>
              <a:rPr sz="2400" i="1" dirty="0">
                <a:cs typeface="Arial"/>
              </a:rPr>
              <a:t>P</a:t>
            </a:r>
            <a:r>
              <a:rPr sz="2400" dirty="0">
                <a:cs typeface="Arial MT"/>
              </a:rPr>
              <a:t>-value</a:t>
            </a:r>
            <a:r>
              <a:rPr sz="2400" spc="-10" dirty="0">
                <a:cs typeface="Arial MT"/>
              </a:rPr>
              <a:t> </a:t>
            </a:r>
            <a:r>
              <a:rPr sz="2400" spc="-5" dirty="0">
                <a:cs typeface="Arial MT"/>
              </a:rPr>
              <a:t>is</a:t>
            </a:r>
            <a:r>
              <a:rPr sz="2400" spc="-10" dirty="0">
                <a:cs typeface="Arial MT"/>
              </a:rPr>
              <a:t> </a:t>
            </a:r>
            <a:r>
              <a:rPr sz="2400" spc="-5" dirty="0">
                <a:cs typeface="Arial MT"/>
              </a:rPr>
              <a:t>an</a:t>
            </a:r>
            <a:r>
              <a:rPr sz="2400" spc="-10" dirty="0">
                <a:cs typeface="Arial MT"/>
              </a:rPr>
              <a:t> </a:t>
            </a:r>
            <a:r>
              <a:rPr sz="2400" spc="-5" dirty="0">
                <a:cs typeface="Arial MT"/>
              </a:rPr>
              <a:t>error</a:t>
            </a:r>
            <a:r>
              <a:rPr sz="2400" spc="-10" dirty="0">
                <a:cs typeface="Arial MT"/>
              </a:rPr>
              <a:t> </a:t>
            </a:r>
            <a:r>
              <a:rPr sz="2400" spc="-20" dirty="0">
                <a:cs typeface="Arial MT"/>
              </a:rPr>
              <a:t>probability.</a:t>
            </a:r>
            <a:endParaRPr sz="2400" dirty="0">
              <a:cs typeface="Arial MT"/>
            </a:endParaRPr>
          </a:p>
          <a:p>
            <a:pPr marL="424815" indent="-412750">
              <a:lnSpc>
                <a:spcPct val="100000"/>
              </a:lnSpc>
              <a:spcBef>
                <a:spcPts val="1920"/>
              </a:spcBef>
              <a:buClr>
                <a:srgbClr val="C4820D"/>
              </a:buClr>
              <a:buChar char="●"/>
              <a:tabLst>
                <a:tab pos="424815" algn="l"/>
                <a:tab pos="425450" algn="l"/>
              </a:tabLst>
            </a:pPr>
            <a:r>
              <a:rPr sz="2400" spc="-5" dirty="0">
                <a:cs typeface="Arial MT"/>
              </a:rPr>
              <a:t>If: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dirty="0">
                <a:cs typeface="Arial MT"/>
              </a:rPr>
              <a:t>your</a:t>
            </a:r>
            <a:r>
              <a:rPr sz="2400" spc="-25" dirty="0">
                <a:solidFill>
                  <a:srgbClr val="3B3B3B"/>
                </a:solidFill>
                <a:cs typeface="Arial MT"/>
              </a:rPr>
              <a:t> </a:t>
            </a:r>
            <a:r>
              <a:rPr sz="2400" b="1" spc="-5" dirty="0">
                <a:solidFill>
                  <a:srgbClr val="0000FF"/>
                </a:solidFill>
                <a:cs typeface="Arial"/>
              </a:rPr>
              <a:t>cutoff</a:t>
            </a:r>
            <a:r>
              <a:rPr sz="2400" b="1" spc="-25" dirty="0">
                <a:solidFill>
                  <a:srgbClr val="0000FF"/>
                </a:solidFill>
                <a:cs typeface="Arial"/>
              </a:rPr>
              <a:t> </a:t>
            </a:r>
            <a:r>
              <a:rPr sz="2400" b="1" spc="-5" dirty="0">
                <a:solidFill>
                  <a:srgbClr val="0000FF"/>
                </a:solidFill>
                <a:cs typeface="Arial"/>
              </a:rPr>
              <a:t>is</a:t>
            </a:r>
            <a:r>
              <a:rPr sz="2400" b="1" spc="-30" dirty="0">
                <a:solidFill>
                  <a:srgbClr val="0000FF"/>
                </a:solidFill>
                <a:cs typeface="Arial"/>
              </a:rPr>
              <a:t> </a:t>
            </a:r>
            <a:r>
              <a:rPr sz="2400" b="1" spc="-5" dirty="0">
                <a:solidFill>
                  <a:srgbClr val="0000FF"/>
                </a:solidFill>
                <a:cs typeface="Arial"/>
              </a:rPr>
              <a:t>5%</a:t>
            </a:r>
            <a:endParaRPr sz="2400" dirty="0">
              <a:cs typeface="Arial"/>
            </a:endParaRPr>
          </a:p>
          <a:p>
            <a:pPr marL="882015" lvl="1" indent="-412750">
              <a:lnSpc>
                <a:spcPts val="2865"/>
              </a:lnSpc>
              <a:buClr>
                <a:srgbClr val="C4820D"/>
              </a:buClr>
              <a:buChar char="○"/>
              <a:tabLst>
                <a:tab pos="882015" algn="l"/>
                <a:tab pos="882650" algn="l"/>
              </a:tabLst>
            </a:pPr>
            <a:r>
              <a:rPr sz="2400" spc="-5" dirty="0">
                <a:cs typeface="Arial MT"/>
              </a:rPr>
              <a:t>and</a:t>
            </a:r>
            <a:r>
              <a:rPr sz="2400" spc="-15" dirty="0">
                <a:cs typeface="Arial MT"/>
              </a:rPr>
              <a:t> </a:t>
            </a:r>
            <a:r>
              <a:rPr sz="2400" spc="-5" dirty="0">
                <a:cs typeface="Arial MT"/>
              </a:rPr>
              <a:t>the</a:t>
            </a:r>
            <a:r>
              <a:rPr sz="2400" dirty="0">
                <a:cs typeface="Arial MT"/>
              </a:rPr>
              <a:t> </a:t>
            </a:r>
            <a:r>
              <a:rPr sz="2400" b="1" spc="-5" dirty="0">
                <a:solidFill>
                  <a:srgbClr val="0000FF"/>
                </a:solidFill>
                <a:cs typeface="Arial"/>
              </a:rPr>
              <a:t>null</a:t>
            </a:r>
            <a:r>
              <a:rPr sz="2400" b="1" spc="-20" dirty="0">
                <a:solidFill>
                  <a:srgbClr val="0000FF"/>
                </a:solidFill>
                <a:cs typeface="Arial"/>
              </a:rPr>
              <a:t> </a:t>
            </a:r>
            <a:r>
              <a:rPr sz="2400" b="1" spc="-5" dirty="0">
                <a:solidFill>
                  <a:srgbClr val="0000FF"/>
                </a:solidFill>
                <a:cs typeface="Arial"/>
              </a:rPr>
              <a:t>hypothesis</a:t>
            </a:r>
            <a:r>
              <a:rPr sz="2400" b="1" spc="-15" dirty="0">
                <a:solidFill>
                  <a:srgbClr val="0000FF"/>
                </a:solidFill>
                <a:cs typeface="Arial"/>
              </a:rPr>
              <a:t> </a:t>
            </a:r>
            <a:r>
              <a:rPr sz="2400" b="1" spc="-5" dirty="0">
                <a:solidFill>
                  <a:srgbClr val="0000FF"/>
                </a:solidFill>
                <a:cs typeface="Arial"/>
              </a:rPr>
              <a:t>happens</a:t>
            </a:r>
            <a:r>
              <a:rPr sz="2400" b="1" spc="-20" dirty="0">
                <a:solidFill>
                  <a:srgbClr val="0000FF"/>
                </a:solidFill>
                <a:cs typeface="Arial"/>
              </a:rPr>
              <a:t> </a:t>
            </a:r>
            <a:r>
              <a:rPr sz="2400" b="1" dirty="0">
                <a:solidFill>
                  <a:srgbClr val="0000FF"/>
                </a:solidFill>
                <a:cs typeface="Arial"/>
              </a:rPr>
              <a:t>to</a:t>
            </a:r>
            <a:r>
              <a:rPr sz="2400" b="1" spc="-15" dirty="0">
                <a:solidFill>
                  <a:srgbClr val="0000FF"/>
                </a:solidFill>
                <a:cs typeface="Arial"/>
              </a:rPr>
              <a:t> </a:t>
            </a:r>
            <a:r>
              <a:rPr sz="2400" b="1" spc="-5" dirty="0">
                <a:solidFill>
                  <a:srgbClr val="0000FF"/>
                </a:solidFill>
                <a:cs typeface="Arial"/>
              </a:rPr>
              <a:t>be</a:t>
            </a:r>
            <a:r>
              <a:rPr sz="2400" b="1" spc="-15" dirty="0">
                <a:solidFill>
                  <a:srgbClr val="0000FF"/>
                </a:solidFill>
                <a:cs typeface="Arial"/>
              </a:rPr>
              <a:t> </a:t>
            </a:r>
            <a:r>
              <a:rPr sz="2400" b="1" dirty="0">
                <a:solidFill>
                  <a:srgbClr val="0000FF"/>
                </a:solidFill>
                <a:cs typeface="Arial"/>
              </a:rPr>
              <a:t>true</a:t>
            </a:r>
            <a:endParaRPr sz="2400" dirty="0">
              <a:cs typeface="Arial"/>
            </a:endParaRPr>
          </a:p>
          <a:p>
            <a:pPr marL="424815" marR="5080" indent="-412750">
              <a:lnSpc>
                <a:spcPct val="100499"/>
              </a:lnSpc>
              <a:spcBef>
                <a:spcPts val="1860"/>
              </a:spcBef>
              <a:buClr>
                <a:srgbClr val="C4820D"/>
              </a:buClr>
              <a:buChar char="●"/>
              <a:tabLst>
                <a:tab pos="424815" algn="l"/>
                <a:tab pos="425450" algn="l"/>
              </a:tabLst>
            </a:pPr>
            <a:r>
              <a:rPr sz="2400" spc="-5" dirty="0">
                <a:cs typeface="Arial MT"/>
              </a:rPr>
              <a:t>then there is about </a:t>
            </a:r>
            <a:r>
              <a:rPr sz="2400" dirty="0">
                <a:cs typeface="Arial MT"/>
              </a:rPr>
              <a:t>a </a:t>
            </a:r>
            <a:r>
              <a:rPr sz="2400" b="1" spc="-5" dirty="0">
                <a:solidFill>
                  <a:srgbClr val="FF0000"/>
                </a:solidFill>
                <a:cs typeface="Arial"/>
              </a:rPr>
              <a:t>5% chance </a:t>
            </a:r>
            <a:r>
              <a:rPr sz="2400" spc="-5" dirty="0">
                <a:cs typeface="Arial MT"/>
              </a:rPr>
              <a:t>that</a:t>
            </a:r>
            <a:r>
              <a:rPr sz="2400" spc="-5" dirty="0">
                <a:solidFill>
                  <a:srgbClr val="3B3B3B"/>
                </a:solidFill>
                <a:cs typeface="Arial MT"/>
              </a:rPr>
              <a:t> </a:t>
            </a:r>
            <a:r>
              <a:rPr sz="2400" b="1" spc="-5" dirty="0">
                <a:solidFill>
                  <a:srgbClr val="FF0000"/>
                </a:solidFill>
                <a:cs typeface="Arial"/>
              </a:rPr>
              <a:t>your </a:t>
            </a:r>
            <a:r>
              <a:rPr sz="2400" b="1" dirty="0">
                <a:solidFill>
                  <a:srgbClr val="FF0000"/>
                </a:solidFill>
                <a:cs typeface="Arial"/>
              </a:rPr>
              <a:t>test </a:t>
            </a:r>
            <a:r>
              <a:rPr sz="2400" b="1" spc="-5" dirty="0">
                <a:solidFill>
                  <a:srgbClr val="FF0000"/>
                </a:solidFill>
                <a:cs typeface="Arial"/>
              </a:rPr>
              <a:t>will </a:t>
            </a:r>
            <a:r>
              <a:rPr sz="2400" b="1" spc="-655" dirty="0">
                <a:solidFill>
                  <a:srgbClr val="FF0000"/>
                </a:solidFill>
                <a:cs typeface="Arial"/>
              </a:rPr>
              <a:t> </a:t>
            </a:r>
            <a:r>
              <a:rPr sz="2400" b="1" spc="-5" dirty="0">
                <a:solidFill>
                  <a:srgbClr val="FF0000"/>
                </a:solidFill>
                <a:cs typeface="Arial"/>
              </a:rPr>
              <a:t>reject</a:t>
            </a:r>
            <a:r>
              <a:rPr sz="2400" b="1" spc="-10" dirty="0">
                <a:solidFill>
                  <a:srgbClr val="FF0000"/>
                </a:solidFill>
                <a:cs typeface="Arial"/>
              </a:rPr>
              <a:t> </a:t>
            </a:r>
            <a:r>
              <a:rPr sz="2400" b="1" dirty="0">
                <a:solidFill>
                  <a:srgbClr val="FF0000"/>
                </a:solidFill>
                <a:cs typeface="Arial"/>
              </a:rPr>
              <a:t>the</a:t>
            </a:r>
            <a:r>
              <a:rPr sz="2400" b="1" spc="-5" dirty="0">
                <a:solidFill>
                  <a:srgbClr val="FF0000"/>
                </a:solidFill>
                <a:cs typeface="Arial"/>
              </a:rPr>
              <a:t> null</a:t>
            </a:r>
            <a:r>
              <a:rPr sz="2400" b="1" spc="-15" dirty="0">
                <a:solidFill>
                  <a:srgbClr val="FF0000"/>
                </a:solidFill>
                <a:cs typeface="Arial"/>
              </a:rPr>
              <a:t> </a:t>
            </a:r>
            <a:r>
              <a:rPr sz="2400" b="1" dirty="0">
                <a:solidFill>
                  <a:srgbClr val="FF0000"/>
                </a:solidFill>
                <a:cs typeface="Arial"/>
              </a:rPr>
              <a:t>hypothesis</a:t>
            </a:r>
            <a:r>
              <a:rPr sz="2400" dirty="0">
                <a:solidFill>
                  <a:srgbClr val="3B3B3B"/>
                </a:solidFill>
                <a:cs typeface="Arial MT"/>
              </a:rPr>
              <a:t>.</a:t>
            </a:r>
            <a:endParaRPr sz="2400" dirty="0">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8039487"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P-value</a:t>
            </a:r>
            <a:r>
              <a:rPr u="none" spc="-45" dirty="0">
                <a:solidFill>
                  <a:schemeClr val="tx1"/>
                </a:solidFill>
              </a:rPr>
              <a:t> </a:t>
            </a:r>
            <a:r>
              <a:rPr u="none" spc="-5" dirty="0">
                <a:solidFill>
                  <a:schemeClr val="tx1"/>
                </a:solidFill>
              </a:rPr>
              <a:t>cutoff</a:t>
            </a:r>
            <a:r>
              <a:rPr u="none" spc="-30" dirty="0">
                <a:solidFill>
                  <a:schemeClr val="tx1"/>
                </a:solidFill>
              </a:rPr>
              <a:t> </a:t>
            </a:r>
            <a:r>
              <a:rPr u="none" spc="-5" dirty="0">
                <a:solidFill>
                  <a:schemeClr val="tx1"/>
                </a:solidFill>
              </a:rPr>
              <a:t>vs</a:t>
            </a:r>
            <a:r>
              <a:rPr u="none" spc="-30" dirty="0">
                <a:solidFill>
                  <a:schemeClr val="tx1"/>
                </a:solidFill>
              </a:rPr>
              <a:t> </a:t>
            </a:r>
            <a:r>
              <a:rPr u="none" spc="-5" dirty="0">
                <a:solidFill>
                  <a:schemeClr val="tx1"/>
                </a:solidFill>
              </a:rPr>
              <a:t>P-value</a:t>
            </a:r>
          </a:p>
        </p:txBody>
      </p:sp>
      <p:sp>
        <p:nvSpPr>
          <p:cNvPr id="3" name="object 3"/>
          <p:cNvSpPr txBox="1"/>
          <p:nvPr/>
        </p:nvSpPr>
        <p:spPr>
          <a:xfrm>
            <a:off x="473927" y="936702"/>
            <a:ext cx="8307657" cy="380133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cs typeface="Arial MT"/>
              </a:rPr>
              <a:t>P-value</a:t>
            </a:r>
            <a:r>
              <a:rPr sz="2400" spc="-50" dirty="0">
                <a:solidFill>
                  <a:srgbClr val="3B3B3B"/>
                </a:solidFill>
                <a:cs typeface="Arial MT"/>
              </a:rPr>
              <a:t> </a:t>
            </a:r>
            <a:r>
              <a:rPr sz="2400" spc="-10" dirty="0">
                <a:solidFill>
                  <a:srgbClr val="3B3B3B"/>
                </a:solidFill>
                <a:cs typeface="Arial MT"/>
              </a:rPr>
              <a:t>cutoff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cs typeface="Arial MT"/>
              </a:rPr>
              <a:t>Does</a:t>
            </a:r>
            <a:r>
              <a:rPr sz="2400" spc="-15" dirty="0">
                <a:solidFill>
                  <a:srgbClr val="3B3B3B"/>
                </a:solidFill>
                <a:cs typeface="Arial MT"/>
              </a:rPr>
              <a:t> </a:t>
            </a:r>
            <a:r>
              <a:rPr sz="2400" spc="-5" dirty="0">
                <a:solidFill>
                  <a:srgbClr val="3B3B3B"/>
                </a:solidFill>
                <a:cs typeface="Arial MT"/>
              </a:rPr>
              <a:t>not</a:t>
            </a:r>
            <a:r>
              <a:rPr sz="2400" spc="-15" dirty="0">
                <a:solidFill>
                  <a:srgbClr val="3B3B3B"/>
                </a:solidFill>
                <a:cs typeface="Arial MT"/>
              </a:rPr>
              <a:t> </a:t>
            </a:r>
            <a:r>
              <a:rPr sz="2400" spc="-5" dirty="0">
                <a:solidFill>
                  <a:srgbClr val="3B3B3B"/>
                </a:solidFill>
                <a:cs typeface="Arial MT"/>
              </a:rPr>
              <a:t>depend</a:t>
            </a:r>
            <a:r>
              <a:rPr sz="2400" spc="-1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Decide</a:t>
            </a:r>
            <a:r>
              <a:rPr sz="2400" spc="-2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it</a:t>
            </a:r>
            <a:r>
              <a:rPr sz="2400" spc="-15" dirty="0">
                <a:solidFill>
                  <a:srgbClr val="3B3B3B"/>
                </a:solidFill>
                <a:cs typeface="Arial MT"/>
              </a:rPr>
              <a:t> </a:t>
            </a:r>
            <a:r>
              <a:rPr sz="2400" spc="-5" dirty="0">
                <a:solidFill>
                  <a:srgbClr val="3B3B3B"/>
                </a:solidFill>
                <a:cs typeface="Arial MT"/>
              </a:rPr>
              <a:t>before</a:t>
            </a:r>
            <a:r>
              <a:rPr sz="2400" spc="-15" dirty="0">
                <a:solidFill>
                  <a:srgbClr val="3B3B3B"/>
                </a:solidFill>
                <a:cs typeface="Arial MT"/>
              </a:rPr>
              <a:t> </a:t>
            </a:r>
            <a:r>
              <a:rPr sz="2400" dirty="0">
                <a:solidFill>
                  <a:srgbClr val="3B3B3B"/>
                </a:solidFill>
                <a:cs typeface="Arial MT"/>
              </a:rPr>
              <a:t>seeing</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dirty="0">
                <a:solidFill>
                  <a:srgbClr val="3B3B3B"/>
                </a:solidFill>
                <a:cs typeface="Arial MT"/>
              </a:rPr>
              <a:t>results</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Conventional</a:t>
            </a:r>
            <a:r>
              <a:rPr sz="2400" spc="-20" dirty="0">
                <a:solidFill>
                  <a:srgbClr val="3B3B3B"/>
                </a:solidFill>
                <a:cs typeface="Arial MT"/>
              </a:rPr>
              <a:t> </a:t>
            </a:r>
            <a:r>
              <a:rPr sz="2400" dirty="0">
                <a:solidFill>
                  <a:srgbClr val="3B3B3B"/>
                </a:solidFill>
                <a:cs typeface="Arial MT"/>
              </a:rPr>
              <a:t>values</a:t>
            </a:r>
            <a:r>
              <a:rPr sz="2400" spc="-20" dirty="0">
                <a:solidFill>
                  <a:srgbClr val="3B3B3B"/>
                </a:solidFill>
                <a:cs typeface="Arial MT"/>
              </a:rPr>
              <a:t> </a:t>
            </a:r>
            <a:r>
              <a:rPr sz="2400" spc="-5" dirty="0">
                <a:solidFill>
                  <a:srgbClr val="3B3B3B"/>
                </a:solidFill>
                <a:cs typeface="Arial MT"/>
              </a:rPr>
              <a:t>at</a:t>
            </a:r>
            <a:r>
              <a:rPr sz="2400" spc="-15" dirty="0">
                <a:solidFill>
                  <a:srgbClr val="3B3B3B"/>
                </a:solidFill>
                <a:cs typeface="Arial MT"/>
              </a:rPr>
              <a:t> </a:t>
            </a:r>
            <a:r>
              <a:rPr sz="2400" spc="-5" dirty="0">
                <a:solidFill>
                  <a:srgbClr val="3B3B3B"/>
                </a:solidFill>
                <a:cs typeface="Arial MT"/>
              </a:rPr>
              <a:t>5%</a:t>
            </a:r>
            <a:r>
              <a:rPr sz="2400" spc="-20"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spc="-5" dirty="0">
                <a:solidFill>
                  <a:srgbClr val="3B3B3B"/>
                </a:solidFill>
                <a:cs typeface="Arial MT"/>
              </a:rPr>
              <a:t>1%</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00B0F0"/>
                </a:solidFill>
                <a:cs typeface="Arial MT"/>
              </a:rPr>
              <a:t>Probability</a:t>
            </a:r>
            <a:r>
              <a:rPr sz="2400" spc="-25" dirty="0">
                <a:solidFill>
                  <a:srgbClr val="00B0F0"/>
                </a:solidFill>
                <a:cs typeface="Arial MT"/>
              </a:rPr>
              <a:t> </a:t>
            </a:r>
            <a:r>
              <a:rPr sz="2400" spc="-5" dirty="0">
                <a:solidFill>
                  <a:srgbClr val="00B0F0"/>
                </a:solidFill>
                <a:cs typeface="Arial MT"/>
              </a:rPr>
              <a:t>of</a:t>
            </a:r>
            <a:r>
              <a:rPr sz="2400" spc="-15" dirty="0">
                <a:solidFill>
                  <a:srgbClr val="00B0F0"/>
                </a:solidFill>
                <a:cs typeface="Arial MT"/>
              </a:rPr>
              <a:t> </a:t>
            </a:r>
            <a:r>
              <a:rPr sz="2400" spc="-5" dirty="0">
                <a:solidFill>
                  <a:srgbClr val="00B0F0"/>
                </a:solidFill>
                <a:cs typeface="Arial MT"/>
              </a:rPr>
              <a:t>hypothesis</a:t>
            </a:r>
            <a:r>
              <a:rPr sz="2400" spc="-15" dirty="0">
                <a:solidFill>
                  <a:srgbClr val="00B0F0"/>
                </a:solidFill>
                <a:cs typeface="Arial MT"/>
              </a:rPr>
              <a:t> </a:t>
            </a:r>
            <a:r>
              <a:rPr sz="2400" spc="-5" dirty="0">
                <a:solidFill>
                  <a:srgbClr val="00B0F0"/>
                </a:solidFill>
                <a:cs typeface="Arial MT"/>
              </a:rPr>
              <a:t>testing</a:t>
            </a:r>
            <a:r>
              <a:rPr sz="2400" spc="-20" dirty="0">
                <a:solidFill>
                  <a:srgbClr val="00B0F0"/>
                </a:solidFill>
                <a:cs typeface="Arial MT"/>
              </a:rPr>
              <a:t> </a:t>
            </a:r>
            <a:r>
              <a:rPr sz="2400" dirty="0">
                <a:solidFill>
                  <a:srgbClr val="00B0F0"/>
                </a:solidFill>
                <a:cs typeface="Arial MT"/>
              </a:rPr>
              <a:t>making</a:t>
            </a:r>
            <a:r>
              <a:rPr sz="2400" spc="-15" dirty="0">
                <a:solidFill>
                  <a:srgbClr val="00B0F0"/>
                </a:solidFill>
                <a:cs typeface="Arial MT"/>
              </a:rPr>
              <a:t> </a:t>
            </a:r>
            <a:r>
              <a:rPr sz="2400" spc="-5" dirty="0">
                <a:solidFill>
                  <a:srgbClr val="00B0F0"/>
                </a:solidFill>
                <a:cs typeface="Arial MT"/>
              </a:rPr>
              <a:t>an</a:t>
            </a:r>
            <a:r>
              <a:rPr sz="2400" spc="-15" dirty="0">
                <a:solidFill>
                  <a:srgbClr val="00B0F0"/>
                </a:solidFill>
                <a:cs typeface="Arial MT"/>
              </a:rPr>
              <a:t> </a:t>
            </a:r>
            <a:r>
              <a:rPr sz="2400" spc="-5" dirty="0">
                <a:solidFill>
                  <a:srgbClr val="00B0F0"/>
                </a:solidFill>
                <a:cs typeface="Arial MT"/>
              </a:rPr>
              <a:t>error</a:t>
            </a:r>
            <a:endParaRPr sz="2400" dirty="0">
              <a:solidFill>
                <a:srgbClr val="00B0F0"/>
              </a:solidFill>
              <a:cs typeface="Arial MT"/>
            </a:endParaRPr>
          </a:p>
          <a:p>
            <a:pPr marL="424815" indent="-412750">
              <a:lnSpc>
                <a:spcPts val="2850"/>
              </a:lnSpc>
              <a:buClr>
                <a:srgbClr val="C4820D"/>
              </a:buClr>
              <a:buChar char="●"/>
              <a:tabLst>
                <a:tab pos="424815" algn="l"/>
                <a:tab pos="425450" algn="l"/>
              </a:tabLst>
            </a:pPr>
            <a:r>
              <a:rPr sz="2400" spc="-5" dirty="0">
                <a:solidFill>
                  <a:srgbClr val="3B3B3B"/>
                </a:solidFill>
                <a:cs typeface="Arial MT"/>
              </a:rPr>
              <a:t>P-value</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Depends</a:t>
            </a:r>
            <a:r>
              <a:rPr sz="2400" spc="-15"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5"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marR="5080" lvl="1" indent="-412750">
              <a:lnSpc>
                <a:spcPts val="2850"/>
              </a:lnSpc>
              <a:spcBef>
                <a:spcPts val="105"/>
              </a:spcBef>
              <a:buClr>
                <a:srgbClr val="C4820D"/>
              </a:buClr>
              <a:buChar char="○"/>
              <a:tabLst>
                <a:tab pos="882015" algn="l"/>
                <a:tab pos="882650" algn="l"/>
              </a:tabLst>
            </a:pPr>
            <a:r>
              <a:rPr sz="2400" spc="-5" dirty="0">
                <a:solidFill>
                  <a:srgbClr val="3B3B3B"/>
                </a:solidFill>
                <a:cs typeface="Arial MT"/>
              </a:rPr>
              <a:t>Probability under the null hypothesis that the test </a:t>
            </a:r>
            <a:r>
              <a:rPr sz="2400" dirty="0">
                <a:solidFill>
                  <a:srgbClr val="3B3B3B"/>
                </a:solidFill>
                <a:cs typeface="Arial MT"/>
              </a:rPr>
              <a:t> statistic</a:t>
            </a:r>
            <a:r>
              <a:rPr sz="2400" spc="-15" dirty="0">
                <a:solidFill>
                  <a:srgbClr val="3B3B3B"/>
                </a:solidFill>
                <a:cs typeface="Arial MT"/>
              </a:rPr>
              <a:t> </a:t>
            </a:r>
            <a:r>
              <a:rPr sz="2400" spc="-5" dirty="0">
                <a:solidFill>
                  <a:srgbClr val="3B3B3B"/>
                </a:solidFill>
                <a:cs typeface="Arial MT"/>
              </a:rPr>
              <a:t>is</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dirty="0">
                <a:solidFill>
                  <a:srgbClr val="3B3B3B"/>
                </a:solidFill>
                <a:cs typeface="Arial MT"/>
              </a:rPr>
              <a:t>value</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spc="-5" dirty="0">
                <a:solidFill>
                  <a:srgbClr val="3B3B3B"/>
                </a:solidFill>
                <a:cs typeface="Arial MT"/>
              </a:rPr>
              <a:t>further</a:t>
            </a:r>
            <a:r>
              <a:rPr sz="2400" spc="-20" dirty="0">
                <a:solidFill>
                  <a:srgbClr val="3B3B3B"/>
                </a:solidFill>
                <a:cs typeface="Arial MT"/>
              </a:rPr>
              <a:t> </a:t>
            </a:r>
            <a:r>
              <a:rPr sz="2400" spc="-5" dirty="0">
                <a:solidFill>
                  <a:srgbClr val="3B3B3B"/>
                </a:solidFill>
                <a:cs typeface="Arial MT"/>
              </a:rPr>
              <a:t>towards</a:t>
            </a:r>
            <a:r>
              <a:rPr sz="2400" spc="-15" dirty="0">
                <a:solidFill>
                  <a:srgbClr val="3B3B3B"/>
                </a:solidFill>
                <a:cs typeface="Arial MT"/>
              </a:rPr>
              <a:t> </a:t>
            </a:r>
            <a:r>
              <a:rPr sz="2400" spc="-5" dirty="0">
                <a:solidFill>
                  <a:srgbClr val="3B3B3B"/>
                </a:solidFill>
                <a:cs typeface="Arial MT"/>
              </a:rPr>
              <a:t>the </a:t>
            </a:r>
            <a:r>
              <a:rPr sz="2400" spc="-655" dirty="0">
                <a:solidFill>
                  <a:srgbClr val="3B3B3B"/>
                </a:solidFill>
                <a:cs typeface="Arial MT"/>
              </a:rPr>
              <a:t> </a:t>
            </a:r>
            <a:r>
              <a:rPr sz="2400" spc="-5" dirty="0">
                <a:solidFill>
                  <a:srgbClr val="3B3B3B"/>
                </a:solidFill>
                <a:cs typeface="Arial MT"/>
              </a:rPr>
              <a:t>alternative</a:t>
            </a:r>
            <a:endParaRPr sz="2400" dirty="0">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85767"/>
            <a:ext cx="693512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Data]</a:t>
            </a:r>
          </a:p>
        </p:txBody>
      </p:sp>
      <p:sp>
        <p:nvSpPr>
          <p:cNvPr id="3" name="object 3"/>
          <p:cNvSpPr txBox="1"/>
          <p:nvPr/>
        </p:nvSpPr>
        <p:spPr>
          <a:xfrm>
            <a:off x="530226" y="1221060"/>
            <a:ext cx="7828964" cy="2639825"/>
          </a:xfrm>
          <a:prstGeom prst="rect">
            <a:avLst/>
          </a:prstGeom>
        </p:spPr>
        <p:txBody>
          <a:bodyPr vert="horz" wrap="square" lIns="0" tIns="13335" rIns="0" bIns="0" rtlCol="0">
            <a:spAutoFit/>
          </a:bodyPr>
          <a:lstStyle/>
          <a:p>
            <a:pPr marL="424815" marR="164465" indent="-412750">
              <a:lnSpc>
                <a:spcPct val="99700"/>
              </a:lnSpc>
              <a:spcBef>
                <a:spcPts val="105"/>
              </a:spcBef>
              <a:buClr>
                <a:srgbClr val="C4820D"/>
              </a:buClr>
              <a:buFont typeface="Arial MT"/>
              <a:buChar char="●"/>
              <a:tabLst>
                <a:tab pos="424815" algn="l"/>
                <a:tab pos="425450" algn="l"/>
              </a:tabLst>
            </a:pPr>
            <a:r>
              <a:rPr sz="2400" b="1" spc="-5" dirty="0">
                <a:solidFill>
                  <a:srgbClr val="3B7EA1"/>
                </a:solidFill>
                <a:cs typeface="Arial"/>
              </a:rPr>
              <a:t>Paraphrase: </a:t>
            </a:r>
            <a:r>
              <a:rPr sz="2400" spc="-5" dirty="0">
                <a:cs typeface="Arial MT"/>
              </a:rPr>
              <a:t>8/100 is less than 26%, but not </a:t>
            </a:r>
            <a:r>
              <a:rPr sz="2400" spc="-10" dirty="0">
                <a:cs typeface="Arial MT"/>
              </a:rPr>
              <a:t>different </a:t>
            </a:r>
            <a:r>
              <a:rPr sz="2400" spc="-655" dirty="0">
                <a:cs typeface="Arial MT"/>
              </a:rPr>
              <a:t> </a:t>
            </a:r>
            <a:r>
              <a:rPr sz="2400" spc="-5" dirty="0">
                <a:cs typeface="Arial MT"/>
              </a:rPr>
              <a:t>enough to </a:t>
            </a:r>
            <a:r>
              <a:rPr sz="2400" dirty="0">
                <a:cs typeface="Arial MT"/>
              </a:rPr>
              <a:t>show </a:t>
            </a:r>
            <a:r>
              <a:rPr sz="2400" spc="-5" dirty="0">
                <a:cs typeface="Arial MT"/>
              </a:rPr>
              <a:t>Black </a:t>
            </a:r>
            <a:r>
              <a:rPr sz="2400" dirty="0">
                <a:cs typeface="Arial MT"/>
              </a:rPr>
              <a:t>men </a:t>
            </a:r>
            <a:r>
              <a:rPr sz="2400" spc="-5" dirty="0">
                <a:cs typeface="Arial MT"/>
              </a:rPr>
              <a:t>were </a:t>
            </a:r>
            <a:r>
              <a:rPr sz="2400" dirty="0">
                <a:cs typeface="Arial MT"/>
              </a:rPr>
              <a:t>systematically </a:t>
            </a:r>
            <a:r>
              <a:rPr sz="2400" spc="5" dirty="0">
                <a:cs typeface="Arial MT"/>
              </a:rPr>
              <a:t> </a:t>
            </a:r>
            <a:r>
              <a:rPr sz="2400" spc="-5" dirty="0">
                <a:cs typeface="Arial MT"/>
              </a:rPr>
              <a:t>excluded</a:t>
            </a:r>
            <a:endParaRPr sz="2400" dirty="0">
              <a:cs typeface="Arial MT"/>
            </a:endParaRPr>
          </a:p>
          <a:p>
            <a:pPr marL="424815" marR="5080" indent="-412750">
              <a:lnSpc>
                <a:spcPct val="100499"/>
              </a:lnSpc>
              <a:spcBef>
                <a:spcPts val="1640"/>
              </a:spcBef>
              <a:buClr>
                <a:srgbClr val="C4820D"/>
              </a:buClr>
              <a:buFont typeface="Arial MT"/>
              <a:buChar char="●"/>
              <a:tabLst>
                <a:tab pos="424815" algn="l"/>
                <a:tab pos="425450" algn="l"/>
              </a:tabLst>
            </a:pPr>
            <a:r>
              <a:rPr sz="2400" b="1" spc="-5" dirty="0">
                <a:solidFill>
                  <a:srgbClr val="3B7EA1"/>
                </a:solidFill>
                <a:cs typeface="Arial"/>
              </a:rPr>
              <a:t>Question: </a:t>
            </a:r>
            <a:r>
              <a:rPr sz="2400" spc="-5" dirty="0">
                <a:cs typeface="Arial MT"/>
              </a:rPr>
              <a:t>is 8/100 </a:t>
            </a:r>
            <a:r>
              <a:rPr sz="2400" dirty="0">
                <a:cs typeface="Arial MT"/>
              </a:rPr>
              <a:t>a realistic </a:t>
            </a:r>
            <a:r>
              <a:rPr sz="2400" spc="-5" dirty="0">
                <a:cs typeface="Arial MT"/>
              </a:rPr>
              <a:t>outcome if the jury panel </a:t>
            </a:r>
            <a:r>
              <a:rPr sz="2400" spc="-655" dirty="0">
                <a:cs typeface="Arial MT"/>
              </a:rPr>
              <a:t> </a:t>
            </a:r>
            <a:r>
              <a:rPr sz="2400" dirty="0">
                <a:cs typeface="Arial MT"/>
              </a:rPr>
              <a:t>selection</a:t>
            </a:r>
            <a:r>
              <a:rPr sz="2400" spc="-10" dirty="0">
                <a:cs typeface="Arial MT"/>
              </a:rPr>
              <a:t> </a:t>
            </a:r>
            <a:r>
              <a:rPr sz="2400" spc="-5" dirty="0">
                <a:cs typeface="Arial MT"/>
              </a:rPr>
              <a:t>process</a:t>
            </a:r>
            <a:r>
              <a:rPr sz="2400" spc="-10" dirty="0">
                <a:cs typeface="Arial MT"/>
              </a:rPr>
              <a:t> </a:t>
            </a:r>
            <a:r>
              <a:rPr sz="2400" spc="-5" dirty="0">
                <a:cs typeface="Arial MT"/>
              </a:rPr>
              <a:t>were truly</a:t>
            </a:r>
            <a:r>
              <a:rPr sz="2400" spc="-15" dirty="0">
                <a:cs typeface="Arial MT"/>
              </a:rPr>
              <a:t> </a:t>
            </a:r>
            <a:r>
              <a:rPr sz="2400" spc="-5" dirty="0">
                <a:cs typeface="Arial MT"/>
              </a:rPr>
              <a:t>unbiased?</a:t>
            </a:r>
            <a:endParaRPr lang="en-US" sz="2400" spc="-5" dirty="0">
              <a:cs typeface="Arial MT"/>
            </a:endParaRPr>
          </a:p>
          <a:p>
            <a:pPr marL="882015" marR="5080" lvl="1" indent="-412750">
              <a:lnSpc>
                <a:spcPct val="100499"/>
              </a:lnSpc>
              <a:spcBef>
                <a:spcPts val="1640"/>
              </a:spcBef>
              <a:buClr>
                <a:srgbClr val="C4820D"/>
              </a:buClr>
              <a:buFont typeface="Arial MT"/>
              <a:buChar char="●"/>
              <a:tabLst>
                <a:tab pos="424815" algn="l"/>
                <a:tab pos="425450" algn="l"/>
              </a:tabLst>
            </a:pPr>
            <a:r>
              <a:rPr lang="en-US" sz="2400" spc="-5" dirty="0">
                <a:cs typeface="Arial MT"/>
              </a:rPr>
              <a:t>i.e., if the jury panel was selected at random</a:t>
            </a:r>
            <a:endParaRPr sz="2400" dirty="0">
              <a:cs typeface="Arial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9" y="1897901"/>
            <a:ext cx="4333875" cy="1259319"/>
          </a:xfrm>
          <a:prstGeom prst="rect">
            <a:avLst/>
          </a:prstGeom>
        </p:spPr>
        <p:txBody>
          <a:bodyPr vert="horz" wrap="square" lIns="0" tIns="12700" rIns="0" bIns="0" rtlCol="0">
            <a:spAutoFit/>
          </a:bodyPr>
          <a:lstStyle/>
          <a:p>
            <a:pPr marL="12700" algn="ctr">
              <a:lnSpc>
                <a:spcPct val="100000"/>
              </a:lnSpc>
              <a:spcBef>
                <a:spcPts val="100"/>
              </a:spcBef>
            </a:pPr>
            <a:r>
              <a:rPr spc="-45" dirty="0"/>
              <a:t>Testing</a:t>
            </a:r>
            <a:r>
              <a:rPr spc="-75" dirty="0"/>
              <a:t> </a:t>
            </a:r>
            <a:r>
              <a:rPr spc="-5" dirty="0"/>
              <a:t>Hypotheses</a:t>
            </a:r>
            <a:r>
              <a:rPr lang="en-US" spc="-5" dirty="0"/>
              <a:t> - Conclusion</a:t>
            </a:r>
            <a:endParaRPr spc="-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0852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5" dirty="0">
                <a:solidFill>
                  <a:schemeClr val="tx1"/>
                </a:solidFill>
              </a:rPr>
              <a:t> </a:t>
            </a:r>
            <a:r>
              <a:rPr spc="-5" dirty="0">
                <a:solidFill>
                  <a:schemeClr val="tx1"/>
                </a:solidFill>
              </a:rPr>
              <a:t>to</a:t>
            </a:r>
            <a:r>
              <a:rPr spc="-20" dirty="0">
                <a:solidFill>
                  <a:schemeClr val="tx1"/>
                </a:solidFill>
              </a:rPr>
              <a:t> </a:t>
            </a:r>
            <a:r>
              <a:rPr spc="-5" dirty="0">
                <a:solidFill>
                  <a:schemeClr val="tx1"/>
                </a:solidFill>
              </a:rPr>
              <a:t>do</a:t>
            </a:r>
            <a:r>
              <a:rPr spc="-25" dirty="0">
                <a:solidFill>
                  <a:schemeClr val="tx1"/>
                </a:solidFill>
              </a:rPr>
              <a:t> </a:t>
            </a:r>
            <a:r>
              <a:rPr dirty="0">
                <a:solidFill>
                  <a:schemeClr val="tx1"/>
                </a:solidFill>
              </a:rPr>
              <a:t>a</a:t>
            </a:r>
            <a:r>
              <a:rPr spc="-20" dirty="0">
                <a:solidFill>
                  <a:schemeClr val="tx1"/>
                </a:solidFill>
              </a:rPr>
              <a:t> </a:t>
            </a:r>
            <a:r>
              <a:rPr spc="-10" dirty="0">
                <a:solidFill>
                  <a:schemeClr val="tx1"/>
                </a:solidFill>
              </a:rPr>
              <a:t>hypothesis</a:t>
            </a:r>
            <a:r>
              <a:rPr spc="-25" dirty="0">
                <a:solidFill>
                  <a:schemeClr val="tx1"/>
                </a:solidFill>
              </a:rPr>
              <a:t> </a:t>
            </a:r>
            <a:r>
              <a:rPr dirty="0">
                <a:solidFill>
                  <a:schemeClr val="tx1"/>
                </a:solidFill>
              </a:rPr>
              <a:t>test</a:t>
            </a:r>
          </a:p>
        </p:txBody>
      </p:sp>
      <p:sp>
        <p:nvSpPr>
          <p:cNvPr id="3" name="object 3"/>
          <p:cNvSpPr txBox="1"/>
          <p:nvPr/>
        </p:nvSpPr>
        <p:spPr>
          <a:xfrm>
            <a:off x="530225" y="975732"/>
            <a:ext cx="8318267" cy="3317062"/>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MT"/>
              <a:buChar char="●"/>
              <a:tabLst>
                <a:tab pos="424815" algn="l"/>
                <a:tab pos="425450" algn="l"/>
              </a:tabLst>
            </a:pPr>
            <a:r>
              <a:rPr sz="2400" b="1" spc="-5" dirty="0">
                <a:cs typeface="Arial"/>
              </a:rPr>
              <a:t>Before computing anything: </a:t>
            </a:r>
            <a:r>
              <a:rPr sz="2400" spc="-5" dirty="0">
                <a:cs typeface="Arial MT"/>
              </a:rPr>
              <a:t>figure out the </a:t>
            </a:r>
            <a:r>
              <a:rPr sz="2400" dirty="0">
                <a:cs typeface="Arial MT"/>
              </a:rPr>
              <a:t>viewpoint </a:t>
            </a:r>
            <a:r>
              <a:rPr sz="2400" spc="-5" dirty="0">
                <a:cs typeface="Arial MT"/>
              </a:rPr>
              <a:t>the </a:t>
            </a:r>
            <a:r>
              <a:rPr sz="2400" spc="-655" dirty="0">
                <a:cs typeface="Arial MT"/>
              </a:rPr>
              <a:t> </a:t>
            </a:r>
            <a:r>
              <a:rPr sz="2400" spc="-5" dirty="0">
                <a:cs typeface="Arial MT"/>
              </a:rPr>
              <a:t>question</a:t>
            </a:r>
            <a:r>
              <a:rPr sz="2400" spc="-10" dirty="0">
                <a:cs typeface="Arial MT"/>
              </a:rPr>
              <a:t> </a:t>
            </a:r>
            <a:r>
              <a:rPr sz="2400" spc="-5" dirty="0">
                <a:cs typeface="Arial MT"/>
              </a:rPr>
              <a:t>wants to</a:t>
            </a:r>
            <a:r>
              <a:rPr sz="2400" spc="-15" dirty="0">
                <a:cs typeface="Arial MT"/>
              </a:rPr>
              <a:t> </a:t>
            </a:r>
            <a:r>
              <a:rPr sz="2400" spc="-5" dirty="0">
                <a:cs typeface="Arial MT"/>
              </a:rPr>
              <a:t>test,</a:t>
            </a:r>
            <a:r>
              <a:rPr sz="2400" spc="-10" dirty="0">
                <a:cs typeface="Arial MT"/>
              </a:rPr>
              <a:t> </a:t>
            </a:r>
            <a:r>
              <a:rPr sz="2400" spc="-5" dirty="0">
                <a:cs typeface="Arial MT"/>
              </a:rPr>
              <a:t>and formulate:</a:t>
            </a:r>
            <a:endParaRPr sz="2400" dirty="0">
              <a:cs typeface="Arial MT"/>
            </a:endParaRPr>
          </a:p>
          <a:p>
            <a:pPr marL="882015" marR="100965" lvl="1" indent="-412750">
              <a:lnSpc>
                <a:spcPts val="2850"/>
              </a:lnSpc>
              <a:spcBef>
                <a:spcPts val="90"/>
              </a:spcBef>
              <a:buClr>
                <a:srgbClr val="C4820D"/>
              </a:buClr>
              <a:buFont typeface="Arial MT"/>
              <a:buChar char="○"/>
              <a:tabLst>
                <a:tab pos="882015" algn="l"/>
                <a:tab pos="882650" algn="l"/>
              </a:tabLst>
            </a:pPr>
            <a:r>
              <a:rPr sz="2400" b="1" spc="-5" dirty="0">
                <a:cs typeface="Arial"/>
              </a:rPr>
              <a:t>Null hypothesis</a:t>
            </a:r>
            <a:r>
              <a:rPr sz="2400" spc="-5" dirty="0">
                <a:cs typeface="Arial MT"/>
              </a:rPr>
              <a:t>: Completely </a:t>
            </a:r>
            <a:r>
              <a:rPr sz="2400" dirty="0">
                <a:cs typeface="Arial MT"/>
              </a:rPr>
              <a:t>specified chance model </a:t>
            </a:r>
            <a:r>
              <a:rPr sz="2400" spc="-655" dirty="0">
                <a:cs typeface="Arial MT"/>
              </a:rPr>
              <a:t> </a:t>
            </a:r>
            <a:r>
              <a:rPr sz="2400" spc="-5" dirty="0">
                <a:cs typeface="Arial MT"/>
              </a:rPr>
              <a:t>under</a:t>
            </a:r>
            <a:r>
              <a:rPr sz="2400" spc="-10" dirty="0">
                <a:cs typeface="Arial MT"/>
              </a:rPr>
              <a:t> </a:t>
            </a:r>
            <a:r>
              <a:rPr sz="2400" spc="-5" dirty="0">
                <a:cs typeface="Arial MT"/>
              </a:rPr>
              <a:t>which</a:t>
            </a:r>
            <a:r>
              <a:rPr sz="2400" spc="-10" dirty="0">
                <a:cs typeface="Arial MT"/>
              </a:rPr>
              <a:t> </a:t>
            </a:r>
            <a:r>
              <a:rPr sz="2400" dirty="0">
                <a:cs typeface="Arial MT"/>
              </a:rPr>
              <a:t>you</a:t>
            </a:r>
            <a:r>
              <a:rPr sz="2400" spc="-5" dirty="0">
                <a:cs typeface="Arial MT"/>
              </a:rPr>
              <a:t> </a:t>
            </a:r>
            <a:r>
              <a:rPr sz="2400" dirty="0">
                <a:cs typeface="Arial MT"/>
              </a:rPr>
              <a:t>can</a:t>
            </a:r>
            <a:r>
              <a:rPr sz="2400" spc="-10" dirty="0">
                <a:cs typeface="Arial MT"/>
              </a:rPr>
              <a:t> </a:t>
            </a:r>
            <a:r>
              <a:rPr sz="2400" dirty="0">
                <a:cs typeface="Arial MT"/>
              </a:rPr>
              <a:t>simulate</a:t>
            </a:r>
            <a:r>
              <a:rPr sz="2400" spc="-5" dirty="0">
                <a:cs typeface="Arial MT"/>
              </a:rPr>
              <a:t> data</a:t>
            </a:r>
            <a:endParaRPr sz="2400" dirty="0">
              <a:cs typeface="Arial MT"/>
            </a:endParaRPr>
          </a:p>
          <a:p>
            <a:pPr marL="882015" lvl="1" indent="-412750">
              <a:lnSpc>
                <a:spcPts val="2745"/>
              </a:lnSpc>
              <a:buClr>
                <a:srgbClr val="C4820D"/>
              </a:buClr>
              <a:buFont typeface="Arial MT"/>
              <a:buChar char="○"/>
              <a:tabLst>
                <a:tab pos="882015" algn="l"/>
                <a:tab pos="882650" algn="l"/>
              </a:tabLst>
            </a:pPr>
            <a:r>
              <a:rPr sz="2400" b="1" spc="-5" dirty="0">
                <a:cs typeface="Arial"/>
              </a:rPr>
              <a:t>Alternative</a:t>
            </a:r>
            <a:r>
              <a:rPr sz="2400" b="1" spc="-15" dirty="0">
                <a:cs typeface="Arial"/>
              </a:rPr>
              <a:t> </a:t>
            </a:r>
            <a:r>
              <a:rPr sz="2400" b="1" spc="-5" dirty="0">
                <a:cs typeface="Arial"/>
              </a:rPr>
              <a:t>hypothesis</a:t>
            </a:r>
            <a:r>
              <a:rPr sz="2400" spc="-5" dirty="0">
                <a:cs typeface="Arial MT"/>
              </a:rPr>
              <a:t>:</a:t>
            </a:r>
            <a:r>
              <a:rPr sz="2400" spc="-15" dirty="0">
                <a:cs typeface="Arial MT"/>
              </a:rPr>
              <a:t> </a:t>
            </a:r>
            <a:r>
              <a:rPr sz="2400" spc="-10" dirty="0">
                <a:cs typeface="Arial MT"/>
              </a:rPr>
              <a:t>Viewpoint</a:t>
            </a:r>
            <a:r>
              <a:rPr sz="2400" spc="-15" dirty="0">
                <a:cs typeface="Arial MT"/>
              </a:rPr>
              <a:t> </a:t>
            </a:r>
            <a:r>
              <a:rPr sz="2400" spc="-5" dirty="0">
                <a:cs typeface="Arial MT"/>
              </a:rPr>
              <a:t>from</a:t>
            </a:r>
            <a:r>
              <a:rPr sz="2400" spc="-15" dirty="0">
                <a:cs typeface="Arial MT"/>
              </a:rPr>
              <a:t> </a:t>
            </a:r>
            <a:r>
              <a:rPr sz="2400" spc="-5" dirty="0">
                <a:cs typeface="Arial MT"/>
              </a:rPr>
              <a:t>the</a:t>
            </a:r>
            <a:r>
              <a:rPr sz="2400" spc="-20" dirty="0">
                <a:cs typeface="Arial MT"/>
              </a:rPr>
              <a:t> </a:t>
            </a:r>
            <a:r>
              <a:rPr sz="2400" spc="-5" dirty="0">
                <a:cs typeface="Arial MT"/>
              </a:rPr>
              <a:t>question</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0" dirty="0">
                <a:cs typeface="Arial"/>
              </a:rPr>
              <a:t>Test</a:t>
            </a:r>
            <a:r>
              <a:rPr sz="2400" b="1" spc="-15" dirty="0">
                <a:cs typeface="Arial"/>
              </a:rPr>
              <a:t> </a:t>
            </a:r>
            <a:r>
              <a:rPr sz="2400" b="1" spc="-5" dirty="0">
                <a:cs typeface="Arial"/>
              </a:rPr>
              <a:t>statistic</a:t>
            </a:r>
            <a:r>
              <a:rPr sz="2400" spc="-5" dirty="0">
                <a:cs typeface="Arial MT"/>
              </a:rPr>
              <a:t>:</a:t>
            </a:r>
            <a:r>
              <a:rPr sz="2400" spc="-15" dirty="0">
                <a:cs typeface="Arial MT"/>
              </a:rPr>
              <a:t> </a:t>
            </a:r>
            <a:r>
              <a:rPr sz="2400" spc="-5" dirty="0">
                <a:cs typeface="Arial MT"/>
              </a:rPr>
              <a:t>to</a:t>
            </a:r>
            <a:r>
              <a:rPr sz="2400" spc="-20" dirty="0">
                <a:cs typeface="Arial MT"/>
              </a:rPr>
              <a:t> </a:t>
            </a:r>
            <a:r>
              <a:rPr sz="2400" spc="-5" dirty="0">
                <a:cs typeface="Arial MT"/>
              </a:rPr>
              <a:t>help</a:t>
            </a:r>
            <a:r>
              <a:rPr sz="2400" spc="-10" dirty="0">
                <a:cs typeface="Arial MT"/>
              </a:rPr>
              <a:t> </a:t>
            </a:r>
            <a:r>
              <a:rPr sz="2400" dirty="0">
                <a:cs typeface="Arial MT"/>
              </a:rPr>
              <a:t>you</a:t>
            </a:r>
            <a:r>
              <a:rPr sz="2400" spc="-15" dirty="0">
                <a:cs typeface="Arial MT"/>
              </a:rPr>
              <a:t> </a:t>
            </a:r>
            <a:r>
              <a:rPr sz="2400" dirty="0">
                <a:cs typeface="Arial MT"/>
              </a:rPr>
              <a:t>choose</a:t>
            </a:r>
            <a:r>
              <a:rPr sz="2400" spc="-10" dirty="0">
                <a:cs typeface="Arial MT"/>
              </a:rPr>
              <a:t> </a:t>
            </a:r>
            <a:r>
              <a:rPr sz="2400" spc="-5" dirty="0">
                <a:cs typeface="Arial MT"/>
              </a:rPr>
              <a:t>one</a:t>
            </a:r>
            <a:r>
              <a:rPr sz="2400" spc="-15" dirty="0">
                <a:cs typeface="Arial MT"/>
              </a:rPr>
              <a:t> </a:t>
            </a:r>
            <a:r>
              <a:rPr sz="2400" dirty="0">
                <a:cs typeface="Arial MT"/>
              </a:rPr>
              <a:t>viewpoint</a:t>
            </a:r>
          </a:p>
          <a:p>
            <a:pPr marL="424815" indent="-412750">
              <a:lnSpc>
                <a:spcPts val="2850"/>
              </a:lnSpc>
              <a:buClr>
                <a:srgbClr val="C4820D"/>
              </a:buClr>
              <a:buChar char="●"/>
              <a:tabLst>
                <a:tab pos="424815" algn="l"/>
                <a:tab pos="425450" algn="l"/>
              </a:tabLst>
            </a:pPr>
            <a:r>
              <a:rPr sz="2400" spc="-5" dirty="0">
                <a:cs typeface="Arial MT"/>
              </a:rPr>
              <a:t>Compute</a:t>
            </a:r>
            <a:r>
              <a:rPr sz="2400" spc="-15" dirty="0">
                <a:cs typeface="Arial MT"/>
              </a:rPr>
              <a:t> </a:t>
            </a:r>
            <a:r>
              <a:rPr sz="2400" spc="-5" dirty="0">
                <a:cs typeface="Arial MT"/>
              </a:rPr>
              <a:t>the</a:t>
            </a:r>
            <a:r>
              <a:rPr sz="2400" spc="-15" dirty="0">
                <a:cs typeface="Arial MT"/>
              </a:rPr>
              <a:t> </a:t>
            </a:r>
            <a:r>
              <a:rPr sz="2400" dirty="0">
                <a:cs typeface="Arial MT"/>
              </a:rPr>
              <a:t>value</a:t>
            </a:r>
            <a:r>
              <a:rPr sz="2400" spc="-15" dirty="0">
                <a:cs typeface="Arial MT"/>
              </a:rPr>
              <a:t> </a:t>
            </a:r>
            <a:r>
              <a:rPr sz="2400" spc="-5" dirty="0">
                <a:cs typeface="Arial MT"/>
              </a:rPr>
              <a:t>of</a:t>
            </a:r>
            <a:r>
              <a:rPr sz="2400" spc="-10" dirty="0">
                <a:cs typeface="Arial MT"/>
              </a:rPr>
              <a:t> </a:t>
            </a:r>
            <a:r>
              <a:rPr sz="2400" spc="-5" dirty="0">
                <a:cs typeface="Arial MT"/>
              </a:rPr>
              <a:t>the</a:t>
            </a:r>
            <a:r>
              <a:rPr sz="2400" spc="-15" dirty="0">
                <a:cs typeface="Arial MT"/>
              </a:rPr>
              <a:t> </a:t>
            </a:r>
            <a:r>
              <a:rPr sz="2400" spc="-5" dirty="0">
                <a:cs typeface="Arial MT"/>
              </a:rPr>
              <a:t>test</a:t>
            </a:r>
            <a:r>
              <a:rPr sz="2400" spc="-20" dirty="0">
                <a:cs typeface="Arial MT"/>
              </a:rPr>
              <a:t> </a:t>
            </a:r>
            <a:r>
              <a:rPr sz="2400" dirty="0">
                <a:cs typeface="Arial MT"/>
              </a:rPr>
              <a:t>statistic</a:t>
            </a:r>
            <a:r>
              <a:rPr sz="2400" spc="-10" dirty="0">
                <a:cs typeface="Arial MT"/>
              </a:rPr>
              <a:t> </a:t>
            </a:r>
            <a:r>
              <a:rPr sz="2400" spc="-5" dirty="0">
                <a:cs typeface="Arial MT"/>
              </a:rPr>
              <a:t>in</a:t>
            </a:r>
            <a:r>
              <a:rPr sz="2400" spc="-10" dirty="0">
                <a:cs typeface="Arial MT"/>
              </a:rPr>
              <a:t> </a:t>
            </a:r>
            <a:r>
              <a:rPr sz="2400" dirty="0">
                <a:cs typeface="Arial MT"/>
              </a:rPr>
              <a:t>your</a:t>
            </a:r>
            <a:r>
              <a:rPr sz="2400" spc="-15" dirty="0">
                <a:cs typeface="Arial MT"/>
              </a:rPr>
              <a:t> </a:t>
            </a:r>
            <a:r>
              <a:rPr sz="2400" spc="-5" dirty="0">
                <a:cs typeface="Arial MT"/>
              </a:rPr>
              <a:t>data</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Simulate</a:t>
            </a:r>
            <a:r>
              <a:rPr sz="2400" spc="-20" dirty="0">
                <a:cs typeface="Arial MT"/>
              </a:rPr>
              <a:t> </a:t>
            </a:r>
            <a:r>
              <a:rPr sz="2400" spc="-5" dirty="0">
                <a:cs typeface="Arial MT"/>
              </a:rPr>
              <a:t>the</a:t>
            </a:r>
            <a:r>
              <a:rPr sz="2400" spc="-20" dirty="0">
                <a:cs typeface="Arial MT"/>
              </a:rPr>
              <a:t> </a:t>
            </a:r>
            <a:r>
              <a:rPr sz="2400" spc="-5" dirty="0">
                <a:cs typeface="Arial MT"/>
              </a:rPr>
              <a:t>test</a:t>
            </a:r>
            <a:r>
              <a:rPr sz="2400" spc="-15" dirty="0">
                <a:cs typeface="Arial MT"/>
              </a:rPr>
              <a:t> </a:t>
            </a:r>
            <a:r>
              <a:rPr sz="2400" dirty="0">
                <a:cs typeface="Arial MT"/>
              </a:rPr>
              <a:t>statistic</a:t>
            </a:r>
            <a:r>
              <a:rPr sz="2400" spc="-15" dirty="0">
                <a:cs typeface="Arial MT"/>
              </a:rPr>
              <a:t> </a:t>
            </a:r>
            <a:r>
              <a:rPr sz="2400" spc="-5" dirty="0">
                <a:cs typeface="Arial MT"/>
              </a:rPr>
              <a:t>under</a:t>
            </a:r>
            <a:r>
              <a:rPr sz="2400" spc="-10" dirty="0">
                <a:cs typeface="Arial MT"/>
              </a:rPr>
              <a:t> </a:t>
            </a:r>
            <a:r>
              <a:rPr sz="2400" spc="-5" dirty="0">
                <a:cs typeface="Arial MT"/>
              </a:rPr>
              <a:t>the</a:t>
            </a:r>
            <a:r>
              <a:rPr sz="2400" spc="-20" dirty="0">
                <a:cs typeface="Arial MT"/>
              </a:rPr>
              <a:t> </a:t>
            </a:r>
            <a:r>
              <a:rPr sz="2400" spc="-5" dirty="0">
                <a:cs typeface="Arial MT"/>
              </a:rPr>
              <a:t>null</a:t>
            </a:r>
            <a:r>
              <a:rPr sz="2400" spc="-1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Compare</a:t>
            </a:r>
            <a:r>
              <a:rPr sz="2400" spc="-35" dirty="0">
                <a:cs typeface="Arial MT"/>
              </a:rPr>
              <a:t> </a:t>
            </a:r>
            <a:r>
              <a:rPr sz="2400" spc="-5" dirty="0">
                <a:cs typeface="Arial MT"/>
              </a:rPr>
              <a:t>the</a:t>
            </a:r>
            <a:r>
              <a:rPr sz="2400" spc="-40" dirty="0">
                <a:cs typeface="Arial MT"/>
              </a:rPr>
              <a:t> </a:t>
            </a:r>
            <a:r>
              <a:rPr sz="2400" dirty="0">
                <a:cs typeface="Arial MT"/>
              </a:rPr>
              <a:t>results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8396" y="2240537"/>
            <a:ext cx="6973570" cy="574040"/>
          </a:xfrm>
          <a:prstGeom prst="rect">
            <a:avLst/>
          </a:prstGeom>
        </p:spPr>
        <p:txBody>
          <a:bodyPr vert="horz" wrap="square" lIns="0" tIns="12700" rIns="0" bIns="0" rtlCol="0">
            <a:spAutoFit/>
          </a:bodyPr>
          <a:lstStyle/>
          <a:p>
            <a:pPr marL="12700">
              <a:lnSpc>
                <a:spcPct val="100000"/>
              </a:lnSpc>
              <a:spcBef>
                <a:spcPts val="100"/>
              </a:spcBef>
            </a:pPr>
            <a:r>
              <a:rPr spc="-30" dirty="0"/>
              <a:t>P-Values</a:t>
            </a:r>
            <a:r>
              <a:rPr spc="-35" dirty="0"/>
              <a:t> </a:t>
            </a:r>
            <a:r>
              <a:rPr spc="-5" dirty="0"/>
              <a:t>and</a:t>
            </a:r>
            <a:r>
              <a:rPr spc="-30" dirty="0"/>
              <a:t> </a:t>
            </a:r>
            <a:r>
              <a:rPr spc="-10" dirty="0"/>
              <a:t>Error</a:t>
            </a:r>
            <a:r>
              <a:rPr spc="-40" dirty="0"/>
              <a:t> </a:t>
            </a:r>
            <a:r>
              <a:rPr spc="-5" dirty="0"/>
              <a:t>Probabilities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1912875" y="2240537"/>
            <a:ext cx="530860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B7EA1"/>
                </a:solidFill>
                <a:latin typeface="Arial"/>
                <a:cs typeface="Arial"/>
              </a:rPr>
              <a:t>Example:</a:t>
            </a:r>
            <a:r>
              <a:rPr sz="3600" b="1" spc="-55" dirty="0">
                <a:solidFill>
                  <a:srgbClr val="3B7EA1"/>
                </a:solidFill>
                <a:latin typeface="Arial"/>
                <a:cs typeface="Arial"/>
              </a:rPr>
              <a:t> </a:t>
            </a:r>
            <a:r>
              <a:rPr sz="3600" b="1" spc="-20" dirty="0">
                <a:solidFill>
                  <a:srgbClr val="3B7EA1"/>
                </a:solidFill>
                <a:latin typeface="Arial"/>
                <a:cs typeface="Arial"/>
              </a:rPr>
              <a:t>Benford’s</a:t>
            </a:r>
            <a:r>
              <a:rPr sz="3600" b="1" spc="-40" dirty="0">
                <a:solidFill>
                  <a:srgbClr val="3B7EA1"/>
                </a:solidFill>
                <a:latin typeface="Arial"/>
                <a:cs typeface="Arial"/>
              </a:rPr>
              <a:t> </a:t>
            </a:r>
            <a:r>
              <a:rPr sz="3600" b="1" spc="-5" dirty="0">
                <a:solidFill>
                  <a:srgbClr val="3B7EA1"/>
                </a:solidFill>
                <a:latin typeface="Arial"/>
                <a:cs typeface="Arial"/>
              </a:rPr>
              <a:t>Law</a:t>
            </a:r>
            <a:endParaRPr sz="3600">
              <a:latin typeface="Arial"/>
              <a:cs typeface="Arial"/>
            </a:endParaRPr>
          </a:p>
        </p:txBody>
      </p:sp>
      <p:sp>
        <p:nvSpPr>
          <p:cNvPr id="3" name="object 3"/>
          <p:cNvSpPr txBox="1"/>
          <p:nvPr/>
        </p:nvSpPr>
        <p:spPr>
          <a:xfrm>
            <a:off x="4344043" y="432308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MT"/>
                <a:cs typeface="Arial MT"/>
              </a:rPr>
              <a:t>(Demo)</a:t>
            </a:r>
            <a:endParaRPr sz="2400">
              <a:latin typeface="Arial MT"/>
              <a:cs typeface="Arial M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7FD8-693F-FD1D-613D-1B754706976A}"/>
              </a:ext>
            </a:extLst>
          </p:cNvPr>
          <p:cNvSpPr>
            <a:spLocks noGrp="1"/>
          </p:cNvSpPr>
          <p:nvPr>
            <p:ph type="title"/>
          </p:nvPr>
        </p:nvSpPr>
        <p:spPr>
          <a:xfrm>
            <a:off x="558800" y="261561"/>
            <a:ext cx="7347415" cy="608234"/>
          </a:xfrm>
        </p:spPr>
        <p:txBody>
          <a:bodyPr>
            <a:normAutofit fontScale="90000"/>
          </a:bodyPr>
          <a:lstStyle/>
          <a:p>
            <a:r>
              <a:rPr lang="en-US" dirty="0">
                <a:solidFill>
                  <a:schemeClr val="tx1"/>
                </a:solidFill>
              </a:rPr>
              <a:t>Simulating jury selection 1</a:t>
            </a:r>
          </a:p>
        </p:txBody>
      </p:sp>
      <p:sp>
        <p:nvSpPr>
          <p:cNvPr id="3" name="Content Placeholder 2">
            <a:extLst>
              <a:ext uri="{FF2B5EF4-FFF2-40B4-BE49-F238E27FC236}">
                <a16:creationId xmlns:a16="http://schemas.microsoft.com/office/drawing/2014/main" id="{B284601B-0576-0F05-AD9A-6FDE7B8F0D50}"/>
              </a:ext>
            </a:extLst>
          </p:cNvPr>
          <p:cNvSpPr>
            <a:spLocks noGrp="1"/>
          </p:cNvSpPr>
          <p:nvPr>
            <p:ph idx="1"/>
          </p:nvPr>
        </p:nvSpPr>
        <p:spPr>
          <a:xfrm>
            <a:off x="558800" y="931127"/>
            <a:ext cx="7787386" cy="3698023"/>
          </a:xfrm>
        </p:spPr>
        <p:txBody>
          <a:bodyPr>
            <a:noAutofit/>
          </a:bodyPr>
          <a:lstStyle/>
          <a:p>
            <a:r>
              <a:rPr lang="en-US" sz="2400" dirty="0"/>
              <a:t>First, we pick a statistic – </a:t>
            </a:r>
            <a:r>
              <a:rPr lang="en-US" sz="2400" b="0" i="0" dirty="0">
                <a:effectLst/>
              </a:rPr>
              <a:t>one that can help us decide between the model and alternative views </a:t>
            </a:r>
            <a:r>
              <a:rPr lang="en-US" sz="2000" b="0" i="0" dirty="0">
                <a:effectLst/>
              </a:rPr>
              <a:t>about the data. </a:t>
            </a:r>
          </a:p>
          <a:p>
            <a:pPr lvl="1"/>
            <a:r>
              <a:rPr lang="en-US" sz="1800" dirty="0"/>
              <a:t>What’s the model? That the jury panel was picked at random (and it’s just by chance that the number of black men was 8% rather than closer to 26%)</a:t>
            </a:r>
          </a:p>
          <a:p>
            <a:pPr lvl="1"/>
            <a:r>
              <a:rPr lang="en-US" sz="1800" dirty="0"/>
              <a:t>What’s the alternative? It’s what the Swain’s appeal team used as their main point: </a:t>
            </a:r>
            <a:r>
              <a:rPr lang="en-US" sz="1800" b="0" i="0" dirty="0">
                <a:effectLst/>
              </a:rPr>
              <a:t>the panel was not drawn at random because it contained too few black men. </a:t>
            </a:r>
          </a:p>
          <a:p>
            <a:r>
              <a:rPr lang="en-US" sz="2400" dirty="0"/>
              <a:t>A natural statistic then is: number of black men in a simulated sample of 100 men representing the panel</a:t>
            </a:r>
          </a:p>
          <a:p>
            <a:endParaRPr lang="en-US" sz="2400" dirty="0"/>
          </a:p>
        </p:txBody>
      </p:sp>
    </p:spTree>
    <p:extLst>
      <p:ext uri="{BB962C8B-B14F-4D97-AF65-F5344CB8AC3E}">
        <p14:creationId xmlns:p14="http://schemas.microsoft.com/office/powerpoint/2010/main" val="588821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17373</TotalTime>
  <Words>4846</Words>
  <Application>Microsoft Office PowerPoint</Application>
  <PresentationFormat>On-screen Show (16:9)</PresentationFormat>
  <Paragraphs>572</Paragraphs>
  <Slides>84</Slides>
  <Notes>33</Notes>
  <HiddenSlides>2</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84</vt:i4>
      </vt:variant>
    </vt:vector>
  </HeadingPairs>
  <TitlesOfParts>
    <vt:vector size="98" baseType="lpstr">
      <vt:lpstr>-apple-system</vt:lpstr>
      <vt:lpstr>Arial MT</vt:lpstr>
      <vt:lpstr>MJXc-TeX-main-R</vt:lpstr>
      <vt:lpstr>MJXc-TeX-math-I</vt:lpstr>
      <vt:lpstr>PMingLiU-ExtB</vt:lpstr>
      <vt:lpstr>Arial</vt:lpstr>
      <vt:lpstr>Calibri</vt:lpstr>
      <vt:lpstr>Courier New</vt:lpstr>
      <vt:lpstr>Rockwell</vt:lpstr>
      <vt:lpstr>Rockwell Condensed</vt:lpstr>
      <vt:lpstr>Rockwell Extra Bold</vt:lpstr>
      <vt:lpstr>Times New Roman</vt:lpstr>
      <vt:lpstr>Wingdings</vt:lpstr>
      <vt:lpstr>Wood Type</vt:lpstr>
      <vt:lpstr>Module 6</vt:lpstr>
      <vt:lpstr>Assessing Models</vt:lpstr>
      <vt:lpstr>Models</vt:lpstr>
      <vt:lpstr>Approach to Assessment  i.e., how can we tell if a model is good?</vt:lpstr>
      <vt:lpstr>Ex. 1: Jury Selection</vt:lpstr>
      <vt:lpstr>Swain vs. Alabama, 1965</vt:lpstr>
      <vt:lpstr>Supreme Court Ruling [in English]</vt:lpstr>
      <vt:lpstr>Supreme Court Ruling [in Data]</vt:lpstr>
      <vt:lpstr>Simulating jury selection 1</vt:lpstr>
      <vt:lpstr>Simulating jury selection 2</vt:lpstr>
      <vt:lpstr>Sampling from a Distribution</vt:lpstr>
      <vt:lpstr>Simulating jury selection 3</vt:lpstr>
      <vt:lpstr>Conclusion from the simulation</vt:lpstr>
      <vt:lpstr>Assessment of the model - results</vt:lpstr>
      <vt:lpstr>Ex. 2: A Genetic Model</vt:lpstr>
      <vt:lpstr>Gregor Mendel, 1822-1884</vt:lpstr>
      <vt:lpstr>A Model</vt:lpstr>
      <vt:lpstr>Choosing a Statistic</vt:lpstr>
      <vt:lpstr>Simulating purple flowering plants</vt:lpstr>
      <vt:lpstr>Assessment of the model - Results</vt:lpstr>
      <vt:lpstr>Two Viewpoints when assessing a model</vt:lpstr>
      <vt:lpstr>Model and Alternative</vt:lpstr>
      <vt:lpstr>Steps in Assessing a Model</vt:lpstr>
      <vt:lpstr>Discussion Questions</vt:lpstr>
      <vt:lpstr>“Fair”</vt:lpstr>
      <vt:lpstr>Answers</vt:lpstr>
      <vt:lpstr>Assessing models with multiple categories</vt:lpstr>
      <vt:lpstr>Jury Selection in Alameda County</vt:lpstr>
      <vt:lpstr>Jury Panels</vt:lpstr>
      <vt:lpstr>ALAmeda county jury panels</vt:lpstr>
      <vt:lpstr>Comparison with panels drawn at Random</vt:lpstr>
      <vt:lpstr>A New Statistic</vt:lpstr>
      <vt:lpstr>Distance Between Distributions</vt:lpstr>
      <vt:lpstr>Total Variation Distance</vt:lpstr>
      <vt:lpstr>Simulating ethnic composition in the jury</vt:lpstr>
      <vt:lpstr>Summary of the Method</vt:lpstr>
      <vt:lpstr>Testing Hypotheses</vt:lpstr>
      <vt:lpstr>Testing Hypotheses</vt:lpstr>
      <vt:lpstr>Null and Alternative</vt:lpstr>
      <vt:lpstr>Test Statistic</vt:lpstr>
      <vt:lpstr>Prediction Under the Null Hypothesis</vt:lpstr>
      <vt:lpstr>Conclusion of the Test</vt:lpstr>
      <vt:lpstr>Decisions and Uncertainty</vt:lpstr>
      <vt:lpstr>Incomplete Information</vt:lpstr>
      <vt:lpstr>Another Example</vt:lpstr>
      <vt:lpstr>The Problem</vt:lpstr>
      <vt:lpstr>The GSI’s Defense</vt:lpstr>
      <vt:lpstr>Statistical Significance</vt:lpstr>
      <vt:lpstr>Tail Areas</vt:lpstr>
      <vt:lpstr>Conventions About Inconsistency</vt:lpstr>
      <vt:lpstr>The P-Value as an Area</vt:lpstr>
      <vt:lpstr>Definition of the P-value</vt:lpstr>
      <vt:lpstr>A/B Testing</vt:lpstr>
      <vt:lpstr>How We’ve Tested Thus Far</vt:lpstr>
      <vt:lpstr>Hypothesis Testing Review</vt:lpstr>
      <vt:lpstr>Comparing Two Samples</vt:lpstr>
      <vt:lpstr>The Groups and the Question</vt:lpstr>
      <vt:lpstr>The Groups and the Question</vt:lpstr>
      <vt:lpstr>Hypotheses</vt:lpstr>
      <vt:lpstr>Test Statistic</vt:lpstr>
      <vt:lpstr>The Data</vt:lpstr>
      <vt:lpstr>Shuffling Labels Under the Null</vt:lpstr>
      <vt:lpstr>Shuffling Rows</vt:lpstr>
      <vt:lpstr>Random Permutation</vt:lpstr>
      <vt:lpstr>Simulating Under the Null</vt:lpstr>
      <vt:lpstr>How We’ve Tested Thus Far</vt:lpstr>
      <vt:lpstr>Hypothesis Testing Review</vt:lpstr>
      <vt:lpstr>Importance of Random Assignment</vt:lpstr>
      <vt:lpstr>Importance of Random Assignment</vt:lpstr>
      <vt:lpstr>Causality</vt:lpstr>
      <vt:lpstr>Randomized Controlled Experiment</vt:lpstr>
      <vt:lpstr>Before the randomization</vt:lpstr>
      <vt:lpstr>The Data</vt:lpstr>
      <vt:lpstr>The Hypotheses</vt:lpstr>
      <vt:lpstr>Random Assignment &amp; Shuffling</vt:lpstr>
      <vt:lpstr>An Error Probability</vt:lpstr>
      <vt:lpstr>Can the Conclusion be Wrong?</vt:lpstr>
      <vt:lpstr>An Error Probability</vt:lpstr>
      <vt:lpstr>P-value cutoff vs P-value</vt:lpstr>
      <vt:lpstr>Testing Hypotheses - Conclusion</vt:lpstr>
      <vt:lpstr>How to do a hypothesis test</vt:lpstr>
      <vt:lpstr>P-Values and Error Probabilities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203</cp:revision>
  <dcterms:modified xsi:type="dcterms:W3CDTF">2023-04-03T13:20:51Z</dcterms:modified>
</cp:coreProperties>
</file>