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64"/>
  </p:notesMasterIdLst>
  <p:sldIdLst>
    <p:sldId id="256" r:id="rId2"/>
    <p:sldId id="312" r:id="rId3"/>
    <p:sldId id="313" r:id="rId4"/>
    <p:sldId id="378" r:id="rId5"/>
    <p:sldId id="316" r:id="rId6"/>
    <p:sldId id="272" r:id="rId7"/>
    <p:sldId id="390" r:id="rId8"/>
    <p:sldId id="392" r:id="rId9"/>
    <p:sldId id="393" r:id="rId10"/>
    <p:sldId id="268" r:id="rId11"/>
    <p:sldId id="281" r:id="rId12"/>
    <p:sldId id="282" r:id="rId13"/>
    <p:sldId id="283" r:id="rId14"/>
    <p:sldId id="271" r:id="rId15"/>
    <p:sldId id="395" r:id="rId16"/>
    <p:sldId id="396" r:id="rId17"/>
    <p:sldId id="397" r:id="rId18"/>
    <p:sldId id="398" r:id="rId19"/>
    <p:sldId id="399" r:id="rId20"/>
    <p:sldId id="400" r:id="rId21"/>
    <p:sldId id="401" r:id="rId22"/>
    <p:sldId id="402" r:id="rId23"/>
    <p:sldId id="275" r:id="rId24"/>
    <p:sldId id="403" r:id="rId25"/>
    <p:sldId id="404" r:id="rId26"/>
    <p:sldId id="405" r:id="rId27"/>
    <p:sldId id="407" r:id="rId28"/>
    <p:sldId id="284" r:id="rId29"/>
    <p:sldId id="285" r:id="rId30"/>
    <p:sldId id="406" r:id="rId31"/>
    <p:sldId id="287" r:id="rId32"/>
    <p:sldId id="288" r:id="rId33"/>
    <p:sldId id="329" r:id="rId34"/>
    <p:sldId id="408" r:id="rId35"/>
    <p:sldId id="276" r:id="rId36"/>
    <p:sldId id="277" r:id="rId37"/>
    <p:sldId id="409" r:id="rId38"/>
    <p:sldId id="279" r:id="rId39"/>
    <p:sldId id="332" r:id="rId40"/>
    <p:sldId id="410" r:id="rId41"/>
    <p:sldId id="411" r:id="rId42"/>
    <p:sldId id="412" r:id="rId43"/>
    <p:sldId id="413" r:id="rId44"/>
    <p:sldId id="335" r:id="rId45"/>
    <p:sldId id="415" r:id="rId46"/>
    <p:sldId id="261" r:id="rId47"/>
    <p:sldId id="262" r:id="rId48"/>
    <p:sldId id="263" r:id="rId49"/>
    <p:sldId id="264" r:id="rId50"/>
    <p:sldId id="346" r:id="rId51"/>
    <p:sldId id="266" r:id="rId52"/>
    <p:sldId id="267" r:id="rId53"/>
    <p:sldId id="416" r:id="rId54"/>
    <p:sldId id="269" r:id="rId55"/>
    <p:sldId id="270" r:id="rId56"/>
    <p:sldId id="274" r:id="rId57"/>
    <p:sldId id="417" r:id="rId58"/>
    <p:sldId id="418" r:id="rId59"/>
    <p:sldId id="419" r:id="rId60"/>
    <p:sldId id="278" r:id="rId61"/>
    <p:sldId id="420" r:id="rId62"/>
    <p:sldId id="259" r:id="rId6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9"/>
    <p:restoredTop sz="77606"/>
  </p:normalViewPr>
  <p:slideViewPr>
    <p:cSldViewPr snapToGrid="0" snapToObjects="1">
      <p:cViewPr varScale="1">
        <p:scale>
          <a:sx n="168" d="100"/>
          <a:sy n="168" d="100"/>
        </p:scale>
        <p:origin x="199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0" i="0" dirty="0">
                <a:solidFill>
                  <a:srgbClr val="494E52"/>
                </a:solidFill>
                <a:effectLst/>
                <a:latin typeface="-apple-system"/>
              </a:rPr>
              <a:t>- In this course we have studied several different statistics, including total variation distance, the maximum, the median, and also the mean. </a:t>
            </a:r>
          </a:p>
          <a:p>
            <a:pPr marL="0" lvl="0" indent="0">
              <a:spcBef>
                <a:spcPts val="0"/>
              </a:spcBef>
              <a:spcAft>
                <a:spcPts val="0"/>
              </a:spcAft>
              <a:buNone/>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Under clear </a:t>
            </a:r>
            <a:r>
              <a:rPr lang="en-US" b="1" i="0" dirty="0">
                <a:solidFill>
                  <a:srgbClr val="494E52"/>
                </a:solidFill>
                <a:effectLst/>
                <a:latin typeface="-apple-system"/>
              </a:rPr>
              <a:t>assumptions about randomness</a:t>
            </a:r>
            <a:r>
              <a:rPr lang="en-US" b="0" i="0" dirty="0">
                <a:solidFill>
                  <a:srgbClr val="494E52"/>
                </a:solidFill>
                <a:effectLst/>
                <a:latin typeface="-apple-system"/>
              </a:rPr>
              <a:t>, we have drawn empirical distributions of all of these statistics.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Some, like the maximum and the total variation distance, have distributions that are clearly skewed in one direction or the other.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But the empirical distribution of the sample mean has almost always turned out </a:t>
            </a:r>
            <a:r>
              <a:rPr lang="en-US" b="1" i="0" dirty="0">
                <a:solidFill>
                  <a:srgbClr val="494E52"/>
                </a:solidFill>
                <a:effectLst/>
                <a:latin typeface="-apple-system"/>
              </a:rPr>
              <a:t>close to bell-shaped, regardless of the population being studied</a:t>
            </a:r>
            <a:r>
              <a:rPr lang="en-US" b="0" i="0" dirty="0">
                <a:solidFill>
                  <a:srgbClr val="494E52"/>
                </a:solidFill>
                <a:effectLst/>
                <a:latin typeface="-apple-system"/>
              </a:rPr>
              <a:t>.</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If a property of random samples is true </a:t>
            </a:r>
            <a:r>
              <a:rPr lang="en-US" b="0" i="1" dirty="0">
                <a:solidFill>
                  <a:srgbClr val="494E52"/>
                </a:solidFill>
                <a:effectLst/>
                <a:latin typeface="-apple-system"/>
              </a:rPr>
              <a:t>regardless of the population,</a:t>
            </a:r>
            <a:r>
              <a:rPr lang="en-US" b="0" i="0" dirty="0">
                <a:solidFill>
                  <a:srgbClr val="494E52"/>
                </a:solidFill>
                <a:effectLst/>
                <a:latin typeface="-apple-system"/>
              </a:rPr>
              <a:t> it becomes a powerful tool for inference because we rarely know much about the data in the entire population. </a:t>
            </a:r>
          </a:p>
          <a:p>
            <a:pPr marL="171450" lvl="0" indent="-171450">
              <a:spcBef>
                <a:spcPts val="0"/>
              </a:spcBef>
              <a:spcAft>
                <a:spcPts val="0"/>
              </a:spcAft>
              <a:buFontTx/>
              <a:buChar char="-"/>
            </a:pPr>
            <a:endParaRPr lang="en-US" b="0" i="0" dirty="0">
              <a:solidFill>
                <a:srgbClr val="494E52"/>
              </a:solidFill>
              <a:effectLst/>
              <a:latin typeface="-apple-system"/>
            </a:endParaRPr>
          </a:p>
          <a:p>
            <a:pPr marL="171450" lvl="0" indent="-171450">
              <a:spcBef>
                <a:spcPts val="0"/>
              </a:spcBef>
              <a:spcAft>
                <a:spcPts val="0"/>
              </a:spcAft>
              <a:buFontTx/>
              <a:buChar char="-"/>
            </a:pPr>
            <a:r>
              <a:rPr lang="en-US" b="0" i="0" dirty="0">
                <a:solidFill>
                  <a:srgbClr val="494E52"/>
                </a:solidFill>
                <a:effectLst/>
                <a:latin typeface="-apple-system"/>
              </a:rPr>
              <a:t>That is why random sample means are extensively used in data science.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Specifically, it says that for every list:</a:t>
            </a: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2 SDs" is </a:t>
            </a:r>
            <a:r>
              <a:rPr lang="en-US" b="1" i="0" dirty="0">
                <a:solidFill>
                  <a:srgbClr val="494E52"/>
                </a:solidFill>
                <a:effectLst/>
                <a:latin typeface="-apple-system"/>
              </a:rPr>
              <a:t>at least 1 - 1/4 = 0.75</a:t>
            </a:r>
            <a:endParaRPr lang="en-US" b="0" i="0" dirty="0">
              <a:solidFill>
                <a:srgbClr val="494E52"/>
              </a:solidFill>
              <a:effectLst/>
              <a:latin typeface="-apple-system"/>
            </a:endParaRP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3 SDs" is </a:t>
            </a:r>
            <a:r>
              <a:rPr lang="en-US" b="1" i="0" dirty="0">
                <a:solidFill>
                  <a:srgbClr val="494E52"/>
                </a:solidFill>
                <a:effectLst/>
                <a:latin typeface="-apple-system"/>
              </a:rPr>
              <a:t>at least 1 - 1/9 </a:t>
            </a:r>
            <a:r>
              <a:rPr lang="en-US" b="0" i="0" dirty="0">
                <a:solidFill>
                  <a:srgbClr val="494E52"/>
                </a:solidFill>
                <a:effectLst/>
                <a:latin typeface="MJXc-TeX-main-R"/>
              </a:rPr>
              <a:t>≈</a:t>
            </a:r>
            <a:r>
              <a:rPr lang="en-US" b="0" i="0" dirty="0">
                <a:solidFill>
                  <a:srgbClr val="494E52"/>
                </a:solidFill>
                <a:effectLst/>
                <a:latin typeface="-apple-system"/>
              </a:rPr>
              <a:t>≈</a:t>
            </a:r>
            <a:r>
              <a:rPr lang="en-US" b="1" i="0" dirty="0">
                <a:solidFill>
                  <a:srgbClr val="494E52"/>
                </a:solidFill>
                <a:effectLst/>
                <a:latin typeface="-apple-system"/>
              </a:rPr>
              <a:t> 0.89</a:t>
            </a:r>
            <a:endParaRPr lang="en-US" b="0" i="0" dirty="0">
              <a:solidFill>
                <a:srgbClr val="494E52"/>
              </a:solidFill>
              <a:effectLst/>
              <a:latin typeface="-apple-system"/>
            </a:endParaRPr>
          </a:p>
          <a:p>
            <a:pPr lvl="1" algn="l">
              <a:buFont typeface="Arial" panose="020B0604020202020204" pitchFamily="34" charset="0"/>
              <a:buChar char="•"/>
            </a:pPr>
            <a:r>
              <a:rPr lang="en-US" b="0" i="0" dirty="0">
                <a:solidFill>
                  <a:srgbClr val="494E52"/>
                </a:solidFill>
                <a:effectLst/>
                <a:latin typeface="-apple-system"/>
              </a:rPr>
              <a:t>the proportion in the range "average </a:t>
            </a:r>
            <a:r>
              <a:rPr lang="en-US" b="0" i="0" dirty="0">
                <a:solidFill>
                  <a:srgbClr val="494E52"/>
                </a:solidFill>
                <a:effectLst/>
                <a:latin typeface="MJXc-TeX-main-R"/>
              </a:rPr>
              <a:t>±</a:t>
            </a:r>
            <a:r>
              <a:rPr lang="en-US" b="0" i="0" dirty="0">
                <a:solidFill>
                  <a:srgbClr val="494E52"/>
                </a:solidFill>
                <a:effectLst/>
                <a:latin typeface="-apple-system"/>
              </a:rPr>
              <a:t>± 4.5 SDs" is </a:t>
            </a:r>
            <a:r>
              <a:rPr lang="en-US" b="1" i="0" dirty="0">
                <a:solidFill>
                  <a:srgbClr val="494E52"/>
                </a:solidFill>
                <a:effectLst/>
                <a:latin typeface="-apple-system"/>
              </a:rPr>
              <a:t>at least 1 - 1/</a:t>
            </a:r>
            <a:r>
              <a:rPr lang="en-US" b="0" i="0" dirty="0">
                <a:solidFill>
                  <a:srgbClr val="494E52"/>
                </a:solidFill>
                <a:effectLst/>
                <a:latin typeface="MJXc-TeX-main-B"/>
              </a:rPr>
              <a:t>4.52</a:t>
            </a:r>
            <a:r>
              <a:rPr lang="en-US" b="0" i="0" dirty="0">
                <a:solidFill>
                  <a:srgbClr val="494E52"/>
                </a:solidFill>
                <a:effectLst/>
                <a:latin typeface="-apple-system"/>
              </a:rPr>
              <a:t>4.52</a:t>
            </a:r>
            <a:r>
              <a:rPr lang="en-US" b="1" i="0" dirty="0">
                <a:solidFill>
                  <a:srgbClr val="494E52"/>
                </a:solidFill>
                <a:effectLst/>
                <a:latin typeface="-apple-system"/>
              </a:rPr>
              <a:t> </a:t>
            </a:r>
            <a:r>
              <a:rPr lang="en-US" b="0" i="0" dirty="0">
                <a:solidFill>
                  <a:srgbClr val="494E52"/>
                </a:solidFill>
                <a:effectLst/>
                <a:latin typeface="MJXc-TeX-main-R"/>
              </a:rPr>
              <a:t>≈</a:t>
            </a:r>
            <a:r>
              <a:rPr lang="en-US" b="0" i="0" dirty="0">
                <a:solidFill>
                  <a:srgbClr val="494E52"/>
                </a:solidFill>
                <a:effectLst/>
                <a:latin typeface="-apple-system"/>
              </a:rPr>
              <a:t>≈</a:t>
            </a:r>
            <a:r>
              <a:rPr lang="en-US" b="1" i="0" dirty="0">
                <a:solidFill>
                  <a:srgbClr val="494E52"/>
                </a:solidFill>
                <a:effectLst/>
                <a:latin typeface="-apple-system"/>
              </a:rPr>
              <a:t> 0.95</a:t>
            </a: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652978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the calculations above, the quantity z measures </a:t>
            </a:r>
            <a:r>
              <a:rPr lang="en-US" b="0" i="1" dirty="0">
                <a:solidFill>
                  <a:srgbClr val="494E52"/>
                </a:solidFill>
                <a:effectLst/>
                <a:latin typeface="-apple-system"/>
              </a:rPr>
              <a:t>standard units</a:t>
            </a:r>
            <a:r>
              <a:rPr lang="en-US" b="0" i="0" dirty="0">
                <a:solidFill>
                  <a:srgbClr val="494E52"/>
                </a:solidFill>
                <a:effectLst/>
                <a:latin typeface="-apple-system"/>
              </a:rPr>
              <a:t>, the number of standard deviations above average.</a:t>
            </a:r>
          </a:p>
          <a:p>
            <a:endParaRPr lang="en-US" b="0" i="0" dirty="0">
              <a:solidFill>
                <a:srgbClr val="494E52"/>
              </a:solidFill>
              <a:effectLst/>
              <a:latin typeface="-apple-system"/>
            </a:endParaRPr>
          </a:p>
          <a:p>
            <a:r>
              <a:rPr lang="en-US" dirty="0">
                <a:effectLst/>
              </a:rPr>
              <a:t>But no matter what the distribution of the list looks like, </a:t>
            </a:r>
            <a:r>
              <a:rPr lang="en-US" dirty="0" err="1">
                <a:effectLst/>
              </a:rPr>
              <a:t>Chebychev's</a:t>
            </a:r>
            <a:r>
              <a:rPr lang="en-US" dirty="0">
                <a:effectLst/>
              </a:rPr>
              <a:t> bounds imply that standard units will typically be in the (-5, 5) range.</a:t>
            </a:r>
          </a:p>
          <a:p>
            <a:endParaRPr lang="en-US" dirty="0">
              <a:effectLst/>
            </a:endParaRPr>
          </a:p>
          <a:p>
            <a:r>
              <a:rPr lang="en-US" b="0" i="0" dirty="0">
                <a:solidFill>
                  <a:srgbClr val="494E52"/>
                </a:solidFill>
                <a:effectLst/>
                <a:latin typeface="-apple-system"/>
              </a:rPr>
              <a:t>To convert a value to standard units, first find how far it is from average, and then compare that deviation with the standard deviation.</a:t>
            </a:r>
          </a:p>
          <a:p>
            <a:endParaRPr lang="en-US" b="0" i="0" dirty="0">
              <a:solidFill>
                <a:srgbClr val="494E52"/>
              </a:solidFill>
              <a:effectLst/>
              <a:latin typeface="-apple-system"/>
            </a:endParaRPr>
          </a:p>
          <a:p>
            <a:r>
              <a:rPr lang="en-US" b="0" i="0" dirty="0">
                <a:solidFill>
                  <a:srgbClr val="494E52"/>
                </a:solidFill>
                <a:effectLst/>
                <a:latin typeface="-apple-system"/>
              </a:rPr>
              <a:t>Standard units are frequently used in data analysis.</a:t>
            </a:r>
            <a:br>
              <a:rPr lang="en-US" b="0" i="0" dirty="0">
                <a:solidFill>
                  <a:srgbClr val="494E52"/>
                </a:solidFill>
                <a:effectLst/>
                <a:latin typeface="-apple-system"/>
              </a:rPr>
            </a:br>
            <a:endParaRPr lang="en-US" dirty="0">
              <a:effectLst/>
            </a:endParaRPr>
          </a:p>
          <a:p>
            <a:endParaRPr lang="en-US" dirty="0"/>
          </a:p>
        </p:txBody>
      </p:sp>
    </p:spTree>
    <p:extLst>
      <p:ext uri="{BB962C8B-B14F-4D97-AF65-F5344CB8AC3E}">
        <p14:creationId xmlns:p14="http://schemas.microsoft.com/office/powerpoint/2010/main" val="143290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Those close to the average age should have age in std units closer to 0?</a:t>
            </a:r>
          </a:p>
        </p:txBody>
      </p:sp>
    </p:spTree>
    <p:extLst>
      <p:ext uri="{BB962C8B-B14F-4D97-AF65-F5344CB8AC3E}">
        <p14:creationId xmlns:p14="http://schemas.microsoft.com/office/powerpoint/2010/main" val="113594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All the bell-shaped histograms that we have seen look essentially the same apart from the labels on the axes. Indeed, there is really just one basic curve from which all of these curves can be drawn just by relabeling the axes appropriately.</a:t>
            </a:r>
          </a:p>
          <a:p>
            <a:pPr algn="l"/>
            <a:r>
              <a:rPr lang="en-US" b="0" i="0" dirty="0">
                <a:solidFill>
                  <a:srgbClr val="494E52"/>
                </a:solidFill>
                <a:effectLst/>
                <a:latin typeface="-apple-system"/>
              </a:rPr>
              <a:t>To draw that basic curve, we will use the units into which we can convert every list: standard units. The resulting curve is therefore called the </a:t>
            </a:r>
            <a:r>
              <a:rPr lang="en-US" b="0" i="1" dirty="0">
                <a:solidFill>
                  <a:srgbClr val="494E52"/>
                </a:solidFill>
                <a:effectLst/>
                <a:latin typeface="-apple-system"/>
              </a:rPr>
              <a:t>standard normal curve</a:t>
            </a:r>
            <a:r>
              <a:rPr lang="en-US" b="0" i="0" dirty="0">
                <a:solidFill>
                  <a:srgbClr val="494E52"/>
                </a:solidFill>
                <a:effectLst/>
                <a:latin typeface="-apple-system"/>
              </a:rPr>
              <a:t>.</a:t>
            </a:r>
          </a:p>
          <a:p>
            <a:endParaRPr lang="en-US" dirty="0"/>
          </a:p>
          <a:p>
            <a:r>
              <a:rPr lang="en-US" b="0" i="0" dirty="0">
                <a:solidFill>
                  <a:srgbClr val="494E52"/>
                </a:solidFill>
                <a:effectLst/>
                <a:latin typeface="-apple-system"/>
              </a:rPr>
              <a:t>The standard normal curve has an impressive equation. But for now, it is best to think of it as a smoothed outline of a histogram of a variable that has been measured in standard units and has a bell-shaped distribution.</a:t>
            </a:r>
            <a:endParaRPr lang="en-US" dirty="0"/>
          </a:p>
        </p:txBody>
      </p:sp>
    </p:spTree>
    <p:extLst>
      <p:ext uri="{BB962C8B-B14F-4D97-AF65-F5344CB8AC3E}">
        <p14:creationId xmlns:p14="http://schemas.microsoft.com/office/powerpoint/2010/main" val="828746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always when you examine a new histogram, start by looking at the horizontal axis. On the horizontal axis of the standard normal curve, the values are standard units.</a:t>
            </a:r>
          </a:p>
          <a:p>
            <a:pPr algn="l"/>
            <a:r>
              <a:rPr lang="en-US" b="0" i="0" dirty="0">
                <a:solidFill>
                  <a:srgbClr val="494E52"/>
                </a:solidFill>
                <a:effectLst/>
                <a:latin typeface="-apple-system"/>
              </a:rPr>
              <a:t>Here are some properties of the curve. Some are apparent by observation, and others require a considerable amount of mathematics to establish.</a:t>
            </a:r>
          </a:p>
          <a:p>
            <a:pPr lvl="1" algn="l">
              <a:buFont typeface="Arial" panose="020B0604020202020204" pitchFamily="34" charset="0"/>
              <a:buChar char="•"/>
            </a:pPr>
            <a:r>
              <a:rPr lang="en-US" b="0" i="0" dirty="0">
                <a:solidFill>
                  <a:srgbClr val="494E52"/>
                </a:solidFill>
                <a:effectLst/>
                <a:latin typeface="-apple-system"/>
              </a:rPr>
              <a:t>The total area under the curve is 1. So you can think of it as a histogram drawn to the density scale.</a:t>
            </a:r>
          </a:p>
          <a:p>
            <a:pPr lvl="1" algn="l">
              <a:buFont typeface="Arial" panose="020B0604020202020204" pitchFamily="34" charset="0"/>
              <a:buChar char="•"/>
            </a:pPr>
            <a:r>
              <a:rPr lang="en-US" b="0" i="0" dirty="0">
                <a:solidFill>
                  <a:srgbClr val="494E52"/>
                </a:solidFill>
                <a:effectLst/>
                <a:latin typeface="-apple-system"/>
              </a:rPr>
              <a:t>The curve is symmetric about 0. So if a variable has this distribution, its mean and median are both 0.</a:t>
            </a:r>
          </a:p>
          <a:p>
            <a:pPr lvl="1" algn="l">
              <a:buFont typeface="Arial" panose="020B0604020202020204" pitchFamily="34" charset="0"/>
              <a:buChar char="•"/>
            </a:pPr>
            <a:r>
              <a:rPr lang="en-US" b="0" i="0" dirty="0">
                <a:solidFill>
                  <a:srgbClr val="494E52"/>
                </a:solidFill>
                <a:effectLst/>
                <a:latin typeface="-apple-system"/>
              </a:rPr>
              <a:t>The points of inflection of the curve are at -1 and +1.</a:t>
            </a:r>
          </a:p>
          <a:p>
            <a:pPr lvl="1" algn="l">
              <a:buFont typeface="Arial" panose="020B0604020202020204" pitchFamily="34" charset="0"/>
              <a:buChar char="•"/>
            </a:pPr>
            <a:r>
              <a:rPr lang="en-US" b="0" i="0" dirty="0">
                <a:solidFill>
                  <a:srgbClr val="494E52"/>
                </a:solidFill>
                <a:effectLst/>
                <a:latin typeface="-apple-system"/>
              </a:rPr>
              <a:t>If a variable has this distribution, its SD is 1. The normal curve is one of the very few distributions that has an SD so clearly identifiable on the histogram.</a:t>
            </a:r>
          </a:p>
          <a:p>
            <a:endParaRPr lang="en-US" dirty="0"/>
          </a:p>
        </p:txBody>
      </p:sp>
    </p:spTree>
    <p:extLst>
      <p:ext uri="{BB962C8B-B14F-4D97-AF65-F5344CB8AC3E}">
        <p14:creationId xmlns:p14="http://schemas.microsoft.com/office/powerpoint/2010/main" val="3489393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Segue to the book here – </a:t>
            </a:r>
            <a:r>
              <a:rPr lang="en-US" dirty="0" err="1"/>
              <a:t>re:cdfs</a:t>
            </a:r>
            <a:endParaRPr lang="en-US" dirty="0"/>
          </a:p>
          <a:p>
            <a:r>
              <a:rPr lang="en-US" dirty="0"/>
              <a:t>https://</a:t>
            </a:r>
            <a:r>
              <a:rPr lang="en-US" dirty="0" err="1"/>
              <a:t>umass</a:t>
            </a:r>
            <a:r>
              <a:rPr lang="en-US" dirty="0"/>
              <a:t>-data-</a:t>
            </a:r>
            <a:r>
              <a:rPr lang="en-US" dirty="0" err="1"/>
              <a:t>science.github.io</a:t>
            </a:r>
            <a:r>
              <a:rPr lang="en-US" dirty="0"/>
              <a:t>/190fwebsite/textbook/14/3/</a:t>
            </a:r>
            <a:r>
              <a:rPr lang="en-US" dirty="0" err="1"/>
              <a:t>sd</a:t>
            </a:r>
            <a:r>
              <a:rPr lang="en-US" dirty="0"/>
              <a:t>-and-the-normal-curve/ </a:t>
            </a:r>
          </a:p>
        </p:txBody>
      </p:sp>
    </p:spTree>
    <p:extLst>
      <p:ext uri="{BB962C8B-B14F-4D97-AF65-F5344CB8AC3E}">
        <p14:creationId xmlns:p14="http://schemas.microsoft.com/office/powerpoint/2010/main" val="3085514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Go back to 8.3 and show where the mean delay value is on the empirical histograms</a:t>
            </a:r>
          </a:p>
        </p:txBody>
      </p:sp>
    </p:spTree>
    <p:extLst>
      <p:ext uri="{BB962C8B-B14F-4D97-AF65-F5344CB8AC3E}">
        <p14:creationId xmlns:p14="http://schemas.microsoft.com/office/powerpoint/2010/main" val="356798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This is the standard deviation of the averages of all the possible samples that could be drawn. </a:t>
            </a:r>
          </a:p>
          <a:p>
            <a:pPr algn="l"/>
            <a:endParaRPr lang="en-US" b="0" i="0" dirty="0">
              <a:solidFill>
                <a:srgbClr val="494E52"/>
              </a:solidFill>
              <a:effectLst/>
              <a:latin typeface="-apple-system"/>
            </a:endParaRPr>
          </a:p>
          <a:p>
            <a:pPr algn="l"/>
            <a:r>
              <a:rPr lang="en-US" b="1" i="0" dirty="0">
                <a:solidFill>
                  <a:srgbClr val="494E52"/>
                </a:solidFill>
                <a:effectLst/>
                <a:latin typeface="-apple-system"/>
              </a:rPr>
              <a:t>*It measures roughly how far off the sample means are from the population mean.</a:t>
            </a:r>
            <a:endParaRPr lang="en-US" b="0" i="0" dirty="0">
              <a:solidFill>
                <a:srgbClr val="494E52"/>
              </a:solidFill>
              <a:effectLst/>
              <a:latin typeface="-apple-system"/>
            </a:endParaRPr>
          </a:p>
          <a:p>
            <a:pPr algn="l"/>
            <a:r>
              <a:rPr lang="en-US" b="0" i="0" dirty="0">
                <a:solidFill>
                  <a:srgbClr val="494E52"/>
                </a:solidFill>
                <a:effectLst/>
                <a:latin typeface="-apple-system"/>
              </a:rPr>
              <a:t/>
            </a:r>
            <a:br>
              <a:rPr lang="en-US" b="0" i="0" dirty="0">
                <a:solidFill>
                  <a:srgbClr val="494E52"/>
                </a:solidFill>
                <a:effectLst/>
                <a:latin typeface="-apple-system"/>
              </a:rPr>
            </a:br>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5456564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SD of all possible sample means measures how variable the sample mean can be. </a:t>
            </a:r>
          </a:p>
          <a:p>
            <a:endParaRPr lang="en-US" b="0" i="0" dirty="0">
              <a:solidFill>
                <a:srgbClr val="494E52"/>
              </a:solidFill>
              <a:effectLst/>
              <a:latin typeface="-apple-system"/>
            </a:endParaRPr>
          </a:p>
          <a:p>
            <a:r>
              <a:rPr lang="en-US" b="0" i="0" dirty="0">
                <a:solidFill>
                  <a:srgbClr val="494E52"/>
                </a:solidFill>
                <a:effectLst/>
                <a:latin typeface="-apple-system"/>
              </a:rPr>
              <a:t>As such, it is taken as a measure of the accuracy of the sample mean as an estimate of the population mean. </a:t>
            </a:r>
          </a:p>
          <a:p>
            <a:endParaRPr lang="en-US" b="0" i="0" dirty="0">
              <a:solidFill>
                <a:srgbClr val="494E52"/>
              </a:solidFill>
              <a:effectLst/>
              <a:latin typeface="-apple-system"/>
            </a:endParaRPr>
          </a:p>
          <a:p>
            <a:r>
              <a:rPr lang="en-US" b="0" i="0" dirty="0">
                <a:solidFill>
                  <a:srgbClr val="494E52"/>
                </a:solidFill>
                <a:effectLst/>
                <a:latin typeface="-apple-system"/>
              </a:rPr>
              <a:t>The smaller the SD, the more accurate the estimate.</a:t>
            </a:r>
            <a:endParaRPr lang="en-US" dirty="0"/>
          </a:p>
        </p:txBody>
      </p:sp>
    </p:spTree>
    <p:extLst>
      <p:ext uri="{BB962C8B-B14F-4D97-AF65-F5344CB8AC3E}">
        <p14:creationId xmlns:p14="http://schemas.microsoft.com/office/powerpoint/2010/main" val="105469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studying the mean, we want to answer such questions as:</a:t>
            </a:r>
          </a:p>
          <a:p>
            <a:endParaRPr lang="en-US" dirty="0"/>
          </a:p>
          <a:p>
            <a:pPr lvl="1" algn="l">
              <a:buFont typeface="Arial" panose="020B0604020202020204" pitchFamily="34" charset="0"/>
              <a:buChar char="•"/>
            </a:pPr>
            <a:r>
              <a:rPr lang="en-US" b="0" i="0" dirty="0">
                <a:solidFill>
                  <a:srgbClr val="494E52"/>
                </a:solidFill>
                <a:effectLst/>
                <a:latin typeface="-apple-system"/>
              </a:rPr>
              <a:t>What exactly does the mean measure?</a:t>
            </a:r>
          </a:p>
          <a:p>
            <a:pPr lvl="1" algn="l">
              <a:buFont typeface="Arial" panose="020B0604020202020204" pitchFamily="34" charset="0"/>
              <a:buChar char="•"/>
            </a:pPr>
            <a:r>
              <a:rPr lang="en-US" b="0" i="0" dirty="0">
                <a:solidFill>
                  <a:srgbClr val="494E52"/>
                </a:solidFill>
                <a:effectLst/>
                <a:latin typeface="-apple-system"/>
              </a:rPr>
              <a:t>How close to the mean are most of the data?</a:t>
            </a:r>
          </a:p>
          <a:p>
            <a:pPr lvl="1" algn="l">
              <a:buFont typeface="Arial" panose="020B0604020202020204" pitchFamily="34" charset="0"/>
              <a:buChar char="•"/>
            </a:pPr>
            <a:r>
              <a:rPr lang="en-US" b="0" i="0" dirty="0">
                <a:solidFill>
                  <a:srgbClr val="494E52"/>
                </a:solidFill>
                <a:effectLst/>
                <a:latin typeface="-apple-system"/>
              </a:rPr>
              <a:t>How is the sample size related to the variability of the sample mean?</a:t>
            </a:r>
          </a:p>
          <a:p>
            <a:pPr lvl="1" algn="l">
              <a:buFont typeface="Arial" panose="020B0604020202020204" pitchFamily="34" charset="0"/>
              <a:buChar char="•"/>
            </a:pPr>
            <a:r>
              <a:rPr lang="en-US" b="0" i="0" dirty="0">
                <a:solidFill>
                  <a:srgbClr val="494E52"/>
                </a:solidFill>
                <a:effectLst/>
                <a:latin typeface="-apple-system"/>
              </a:rPr>
              <a:t>Why do empirical distributions of random sample means come out bell shaped?</a:t>
            </a:r>
          </a:p>
          <a:p>
            <a:pPr lvl="1" algn="l">
              <a:buFont typeface="Arial" panose="020B0604020202020204" pitchFamily="34" charset="0"/>
              <a:buChar char="•"/>
            </a:pPr>
            <a:r>
              <a:rPr lang="en-US" b="0" i="0" dirty="0">
                <a:solidFill>
                  <a:srgbClr val="494E52"/>
                </a:solidFill>
                <a:effectLst/>
                <a:latin typeface="-apple-system"/>
              </a:rPr>
              <a:t>How can we use sample means effectively for inference?</a:t>
            </a:r>
          </a:p>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normal distribution does not depend on the population size, neither does the CLT</a:t>
            </a:r>
          </a:p>
        </p:txBody>
      </p:sp>
    </p:spTree>
    <p:extLst>
      <p:ext uri="{BB962C8B-B14F-4D97-AF65-F5344CB8AC3E}">
        <p14:creationId xmlns:p14="http://schemas.microsoft.com/office/powerpoint/2010/main" val="2767815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Use the vote approximation example here to show what the 0/1 population is</a:t>
            </a:r>
          </a:p>
        </p:txBody>
      </p:sp>
    </p:spTree>
    <p:extLst>
      <p:ext uri="{BB962C8B-B14F-4D97-AF65-F5344CB8AC3E}">
        <p14:creationId xmlns:p14="http://schemas.microsoft.com/office/powerpoint/2010/main" val="420153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Before going to the demo, mention that if we had the SD of the 0/1 pop here we’d be done</a:t>
            </a:r>
          </a:p>
          <a:p>
            <a:endParaRPr lang="en-US" dirty="0"/>
          </a:p>
          <a:p>
            <a:r>
              <a:rPr lang="en-US" dirty="0"/>
              <a:t>Ask them what to do since we don’t have it</a:t>
            </a:r>
          </a:p>
          <a:p>
            <a:endParaRPr lang="en-US" dirty="0"/>
          </a:p>
          <a:p>
            <a:r>
              <a:rPr lang="en-US" dirty="0"/>
              <a:t>The demo is to motivate why SD is at most 0.5</a:t>
            </a:r>
          </a:p>
        </p:txBody>
      </p:sp>
    </p:spTree>
    <p:extLst>
      <p:ext uri="{BB962C8B-B14F-4D97-AF65-F5344CB8AC3E}">
        <p14:creationId xmlns:p14="http://schemas.microsoft.com/office/powerpoint/2010/main" val="229872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Mean as a smoother. </a:t>
            </a:r>
          </a:p>
          <a:p>
            <a:pPr lvl="1"/>
            <a:r>
              <a:rPr lang="en-US" b="0" i="0" dirty="0">
                <a:solidFill>
                  <a:srgbClr val="494E52"/>
                </a:solidFill>
                <a:effectLst/>
                <a:latin typeface="-apple-system"/>
              </a:rPr>
              <a:t>You can think of taking the mean as an "equalizing" or "smoothing" operation. </a:t>
            </a:r>
          </a:p>
          <a:p>
            <a:pPr lvl="1"/>
            <a:r>
              <a:rPr lang="en-US" b="0" i="0" dirty="0">
                <a:solidFill>
                  <a:srgbClr val="494E52"/>
                </a:solidFill>
                <a:effectLst/>
                <a:latin typeface="-apple-system"/>
              </a:rPr>
              <a:t>For example, imagine the entries in [2, 3, 3, 9]  as the dollars in the pockets of four different people. </a:t>
            </a:r>
          </a:p>
          <a:p>
            <a:pPr lvl="2"/>
            <a:r>
              <a:rPr lang="en-US" b="0" i="0" dirty="0">
                <a:solidFill>
                  <a:srgbClr val="494E52"/>
                </a:solidFill>
                <a:effectLst/>
                <a:latin typeface="-apple-system"/>
              </a:rPr>
              <a:t>To get the mean, you first put all of the money into one big pot and then divide it evenly among the four people.</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If a collection consists only of ones and zeroes, then the sum of the collection is the number of ones in it, and the mean of the collection is the proportion of ones.</a:t>
            </a:r>
            <a:endParaRPr lang="en-US" dirty="0"/>
          </a:p>
        </p:txBody>
      </p:sp>
    </p:spTree>
    <p:extLst>
      <p:ext uri="{BB962C8B-B14F-4D97-AF65-F5344CB8AC3E}">
        <p14:creationId xmlns:p14="http://schemas.microsoft.com/office/powerpoint/2010/main" val="3684814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Medians are the same</a:t>
            </a:r>
          </a:p>
          <a:p>
            <a:r>
              <a:rPr lang="en-US" dirty="0"/>
              <a:t>Means are different.</a:t>
            </a:r>
          </a:p>
          <a:p>
            <a:r>
              <a:rPr lang="en-US" dirty="0"/>
              <a:t>Which is bigger? Mean B is bigger</a:t>
            </a:r>
          </a:p>
        </p:txBody>
      </p:sp>
    </p:spTree>
    <p:extLst>
      <p:ext uri="{BB962C8B-B14F-4D97-AF65-F5344CB8AC3E}">
        <p14:creationId xmlns:p14="http://schemas.microsoft.com/office/powerpoint/2010/main" val="309613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general, </a:t>
            </a:r>
            <a:r>
              <a:rPr lang="en-US" b="1" i="0" dirty="0">
                <a:solidFill>
                  <a:srgbClr val="494E52"/>
                </a:solidFill>
                <a:effectLst/>
                <a:latin typeface="-apple-system"/>
              </a:rPr>
              <a:t>if the histogram has a tail on one side (the formal term is "skewed"), then the mean is pulled away from the median in the direction of the tail.</a:t>
            </a:r>
          </a:p>
          <a:p>
            <a:pPr lvl="1"/>
            <a:r>
              <a:rPr lang="en-US" b="0" i="0" dirty="0">
                <a:solidFill>
                  <a:srgbClr val="494E52"/>
                </a:solidFill>
                <a:effectLst/>
                <a:latin typeface="-apple-system"/>
              </a:rPr>
              <a:t>For example; The table </a:t>
            </a:r>
            <a:r>
              <a:rPr lang="en-US" dirty="0"/>
              <a:t>sf2015</a:t>
            </a:r>
            <a:r>
              <a:rPr lang="en-US" b="0" i="0" dirty="0">
                <a:solidFill>
                  <a:srgbClr val="494E52"/>
                </a:solidFill>
                <a:effectLst/>
                <a:latin typeface="-apple-system"/>
              </a:rPr>
              <a:t> contains salary and benefits data for San Francisco City employees in 2015.</a:t>
            </a:r>
            <a:endParaRPr lang="en-US" dirty="0"/>
          </a:p>
        </p:txBody>
      </p:sp>
    </p:spTree>
    <p:extLst>
      <p:ext uri="{BB962C8B-B14F-4D97-AF65-F5344CB8AC3E}">
        <p14:creationId xmlns:p14="http://schemas.microsoft.com/office/powerpoint/2010/main" val="86475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mean tells us where a histogram balances. </a:t>
            </a:r>
          </a:p>
          <a:p>
            <a:r>
              <a:rPr lang="en-US" b="0" i="0" dirty="0">
                <a:solidFill>
                  <a:srgbClr val="494E52"/>
                </a:solidFill>
                <a:effectLst/>
                <a:latin typeface="-apple-system"/>
              </a:rPr>
              <a:t>But in almost every histogram we have seen, the values spread out on both sides of the mean. </a:t>
            </a:r>
          </a:p>
          <a:p>
            <a:endParaRPr lang="en-US" b="0" i="0" dirty="0">
              <a:solidFill>
                <a:srgbClr val="494E52"/>
              </a:solidFill>
              <a:effectLst/>
              <a:latin typeface="-apple-system"/>
            </a:endParaRPr>
          </a:p>
          <a:p>
            <a:r>
              <a:rPr lang="en-US" b="0" i="0" dirty="0">
                <a:solidFill>
                  <a:srgbClr val="494E52"/>
                </a:solidFill>
                <a:effectLst/>
                <a:latin typeface="-apple-system"/>
              </a:rPr>
              <a:t>How far from the mean can they be? </a:t>
            </a:r>
          </a:p>
          <a:p>
            <a:endParaRPr lang="en-US" b="0" i="0" dirty="0">
              <a:solidFill>
                <a:srgbClr val="494E52"/>
              </a:solidFill>
              <a:effectLst/>
              <a:latin typeface="-apple-system"/>
            </a:endParaRPr>
          </a:p>
          <a:p>
            <a:r>
              <a:rPr lang="en-US" b="0" i="0" dirty="0">
                <a:solidFill>
                  <a:srgbClr val="494E52"/>
                </a:solidFill>
                <a:effectLst/>
                <a:latin typeface="-apple-system"/>
              </a:rPr>
              <a:t>To answer this question, we will develop a measure of variability about the mean.</a:t>
            </a:r>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It is important to note that the result gives a bound, not an exact value or an approximation.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What makes the result powerful is that it is true for all lists – all distributions, no matter how irregular.</a:t>
            </a:r>
          </a:p>
        </p:txBody>
      </p:sp>
    </p:spTree>
    <p:extLst>
      <p:ext uri="{BB962C8B-B14F-4D97-AF65-F5344CB8AC3E}">
        <p14:creationId xmlns:p14="http://schemas.microsoft.com/office/powerpoint/2010/main" val="32183324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4/14/2023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4/14/2023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4/14/2023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s://www.scientificamerican.com/article/howcan-a-poll-of-only-100/"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8</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Why the mean matters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Standard deviation</a:t>
            </a:r>
            <a:endParaRPr spc="-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34854"/>
            <a:ext cx="7561725"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Defining</a:t>
            </a:r>
            <a:r>
              <a:rPr spc="-45" dirty="0">
                <a:solidFill>
                  <a:schemeClr val="tx1"/>
                </a:solidFill>
              </a:rPr>
              <a:t> </a:t>
            </a:r>
            <a:r>
              <a:rPr spc="-20" dirty="0">
                <a:solidFill>
                  <a:schemeClr val="tx1"/>
                </a:solidFill>
              </a:rPr>
              <a:t>Variability</a:t>
            </a:r>
          </a:p>
        </p:txBody>
      </p:sp>
      <p:sp>
        <p:nvSpPr>
          <p:cNvPr id="3" name="object 3"/>
          <p:cNvSpPr txBox="1"/>
          <p:nvPr/>
        </p:nvSpPr>
        <p:spPr>
          <a:xfrm>
            <a:off x="530224" y="1067423"/>
            <a:ext cx="7898765" cy="3523400"/>
          </a:xfrm>
          <a:prstGeom prst="rect">
            <a:avLst/>
          </a:prstGeom>
        </p:spPr>
        <p:txBody>
          <a:bodyPr vert="horz" wrap="square" lIns="0" tIns="75565" rIns="0" bIns="0" rtlCol="0">
            <a:spAutoFit/>
          </a:bodyPr>
          <a:lstStyle/>
          <a:p>
            <a:pPr marL="12700">
              <a:lnSpc>
                <a:spcPct val="100000"/>
              </a:lnSpc>
              <a:spcBef>
                <a:spcPts val="595"/>
              </a:spcBef>
            </a:pPr>
            <a:r>
              <a:rPr sz="2400" b="1" dirty="0">
                <a:cs typeface="Arial"/>
              </a:rPr>
              <a:t>Plan</a:t>
            </a:r>
            <a:r>
              <a:rPr sz="2400" b="1" spc="-110" dirty="0">
                <a:cs typeface="Arial"/>
              </a:rPr>
              <a:t> </a:t>
            </a:r>
            <a:r>
              <a:rPr sz="2400" b="1" dirty="0">
                <a:cs typeface="Arial"/>
              </a:rPr>
              <a:t>A: </a:t>
            </a:r>
            <a:r>
              <a:rPr sz="2400" dirty="0">
                <a:cs typeface="Arial"/>
              </a:rPr>
              <a:t>“biggest</a:t>
            </a:r>
            <a:r>
              <a:rPr sz="2400" spc="-5" dirty="0">
                <a:cs typeface="Arial"/>
              </a:rPr>
              <a:t> </a:t>
            </a:r>
            <a:r>
              <a:rPr sz="2400" dirty="0">
                <a:cs typeface="Arial"/>
              </a:rPr>
              <a:t>value</a:t>
            </a:r>
            <a:r>
              <a:rPr sz="2400" spc="-10" dirty="0">
                <a:cs typeface="Arial"/>
              </a:rPr>
              <a:t> </a:t>
            </a:r>
            <a:r>
              <a:rPr sz="2400" dirty="0">
                <a:cs typeface="Arial"/>
              </a:rPr>
              <a:t>-</a:t>
            </a:r>
            <a:r>
              <a:rPr sz="2400" spc="-10" dirty="0">
                <a:cs typeface="Arial"/>
              </a:rPr>
              <a:t> </a:t>
            </a:r>
            <a:r>
              <a:rPr sz="2400" dirty="0">
                <a:cs typeface="Arial"/>
              </a:rPr>
              <a:t>smallest</a:t>
            </a:r>
            <a:r>
              <a:rPr sz="2400" spc="-5" dirty="0">
                <a:cs typeface="Arial"/>
              </a:rPr>
              <a:t> </a:t>
            </a:r>
            <a:r>
              <a:rPr sz="2400" spc="-10" dirty="0">
                <a:cs typeface="Arial"/>
              </a:rPr>
              <a:t>value”</a:t>
            </a:r>
            <a:endParaRPr sz="2400" dirty="0">
              <a:cs typeface="Arial"/>
            </a:endParaRPr>
          </a:p>
          <a:p>
            <a:pPr marL="469900" indent="-412750">
              <a:lnSpc>
                <a:spcPct val="100000"/>
              </a:lnSpc>
              <a:spcBef>
                <a:spcPts val="495"/>
              </a:spcBef>
              <a:buClr>
                <a:srgbClr val="C4820D"/>
              </a:buClr>
              <a:buChar char="●"/>
              <a:tabLst>
                <a:tab pos="469265" algn="l"/>
                <a:tab pos="469900" algn="l"/>
              </a:tabLst>
            </a:pPr>
            <a:r>
              <a:rPr sz="2400" dirty="0">
                <a:cs typeface="Arial"/>
              </a:rPr>
              <a:t>Doesn’t</a:t>
            </a:r>
            <a:r>
              <a:rPr sz="2400" spc="-30" dirty="0">
                <a:cs typeface="Arial"/>
              </a:rPr>
              <a:t> </a:t>
            </a:r>
            <a:r>
              <a:rPr sz="2400" dirty="0">
                <a:cs typeface="Arial"/>
              </a:rPr>
              <a:t>tell</a:t>
            </a:r>
            <a:r>
              <a:rPr sz="2400" spc="-15" dirty="0">
                <a:cs typeface="Arial"/>
              </a:rPr>
              <a:t> </a:t>
            </a:r>
            <a:r>
              <a:rPr sz="2400" dirty="0">
                <a:cs typeface="Arial"/>
              </a:rPr>
              <a:t>us</a:t>
            </a:r>
            <a:r>
              <a:rPr sz="2400" spc="-15" dirty="0">
                <a:cs typeface="Arial"/>
              </a:rPr>
              <a:t> </a:t>
            </a:r>
            <a:r>
              <a:rPr sz="2400" dirty="0">
                <a:cs typeface="Arial"/>
              </a:rPr>
              <a:t>much</a:t>
            </a:r>
            <a:r>
              <a:rPr sz="2400" spc="-15" dirty="0">
                <a:cs typeface="Arial"/>
              </a:rPr>
              <a:t> </a:t>
            </a:r>
            <a:r>
              <a:rPr sz="2400" dirty="0">
                <a:cs typeface="Arial"/>
              </a:rPr>
              <a:t>about</a:t>
            </a:r>
            <a:r>
              <a:rPr sz="2400" spc="-15" dirty="0">
                <a:cs typeface="Arial"/>
              </a:rPr>
              <a:t> </a:t>
            </a:r>
            <a:r>
              <a:rPr sz="2400" dirty="0">
                <a:cs typeface="Arial"/>
              </a:rPr>
              <a:t>the</a:t>
            </a:r>
            <a:r>
              <a:rPr sz="2400" spc="-15" dirty="0">
                <a:cs typeface="Arial"/>
              </a:rPr>
              <a:t> </a:t>
            </a:r>
            <a:r>
              <a:rPr sz="2400" dirty="0">
                <a:cs typeface="Arial"/>
              </a:rPr>
              <a:t>shape</a:t>
            </a:r>
            <a:r>
              <a:rPr sz="2400" spc="-15" dirty="0">
                <a:cs typeface="Arial"/>
              </a:rPr>
              <a:t> </a:t>
            </a:r>
            <a:r>
              <a:rPr sz="2400" dirty="0">
                <a:cs typeface="Arial"/>
              </a:rPr>
              <a:t>of</a:t>
            </a:r>
            <a:r>
              <a:rPr sz="2400" spc="-15" dirty="0">
                <a:cs typeface="Arial"/>
              </a:rPr>
              <a:t> </a:t>
            </a:r>
            <a:r>
              <a:rPr sz="2400" dirty="0">
                <a:cs typeface="Arial"/>
              </a:rPr>
              <a:t>the</a:t>
            </a:r>
            <a:r>
              <a:rPr sz="2400" spc="-15" dirty="0">
                <a:cs typeface="Arial"/>
              </a:rPr>
              <a:t> </a:t>
            </a:r>
            <a:r>
              <a:rPr sz="2400" spc="-10" dirty="0">
                <a:cs typeface="Arial"/>
              </a:rPr>
              <a:t>distribution</a:t>
            </a:r>
            <a:endParaRPr sz="2400" dirty="0">
              <a:cs typeface="Arial"/>
            </a:endParaRPr>
          </a:p>
          <a:p>
            <a:pPr>
              <a:lnSpc>
                <a:spcPct val="100000"/>
              </a:lnSpc>
              <a:spcBef>
                <a:spcPts val="15"/>
              </a:spcBef>
              <a:buClr>
                <a:srgbClr val="C4820D"/>
              </a:buClr>
              <a:buFont typeface="Arial"/>
              <a:buChar char="●"/>
            </a:pPr>
            <a:endParaRPr sz="3350" dirty="0">
              <a:cs typeface="Arial"/>
            </a:endParaRPr>
          </a:p>
          <a:p>
            <a:pPr marL="12700">
              <a:lnSpc>
                <a:spcPct val="100000"/>
              </a:lnSpc>
            </a:pPr>
            <a:r>
              <a:rPr sz="2400" b="1" dirty="0">
                <a:cs typeface="Arial"/>
              </a:rPr>
              <a:t>Plan</a:t>
            </a:r>
            <a:r>
              <a:rPr sz="2400" b="1" spc="-20" dirty="0">
                <a:cs typeface="Arial"/>
              </a:rPr>
              <a:t> </a:t>
            </a:r>
            <a:r>
              <a:rPr sz="2400" b="1" spc="-25" dirty="0">
                <a:cs typeface="Arial"/>
              </a:rPr>
              <a:t>B</a:t>
            </a:r>
            <a:r>
              <a:rPr sz="2400" spc="-25" dirty="0">
                <a:cs typeface="Arial"/>
              </a:rPr>
              <a:t>:</a:t>
            </a:r>
            <a:endParaRPr sz="2400" dirty="0">
              <a:cs typeface="Arial"/>
            </a:endParaRPr>
          </a:p>
          <a:p>
            <a:pPr marL="469900" indent="-412750">
              <a:lnSpc>
                <a:spcPct val="100000"/>
              </a:lnSpc>
              <a:spcBef>
                <a:spcPts val="495"/>
              </a:spcBef>
              <a:buClr>
                <a:srgbClr val="C4820D"/>
              </a:buClr>
              <a:buChar char="●"/>
              <a:tabLst>
                <a:tab pos="469265" algn="l"/>
                <a:tab pos="469900" algn="l"/>
              </a:tabLst>
            </a:pPr>
            <a:r>
              <a:rPr sz="2400" dirty="0">
                <a:cs typeface="Arial"/>
              </a:rPr>
              <a:t>Measure</a:t>
            </a:r>
            <a:r>
              <a:rPr sz="2400" spc="-25" dirty="0">
                <a:cs typeface="Arial"/>
              </a:rPr>
              <a:t> </a:t>
            </a:r>
            <a:r>
              <a:rPr sz="2400" dirty="0">
                <a:cs typeface="Arial"/>
              </a:rPr>
              <a:t>variability</a:t>
            </a:r>
            <a:r>
              <a:rPr sz="2400" spc="-15" dirty="0">
                <a:cs typeface="Arial"/>
              </a:rPr>
              <a:t> </a:t>
            </a:r>
            <a:r>
              <a:rPr sz="2400" dirty="0">
                <a:cs typeface="Arial"/>
              </a:rPr>
              <a:t>around</a:t>
            </a:r>
            <a:r>
              <a:rPr sz="2400" spc="-15" dirty="0">
                <a:cs typeface="Arial"/>
              </a:rPr>
              <a:t> </a:t>
            </a:r>
            <a:r>
              <a:rPr sz="2400" dirty="0">
                <a:cs typeface="Arial"/>
              </a:rPr>
              <a:t>the</a:t>
            </a:r>
            <a:r>
              <a:rPr sz="2400" spc="-15" dirty="0">
                <a:cs typeface="Arial"/>
              </a:rPr>
              <a:t> </a:t>
            </a:r>
            <a:r>
              <a:rPr sz="2400" spc="-20" dirty="0">
                <a:cs typeface="Arial"/>
              </a:rPr>
              <a:t>mean</a:t>
            </a:r>
            <a:endParaRPr sz="2400" dirty="0">
              <a:cs typeface="Arial"/>
            </a:endParaRPr>
          </a:p>
          <a:p>
            <a:pPr marL="469900" indent="-412750">
              <a:lnSpc>
                <a:spcPct val="100000"/>
              </a:lnSpc>
              <a:spcBef>
                <a:spcPts val="15"/>
              </a:spcBef>
              <a:buClr>
                <a:srgbClr val="C4820D"/>
              </a:buClr>
              <a:buChar char="●"/>
              <a:tabLst>
                <a:tab pos="469265" algn="l"/>
                <a:tab pos="469900" algn="l"/>
              </a:tabLst>
            </a:pPr>
            <a:r>
              <a:rPr sz="2400" dirty="0">
                <a:cs typeface="Arial"/>
              </a:rPr>
              <a:t>Need</a:t>
            </a:r>
            <a:r>
              <a:rPr sz="2400" spc="-30" dirty="0">
                <a:cs typeface="Arial"/>
              </a:rPr>
              <a:t> </a:t>
            </a:r>
            <a:r>
              <a:rPr sz="2400" dirty="0">
                <a:cs typeface="Arial"/>
              </a:rPr>
              <a:t>to</a:t>
            </a:r>
            <a:r>
              <a:rPr sz="2400" spc="-20" dirty="0">
                <a:cs typeface="Arial"/>
              </a:rPr>
              <a:t> </a:t>
            </a:r>
            <a:r>
              <a:rPr sz="2400" dirty="0">
                <a:cs typeface="Arial"/>
              </a:rPr>
              <a:t>figure</a:t>
            </a:r>
            <a:r>
              <a:rPr sz="2400" spc="-15" dirty="0">
                <a:cs typeface="Arial"/>
              </a:rPr>
              <a:t> </a:t>
            </a:r>
            <a:r>
              <a:rPr sz="2400" dirty="0">
                <a:cs typeface="Arial"/>
              </a:rPr>
              <a:t>out</a:t>
            </a:r>
            <a:r>
              <a:rPr sz="2400" spc="-20" dirty="0">
                <a:cs typeface="Arial"/>
              </a:rPr>
              <a:t> </a:t>
            </a:r>
            <a:r>
              <a:rPr sz="2400" dirty="0">
                <a:cs typeface="Arial"/>
              </a:rPr>
              <a:t>a</a:t>
            </a:r>
            <a:r>
              <a:rPr sz="2400" spc="-20" dirty="0">
                <a:cs typeface="Arial"/>
              </a:rPr>
              <a:t> </a:t>
            </a:r>
            <a:r>
              <a:rPr sz="2400" dirty="0">
                <a:cs typeface="Arial"/>
              </a:rPr>
              <a:t>way</a:t>
            </a:r>
            <a:r>
              <a:rPr sz="2400" spc="-15" dirty="0">
                <a:cs typeface="Arial"/>
              </a:rPr>
              <a:t> </a:t>
            </a:r>
            <a:r>
              <a:rPr sz="2400" dirty="0">
                <a:cs typeface="Arial"/>
              </a:rPr>
              <a:t>to</a:t>
            </a:r>
            <a:r>
              <a:rPr sz="2400" spc="-20" dirty="0">
                <a:cs typeface="Arial"/>
              </a:rPr>
              <a:t> </a:t>
            </a:r>
            <a:r>
              <a:rPr sz="2400" dirty="0">
                <a:cs typeface="Arial"/>
              </a:rPr>
              <a:t>quantify</a:t>
            </a:r>
            <a:r>
              <a:rPr sz="2400" spc="-15" dirty="0">
                <a:cs typeface="Arial"/>
              </a:rPr>
              <a:t> </a:t>
            </a:r>
            <a:r>
              <a:rPr sz="2400" spc="-20" dirty="0">
                <a:cs typeface="Arial"/>
              </a:rPr>
              <a:t>this</a:t>
            </a:r>
            <a:endParaRPr sz="2400" dirty="0">
              <a:cs typeface="Arial"/>
            </a:endParaRPr>
          </a:p>
          <a:p>
            <a:pPr marL="184785" algn="ctr">
              <a:lnSpc>
                <a:spcPct val="100000"/>
              </a:lnSpc>
              <a:spcBef>
                <a:spcPts val="1665"/>
              </a:spcBef>
            </a:pPr>
            <a:r>
              <a:rPr spc="-10" dirty="0">
                <a:solidFill>
                  <a:srgbClr val="3B7EA1"/>
                </a:solidFill>
                <a:cs typeface="Arial"/>
              </a:rPr>
              <a:t>(Demo</a:t>
            </a:r>
            <a:r>
              <a:rPr lang="en-US" spc="-10" dirty="0">
                <a:solidFill>
                  <a:srgbClr val="3B7EA1"/>
                </a:solidFill>
                <a:cs typeface="Arial"/>
              </a:rPr>
              <a:t> – Notebook 8.1, Standard Deviation</a:t>
            </a:r>
            <a:r>
              <a:rPr spc="-10" dirty="0">
                <a:solidFill>
                  <a:srgbClr val="3B7EA1"/>
                </a:solidFill>
                <a:cs typeface="Arial"/>
              </a:rPr>
              <a:t>)</a:t>
            </a:r>
            <a:endParaRPr dirty="0">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9575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How</a:t>
            </a:r>
            <a:r>
              <a:rPr spc="-30" dirty="0">
                <a:solidFill>
                  <a:schemeClr val="tx1"/>
                </a:solidFill>
              </a:rPr>
              <a:t> </a:t>
            </a:r>
            <a:r>
              <a:rPr dirty="0">
                <a:solidFill>
                  <a:schemeClr val="tx1"/>
                </a:solidFill>
              </a:rPr>
              <a:t>Far</a:t>
            </a:r>
            <a:r>
              <a:rPr spc="-15" dirty="0">
                <a:solidFill>
                  <a:schemeClr val="tx1"/>
                </a:solidFill>
              </a:rPr>
              <a:t> </a:t>
            </a:r>
            <a:r>
              <a:rPr dirty="0">
                <a:solidFill>
                  <a:schemeClr val="tx1"/>
                </a:solidFill>
              </a:rPr>
              <a:t>from</a:t>
            </a:r>
            <a:r>
              <a:rPr spc="-10" dirty="0">
                <a:solidFill>
                  <a:schemeClr val="tx1"/>
                </a:solidFill>
              </a:rPr>
              <a:t> </a:t>
            </a:r>
            <a:r>
              <a:rPr dirty="0">
                <a:solidFill>
                  <a:schemeClr val="tx1"/>
                </a:solidFill>
              </a:rPr>
              <a:t>the</a:t>
            </a:r>
            <a:r>
              <a:rPr spc="-145" dirty="0">
                <a:solidFill>
                  <a:schemeClr val="tx1"/>
                </a:solidFill>
              </a:rPr>
              <a:t> </a:t>
            </a:r>
            <a:r>
              <a:rPr spc="-10" dirty="0">
                <a:solidFill>
                  <a:schemeClr val="tx1"/>
                </a:solidFill>
              </a:rPr>
              <a:t>Average?</a:t>
            </a:r>
          </a:p>
        </p:txBody>
      </p:sp>
      <p:sp>
        <p:nvSpPr>
          <p:cNvPr id="3" name="object 3"/>
          <p:cNvSpPr txBox="1"/>
          <p:nvPr/>
        </p:nvSpPr>
        <p:spPr>
          <a:xfrm>
            <a:off x="574724" y="1093342"/>
            <a:ext cx="7787005" cy="2945037"/>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dirty="0">
                <a:cs typeface="Arial"/>
              </a:rPr>
              <a:t>Standard</a:t>
            </a:r>
            <a:r>
              <a:rPr sz="2400" spc="-20" dirty="0">
                <a:cs typeface="Arial"/>
              </a:rPr>
              <a:t> </a:t>
            </a:r>
            <a:r>
              <a:rPr sz="2400" dirty="0">
                <a:cs typeface="Arial"/>
              </a:rPr>
              <a:t>deviation</a:t>
            </a:r>
            <a:r>
              <a:rPr sz="2400" spc="-20" dirty="0">
                <a:cs typeface="Arial"/>
              </a:rPr>
              <a:t> </a:t>
            </a:r>
            <a:r>
              <a:rPr sz="2400" dirty="0">
                <a:cs typeface="Arial"/>
              </a:rPr>
              <a:t>(SD)</a:t>
            </a:r>
            <a:r>
              <a:rPr sz="2400" spc="-20" dirty="0">
                <a:cs typeface="Arial"/>
              </a:rPr>
              <a:t> </a:t>
            </a:r>
            <a:r>
              <a:rPr sz="2400" dirty="0">
                <a:cs typeface="Arial"/>
              </a:rPr>
              <a:t>measures</a:t>
            </a:r>
            <a:r>
              <a:rPr sz="2400" spc="-20" dirty="0">
                <a:cs typeface="Arial"/>
              </a:rPr>
              <a:t> </a:t>
            </a:r>
            <a:r>
              <a:rPr sz="2400" dirty="0">
                <a:cs typeface="Arial"/>
              </a:rPr>
              <a:t>roughly</a:t>
            </a:r>
            <a:r>
              <a:rPr sz="2400" spc="-20" dirty="0">
                <a:cs typeface="Arial"/>
              </a:rPr>
              <a:t> </a:t>
            </a:r>
            <a:r>
              <a:rPr sz="2400" dirty="0">
                <a:cs typeface="Arial"/>
              </a:rPr>
              <a:t>how</a:t>
            </a:r>
            <a:r>
              <a:rPr sz="2400" spc="-20" dirty="0">
                <a:cs typeface="Arial"/>
              </a:rPr>
              <a:t> </a:t>
            </a:r>
            <a:r>
              <a:rPr sz="2400" dirty="0">
                <a:cs typeface="Arial"/>
              </a:rPr>
              <a:t>far</a:t>
            </a:r>
            <a:r>
              <a:rPr sz="2400" spc="-20" dirty="0">
                <a:cs typeface="Arial"/>
              </a:rPr>
              <a:t> </a:t>
            </a:r>
            <a:r>
              <a:rPr sz="2400" spc="-25" dirty="0">
                <a:cs typeface="Arial"/>
              </a:rPr>
              <a:t>the </a:t>
            </a:r>
            <a:r>
              <a:rPr sz="2400" dirty="0">
                <a:cs typeface="Arial"/>
              </a:rPr>
              <a:t>data</a:t>
            </a:r>
            <a:r>
              <a:rPr sz="2400" spc="-20" dirty="0">
                <a:cs typeface="Arial"/>
              </a:rPr>
              <a:t> </a:t>
            </a:r>
            <a:r>
              <a:rPr sz="2400" dirty="0">
                <a:cs typeface="Arial"/>
              </a:rPr>
              <a:t>are</a:t>
            </a:r>
            <a:r>
              <a:rPr sz="2400" spc="-15" dirty="0">
                <a:cs typeface="Arial"/>
              </a:rPr>
              <a:t> </a:t>
            </a:r>
            <a:r>
              <a:rPr sz="2400" dirty="0">
                <a:cs typeface="Arial"/>
              </a:rPr>
              <a:t>from</a:t>
            </a:r>
            <a:r>
              <a:rPr sz="2400" spc="-20" dirty="0">
                <a:cs typeface="Arial"/>
              </a:rPr>
              <a:t> </a:t>
            </a:r>
            <a:r>
              <a:rPr sz="2400" dirty="0">
                <a:cs typeface="Arial"/>
              </a:rPr>
              <a:t>their</a:t>
            </a:r>
            <a:r>
              <a:rPr sz="2400" spc="-15" dirty="0">
                <a:cs typeface="Arial"/>
              </a:rPr>
              <a:t> </a:t>
            </a:r>
            <a:r>
              <a:rPr sz="2400" spc="-10" dirty="0">
                <a:cs typeface="Arial"/>
              </a:rPr>
              <a:t>average</a:t>
            </a:r>
            <a:endParaRPr sz="2400" dirty="0">
              <a:cs typeface="Arial"/>
            </a:endParaRPr>
          </a:p>
          <a:p>
            <a:pPr>
              <a:lnSpc>
                <a:spcPct val="100000"/>
              </a:lnSpc>
              <a:spcBef>
                <a:spcPts val="30"/>
              </a:spcBef>
              <a:buClr>
                <a:srgbClr val="C4820D"/>
              </a:buClr>
              <a:buFont typeface="Arial"/>
              <a:buChar char="●"/>
            </a:pPr>
            <a:endParaRPr sz="330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15" dirty="0">
                <a:cs typeface="Arial"/>
              </a:rPr>
              <a:t> </a:t>
            </a:r>
            <a:r>
              <a:rPr sz="2400" dirty="0">
                <a:cs typeface="Arial"/>
              </a:rPr>
              <a:t>=</a:t>
            </a:r>
            <a:r>
              <a:rPr sz="2400" spc="-10" dirty="0">
                <a:cs typeface="Arial"/>
              </a:rPr>
              <a:t> </a:t>
            </a:r>
            <a:r>
              <a:rPr sz="2400" dirty="0">
                <a:cs typeface="Arial"/>
              </a:rPr>
              <a:t>root</a:t>
            </a:r>
            <a:r>
              <a:rPr sz="2400" spc="-15" dirty="0">
                <a:cs typeface="Arial"/>
              </a:rPr>
              <a:t> </a:t>
            </a:r>
            <a:r>
              <a:rPr sz="2400" dirty="0">
                <a:cs typeface="Arial"/>
              </a:rPr>
              <a:t>mean</a:t>
            </a:r>
            <a:r>
              <a:rPr sz="2400" spc="-10" dirty="0">
                <a:cs typeface="Arial"/>
              </a:rPr>
              <a:t> </a:t>
            </a:r>
            <a:r>
              <a:rPr sz="2400" dirty="0">
                <a:cs typeface="Arial"/>
              </a:rPr>
              <a:t>square</a:t>
            </a:r>
            <a:r>
              <a:rPr sz="2400" spc="-15" dirty="0">
                <a:cs typeface="Arial"/>
              </a:rPr>
              <a:t> </a:t>
            </a:r>
            <a:r>
              <a:rPr sz="2400" dirty="0">
                <a:cs typeface="Arial"/>
              </a:rPr>
              <a:t>of</a:t>
            </a:r>
            <a:r>
              <a:rPr sz="2400" spc="-10" dirty="0">
                <a:cs typeface="Arial"/>
              </a:rPr>
              <a:t> </a:t>
            </a:r>
            <a:r>
              <a:rPr sz="2400" dirty="0">
                <a:cs typeface="Arial"/>
              </a:rPr>
              <a:t>deviations</a:t>
            </a:r>
            <a:r>
              <a:rPr sz="2400" spc="-15" dirty="0">
                <a:cs typeface="Arial"/>
              </a:rPr>
              <a:t> </a:t>
            </a:r>
            <a:r>
              <a:rPr sz="2400" dirty="0">
                <a:cs typeface="Arial"/>
              </a:rPr>
              <a:t>from</a:t>
            </a:r>
            <a:r>
              <a:rPr sz="2400" spc="-10" dirty="0">
                <a:cs typeface="Arial"/>
              </a:rPr>
              <a:t> average</a:t>
            </a:r>
            <a:endParaRPr sz="2400" dirty="0">
              <a:cs typeface="Arial"/>
            </a:endParaRPr>
          </a:p>
          <a:p>
            <a:pPr marL="1318895">
              <a:lnSpc>
                <a:spcPct val="100000"/>
              </a:lnSpc>
              <a:spcBef>
                <a:spcPts val="495"/>
              </a:spcBef>
              <a:tabLst>
                <a:tab pos="1994535" algn="l"/>
                <a:tab pos="3093085" algn="l"/>
                <a:tab pos="4697730" algn="l"/>
                <a:tab pos="6640195" algn="l"/>
              </a:tabLst>
            </a:pPr>
            <a:r>
              <a:rPr sz="2400" spc="-50" dirty="0">
                <a:cs typeface="Arial"/>
              </a:rPr>
              <a:t>5</a:t>
            </a:r>
            <a:r>
              <a:rPr sz="2400" dirty="0">
                <a:cs typeface="Arial"/>
              </a:rPr>
              <a:t>	</a:t>
            </a:r>
            <a:r>
              <a:rPr sz="2400" spc="-50" dirty="0">
                <a:cs typeface="Arial"/>
              </a:rPr>
              <a:t>4</a:t>
            </a:r>
            <a:r>
              <a:rPr sz="2400" dirty="0">
                <a:cs typeface="Arial"/>
              </a:rPr>
              <a:t>	</a:t>
            </a:r>
            <a:r>
              <a:rPr sz="2400" spc="-50" dirty="0">
                <a:cs typeface="Arial"/>
              </a:rPr>
              <a:t>3</a:t>
            </a:r>
            <a:r>
              <a:rPr sz="2400" dirty="0">
                <a:cs typeface="Arial"/>
              </a:rPr>
              <a:t>	</a:t>
            </a:r>
            <a:r>
              <a:rPr sz="2400" spc="-50" dirty="0">
                <a:cs typeface="Arial"/>
              </a:rPr>
              <a:t>2</a:t>
            </a:r>
            <a:r>
              <a:rPr sz="2400" dirty="0">
                <a:cs typeface="Arial"/>
              </a:rPr>
              <a:t>	</a:t>
            </a:r>
            <a:r>
              <a:rPr sz="2400" spc="-50" dirty="0">
                <a:cs typeface="Arial"/>
              </a:rPr>
              <a:t>1</a:t>
            </a:r>
            <a:endParaRPr sz="2400" dirty="0">
              <a:cs typeface="Arial"/>
            </a:endParaRPr>
          </a:p>
          <a:p>
            <a:pPr>
              <a:lnSpc>
                <a:spcPct val="100000"/>
              </a:lnSpc>
              <a:spcBef>
                <a:spcPts val="15"/>
              </a:spcBef>
            </a:pPr>
            <a:endParaRPr sz="335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15" dirty="0">
                <a:cs typeface="Arial"/>
              </a:rPr>
              <a:t> </a:t>
            </a:r>
            <a:r>
              <a:rPr sz="2400" dirty="0">
                <a:cs typeface="Arial"/>
              </a:rPr>
              <a:t>has</a:t>
            </a:r>
            <a:r>
              <a:rPr sz="2400" spc="-15" dirty="0">
                <a:cs typeface="Arial"/>
              </a:rPr>
              <a:t> </a:t>
            </a:r>
            <a:r>
              <a:rPr sz="2400" dirty="0">
                <a:cs typeface="Arial"/>
              </a:rPr>
              <a:t>the</a:t>
            </a:r>
            <a:r>
              <a:rPr sz="2400" spc="-15" dirty="0">
                <a:cs typeface="Arial"/>
              </a:rPr>
              <a:t> </a:t>
            </a:r>
            <a:r>
              <a:rPr sz="2400" dirty="0">
                <a:cs typeface="Arial"/>
              </a:rPr>
              <a:t>same</a:t>
            </a:r>
            <a:r>
              <a:rPr sz="2400" spc="-10" dirty="0">
                <a:cs typeface="Arial"/>
              </a:rPr>
              <a:t> </a:t>
            </a:r>
            <a:r>
              <a:rPr sz="2400" dirty="0">
                <a:cs typeface="Arial"/>
              </a:rPr>
              <a:t>units</a:t>
            </a:r>
            <a:r>
              <a:rPr sz="2400" spc="-15" dirty="0">
                <a:cs typeface="Arial"/>
              </a:rPr>
              <a:t> </a:t>
            </a:r>
            <a:r>
              <a:rPr sz="2400" dirty="0">
                <a:cs typeface="Arial"/>
              </a:rPr>
              <a:t>as</a:t>
            </a:r>
            <a:r>
              <a:rPr sz="2400" spc="-15" dirty="0">
                <a:cs typeface="Arial"/>
              </a:rPr>
              <a:t> </a:t>
            </a:r>
            <a:r>
              <a:rPr sz="2400" dirty="0">
                <a:cs typeface="Arial"/>
              </a:rPr>
              <a:t>the</a:t>
            </a:r>
            <a:r>
              <a:rPr sz="2400" spc="-10" dirty="0">
                <a:cs typeface="Arial"/>
              </a:rPr>
              <a:t> </a:t>
            </a:r>
            <a:r>
              <a:rPr sz="2400" spc="-20" dirty="0">
                <a:cs typeface="Arial"/>
              </a:rPr>
              <a:t>data</a:t>
            </a:r>
            <a:endParaRPr sz="2400" dirty="0">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31" y="94316"/>
            <a:ext cx="7759393"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Why</a:t>
            </a:r>
            <a:r>
              <a:rPr spc="-25" dirty="0">
                <a:solidFill>
                  <a:schemeClr val="tx1"/>
                </a:solidFill>
              </a:rPr>
              <a:t> </a:t>
            </a:r>
            <a:r>
              <a:rPr dirty="0">
                <a:solidFill>
                  <a:schemeClr val="tx1"/>
                </a:solidFill>
              </a:rPr>
              <a:t>Use</a:t>
            </a:r>
            <a:r>
              <a:rPr spc="-15" dirty="0">
                <a:solidFill>
                  <a:schemeClr val="tx1"/>
                </a:solidFill>
              </a:rPr>
              <a:t> </a:t>
            </a:r>
            <a:r>
              <a:rPr dirty="0">
                <a:solidFill>
                  <a:schemeClr val="tx1"/>
                </a:solidFill>
              </a:rPr>
              <a:t>the</a:t>
            </a:r>
            <a:r>
              <a:rPr spc="-10" dirty="0">
                <a:solidFill>
                  <a:schemeClr val="tx1"/>
                </a:solidFill>
              </a:rPr>
              <a:t> </a:t>
            </a:r>
            <a:r>
              <a:rPr spc="-25" dirty="0">
                <a:solidFill>
                  <a:schemeClr val="tx1"/>
                </a:solidFill>
              </a:rPr>
              <a:t>SD?</a:t>
            </a:r>
          </a:p>
        </p:txBody>
      </p:sp>
      <p:sp>
        <p:nvSpPr>
          <p:cNvPr id="3" name="object 3"/>
          <p:cNvSpPr txBox="1"/>
          <p:nvPr/>
        </p:nvSpPr>
        <p:spPr>
          <a:xfrm>
            <a:off x="314631" y="1042219"/>
            <a:ext cx="8161984" cy="3718326"/>
          </a:xfrm>
          <a:prstGeom prst="rect">
            <a:avLst/>
          </a:prstGeom>
        </p:spPr>
        <p:txBody>
          <a:bodyPr vert="horz" wrap="square" lIns="0" tIns="12700" rIns="0" bIns="0" rtlCol="0">
            <a:spAutoFit/>
          </a:bodyPr>
          <a:lstStyle/>
          <a:p>
            <a:pPr marL="102235">
              <a:lnSpc>
                <a:spcPct val="100000"/>
              </a:lnSpc>
              <a:spcBef>
                <a:spcPts val="100"/>
              </a:spcBef>
            </a:pPr>
            <a:r>
              <a:rPr sz="2400" dirty="0">
                <a:cs typeface="Arial"/>
              </a:rPr>
              <a:t>There</a:t>
            </a:r>
            <a:r>
              <a:rPr sz="2400" spc="-25" dirty="0">
                <a:cs typeface="Arial"/>
              </a:rPr>
              <a:t> </a:t>
            </a:r>
            <a:r>
              <a:rPr sz="2400" dirty="0">
                <a:cs typeface="Arial"/>
              </a:rPr>
              <a:t>are</a:t>
            </a:r>
            <a:r>
              <a:rPr sz="2400" spc="-15" dirty="0">
                <a:cs typeface="Arial"/>
              </a:rPr>
              <a:t> </a:t>
            </a:r>
            <a:r>
              <a:rPr sz="2400" dirty="0">
                <a:cs typeface="Arial"/>
              </a:rPr>
              <a:t>two</a:t>
            </a:r>
            <a:r>
              <a:rPr sz="2400" spc="-15" dirty="0">
                <a:cs typeface="Arial"/>
              </a:rPr>
              <a:t> </a:t>
            </a:r>
            <a:r>
              <a:rPr sz="2400" dirty="0">
                <a:cs typeface="Arial"/>
              </a:rPr>
              <a:t>main</a:t>
            </a:r>
            <a:r>
              <a:rPr sz="2400" spc="-15" dirty="0">
                <a:cs typeface="Arial"/>
              </a:rPr>
              <a:t> </a:t>
            </a:r>
            <a:r>
              <a:rPr sz="2400" spc="-10" dirty="0">
                <a:cs typeface="Arial"/>
              </a:rPr>
              <a:t>reasons.</a:t>
            </a:r>
            <a:endParaRPr sz="2400" dirty="0">
              <a:cs typeface="Arial"/>
            </a:endParaRPr>
          </a:p>
          <a:p>
            <a:pPr>
              <a:lnSpc>
                <a:spcPct val="100000"/>
              </a:lnSpc>
              <a:spcBef>
                <a:spcPts val="40"/>
              </a:spcBef>
            </a:pPr>
            <a:endParaRPr sz="2950" dirty="0">
              <a:cs typeface="Arial"/>
            </a:endParaRPr>
          </a:p>
          <a:p>
            <a:pPr marL="469900" indent="-412750">
              <a:lnSpc>
                <a:spcPts val="2865"/>
              </a:lnSpc>
              <a:buClr>
                <a:srgbClr val="C4820D"/>
              </a:buClr>
              <a:buChar char="●"/>
              <a:tabLst>
                <a:tab pos="469265" algn="l"/>
                <a:tab pos="469900" algn="l"/>
              </a:tabLst>
            </a:pPr>
            <a:r>
              <a:rPr sz="2400" b="1" dirty="0">
                <a:cs typeface="Arial"/>
              </a:rPr>
              <a:t>The</a:t>
            </a:r>
            <a:r>
              <a:rPr sz="2400" b="1" spc="-20" dirty="0">
                <a:cs typeface="Arial"/>
              </a:rPr>
              <a:t> </a:t>
            </a:r>
            <a:r>
              <a:rPr sz="2400" b="1" dirty="0">
                <a:cs typeface="Arial"/>
              </a:rPr>
              <a:t>first</a:t>
            </a:r>
            <a:r>
              <a:rPr sz="2400" b="1" spc="-15" dirty="0">
                <a:cs typeface="Arial"/>
              </a:rPr>
              <a:t> </a:t>
            </a:r>
            <a:r>
              <a:rPr sz="2400" b="1" spc="-10" dirty="0">
                <a:cs typeface="Arial"/>
              </a:rPr>
              <a:t>reason:</a:t>
            </a:r>
            <a:endParaRPr sz="2400" dirty="0">
              <a:cs typeface="Arial"/>
            </a:endParaRPr>
          </a:p>
          <a:p>
            <a:pPr marL="12700">
              <a:lnSpc>
                <a:spcPts val="2850"/>
              </a:lnSpc>
            </a:pPr>
            <a:r>
              <a:rPr sz="2400" dirty="0">
                <a:cs typeface="Arial"/>
              </a:rPr>
              <a:t>No</a:t>
            </a:r>
            <a:r>
              <a:rPr sz="2400" spc="-15" dirty="0">
                <a:cs typeface="Arial"/>
              </a:rPr>
              <a:t> </a:t>
            </a:r>
            <a:r>
              <a:rPr sz="2400" dirty="0">
                <a:cs typeface="Arial"/>
              </a:rPr>
              <a:t>matter</a:t>
            </a:r>
            <a:r>
              <a:rPr sz="2400" spc="-15" dirty="0">
                <a:cs typeface="Arial"/>
              </a:rPr>
              <a:t> </a:t>
            </a:r>
            <a:r>
              <a:rPr sz="2400" dirty="0">
                <a:cs typeface="Arial"/>
              </a:rPr>
              <a:t>what</a:t>
            </a:r>
            <a:r>
              <a:rPr sz="2400" spc="-15" dirty="0">
                <a:cs typeface="Arial"/>
              </a:rPr>
              <a:t> </a:t>
            </a:r>
            <a:r>
              <a:rPr sz="2400" dirty="0">
                <a:cs typeface="Arial"/>
              </a:rPr>
              <a:t>the</a:t>
            </a:r>
            <a:r>
              <a:rPr sz="2400" spc="-10" dirty="0">
                <a:cs typeface="Arial"/>
              </a:rPr>
              <a:t> </a:t>
            </a:r>
            <a:r>
              <a:rPr sz="2400" dirty="0">
                <a:cs typeface="Arial"/>
              </a:rPr>
              <a:t>shape</a:t>
            </a:r>
            <a:r>
              <a:rPr sz="2400" spc="-15" dirty="0">
                <a:cs typeface="Arial"/>
              </a:rPr>
              <a:t> </a:t>
            </a:r>
            <a:r>
              <a:rPr sz="2400" dirty="0">
                <a:cs typeface="Arial"/>
              </a:rPr>
              <a:t>of</a:t>
            </a:r>
            <a:r>
              <a:rPr sz="2400" spc="-15" dirty="0">
                <a:cs typeface="Arial"/>
              </a:rPr>
              <a:t> </a:t>
            </a:r>
            <a:r>
              <a:rPr sz="2400" dirty="0">
                <a:cs typeface="Arial"/>
              </a:rPr>
              <a:t>the</a:t>
            </a:r>
            <a:r>
              <a:rPr sz="2400" spc="-10" dirty="0">
                <a:cs typeface="Arial"/>
              </a:rPr>
              <a:t> distribution,</a:t>
            </a:r>
            <a:endParaRPr sz="2400" dirty="0">
              <a:cs typeface="Arial"/>
            </a:endParaRPr>
          </a:p>
          <a:p>
            <a:pPr marL="12700">
              <a:lnSpc>
                <a:spcPts val="2865"/>
              </a:lnSpc>
            </a:pPr>
            <a:r>
              <a:rPr sz="2400" dirty="0">
                <a:cs typeface="Arial"/>
              </a:rPr>
              <a:t>the</a:t>
            </a:r>
            <a:r>
              <a:rPr sz="2400" spc="-15" dirty="0">
                <a:cs typeface="Arial"/>
              </a:rPr>
              <a:t> </a:t>
            </a:r>
            <a:r>
              <a:rPr sz="2400" dirty="0">
                <a:cs typeface="Arial"/>
              </a:rPr>
              <a:t>bulk</a:t>
            </a:r>
            <a:r>
              <a:rPr sz="2400" spc="-10" dirty="0">
                <a:cs typeface="Arial"/>
              </a:rPr>
              <a:t> </a:t>
            </a:r>
            <a:r>
              <a:rPr sz="2400" dirty="0">
                <a:cs typeface="Arial"/>
              </a:rPr>
              <a:t>of</a:t>
            </a:r>
            <a:r>
              <a:rPr sz="2400" spc="-15" dirty="0">
                <a:cs typeface="Arial"/>
              </a:rPr>
              <a:t> </a:t>
            </a:r>
            <a:r>
              <a:rPr sz="2400" dirty="0">
                <a:cs typeface="Arial"/>
              </a:rPr>
              <a:t>the</a:t>
            </a:r>
            <a:r>
              <a:rPr sz="2400" spc="-10" dirty="0">
                <a:cs typeface="Arial"/>
              </a:rPr>
              <a:t> </a:t>
            </a:r>
            <a:r>
              <a:rPr sz="2400" dirty="0">
                <a:cs typeface="Arial"/>
              </a:rPr>
              <a:t>data</a:t>
            </a:r>
            <a:r>
              <a:rPr sz="2400" spc="-10" dirty="0">
                <a:cs typeface="Arial"/>
              </a:rPr>
              <a:t> </a:t>
            </a:r>
            <a:r>
              <a:rPr sz="2400" dirty="0">
                <a:cs typeface="Arial"/>
              </a:rPr>
              <a:t>are</a:t>
            </a:r>
            <a:r>
              <a:rPr sz="2400" spc="-15" dirty="0">
                <a:cs typeface="Arial"/>
              </a:rPr>
              <a:t> </a:t>
            </a:r>
            <a:r>
              <a:rPr sz="2400" dirty="0">
                <a:cs typeface="Arial"/>
              </a:rPr>
              <a:t>in</a:t>
            </a:r>
            <a:r>
              <a:rPr sz="2400" spc="-10" dirty="0">
                <a:cs typeface="Arial"/>
              </a:rPr>
              <a:t> </a:t>
            </a:r>
            <a:r>
              <a:rPr sz="2400"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10" dirty="0">
                <a:cs typeface="Arial"/>
              </a:rPr>
              <a:t> </a:t>
            </a:r>
            <a:r>
              <a:rPr sz="2400" dirty="0">
                <a:cs typeface="Arial"/>
              </a:rPr>
              <a:t>few</a:t>
            </a:r>
            <a:r>
              <a:rPr sz="2400" spc="-10" dirty="0">
                <a:cs typeface="Arial"/>
              </a:rPr>
              <a:t> </a:t>
            </a:r>
            <a:r>
              <a:rPr sz="2400" spc="-20" dirty="0">
                <a:cs typeface="Arial"/>
              </a:rPr>
              <a:t>SDs”</a:t>
            </a:r>
            <a:endParaRPr sz="2400" dirty="0">
              <a:cs typeface="Arial"/>
            </a:endParaRPr>
          </a:p>
          <a:p>
            <a:pPr>
              <a:lnSpc>
                <a:spcPct val="100000"/>
              </a:lnSpc>
            </a:pPr>
            <a:endParaRPr sz="2700" dirty="0">
              <a:cs typeface="Arial"/>
            </a:endParaRPr>
          </a:p>
          <a:p>
            <a:pPr marL="586740" lvl="1" indent="-413384">
              <a:lnSpc>
                <a:spcPts val="2865"/>
              </a:lnSpc>
              <a:spcBef>
                <a:spcPts val="2035"/>
              </a:spcBef>
              <a:buClr>
                <a:srgbClr val="C4820D"/>
              </a:buClr>
              <a:buChar char="●"/>
              <a:tabLst>
                <a:tab pos="586740" algn="l"/>
                <a:tab pos="587375" algn="l"/>
              </a:tabLst>
            </a:pPr>
            <a:r>
              <a:rPr sz="2400" b="1" dirty="0">
                <a:cs typeface="Arial"/>
              </a:rPr>
              <a:t>The</a:t>
            </a:r>
            <a:r>
              <a:rPr sz="2400" b="1" spc="-35" dirty="0">
                <a:cs typeface="Arial"/>
              </a:rPr>
              <a:t> </a:t>
            </a:r>
            <a:r>
              <a:rPr sz="2400" b="1" dirty="0">
                <a:cs typeface="Arial"/>
              </a:rPr>
              <a:t>second</a:t>
            </a:r>
            <a:r>
              <a:rPr sz="2400" b="1" spc="-20" dirty="0">
                <a:cs typeface="Arial"/>
              </a:rPr>
              <a:t> </a:t>
            </a:r>
            <a:r>
              <a:rPr sz="2400" b="1" spc="-10" dirty="0">
                <a:cs typeface="Arial"/>
              </a:rPr>
              <a:t>reason:</a:t>
            </a:r>
            <a:endParaRPr sz="2400" dirty="0">
              <a:cs typeface="Arial"/>
            </a:endParaRPr>
          </a:p>
          <a:p>
            <a:pPr marL="129539">
              <a:lnSpc>
                <a:spcPts val="2865"/>
              </a:lnSpc>
            </a:pPr>
            <a:r>
              <a:rPr lang="en-US" sz="2400" dirty="0">
                <a:cs typeface="Arial"/>
              </a:rPr>
              <a:t>We can quantify how much data is represented within a few SDs, i.e., </a:t>
            </a:r>
            <a:r>
              <a:rPr lang="en-US" sz="2400" dirty="0" err="1">
                <a:cs typeface="Arial"/>
              </a:rPr>
              <a:t>Chevyshev’s</a:t>
            </a:r>
            <a:r>
              <a:rPr lang="en-US" sz="2400" dirty="0">
                <a:cs typeface="Arial"/>
              </a:rPr>
              <a:t> Bounds</a:t>
            </a:r>
            <a:r>
              <a:rPr sz="2400" spc="-10" dirty="0">
                <a:cs typeface="Arial"/>
              </a:rPr>
              <a:t>.</a:t>
            </a:r>
            <a:endParaRPr sz="2400" dirty="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Chebyshev’s inequality</a:t>
            </a:r>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08215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0" dirty="0">
                <a:solidFill>
                  <a:schemeClr val="tx1"/>
                </a:solidFill>
              </a:rPr>
              <a:t> </a:t>
            </a:r>
            <a:r>
              <a:rPr spc="-5" dirty="0">
                <a:solidFill>
                  <a:schemeClr val="tx1"/>
                </a:solidFill>
              </a:rPr>
              <a:t>Big</a:t>
            </a:r>
            <a:r>
              <a:rPr spc="-15" dirty="0">
                <a:solidFill>
                  <a:schemeClr val="tx1"/>
                </a:solidFill>
              </a:rPr>
              <a:t> </a:t>
            </a:r>
            <a:r>
              <a:rPr spc="-5" dirty="0">
                <a:solidFill>
                  <a:schemeClr val="tx1"/>
                </a:solidFill>
              </a:rPr>
              <a:t>are</a:t>
            </a:r>
            <a:r>
              <a:rPr spc="-15" dirty="0">
                <a:solidFill>
                  <a:schemeClr val="tx1"/>
                </a:solidFill>
              </a:rPr>
              <a:t> </a:t>
            </a:r>
            <a:r>
              <a:rPr spc="-5" dirty="0">
                <a:solidFill>
                  <a:schemeClr val="tx1"/>
                </a:solidFill>
              </a:rPr>
              <a:t>Most</a:t>
            </a:r>
            <a:r>
              <a:rPr spc="-15"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15" dirty="0">
                <a:solidFill>
                  <a:schemeClr val="tx1"/>
                </a:solidFill>
              </a:rPr>
              <a:t> </a:t>
            </a:r>
            <a:r>
              <a:rPr spc="-35" dirty="0">
                <a:solidFill>
                  <a:schemeClr val="tx1"/>
                </a:solidFill>
              </a:rPr>
              <a:t>Values?</a:t>
            </a:r>
          </a:p>
        </p:txBody>
      </p:sp>
      <p:sp>
        <p:nvSpPr>
          <p:cNvPr id="3" name="object 3"/>
          <p:cNvSpPr txBox="1"/>
          <p:nvPr/>
        </p:nvSpPr>
        <p:spPr>
          <a:xfrm>
            <a:off x="530225" y="1030477"/>
            <a:ext cx="7940675" cy="3523400"/>
          </a:xfrm>
          <a:prstGeom prst="rect">
            <a:avLst/>
          </a:prstGeom>
        </p:spPr>
        <p:txBody>
          <a:bodyPr vert="horz" wrap="square" lIns="0" tIns="75565" rIns="0" bIns="0" rtlCol="0">
            <a:spAutoFit/>
          </a:bodyPr>
          <a:lstStyle/>
          <a:p>
            <a:pPr marL="12700">
              <a:lnSpc>
                <a:spcPct val="100000"/>
              </a:lnSpc>
              <a:spcBef>
                <a:spcPts val="595"/>
              </a:spcBef>
            </a:pPr>
            <a:r>
              <a:rPr sz="2400" i="1" spc="-5" dirty="0">
                <a:cs typeface="Arial"/>
              </a:rPr>
              <a:t>No</a:t>
            </a:r>
            <a:r>
              <a:rPr sz="2400" i="1" spc="-10" dirty="0">
                <a:cs typeface="Arial"/>
              </a:rPr>
              <a:t> </a:t>
            </a:r>
            <a:r>
              <a:rPr sz="2400" i="1" dirty="0">
                <a:cs typeface="Arial"/>
              </a:rPr>
              <a:t>matter</a:t>
            </a:r>
            <a:r>
              <a:rPr sz="2400" i="1" spc="-5" dirty="0">
                <a:cs typeface="Arial"/>
              </a:rPr>
              <a:t> what</a:t>
            </a:r>
            <a:r>
              <a:rPr sz="2400" i="1" spc="-10" dirty="0">
                <a:cs typeface="Arial"/>
              </a:rPr>
              <a:t> </a:t>
            </a:r>
            <a:r>
              <a:rPr sz="2400" i="1" spc="-5" dirty="0">
                <a:cs typeface="Arial"/>
              </a:rPr>
              <a:t>the</a:t>
            </a:r>
            <a:r>
              <a:rPr sz="2400" i="1" spc="-10" dirty="0">
                <a:cs typeface="Arial"/>
              </a:rPr>
              <a:t> </a:t>
            </a:r>
            <a:r>
              <a:rPr sz="2400" i="1" dirty="0">
                <a:cs typeface="Arial"/>
              </a:rPr>
              <a:t>shape</a:t>
            </a:r>
            <a:r>
              <a:rPr sz="2400" i="1" spc="-10" dirty="0">
                <a:cs typeface="Arial"/>
              </a:rPr>
              <a:t> </a:t>
            </a:r>
            <a:r>
              <a:rPr sz="2400" i="1" spc="-5" dirty="0">
                <a:cs typeface="Arial"/>
              </a:rPr>
              <a:t>of the</a:t>
            </a:r>
            <a:r>
              <a:rPr sz="2400" i="1" spc="-15" dirty="0">
                <a:cs typeface="Arial"/>
              </a:rPr>
              <a:t> </a:t>
            </a:r>
            <a:r>
              <a:rPr sz="2400" i="1" spc="-5" dirty="0">
                <a:cs typeface="Arial"/>
              </a:rPr>
              <a:t>distribution</a:t>
            </a:r>
            <a:r>
              <a:rPr sz="2400" spc="-5" dirty="0">
                <a:cs typeface="Arial"/>
              </a:rPr>
              <a:t>,</a:t>
            </a:r>
            <a:endParaRPr sz="2400" dirty="0">
              <a:cs typeface="Arial"/>
            </a:endParaRPr>
          </a:p>
          <a:p>
            <a:pPr marL="12700">
              <a:lnSpc>
                <a:spcPct val="100000"/>
              </a:lnSpc>
              <a:spcBef>
                <a:spcPts val="495"/>
              </a:spcBef>
            </a:pPr>
            <a:r>
              <a:rPr sz="2400" spc="-5" dirty="0">
                <a:cs typeface="Arial"/>
              </a:rPr>
              <a:t>the</a:t>
            </a:r>
            <a:r>
              <a:rPr sz="2400" spc="-15" dirty="0">
                <a:cs typeface="Arial"/>
              </a:rPr>
              <a:t> </a:t>
            </a:r>
            <a:r>
              <a:rPr sz="2400" spc="-5" dirty="0">
                <a:cs typeface="Arial"/>
              </a:rPr>
              <a:t>bulk</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spc="-5" dirty="0">
                <a:cs typeface="Arial"/>
              </a:rPr>
              <a:t>data</a:t>
            </a:r>
            <a:r>
              <a:rPr sz="2400" spc="-10" dirty="0">
                <a:cs typeface="Arial"/>
              </a:rPr>
              <a:t> </a:t>
            </a:r>
            <a:r>
              <a:rPr sz="2400" spc="-5" dirty="0">
                <a:cs typeface="Arial"/>
              </a:rPr>
              <a:t>are 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5" dirty="0">
                <a:cs typeface="Arial"/>
              </a:rPr>
              <a:t> few</a:t>
            </a:r>
            <a:r>
              <a:rPr sz="2400" spc="-15" dirty="0">
                <a:cs typeface="Arial"/>
              </a:rPr>
              <a:t> </a:t>
            </a:r>
            <a:r>
              <a:rPr sz="2400" spc="-5" dirty="0">
                <a:cs typeface="Arial"/>
              </a:rPr>
              <a:t>SDs”</a:t>
            </a:r>
            <a:endParaRPr sz="2400" dirty="0">
              <a:cs typeface="Arial"/>
            </a:endParaRPr>
          </a:p>
          <a:p>
            <a:pPr>
              <a:lnSpc>
                <a:spcPct val="100000"/>
              </a:lnSpc>
              <a:spcBef>
                <a:spcPts val="20"/>
              </a:spcBef>
            </a:pPr>
            <a:endParaRPr sz="3800" dirty="0">
              <a:cs typeface="Arial"/>
            </a:endParaRPr>
          </a:p>
          <a:p>
            <a:pPr marL="41910">
              <a:lnSpc>
                <a:spcPts val="2865"/>
              </a:lnSpc>
            </a:pPr>
            <a:r>
              <a:rPr sz="2400" b="1" spc="-15" dirty="0">
                <a:cs typeface="Arial"/>
              </a:rPr>
              <a:t>Chebyshev’s</a:t>
            </a:r>
            <a:r>
              <a:rPr sz="2400" b="1" spc="-40" dirty="0">
                <a:cs typeface="Arial"/>
              </a:rPr>
              <a:t> </a:t>
            </a:r>
            <a:r>
              <a:rPr sz="2400" b="1" spc="-5" dirty="0">
                <a:cs typeface="Arial"/>
              </a:rPr>
              <a:t>Inequality</a:t>
            </a:r>
            <a:endParaRPr sz="2400" dirty="0">
              <a:cs typeface="Arial"/>
            </a:endParaRPr>
          </a:p>
          <a:p>
            <a:pPr marL="41910">
              <a:lnSpc>
                <a:spcPts val="2850"/>
              </a:lnSpc>
            </a:pPr>
            <a:r>
              <a:rPr sz="2400" i="1" spc="-5" dirty="0">
                <a:cs typeface="Arial"/>
              </a:rPr>
              <a:t>No</a:t>
            </a:r>
            <a:r>
              <a:rPr sz="2400" i="1" spc="-10" dirty="0">
                <a:cs typeface="Arial"/>
              </a:rPr>
              <a:t> </a:t>
            </a:r>
            <a:r>
              <a:rPr sz="2400" i="1" dirty="0">
                <a:cs typeface="Arial"/>
              </a:rPr>
              <a:t>matter</a:t>
            </a:r>
            <a:r>
              <a:rPr sz="2400" i="1" spc="-5" dirty="0">
                <a:cs typeface="Arial"/>
              </a:rPr>
              <a:t> what</a:t>
            </a:r>
            <a:r>
              <a:rPr sz="2400" i="1" spc="-10" dirty="0">
                <a:cs typeface="Arial"/>
              </a:rPr>
              <a:t> </a:t>
            </a:r>
            <a:r>
              <a:rPr sz="2400" i="1" spc="-5" dirty="0">
                <a:cs typeface="Arial"/>
              </a:rPr>
              <a:t>the</a:t>
            </a:r>
            <a:r>
              <a:rPr sz="2400" i="1" spc="-10" dirty="0">
                <a:cs typeface="Arial"/>
              </a:rPr>
              <a:t> </a:t>
            </a:r>
            <a:r>
              <a:rPr sz="2400" i="1" dirty="0">
                <a:cs typeface="Arial"/>
              </a:rPr>
              <a:t>shape</a:t>
            </a:r>
            <a:r>
              <a:rPr sz="2400" i="1" spc="-10" dirty="0">
                <a:cs typeface="Arial"/>
              </a:rPr>
              <a:t> </a:t>
            </a:r>
            <a:r>
              <a:rPr sz="2400" i="1" spc="-5" dirty="0">
                <a:cs typeface="Arial"/>
              </a:rPr>
              <a:t>of the</a:t>
            </a:r>
            <a:r>
              <a:rPr sz="2400" i="1" spc="-15" dirty="0">
                <a:cs typeface="Arial"/>
              </a:rPr>
              <a:t> </a:t>
            </a:r>
            <a:r>
              <a:rPr sz="2400" i="1" spc="-5" dirty="0">
                <a:cs typeface="Arial"/>
              </a:rPr>
              <a:t>distribution</a:t>
            </a:r>
            <a:r>
              <a:rPr sz="2400" spc="-5" dirty="0">
                <a:cs typeface="Arial"/>
              </a:rPr>
              <a:t>,</a:t>
            </a:r>
            <a:endParaRPr sz="2400" dirty="0">
              <a:cs typeface="Arial"/>
            </a:endParaRPr>
          </a:p>
          <a:p>
            <a:pPr marL="41910">
              <a:lnSpc>
                <a:spcPts val="2865"/>
              </a:lnSpc>
            </a:pPr>
            <a:r>
              <a:rPr sz="2400" spc="-5" dirty="0">
                <a:cs typeface="Arial"/>
              </a:rPr>
              <a:t>the</a:t>
            </a:r>
            <a:r>
              <a:rPr sz="2400" spc="-20" dirty="0">
                <a:cs typeface="Arial"/>
              </a:rPr>
              <a:t> </a:t>
            </a:r>
            <a:r>
              <a:rPr sz="2400" spc="-5" dirty="0">
                <a:cs typeface="Arial"/>
              </a:rPr>
              <a:t>proportion</a:t>
            </a:r>
            <a:r>
              <a:rPr sz="2400" spc="-10" dirty="0">
                <a:cs typeface="Arial"/>
              </a:rPr>
              <a:t> </a:t>
            </a:r>
            <a:r>
              <a:rPr sz="2400" spc="-5" dirty="0">
                <a:cs typeface="Arial"/>
              </a:rPr>
              <a:t>of</a:t>
            </a:r>
            <a:r>
              <a:rPr sz="2400" spc="-10" dirty="0">
                <a:cs typeface="Arial"/>
              </a:rPr>
              <a:t> </a:t>
            </a:r>
            <a:r>
              <a:rPr sz="2400" dirty="0">
                <a:cs typeface="Arial"/>
              </a:rPr>
              <a:t>values</a:t>
            </a:r>
            <a:r>
              <a:rPr sz="2400" spc="-10" dirty="0">
                <a:cs typeface="Arial"/>
              </a:rPr>
              <a:t> </a:t>
            </a:r>
            <a:r>
              <a:rPr sz="2400" spc="-5" dirty="0">
                <a:cs typeface="Arial"/>
              </a:rPr>
              <a:t>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5" dirty="0">
                <a:cs typeface="Arial"/>
              </a:rPr>
              <a:t> </a:t>
            </a:r>
            <a:r>
              <a:rPr sz="2400" dirty="0">
                <a:cs typeface="Arial"/>
              </a:rPr>
              <a:t>±</a:t>
            </a:r>
            <a:r>
              <a:rPr sz="2400" spc="45" dirty="0">
                <a:cs typeface="Arial"/>
              </a:rPr>
              <a:t> </a:t>
            </a:r>
            <a:r>
              <a:rPr sz="2400" i="1" dirty="0">
                <a:cs typeface="Arial"/>
              </a:rPr>
              <a:t>z</a:t>
            </a:r>
            <a:r>
              <a:rPr sz="2400" i="1" spc="-10" dirty="0">
                <a:cs typeface="Arial"/>
              </a:rPr>
              <a:t> </a:t>
            </a:r>
            <a:r>
              <a:rPr sz="2400" spc="-5" dirty="0">
                <a:cs typeface="Arial"/>
              </a:rPr>
              <a:t>SDs”</a:t>
            </a:r>
            <a:r>
              <a:rPr sz="2400" spc="-15" dirty="0">
                <a:cs typeface="Arial"/>
              </a:rPr>
              <a:t> </a:t>
            </a:r>
            <a:r>
              <a:rPr sz="2400" spc="-5" dirty="0">
                <a:cs typeface="Arial"/>
              </a:rPr>
              <a:t>is</a:t>
            </a:r>
            <a:endParaRPr sz="2400" dirty="0">
              <a:cs typeface="Arial"/>
            </a:endParaRPr>
          </a:p>
          <a:p>
            <a:pPr marL="142875" algn="ctr">
              <a:lnSpc>
                <a:spcPct val="100000"/>
              </a:lnSpc>
              <a:spcBef>
                <a:spcPts val="1620"/>
              </a:spcBef>
            </a:pPr>
            <a:r>
              <a:rPr sz="2400" spc="-5" dirty="0">
                <a:cs typeface="Arial"/>
              </a:rPr>
              <a:t>at</a:t>
            </a:r>
            <a:r>
              <a:rPr sz="2400" spc="-25" dirty="0">
                <a:cs typeface="Arial"/>
              </a:rPr>
              <a:t> </a:t>
            </a:r>
            <a:r>
              <a:rPr sz="2400" spc="-5" dirty="0">
                <a:cs typeface="Arial"/>
              </a:rPr>
              <a:t>least</a:t>
            </a:r>
            <a:r>
              <a:rPr sz="2400" spc="-20" dirty="0">
                <a:cs typeface="Arial"/>
              </a:rPr>
              <a:t> </a:t>
            </a:r>
            <a:r>
              <a:rPr sz="2400" dirty="0">
                <a:cs typeface="Arial"/>
              </a:rPr>
              <a:t>1</a:t>
            </a:r>
            <a:r>
              <a:rPr sz="2400" spc="-20" dirty="0">
                <a:cs typeface="Arial"/>
              </a:rPr>
              <a:t> </a:t>
            </a:r>
            <a:r>
              <a:rPr sz="2400" dirty="0">
                <a:cs typeface="Arial"/>
              </a:rPr>
              <a:t>-</a:t>
            </a:r>
            <a:r>
              <a:rPr sz="2400" spc="-25" dirty="0">
                <a:cs typeface="Arial"/>
              </a:rPr>
              <a:t> </a:t>
            </a:r>
            <a:r>
              <a:rPr sz="2400" dirty="0">
                <a:cs typeface="Arial"/>
              </a:rPr>
              <a:t>1/</a:t>
            </a:r>
            <a:r>
              <a:rPr sz="2400" i="1" dirty="0">
                <a:cs typeface="Arial"/>
              </a:rPr>
              <a:t>z</a:t>
            </a:r>
            <a:r>
              <a:rPr sz="2400" dirty="0">
                <a:cs typeface="Arial"/>
              </a:rPr>
              <a:t>²</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656455" cy="636072"/>
          </a:xfrm>
          <a:prstGeom prst="rect">
            <a:avLst/>
          </a:prstGeom>
        </p:spPr>
        <p:txBody>
          <a:bodyPr vert="horz" wrap="square" lIns="0" tIns="12700" rIns="0" bIns="0" rtlCol="0">
            <a:spAutoFit/>
          </a:bodyPr>
          <a:lstStyle/>
          <a:p>
            <a:pPr marL="12700">
              <a:lnSpc>
                <a:spcPct val="100000"/>
              </a:lnSpc>
              <a:spcBef>
                <a:spcPts val="100"/>
              </a:spcBef>
            </a:pPr>
            <a:r>
              <a:rPr spc="-20" dirty="0">
                <a:solidFill>
                  <a:schemeClr val="tx1"/>
                </a:solidFill>
              </a:rPr>
              <a:t>Chebyshev’s</a:t>
            </a:r>
            <a:r>
              <a:rPr spc="-60" dirty="0">
                <a:solidFill>
                  <a:schemeClr val="tx1"/>
                </a:solidFill>
              </a:rPr>
              <a:t> </a:t>
            </a:r>
            <a:r>
              <a:rPr spc="-5" dirty="0">
                <a:solidFill>
                  <a:schemeClr val="tx1"/>
                </a:solidFill>
              </a:rPr>
              <a:t>Bounds</a:t>
            </a:r>
          </a:p>
        </p:txBody>
      </p:sp>
      <p:graphicFrame>
        <p:nvGraphicFramePr>
          <p:cNvPr id="3" name="object 3"/>
          <p:cNvGraphicFramePr>
            <a:graphicFrameLocks noGrp="1"/>
          </p:cNvGraphicFramePr>
          <p:nvPr>
            <p:extLst>
              <p:ext uri="{D42A27DB-BD31-4B8C-83A1-F6EECF244321}">
                <p14:modId xmlns:p14="http://schemas.microsoft.com/office/powerpoint/2010/main" val="3943881483"/>
              </p:ext>
            </p:extLst>
          </p:nvPr>
        </p:nvGraphicFramePr>
        <p:xfrm>
          <a:off x="947737" y="1030312"/>
          <a:ext cx="7239635" cy="2720975"/>
        </p:xfrm>
        <a:graphic>
          <a:graphicData uri="http://schemas.openxmlformats.org/drawingml/2006/table">
            <a:tbl>
              <a:tblPr firstRow="1" bandRow="1">
                <a:tableStyleId>{2D5ABB26-0587-4C30-8999-92F81FD0307C}</a:tableStyleId>
              </a:tblPr>
              <a:tblGrid>
                <a:gridCol w="2723515">
                  <a:extLst>
                    <a:ext uri="{9D8B030D-6E8A-4147-A177-3AD203B41FA5}">
                      <a16:colId xmlns:a16="http://schemas.microsoft.com/office/drawing/2014/main" val="20000"/>
                    </a:ext>
                  </a:extLst>
                </a:gridCol>
                <a:gridCol w="4516120">
                  <a:extLst>
                    <a:ext uri="{9D8B030D-6E8A-4147-A177-3AD203B41FA5}">
                      <a16:colId xmlns:a16="http://schemas.microsoft.com/office/drawing/2014/main" val="20001"/>
                    </a:ext>
                  </a:extLst>
                </a:gridCol>
              </a:tblGrid>
              <a:tr h="544195">
                <a:tc>
                  <a:txBody>
                    <a:bodyPr/>
                    <a:lstStyle/>
                    <a:p>
                      <a:pPr marL="895350">
                        <a:lnSpc>
                          <a:spcPct val="100000"/>
                        </a:lnSpc>
                        <a:spcBef>
                          <a:spcPts val="575"/>
                        </a:spcBef>
                      </a:pPr>
                      <a:r>
                        <a:rPr sz="2400" b="1" spc="-5" dirty="0">
                          <a:latin typeface="+mn-lt"/>
                          <a:cs typeface="Arial"/>
                        </a:rPr>
                        <a:t>Range</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575"/>
                        </a:spcBef>
                      </a:pPr>
                      <a:r>
                        <a:rPr sz="2400" b="1" spc="-5" dirty="0">
                          <a:latin typeface="+mn-lt"/>
                          <a:cs typeface="Arial"/>
                        </a:rPr>
                        <a:t>Proportion</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44195">
                <a:tc>
                  <a:txBody>
                    <a:bodyPr/>
                    <a:lstStyle/>
                    <a:p>
                      <a:pPr marL="85725">
                        <a:lnSpc>
                          <a:spcPct val="100000"/>
                        </a:lnSpc>
                        <a:spcBef>
                          <a:spcPts val="575"/>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2</a:t>
                      </a:r>
                      <a:r>
                        <a:rPr sz="2400" spc="-25" dirty="0">
                          <a:latin typeface="+mn-lt"/>
                          <a:cs typeface="Arial"/>
                        </a:rPr>
                        <a:t> </a:t>
                      </a:r>
                      <a:r>
                        <a:rPr sz="2400" spc="-5" dirty="0">
                          <a:latin typeface="+mn-lt"/>
                          <a:cs typeface="Arial"/>
                        </a:rPr>
                        <a:t>SDs</a:t>
                      </a:r>
                      <a:endParaRPr sz="2400" dirty="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75"/>
                        </a:spcBef>
                        <a:tabLst>
                          <a:tab pos="2268220" algn="l"/>
                        </a:tabLst>
                      </a:pPr>
                      <a:r>
                        <a:rPr sz="2400" spc="-5" dirty="0">
                          <a:latin typeface="+mn-lt"/>
                          <a:cs typeface="Arial"/>
                        </a:rPr>
                        <a:t>at least </a:t>
                      </a:r>
                      <a:r>
                        <a:rPr sz="2400" dirty="0">
                          <a:latin typeface="+mn-lt"/>
                          <a:cs typeface="Arial"/>
                        </a:rPr>
                        <a:t>1 -</a:t>
                      </a:r>
                      <a:r>
                        <a:rPr sz="2400" spc="-5" dirty="0">
                          <a:latin typeface="+mn-lt"/>
                          <a:cs typeface="Arial"/>
                        </a:rPr>
                        <a:t> 1/4	</a:t>
                      </a:r>
                      <a:r>
                        <a:rPr sz="2400" dirty="0">
                          <a:latin typeface="+mn-lt"/>
                          <a:cs typeface="Arial"/>
                        </a:rPr>
                        <a:t>(75%)</a:t>
                      </a:r>
                      <a:endParaRPr sz="2400">
                        <a:latin typeface="+mn-lt"/>
                        <a:cs typeface="Arial"/>
                      </a:endParaRPr>
                    </a:p>
                  </a:txBody>
                  <a:tcPr marL="0" marR="0" marT="7302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3</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tabLst>
                          <a:tab pos="2268220" algn="l"/>
                        </a:tabLst>
                      </a:pPr>
                      <a:r>
                        <a:rPr sz="2400" spc="-5" dirty="0">
                          <a:latin typeface="+mn-lt"/>
                          <a:cs typeface="Arial"/>
                        </a:rPr>
                        <a:t>at least </a:t>
                      </a:r>
                      <a:r>
                        <a:rPr sz="2400" dirty="0">
                          <a:latin typeface="+mn-lt"/>
                          <a:cs typeface="Arial"/>
                        </a:rPr>
                        <a:t>1 -</a:t>
                      </a:r>
                      <a:r>
                        <a:rPr sz="2400" spc="-5" dirty="0">
                          <a:latin typeface="+mn-lt"/>
                          <a:cs typeface="Arial"/>
                        </a:rPr>
                        <a:t> 1/9	</a:t>
                      </a:r>
                      <a:r>
                        <a:rPr sz="2400" dirty="0">
                          <a:latin typeface="+mn-lt"/>
                          <a:cs typeface="Arial"/>
                        </a:rPr>
                        <a:t>(88.888…%)</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4</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pPr>
                      <a:r>
                        <a:rPr sz="2400" spc="-5" dirty="0">
                          <a:latin typeface="+mn-lt"/>
                          <a:cs typeface="Arial"/>
                        </a:rPr>
                        <a:t>at</a:t>
                      </a:r>
                      <a:r>
                        <a:rPr sz="2400" spc="-20" dirty="0">
                          <a:latin typeface="+mn-lt"/>
                          <a:cs typeface="Arial"/>
                        </a:rPr>
                        <a:t> </a:t>
                      </a:r>
                      <a:r>
                        <a:rPr sz="2400" spc="-5" dirty="0">
                          <a:latin typeface="+mn-lt"/>
                          <a:cs typeface="Arial"/>
                        </a:rPr>
                        <a:t>least</a:t>
                      </a:r>
                      <a:r>
                        <a:rPr sz="2400" spc="-20" dirty="0">
                          <a:latin typeface="+mn-lt"/>
                          <a:cs typeface="Arial"/>
                        </a:rPr>
                        <a:t> </a:t>
                      </a:r>
                      <a:r>
                        <a:rPr sz="2400" dirty="0">
                          <a:latin typeface="+mn-lt"/>
                          <a:cs typeface="Arial"/>
                        </a:rPr>
                        <a:t>1</a:t>
                      </a:r>
                      <a:r>
                        <a:rPr sz="2400" spc="-20" dirty="0">
                          <a:latin typeface="+mn-lt"/>
                          <a:cs typeface="Arial"/>
                        </a:rPr>
                        <a:t> </a:t>
                      </a:r>
                      <a:r>
                        <a:rPr sz="2400" dirty="0">
                          <a:latin typeface="+mn-lt"/>
                          <a:cs typeface="Arial"/>
                        </a:rPr>
                        <a:t>-</a:t>
                      </a:r>
                      <a:r>
                        <a:rPr sz="2400" spc="-15" dirty="0">
                          <a:latin typeface="+mn-lt"/>
                          <a:cs typeface="Arial"/>
                        </a:rPr>
                        <a:t> </a:t>
                      </a:r>
                      <a:r>
                        <a:rPr sz="2400" spc="-5" dirty="0">
                          <a:latin typeface="+mn-lt"/>
                          <a:cs typeface="Arial"/>
                        </a:rPr>
                        <a:t>1/16</a:t>
                      </a:r>
                      <a:r>
                        <a:rPr sz="2400" spc="-20" dirty="0">
                          <a:latin typeface="+mn-lt"/>
                          <a:cs typeface="Arial"/>
                        </a:rPr>
                        <a:t> </a:t>
                      </a:r>
                      <a:r>
                        <a:rPr sz="2400" dirty="0">
                          <a:latin typeface="+mn-lt"/>
                          <a:cs typeface="Arial"/>
                        </a:rPr>
                        <a:t>(93.75%)</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44195">
                <a:tc>
                  <a:txBody>
                    <a:bodyPr/>
                    <a:lstStyle/>
                    <a:p>
                      <a:pPr marL="85725">
                        <a:lnSpc>
                          <a:spcPct val="100000"/>
                        </a:lnSpc>
                        <a:spcBef>
                          <a:spcPts val="580"/>
                        </a:spcBef>
                      </a:pPr>
                      <a:r>
                        <a:rPr sz="2400" spc="-5" dirty="0">
                          <a:latin typeface="+mn-lt"/>
                          <a:cs typeface="Arial"/>
                        </a:rPr>
                        <a:t>average</a:t>
                      </a:r>
                      <a:r>
                        <a:rPr sz="2400" spc="-30" dirty="0">
                          <a:latin typeface="+mn-lt"/>
                          <a:cs typeface="Arial"/>
                        </a:rPr>
                        <a:t> </a:t>
                      </a:r>
                      <a:r>
                        <a:rPr sz="2400" dirty="0">
                          <a:latin typeface="+mn-lt"/>
                          <a:cs typeface="Arial"/>
                        </a:rPr>
                        <a:t>±</a:t>
                      </a:r>
                      <a:r>
                        <a:rPr sz="2400" spc="-35" dirty="0">
                          <a:latin typeface="+mn-lt"/>
                          <a:cs typeface="Arial"/>
                        </a:rPr>
                        <a:t> </a:t>
                      </a:r>
                      <a:r>
                        <a:rPr sz="2400" dirty="0">
                          <a:latin typeface="+mn-lt"/>
                          <a:cs typeface="Arial"/>
                        </a:rPr>
                        <a:t>5</a:t>
                      </a:r>
                      <a:r>
                        <a:rPr sz="2400" spc="-25" dirty="0">
                          <a:latin typeface="+mn-lt"/>
                          <a:cs typeface="Arial"/>
                        </a:rPr>
                        <a:t> </a:t>
                      </a:r>
                      <a:r>
                        <a:rPr sz="2400" spc="-5" dirty="0">
                          <a:latin typeface="+mn-lt"/>
                          <a:cs typeface="Arial"/>
                        </a:rPr>
                        <a:t>SDs</a:t>
                      </a:r>
                      <a:endParaRPr sz="2400">
                        <a:latin typeface="+mn-lt"/>
                        <a:cs typeface="Arial"/>
                      </a:endParaRP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580"/>
                        </a:spcBef>
                        <a:tabLst>
                          <a:tab pos="2353310" algn="l"/>
                        </a:tabLst>
                      </a:pPr>
                      <a:r>
                        <a:rPr sz="2400" spc="-5" dirty="0">
                          <a:latin typeface="+mn-lt"/>
                          <a:cs typeface="Arial"/>
                        </a:rPr>
                        <a:t>at least</a:t>
                      </a:r>
                      <a:r>
                        <a:rPr sz="2400" dirty="0">
                          <a:latin typeface="+mn-lt"/>
                          <a:cs typeface="Arial"/>
                        </a:rPr>
                        <a:t> 1</a:t>
                      </a:r>
                      <a:r>
                        <a:rPr sz="2400" spc="-5" dirty="0">
                          <a:latin typeface="+mn-lt"/>
                          <a:cs typeface="Arial"/>
                        </a:rPr>
                        <a:t> </a:t>
                      </a:r>
                      <a:r>
                        <a:rPr sz="2400" dirty="0">
                          <a:latin typeface="+mn-lt"/>
                          <a:cs typeface="Arial"/>
                        </a:rPr>
                        <a:t>-</a:t>
                      </a:r>
                      <a:r>
                        <a:rPr sz="2400" spc="-5" dirty="0">
                          <a:latin typeface="+mn-lt"/>
                          <a:cs typeface="Arial"/>
                        </a:rPr>
                        <a:t> 1/25	</a:t>
                      </a:r>
                      <a:r>
                        <a:rPr sz="2400" dirty="0">
                          <a:latin typeface="+mn-lt"/>
                          <a:cs typeface="Arial"/>
                        </a:rPr>
                        <a:t>(96%)</a:t>
                      </a:r>
                    </a:p>
                  </a:txBody>
                  <a:tcPr marL="0" marR="0" marT="7366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4" name="object 4"/>
          <p:cNvSpPr txBox="1"/>
          <p:nvPr/>
        </p:nvSpPr>
        <p:spPr>
          <a:xfrm>
            <a:off x="947737" y="3761618"/>
            <a:ext cx="7518599" cy="820096"/>
          </a:xfrm>
          <a:prstGeom prst="rect">
            <a:avLst/>
          </a:prstGeom>
        </p:spPr>
        <p:txBody>
          <a:bodyPr vert="horz" wrap="square" lIns="0" tIns="83185" rIns="0" bIns="0" rtlCol="0">
            <a:spAutoFit/>
          </a:bodyPr>
          <a:lstStyle/>
          <a:p>
            <a:pPr marL="12700">
              <a:lnSpc>
                <a:spcPct val="100000"/>
              </a:lnSpc>
              <a:spcBef>
                <a:spcPts val="655"/>
              </a:spcBef>
            </a:pPr>
            <a:r>
              <a:rPr sz="2400" b="1" spc="-5" dirty="0">
                <a:solidFill>
                  <a:srgbClr val="0000FF"/>
                </a:solidFill>
                <a:cs typeface="Arial"/>
              </a:rPr>
              <a:t>No</a:t>
            </a:r>
            <a:r>
              <a:rPr sz="2400" b="1" spc="-20" dirty="0">
                <a:solidFill>
                  <a:srgbClr val="0000FF"/>
                </a:solidFill>
                <a:cs typeface="Arial"/>
              </a:rPr>
              <a:t> </a:t>
            </a:r>
            <a:r>
              <a:rPr sz="2400" b="1" spc="-5" dirty="0">
                <a:solidFill>
                  <a:srgbClr val="0000FF"/>
                </a:solidFill>
                <a:cs typeface="Arial"/>
              </a:rPr>
              <a:t>matter</a:t>
            </a:r>
            <a:r>
              <a:rPr sz="2400" b="1" spc="-15" dirty="0">
                <a:solidFill>
                  <a:srgbClr val="0000FF"/>
                </a:solidFill>
                <a:cs typeface="Arial"/>
              </a:rPr>
              <a:t> </a:t>
            </a:r>
            <a:r>
              <a:rPr sz="2400" b="1" spc="-5" dirty="0">
                <a:solidFill>
                  <a:srgbClr val="0000FF"/>
                </a:solidFill>
                <a:cs typeface="Arial"/>
              </a:rPr>
              <a:t>what</a:t>
            </a:r>
            <a:r>
              <a:rPr sz="2400" b="1" spc="-20" dirty="0">
                <a:solidFill>
                  <a:srgbClr val="0000FF"/>
                </a:solidFill>
                <a:cs typeface="Arial"/>
              </a:rPr>
              <a:t> </a:t>
            </a:r>
            <a:r>
              <a:rPr sz="2400" b="1" dirty="0">
                <a:solidFill>
                  <a:srgbClr val="0000FF"/>
                </a:solidFill>
                <a:cs typeface="Arial"/>
              </a:rPr>
              <a:t>the</a:t>
            </a:r>
            <a:r>
              <a:rPr sz="2400" b="1" spc="-15" dirty="0">
                <a:solidFill>
                  <a:srgbClr val="0000FF"/>
                </a:solidFill>
                <a:cs typeface="Arial"/>
              </a:rPr>
              <a:t> </a:t>
            </a:r>
            <a:r>
              <a:rPr sz="2400" b="1" spc="-5" dirty="0">
                <a:solidFill>
                  <a:srgbClr val="0000FF"/>
                </a:solidFill>
                <a:cs typeface="Arial"/>
              </a:rPr>
              <a:t>distribution</a:t>
            </a:r>
            <a:r>
              <a:rPr sz="2400" b="1" spc="-20" dirty="0">
                <a:solidFill>
                  <a:srgbClr val="0000FF"/>
                </a:solidFill>
                <a:cs typeface="Arial"/>
              </a:rPr>
              <a:t> </a:t>
            </a:r>
            <a:r>
              <a:rPr sz="2400" b="1" spc="-5" dirty="0">
                <a:solidFill>
                  <a:srgbClr val="0000FF"/>
                </a:solidFill>
                <a:cs typeface="Arial"/>
              </a:rPr>
              <a:t>looks</a:t>
            </a:r>
            <a:r>
              <a:rPr sz="2400" b="1" spc="-20" dirty="0">
                <a:solidFill>
                  <a:srgbClr val="0000FF"/>
                </a:solidFill>
                <a:cs typeface="Arial"/>
              </a:rPr>
              <a:t> </a:t>
            </a:r>
            <a:r>
              <a:rPr sz="2400" b="1" spc="-5" dirty="0">
                <a:solidFill>
                  <a:srgbClr val="0000FF"/>
                </a:solidFill>
                <a:cs typeface="Arial"/>
              </a:rPr>
              <a:t>like</a:t>
            </a:r>
            <a:endParaRPr lang="en-US" sz="2400" b="1" spc="-5" dirty="0">
              <a:cs typeface="Arial"/>
            </a:endParaRPr>
          </a:p>
          <a:p>
            <a:pPr marL="12700" algn="ctr">
              <a:lnSpc>
                <a:spcPct val="100000"/>
              </a:lnSpc>
              <a:spcBef>
                <a:spcPts val="655"/>
              </a:spcBef>
            </a:pPr>
            <a:r>
              <a:rPr dirty="0">
                <a:solidFill>
                  <a:srgbClr val="3B7EA1"/>
                </a:solidFill>
                <a:cs typeface="Arial"/>
              </a:rPr>
              <a:t>(Demo</a:t>
            </a:r>
            <a:r>
              <a:rPr lang="en-US" dirty="0">
                <a:solidFill>
                  <a:srgbClr val="3B7EA1"/>
                </a:solidFill>
                <a:cs typeface="Arial"/>
              </a:rPr>
              <a:t> – Notebook 8.2, Chebyshev’s Bounds</a:t>
            </a:r>
            <a:r>
              <a:rPr dirty="0">
                <a:solidFill>
                  <a:srgbClr val="3B7EA1"/>
                </a:solidFill>
                <a:cs typeface="Arial"/>
              </a:rPr>
              <a:t>)</a:t>
            </a:r>
            <a:endParaRPr dirty="0">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Standard units</a:t>
            </a:r>
            <a:endParaRPr spc="-5" dirty="0"/>
          </a:p>
        </p:txBody>
      </p:sp>
    </p:spTree>
    <p:extLst>
      <p:ext uri="{BB962C8B-B14F-4D97-AF65-F5344CB8AC3E}">
        <p14:creationId xmlns:p14="http://schemas.microsoft.com/office/powerpoint/2010/main" val="71223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26897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Standard</a:t>
            </a:r>
            <a:r>
              <a:rPr spc="-95" dirty="0">
                <a:solidFill>
                  <a:schemeClr val="tx1"/>
                </a:solidFill>
              </a:rPr>
              <a:t> </a:t>
            </a:r>
            <a:r>
              <a:rPr spc="-5" dirty="0">
                <a:solidFill>
                  <a:schemeClr val="tx1"/>
                </a:solidFill>
              </a:rPr>
              <a:t>Units</a:t>
            </a:r>
          </a:p>
        </p:txBody>
      </p:sp>
      <p:sp>
        <p:nvSpPr>
          <p:cNvPr id="3" name="object 3"/>
          <p:cNvSpPr txBox="1"/>
          <p:nvPr/>
        </p:nvSpPr>
        <p:spPr>
          <a:xfrm>
            <a:off x="574723" y="1034287"/>
            <a:ext cx="7772863" cy="875030"/>
          </a:xfrm>
          <a:prstGeom prst="rect">
            <a:avLst/>
          </a:prstGeom>
        </p:spPr>
        <p:txBody>
          <a:bodyPr vert="horz" wrap="square" lIns="0" tIns="71755" rIns="0" bIns="0" rtlCol="0">
            <a:spAutoFit/>
          </a:bodyPr>
          <a:lstStyle/>
          <a:p>
            <a:pPr marL="12700">
              <a:lnSpc>
                <a:spcPct val="100000"/>
              </a:lnSpc>
              <a:spcBef>
                <a:spcPts val="565"/>
              </a:spcBef>
              <a:tabLst>
                <a:tab pos="424815" algn="l"/>
              </a:tabLst>
            </a:pPr>
            <a:r>
              <a:rPr sz="2400" dirty="0">
                <a:solidFill>
                  <a:srgbClr val="C4820D"/>
                </a:solidFill>
                <a:cs typeface="Arial"/>
              </a:rPr>
              <a:t>●	</a:t>
            </a:r>
            <a:r>
              <a:rPr sz="2400" spc="-5" dirty="0">
                <a:cs typeface="Arial"/>
              </a:rPr>
              <a:t>How</a:t>
            </a:r>
            <a:r>
              <a:rPr sz="2400" spc="-25" dirty="0">
                <a:cs typeface="Arial"/>
              </a:rPr>
              <a:t> </a:t>
            </a:r>
            <a:r>
              <a:rPr sz="2400" dirty="0">
                <a:cs typeface="Arial"/>
              </a:rPr>
              <a:t>many</a:t>
            </a:r>
            <a:r>
              <a:rPr sz="2400" spc="-25" dirty="0">
                <a:cs typeface="Arial"/>
              </a:rPr>
              <a:t> </a:t>
            </a:r>
            <a:r>
              <a:rPr sz="2400" spc="-5" dirty="0">
                <a:cs typeface="Arial"/>
              </a:rPr>
              <a:t>SDs</a:t>
            </a:r>
            <a:r>
              <a:rPr sz="2400" spc="-30" dirty="0">
                <a:cs typeface="Arial"/>
              </a:rPr>
              <a:t> </a:t>
            </a:r>
            <a:r>
              <a:rPr sz="2400" spc="-5" dirty="0">
                <a:cs typeface="Arial"/>
              </a:rPr>
              <a:t>above</a:t>
            </a:r>
            <a:r>
              <a:rPr sz="2400" spc="-25" dirty="0">
                <a:cs typeface="Arial"/>
              </a:rPr>
              <a:t> </a:t>
            </a:r>
            <a:r>
              <a:rPr sz="2400" spc="-5" dirty="0">
                <a:cs typeface="Arial"/>
              </a:rPr>
              <a:t>average?</a:t>
            </a:r>
            <a:endParaRPr sz="2400" dirty="0">
              <a:cs typeface="Arial"/>
            </a:endParaRPr>
          </a:p>
          <a:p>
            <a:pPr marL="12700">
              <a:lnSpc>
                <a:spcPct val="100000"/>
              </a:lnSpc>
              <a:spcBef>
                <a:spcPts val="465"/>
              </a:spcBef>
              <a:tabLst>
                <a:tab pos="424815" algn="l"/>
              </a:tabLst>
            </a:pPr>
            <a:r>
              <a:rPr sz="2400" b="1" i="1" dirty="0">
                <a:solidFill>
                  <a:srgbClr val="C4820D"/>
                </a:solidFill>
                <a:cs typeface="Arial"/>
              </a:rPr>
              <a:t>●	</a:t>
            </a:r>
            <a:r>
              <a:rPr sz="2400" b="1" i="1" dirty="0">
                <a:solidFill>
                  <a:srgbClr val="0000FF"/>
                </a:solidFill>
                <a:cs typeface="Arial"/>
              </a:rPr>
              <a:t>z</a:t>
            </a:r>
            <a:r>
              <a:rPr sz="2400" b="1" i="1" spc="-25" dirty="0">
                <a:solidFill>
                  <a:srgbClr val="0000FF"/>
                </a:solidFill>
                <a:cs typeface="Arial"/>
              </a:rPr>
              <a:t> </a:t>
            </a:r>
            <a:r>
              <a:rPr sz="2400" b="1" i="1" dirty="0">
                <a:solidFill>
                  <a:srgbClr val="0000FF"/>
                </a:solidFill>
                <a:cs typeface="Arial"/>
              </a:rPr>
              <a:t>=</a:t>
            </a:r>
            <a:r>
              <a:rPr sz="2400" b="1" i="1" spc="-20" dirty="0">
                <a:solidFill>
                  <a:srgbClr val="0000FF"/>
                </a:solidFill>
                <a:cs typeface="Arial"/>
              </a:rPr>
              <a:t> </a:t>
            </a:r>
            <a:r>
              <a:rPr sz="2400" b="1" dirty="0">
                <a:solidFill>
                  <a:srgbClr val="0000FF"/>
                </a:solidFill>
                <a:cs typeface="Arial"/>
              </a:rPr>
              <a:t>(value</a:t>
            </a:r>
            <a:r>
              <a:rPr sz="2400" b="1" spc="-25" dirty="0">
                <a:solidFill>
                  <a:srgbClr val="0000FF"/>
                </a:solidFill>
                <a:cs typeface="Arial"/>
              </a:rPr>
              <a:t> </a:t>
            </a:r>
            <a:r>
              <a:rPr sz="2400" b="1" i="1" dirty="0">
                <a:solidFill>
                  <a:srgbClr val="0000FF"/>
                </a:solidFill>
                <a:cs typeface="Arial"/>
              </a:rPr>
              <a:t>-</a:t>
            </a:r>
            <a:r>
              <a:rPr sz="2400" b="1" i="1" spc="-20" dirty="0">
                <a:solidFill>
                  <a:srgbClr val="0000FF"/>
                </a:solidFill>
                <a:cs typeface="Arial"/>
              </a:rPr>
              <a:t> </a:t>
            </a:r>
            <a:r>
              <a:rPr sz="2400" b="1" spc="-5" dirty="0">
                <a:solidFill>
                  <a:srgbClr val="0000FF"/>
                </a:solidFill>
                <a:cs typeface="Arial"/>
              </a:rPr>
              <a:t>average)/SD</a:t>
            </a:r>
            <a:endParaRPr sz="2400" dirty="0">
              <a:cs typeface="Arial"/>
            </a:endParaRPr>
          </a:p>
        </p:txBody>
      </p:sp>
      <p:sp>
        <p:nvSpPr>
          <p:cNvPr id="4" name="object 4"/>
          <p:cNvSpPr txBox="1"/>
          <p:nvPr/>
        </p:nvSpPr>
        <p:spPr>
          <a:xfrm>
            <a:off x="1031924" y="1883918"/>
            <a:ext cx="1962150" cy="1282700"/>
          </a:xfrm>
          <a:prstGeom prst="rect">
            <a:avLst/>
          </a:prstGeom>
        </p:spPr>
        <p:txBody>
          <a:bodyPr vert="horz" wrap="square" lIns="0" tIns="66040" rIns="0" bIns="0" rtlCol="0">
            <a:spAutoFit/>
          </a:bodyPr>
          <a:lstStyle/>
          <a:p>
            <a:pPr marL="12700">
              <a:lnSpc>
                <a:spcPct val="100000"/>
              </a:lnSpc>
              <a:spcBef>
                <a:spcPts val="520"/>
              </a:spcBef>
              <a:tabLst>
                <a:tab pos="424815" algn="l"/>
              </a:tabLst>
            </a:pPr>
            <a:r>
              <a:rPr sz="2400" b="1" i="1" dirty="0">
                <a:solidFill>
                  <a:srgbClr val="C4820D"/>
                </a:solidFill>
                <a:cs typeface="Arial"/>
              </a:rPr>
              <a:t>○</a:t>
            </a:r>
            <a:r>
              <a:rPr sz="2400" dirty="0">
                <a:cs typeface="Arial"/>
              </a:rPr>
              <a:t>	</a:t>
            </a:r>
            <a:r>
              <a:rPr sz="2400" spc="-5" dirty="0">
                <a:cs typeface="Arial"/>
              </a:rPr>
              <a:t>Negative</a:t>
            </a:r>
            <a:r>
              <a:rPr sz="2400" spc="-85" dirty="0">
                <a:cs typeface="Arial"/>
              </a:rPr>
              <a:t> </a:t>
            </a:r>
            <a:r>
              <a:rPr sz="2400" dirty="0">
                <a:cs typeface="Arial"/>
              </a:rPr>
              <a:t>z:</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a:t>
            </a:r>
            <a:r>
              <a:rPr sz="2400" spc="-5" dirty="0">
                <a:cs typeface="Arial"/>
              </a:rPr>
              <a:t>Positive</a:t>
            </a:r>
            <a:r>
              <a:rPr sz="2400" spc="-55" dirty="0">
                <a:cs typeface="Arial"/>
              </a:rPr>
              <a:t> </a:t>
            </a:r>
            <a:r>
              <a:rPr sz="2400" dirty="0">
                <a:cs typeface="Arial"/>
              </a:rPr>
              <a:t>z:</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z</a:t>
            </a:r>
            <a:r>
              <a:rPr sz="2400" spc="-40" dirty="0">
                <a:cs typeface="Arial"/>
              </a:rPr>
              <a:t> </a:t>
            </a:r>
            <a:r>
              <a:rPr sz="2400" dirty="0">
                <a:cs typeface="Arial"/>
              </a:rPr>
              <a:t>=</a:t>
            </a:r>
            <a:r>
              <a:rPr sz="2400" spc="-40" dirty="0">
                <a:cs typeface="Arial"/>
              </a:rPr>
              <a:t> </a:t>
            </a:r>
            <a:r>
              <a:rPr sz="2400" spc="-5" dirty="0">
                <a:cs typeface="Arial"/>
              </a:rPr>
              <a:t>0:</a:t>
            </a:r>
            <a:endParaRPr sz="2400" dirty="0">
              <a:cs typeface="Arial"/>
            </a:endParaRPr>
          </a:p>
        </p:txBody>
      </p:sp>
      <p:sp>
        <p:nvSpPr>
          <p:cNvPr id="5" name="object 5"/>
          <p:cNvSpPr txBox="1"/>
          <p:nvPr/>
        </p:nvSpPr>
        <p:spPr>
          <a:xfrm>
            <a:off x="3273425" y="1883918"/>
            <a:ext cx="3609156" cy="1252715"/>
          </a:xfrm>
          <a:prstGeom prst="rect">
            <a:avLst/>
          </a:prstGeom>
        </p:spPr>
        <p:txBody>
          <a:bodyPr vert="horz" wrap="square" lIns="0" tIns="12700" rIns="0" bIns="0" rtlCol="0">
            <a:spAutoFit/>
          </a:bodyPr>
          <a:lstStyle/>
          <a:p>
            <a:pPr marL="12700" marR="5080">
              <a:lnSpc>
                <a:spcPct val="114599"/>
              </a:lnSpc>
              <a:spcBef>
                <a:spcPts val="100"/>
              </a:spcBef>
            </a:pPr>
            <a:r>
              <a:rPr sz="2400" dirty="0">
                <a:cs typeface="Arial"/>
              </a:rPr>
              <a:t>value </a:t>
            </a:r>
            <a:r>
              <a:rPr sz="2400" spc="-5" dirty="0">
                <a:cs typeface="Arial"/>
              </a:rPr>
              <a:t>below average </a:t>
            </a:r>
            <a:r>
              <a:rPr sz="2400" dirty="0">
                <a:cs typeface="Arial"/>
              </a:rPr>
              <a:t> value </a:t>
            </a:r>
            <a:r>
              <a:rPr sz="2400" spc="-5" dirty="0">
                <a:cs typeface="Arial"/>
              </a:rPr>
              <a:t>above average </a:t>
            </a:r>
            <a:r>
              <a:rPr sz="2400" dirty="0">
                <a:cs typeface="Arial"/>
              </a:rPr>
              <a:t> value</a:t>
            </a:r>
            <a:r>
              <a:rPr sz="2400" spc="-35" dirty="0">
                <a:cs typeface="Arial"/>
              </a:rPr>
              <a:t> </a:t>
            </a:r>
            <a:r>
              <a:rPr sz="2400" spc="-5" dirty="0">
                <a:cs typeface="Arial"/>
              </a:rPr>
              <a:t>equal</a:t>
            </a:r>
            <a:r>
              <a:rPr sz="2400" spc="-35" dirty="0">
                <a:cs typeface="Arial"/>
              </a:rPr>
              <a:t> </a:t>
            </a:r>
            <a:r>
              <a:rPr sz="2400" spc="-5" dirty="0">
                <a:cs typeface="Arial"/>
              </a:rPr>
              <a:t>to</a:t>
            </a:r>
            <a:r>
              <a:rPr sz="2400" spc="-40" dirty="0">
                <a:cs typeface="Arial"/>
              </a:rPr>
              <a:t> </a:t>
            </a:r>
            <a:r>
              <a:rPr sz="2400" spc="-5" dirty="0">
                <a:cs typeface="Arial"/>
              </a:rPr>
              <a:t>average</a:t>
            </a:r>
            <a:endParaRPr sz="2400" dirty="0">
              <a:cs typeface="Arial"/>
            </a:endParaRPr>
          </a:p>
        </p:txBody>
      </p:sp>
      <p:sp>
        <p:nvSpPr>
          <p:cNvPr id="6" name="object 6"/>
          <p:cNvSpPr txBox="1"/>
          <p:nvPr/>
        </p:nvSpPr>
        <p:spPr>
          <a:xfrm>
            <a:off x="574724" y="3141218"/>
            <a:ext cx="8352966" cy="1277273"/>
          </a:xfrm>
          <a:prstGeom prst="rect">
            <a:avLst/>
          </a:prstGeom>
        </p:spPr>
        <p:txBody>
          <a:bodyPr vert="horz" wrap="square" lIns="0" tIns="66040" rIns="0" bIns="0" rtlCol="0">
            <a:spAutoFit/>
          </a:bodyPr>
          <a:lstStyle/>
          <a:p>
            <a:pPr marL="12700">
              <a:lnSpc>
                <a:spcPct val="100000"/>
              </a:lnSpc>
              <a:spcBef>
                <a:spcPts val="520"/>
              </a:spcBef>
              <a:tabLst>
                <a:tab pos="424815" algn="l"/>
              </a:tabLst>
            </a:pPr>
            <a:r>
              <a:rPr sz="2400" b="1" i="1" dirty="0">
                <a:solidFill>
                  <a:srgbClr val="C4820D"/>
                </a:solidFill>
                <a:cs typeface="Arial"/>
              </a:rPr>
              <a:t>●</a:t>
            </a:r>
            <a:r>
              <a:rPr sz="2400" dirty="0">
                <a:cs typeface="Arial"/>
              </a:rPr>
              <a:t>	</a:t>
            </a:r>
            <a:r>
              <a:rPr sz="2400" spc="-5" dirty="0">
                <a:cs typeface="Arial"/>
              </a:rPr>
              <a:t>When</a:t>
            </a:r>
            <a:r>
              <a:rPr sz="2400" spc="-20" dirty="0">
                <a:cs typeface="Arial"/>
              </a:rPr>
              <a:t> </a:t>
            </a:r>
            <a:r>
              <a:rPr sz="2400" dirty="0">
                <a:cs typeface="Arial"/>
              </a:rPr>
              <a:t>values</a:t>
            </a:r>
            <a:r>
              <a:rPr sz="2400" spc="-10" dirty="0">
                <a:cs typeface="Arial"/>
              </a:rPr>
              <a:t> </a:t>
            </a:r>
            <a:r>
              <a:rPr sz="2400" spc="-5" dirty="0">
                <a:cs typeface="Arial"/>
              </a:rPr>
              <a:t>are</a:t>
            </a:r>
            <a:r>
              <a:rPr sz="2400" spc="-10" dirty="0">
                <a:cs typeface="Arial"/>
              </a:rPr>
              <a:t> </a:t>
            </a:r>
            <a:r>
              <a:rPr sz="2400" spc="-5" dirty="0">
                <a:cs typeface="Arial"/>
              </a:rPr>
              <a:t>in</a:t>
            </a:r>
            <a:r>
              <a:rPr sz="2400" spc="-10" dirty="0">
                <a:cs typeface="Arial"/>
              </a:rPr>
              <a:t> </a:t>
            </a:r>
            <a:r>
              <a:rPr sz="2400" dirty="0">
                <a:cs typeface="Arial"/>
              </a:rPr>
              <a:t>standard</a:t>
            </a:r>
            <a:r>
              <a:rPr sz="2400" spc="-10" dirty="0">
                <a:cs typeface="Arial"/>
              </a:rPr>
              <a:t> </a:t>
            </a:r>
            <a:r>
              <a:rPr sz="2400" spc="-5" dirty="0">
                <a:cs typeface="Arial"/>
              </a:rPr>
              <a:t>units:</a:t>
            </a:r>
            <a:r>
              <a:rPr sz="2400" spc="-10" dirty="0">
                <a:cs typeface="Arial"/>
              </a:rPr>
              <a:t> </a:t>
            </a:r>
            <a:r>
              <a:rPr sz="2400" spc="-5" dirty="0">
                <a:cs typeface="Arial"/>
              </a:rPr>
              <a:t>average</a:t>
            </a:r>
            <a:r>
              <a:rPr sz="2400" spc="-10" dirty="0">
                <a:cs typeface="Arial"/>
              </a:rPr>
              <a:t> </a:t>
            </a:r>
            <a:r>
              <a:rPr sz="2400" dirty="0">
                <a:cs typeface="Arial"/>
              </a:rPr>
              <a:t>=</a:t>
            </a:r>
            <a:r>
              <a:rPr sz="2400" spc="-15" dirty="0">
                <a:cs typeface="Arial"/>
              </a:rPr>
              <a:t> </a:t>
            </a:r>
            <a:r>
              <a:rPr sz="2400" spc="-5" dirty="0">
                <a:cs typeface="Arial"/>
              </a:rPr>
              <a:t>0,</a:t>
            </a:r>
            <a:r>
              <a:rPr sz="2400" spc="-10" dirty="0">
                <a:cs typeface="Arial"/>
              </a:rPr>
              <a:t> </a:t>
            </a:r>
            <a:r>
              <a:rPr sz="2400" spc="-5" dirty="0">
                <a:cs typeface="Arial"/>
              </a:rPr>
              <a:t>SD</a:t>
            </a:r>
            <a:r>
              <a:rPr sz="2400" spc="-20" dirty="0">
                <a:cs typeface="Arial"/>
              </a:rPr>
              <a:t> </a:t>
            </a:r>
            <a:r>
              <a:rPr sz="2400" dirty="0">
                <a:cs typeface="Arial"/>
              </a:rPr>
              <a:t>=</a:t>
            </a:r>
            <a:r>
              <a:rPr sz="2400" spc="-15" dirty="0">
                <a:cs typeface="Arial"/>
              </a:rPr>
              <a:t> </a:t>
            </a:r>
            <a:r>
              <a:rPr sz="2400" dirty="0">
                <a:cs typeface="Arial"/>
              </a:rPr>
              <a:t>1</a:t>
            </a:r>
          </a:p>
          <a:p>
            <a:pPr marL="12700">
              <a:lnSpc>
                <a:spcPct val="100000"/>
              </a:lnSpc>
              <a:spcBef>
                <a:spcPts val="420"/>
              </a:spcBef>
              <a:tabLst>
                <a:tab pos="424815" algn="l"/>
              </a:tabLst>
            </a:pPr>
            <a:r>
              <a:rPr sz="2400" b="1" i="1" dirty="0">
                <a:solidFill>
                  <a:srgbClr val="C4820D"/>
                </a:solidFill>
                <a:cs typeface="Arial"/>
              </a:rPr>
              <a:t>●</a:t>
            </a:r>
            <a:r>
              <a:rPr sz="2400" dirty="0">
                <a:cs typeface="Arial"/>
              </a:rPr>
              <a:t>	</a:t>
            </a:r>
            <a:r>
              <a:rPr sz="2400" spc="-5" dirty="0">
                <a:cs typeface="Arial"/>
              </a:rPr>
              <a:t>Chebyshev:</a:t>
            </a:r>
            <a:r>
              <a:rPr sz="2400" spc="-140" dirty="0">
                <a:cs typeface="Arial"/>
              </a:rPr>
              <a:t> </a:t>
            </a:r>
            <a:r>
              <a:rPr sz="2400" spc="-5" dirty="0">
                <a:cs typeface="Arial"/>
              </a:rPr>
              <a:t>At</a:t>
            </a:r>
            <a:r>
              <a:rPr sz="2400" spc="-20" dirty="0">
                <a:cs typeface="Arial"/>
              </a:rPr>
              <a:t> </a:t>
            </a:r>
            <a:r>
              <a:rPr sz="2400" spc="-5" dirty="0">
                <a:cs typeface="Arial"/>
              </a:rPr>
              <a:t>least</a:t>
            </a:r>
            <a:r>
              <a:rPr sz="2400" spc="-10" dirty="0">
                <a:cs typeface="Arial"/>
              </a:rPr>
              <a:t> </a:t>
            </a:r>
            <a:r>
              <a:rPr sz="2400" spc="-5" dirty="0">
                <a:cs typeface="Arial"/>
              </a:rPr>
              <a:t>96%</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dirty="0">
                <a:cs typeface="Arial"/>
              </a:rPr>
              <a:t>values</a:t>
            </a:r>
            <a:r>
              <a:rPr sz="2400" spc="-10" dirty="0">
                <a:cs typeface="Arial"/>
              </a:rPr>
              <a:t> </a:t>
            </a:r>
            <a:r>
              <a:rPr sz="2400" spc="-5" dirty="0">
                <a:cs typeface="Arial"/>
              </a:rPr>
              <a:t>of</a:t>
            </a:r>
            <a:r>
              <a:rPr sz="2400" spc="40" dirty="0">
                <a:cs typeface="Arial"/>
              </a:rPr>
              <a:t> </a:t>
            </a:r>
            <a:r>
              <a:rPr sz="2400" i="1" dirty="0">
                <a:cs typeface="Arial"/>
              </a:rPr>
              <a:t>z</a:t>
            </a:r>
            <a:r>
              <a:rPr sz="2400" i="1" spc="-10" dirty="0">
                <a:cs typeface="Arial"/>
              </a:rPr>
              <a:t> </a:t>
            </a:r>
            <a:r>
              <a:rPr sz="2400" spc="-5" dirty="0">
                <a:cs typeface="Arial"/>
              </a:rPr>
              <a:t>are</a:t>
            </a:r>
            <a:r>
              <a:rPr sz="2400" spc="-10" dirty="0">
                <a:cs typeface="Arial"/>
              </a:rPr>
              <a:t> </a:t>
            </a:r>
            <a:r>
              <a:rPr sz="2400" spc="-5" dirty="0">
                <a:cs typeface="Arial"/>
              </a:rPr>
              <a:t>between</a:t>
            </a:r>
            <a:r>
              <a:rPr lang="en-US" sz="2400" spc="-5" dirty="0">
                <a:cs typeface="Arial"/>
              </a:rPr>
              <a:t> </a:t>
            </a:r>
          </a:p>
          <a:p>
            <a:pPr marL="12700">
              <a:lnSpc>
                <a:spcPct val="100000"/>
              </a:lnSpc>
              <a:spcBef>
                <a:spcPts val="420"/>
              </a:spcBef>
              <a:tabLst>
                <a:tab pos="424815" algn="l"/>
              </a:tabLst>
            </a:pPr>
            <a:r>
              <a:rPr lang="en-US" sz="2400" spc="-5" dirty="0">
                <a:cs typeface="Arial"/>
              </a:rPr>
              <a:t>-5 and 5</a:t>
            </a:r>
            <a:endParaRPr sz="2400" dirty="0">
              <a:cs typeface="Arial"/>
            </a:endParaRPr>
          </a:p>
        </p:txBody>
      </p:sp>
      <p:sp>
        <p:nvSpPr>
          <p:cNvPr id="8" name="object 8"/>
          <p:cNvSpPr txBox="1"/>
          <p:nvPr/>
        </p:nvSpPr>
        <p:spPr>
          <a:xfrm>
            <a:off x="3273425" y="4516923"/>
            <a:ext cx="4185921"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a:rPr>
              <a:t>(Demo</a:t>
            </a:r>
            <a:r>
              <a:rPr lang="en-US" dirty="0">
                <a:solidFill>
                  <a:srgbClr val="3B7EA1"/>
                </a:solidFill>
                <a:cs typeface="Arial"/>
              </a:rPr>
              <a:t> – Notebook 8.2, Standard Units</a:t>
            </a:r>
            <a:r>
              <a:rPr dirty="0">
                <a:solidFill>
                  <a:srgbClr val="3B7EA1"/>
                </a:solidFill>
                <a:cs typeface="Arial"/>
              </a:rPr>
              <a:t>)</a:t>
            </a:r>
            <a:endParaRPr dirty="0">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404357" y="999863"/>
            <a:ext cx="3684274" cy="3849875"/>
          </a:xfrm>
          <a:prstGeom prst="rect">
            <a:avLst/>
          </a:prstGeom>
        </p:spPr>
      </p:pic>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4" name="object 4"/>
          <p:cNvSpPr txBox="1"/>
          <p:nvPr/>
        </p:nvSpPr>
        <p:spPr>
          <a:xfrm>
            <a:off x="530225" y="999863"/>
            <a:ext cx="3349950" cy="2439129"/>
          </a:xfrm>
          <a:prstGeom prst="rect">
            <a:avLst/>
          </a:prstGeom>
        </p:spPr>
        <p:txBody>
          <a:bodyPr vert="horz" wrap="square" lIns="0" tIns="10795" rIns="0" bIns="0" rtlCol="0">
            <a:spAutoFit/>
          </a:bodyPr>
          <a:lstStyle/>
          <a:p>
            <a:pPr marL="156210" marR="240029">
              <a:lnSpc>
                <a:spcPct val="100499"/>
              </a:lnSpc>
              <a:spcBef>
                <a:spcPts val="85"/>
              </a:spcBef>
            </a:pPr>
            <a:r>
              <a:rPr sz="2400" spc="-5" dirty="0">
                <a:cs typeface="Arial"/>
              </a:rPr>
              <a:t>Find</a:t>
            </a:r>
            <a:r>
              <a:rPr sz="2400" spc="-55" dirty="0">
                <a:cs typeface="Arial"/>
              </a:rPr>
              <a:t> </a:t>
            </a:r>
            <a:r>
              <a:rPr sz="2400" spc="-5" dirty="0">
                <a:cs typeface="Arial"/>
              </a:rPr>
              <a:t>whole</a:t>
            </a:r>
            <a:r>
              <a:rPr sz="2400" spc="-50" dirty="0">
                <a:cs typeface="Arial"/>
              </a:rPr>
              <a:t> </a:t>
            </a:r>
            <a:r>
              <a:rPr sz="2400" spc="-5" dirty="0">
                <a:cs typeface="Arial"/>
              </a:rPr>
              <a:t>numbers </a:t>
            </a:r>
            <a:r>
              <a:rPr sz="2400" spc="-650" dirty="0">
                <a:cs typeface="Arial"/>
              </a:rPr>
              <a:t> </a:t>
            </a:r>
            <a:r>
              <a:rPr sz="2400" spc="-5" dirty="0">
                <a:cs typeface="Arial"/>
              </a:rPr>
              <a:t>that</a:t>
            </a:r>
            <a:r>
              <a:rPr sz="2400" spc="-20" dirty="0">
                <a:cs typeface="Arial"/>
              </a:rPr>
              <a:t> </a:t>
            </a:r>
            <a:r>
              <a:rPr sz="2400" spc="-5" dirty="0">
                <a:cs typeface="Arial"/>
              </a:rPr>
              <a:t>are</a:t>
            </a:r>
            <a:r>
              <a:rPr sz="2400" spc="-20" dirty="0">
                <a:cs typeface="Arial"/>
              </a:rPr>
              <a:t> </a:t>
            </a:r>
            <a:r>
              <a:rPr sz="2400" dirty="0">
                <a:cs typeface="Arial"/>
              </a:rPr>
              <a:t>close</a:t>
            </a:r>
            <a:r>
              <a:rPr sz="2400" spc="-15" dirty="0">
                <a:cs typeface="Arial"/>
              </a:rPr>
              <a:t> </a:t>
            </a:r>
            <a:r>
              <a:rPr sz="2400" spc="-5" dirty="0">
                <a:cs typeface="Arial"/>
              </a:rPr>
              <a:t>to:</a:t>
            </a:r>
            <a:endParaRPr sz="2400" dirty="0">
              <a:cs typeface="Arial"/>
            </a:endParaRPr>
          </a:p>
          <a:p>
            <a:pPr>
              <a:lnSpc>
                <a:spcPct val="100000"/>
              </a:lnSpc>
              <a:spcBef>
                <a:spcPts val="30"/>
              </a:spcBef>
            </a:pPr>
            <a:endParaRPr sz="3300" dirty="0">
              <a:cs typeface="Arial"/>
            </a:endParaRPr>
          </a:p>
          <a:p>
            <a:pPr marL="12700">
              <a:lnSpc>
                <a:spcPct val="100000"/>
              </a:lnSpc>
              <a:tabLst>
                <a:tab pos="613410" algn="l"/>
              </a:tabLst>
            </a:pPr>
            <a:r>
              <a:rPr sz="2400" dirty="0">
                <a:cs typeface="Arial"/>
              </a:rPr>
              <a:t>(a)	</a:t>
            </a:r>
            <a:r>
              <a:rPr sz="2400" spc="-5" dirty="0">
                <a:cs typeface="Arial"/>
              </a:rPr>
              <a:t>the</a:t>
            </a:r>
            <a:r>
              <a:rPr sz="2400" spc="-40" dirty="0">
                <a:cs typeface="Arial"/>
              </a:rPr>
              <a:t> </a:t>
            </a:r>
            <a:r>
              <a:rPr sz="2400" spc="-5" dirty="0">
                <a:cs typeface="Arial"/>
              </a:rPr>
              <a:t>average</a:t>
            </a:r>
            <a:r>
              <a:rPr sz="2400" spc="-35" dirty="0">
                <a:cs typeface="Arial"/>
              </a:rPr>
              <a:t> </a:t>
            </a:r>
            <a:r>
              <a:rPr sz="2400" spc="-5" dirty="0">
                <a:cs typeface="Arial"/>
              </a:rPr>
              <a:t>age</a:t>
            </a:r>
            <a:endParaRPr sz="2400" dirty="0">
              <a:cs typeface="Arial"/>
            </a:endParaRPr>
          </a:p>
          <a:p>
            <a:pPr marL="1120775" marR="5080" indent="-1108710">
              <a:lnSpc>
                <a:spcPts val="7659"/>
              </a:lnSpc>
              <a:tabLst>
                <a:tab pos="613410" algn="l"/>
              </a:tabLst>
            </a:pPr>
            <a:r>
              <a:rPr sz="2400" dirty="0">
                <a:cs typeface="Arial"/>
              </a:rPr>
              <a:t>(b)	</a:t>
            </a:r>
            <a:r>
              <a:rPr sz="2400" spc="-5" dirty="0">
                <a:cs typeface="Arial"/>
              </a:rPr>
              <a:t>the</a:t>
            </a:r>
            <a:r>
              <a:rPr sz="2400" spc="-30" dirty="0">
                <a:cs typeface="Arial"/>
              </a:rPr>
              <a:t> </a:t>
            </a:r>
            <a:r>
              <a:rPr sz="2400" spc="-5" dirty="0">
                <a:cs typeface="Arial"/>
              </a:rPr>
              <a:t>SD</a:t>
            </a:r>
            <a:r>
              <a:rPr sz="2400" spc="-30" dirty="0">
                <a:cs typeface="Arial"/>
              </a:rPr>
              <a:t> </a:t>
            </a:r>
            <a:r>
              <a:rPr sz="2400" spc="-5" dirty="0">
                <a:cs typeface="Arial"/>
              </a:rPr>
              <a:t>of</a:t>
            </a:r>
            <a:r>
              <a:rPr sz="2400" spc="-25" dirty="0">
                <a:cs typeface="Arial"/>
              </a:rPr>
              <a:t> </a:t>
            </a:r>
            <a:r>
              <a:rPr sz="2400" spc="-5" dirty="0">
                <a:cs typeface="Arial"/>
              </a:rPr>
              <a:t>the</a:t>
            </a:r>
            <a:r>
              <a:rPr sz="2400" spc="-30" dirty="0">
                <a:cs typeface="Arial"/>
              </a:rPr>
              <a:t> </a:t>
            </a:r>
            <a:r>
              <a:rPr sz="2400" spc="-5" dirty="0">
                <a:cs typeface="Arial"/>
              </a:rPr>
              <a:t>ages</a:t>
            </a:r>
            <a:endParaRPr sz="2400" dirty="0">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spc="-5" dirty="0"/>
              <a:t>Center and spread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519504"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30" dirty="0">
                <a:solidFill>
                  <a:schemeClr val="tx1"/>
                </a:solidFill>
              </a:rPr>
              <a:t> </a:t>
            </a:r>
            <a:r>
              <a:rPr spc="-5" dirty="0">
                <a:solidFill>
                  <a:schemeClr val="tx1"/>
                </a:solidFill>
              </a:rPr>
              <a:t>SD</a:t>
            </a:r>
            <a:r>
              <a:rPr spc="-35" dirty="0">
                <a:solidFill>
                  <a:schemeClr val="tx1"/>
                </a:solidFill>
              </a:rPr>
              <a:t> </a:t>
            </a:r>
            <a:r>
              <a:rPr spc="-5" dirty="0">
                <a:solidFill>
                  <a:schemeClr val="tx1"/>
                </a:solidFill>
              </a:rPr>
              <a:t>and</a:t>
            </a:r>
            <a:r>
              <a:rPr spc="-25"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Histogram</a:t>
            </a:r>
          </a:p>
        </p:txBody>
      </p:sp>
      <p:sp>
        <p:nvSpPr>
          <p:cNvPr id="3" name="object 3"/>
          <p:cNvSpPr txBox="1"/>
          <p:nvPr/>
        </p:nvSpPr>
        <p:spPr>
          <a:xfrm>
            <a:off x="635499" y="1364743"/>
            <a:ext cx="7816215" cy="1626727"/>
          </a:xfrm>
          <a:prstGeom prst="rect">
            <a:avLst/>
          </a:prstGeom>
        </p:spPr>
        <p:txBody>
          <a:bodyPr vert="horz" wrap="square" lIns="0" tIns="10795" rIns="0" bIns="0" rtlCol="0">
            <a:spAutoFit/>
          </a:bodyPr>
          <a:lstStyle/>
          <a:p>
            <a:pPr marL="424815" marR="5080" indent="-412750">
              <a:lnSpc>
                <a:spcPct val="100499"/>
              </a:lnSpc>
              <a:spcBef>
                <a:spcPts val="85"/>
              </a:spcBef>
              <a:tabLst>
                <a:tab pos="424815" algn="l"/>
              </a:tabLst>
            </a:pPr>
            <a:r>
              <a:rPr sz="2400" b="1" i="1" dirty="0">
                <a:solidFill>
                  <a:srgbClr val="C4820D"/>
                </a:solidFill>
                <a:cs typeface="Arial"/>
              </a:rPr>
              <a:t>●</a:t>
            </a:r>
            <a:r>
              <a:rPr sz="2400" dirty="0">
                <a:cs typeface="Arial"/>
              </a:rPr>
              <a:t>	</a:t>
            </a:r>
            <a:r>
              <a:rPr sz="2400" spc="-30" dirty="0">
                <a:cs typeface="Arial"/>
              </a:rPr>
              <a:t>Usually, </a:t>
            </a:r>
            <a:r>
              <a:rPr sz="2400" spc="-5" dirty="0">
                <a:cs typeface="Arial"/>
              </a:rPr>
              <a:t>it's not easy to estimate the SD by looking at </a:t>
            </a:r>
            <a:r>
              <a:rPr sz="2400" dirty="0">
                <a:cs typeface="Arial"/>
              </a:rPr>
              <a:t>a </a:t>
            </a:r>
            <a:r>
              <a:rPr sz="2400" spc="-655" dirty="0">
                <a:cs typeface="Arial"/>
              </a:rPr>
              <a:t> </a:t>
            </a:r>
            <a:r>
              <a:rPr sz="2400" spc="-5" dirty="0">
                <a:cs typeface="Arial"/>
              </a:rPr>
              <a:t>histogram.</a:t>
            </a:r>
            <a:endParaRPr sz="2400" dirty="0">
              <a:cs typeface="Arial"/>
            </a:endParaRPr>
          </a:p>
          <a:p>
            <a:pPr>
              <a:lnSpc>
                <a:spcPct val="100000"/>
              </a:lnSpc>
              <a:spcBef>
                <a:spcPts val="30"/>
              </a:spcBef>
            </a:pPr>
            <a:endParaRPr sz="3300" dirty="0">
              <a:cs typeface="Arial"/>
            </a:endParaRPr>
          </a:p>
          <a:p>
            <a:pPr marL="12700">
              <a:lnSpc>
                <a:spcPct val="100000"/>
              </a:lnSpc>
              <a:tabLst>
                <a:tab pos="424815" algn="l"/>
              </a:tabLst>
            </a:pPr>
            <a:r>
              <a:rPr sz="2400" b="1" i="1" dirty="0">
                <a:solidFill>
                  <a:srgbClr val="C4820D"/>
                </a:solidFill>
                <a:cs typeface="Arial"/>
              </a:rPr>
              <a:t>●</a:t>
            </a:r>
            <a:r>
              <a:rPr sz="2400" dirty="0">
                <a:cs typeface="Arial"/>
              </a:rPr>
              <a:t>	</a:t>
            </a:r>
            <a:r>
              <a:rPr sz="2400" spc="-5" dirty="0">
                <a:cs typeface="Arial"/>
              </a:rPr>
              <a:t>But</a:t>
            </a:r>
            <a:r>
              <a:rPr sz="2400" spc="-20" dirty="0">
                <a:cs typeface="Arial"/>
              </a:rPr>
              <a:t> </a:t>
            </a:r>
            <a:r>
              <a:rPr sz="2400" spc="-5" dirty="0">
                <a:cs typeface="Arial"/>
              </a:rPr>
              <a:t>if</a:t>
            </a:r>
            <a:r>
              <a:rPr sz="2400" spc="-10" dirty="0">
                <a:cs typeface="Arial"/>
              </a:rPr>
              <a:t> </a:t>
            </a:r>
            <a:r>
              <a:rPr sz="2400" spc="-5" dirty="0">
                <a:cs typeface="Arial"/>
              </a:rPr>
              <a:t>the</a:t>
            </a:r>
            <a:r>
              <a:rPr sz="2400" spc="-15" dirty="0">
                <a:cs typeface="Arial"/>
              </a:rPr>
              <a:t> </a:t>
            </a:r>
            <a:r>
              <a:rPr sz="2400" spc="-5" dirty="0">
                <a:cs typeface="Arial"/>
              </a:rPr>
              <a:t>histogram</a:t>
            </a:r>
            <a:r>
              <a:rPr sz="2400" spc="-10" dirty="0">
                <a:cs typeface="Arial"/>
              </a:rPr>
              <a:t> </a:t>
            </a:r>
            <a:r>
              <a:rPr sz="2400" spc="-5" dirty="0">
                <a:cs typeface="Arial"/>
              </a:rPr>
              <a:t>has</a:t>
            </a:r>
            <a:r>
              <a:rPr sz="2400" spc="-10" dirty="0">
                <a:cs typeface="Arial"/>
              </a:rPr>
              <a:t> </a:t>
            </a:r>
            <a:r>
              <a:rPr sz="2400" dirty="0">
                <a:cs typeface="Arial"/>
              </a:rPr>
              <a:t>a</a:t>
            </a:r>
            <a:r>
              <a:rPr sz="2400" spc="-10" dirty="0">
                <a:cs typeface="Arial"/>
              </a:rPr>
              <a:t> </a:t>
            </a:r>
            <a:r>
              <a:rPr sz="2400" spc="-5" dirty="0">
                <a:cs typeface="Arial"/>
              </a:rPr>
              <a:t>bell</a:t>
            </a:r>
            <a:r>
              <a:rPr sz="2400" spc="-15" dirty="0">
                <a:cs typeface="Arial"/>
              </a:rPr>
              <a:t> </a:t>
            </a:r>
            <a:r>
              <a:rPr sz="2400" dirty="0">
                <a:cs typeface="Arial"/>
              </a:rPr>
              <a:t>shape,</a:t>
            </a:r>
            <a:r>
              <a:rPr sz="2400" spc="-10" dirty="0">
                <a:cs typeface="Arial"/>
              </a:rPr>
              <a:t> </a:t>
            </a:r>
            <a:r>
              <a:rPr sz="2400" spc="-5" dirty="0">
                <a:cs typeface="Arial"/>
              </a:rPr>
              <a:t>then</a:t>
            </a:r>
            <a:r>
              <a:rPr sz="2400" spc="-15" dirty="0">
                <a:cs typeface="Arial"/>
              </a:rPr>
              <a:t> </a:t>
            </a:r>
            <a:r>
              <a:rPr sz="2400" dirty="0">
                <a:cs typeface="Arial"/>
              </a:rPr>
              <a:t>you</a:t>
            </a:r>
            <a:r>
              <a:rPr sz="2400" spc="-10" dirty="0">
                <a:cs typeface="Arial"/>
              </a:rPr>
              <a:t> </a:t>
            </a:r>
            <a:r>
              <a:rPr sz="2400" dirty="0">
                <a:cs typeface="Arial"/>
              </a:rPr>
              <a:t>can.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25" y="181695"/>
            <a:ext cx="713055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30" dirty="0">
                <a:solidFill>
                  <a:schemeClr val="tx1"/>
                </a:solidFill>
              </a:rPr>
              <a:t> </a:t>
            </a:r>
            <a:r>
              <a:rPr spc="-5" dirty="0">
                <a:solidFill>
                  <a:schemeClr val="tx1"/>
                </a:solidFill>
              </a:rPr>
              <a:t>SD</a:t>
            </a:r>
            <a:r>
              <a:rPr spc="-35" dirty="0">
                <a:solidFill>
                  <a:schemeClr val="tx1"/>
                </a:solidFill>
              </a:rPr>
              <a:t> </a:t>
            </a:r>
            <a:r>
              <a:rPr spc="-5" dirty="0">
                <a:solidFill>
                  <a:schemeClr val="tx1"/>
                </a:solidFill>
              </a:rPr>
              <a:t>and</a:t>
            </a:r>
            <a:r>
              <a:rPr spc="-25" dirty="0">
                <a:solidFill>
                  <a:schemeClr val="tx1"/>
                </a:solidFill>
              </a:rPr>
              <a:t> </a:t>
            </a:r>
            <a:r>
              <a:rPr spc="-5" dirty="0">
                <a:solidFill>
                  <a:schemeClr val="tx1"/>
                </a:solidFill>
              </a:rPr>
              <a:t>Bell-Shaped</a:t>
            </a:r>
            <a:r>
              <a:rPr spc="-25" dirty="0">
                <a:solidFill>
                  <a:schemeClr val="tx1"/>
                </a:solidFill>
              </a:rPr>
              <a:t> </a:t>
            </a:r>
            <a:r>
              <a:rPr spc="-5" dirty="0">
                <a:solidFill>
                  <a:schemeClr val="tx1"/>
                </a:solidFill>
              </a:rPr>
              <a:t>Curves</a:t>
            </a:r>
          </a:p>
        </p:txBody>
      </p:sp>
      <p:sp>
        <p:nvSpPr>
          <p:cNvPr id="3" name="object 3"/>
          <p:cNvSpPr txBox="1"/>
          <p:nvPr/>
        </p:nvSpPr>
        <p:spPr>
          <a:xfrm>
            <a:off x="452284" y="983226"/>
            <a:ext cx="7993626" cy="324960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3B3B3B"/>
                </a:solidFill>
                <a:cs typeface="Arial"/>
              </a:rPr>
              <a:t>If</a:t>
            </a:r>
            <a:r>
              <a:rPr sz="2400" spc="-25" dirty="0">
                <a:cs typeface="Arial"/>
              </a:rPr>
              <a:t> </a:t>
            </a:r>
            <a:r>
              <a:rPr sz="2400" dirty="0">
                <a:cs typeface="Arial"/>
              </a:rPr>
              <a:t>a</a:t>
            </a:r>
            <a:r>
              <a:rPr sz="2400" spc="-20" dirty="0">
                <a:cs typeface="Arial"/>
              </a:rPr>
              <a:t> </a:t>
            </a:r>
            <a:r>
              <a:rPr sz="2400" spc="-5" dirty="0">
                <a:cs typeface="Arial"/>
              </a:rPr>
              <a:t>histogram</a:t>
            </a:r>
            <a:r>
              <a:rPr sz="2400" spc="-15" dirty="0">
                <a:cs typeface="Arial"/>
              </a:rPr>
              <a:t> </a:t>
            </a:r>
            <a:r>
              <a:rPr sz="2400" spc="-5" dirty="0">
                <a:cs typeface="Arial"/>
              </a:rPr>
              <a:t>is</a:t>
            </a:r>
            <a:r>
              <a:rPr sz="2400" spc="-20" dirty="0">
                <a:cs typeface="Arial"/>
              </a:rPr>
              <a:t> </a:t>
            </a:r>
            <a:r>
              <a:rPr sz="2400" spc="-5" dirty="0">
                <a:cs typeface="Arial"/>
              </a:rPr>
              <a:t>bell-shaped,</a:t>
            </a:r>
            <a:r>
              <a:rPr sz="2400" spc="-15" dirty="0">
                <a:cs typeface="Arial"/>
              </a:rPr>
              <a:t> </a:t>
            </a:r>
            <a:r>
              <a:rPr sz="2400" spc="-5" dirty="0">
                <a:cs typeface="Arial"/>
              </a:rPr>
              <a:t>then</a:t>
            </a:r>
            <a:endParaRPr sz="2400" dirty="0">
              <a:cs typeface="Arial"/>
            </a:endParaRPr>
          </a:p>
          <a:p>
            <a:pPr>
              <a:lnSpc>
                <a:spcPct val="100000"/>
              </a:lnSpc>
              <a:spcBef>
                <a:spcPts val="15"/>
              </a:spcBef>
            </a:pPr>
            <a:endParaRPr sz="3350" dirty="0">
              <a:cs typeface="Arial"/>
            </a:endParaRPr>
          </a:p>
          <a:p>
            <a:pPr marL="57150">
              <a:lnSpc>
                <a:spcPct val="100000"/>
              </a:lnSpc>
              <a:tabLst>
                <a:tab pos="469265" algn="l"/>
              </a:tabLst>
            </a:pPr>
            <a:r>
              <a:rPr sz="2400" b="1" i="1" dirty="0">
                <a:solidFill>
                  <a:srgbClr val="C4820D"/>
                </a:solidFill>
                <a:cs typeface="Arial"/>
              </a:rPr>
              <a:t>●</a:t>
            </a:r>
            <a:r>
              <a:rPr sz="2400" dirty="0">
                <a:cs typeface="Arial"/>
              </a:rPr>
              <a:t>	</a:t>
            </a:r>
            <a:r>
              <a:rPr sz="2400" spc="-5" dirty="0">
                <a:cs typeface="Arial"/>
              </a:rPr>
              <a:t>the</a:t>
            </a:r>
            <a:r>
              <a:rPr sz="2400" spc="-25" dirty="0">
                <a:cs typeface="Arial"/>
              </a:rPr>
              <a:t> </a:t>
            </a:r>
            <a:r>
              <a:rPr sz="2400" spc="-5" dirty="0">
                <a:cs typeface="Arial"/>
              </a:rPr>
              <a:t>average</a:t>
            </a:r>
            <a:r>
              <a:rPr sz="2400" spc="-15" dirty="0">
                <a:cs typeface="Arial"/>
              </a:rPr>
              <a:t> </a:t>
            </a:r>
            <a:r>
              <a:rPr sz="2400" spc="-5" dirty="0">
                <a:cs typeface="Arial"/>
              </a:rPr>
              <a:t>is</a:t>
            </a:r>
            <a:r>
              <a:rPr sz="2400" spc="-20" dirty="0">
                <a:cs typeface="Arial"/>
              </a:rPr>
              <a:t> </a:t>
            </a:r>
            <a:r>
              <a:rPr sz="2400" spc="-5" dirty="0">
                <a:cs typeface="Arial"/>
              </a:rPr>
              <a:t>at</a:t>
            </a:r>
            <a:r>
              <a:rPr sz="2400" spc="-15" dirty="0">
                <a:cs typeface="Arial"/>
              </a:rPr>
              <a:t> </a:t>
            </a:r>
            <a:r>
              <a:rPr sz="2400" spc="-5" dirty="0">
                <a:cs typeface="Arial"/>
              </a:rPr>
              <a:t>the</a:t>
            </a:r>
            <a:r>
              <a:rPr sz="2400" spc="-25" dirty="0">
                <a:cs typeface="Arial"/>
              </a:rPr>
              <a:t> </a:t>
            </a:r>
            <a:r>
              <a:rPr sz="2400" dirty="0">
                <a:cs typeface="Arial"/>
              </a:rPr>
              <a:t>center</a:t>
            </a:r>
          </a:p>
          <a:p>
            <a:pPr>
              <a:lnSpc>
                <a:spcPct val="100000"/>
              </a:lnSpc>
              <a:spcBef>
                <a:spcPts val="5"/>
              </a:spcBef>
            </a:pPr>
            <a:endParaRPr sz="3350" dirty="0">
              <a:cs typeface="Arial"/>
            </a:endParaRPr>
          </a:p>
          <a:p>
            <a:pPr marL="469900" marR="5080" indent="-412750">
              <a:lnSpc>
                <a:spcPct val="100499"/>
              </a:lnSpc>
              <a:tabLst>
                <a:tab pos="469265" algn="l"/>
              </a:tabLst>
            </a:pPr>
            <a:r>
              <a:rPr sz="2400" b="1" i="1" dirty="0">
                <a:solidFill>
                  <a:srgbClr val="C4820D"/>
                </a:solidFill>
                <a:cs typeface="Arial"/>
              </a:rPr>
              <a:t>●</a:t>
            </a:r>
            <a:r>
              <a:rPr sz="2400" dirty="0">
                <a:cs typeface="Arial"/>
              </a:rPr>
              <a:t>	</a:t>
            </a:r>
            <a:r>
              <a:rPr sz="2400" spc="-5" dirty="0">
                <a:cs typeface="Arial"/>
              </a:rPr>
              <a:t>the SD is the distance between the average and the </a:t>
            </a:r>
            <a:r>
              <a:rPr sz="2400" spc="-655" dirty="0">
                <a:cs typeface="Arial"/>
              </a:rPr>
              <a:t> </a:t>
            </a:r>
            <a:r>
              <a:rPr sz="2400" spc="-5" dirty="0">
                <a:cs typeface="Arial"/>
              </a:rPr>
              <a:t>points</a:t>
            </a:r>
            <a:r>
              <a:rPr sz="2400" spc="-10" dirty="0">
                <a:cs typeface="Arial"/>
              </a:rPr>
              <a:t> </a:t>
            </a:r>
            <a:r>
              <a:rPr sz="2400" spc="-5" dirty="0">
                <a:cs typeface="Arial"/>
              </a:rPr>
              <a:t>of inflection</a:t>
            </a:r>
            <a:r>
              <a:rPr sz="2400" spc="-10" dirty="0">
                <a:cs typeface="Arial"/>
              </a:rPr>
              <a:t> </a:t>
            </a:r>
            <a:r>
              <a:rPr sz="2400" spc="-5" dirty="0">
                <a:cs typeface="Arial"/>
              </a:rPr>
              <a:t>on either</a:t>
            </a:r>
            <a:r>
              <a:rPr sz="2400" spc="-10" dirty="0">
                <a:cs typeface="Arial"/>
              </a:rPr>
              <a:t> </a:t>
            </a:r>
            <a:r>
              <a:rPr sz="2400" dirty="0">
                <a:cs typeface="Arial"/>
              </a:rPr>
              <a:t>side</a:t>
            </a:r>
          </a:p>
          <a:p>
            <a:pPr>
              <a:lnSpc>
                <a:spcPct val="100000"/>
              </a:lnSpc>
              <a:spcBef>
                <a:spcPts val="50"/>
              </a:spcBef>
            </a:pPr>
            <a:endParaRPr sz="2850" dirty="0">
              <a:cs typeface="Arial"/>
            </a:endParaRPr>
          </a:p>
          <a:p>
            <a:pPr marL="461645" algn="ctr">
              <a:lnSpc>
                <a:spcPct val="100000"/>
              </a:lnSpc>
            </a:pPr>
            <a:r>
              <a:rPr dirty="0">
                <a:solidFill>
                  <a:srgbClr val="3B7EA1"/>
                </a:solidFill>
                <a:cs typeface="Arial"/>
              </a:rPr>
              <a:t>(Demo</a:t>
            </a:r>
            <a:r>
              <a:rPr lang="en-US" dirty="0">
                <a:solidFill>
                  <a:srgbClr val="3B7EA1"/>
                </a:solidFill>
                <a:cs typeface="Arial"/>
              </a:rPr>
              <a:t> – Notebook 8.2, The SD and Bell-Shaped Curves</a:t>
            </a:r>
            <a:r>
              <a:rPr dirty="0">
                <a:solidFill>
                  <a:srgbClr val="3B7EA1"/>
                </a:solidFill>
                <a:cs typeface="Arial"/>
              </a:rPr>
              <a:t>)</a:t>
            </a:r>
            <a:endParaRPr dirty="0">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3875404"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Point</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Inflection</a:t>
            </a:r>
          </a:p>
        </p:txBody>
      </p:sp>
      <p:grpSp>
        <p:nvGrpSpPr>
          <p:cNvPr id="5" name="object 5"/>
          <p:cNvGrpSpPr/>
          <p:nvPr/>
        </p:nvGrpSpPr>
        <p:grpSpPr>
          <a:xfrm>
            <a:off x="1761812" y="1001323"/>
            <a:ext cx="5625465" cy="3579495"/>
            <a:chOff x="1761812" y="1001323"/>
            <a:chExt cx="5625465" cy="3579495"/>
          </a:xfrm>
        </p:grpSpPr>
        <p:pic>
          <p:nvPicPr>
            <p:cNvPr id="6" name="object 6"/>
            <p:cNvPicPr/>
            <p:nvPr/>
          </p:nvPicPr>
          <p:blipFill>
            <a:blip r:embed="rId2" cstate="print"/>
            <a:stretch>
              <a:fillRect/>
            </a:stretch>
          </p:blipFill>
          <p:spPr>
            <a:xfrm>
              <a:off x="1761812" y="1001323"/>
              <a:ext cx="5620374" cy="3578899"/>
            </a:xfrm>
            <a:prstGeom prst="rect">
              <a:avLst/>
            </a:prstGeom>
          </p:spPr>
        </p:pic>
        <p:sp>
          <p:nvSpPr>
            <p:cNvPr id="7" name="object 7"/>
            <p:cNvSpPr/>
            <p:nvPr/>
          </p:nvSpPr>
          <p:spPr>
            <a:xfrm>
              <a:off x="4079800" y="1079150"/>
              <a:ext cx="1524635" cy="1491615"/>
            </a:xfrm>
            <a:custGeom>
              <a:avLst/>
              <a:gdLst/>
              <a:ahLst/>
              <a:cxnLst/>
              <a:rect l="l" t="t" r="r" b="b"/>
              <a:pathLst>
                <a:path w="1524635" h="1491614">
                  <a:moveTo>
                    <a:pt x="0" y="1467923"/>
                  </a:moveTo>
                  <a:lnTo>
                    <a:pt x="22540" y="1418430"/>
                  </a:lnTo>
                  <a:lnTo>
                    <a:pt x="49100" y="1353020"/>
                  </a:lnTo>
                  <a:lnTo>
                    <a:pt x="63777" y="1315058"/>
                  </a:lnTo>
                  <a:lnTo>
                    <a:pt x="79329" y="1273971"/>
                  </a:lnTo>
                  <a:lnTo>
                    <a:pt x="95709" y="1230043"/>
                  </a:lnTo>
                  <a:lnTo>
                    <a:pt x="112876" y="1183559"/>
                  </a:lnTo>
                  <a:lnTo>
                    <a:pt x="130785" y="1134805"/>
                  </a:lnTo>
                  <a:lnTo>
                    <a:pt x="149392" y="1084063"/>
                  </a:lnTo>
                  <a:lnTo>
                    <a:pt x="168654" y="1031620"/>
                  </a:lnTo>
                  <a:lnTo>
                    <a:pt x="188526" y="977759"/>
                  </a:lnTo>
                  <a:lnTo>
                    <a:pt x="208966" y="922765"/>
                  </a:lnTo>
                  <a:lnTo>
                    <a:pt x="229929" y="866924"/>
                  </a:lnTo>
                  <a:lnTo>
                    <a:pt x="251372" y="810519"/>
                  </a:lnTo>
                  <a:lnTo>
                    <a:pt x="273250" y="753836"/>
                  </a:lnTo>
                  <a:lnTo>
                    <a:pt x="295520" y="697158"/>
                  </a:lnTo>
                  <a:lnTo>
                    <a:pt x="318139" y="640771"/>
                  </a:lnTo>
                  <a:lnTo>
                    <a:pt x="341062" y="584959"/>
                  </a:lnTo>
                  <a:lnTo>
                    <a:pt x="364245" y="530008"/>
                  </a:lnTo>
                  <a:lnTo>
                    <a:pt x="387646" y="476200"/>
                  </a:lnTo>
                  <a:lnTo>
                    <a:pt x="411219" y="423822"/>
                  </a:lnTo>
                  <a:lnTo>
                    <a:pt x="434922" y="373158"/>
                  </a:lnTo>
                  <a:lnTo>
                    <a:pt x="458711" y="324492"/>
                  </a:lnTo>
                  <a:lnTo>
                    <a:pt x="482541" y="278110"/>
                  </a:lnTo>
                  <a:lnTo>
                    <a:pt x="506369" y="234295"/>
                  </a:lnTo>
                  <a:lnTo>
                    <a:pt x="530152" y="193333"/>
                  </a:lnTo>
                  <a:lnTo>
                    <a:pt x="553845" y="155507"/>
                  </a:lnTo>
                  <a:lnTo>
                    <a:pt x="577405" y="121104"/>
                  </a:lnTo>
                  <a:lnTo>
                    <a:pt x="600788" y="90407"/>
                  </a:lnTo>
                  <a:lnTo>
                    <a:pt x="646847" y="41271"/>
                  </a:lnTo>
                  <a:lnTo>
                    <a:pt x="691673" y="10376"/>
                  </a:lnTo>
                  <a:lnTo>
                    <a:pt x="734915" y="0"/>
                  </a:lnTo>
                  <a:lnTo>
                    <a:pt x="756420" y="3131"/>
                  </a:lnTo>
                  <a:lnTo>
                    <a:pt x="801289" y="25401"/>
                  </a:lnTo>
                  <a:lnTo>
                    <a:pt x="848277" y="67103"/>
                  </a:lnTo>
                  <a:lnTo>
                    <a:pt x="896950" y="125951"/>
                  </a:lnTo>
                  <a:lnTo>
                    <a:pt x="921784" y="161088"/>
                  </a:lnTo>
                  <a:lnTo>
                    <a:pt x="946876" y="199653"/>
                  </a:lnTo>
                  <a:lnTo>
                    <a:pt x="972172" y="241360"/>
                  </a:lnTo>
                  <a:lnTo>
                    <a:pt x="997619" y="285922"/>
                  </a:lnTo>
                  <a:lnTo>
                    <a:pt x="1023162" y="333054"/>
                  </a:lnTo>
                  <a:lnTo>
                    <a:pt x="1048747" y="382468"/>
                  </a:lnTo>
                  <a:lnTo>
                    <a:pt x="1074319" y="433880"/>
                  </a:lnTo>
                  <a:lnTo>
                    <a:pt x="1099824" y="487003"/>
                  </a:lnTo>
                  <a:lnTo>
                    <a:pt x="1125209" y="541550"/>
                  </a:lnTo>
                  <a:lnTo>
                    <a:pt x="1150419" y="597236"/>
                  </a:lnTo>
                  <a:lnTo>
                    <a:pt x="1175399" y="653774"/>
                  </a:lnTo>
                  <a:lnTo>
                    <a:pt x="1200096" y="710879"/>
                  </a:lnTo>
                  <a:lnTo>
                    <a:pt x="1224455" y="768263"/>
                  </a:lnTo>
                  <a:lnTo>
                    <a:pt x="1248422" y="825642"/>
                  </a:lnTo>
                  <a:lnTo>
                    <a:pt x="1271943" y="882729"/>
                  </a:lnTo>
                  <a:lnTo>
                    <a:pt x="1294963" y="939238"/>
                  </a:lnTo>
                  <a:lnTo>
                    <a:pt x="1317429" y="994882"/>
                  </a:lnTo>
                  <a:lnTo>
                    <a:pt x="1339286" y="1049376"/>
                  </a:lnTo>
                  <a:lnTo>
                    <a:pt x="1360480" y="1102433"/>
                  </a:lnTo>
                  <a:lnTo>
                    <a:pt x="1380956" y="1153767"/>
                  </a:lnTo>
                  <a:lnTo>
                    <a:pt x="1400661" y="1203092"/>
                  </a:lnTo>
                  <a:lnTo>
                    <a:pt x="1419540" y="1250123"/>
                  </a:lnTo>
                  <a:lnTo>
                    <a:pt x="1437539" y="1294572"/>
                  </a:lnTo>
                  <a:lnTo>
                    <a:pt x="1454604" y="1336154"/>
                  </a:lnTo>
                  <a:lnTo>
                    <a:pt x="1470681" y="1374582"/>
                  </a:lnTo>
                  <a:lnTo>
                    <a:pt x="1499651" y="1440834"/>
                  </a:lnTo>
                  <a:lnTo>
                    <a:pt x="1512437" y="1468085"/>
                  </a:lnTo>
                  <a:lnTo>
                    <a:pt x="1524018" y="1491039"/>
                  </a:lnTo>
                </a:path>
              </a:pathLst>
            </a:custGeom>
            <a:ln w="28574">
              <a:solidFill>
                <a:srgbClr val="FF0000"/>
              </a:solidFill>
            </a:ln>
          </p:spPr>
          <p:txBody>
            <a:bodyPr wrap="square" lIns="0" tIns="0" rIns="0" bIns="0" rtlCol="0"/>
            <a:lstStyle/>
            <a:p>
              <a:endParaRPr/>
            </a:p>
          </p:txBody>
        </p:sp>
        <p:sp>
          <p:nvSpPr>
            <p:cNvPr id="8" name="object 8"/>
            <p:cNvSpPr/>
            <p:nvPr/>
          </p:nvSpPr>
          <p:spPr>
            <a:xfrm>
              <a:off x="2152136" y="2494010"/>
              <a:ext cx="5220970" cy="1491615"/>
            </a:xfrm>
            <a:custGeom>
              <a:avLst/>
              <a:gdLst/>
              <a:ahLst/>
              <a:cxnLst/>
              <a:rect l="l" t="t" r="r" b="b"/>
              <a:pathLst>
                <a:path w="5220970" h="1491614">
                  <a:moveTo>
                    <a:pt x="5220738" y="23115"/>
                  </a:moveTo>
                  <a:lnTo>
                    <a:pt x="5194841" y="71051"/>
                  </a:lnTo>
                  <a:lnTo>
                    <a:pt x="5164428" y="134113"/>
                  </a:lnTo>
                  <a:lnTo>
                    <a:pt x="5147648" y="170661"/>
                  </a:lnTo>
                  <a:lnTo>
                    <a:pt x="5129883" y="210204"/>
                  </a:lnTo>
                  <a:lnTo>
                    <a:pt x="5111180" y="252480"/>
                  </a:lnTo>
                  <a:lnTo>
                    <a:pt x="5091587" y="297226"/>
                  </a:lnTo>
                  <a:lnTo>
                    <a:pt x="5071151" y="344181"/>
                  </a:lnTo>
                  <a:lnTo>
                    <a:pt x="5049921" y="393082"/>
                  </a:lnTo>
                  <a:lnTo>
                    <a:pt x="5027944" y="443666"/>
                  </a:lnTo>
                  <a:lnTo>
                    <a:pt x="5005268" y="495673"/>
                  </a:lnTo>
                  <a:lnTo>
                    <a:pt x="4981940" y="548840"/>
                  </a:lnTo>
                  <a:lnTo>
                    <a:pt x="4958009" y="602904"/>
                  </a:lnTo>
                  <a:lnTo>
                    <a:pt x="4933522" y="657603"/>
                  </a:lnTo>
                  <a:lnTo>
                    <a:pt x="4908526" y="712675"/>
                  </a:lnTo>
                  <a:lnTo>
                    <a:pt x="4883071" y="767858"/>
                  </a:lnTo>
                  <a:lnTo>
                    <a:pt x="4857202" y="822890"/>
                  </a:lnTo>
                  <a:lnTo>
                    <a:pt x="4830968" y="877508"/>
                  </a:lnTo>
                  <a:lnTo>
                    <a:pt x="4804417" y="931451"/>
                  </a:lnTo>
                  <a:lnTo>
                    <a:pt x="4777597" y="984456"/>
                  </a:lnTo>
                  <a:lnTo>
                    <a:pt x="4750554" y="1036261"/>
                  </a:lnTo>
                  <a:lnTo>
                    <a:pt x="4723338" y="1086603"/>
                  </a:lnTo>
                  <a:lnTo>
                    <a:pt x="4695995" y="1135221"/>
                  </a:lnTo>
                  <a:lnTo>
                    <a:pt x="4668573" y="1181853"/>
                  </a:lnTo>
                  <a:lnTo>
                    <a:pt x="4641121" y="1226236"/>
                  </a:lnTo>
                  <a:lnTo>
                    <a:pt x="4613685" y="1268107"/>
                  </a:lnTo>
                  <a:lnTo>
                    <a:pt x="4586314" y="1307206"/>
                  </a:lnTo>
                  <a:lnTo>
                    <a:pt x="4559055" y="1343269"/>
                  </a:lnTo>
                  <a:lnTo>
                    <a:pt x="4531956" y="1376035"/>
                  </a:lnTo>
                  <a:lnTo>
                    <a:pt x="4505064" y="1405241"/>
                  </a:lnTo>
                  <a:lnTo>
                    <a:pt x="4452095" y="1451924"/>
                  </a:lnTo>
                  <a:lnTo>
                    <a:pt x="4400530" y="1481223"/>
                  </a:lnTo>
                  <a:lnTo>
                    <a:pt x="4350750" y="1491039"/>
                  </a:lnTo>
                  <a:lnTo>
                    <a:pt x="4326653" y="1488210"/>
                  </a:lnTo>
                  <a:lnTo>
                    <a:pt x="4276470" y="1468132"/>
                  </a:lnTo>
                  <a:lnTo>
                    <a:pt x="4223998" y="1430451"/>
                  </a:lnTo>
                  <a:lnTo>
                    <a:pt x="4169675" y="1377112"/>
                  </a:lnTo>
                  <a:lnTo>
                    <a:pt x="4141956" y="1345179"/>
                  </a:lnTo>
                  <a:lnTo>
                    <a:pt x="4113937" y="1310062"/>
                  </a:lnTo>
                  <a:lnTo>
                    <a:pt x="4085674" y="1272003"/>
                  </a:lnTo>
                  <a:lnTo>
                    <a:pt x="4057222" y="1231246"/>
                  </a:lnTo>
                  <a:lnTo>
                    <a:pt x="4028633" y="1188035"/>
                  </a:lnTo>
                  <a:lnTo>
                    <a:pt x="3999964" y="1142613"/>
                  </a:lnTo>
                  <a:lnTo>
                    <a:pt x="3971269" y="1095222"/>
                  </a:lnTo>
                  <a:lnTo>
                    <a:pt x="3942602" y="1046107"/>
                  </a:lnTo>
                  <a:lnTo>
                    <a:pt x="3914018" y="995510"/>
                  </a:lnTo>
                  <a:lnTo>
                    <a:pt x="3885571" y="943675"/>
                  </a:lnTo>
                  <a:lnTo>
                    <a:pt x="3857317" y="890846"/>
                  </a:lnTo>
                  <a:lnTo>
                    <a:pt x="3829309" y="837264"/>
                  </a:lnTo>
                  <a:lnTo>
                    <a:pt x="3801602" y="783175"/>
                  </a:lnTo>
                  <a:lnTo>
                    <a:pt x="3774252" y="728820"/>
                  </a:lnTo>
                  <a:lnTo>
                    <a:pt x="3747311" y="674444"/>
                  </a:lnTo>
                  <a:lnTo>
                    <a:pt x="3720836" y="620289"/>
                  </a:lnTo>
                  <a:lnTo>
                    <a:pt x="3694880" y="566599"/>
                  </a:lnTo>
                  <a:lnTo>
                    <a:pt x="3669498" y="513618"/>
                  </a:lnTo>
                  <a:lnTo>
                    <a:pt x="3644745" y="461587"/>
                  </a:lnTo>
                  <a:lnTo>
                    <a:pt x="3620676" y="410752"/>
                  </a:lnTo>
                  <a:lnTo>
                    <a:pt x="3597344" y="361355"/>
                  </a:lnTo>
                  <a:lnTo>
                    <a:pt x="3574805" y="313639"/>
                  </a:lnTo>
                  <a:lnTo>
                    <a:pt x="3553112" y="267847"/>
                  </a:lnTo>
                  <a:lnTo>
                    <a:pt x="3532322" y="224224"/>
                  </a:lnTo>
                  <a:lnTo>
                    <a:pt x="3512487" y="183012"/>
                  </a:lnTo>
                  <a:lnTo>
                    <a:pt x="3493663" y="144454"/>
                  </a:lnTo>
                  <a:lnTo>
                    <a:pt x="3475905" y="108794"/>
                  </a:lnTo>
                  <a:lnTo>
                    <a:pt x="3443802" y="47142"/>
                  </a:lnTo>
                  <a:lnTo>
                    <a:pt x="3429567" y="21635"/>
                  </a:lnTo>
                  <a:lnTo>
                    <a:pt x="3416616" y="0"/>
                  </a:lnTo>
                </a:path>
                <a:path w="5220970" h="1491614">
                  <a:moveTo>
                    <a:pt x="1942064" y="23115"/>
                  </a:moveTo>
                  <a:lnTo>
                    <a:pt x="1914984" y="69587"/>
                  </a:lnTo>
                  <a:lnTo>
                    <a:pt x="1883286" y="130451"/>
                  </a:lnTo>
                  <a:lnTo>
                    <a:pt x="1865824" y="165676"/>
                  </a:lnTo>
                  <a:lnTo>
                    <a:pt x="1847349" y="203772"/>
                  </a:lnTo>
                  <a:lnTo>
                    <a:pt x="1827910" y="244499"/>
                  </a:lnTo>
                  <a:lnTo>
                    <a:pt x="1807554" y="287613"/>
                  </a:lnTo>
                  <a:lnTo>
                    <a:pt x="1786328" y="332874"/>
                  </a:lnTo>
                  <a:lnTo>
                    <a:pt x="1764280" y="380039"/>
                  </a:lnTo>
                  <a:lnTo>
                    <a:pt x="1741456" y="428866"/>
                  </a:lnTo>
                  <a:lnTo>
                    <a:pt x="1717905" y="479112"/>
                  </a:lnTo>
                  <a:lnTo>
                    <a:pt x="1693673" y="530537"/>
                  </a:lnTo>
                  <a:lnTo>
                    <a:pt x="1668809" y="582897"/>
                  </a:lnTo>
                  <a:lnTo>
                    <a:pt x="1643360" y="635952"/>
                  </a:lnTo>
                  <a:lnTo>
                    <a:pt x="1617373" y="689458"/>
                  </a:lnTo>
                  <a:lnTo>
                    <a:pt x="1590895" y="743174"/>
                  </a:lnTo>
                  <a:lnTo>
                    <a:pt x="1563974" y="796858"/>
                  </a:lnTo>
                  <a:lnTo>
                    <a:pt x="1536658" y="850267"/>
                  </a:lnTo>
                  <a:lnTo>
                    <a:pt x="1508993" y="903160"/>
                  </a:lnTo>
                  <a:lnTo>
                    <a:pt x="1481028" y="955295"/>
                  </a:lnTo>
                  <a:lnTo>
                    <a:pt x="1452809" y="1006430"/>
                  </a:lnTo>
                  <a:lnTo>
                    <a:pt x="1424384" y="1056322"/>
                  </a:lnTo>
                  <a:lnTo>
                    <a:pt x="1395801" y="1104730"/>
                  </a:lnTo>
                  <a:lnTo>
                    <a:pt x="1367107" y="1151411"/>
                  </a:lnTo>
                  <a:lnTo>
                    <a:pt x="1338349" y="1196124"/>
                  </a:lnTo>
                  <a:lnTo>
                    <a:pt x="1309575" y="1238626"/>
                  </a:lnTo>
                  <a:lnTo>
                    <a:pt x="1280833" y="1278676"/>
                  </a:lnTo>
                  <a:lnTo>
                    <a:pt x="1252169" y="1316031"/>
                  </a:lnTo>
                  <a:lnTo>
                    <a:pt x="1223631" y="1350450"/>
                  </a:lnTo>
                  <a:lnTo>
                    <a:pt x="1195266" y="1381690"/>
                  </a:lnTo>
                  <a:lnTo>
                    <a:pt x="1167122" y="1409509"/>
                  </a:lnTo>
                  <a:lnTo>
                    <a:pt x="1111688" y="1453918"/>
                  </a:lnTo>
                  <a:lnTo>
                    <a:pt x="1057706" y="1481740"/>
                  </a:lnTo>
                  <a:lnTo>
                    <a:pt x="1005556" y="1491039"/>
                  </a:lnTo>
                  <a:lnTo>
                    <a:pt x="980291" y="1488344"/>
                  </a:lnTo>
                  <a:lnTo>
                    <a:pt x="927723" y="1469242"/>
                  </a:lnTo>
                  <a:lnTo>
                    <a:pt x="872799" y="1433357"/>
                  </a:lnTo>
                  <a:lnTo>
                    <a:pt x="815954" y="1382488"/>
                  </a:lnTo>
                  <a:lnTo>
                    <a:pt x="786947" y="1351997"/>
                  </a:lnTo>
                  <a:lnTo>
                    <a:pt x="757623" y="1318435"/>
                  </a:lnTo>
                  <a:lnTo>
                    <a:pt x="728036" y="1282028"/>
                  </a:lnTo>
                  <a:lnTo>
                    <a:pt x="698241" y="1243001"/>
                  </a:lnTo>
                  <a:lnTo>
                    <a:pt x="668292" y="1201578"/>
                  </a:lnTo>
                  <a:lnTo>
                    <a:pt x="638243" y="1157984"/>
                  </a:lnTo>
                  <a:lnTo>
                    <a:pt x="608148" y="1112445"/>
                  </a:lnTo>
                  <a:lnTo>
                    <a:pt x="578063" y="1065186"/>
                  </a:lnTo>
                  <a:lnTo>
                    <a:pt x="548041" y="1016432"/>
                  </a:lnTo>
                  <a:lnTo>
                    <a:pt x="518136" y="966407"/>
                  </a:lnTo>
                  <a:lnTo>
                    <a:pt x="488404" y="915337"/>
                  </a:lnTo>
                  <a:lnTo>
                    <a:pt x="458897" y="863447"/>
                  </a:lnTo>
                  <a:lnTo>
                    <a:pt x="429672" y="810961"/>
                  </a:lnTo>
                  <a:lnTo>
                    <a:pt x="400782" y="758106"/>
                  </a:lnTo>
                  <a:lnTo>
                    <a:pt x="372280" y="705106"/>
                  </a:lnTo>
                  <a:lnTo>
                    <a:pt x="344223" y="652186"/>
                  </a:lnTo>
                  <a:lnTo>
                    <a:pt x="316664" y="599571"/>
                  </a:lnTo>
                  <a:lnTo>
                    <a:pt x="289657" y="547486"/>
                  </a:lnTo>
                  <a:lnTo>
                    <a:pt x="263257" y="496156"/>
                  </a:lnTo>
                  <a:lnTo>
                    <a:pt x="237518" y="445807"/>
                  </a:lnTo>
                  <a:lnTo>
                    <a:pt x="212494" y="396663"/>
                  </a:lnTo>
                  <a:lnTo>
                    <a:pt x="188241" y="348950"/>
                  </a:lnTo>
                  <a:lnTo>
                    <a:pt x="164811" y="302892"/>
                  </a:lnTo>
                  <a:lnTo>
                    <a:pt x="142260" y="258714"/>
                  </a:lnTo>
                  <a:lnTo>
                    <a:pt x="120642" y="216642"/>
                  </a:lnTo>
                  <a:lnTo>
                    <a:pt x="100011" y="176901"/>
                  </a:lnTo>
                  <a:lnTo>
                    <a:pt x="80421" y="139715"/>
                  </a:lnTo>
                  <a:lnTo>
                    <a:pt x="61928" y="105311"/>
                  </a:lnTo>
                  <a:lnTo>
                    <a:pt x="28446" y="45743"/>
                  </a:lnTo>
                  <a:lnTo>
                    <a:pt x="13566" y="21031"/>
                  </a:lnTo>
                  <a:lnTo>
                    <a:pt x="0" y="0"/>
                  </a:lnTo>
                </a:path>
              </a:pathLst>
            </a:custGeom>
            <a:ln w="28574">
              <a:solidFill>
                <a:srgbClr val="00FF00"/>
              </a:solidFill>
            </a:ln>
          </p:spPr>
          <p:txBody>
            <a:bodyPr wrap="square" lIns="0" tIns="0" rIns="0" bIns="0" rtlCol="0"/>
            <a:lstStyle/>
            <a:p>
              <a:endParaRPr/>
            </a:p>
          </p:txBody>
        </p:sp>
        <p:sp>
          <p:nvSpPr>
            <p:cNvPr id="9" name="object 9"/>
            <p:cNvSpPr/>
            <p:nvPr/>
          </p:nvSpPr>
          <p:spPr>
            <a:xfrm>
              <a:off x="4118925" y="1293350"/>
              <a:ext cx="1361440" cy="2727325"/>
            </a:xfrm>
            <a:custGeom>
              <a:avLst/>
              <a:gdLst/>
              <a:ahLst/>
              <a:cxnLst/>
              <a:rect l="l" t="t" r="r" b="b"/>
              <a:pathLst>
                <a:path w="1361439" h="2727325">
                  <a:moveTo>
                    <a:pt x="0" y="0"/>
                  </a:moveTo>
                  <a:lnTo>
                    <a:pt x="0" y="2726699"/>
                  </a:lnTo>
                </a:path>
                <a:path w="1361439" h="2727325">
                  <a:moveTo>
                    <a:pt x="1361249" y="0"/>
                  </a:moveTo>
                  <a:lnTo>
                    <a:pt x="1361249" y="2726699"/>
                  </a:lnTo>
                </a:path>
              </a:pathLst>
            </a:custGeom>
            <a:ln w="38099">
              <a:solidFill>
                <a:srgbClr val="FF9900"/>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The normal distribution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06044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The Standard Normal Curve</a:t>
            </a:r>
          </a:p>
        </p:txBody>
      </p:sp>
      <p:sp>
        <p:nvSpPr>
          <p:cNvPr id="3" name="object 3"/>
          <p:cNvSpPr txBox="1"/>
          <p:nvPr/>
        </p:nvSpPr>
        <p:spPr>
          <a:xfrm>
            <a:off x="663892" y="1068827"/>
            <a:ext cx="6258018" cy="382156"/>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A</a:t>
            </a:r>
            <a:r>
              <a:rPr sz="2400" spc="-150" dirty="0">
                <a:cs typeface="Arial"/>
              </a:rPr>
              <a:t> </a:t>
            </a:r>
            <a:r>
              <a:rPr sz="2400" spc="-5" dirty="0">
                <a:cs typeface="Arial"/>
              </a:rPr>
              <a:t>beautiful</a:t>
            </a:r>
            <a:r>
              <a:rPr sz="2400" spc="-10" dirty="0">
                <a:cs typeface="Arial"/>
              </a:rPr>
              <a:t> </a:t>
            </a:r>
            <a:r>
              <a:rPr sz="2400" spc="-5" dirty="0">
                <a:cs typeface="Arial"/>
              </a:rPr>
              <a:t>formula</a:t>
            </a:r>
            <a:r>
              <a:rPr sz="2400" spc="-20" dirty="0">
                <a:cs typeface="Arial"/>
              </a:rPr>
              <a:t> </a:t>
            </a:r>
            <a:r>
              <a:rPr sz="2400" spc="-5" dirty="0">
                <a:cs typeface="Arial"/>
              </a:rPr>
              <a:t>that</a:t>
            </a:r>
            <a:r>
              <a:rPr sz="2400" spc="-20" dirty="0">
                <a:cs typeface="Arial"/>
              </a:rPr>
              <a:t> </a:t>
            </a:r>
            <a:r>
              <a:rPr sz="2400" spc="-5" dirty="0">
                <a:cs typeface="Arial"/>
              </a:rPr>
              <a:t>we</a:t>
            </a:r>
            <a:r>
              <a:rPr sz="2400" spc="-10" dirty="0">
                <a:cs typeface="Arial"/>
              </a:rPr>
              <a:t> </a:t>
            </a:r>
            <a:r>
              <a:rPr sz="2400" spc="-5" dirty="0">
                <a:cs typeface="Arial"/>
              </a:rPr>
              <a:t>won’t</a:t>
            </a:r>
            <a:r>
              <a:rPr sz="2400" spc="-15" dirty="0">
                <a:cs typeface="Arial"/>
              </a:rPr>
              <a:t> </a:t>
            </a:r>
            <a:r>
              <a:rPr sz="2400" spc="-5" dirty="0">
                <a:cs typeface="Arial"/>
              </a:rPr>
              <a:t>use</a:t>
            </a:r>
            <a:r>
              <a:rPr sz="2400" spc="-10" dirty="0">
                <a:cs typeface="Arial"/>
              </a:rPr>
              <a:t> </a:t>
            </a:r>
            <a:r>
              <a:rPr sz="2400" spc="-5" dirty="0">
                <a:cs typeface="Arial"/>
              </a:rPr>
              <a:t>at</a:t>
            </a:r>
            <a:r>
              <a:rPr sz="2400" spc="-15" dirty="0">
                <a:cs typeface="Arial"/>
              </a:rPr>
              <a:t> </a:t>
            </a:r>
            <a:r>
              <a:rPr sz="2400" spc="-5" dirty="0">
                <a:cs typeface="Arial"/>
              </a:rPr>
              <a:t>all:</a:t>
            </a:r>
            <a:endParaRPr sz="2400" dirty="0">
              <a:cs typeface="Arial"/>
            </a:endParaRPr>
          </a:p>
        </p:txBody>
      </p:sp>
      <p:pic>
        <p:nvPicPr>
          <p:cNvPr id="4" name="object 4"/>
          <p:cNvPicPr/>
          <p:nvPr/>
        </p:nvPicPr>
        <p:blipFill>
          <a:blip r:embed="rId3" cstate="print"/>
          <a:stretch>
            <a:fillRect/>
          </a:stretch>
        </p:blipFill>
        <p:spPr>
          <a:xfrm>
            <a:off x="663892" y="2097691"/>
            <a:ext cx="7324724" cy="13049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228600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Bell</a:t>
            </a:r>
            <a:r>
              <a:rPr spc="-90" dirty="0">
                <a:solidFill>
                  <a:schemeClr val="tx1"/>
                </a:solidFill>
              </a:rPr>
              <a:t> </a:t>
            </a:r>
            <a:r>
              <a:rPr spc="-5" dirty="0">
                <a:solidFill>
                  <a:schemeClr val="tx1"/>
                </a:solidFill>
              </a:rPr>
              <a:t>Curve</a:t>
            </a:r>
          </a:p>
        </p:txBody>
      </p:sp>
      <p:pic>
        <p:nvPicPr>
          <p:cNvPr id="1026" name="Picture 2">
            <a:extLst>
              <a:ext uri="{FF2B5EF4-FFF2-40B4-BE49-F238E27FC236}">
                <a16:creationId xmlns:a16="http://schemas.microsoft.com/office/drawing/2014/main" id="{2190D27E-704C-9FCC-4026-1FB19D030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5" y="927841"/>
            <a:ext cx="5449128" cy="3815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normal proportions</a:t>
            </a:r>
            <a:endParaRPr spc="-5" dirty="0"/>
          </a:p>
        </p:txBody>
      </p:sp>
    </p:spTree>
    <p:extLst>
      <p:ext uri="{BB962C8B-B14F-4D97-AF65-F5344CB8AC3E}">
        <p14:creationId xmlns:p14="http://schemas.microsoft.com/office/powerpoint/2010/main" val="334705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08215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0" dirty="0">
                <a:solidFill>
                  <a:schemeClr val="tx1"/>
                </a:solidFill>
              </a:rPr>
              <a:t> </a:t>
            </a:r>
            <a:r>
              <a:rPr spc="-5" dirty="0">
                <a:solidFill>
                  <a:schemeClr val="tx1"/>
                </a:solidFill>
              </a:rPr>
              <a:t>Big</a:t>
            </a:r>
            <a:r>
              <a:rPr spc="-15" dirty="0">
                <a:solidFill>
                  <a:schemeClr val="tx1"/>
                </a:solidFill>
              </a:rPr>
              <a:t> </a:t>
            </a:r>
            <a:r>
              <a:rPr spc="-5" dirty="0">
                <a:solidFill>
                  <a:schemeClr val="tx1"/>
                </a:solidFill>
              </a:rPr>
              <a:t>are</a:t>
            </a:r>
            <a:r>
              <a:rPr spc="-15" dirty="0">
                <a:solidFill>
                  <a:schemeClr val="tx1"/>
                </a:solidFill>
              </a:rPr>
              <a:t> </a:t>
            </a:r>
            <a:r>
              <a:rPr spc="-5" dirty="0">
                <a:solidFill>
                  <a:schemeClr val="tx1"/>
                </a:solidFill>
              </a:rPr>
              <a:t>Most</a:t>
            </a:r>
            <a:r>
              <a:rPr spc="-15"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15" dirty="0">
                <a:solidFill>
                  <a:schemeClr val="tx1"/>
                </a:solidFill>
              </a:rPr>
              <a:t> </a:t>
            </a:r>
            <a:r>
              <a:rPr spc="-35" dirty="0">
                <a:solidFill>
                  <a:schemeClr val="tx1"/>
                </a:solidFill>
              </a:rPr>
              <a:t>Values?</a:t>
            </a:r>
          </a:p>
        </p:txBody>
      </p:sp>
      <p:sp>
        <p:nvSpPr>
          <p:cNvPr id="3" name="object 3"/>
          <p:cNvSpPr txBox="1"/>
          <p:nvPr/>
        </p:nvSpPr>
        <p:spPr>
          <a:xfrm>
            <a:off x="530225" y="1107703"/>
            <a:ext cx="7940675" cy="2909579"/>
          </a:xfrm>
          <a:prstGeom prst="rect">
            <a:avLst/>
          </a:prstGeom>
        </p:spPr>
        <p:txBody>
          <a:bodyPr vert="horz" wrap="square" lIns="0" tIns="75565" rIns="0" bIns="0" rtlCol="0">
            <a:spAutoFit/>
          </a:bodyPr>
          <a:lstStyle/>
          <a:p>
            <a:pPr marL="12700">
              <a:lnSpc>
                <a:spcPct val="100000"/>
              </a:lnSpc>
              <a:spcBef>
                <a:spcPts val="595"/>
              </a:spcBef>
            </a:pPr>
            <a:r>
              <a:rPr sz="2400" b="1" i="1" spc="-5" dirty="0">
                <a:cs typeface="Arial"/>
              </a:rPr>
              <a:t>No</a:t>
            </a:r>
            <a:r>
              <a:rPr sz="2400" b="1" i="1" spc="-15" dirty="0">
                <a:cs typeface="Arial"/>
              </a:rPr>
              <a:t> </a:t>
            </a:r>
            <a:r>
              <a:rPr sz="2400" b="1" i="1" spc="-5" dirty="0">
                <a:cs typeface="Arial"/>
              </a:rPr>
              <a:t>matter</a:t>
            </a:r>
            <a:r>
              <a:rPr sz="2400" b="1" i="1" spc="-15" dirty="0">
                <a:cs typeface="Arial"/>
              </a:rPr>
              <a:t> </a:t>
            </a:r>
            <a:r>
              <a:rPr sz="2400" b="1" i="1" spc="-5" dirty="0">
                <a:cs typeface="Arial"/>
              </a:rPr>
              <a:t>what</a:t>
            </a:r>
            <a:r>
              <a:rPr sz="2400" b="1" i="1" spc="-20" dirty="0">
                <a:cs typeface="Arial"/>
              </a:rPr>
              <a:t> </a:t>
            </a:r>
            <a:r>
              <a:rPr sz="2400" b="1" i="1" dirty="0">
                <a:cs typeface="Arial"/>
              </a:rPr>
              <a:t>the</a:t>
            </a:r>
            <a:r>
              <a:rPr sz="2400" b="1" i="1" spc="-15" dirty="0">
                <a:cs typeface="Arial"/>
              </a:rPr>
              <a:t> </a:t>
            </a:r>
            <a:r>
              <a:rPr sz="2400" b="1" i="1" spc="-5" dirty="0">
                <a:cs typeface="Arial"/>
              </a:rPr>
              <a:t>shape</a:t>
            </a:r>
            <a:r>
              <a:rPr sz="2400" b="1" i="1" spc="-15" dirty="0">
                <a:cs typeface="Arial"/>
              </a:rPr>
              <a:t> </a:t>
            </a:r>
            <a:r>
              <a:rPr sz="2400" b="1" i="1" spc="-5" dirty="0">
                <a:cs typeface="Arial"/>
              </a:rPr>
              <a:t>of</a:t>
            </a:r>
            <a:r>
              <a:rPr sz="2400" b="1" i="1" spc="-15" dirty="0">
                <a:cs typeface="Arial"/>
              </a:rPr>
              <a:t> </a:t>
            </a:r>
            <a:r>
              <a:rPr sz="2400" b="1" i="1" dirty="0">
                <a:cs typeface="Arial"/>
              </a:rPr>
              <a:t>the</a:t>
            </a:r>
            <a:r>
              <a:rPr sz="2400" b="1" i="1" spc="-15" dirty="0">
                <a:cs typeface="Arial"/>
              </a:rPr>
              <a:t> </a:t>
            </a:r>
            <a:r>
              <a:rPr sz="2400" b="1" i="1" spc="-5" dirty="0">
                <a:cs typeface="Arial"/>
              </a:rPr>
              <a:t>distribution,</a:t>
            </a:r>
            <a:endParaRPr sz="2400" dirty="0">
              <a:cs typeface="Arial"/>
            </a:endParaRPr>
          </a:p>
          <a:p>
            <a:pPr marL="12700">
              <a:lnSpc>
                <a:spcPct val="100000"/>
              </a:lnSpc>
              <a:spcBef>
                <a:spcPts val="495"/>
              </a:spcBef>
            </a:pPr>
            <a:r>
              <a:rPr sz="2400" spc="-5" dirty="0">
                <a:cs typeface="Arial"/>
              </a:rPr>
              <a:t>the</a:t>
            </a:r>
            <a:r>
              <a:rPr sz="2400" spc="-15" dirty="0">
                <a:cs typeface="Arial"/>
              </a:rPr>
              <a:t> </a:t>
            </a:r>
            <a:r>
              <a:rPr sz="2400" spc="-5" dirty="0">
                <a:cs typeface="Arial"/>
              </a:rPr>
              <a:t>bulk</a:t>
            </a:r>
            <a:r>
              <a:rPr sz="2400" spc="-10" dirty="0">
                <a:cs typeface="Arial"/>
              </a:rPr>
              <a:t> </a:t>
            </a:r>
            <a:r>
              <a:rPr sz="2400" spc="-5" dirty="0">
                <a:cs typeface="Arial"/>
              </a:rPr>
              <a:t>of</a:t>
            </a:r>
            <a:r>
              <a:rPr sz="2400" spc="-10" dirty="0">
                <a:cs typeface="Arial"/>
              </a:rPr>
              <a:t> </a:t>
            </a:r>
            <a:r>
              <a:rPr sz="2400" spc="-5" dirty="0">
                <a:cs typeface="Arial"/>
              </a:rPr>
              <a:t>the</a:t>
            </a:r>
            <a:r>
              <a:rPr sz="2400" spc="-15" dirty="0">
                <a:cs typeface="Arial"/>
              </a:rPr>
              <a:t> </a:t>
            </a:r>
            <a:r>
              <a:rPr sz="2400" spc="-5" dirty="0">
                <a:cs typeface="Arial"/>
              </a:rPr>
              <a:t>data</a:t>
            </a:r>
            <a:r>
              <a:rPr sz="2400" spc="-10" dirty="0">
                <a:cs typeface="Arial"/>
              </a:rPr>
              <a:t> </a:t>
            </a:r>
            <a:r>
              <a:rPr sz="2400" spc="-5" dirty="0">
                <a:cs typeface="Arial"/>
              </a:rPr>
              <a:t>are in</a:t>
            </a:r>
            <a:r>
              <a:rPr sz="2400" spc="-10" dirty="0">
                <a:cs typeface="Arial"/>
              </a:rPr>
              <a:t> </a:t>
            </a:r>
            <a:r>
              <a:rPr sz="2400" spc="-5" dirty="0">
                <a:cs typeface="Arial"/>
              </a:rPr>
              <a:t>the</a:t>
            </a:r>
            <a:r>
              <a:rPr sz="2400" spc="-15" dirty="0">
                <a:cs typeface="Arial"/>
              </a:rPr>
              <a:t> </a:t>
            </a:r>
            <a:r>
              <a:rPr sz="2400" dirty="0">
                <a:cs typeface="Arial"/>
              </a:rPr>
              <a:t>range</a:t>
            </a:r>
            <a:r>
              <a:rPr sz="2400" spc="-10"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a</a:t>
            </a:r>
            <a:r>
              <a:rPr sz="2400" spc="-5" dirty="0">
                <a:cs typeface="Arial"/>
              </a:rPr>
              <a:t> few</a:t>
            </a:r>
            <a:r>
              <a:rPr sz="2400" spc="-15" dirty="0">
                <a:cs typeface="Arial"/>
              </a:rPr>
              <a:t> </a:t>
            </a:r>
            <a:r>
              <a:rPr sz="2400" spc="-5" dirty="0">
                <a:cs typeface="Arial"/>
              </a:rPr>
              <a:t>SDs”</a:t>
            </a:r>
            <a:endParaRPr sz="2400" dirty="0">
              <a:cs typeface="Arial"/>
            </a:endParaRPr>
          </a:p>
          <a:p>
            <a:pPr>
              <a:lnSpc>
                <a:spcPct val="100000"/>
              </a:lnSpc>
              <a:spcBef>
                <a:spcPts val="25"/>
              </a:spcBef>
            </a:pPr>
            <a:endParaRPr sz="3100" dirty="0">
              <a:cs typeface="Arial"/>
            </a:endParaRPr>
          </a:p>
          <a:p>
            <a:pPr marL="41910">
              <a:lnSpc>
                <a:spcPct val="100000"/>
              </a:lnSpc>
            </a:pPr>
            <a:r>
              <a:rPr sz="2400" b="1" i="1" spc="-5" dirty="0">
                <a:cs typeface="Arial"/>
              </a:rPr>
              <a:t>If</a:t>
            </a:r>
            <a:r>
              <a:rPr sz="2400" b="1" i="1" spc="-20" dirty="0">
                <a:cs typeface="Arial"/>
              </a:rPr>
              <a:t> </a:t>
            </a:r>
            <a:r>
              <a:rPr sz="2400" b="1" i="1" dirty="0">
                <a:cs typeface="Arial"/>
              </a:rPr>
              <a:t>a</a:t>
            </a:r>
            <a:r>
              <a:rPr sz="2400" b="1" i="1" spc="-15" dirty="0">
                <a:cs typeface="Arial"/>
              </a:rPr>
              <a:t> </a:t>
            </a:r>
            <a:r>
              <a:rPr sz="2400" b="1" i="1" spc="-5" dirty="0">
                <a:cs typeface="Arial"/>
              </a:rPr>
              <a:t>histogram</a:t>
            </a:r>
            <a:r>
              <a:rPr sz="2400" b="1" i="1" spc="-20" dirty="0">
                <a:cs typeface="Arial"/>
              </a:rPr>
              <a:t> </a:t>
            </a:r>
            <a:r>
              <a:rPr sz="2400" b="1" i="1" spc="-5" dirty="0">
                <a:cs typeface="Arial"/>
              </a:rPr>
              <a:t>is</a:t>
            </a:r>
            <a:r>
              <a:rPr sz="2400" b="1" i="1" spc="-20" dirty="0">
                <a:cs typeface="Arial"/>
              </a:rPr>
              <a:t> </a:t>
            </a:r>
            <a:r>
              <a:rPr sz="2400" b="1" i="1" dirty="0">
                <a:cs typeface="Arial"/>
              </a:rPr>
              <a:t>bell-shaped</a:t>
            </a:r>
            <a:r>
              <a:rPr sz="2400" dirty="0">
                <a:cs typeface="Arial"/>
              </a:rPr>
              <a:t>,</a:t>
            </a:r>
            <a:r>
              <a:rPr sz="2400" spc="-15" dirty="0">
                <a:cs typeface="Arial"/>
              </a:rPr>
              <a:t> </a:t>
            </a:r>
            <a:r>
              <a:rPr sz="2400" spc="-5" dirty="0">
                <a:cs typeface="Arial"/>
              </a:rPr>
              <a:t>then</a:t>
            </a:r>
            <a:endParaRPr sz="2400" dirty="0">
              <a:cs typeface="Arial"/>
            </a:endParaRPr>
          </a:p>
          <a:p>
            <a:pPr marL="499109" marR="2376805" indent="-412750">
              <a:lnSpc>
                <a:spcPct val="114599"/>
              </a:lnSpc>
              <a:tabLst>
                <a:tab pos="499109" algn="l"/>
              </a:tabLst>
            </a:pPr>
            <a:r>
              <a:rPr sz="2400" b="1" i="1" dirty="0">
                <a:solidFill>
                  <a:srgbClr val="C4820D"/>
                </a:solidFill>
                <a:cs typeface="Arial"/>
              </a:rPr>
              <a:t>●</a:t>
            </a:r>
            <a:r>
              <a:rPr sz="2400" dirty="0">
                <a:cs typeface="Arial"/>
              </a:rPr>
              <a:t>	</a:t>
            </a:r>
            <a:r>
              <a:rPr sz="2400" spc="-5" dirty="0">
                <a:cs typeface="Arial"/>
              </a:rPr>
              <a:t>Almost</a:t>
            </a:r>
            <a:r>
              <a:rPr sz="2400" spc="-20" dirty="0">
                <a:cs typeface="Arial"/>
              </a:rPr>
              <a:t> </a:t>
            </a:r>
            <a:r>
              <a:rPr sz="2400" spc="-5" dirty="0">
                <a:cs typeface="Arial"/>
              </a:rPr>
              <a:t>all</a:t>
            </a:r>
            <a:r>
              <a:rPr sz="2400" spc="-10" dirty="0">
                <a:cs typeface="Arial"/>
              </a:rPr>
              <a:t> </a:t>
            </a:r>
            <a:r>
              <a:rPr sz="2400" spc="-5" dirty="0">
                <a:cs typeface="Arial"/>
              </a:rPr>
              <a:t>of</a:t>
            </a:r>
            <a:r>
              <a:rPr sz="2400" spc="-15" dirty="0">
                <a:cs typeface="Arial"/>
              </a:rPr>
              <a:t> </a:t>
            </a:r>
            <a:r>
              <a:rPr sz="2400" spc="-5" dirty="0">
                <a:cs typeface="Arial"/>
              </a:rPr>
              <a:t>the</a:t>
            </a:r>
            <a:r>
              <a:rPr sz="2400" spc="-15" dirty="0">
                <a:cs typeface="Arial"/>
              </a:rPr>
              <a:t> </a:t>
            </a:r>
            <a:r>
              <a:rPr sz="2400" spc="-5" dirty="0">
                <a:cs typeface="Arial"/>
              </a:rPr>
              <a:t>data</a:t>
            </a:r>
            <a:r>
              <a:rPr sz="2400" spc="-15" dirty="0">
                <a:cs typeface="Arial"/>
              </a:rPr>
              <a:t> </a:t>
            </a:r>
            <a:r>
              <a:rPr sz="2400" spc="-5" dirty="0">
                <a:cs typeface="Arial"/>
              </a:rPr>
              <a:t>are</a:t>
            </a:r>
            <a:r>
              <a:rPr sz="2400" spc="-10" dirty="0">
                <a:cs typeface="Arial"/>
              </a:rPr>
              <a:t> </a:t>
            </a:r>
            <a:r>
              <a:rPr sz="2400" spc="-5" dirty="0">
                <a:cs typeface="Arial"/>
              </a:rPr>
              <a:t>in</a:t>
            </a:r>
            <a:r>
              <a:rPr sz="2400" spc="-15" dirty="0">
                <a:cs typeface="Arial"/>
              </a:rPr>
              <a:t> </a:t>
            </a:r>
            <a:r>
              <a:rPr sz="2400" spc="-5" dirty="0">
                <a:cs typeface="Arial"/>
              </a:rPr>
              <a:t>the</a:t>
            </a:r>
            <a:r>
              <a:rPr lang="en-US" sz="2400" spc="-15" dirty="0">
                <a:cs typeface="Arial"/>
              </a:rPr>
              <a:t> </a:t>
            </a:r>
            <a:r>
              <a:rPr sz="2400" dirty="0">
                <a:cs typeface="Arial"/>
              </a:rPr>
              <a:t>range </a:t>
            </a:r>
            <a:r>
              <a:rPr sz="2400" spc="-655" dirty="0">
                <a:cs typeface="Arial"/>
              </a:rPr>
              <a:t> </a:t>
            </a:r>
            <a:r>
              <a:rPr sz="2400" dirty="0">
                <a:cs typeface="Arial"/>
              </a:rPr>
              <a:t>“average</a:t>
            </a:r>
            <a:r>
              <a:rPr sz="2400" spc="-10" dirty="0">
                <a:cs typeface="Arial"/>
              </a:rPr>
              <a:t> </a:t>
            </a:r>
            <a:r>
              <a:rPr sz="2400" dirty="0">
                <a:cs typeface="Arial"/>
              </a:rPr>
              <a:t>±</a:t>
            </a:r>
            <a:r>
              <a:rPr sz="2400" spc="-15" dirty="0">
                <a:cs typeface="Arial"/>
              </a:rPr>
              <a:t> </a:t>
            </a:r>
            <a:r>
              <a:rPr sz="2400" dirty="0">
                <a:cs typeface="Arial"/>
              </a:rPr>
              <a:t>3</a:t>
            </a:r>
            <a:r>
              <a:rPr sz="2400" spc="-5" dirty="0">
                <a:cs typeface="Arial"/>
              </a:rPr>
              <a:t> SDs”</a:t>
            </a:r>
            <a:endParaRPr sz="2400" dirty="0">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95528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Bounds</a:t>
            </a:r>
            <a:r>
              <a:rPr spc="-35" dirty="0">
                <a:solidFill>
                  <a:schemeClr val="tx1"/>
                </a:solidFill>
              </a:rPr>
              <a:t> </a:t>
            </a:r>
            <a:r>
              <a:rPr spc="-5" dirty="0">
                <a:solidFill>
                  <a:schemeClr val="tx1"/>
                </a:solidFill>
              </a:rPr>
              <a:t>and</a:t>
            </a:r>
            <a:r>
              <a:rPr spc="-35" dirty="0">
                <a:solidFill>
                  <a:schemeClr val="tx1"/>
                </a:solidFill>
              </a:rPr>
              <a:t> </a:t>
            </a:r>
            <a:r>
              <a:rPr spc="-5" dirty="0">
                <a:solidFill>
                  <a:schemeClr val="tx1"/>
                </a:solidFill>
              </a:rPr>
              <a:t>Normal</a:t>
            </a:r>
            <a:r>
              <a:rPr spc="-160" dirty="0">
                <a:solidFill>
                  <a:schemeClr val="tx1"/>
                </a:solidFill>
              </a:rPr>
              <a:t> </a:t>
            </a:r>
            <a:r>
              <a:rPr spc="-5" dirty="0">
                <a:solidFill>
                  <a:schemeClr val="tx1"/>
                </a:solidFill>
              </a:rPr>
              <a:t>Approximations</a:t>
            </a:r>
          </a:p>
        </p:txBody>
      </p:sp>
      <p:pic>
        <p:nvPicPr>
          <p:cNvPr id="5" name="object 5"/>
          <p:cNvPicPr/>
          <p:nvPr/>
        </p:nvPicPr>
        <p:blipFill>
          <a:blip r:embed="rId2" cstate="print"/>
          <a:stretch>
            <a:fillRect/>
          </a:stretch>
        </p:blipFill>
        <p:spPr>
          <a:xfrm>
            <a:off x="512300" y="1564050"/>
            <a:ext cx="8162924" cy="25145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362394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90" dirty="0">
                <a:solidFill>
                  <a:schemeClr val="tx1"/>
                </a:solidFill>
              </a:rPr>
              <a:t> </a:t>
            </a:r>
            <a:r>
              <a:rPr dirty="0">
                <a:solidFill>
                  <a:schemeClr val="tx1"/>
                </a:solidFill>
              </a:rPr>
              <a:t>“Central”</a:t>
            </a:r>
            <a:r>
              <a:rPr spc="-185" dirty="0">
                <a:solidFill>
                  <a:schemeClr val="tx1"/>
                </a:solidFill>
              </a:rPr>
              <a:t> </a:t>
            </a:r>
            <a:r>
              <a:rPr spc="-5" dirty="0">
                <a:solidFill>
                  <a:schemeClr val="tx1"/>
                </a:solidFill>
              </a:rPr>
              <a:t>Area</a:t>
            </a:r>
          </a:p>
        </p:txBody>
      </p:sp>
      <p:pic>
        <p:nvPicPr>
          <p:cNvPr id="5" name="object 5"/>
          <p:cNvPicPr/>
          <p:nvPr/>
        </p:nvPicPr>
        <p:blipFill>
          <a:blip r:embed="rId2" cstate="print"/>
          <a:stretch>
            <a:fillRect/>
          </a:stretch>
        </p:blipFill>
        <p:spPr>
          <a:xfrm>
            <a:off x="2026588" y="945909"/>
            <a:ext cx="5082136" cy="37354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586601" cy="636072"/>
          </a:xfrm>
          <a:prstGeom prst="rect">
            <a:avLst/>
          </a:prstGeom>
        </p:spPr>
        <p:txBody>
          <a:bodyPr vert="horz" wrap="square" lIns="0" tIns="12700" rIns="0" bIns="0" rtlCol="0">
            <a:spAutoFit/>
          </a:bodyPr>
          <a:lstStyle/>
          <a:p>
            <a:pPr marL="12700">
              <a:lnSpc>
                <a:spcPct val="100000"/>
              </a:lnSpc>
              <a:spcBef>
                <a:spcPts val="100"/>
              </a:spcBef>
            </a:pPr>
            <a:r>
              <a:rPr lang="en-US" dirty="0">
                <a:solidFill>
                  <a:schemeClr val="tx1"/>
                </a:solidFill>
              </a:rPr>
              <a:t>Questions</a:t>
            </a:r>
            <a:endParaRPr dirty="0">
              <a:solidFill>
                <a:schemeClr val="tx1"/>
              </a:solidFill>
            </a:endParaRPr>
          </a:p>
        </p:txBody>
      </p:sp>
      <p:sp>
        <p:nvSpPr>
          <p:cNvPr id="3" name="object 3"/>
          <p:cNvSpPr txBox="1"/>
          <p:nvPr/>
        </p:nvSpPr>
        <p:spPr>
          <a:xfrm>
            <a:off x="574724" y="1093342"/>
            <a:ext cx="7294880" cy="3336811"/>
          </a:xfrm>
          <a:prstGeom prst="rect">
            <a:avLst/>
          </a:prstGeom>
        </p:spPr>
        <p:txBody>
          <a:bodyPr vert="horz" wrap="square" lIns="0" tIns="12700" rIns="0" bIns="0" rtlCol="0">
            <a:spAutoFit/>
          </a:bodyPr>
          <a:lstStyle/>
          <a:p>
            <a:pPr marL="469265" marR="5080" indent="-412750">
              <a:lnSpc>
                <a:spcPct val="100499"/>
              </a:lnSpc>
              <a:spcBef>
                <a:spcPts val="85"/>
              </a:spcBef>
              <a:buClr>
                <a:srgbClr val="C4820D"/>
              </a:buClr>
              <a:buChar char="●"/>
              <a:tabLst>
                <a:tab pos="469265" algn="l"/>
                <a:tab pos="469900" algn="l"/>
              </a:tabLst>
            </a:pPr>
            <a:r>
              <a:rPr lang="en-US" sz="2400" b="0" dirty="0">
                <a:cs typeface="Arial"/>
              </a:rPr>
              <a:t>How</a:t>
            </a:r>
            <a:r>
              <a:rPr lang="en-US" sz="2400" b="0" spc="-30" dirty="0">
                <a:cs typeface="Arial"/>
              </a:rPr>
              <a:t> </a:t>
            </a:r>
            <a:r>
              <a:rPr lang="en-US" sz="2400" b="0" dirty="0">
                <a:cs typeface="Arial"/>
              </a:rPr>
              <a:t>can</a:t>
            </a:r>
            <a:r>
              <a:rPr lang="en-US" sz="2400" b="0" spc="-20" dirty="0">
                <a:cs typeface="Arial"/>
              </a:rPr>
              <a:t> </a:t>
            </a:r>
            <a:r>
              <a:rPr lang="en-US" sz="2400" b="0" dirty="0">
                <a:cs typeface="Arial"/>
              </a:rPr>
              <a:t>we</a:t>
            </a:r>
            <a:r>
              <a:rPr lang="en-US" sz="2400" b="0" spc="-20" dirty="0">
                <a:cs typeface="Arial"/>
              </a:rPr>
              <a:t> </a:t>
            </a:r>
            <a:r>
              <a:rPr lang="en-US" sz="2400" b="0" dirty="0">
                <a:cs typeface="Arial"/>
              </a:rPr>
              <a:t>quantify</a:t>
            </a:r>
            <a:r>
              <a:rPr lang="en-US" sz="2400" b="0" spc="-20" dirty="0">
                <a:cs typeface="Arial"/>
              </a:rPr>
              <a:t> </a:t>
            </a:r>
            <a:r>
              <a:rPr lang="en-US" sz="2400" b="0" dirty="0">
                <a:cs typeface="Arial"/>
              </a:rPr>
              <a:t>natural</a:t>
            </a:r>
            <a:r>
              <a:rPr lang="en-US" sz="2400" b="0" spc="-20" dirty="0">
                <a:cs typeface="Arial"/>
              </a:rPr>
              <a:t> </a:t>
            </a:r>
            <a:r>
              <a:rPr lang="en-US" sz="2400" b="0" dirty="0">
                <a:cs typeface="Arial"/>
              </a:rPr>
              <a:t>concepts</a:t>
            </a:r>
            <a:r>
              <a:rPr lang="en-US" sz="2400" b="0" spc="-20" dirty="0">
                <a:cs typeface="Arial"/>
              </a:rPr>
              <a:t> </a:t>
            </a:r>
            <a:r>
              <a:rPr lang="en-US" sz="2400" b="0" dirty="0">
                <a:cs typeface="Arial"/>
              </a:rPr>
              <a:t>like</a:t>
            </a:r>
            <a:r>
              <a:rPr lang="en-US" sz="2400" b="0" spc="-20" dirty="0">
                <a:cs typeface="Arial"/>
              </a:rPr>
              <a:t> </a:t>
            </a:r>
            <a:r>
              <a:rPr lang="en-US" sz="2400" b="0" dirty="0">
                <a:cs typeface="Arial"/>
              </a:rPr>
              <a:t>“center”</a:t>
            </a:r>
            <a:r>
              <a:rPr lang="en-US" sz="2400" b="0" spc="-15" dirty="0">
                <a:cs typeface="Arial"/>
              </a:rPr>
              <a:t> </a:t>
            </a:r>
            <a:r>
              <a:rPr lang="en-US" sz="2400" b="0" spc="-25" dirty="0">
                <a:cs typeface="Arial"/>
              </a:rPr>
              <a:t>and </a:t>
            </a:r>
            <a:r>
              <a:rPr lang="en-US" sz="2400" b="0" spc="-10" dirty="0">
                <a:cs typeface="Arial"/>
              </a:rPr>
              <a:t>“variability”?</a:t>
            </a:r>
          </a:p>
          <a:p>
            <a:pPr marL="44450">
              <a:lnSpc>
                <a:spcPct val="100000"/>
              </a:lnSpc>
              <a:spcBef>
                <a:spcPts val="15"/>
              </a:spcBef>
              <a:buClr>
                <a:srgbClr val="C4820D"/>
              </a:buClr>
              <a:buFont typeface="Arial"/>
              <a:buChar char="●"/>
            </a:pPr>
            <a:endParaRPr lang="en-US" sz="2400" dirty="0">
              <a:cs typeface="Arial"/>
            </a:endParaRPr>
          </a:p>
          <a:p>
            <a:pPr marL="469265" marR="615950" indent="-412750">
              <a:lnSpc>
                <a:spcPct val="100499"/>
              </a:lnSpc>
              <a:buClr>
                <a:srgbClr val="C4820D"/>
              </a:buClr>
              <a:buChar char="●"/>
              <a:tabLst>
                <a:tab pos="469265" algn="l"/>
                <a:tab pos="469900" algn="l"/>
              </a:tabLst>
            </a:pPr>
            <a:r>
              <a:rPr lang="en-US" sz="2400" b="0" dirty="0">
                <a:cs typeface="Arial"/>
              </a:rPr>
              <a:t>Why</a:t>
            </a:r>
            <a:r>
              <a:rPr lang="en-US" sz="2400" b="0" spc="-35" dirty="0">
                <a:cs typeface="Arial"/>
              </a:rPr>
              <a:t> </a:t>
            </a:r>
            <a:r>
              <a:rPr lang="en-US" sz="2400" b="0" dirty="0">
                <a:cs typeface="Arial"/>
              </a:rPr>
              <a:t>do</a:t>
            </a:r>
            <a:r>
              <a:rPr lang="en-US" sz="2400" b="0" spc="-20" dirty="0">
                <a:cs typeface="Arial"/>
              </a:rPr>
              <a:t> </a:t>
            </a:r>
            <a:r>
              <a:rPr lang="en-US" sz="2400" b="0" dirty="0">
                <a:cs typeface="Arial"/>
              </a:rPr>
              <a:t>many</a:t>
            </a:r>
            <a:r>
              <a:rPr lang="en-US" sz="2400" b="0" spc="-20" dirty="0">
                <a:cs typeface="Arial"/>
              </a:rPr>
              <a:t> </a:t>
            </a:r>
            <a:r>
              <a:rPr lang="en-US" sz="2400" b="0" dirty="0">
                <a:cs typeface="Arial"/>
              </a:rPr>
              <a:t>of</a:t>
            </a:r>
            <a:r>
              <a:rPr lang="en-US" sz="2400" b="0" spc="-20" dirty="0">
                <a:cs typeface="Arial"/>
              </a:rPr>
              <a:t> </a:t>
            </a:r>
            <a:r>
              <a:rPr lang="en-US" sz="2400" b="0" dirty="0">
                <a:cs typeface="Arial"/>
              </a:rPr>
              <a:t>the</a:t>
            </a:r>
            <a:r>
              <a:rPr lang="en-US" sz="2400" b="0" spc="-20" dirty="0">
                <a:cs typeface="Arial"/>
              </a:rPr>
              <a:t> </a:t>
            </a:r>
            <a:r>
              <a:rPr lang="en-US" sz="2400" b="0" dirty="0">
                <a:cs typeface="Arial"/>
              </a:rPr>
              <a:t>empirical</a:t>
            </a:r>
            <a:r>
              <a:rPr lang="en-US" sz="2400" b="0" spc="-20" dirty="0">
                <a:cs typeface="Arial"/>
              </a:rPr>
              <a:t> </a:t>
            </a:r>
            <a:r>
              <a:rPr lang="en-US" sz="2400" b="0" dirty="0">
                <a:cs typeface="Arial"/>
              </a:rPr>
              <a:t>distributions</a:t>
            </a:r>
            <a:r>
              <a:rPr lang="en-US" sz="2400" b="0" spc="-20" dirty="0">
                <a:cs typeface="Arial"/>
              </a:rPr>
              <a:t> </a:t>
            </a:r>
            <a:r>
              <a:rPr lang="en-US" sz="2400" b="0" dirty="0">
                <a:cs typeface="Arial"/>
              </a:rPr>
              <a:t>that</a:t>
            </a:r>
            <a:r>
              <a:rPr lang="en-US" sz="2400" b="0" spc="-20" dirty="0">
                <a:cs typeface="Arial"/>
              </a:rPr>
              <a:t> </a:t>
            </a:r>
            <a:r>
              <a:rPr lang="en-US" sz="2400" b="0" spc="-25" dirty="0">
                <a:cs typeface="Arial"/>
              </a:rPr>
              <a:t>we </a:t>
            </a:r>
            <a:r>
              <a:rPr lang="en-US" sz="2400" b="0" dirty="0">
                <a:cs typeface="Arial"/>
              </a:rPr>
              <a:t>generate</a:t>
            </a:r>
            <a:r>
              <a:rPr lang="en-US" sz="2400" b="0" spc="-30" dirty="0">
                <a:cs typeface="Arial"/>
              </a:rPr>
              <a:t> </a:t>
            </a:r>
            <a:r>
              <a:rPr lang="en-US" sz="2400" b="0" dirty="0">
                <a:cs typeface="Arial"/>
              </a:rPr>
              <a:t>come</a:t>
            </a:r>
            <a:r>
              <a:rPr lang="en-US" sz="2400" b="0" spc="-20" dirty="0">
                <a:cs typeface="Arial"/>
              </a:rPr>
              <a:t> </a:t>
            </a:r>
            <a:r>
              <a:rPr lang="en-US" sz="2400" b="0" dirty="0">
                <a:cs typeface="Arial"/>
              </a:rPr>
              <a:t>out</a:t>
            </a:r>
            <a:r>
              <a:rPr lang="en-US" sz="2400" b="0" spc="-20" dirty="0">
                <a:cs typeface="Arial"/>
              </a:rPr>
              <a:t> </a:t>
            </a:r>
            <a:r>
              <a:rPr lang="en-US" sz="2400" b="0" dirty="0">
                <a:cs typeface="Arial"/>
              </a:rPr>
              <a:t>bell</a:t>
            </a:r>
            <a:r>
              <a:rPr lang="en-US" sz="2400" b="0" spc="-20" dirty="0">
                <a:cs typeface="Arial"/>
              </a:rPr>
              <a:t> </a:t>
            </a:r>
            <a:r>
              <a:rPr lang="en-US" sz="2400" b="0" spc="-10" dirty="0">
                <a:cs typeface="Arial"/>
              </a:rPr>
              <a:t>shaped?</a:t>
            </a:r>
          </a:p>
          <a:p>
            <a:pPr marL="44450">
              <a:lnSpc>
                <a:spcPct val="100000"/>
              </a:lnSpc>
              <a:spcBef>
                <a:spcPts val="15"/>
              </a:spcBef>
              <a:buClr>
                <a:srgbClr val="C4820D"/>
              </a:buClr>
              <a:buFont typeface="Arial"/>
              <a:buChar char="●"/>
            </a:pPr>
            <a:endParaRPr lang="en-US" sz="2400" dirty="0">
              <a:cs typeface="Arial"/>
            </a:endParaRPr>
          </a:p>
          <a:p>
            <a:pPr marL="469265" marR="868680" indent="-412750">
              <a:lnSpc>
                <a:spcPct val="100499"/>
              </a:lnSpc>
              <a:buClr>
                <a:srgbClr val="C4820D"/>
              </a:buClr>
              <a:buChar char="●"/>
              <a:tabLst>
                <a:tab pos="469265" algn="l"/>
                <a:tab pos="469900" algn="l"/>
              </a:tabLst>
            </a:pPr>
            <a:r>
              <a:rPr lang="en-US" sz="2400" b="0" dirty="0">
                <a:cs typeface="Arial"/>
              </a:rPr>
              <a:t>How</a:t>
            </a:r>
            <a:r>
              <a:rPr lang="en-US" sz="2400" b="0" spc="-25" dirty="0">
                <a:cs typeface="Arial"/>
              </a:rPr>
              <a:t> </a:t>
            </a:r>
            <a:r>
              <a:rPr lang="en-US" sz="2400" b="0" dirty="0">
                <a:cs typeface="Arial"/>
              </a:rPr>
              <a:t>is</a:t>
            </a:r>
            <a:r>
              <a:rPr lang="en-US" sz="2400" b="0" spc="-15" dirty="0">
                <a:cs typeface="Arial"/>
              </a:rPr>
              <a:t> </a:t>
            </a:r>
            <a:r>
              <a:rPr lang="en-US" sz="2400" b="0" dirty="0">
                <a:cs typeface="Arial"/>
              </a:rPr>
              <a:t>sample</a:t>
            </a:r>
            <a:r>
              <a:rPr lang="en-US" sz="2400" b="0" spc="-15" dirty="0">
                <a:cs typeface="Arial"/>
              </a:rPr>
              <a:t> </a:t>
            </a:r>
            <a:r>
              <a:rPr lang="en-US" sz="2400" b="0" dirty="0">
                <a:cs typeface="Arial"/>
              </a:rPr>
              <a:t>size</a:t>
            </a:r>
            <a:r>
              <a:rPr lang="en-US" sz="2400" b="0" spc="-15" dirty="0">
                <a:cs typeface="Arial"/>
              </a:rPr>
              <a:t> </a:t>
            </a:r>
            <a:r>
              <a:rPr lang="en-US" sz="2400" b="0" dirty="0">
                <a:cs typeface="Arial"/>
              </a:rPr>
              <a:t>related</a:t>
            </a:r>
            <a:r>
              <a:rPr lang="en-US" sz="2400" b="0" spc="-10" dirty="0">
                <a:cs typeface="Arial"/>
              </a:rPr>
              <a:t> </a:t>
            </a:r>
            <a:r>
              <a:rPr lang="en-US" sz="2400" b="0" dirty="0">
                <a:cs typeface="Arial"/>
              </a:rPr>
              <a:t>to</a:t>
            </a:r>
            <a:r>
              <a:rPr lang="en-US" sz="2400" b="0" spc="-15" dirty="0">
                <a:cs typeface="Arial"/>
              </a:rPr>
              <a:t> </a:t>
            </a:r>
            <a:r>
              <a:rPr lang="en-US" sz="2400" b="0" dirty="0">
                <a:cs typeface="Arial"/>
              </a:rPr>
              <a:t>the</a:t>
            </a:r>
            <a:r>
              <a:rPr lang="en-US" sz="2400" b="0" spc="-15" dirty="0">
                <a:cs typeface="Arial"/>
              </a:rPr>
              <a:t> </a:t>
            </a:r>
            <a:r>
              <a:rPr lang="en-US" sz="2400" b="0" dirty="0">
                <a:cs typeface="Arial"/>
              </a:rPr>
              <a:t>accuracy</a:t>
            </a:r>
            <a:r>
              <a:rPr lang="en-US" sz="2400" b="0" spc="-15" dirty="0">
                <a:cs typeface="Arial"/>
              </a:rPr>
              <a:t> </a:t>
            </a:r>
            <a:r>
              <a:rPr lang="en-US" sz="2400" b="0" dirty="0">
                <a:cs typeface="Arial"/>
              </a:rPr>
              <a:t>of</a:t>
            </a:r>
            <a:r>
              <a:rPr lang="en-US" sz="2400" b="0" spc="-10" dirty="0">
                <a:cs typeface="Arial"/>
              </a:rPr>
              <a:t> </a:t>
            </a:r>
            <a:r>
              <a:rPr lang="en-US" sz="2400" b="0" spc="-25" dirty="0">
                <a:cs typeface="Arial"/>
              </a:rPr>
              <a:t>an </a:t>
            </a:r>
            <a:r>
              <a:rPr lang="en-US" sz="2400" b="0" spc="-10" dirty="0">
                <a:cs typeface="Arial"/>
              </a:rPr>
              <a:t>estimate?</a:t>
            </a:r>
          </a:p>
          <a:p>
            <a:pPr>
              <a:lnSpc>
                <a:spcPct val="100000"/>
              </a:lnSpc>
              <a:buClr>
                <a:srgbClr val="C4820D"/>
              </a:buClr>
              <a:buFont typeface="Arial MT"/>
              <a:buChar char="●"/>
            </a:pPr>
            <a:endParaRPr lang="en-US" sz="2400"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45" dirty="0"/>
              <a:t>Central limit theorem</a:t>
            </a:r>
            <a:endParaRPr spc="-5" dirty="0"/>
          </a:p>
        </p:txBody>
      </p:sp>
    </p:spTree>
    <p:extLst>
      <p:ext uri="{BB962C8B-B14F-4D97-AF65-F5344CB8AC3E}">
        <p14:creationId xmlns:p14="http://schemas.microsoft.com/office/powerpoint/2010/main" val="198703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79730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Sample</a:t>
            </a:r>
            <a:r>
              <a:rPr spc="-200" dirty="0">
                <a:solidFill>
                  <a:schemeClr val="tx1"/>
                </a:solidFill>
              </a:rPr>
              <a:t> </a:t>
            </a:r>
            <a:r>
              <a:rPr spc="-25" dirty="0">
                <a:solidFill>
                  <a:schemeClr val="tx1"/>
                </a:solidFill>
              </a:rPr>
              <a:t>Averages</a:t>
            </a:r>
          </a:p>
        </p:txBody>
      </p:sp>
      <p:sp>
        <p:nvSpPr>
          <p:cNvPr id="3" name="object 3"/>
          <p:cNvSpPr txBox="1"/>
          <p:nvPr/>
        </p:nvSpPr>
        <p:spPr>
          <a:xfrm>
            <a:off x="574724" y="1034287"/>
            <a:ext cx="7948930" cy="2256155"/>
          </a:xfrm>
          <a:prstGeom prst="rect">
            <a:avLst/>
          </a:prstGeom>
        </p:spPr>
        <p:txBody>
          <a:bodyPr vert="horz" wrap="square" lIns="0" tIns="15240" rIns="0" bIns="0" rtlCol="0">
            <a:spAutoFit/>
          </a:bodyPr>
          <a:lstStyle/>
          <a:p>
            <a:pPr marL="424815" marR="349250" indent="-412750">
              <a:lnSpc>
                <a:spcPct val="115399"/>
              </a:lnSpc>
              <a:spcBef>
                <a:spcPts val="120"/>
              </a:spcBef>
              <a:tabLst>
                <a:tab pos="424815" algn="l"/>
              </a:tabLst>
            </a:pPr>
            <a:r>
              <a:rPr sz="2400" b="1" i="1" dirty="0">
                <a:solidFill>
                  <a:srgbClr val="C4820D"/>
                </a:solidFill>
                <a:cs typeface="Arial"/>
              </a:rPr>
              <a:t>●</a:t>
            </a:r>
            <a:r>
              <a:rPr sz="2400" dirty="0">
                <a:cs typeface="Arial"/>
              </a:rPr>
              <a:t>	</a:t>
            </a:r>
            <a:r>
              <a:rPr sz="2400" spc="-5" dirty="0">
                <a:cs typeface="Arial"/>
              </a:rPr>
              <a:t>The Central Limit Theorem describes how the normal </a:t>
            </a:r>
            <a:r>
              <a:rPr sz="2400" spc="-655" dirty="0">
                <a:cs typeface="Arial"/>
              </a:rPr>
              <a:t> </a:t>
            </a:r>
            <a:r>
              <a:rPr sz="2400" spc="-5" dirty="0">
                <a:cs typeface="Arial"/>
              </a:rPr>
              <a:t>distribution </a:t>
            </a:r>
            <a:r>
              <a:rPr sz="2400" dirty="0">
                <a:cs typeface="Arial"/>
              </a:rPr>
              <a:t>(a </a:t>
            </a:r>
            <a:r>
              <a:rPr sz="2400" spc="-5" dirty="0">
                <a:cs typeface="Arial"/>
              </a:rPr>
              <a:t>bell-shaped </a:t>
            </a:r>
            <a:r>
              <a:rPr sz="2400" dirty="0">
                <a:cs typeface="Arial"/>
              </a:rPr>
              <a:t>curve) </a:t>
            </a:r>
            <a:r>
              <a:rPr sz="2400" spc="-5" dirty="0">
                <a:cs typeface="Arial"/>
              </a:rPr>
              <a:t>is </a:t>
            </a:r>
            <a:r>
              <a:rPr sz="2400" dirty="0">
                <a:cs typeface="Arial"/>
              </a:rPr>
              <a:t>connected </a:t>
            </a:r>
            <a:r>
              <a:rPr sz="2400" spc="-5" dirty="0">
                <a:cs typeface="Arial"/>
              </a:rPr>
              <a:t>to </a:t>
            </a:r>
            <a:r>
              <a:rPr sz="2400" dirty="0">
                <a:cs typeface="Arial"/>
              </a:rPr>
              <a:t> random</a:t>
            </a:r>
            <a:r>
              <a:rPr sz="2400" spc="-10" dirty="0">
                <a:cs typeface="Arial"/>
              </a:rPr>
              <a:t> </a:t>
            </a:r>
            <a:r>
              <a:rPr sz="2400" dirty="0">
                <a:cs typeface="Arial"/>
              </a:rPr>
              <a:t>sample</a:t>
            </a:r>
            <a:r>
              <a:rPr sz="2400" spc="-5" dirty="0">
                <a:cs typeface="Arial"/>
              </a:rPr>
              <a:t> averages.</a:t>
            </a:r>
            <a:endParaRPr sz="2400" dirty="0">
              <a:cs typeface="Arial"/>
            </a:endParaRPr>
          </a:p>
          <a:p>
            <a:pPr marL="424815" marR="5080" indent="-412750">
              <a:lnSpc>
                <a:spcPct val="113700"/>
              </a:lnSpc>
              <a:spcBef>
                <a:spcPts val="1025"/>
              </a:spcBef>
              <a:tabLst>
                <a:tab pos="424815" algn="l"/>
              </a:tabLst>
            </a:pPr>
            <a:r>
              <a:rPr sz="2400" b="1" i="1" dirty="0">
                <a:solidFill>
                  <a:srgbClr val="C4820D"/>
                </a:solidFill>
                <a:cs typeface="Arial"/>
              </a:rPr>
              <a:t>●</a:t>
            </a:r>
            <a:r>
              <a:rPr sz="2400" dirty="0">
                <a:cs typeface="Arial"/>
              </a:rPr>
              <a:t>	</a:t>
            </a:r>
            <a:r>
              <a:rPr sz="2400" spc="-25" dirty="0">
                <a:cs typeface="Arial"/>
              </a:rPr>
              <a:t>We </a:t>
            </a:r>
            <a:r>
              <a:rPr sz="2400" dirty="0">
                <a:cs typeface="Arial"/>
              </a:rPr>
              <a:t>care </a:t>
            </a:r>
            <a:r>
              <a:rPr sz="2400" spc="-5" dirty="0">
                <a:cs typeface="Arial"/>
              </a:rPr>
              <a:t>about </a:t>
            </a:r>
            <a:r>
              <a:rPr sz="2400" dirty="0">
                <a:cs typeface="Arial"/>
              </a:rPr>
              <a:t>sample </a:t>
            </a:r>
            <a:r>
              <a:rPr sz="2400" spc="-5" dirty="0">
                <a:cs typeface="Arial"/>
              </a:rPr>
              <a:t>averages because they estimate </a:t>
            </a:r>
            <a:r>
              <a:rPr sz="2400" spc="-655" dirty="0">
                <a:cs typeface="Arial"/>
              </a:rPr>
              <a:t> </a:t>
            </a:r>
            <a:r>
              <a:rPr sz="2400" spc="-5" dirty="0">
                <a:cs typeface="Arial"/>
              </a:rPr>
              <a:t>population</a:t>
            </a:r>
            <a:r>
              <a:rPr sz="2400" spc="-10" dirty="0">
                <a:cs typeface="Arial"/>
              </a:rPr>
              <a:t> </a:t>
            </a:r>
            <a:r>
              <a:rPr sz="2400" spc="-5" dirty="0">
                <a:cs typeface="Arial"/>
              </a:rPr>
              <a:t>averages.</a:t>
            </a:r>
            <a:endParaRPr sz="2400" dirty="0">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698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Central</a:t>
            </a:r>
            <a:r>
              <a:rPr spc="-45" dirty="0">
                <a:solidFill>
                  <a:schemeClr val="tx1"/>
                </a:solidFill>
              </a:rPr>
              <a:t> </a:t>
            </a:r>
            <a:r>
              <a:rPr spc="-10" dirty="0">
                <a:solidFill>
                  <a:schemeClr val="tx1"/>
                </a:solidFill>
              </a:rPr>
              <a:t>Limit</a:t>
            </a:r>
            <a:r>
              <a:rPr spc="-50" dirty="0">
                <a:solidFill>
                  <a:schemeClr val="tx1"/>
                </a:solidFill>
              </a:rPr>
              <a:t> </a:t>
            </a:r>
            <a:r>
              <a:rPr spc="-5" dirty="0">
                <a:solidFill>
                  <a:schemeClr val="tx1"/>
                </a:solidFill>
              </a:rPr>
              <a:t>Theorem</a:t>
            </a:r>
          </a:p>
        </p:txBody>
      </p:sp>
      <p:sp>
        <p:nvSpPr>
          <p:cNvPr id="3" name="object 3"/>
          <p:cNvSpPr txBox="1"/>
          <p:nvPr/>
        </p:nvSpPr>
        <p:spPr>
          <a:xfrm>
            <a:off x="599768" y="1030477"/>
            <a:ext cx="8150942" cy="3304687"/>
          </a:xfrm>
          <a:prstGeom prst="rect">
            <a:avLst/>
          </a:prstGeom>
        </p:spPr>
        <p:txBody>
          <a:bodyPr vert="horz" wrap="square" lIns="0" tIns="75565" rIns="0" bIns="0" rtlCol="0">
            <a:spAutoFit/>
          </a:bodyPr>
          <a:lstStyle/>
          <a:p>
            <a:pPr marL="12700">
              <a:lnSpc>
                <a:spcPct val="100000"/>
              </a:lnSpc>
              <a:spcBef>
                <a:spcPts val="595"/>
              </a:spcBef>
            </a:pPr>
            <a:r>
              <a:rPr sz="2400" spc="-5" dirty="0">
                <a:cs typeface="Arial"/>
              </a:rPr>
              <a:t>If</a:t>
            </a:r>
            <a:r>
              <a:rPr sz="2400" spc="-35" dirty="0">
                <a:cs typeface="Arial"/>
              </a:rPr>
              <a:t> </a:t>
            </a:r>
            <a:r>
              <a:rPr sz="2400" spc="-5" dirty="0">
                <a:cs typeface="Arial"/>
              </a:rPr>
              <a:t>the</a:t>
            </a:r>
            <a:r>
              <a:rPr sz="2400" spc="-30" dirty="0">
                <a:cs typeface="Arial"/>
              </a:rPr>
              <a:t> </a:t>
            </a:r>
            <a:r>
              <a:rPr sz="2400" dirty="0">
                <a:cs typeface="Arial"/>
              </a:rPr>
              <a:t>sample</a:t>
            </a:r>
            <a:r>
              <a:rPr sz="2400" spc="-25" dirty="0">
                <a:cs typeface="Arial"/>
              </a:rPr>
              <a:t> </a:t>
            </a:r>
            <a:r>
              <a:rPr sz="2400" spc="-5" dirty="0">
                <a:cs typeface="Arial"/>
              </a:rPr>
              <a:t>is</a:t>
            </a:r>
            <a:endParaRPr sz="2400" dirty="0">
              <a:cs typeface="Arial"/>
            </a:endParaRPr>
          </a:p>
          <a:p>
            <a:pPr marL="57150">
              <a:lnSpc>
                <a:spcPct val="100000"/>
              </a:lnSpc>
              <a:spcBef>
                <a:spcPts val="495"/>
              </a:spcBef>
              <a:tabLst>
                <a:tab pos="469265" algn="l"/>
              </a:tabLst>
            </a:pPr>
            <a:r>
              <a:rPr sz="2400" dirty="0">
                <a:solidFill>
                  <a:srgbClr val="C4820D"/>
                </a:solidFill>
                <a:cs typeface="Arial"/>
              </a:rPr>
              <a:t>●	</a:t>
            </a:r>
            <a:r>
              <a:rPr sz="2400" spc="-5" dirty="0">
                <a:cs typeface="Arial"/>
              </a:rPr>
              <a:t>large,</a:t>
            </a:r>
            <a:r>
              <a:rPr sz="2400" spc="-50" dirty="0">
                <a:cs typeface="Arial"/>
              </a:rPr>
              <a:t> </a:t>
            </a:r>
            <a:r>
              <a:rPr sz="2400" spc="-5" dirty="0">
                <a:cs typeface="Arial"/>
              </a:rPr>
              <a:t>and</a:t>
            </a:r>
            <a:endParaRPr sz="2400" dirty="0">
              <a:cs typeface="Arial"/>
            </a:endParaRPr>
          </a:p>
          <a:p>
            <a:pPr marL="57150">
              <a:lnSpc>
                <a:spcPct val="100000"/>
              </a:lnSpc>
              <a:spcBef>
                <a:spcPts val="15"/>
              </a:spcBef>
              <a:tabLst>
                <a:tab pos="469265" algn="l"/>
              </a:tabLst>
            </a:pPr>
            <a:r>
              <a:rPr sz="2400" dirty="0">
                <a:solidFill>
                  <a:srgbClr val="C4820D"/>
                </a:solidFill>
                <a:cs typeface="Arial"/>
              </a:rPr>
              <a:t>●	</a:t>
            </a:r>
            <a:r>
              <a:rPr sz="2400" spc="-5" dirty="0">
                <a:cs typeface="Arial"/>
              </a:rPr>
              <a:t>drawn</a:t>
            </a:r>
            <a:r>
              <a:rPr sz="2400" spc="-25" dirty="0">
                <a:cs typeface="Arial"/>
              </a:rPr>
              <a:t> </a:t>
            </a:r>
            <a:r>
              <a:rPr sz="2400" spc="-5" dirty="0">
                <a:cs typeface="Arial"/>
              </a:rPr>
              <a:t>at</a:t>
            </a:r>
            <a:r>
              <a:rPr sz="2400" spc="-20" dirty="0">
                <a:cs typeface="Arial"/>
              </a:rPr>
              <a:t> </a:t>
            </a:r>
            <a:r>
              <a:rPr sz="2400" dirty="0">
                <a:cs typeface="Arial"/>
              </a:rPr>
              <a:t>random</a:t>
            </a:r>
            <a:r>
              <a:rPr sz="2400" spc="-20" dirty="0">
                <a:cs typeface="Arial"/>
              </a:rPr>
              <a:t> </a:t>
            </a:r>
            <a:r>
              <a:rPr sz="2400" b="1" spc="-5" dirty="0">
                <a:cs typeface="Arial"/>
              </a:rPr>
              <a:t>with</a:t>
            </a:r>
            <a:r>
              <a:rPr sz="2400" b="1" spc="-25" dirty="0">
                <a:cs typeface="Arial"/>
              </a:rPr>
              <a:t> </a:t>
            </a:r>
            <a:r>
              <a:rPr sz="2400" b="1" dirty="0">
                <a:cs typeface="Arial"/>
              </a:rPr>
              <a:t>replacement</a:t>
            </a:r>
            <a:r>
              <a:rPr sz="2400" dirty="0">
                <a:solidFill>
                  <a:srgbClr val="3B3B3B"/>
                </a:solidFill>
                <a:cs typeface="Arial"/>
              </a:rPr>
              <a:t>,</a:t>
            </a:r>
            <a:endParaRPr sz="2400" dirty="0">
              <a:cs typeface="Arial"/>
            </a:endParaRPr>
          </a:p>
          <a:p>
            <a:pPr marL="469900" indent="-457200">
              <a:lnSpc>
                <a:spcPct val="100000"/>
              </a:lnSpc>
              <a:spcBef>
                <a:spcPts val="1650"/>
              </a:spcBef>
            </a:pPr>
            <a:r>
              <a:rPr sz="2400" spc="-5" dirty="0">
                <a:cs typeface="Arial"/>
              </a:rPr>
              <a:t>Then,</a:t>
            </a:r>
            <a:r>
              <a:rPr sz="2400" spc="5" dirty="0">
                <a:cs typeface="Arial"/>
              </a:rPr>
              <a:t> </a:t>
            </a:r>
            <a:r>
              <a:rPr sz="2400" i="1" dirty="0">
                <a:cs typeface="Arial"/>
              </a:rPr>
              <a:t>regardless</a:t>
            </a:r>
            <a:r>
              <a:rPr sz="2400" i="1" spc="-15" dirty="0">
                <a:cs typeface="Arial"/>
              </a:rPr>
              <a:t> </a:t>
            </a:r>
            <a:r>
              <a:rPr sz="2400" i="1" spc="-5" dirty="0">
                <a:cs typeface="Arial"/>
              </a:rPr>
              <a:t>of</a:t>
            </a:r>
            <a:r>
              <a:rPr sz="2400" i="1" spc="-15" dirty="0">
                <a:cs typeface="Arial"/>
              </a:rPr>
              <a:t> </a:t>
            </a:r>
            <a:r>
              <a:rPr sz="2400" i="1" spc="-5" dirty="0">
                <a:cs typeface="Arial"/>
              </a:rPr>
              <a:t>the</a:t>
            </a:r>
            <a:r>
              <a:rPr sz="2400" i="1" spc="-20" dirty="0">
                <a:cs typeface="Arial"/>
              </a:rPr>
              <a:t> </a:t>
            </a:r>
            <a:r>
              <a:rPr sz="2400" i="1" spc="-5" dirty="0">
                <a:cs typeface="Arial"/>
              </a:rPr>
              <a:t>distribution</a:t>
            </a:r>
            <a:r>
              <a:rPr sz="2400" i="1" spc="-15" dirty="0">
                <a:cs typeface="Arial"/>
              </a:rPr>
              <a:t> </a:t>
            </a:r>
            <a:r>
              <a:rPr sz="2400" i="1" spc="-5" dirty="0">
                <a:cs typeface="Arial"/>
              </a:rPr>
              <a:t>of</a:t>
            </a:r>
            <a:r>
              <a:rPr sz="2400" i="1" spc="-15" dirty="0">
                <a:cs typeface="Arial"/>
              </a:rPr>
              <a:t> </a:t>
            </a:r>
            <a:r>
              <a:rPr sz="2400" i="1" spc="-5" dirty="0">
                <a:cs typeface="Arial"/>
              </a:rPr>
              <a:t>the</a:t>
            </a:r>
            <a:r>
              <a:rPr sz="2400" i="1" spc="-20" dirty="0">
                <a:cs typeface="Arial"/>
              </a:rPr>
              <a:t> </a:t>
            </a:r>
            <a:r>
              <a:rPr sz="2400" i="1" spc="-5" dirty="0">
                <a:cs typeface="Arial"/>
              </a:rPr>
              <a:t>population,</a:t>
            </a:r>
            <a:endParaRPr sz="2400" dirty="0">
              <a:cs typeface="Arial"/>
            </a:endParaRPr>
          </a:p>
          <a:p>
            <a:pPr marL="469900" marR="51435">
              <a:lnSpc>
                <a:spcPct val="117200"/>
              </a:lnSpc>
              <a:spcBef>
                <a:spcPts val="1200"/>
              </a:spcBef>
            </a:pPr>
            <a:r>
              <a:rPr sz="2400" b="1" dirty="0">
                <a:solidFill>
                  <a:srgbClr val="0000FF"/>
                </a:solidFill>
                <a:cs typeface="Arial"/>
              </a:rPr>
              <a:t>the</a:t>
            </a:r>
            <a:r>
              <a:rPr sz="2400" b="1" spc="-20" dirty="0">
                <a:solidFill>
                  <a:srgbClr val="0000FF"/>
                </a:solidFill>
                <a:cs typeface="Arial"/>
              </a:rPr>
              <a:t> </a:t>
            </a:r>
            <a:r>
              <a:rPr sz="2400" b="1" spc="-5" dirty="0">
                <a:solidFill>
                  <a:srgbClr val="0000FF"/>
                </a:solidFill>
                <a:cs typeface="Arial"/>
              </a:rPr>
              <a:t>probability</a:t>
            </a:r>
            <a:r>
              <a:rPr sz="2400" b="1" spc="-25" dirty="0">
                <a:solidFill>
                  <a:srgbClr val="0000FF"/>
                </a:solidFill>
                <a:cs typeface="Arial"/>
              </a:rPr>
              <a:t> </a:t>
            </a:r>
            <a:r>
              <a:rPr sz="2400" b="1" spc="-5" dirty="0">
                <a:solidFill>
                  <a:srgbClr val="0000FF"/>
                </a:solidFill>
                <a:cs typeface="Arial"/>
              </a:rPr>
              <a:t>distribution</a:t>
            </a:r>
            <a:r>
              <a:rPr sz="2400" b="1" spc="-20" dirty="0">
                <a:solidFill>
                  <a:srgbClr val="0000FF"/>
                </a:solidFill>
                <a:cs typeface="Arial"/>
              </a:rPr>
              <a:t> </a:t>
            </a:r>
            <a:r>
              <a:rPr sz="2400" b="1" spc="-5" dirty="0">
                <a:solidFill>
                  <a:srgbClr val="0000FF"/>
                </a:solidFill>
                <a:cs typeface="Arial"/>
              </a:rPr>
              <a:t>of</a:t>
            </a:r>
            <a:r>
              <a:rPr sz="2400" b="1" spc="-25" dirty="0">
                <a:solidFill>
                  <a:srgbClr val="0000FF"/>
                </a:solidFill>
                <a:cs typeface="Arial"/>
              </a:rPr>
              <a:t> </a:t>
            </a:r>
            <a:r>
              <a:rPr sz="2400" b="1" dirty="0">
                <a:solidFill>
                  <a:srgbClr val="0000FF"/>
                </a:solidFill>
                <a:cs typeface="Arial"/>
              </a:rPr>
              <a:t>the</a:t>
            </a:r>
            <a:r>
              <a:rPr sz="2400" b="1" spc="-20" dirty="0">
                <a:solidFill>
                  <a:srgbClr val="0000FF"/>
                </a:solidFill>
                <a:cs typeface="Arial"/>
              </a:rPr>
              <a:t> </a:t>
            </a:r>
            <a:r>
              <a:rPr sz="2400" b="1" spc="-5" dirty="0">
                <a:solidFill>
                  <a:srgbClr val="0000FF"/>
                </a:solidFill>
                <a:cs typeface="Arial"/>
              </a:rPr>
              <a:t>sample</a:t>
            </a:r>
            <a:r>
              <a:rPr sz="2400" b="1" spc="-15" dirty="0">
                <a:solidFill>
                  <a:srgbClr val="0000FF"/>
                </a:solidFill>
                <a:cs typeface="Arial"/>
              </a:rPr>
              <a:t> </a:t>
            </a:r>
            <a:r>
              <a:rPr sz="2400" b="1" spc="-5" dirty="0">
                <a:solidFill>
                  <a:srgbClr val="0000FF"/>
                </a:solidFill>
                <a:cs typeface="Arial"/>
              </a:rPr>
              <a:t>sum </a:t>
            </a:r>
            <a:r>
              <a:rPr sz="2400" b="1" spc="-655" dirty="0">
                <a:solidFill>
                  <a:srgbClr val="0000FF"/>
                </a:solidFill>
                <a:cs typeface="Arial"/>
              </a:rPr>
              <a:t> </a:t>
            </a:r>
            <a:r>
              <a:rPr sz="2400" b="1" dirty="0">
                <a:solidFill>
                  <a:srgbClr val="0000FF"/>
                </a:solidFill>
                <a:cs typeface="Arial"/>
              </a:rPr>
              <a:t>(or</a:t>
            </a:r>
            <a:r>
              <a:rPr sz="2400" b="1" spc="-15" dirty="0">
                <a:solidFill>
                  <a:srgbClr val="0000FF"/>
                </a:solidFill>
                <a:cs typeface="Arial"/>
              </a:rPr>
              <a:t> </a:t>
            </a:r>
            <a:r>
              <a:rPr sz="2400" b="1" dirty="0">
                <a:solidFill>
                  <a:srgbClr val="0000FF"/>
                </a:solidFill>
                <a:cs typeface="Arial"/>
              </a:rPr>
              <a:t>the</a:t>
            </a:r>
            <a:r>
              <a:rPr sz="2400" b="1" spc="-10" dirty="0">
                <a:solidFill>
                  <a:srgbClr val="0000FF"/>
                </a:solidFill>
                <a:cs typeface="Arial"/>
              </a:rPr>
              <a:t> </a:t>
            </a:r>
            <a:r>
              <a:rPr sz="2400" b="1" spc="-5" dirty="0">
                <a:solidFill>
                  <a:srgbClr val="0000FF"/>
                </a:solidFill>
                <a:cs typeface="Arial"/>
              </a:rPr>
              <a:t>sample</a:t>
            </a:r>
            <a:r>
              <a:rPr sz="2400" b="1" spc="-10" dirty="0">
                <a:solidFill>
                  <a:srgbClr val="0000FF"/>
                </a:solidFill>
                <a:cs typeface="Arial"/>
              </a:rPr>
              <a:t> </a:t>
            </a:r>
            <a:r>
              <a:rPr sz="2400" b="1" spc="-5" dirty="0">
                <a:solidFill>
                  <a:srgbClr val="0000FF"/>
                </a:solidFill>
                <a:cs typeface="Arial"/>
              </a:rPr>
              <a:t>average)</a:t>
            </a:r>
            <a:r>
              <a:rPr sz="2400" b="1" spc="5" dirty="0">
                <a:solidFill>
                  <a:srgbClr val="0000FF"/>
                </a:solidFill>
                <a:cs typeface="Arial"/>
              </a:rPr>
              <a:t> </a:t>
            </a:r>
            <a:r>
              <a:rPr sz="2400" b="1" spc="-5" dirty="0">
                <a:cs typeface="Arial"/>
              </a:rPr>
              <a:t>is</a:t>
            </a:r>
            <a:r>
              <a:rPr sz="2400" b="1" spc="-15" dirty="0">
                <a:cs typeface="Arial"/>
              </a:rPr>
              <a:t> </a:t>
            </a:r>
            <a:r>
              <a:rPr sz="2400" b="1" spc="-5" dirty="0">
                <a:cs typeface="Arial"/>
              </a:rPr>
              <a:t>roughly</a:t>
            </a:r>
            <a:r>
              <a:rPr sz="2400" b="1" spc="-10" dirty="0">
                <a:cs typeface="Arial"/>
              </a:rPr>
              <a:t> </a:t>
            </a:r>
            <a:r>
              <a:rPr sz="2400" b="1" spc="-5" dirty="0">
                <a:cs typeface="Arial"/>
              </a:rPr>
              <a:t>normal</a:t>
            </a:r>
            <a:endParaRPr lang="en-US" sz="2400" b="1" spc="-5" dirty="0">
              <a:cs typeface="Arial"/>
            </a:endParaRPr>
          </a:p>
          <a:p>
            <a:pPr marL="469900" marR="51435" algn="ctr">
              <a:lnSpc>
                <a:spcPct val="117200"/>
              </a:lnSpc>
              <a:spcBef>
                <a:spcPts val="1200"/>
              </a:spcBef>
            </a:pPr>
            <a:r>
              <a:rPr lang="en-US" dirty="0">
                <a:solidFill>
                  <a:srgbClr val="3B7EA1"/>
                </a:solidFill>
                <a:cs typeface="Arial"/>
              </a:rPr>
              <a:t>(Demo – Notebook 8.3, Central Limit Theorem)</a:t>
            </a:r>
            <a:endParaRPr lang="en-US" dirty="0">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nSpc>
                <a:spcPct val="100000"/>
              </a:lnSpc>
              <a:spcBef>
                <a:spcPts val="100"/>
              </a:spcBef>
            </a:pPr>
            <a:r>
              <a:rPr lang="en-US" dirty="0"/>
              <a:t>Distribution of the sample average</a:t>
            </a:r>
            <a:endParaRPr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1347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Why</a:t>
            </a:r>
            <a:r>
              <a:rPr spc="-30" dirty="0">
                <a:solidFill>
                  <a:schemeClr val="tx1"/>
                </a:solidFill>
              </a:rPr>
              <a:t> </a:t>
            </a:r>
            <a:r>
              <a:rPr spc="-5" dirty="0">
                <a:solidFill>
                  <a:schemeClr val="tx1"/>
                </a:solidFill>
              </a:rPr>
              <a:t>is</a:t>
            </a:r>
            <a:r>
              <a:rPr spc="-30" dirty="0">
                <a:solidFill>
                  <a:schemeClr val="tx1"/>
                </a:solidFill>
              </a:rPr>
              <a:t> </a:t>
            </a:r>
            <a:r>
              <a:rPr spc="-10" dirty="0">
                <a:solidFill>
                  <a:schemeClr val="tx1"/>
                </a:solidFill>
              </a:rPr>
              <a:t>There</a:t>
            </a:r>
            <a:r>
              <a:rPr spc="-30" dirty="0">
                <a:solidFill>
                  <a:schemeClr val="tx1"/>
                </a:solidFill>
              </a:rPr>
              <a:t> </a:t>
            </a:r>
            <a:r>
              <a:rPr dirty="0">
                <a:solidFill>
                  <a:schemeClr val="tx1"/>
                </a:solidFill>
              </a:rPr>
              <a:t>a</a:t>
            </a:r>
            <a:r>
              <a:rPr spc="-25" dirty="0">
                <a:solidFill>
                  <a:schemeClr val="tx1"/>
                </a:solidFill>
              </a:rPr>
              <a:t> </a:t>
            </a:r>
            <a:r>
              <a:rPr spc="-5" dirty="0">
                <a:solidFill>
                  <a:schemeClr val="tx1"/>
                </a:solidFill>
              </a:rPr>
              <a:t>Distribution?</a:t>
            </a:r>
          </a:p>
        </p:txBody>
      </p:sp>
      <p:sp>
        <p:nvSpPr>
          <p:cNvPr id="3" name="object 3"/>
          <p:cNvSpPr txBox="1"/>
          <p:nvPr/>
        </p:nvSpPr>
        <p:spPr>
          <a:xfrm>
            <a:off x="574724" y="1081068"/>
            <a:ext cx="8234979" cy="3765774"/>
          </a:xfrm>
          <a:prstGeom prst="rect">
            <a:avLst/>
          </a:prstGeom>
        </p:spPr>
        <p:txBody>
          <a:bodyPr vert="horz" wrap="square" lIns="0" tIns="10795" rIns="0" bIns="0" rtlCol="0">
            <a:spAutoFit/>
          </a:bodyPr>
          <a:lstStyle/>
          <a:p>
            <a:pPr marL="424815" marR="174625" indent="-412750">
              <a:lnSpc>
                <a:spcPct val="100499"/>
              </a:lnSpc>
              <a:spcBef>
                <a:spcPts val="85"/>
              </a:spcBef>
              <a:buClr>
                <a:srgbClr val="C4820D"/>
              </a:buClr>
              <a:buChar char="●"/>
              <a:tabLst>
                <a:tab pos="424815" algn="l"/>
                <a:tab pos="425450" algn="l"/>
              </a:tabLst>
            </a:pPr>
            <a:r>
              <a:rPr sz="2400" spc="-80" dirty="0">
                <a:cs typeface="Arial MT"/>
              </a:rPr>
              <a:t>You</a:t>
            </a:r>
            <a:r>
              <a:rPr sz="2400" spc="-15" dirty="0">
                <a:cs typeface="Arial MT"/>
              </a:rPr>
              <a:t> </a:t>
            </a:r>
            <a:r>
              <a:rPr sz="2400" spc="-5" dirty="0">
                <a:cs typeface="Arial MT"/>
              </a:rPr>
              <a:t>have</a:t>
            </a:r>
            <a:r>
              <a:rPr sz="2400" spc="-10" dirty="0">
                <a:cs typeface="Arial MT"/>
              </a:rPr>
              <a:t> </a:t>
            </a:r>
            <a:r>
              <a:rPr sz="2400" spc="-5" dirty="0">
                <a:cs typeface="Arial MT"/>
              </a:rPr>
              <a:t>only</a:t>
            </a:r>
            <a:r>
              <a:rPr sz="2400" spc="-10" dirty="0">
                <a:cs typeface="Arial MT"/>
              </a:rPr>
              <a:t> </a:t>
            </a:r>
            <a:r>
              <a:rPr sz="2400" spc="-5" dirty="0">
                <a:cs typeface="Arial MT"/>
              </a:rPr>
              <a:t>one</a:t>
            </a:r>
            <a:r>
              <a:rPr sz="2400" spc="-10" dirty="0">
                <a:cs typeface="Arial MT"/>
              </a:rPr>
              <a:t> </a:t>
            </a:r>
            <a:r>
              <a:rPr sz="2400" dirty="0">
                <a:cs typeface="Arial MT"/>
              </a:rPr>
              <a:t>random</a:t>
            </a:r>
            <a:r>
              <a:rPr sz="2400" spc="-10" dirty="0">
                <a:cs typeface="Arial MT"/>
              </a:rPr>
              <a:t> </a:t>
            </a:r>
            <a:r>
              <a:rPr sz="2400" dirty="0">
                <a:cs typeface="Arial MT"/>
              </a:rPr>
              <a:t>sample,</a:t>
            </a:r>
            <a:r>
              <a:rPr sz="2400" spc="-10" dirty="0">
                <a:cs typeface="Arial MT"/>
              </a:rPr>
              <a:t> </a:t>
            </a:r>
            <a:r>
              <a:rPr sz="2400" spc="-5" dirty="0">
                <a:cs typeface="Arial MT"/>
              </a:rPr>
              <a:t>and</a:t>
            </a:r>
            <a:r>
              <a:rPr sz="2400" spc="-10" dirty="0">
                <a:cs typeface="Arial MT"/>
              </a:rPr>
              <a:t> </a:t>
            </a:r>
            <a:r>
              <a:rPr sz="2400" spc="-5" dirty="0">
                <a:cs typeface="Arial MT"/>
              </a:rPr>
              <a:t>it</a:t>
            </a:r>
            <a:r>
              <a:rPr sz="2400" spc="-10" dirty="0">
                <a:cs typeface="Arial MT"/>
              </a:rPr>
              <a:t> </a:t>
            </a:r>
            <a:r>
              <a:rPr sz="2400" spc="-5" dirty="0">
                <a:cs typeface="Arial MT"/>
              </a:rPr>
              <a:t>has</a:t>
            </a:r>
            <a:r>
              <a:rPr sz="2400" spc="-10" dirty="0">
                <a:cs typeface="Arial MT"/>
              </a:rPr>
              <a:t> </a:t>
            </a:r>
            <a:r>
              <a:rPr sz="2400" spc="-5" dirty="0">
                <a:cs typeface="Arial MT"/>
              </a:rPr>
              <a:t>only</a:t>
            </a:r>
            <a:r>
              <a:rPr sz="2400" spc="-10" dirty="0">
                <a:cs typeface="Arial MT"/>
              </a:rPr>
              <a:t> </a:t>
            </a:r>
            <a:r>
              <a:rPr sz="2400" spc="-5" dirty="0">
                <a:cs typeface="Arial MT"/>
              </a:rPr>
              <a:t>one </a:t>
            </a:r>
            <a:r>
              <a:rPr sz="2400" spc="-655" dirty="0">
                <a:cs typeface="Arial MT"/>
              </a:rPr>
              <a:t> </a:t>
            </a:r>
            <a:r>
              <a:rPr sz="2400" spc="-5" dirty="0">
                <a:cs typeface="Arial MT"/>
              </a:rPr>
              <a:t>average.</a:t>
            </a:r>
            <a:endParaRPr sz="2400" dirty="0">
              <a:cs typeface="Arial MT"/>
            </a:endParaRPr>
          </a:p>
          <a:p>
            <a:pPr>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Char char="●"/>
              <a:tabLst>
                <a:tab pos="424815" algn="l"/>
                <a:tab pos="425450" algn="l"/>
              </a:tabLst>
            </a:pPr>
            <a:r>
              <a:rPr sz="2400" spc="-5" dirty="0">
                <a:cs typeface="Arial MT"/>
              </a:rPr>
              <a:t>But</a:t>
            </a:r>
            <a:r>
              <a:rPr sz="2400" spc="-5" dirty="0">
                <a:solidFill>
                  <a:srgbClr val="3B3B3B"/>
                </a:solidFill>
                <a:cs typeface="Arial MT"/>
              </a:rPr>
              <a:t> </a:t>
            </a:r>
            <a:r>
              <a:rPr sz="2400" b="1" dirty="0">
                <a:solidFill>
                  <a:srgbClr val="0000FF"/>
                </a:solidFill>
                <a:cs typeface="Arial"/>
              </a:rPr>
              <a:t>the</a:t>
            </a:r>
            <a:r>
              <a:rPr sz="2400" b="1" spc="-10" dirty="0">
                <a:solidFill>
                  <a:srgbClr val="0000FF"/>
                </a:solidFill>
                <a:cs typeface="Arial"/>
              </a:rPr>
              <a:t> </a:t>
            </a:r>
            <a:r>
              <a:rPr sz="2400" b="1" spc="-5" dirty="0">
                <a:solidFill>
                  <a:srgbClr val="0000FF"/>
                </a:solidFill>
                <a:cs typeface="Arial"/>
              </a:rPr>
              <a:t>sample</a:t>
            </a:r>
            <a:r>
              <a:rPr sz="2400" b="1" spc="-10" dirty="0">
                <a:solidFill>
                  <a:srgbClr val="0000FF"/>
                </a:solidFill>
                <a:cs typeface="Arial"/>
              </a:rPr>
              <a:t> </a:t>
            </a:r>
            <a:r>
              <a:rPr sz="2400" b="1" spc="-5" dirty="0">
                <a:solidFill>
                  <a:srgbClr val="0000FF"/>
                </a:solidFill>
                <a:cs typeface="Arial"/>
              </a:rPr>
              <a:t>could</a:t>
            </a:r>
            <a:r>
              <a:rPr sz="2400" b="1" spc="-10" dirty="0">
                <a:solidFill>
                  <a:srgbClr val="0000FF"/>
                </a:solidFill>
                <a:cs typeface="Arial"/>
              </a:rPr>
              <a:t> </a:t>
            </a:r>
            <a:r>
              <a:rPr sz="2400" b="1" spc="-5" dirty="0">
                <a:solidFill>
                  <a:srgbClr val="0000FF"/>
                </a:solidFill>
                <a:cs typeface="Arial"/>
              </a:rPr>
              <a:t>have</a:t>
            </a:r>
            <a:r>
              <a:rPr sz="2400" b="1" spc="-20" dirty="0">
                <a:solidFill>
                  <a:srgbClr val="0000FF"/>
                </a:solidFill>
                <a:cs typeface="Arial"/>
              </a:rPr>
              <a:t> </a:t>
            </a:r>
            <a:r>
              <a:rPr sz="2400" b="1" spc="-5" dirty="0">
                <a:solidFill>
                  <a:srgbClr val="0000FF"/>
                </a:solidFill>
                <a:cs typeface="Arial"/>
              </a:rPr>
              <a:t>come</a:t>
            </a:r>
            <a:r>
              <a:rPr sz="2400" b="1" spc="-10" dirty="0">
                <a:solidFill>
                  <a:srgbClr val="0000FF"/>
                </a:solidFill>
                <a:cs typeface="Arial"/>
              </a:rPr>
              <a:t> </a:t>
            </a:r>
            <a:r>
              <a:rPr sz="2400" b="1" spc="-5" dirty="0">
                <a:solidFill>
                  <a:srgbClr val="0000FF"/>
                </a:solidFill>
                <a:cs typeface="Arial"/>
              </a:rPr>
              <a:t>out</a:t>
            </a:r>
            <a:r>
              <a:rPr sz="2400" b="1" spc="-15" dirty="0">
                <a:solidFill>
                  <a:srgbClr val="0000FF"/>
                </a:solidFill>
                <a:cs typeface="Arial"/>
              </a:rPr>
              <a:t> </a:t>
            </a:r>
            <a:r>
              <a:rPr sz="2400" b="1" dirty="0">
                <a:solidFill>
                  <a:srgbClr val="0000FF"/>
                </a:solidFill>
                <a:cs typeface="Arial"/>
              </a:rPr>
              <a:t>differently</a:t>
            </a:r>
            <a:r>
              <a:rPr sz="2400" dirty="0">
                <a:solidFill>
                  <a:srgbClr val="3B3B3B"/>
                </a:solidFill>
                <a:cs typeface="Arial MT"/>
              </a:rPr>
              <a:t>.</a:t>
            </a:r>
            <a:endParaRPr sz="2400" dirty="0">
              <a:cs typeface="Arial MT"/>
            </a:endParaRPr>
          </a:p>
          <a:p>
            <a:pPr>
              <a:lnSpc>
                <a:spcPct val="100000"/>
              </a:lnSpc>
              <a:spcBef>
                <a:spcPts val="15"/>
              </a:spcBef>
              <a:buClr>
                <a:srgbClr val="C4820D"/>
              </a:buClr>
              <a:buFont typeface="Arial MT"/>
              <a:buChar char="●"/>
            </a:pPr>
            <a:endParaRPr sz="3350" dirty="0">
              <a:cs typeface="Arial MT"/>
            </a:endParaRPr>
          </a:p>
          <a:p>
            <a:pPr marL="424815" indent="-412750">
              <a:lnSpc>
                <a:spcPct val="100000"/>
              </a:lnSpc>
              <a:buClr>
                <a:srgbClr val="C4820D"/>
              </a:buClr>
              <a:buChar char="●"/>
              <a:tabLst>
                <a:tab pos="424815" algn="l"/>
                <a:tab pos="425450" algn="l"/>
              </a:tabLst>
            </a:pPr>
            <a:r>
              <a:rPr sz="2400" spc="-5" dirty="0">
                <a:cs typeface="Arial MT"/>
              </a:rPr>
              <a:t>And</a:t>
            </a:r>
            <a:r>
              <a:rPr sz="2400" spc="-20" dirty="0">
                <a:cs typeface="Arial MT"/>
              </a:rPr>
              <a:t> </a:t>
            </a:r>
            <a:r>
              <a:rPr sz="2400" spc="-5" dirty="0">
                <a:cs typeface="Arial MT"/>
              </a:rPr>
              <a:t>then</a:t>
            </a:r>
            <a:r>
              <a:rPr sz="2400" spc="-15" dirty="0">
                <a:cs typeface="Arial MT"/>
              </a:rPr>
              <a:t> </a:t>
            </a:r>
            <a:r>
              <a:rPr sz="2400" spc="-5" dirty="0">
                <a:cs typeface="Arial MT"/>
              </a:rPr>
              <a:t>the</a:t>
            </a:r>
            <a:r>
              <a:rPr sz="2400" spc="-20" dirty="0">
                <a:cs typeface="Arial MT"/>
              </a:rPr>
              <a:t> </a:t>
            </a:r>
            <a:r>
              <a:rPr sz="2400" dirty="0">
                <a:cs typeface="Arial MT"/>
              </a:rPr>
              <a:t>sample</a:t>
            </a:r>
            <a:r>
              <a:rPr sz="2400" spc="-10" dirty="0">
                <a:cs typeface="Arial MT"/>
              </a:rPr>
              <a:t> </a:t>
            </a:r>
            <a:r>
              <a:rPr sz="2400" spc="-5" dirty="0">
                <a:cs typeface="Arial MT"/>
              </a:rPr>
              <a:t>average</a:t>
            </a:r>
            <a:r>
              <a:rPr sz="2400" spc="-15" dirty="0">
                <a:cs typeface="Arial MT"/>
              </a:rPr>
              <a:t> </a:t>
            </a:r>
            <a:r>
              <a:rPr sz="2400" dirty="0">
                <a:cs typeface="Arial MT"/>
              </a:rPr>
              <a:t>might</a:t>
            </a:r>
            <a:r>
              <a:rPr sz="2400" spc="-10" dirty="0">
                <a:cs typeface="Arial MT"/>
              </a:rPr>
              <a:t> </a:t>
            </a:r>
            <a:r>
              <a:rPr sz="2400" spc="-5" dirty="0">
                <a:cs typeface="Arial MT"/>
              </a:rPr>
              <a:t>have</a:t>
            </a:r>
            <a:r>
              <a:rPr sz="2400" spc="-15" dirty="0">
                <a:cs typeface="Arial MT"/>
              </a:rPr>
              <a:t> </a:t>
            </a:r>
            <a:r>
              <a:rPr sz="2400" spc="-5" dirty="0">
                <a:cs typeface="Arial MT"/>
              </a:rPr>
              <a:t>been</a:t>
            </a:r>
            <a:r>
              <a:rPr sz="2400" spc="-10" dirty="0">
                <a:cs typeface="Arial MT"/>
              </a:rPr>
              <a:t> different.</a:t>
            </a:r>
            <a:endParaRPr sz="2400" dirty="0">
              <a:cs typeface="Arial MT"/>
            </a:endParaRPr>
          </a:p>
          <a:p>
            <a:pPr>
              <a:lnSpc>
                <a:spcPct val="100000"/>
              </a:lnSpc>
              <a:spcBef>
                <a:spcPts val="20"/>
              </a:spcBef>
              <a:buClr>
                <a:srgbClr val="C4820D"/>
              </a:buClr>
              <a:buFont typeface="Arial MT"/>
              <a:buChar char="●"/>
            </a:pPr>
            <a:endParaRPr sz="3350" dirty="0">
              <a:cs typeface="Arial MT"/>
            </a:endParaRPr>
          </a:p>
          <a:p>
            <a:pPr marL="424815" indent="-412750">
              <a:lnSpc>
                <a:spcPct val="100000"/>
              </a:lnSpc>
              <a:buClr>
                <a:srgbClr val="C4820D"/>
              </a:buClr>
              <a:buChar char="●"/>
              <a:tabLst>
                <a:tab pos="424815" algn="l"/>
                <a:tab pos="425450" algn="l"/>
              </a:tabLst>
            </a:pPr>
            <a:r>
              <a:rPr sz="2400" spc="-5" dirty="0">
                <a:cs typeface="Arial MT"/>
              </a:rPr>
              <a:t>So</a:t>
            </a:r>
            <a:r>
              <a:rPr sz="2400" spc="-25" dirty="0">
                <a:cs typeface="Arial MT"/>
              </a:rPr>
              <a:t> </a:t>
            </a:r>
            <a:r>
              <a:rPr sz="2400" spc="-5" dirty="0">
                <a:cs typeface="Arial MT"/>
              </a:rPr>
              <a:t>there</a:t>
            </a:r>
            <a:r>
              <a:rPr sz="2400" spc="-20" dirty="0">
                <a:cs typeface="Arial MT"/>
              </a:rPr>
              <a:t> </a:t>
            </a:r>
            <a:r>
              <a:rPr sz="2400" spc="-5" dirty="0">
                <a:cs typeface="Arial MT"/>
              </a:rPr>
              <a:t>are</a:t>
            </a:r>
            <a:r>
              <a:rPr sz="2400" spc="-15" dirty="0">
                <a:cs typeface="Arial MT"/>
              </a:rPr>
              <a:t> </a:t>
            </a:r>
            <a:r>
              <a:rPr sz="2400" dirty="0">
                <a:cs typeface="Arial MT"/>
              </a:rPr>
              <a:t>many</a:t>
            </a:r>
            <a:r>
              <a:rPr sz="2400" spc="-15" dirty="0">
                <a:cs typeface="Arial MT"/>
              </a:rPr>
              <a:t> </a:t>
            </a:r>
            <a:r>
              <a:rPr sz="2400" spc="-5" dirty="0">
                <a:cs typeface="Arial MT"/>
              </a:rPr>
              <a:t>possible</a:t>
            </a:r>
            <a:r>
              <a:rPr sz="2400" spc="-20" dirty="0">
                <a:cs typeface="Arial MT"/>
              </a:rPr>
              <a:t> </a:t>
            </a:r>
            <a:r>
              <a:rPr sz="2400" dirty="0">
                <a:cs typeface="Arial MT"/>
              </a:rPr>
              <a:t>sample</a:t>
            </a:r>
            <a:r>
              <a:rPr sz="2400" spc="-15" dirty="0">
                <a:cs typeface="Arial MT"/>
              </a:rPr>
              <a:t> </a:t>
            </a:r>
            <a:r>
              <a:rPr sz="2400" spc="-5" dirty="0">
                <a:cs typeface="Arial MT"/>
              </a:rPr>
              <a:t>averages.</a:t>
            </a:r>
            <a:endParaRPr sz="2400" dirty="0">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6015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Distribution</a:t>
            </a:r>
            <a:r>
              <a:rPr spc="-25" dirty="0">
                <a:solidFill>
                  <a:schemeClr val="tx1"/>
                </a:solidFill>
              </a:rPr>
              <a:t> </a:t>
            </a:r>
            <a:r>
              <a:rPr spc="-5" dirty="0">
                <a:solidFill>
                  <a:schemeClr val="tx1"/>
                </a:solidFill>
              </a:rPr>
              <a:t>of</a:t>
            </a:r>
            <a:r>
              <a:rPr spc="-25" dirty="0">
                <a:solidFill>
                  <a:schemeClr val="tx1"/>
                </a:solidFill>
              </a:rPr>
              <a:t> </a:t>
            </a:r>
            <a:r>
              <a:rPr spc="-5" dirty="0">
                <a:solidFill>
                  <a:schemeClr val="tx1"/>
                </a:solidFill>
              </a:rPr>
              <a:t>the</a:t>
            </a:r>
            <a:r>
              <a:rPr spc="-25" dirty="0">
                <a:solidFill>
                  <a:schemeClr val="tx1"/>
                </a:solidFill>
              </a:rPr>
              <a:t> </a:t>
            </a:r>
            <a:r>
              <a:rPr spc="-10" dirty="0">
                <a:solidFill>
                  <a:schemeClr val="tx1"/>
                </a:solidFill>
              </a:rPr>
              <a:t>Sample</a:t>
            </a:r>
            <a:r>
              <a:rPr spc="-160" dirty="0">
                <a:solidFill>
                  <a:schemeClr val="tx1"/>
                </a:solidFill>
              </a:rPr>
              <a:t> </a:t>
            </a:r>
            <a:r>
              <a:rPr spc="-25" dirty="0">
                <a:solidFill>
                  <a:schemeClr val="tx1"/>
                </a:solidFill>
              </a:rPr>
              <a:t>Average</a:t>
            </a:r>
          </a:p>
        </p:txBody>
      </p:sp>
      <p:sp>
        <p:nvSpPr>
          <p:cNvPr id="3" name="object 3"/>
          <p:cNvSpPr txBox="1"/>
          <p:nvPr/>
        </p:nvSpPr>
        <p:spPr>
          <a:xfrm>
            <a:off x="574724" y="1093342"/>
            <a:ext cx="7833995" cy="3527248"/>
          </a:xfrm>
          <a:prstGeom prst="rect">
            <a:avLst/>
          </a:prstGeom>
        </p:spPr>
        <p:txBody>
          <a:bodyPr vert="horz" wrap="square" lIns="0" tIns="10795" rIns="0" bIns="0" rtlCol="0">
            <a:spAutoFit/>
          </a:bodyPr>
          <a:lstStyle/>
          <a:p>
            <a:pPr marL="424815" marR="90170" indent="-412750">
              <a:lnSpc>
                <a:spcPct val="100499"/>
              </a:lnSpc>
              <a:spcBef>
                <a:spcPts val="85"/>
              </a:spcBef>
              <a:buClr>
                <a:srgbClr val="C4820D"/>
              </a:buClr>
              <a:buChar char="●"/>
              <a:tabLst>
                <a:tab pos="424815" algn="l"/>
                <a:tab pos="425450" algn="l"/>
              </a:tabLst>
            </a:pPr>
            <a:r>
              <a:rPr sz="2400" spc="-5" dirty="0">
                <a:cs typeface="Arial MT"/>
              </a:rPr>
              <a:t>Imagine</a:t>
            </a:r>
            <a:r>
              <a:rPr sz="2400" spc="-20" dirty="0">
                <a:cs typeface="Arial MT"/>
              </a:rPr>
              <a:t> </a:t>
            </a:r>
            <a:r>
              <a:rPr sz="2400" spc="-5" dirty="0">
                <a:cs typeface="Arial MT"/>
              </a:rPr>
              <a:t>all</a:t>
            </a:r>
            <a:r>
              <a:rPr sz="2400" spc="-15" dirty="0">
                <a:cs typeface="Arial MT"/>
              </a:rPr>
              <a:t> </a:t>
            </a:r>
            <a:r>
              <a:rPr sz="2400" spc="-5" dirty="0">
                <a:cs typeface="Arial MT"/>
              </a:rPr>
              <a:t>possible</a:t>
            </a:r>
            <a:r>
              <a:rPr sz="2400" spc="-15" dirty="0">
                <a:cs typeface="Arial MT"/>
              </a:rPr>
              <a:t> </a:t>
            </a:r>
            <a:r>
              <a:rPr sz="2400" dirty="0">
                <a:cs typeface="Arial MT"/>
              </a:rPr>
              <a:t>random</a:t>
            </a:r>
            <a:r>
              <a:rPr sz="2400" spc="-15" dirty="0">
                <a:cs typeface="Arial MT"/>
              </a:rPr>
              <a:t> </a:t>
            </a:r>
            <a:r>
              <a:rPr sz="2400" dirty="0">
                <a:cs typeface="Arial MT"/>
              </a:rPr>
              <a:t>samples</a:t>
            </a:r>
            <a:r>
              <a:rPr sz="2400" spc="-15" dirty="0">
                <a:cs typeface="Arial MT"/>
              </a:rPr>
              <a:t> </a:t>
            </a:r>
            <a:r>
              <a:rPr sz="2400" spc="-5" dirty="0">
                <a:cs typeface="Arial MT"/>
              </a:rPr>
              <a:t>of</a:t>
            </a:r>
            <a:r>
              <a:rPr sz="2400" spc="-15" dirty="0">
                <a:cs typeface="Arial MT"/>
              </a:rPr>
              <a:t> </a:t>
            </a:r>
            <a:r>
              <a:rPr sz="2400" spc="-5" dirty="0">
                <a:cs typeface="Arial MT"/>
              </a:rPr>
              <a:t>the</a:t>
            </a:r>
            <a:r>
              <a:rPr sz="2400" spc="-15" dirty="0">
                <a:cs typeface="Arial MT"/>
              </a:rPr>
              <a:t> </a:t>
            </a:r>
            <a:r>
              <a:rPr sz="2400" dirty="0">
                <a:cs typeface="Arial MT"/>
              </a:rPr>
              <a:t>same</a:t>
            </a:r>
            <a:r>
              <a:rPr sz="2400" spc="-15" dirty="0">
                <a:cs typeface="Arial MT"/>
              </a:rPr>
              <a:t> </a:t>
            </a:r>
            <a:r>
              <a:rPr sz="2400" dirty="0">
                <a:cs typeface="Arial MT"/>
              </a:rPr>
              <a:t>size </a:t>
            </a:r>
            <a:r>
              <a:rPr sz="2400" spc="-655" dirty="0">
                <a:cs typeface="Arial MT"/>
              </a:rPr>
              <a:t> </a:t>
            </a:r>
            <a:r>
              <a:rPr sz="2400" spc="-5" dirty="0">
                <a:cs typeface="Arial MT"/>
              </a:rPr>
              <a:t>as</a:t>
            </a:r>
            <a:r>
              <a:rPr sz="2400" spc="-10" dirty="0">
                <a:cs typeface="Arial MT"/>
              </a:rPr>
              <a:t> </a:t>
            </a:r>
            <a:r>
              <a:rPr sz="2400" dirty="0">
                <a:cs typeface="Arial MT"/>
              </a:rPr>
              <a:t>yours.</a:t>
            </a:r>
            <a:r>
              <a:rPr sz="2400" spc="-50" dirty="0">
                <a:cs typeface="Arial MT"/>
              </a:rPr>
              <a:t> </a:t>
            </a:r>
            <a:r>
              <a:rPr sz="2400" spc="-5" dirty="0">
                <a:cs typeface="Arial MT"/>
              </a:rPr>
              <a:t>There</a:t>
            </a:r>
            <a:r>
              <a:rPr sz="2400" spc="-15" dirty="0">
                <a:cs typeface="Arial MT"/>
              </a:rPr>
              <a:t> </a:t>
            </a:r>
            <a:r>
              <a:rPr sz="2400" spc="-5" dirty="0">
                <a:cs typeface="Arial MT"/>
              </a:rPr>
              <a:t>are lots of</a:t>
            </a:r>
            <a:r>
              <a:rPr sz="2400" spc="-10" dirty="0">
                <a:cs typeface="Arial MT"/>
              </a:rPr>
              <a:t> </a:t>
            </a:r>
            <a:r>
              <a:rPr sz="2400" spc="-5" dirty="0">
                <a:cs typeface="Arial MT"/>
              </a:rPr>
              <a:t>them.</a:t>
            </a:r>
            <a:endParaRPr sz="2400" dirty="0">
              <a:cs typeface="Arial MT"/>
            </a:endParaRPr>
          </a:p>
          <a:p>
            <a:pPr>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Char char="●"/>
              <a:tabLst>
                <a:tab pos="424815" algn="l"/>
                <a:tab pos="425450" algn="l"/>
              </a:tabLst>
            </a:pPr>
            <a:r>
              <a:rPr sz="2400" spc="-5" dirty="0">
                <a:cs typeface="Arial MT"/>
              </a:rPr>
              <a:t>Each</a:t>
            </a:r>
            <a:r>
              <a:rPr sz="2400" spc="-25" dirty="0">
                <a:cs typeface="Arial MT"/>
              </a:rPr>
              <a:t> </a:t>
            </a:r>
            <a:r>
              <a:rPr sz="2400" spc="-5" dirty="0">
                <a:cs typeface="Arial MT"/>
              </a:rPr>
              <a:t>of</a:t>
            </a:r>
            <a:r>
              <a:rPr sz="2400" spc="-15" dirty="0">
                <a:cs typeface="Arial MT"/>
              </a:rPr>
              <a:t> </a:t>
            </a:r>
            <a:r>
              <a:rPr sz="2400" spc="-5" dirty="0">
                <a:cs typeface="Arial MT"/>
              </a:rPr>
              <a:t>these</a:t>
            </a:r>
            <a:r>
              <a:rPr sz="2400" spc="-20" dirty="0">
                <a:cs typeface="Arial MT"/>
              </a:rPr>
              <a:t> </a:t>
            </a:r>
            <a:r>
              <a:rPr sz="2400" dirty="0">
                <a:cs typeface="Arial MT"/>
              </a:rPr>
              <a:t>samples</a:t>
            </a:r>
            <a:r>
              <a:rPr sz="2400" spc="-15" dirty="0">
                <a:cs typeface="Arial MT"/>
              </a:rPr>
              <a:t> </a:t>
            </a:r>
            <a:r>
              <a:rPr sz="2400" spc="-5" dirty="0">
                <a:cs typeface="Arial MT"/>
              </a:rPr>
              <a:t>has</a:t>
            </a:r>
            <a:r>
              <a:rPr sz="2400" spc="-15" dirty="0">
                <a:cs typeface="Arial MT"/>
              </a:rPr>
              <a:t> </a:t>
            </a:r>
            <a:r>
              <a:rPr sz="2400" spc="-5" dirty="0">
                <a:cs typeface="Arial MT"/>
              </a:rPr>
              <a:t>an</a:t>
            </a:r>
            <a:r>
              <a:rPr sz="2400" spc="-15" dirty="0">
                <a:cs typeface="Arial MT"/>
              </a:rPr>
              <a:t> </a:t>
            </a:r>
            <a:r>
              <a:rPr sz="2400" spc="-5" dirty="0">
                <a:cs typeface="Arial MT"/>
              </a:rPr>
              <a:t>average.</a:t>
            </a:r>
            <a:endParaRPr sz="2400" dirty="0">
              <a:cs typeface="Arial MT"/>
            </a:endParaRPr>
          </a:p>
          <a:p>
            <a:pPr>
              <a:lnSpc>
                <a:spcPct val="100000"/>
              </a:lnSpc>
              <a:buClr>
                <a:srgbClr val="C4820D"/>
              </a:buClr>
              <a:buFont typeface="Arial MT"/>
              <a:buChar char="●"/>
            </a:pPr>
            <a:endParaRPr sz="3350" dirty="0">
              <a:cs typeface="Arial MT"/>
            </a:endParaRPr>
          </a:p>
          <a:p>
            <a:pPr marL="424815" marR="5080" indent="-412750">
              <a:lnSpc>
                <a:spcPct val="100499"/>
              </a:lnSpc>
              <a:spcBef>
                <a:spcPts val="5"/>
              </a:spcBef>
              <a:buClr>
                <a:srgbClr val="C4820D"/>
              </a:buClr>
              <a:buChar char="●"/>
              <a:tabLst>
                <a:tab pos="424815" algn="l"/>
                <a:tab pos="425450" algn="l"/>
              </a:tabLst>
            </a:pPr>
            <a:r>
              <a:rPr sz="2400" spc="-5" dirty="0">
                <a:cs typeface="Arial MT"/>
              </a:rPr>
              <a:t>The</a:t>
            </a:r>
            <a:r>
              <a:rPr sz="2400" dirty="0">
                <a:cs typeface="Arial MT"/>
              </a:rPr>
              <a:t> </a:t>
            </a:r>
            <a:r>
              <a:rPr sz="2400" b="1" spc="-5" dirty="0">
                <a:solidFill>
                  <a:srgbClr val="0000FF"/>
                </a:solidFill>
                <a:cs typeface="Arial"/>
              </a:rPr>
              <a:t>distribution</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dirty="0">
                <a:solidFill>
                  <a:srgbClr val="0000FF"/>
                </a:solidFill>
                <a:cs typeface="Arial"/>
              </a:rPr>
              <a:t>the</a:t>
            </a:r>
            <a:r>
              <a:rPr sz="2400" b="1" spc="-5" dirty="0">
                <a:solidFill>
                  <a:srgbClr val="0000FF"/>
                </a:solidFill>
                <a:cs typeface="Arial"/>
              </a:rPr>
              <a:t> sample</a:t>
            </a:r>
            <a:r>
              <a:rPr sz="2400" b="1" spc="-10" dirty="0">
                <a:solidFill>
                  <a:srgbClr val="0000FF"/>
                </a:solidFill>
                <a:cs typeface="Arial"/>
              </a:rPr>
              <a:t> </a:t>
            </a:r>
            <a:r>
              <a:rPr sz="2400" b="1" spc="-5" dirty="0">
                <a:solidFill>
                  <a:srgbClr val="0000FF"/>
                </a:solidFill>
                <a:cs typeface="Arial"/>
              </a:rPr>
              <a:t>average</a:t>
            </a:r>
            <a:r>
              <a:rPr sz="2400" b="1" spc="60" dirty="0">
                <a:solidFill>
                  <a:srgbClr val="0000FF"/>
                </a:solidFill>
                <a:cs typeface="Arial"/>
              </a:rPr>
              <a:t> </a:t>
            </a:r>
            <a:r>
              <a:rPr sz="2400" spc="-5" dirty="0">
                <a:cs typeface="Arial MT"/>
              </a:rPr>
              <a:t>is</a:t>
            </a:r>
            <a:r>
              <a:rPr sz="2400" spc="-10" dirty="0">
                <a:cs typeface="Arial MT"/>
              </a:rPr>
              <a:t> </a:t>
            </a:r>
            <a:r>
              <a:rPr sz="2400" spc="-5" dirty="0">
                <a:cs typeface="Arial MT"/>
              </a:rPr>
              <a:t>the </a:t>
            </a:r>
            <a:r>
              <a:rPr sz="2400" dirty="0">
                <a:cs typeface="Arial MT"/>
              </a:rPr>
              <a:t> </a:t>
            </a:r>
            <a:r>
              <a:rPr sz="2400" spc="-5" dirty="0">
                <a:cs typeface="Arial MT"/>
              </a:rPr>
              <a:t>distribution</a:t>
            </a:r>
            <a:r>
              <a:rPr sz="2400" spc="-15"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averages</a:t>
            </a:r>
            <a:r>
              <a:rPr sz="2400" spc="-10" dirty="0">
                <a:cs typeface="Arial MT"/>
              </a:rPr>
              <a:t> </a:t>
            </a:r>
            <a:r>
              <a:rPr sz="2400" spc="-5" dirty="0">
                <a:cs typeface="Arial MT"/>
              </a:rPr>
              <a:t>of</a:t>
            </a:r>
            <a:r>
              <a:rPr sz="2400" spc="-15" dirty="0">
                <a:cs typeface="Arial MT"/>
              </a:rPr>
              <a:t> </a:t>
            </a:r>
            <a:r>
              <a:rPr sz="2400" spc="-5" dirty="0">
                <a:cs typeface="Arial MT"/>
              </a:rPr>
              <a:t>all</a:t>
            </a:r>
            <a:r>
              <a:rPr sz="2400" spc="-10" dirty="0">
                <a:cs typeface="Arial MT"/>
              </a:rPr>
              <a:t> </a:t>
            </a:r>
            <a:r>
              <a:rPr sz="2400" spc="-5" dirty="0">
                <a:cs typeface="Arial MT"/>
              </a:rPr>
              <a:t>the</a:t>
            </a:r>
            <a:r>
              <a:rPr sz="2400" spc="-20" dirty="0">
                <a:cs typeface="Arial MT"/>
              </a:rPr>
              <a:t> </a:t>
            </a:r>
            <a:r>
              <a:rPr sz="2400" spc="-5" dirty="0">
                <a:cs typeface="Arial MT"/>
              </a:rPr>
              <a:t>possible</a:t>
            </a:r>
            <a:r>
              <a:rPr sz="2400" spc="-10" dirty="0">
                <a:cs typeface="Arial MT"/>
              </a:rPr>
              <a:t> </a:t>
            </a:r>
            <a:r>
              <a:rPr sz="2400" dirty="0">
                <a:cs typeface="Arial MT"/>
              </a:rPr>
              <a:t>samples.</a:t>
            </a:r>
            <a:endParaRPr lang="en-US" sz="2400" dirty="0">
              <a:cs typeface="Arial MT"/>
            </a:endParaRPr>
          </a:p>
          <a:p>
            <a:pPr marL="12065" marR="5080" algn="ctr">
              <a:lnSpc>
                <a:spcPct val="100499"/>
              </a:lnSpc>
              <a:spcBef>
                <a:spcPts val="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8.3, Distribution of the Sample Average</a:t>
            </a:r>
            <a:r>
              <a:rPr dirty="0">
                <a:solidFill>
                  <a:srgbClr val="3B7EA1"/>
                </a:solidFill>
                <a:cs typeface="Arial MT"/>
              </a:rPr>
              <a:t>)</a:t>
            </a:r>
            <a:endParaRPr dirty="0">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8318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Specifying</a:t>
            </a:r>
            <a:r>
              <a:rPr spc="-55" dirty="0">
                <a:solidFill>
                  <a:schemeClr val="tx1"/>
                </a:solidFill>
              </a:rPr>
              <a:t> </a:t>
            </a:r>
            <a:r>
              <a:rPr spc="-5" dirty="0">
                <a:solidFill>
                  <a:schemeClr val="tx1"/>
                </a:solidFill>
              </a:rPr>
              <a:t>the</a:t>
            </a:r>
            <a:r>
              <a:rPr spc="-45" dirty="0">
                <a:solidFill>
                  <a:schemeClr val="tx1"/>
                </a:solidFill>
              </a:rPr>
              <a:t> </a:t>
            </a:r>
            <a:r>
              <a:rPr spc="-5" dirty="0">
                <a:solidFill>
                  <a:schemeClr val="tx1"/>
                </a:solidFill>
              </a:rPr>
              <a:t>Distribution</a:t>
            </a:r>
          </a:p>
        </p:txBody>
      </p:sp>
      <p:sp>
        <p:nvSpPr>
          <p:cNvPr id="3" name="object 3"/>
          <p:cNvSpPr txBox="1"/>
          <p:nvPr/>
        </p:nvSpPr>
        <p:spPr>
          <a:xfrm>
            <a:off x="530224" y="973327"/>
            <a:ext cx="7453569" cy="3268459"/>
          </a:xfrm>
          <a:prstGeom prst="rect">
            <a:avLst/>
          </a:prstGeom>
        </p:spPr>
        <p:txBody>
          <a:bodyPr vert="horz" wrap="square" lIns="0" tIns="132715" rIns="0" bIns="0" rtlCol="0">
            <a:spAutoFit/>
          </a:bodyPr>
          <a:lstStyle/>
          <a:p>
            <a:pPr marL="12700">
              <a:lnSpc>
                <a:spcPct val="100000"/>
              </a:lnSpc>
              <a:spcBef>
                <a:spcPts val="1045"/>
              </a:spcBef>
            </a:pPr>
            <a:r>
              <a:rPr sz="2400" spc="-5" dirty="0">
                <a:cs typeface="Arial MT"/>
              </a:rPr>
              <a:t>Suppose</a:t>
            </a:r>
            <a:r>
              <a:rPr sz="2400" spc="-25" dirty="0">
                <a:cs typeface="Arial MT"/>
              </a:rPr>
              <a:t> </a:t>
            </a:r>
            <a:r>
              <a:rPr sz="2400" spc="-5" dirty="0">
                <a:cs typeface="Arial MT"/>
              </a:rPr>
              <a:t>the</a:t>
            </a:r>
            <a:r>
              <a:rPr sz="2400" spc="-25" dirty="0">
                <a:cs typeface="Arial MT"/>
              </a:rPr>
              <a:t> </a:t>
            </a:r>
            <a:r>
              <a:rPr sz="2400" dirty="0">
                <a:cs typeface="Arial MT"/>
              </a:rPr>
              <a:t>random</a:t>
            </a:r>
            <a:r>
              <a:rPr sz="2400" spc="-20" dirty="0">
                <a:cs typeface="Arial MT"/>
              </a:rPr>
              <a:t> </a:t>
            </a:r>
            <a:r>
              <a:rPr sz="2400" dirty="0">
                <a:cs typeface="Arial MT"/>
              </a:rPr>
              <a:t>sample</a:t>
            </a:r>
            <a:r>
              <a:rPr sz="2400" spc="-15" dirty="0">
                <a:cs typeface="Arial MT"/>
              </a:rPr>
              <a:t> </a:t>
            </a:r>
            <a:r>
              <a:rPr sz="2400" spc="-5" dirty="0">
                <a:cs typeface="Arial MT"/>
              </a:rPr>
              <a:t>is</a:t>
            </a:r>
            <a:r>
              <a:rPr sz="2400" spc="-20" dirty="0">
                <a:cs typeface="Arial MT"/>
              </a:rPr>
              <a:t> </a:t>
            </a:r>
            <a:r>
              <a:rPr sz="2400" spc="-5" dirty="0">
                <a:cs typeface="Arial MT"/>
              </a:rPr>
              <a:t>large.</a:t>
            </a:r>
            <a:endParaRPr sz="2400" dirty="0">
              <a:cs typeface="Arial MT"/>
            </a:endParaRPr>
          </a:p>
          <a:p>
            <a:pPr marL="469900" marR="5080" indent="-412750">
              <a:lnSpc>
                <a:spcPct val="116100"/>
              </a:lnSpc>
              <a:spcBef>
                <a:spcPts val="480"/>
              </a:spcBef>
              <a:buClr>
                <a:srgbClr val="C4820D"/>
              </a:buClr>
              <a:buChar char="●"/>
              <a:tabLst>
                <a:tab pos="469265" algn="l"/>
                <a:tab pos="469900" algn="l"/>
              </a:tabLst>
            </a:pPr>
            <a:r>
              <a:rPr sz="2400" spc="-25" dirty="0">
                <a:cs typeface="Arial MT"/>
              </a:rPr>
              <a:t>We </a:t>
            </a:r>
            <a:r>
              <a:rPr sz="2400" spc="-5" dirty="0">
                <a:cs typeface="Arial MT"/>
              </a:rPr>
              <a:t>have </a:t>
            </a:r>
            <a:r>
              <a:rPr sz="2400" dirty="0">
                <a:cs typeface="Arial MT"/>
              </a:rPr>
              <a:t>seen </a:t>
            </a:r>
            <a:r>
              <a:rPr sz="2400" spc="-5" dirty="0">
                <a:cs typeface="Arial MT"/>
              </a:rPr>
              <a:t>that the distribution of the </a:t>
            </a:r>
            <a:r>
              <a:rPr sz="2400" dirty="0">
                <a:cs typeface="Arial MT"/>
              </a:rPr>
              <a:t>sample </a:t>
            </a:r>
            <a:r>
              <a:rPr sz="2400" spc="-655" dirty="0">
                <a:cs typeface="Arial MT"/>
              </a:rPr>
              <a:t> </a:t>
            </a:r>
            <a:r>
              <a:rPr sz="2400" spc="-5" dirty="0">
                <a:cs typeface="Arial MT"/>
              </a:rPr>
              <a:t>average</a:t>
            </a:r>
            <a:r>
              <a:rPr sz="2400" spc="-10" dirty="0">
                <a:cs typeface="Arial MT"/>
              </a:rPr>
              <a:t> </a:t>
            </a:r>
            <a:r>
              <a:rPr sz="2400" spc="-5" dirty="0">
                <a:cs typeface="Arial MT"/>
              </a:rPr>
              <a:t>is</a:t>
            </a:r>
            <a:r>
              <a:rPr sz="2400" spc="-10" dirty="0">
                <a:cs typeface="Arial MT"/>
              </a:rPr>
              <a:t> </a:t>
            </a:r>
            <a:r>
              <a:rPr sz="2400" dirty="0">
                <a:cs typeface="Arial MT"/>
              </a:rPr>
              <a:t>roughly</a:t>
            </a:r>
            <a:r>
              <a:rPr sz="2400" spc="-5" dirty="0">
                <a:cs typeface="Arial MT"/>
              </a:rPr>
              <a:t> bell</a:t>
            </a:r>
            <a:r>
              <a:rPr sz="2400" spc="-10" dirty="0">
                <a:cs typeface="Arial MT"/>
              </a:rPr>
              <a:t> </a:t>
            </a:r>
            <a:r>
              <a:rPr sz="2400" dirty="0">
                <a:cs typeface="Arial MT"/>
              </a:rPr>
              <a:t>shaped.</a:t>
            </a:r>
          </a:p>
          <a:p>
            <a:pPr>
              <a:lnSpc>
                <a:spcPct val="100000"/>
              </a:lnSpc>
              <a:buClr>
                <a:srgbClr val="C4820D"/>
              </a:buClr>
              <a:buFont typeface="Arial MT"/>
              <a:buChar char="●"/>
            </a:pPr>
            <a:endParaRPr sz="2700" dirty="0">
              <a:cs typeface="Arial MT"/>
            </a:endParaRPr>
          </a:p>
          <a:p>
            <a:pPr marL="469900" indent="-412750">
              <a:lnSpc>
                <a:spcPct val="100000"/>
              </a:lnSpc>
              <a:spcBef>
                <a:spcPts val="1620"/>
              </a:spcBef>
              <a:buClr>
                <a:srgbClr val="C4820D"/>
              </a:buClr>
              <a:buChar char="●"/>
              <a:tabLst>
                <a:tab pos="469265" algn="l"/>
                <a:tab pos="469900" algn="l"/>
              </a:tabLst>
            </a:pPr>
            <a:r>
              <a:rPr sz="2400" spc="-5" dirty="0">
                <a:cs typeface="Arial MT"/>
              </a:rPr>
              <a:t>Important</a:t>
            </a:r>
            <a:r>
              <a:rPr sz="2400" spc="-40" dirty="0">
                <a:cs typeface="Arial MT"/>
              </a:rPr>
              <a:t> </a:t>
            </a:r>
            <a:r>
              <a:rPr sz="2400" spc="-5" dirty="0">
                <a:cs typeface="Arial MT"/>
              </a:rPr>
              <a:t>questions</a:t>
            </a:r>
            <a:r>
              <a:rPr sz="2400" spc="-35" dirty="0">
                <a:cs typeface="Arial MT"/>
              </a:rPr>
              <a:t> </a:t>
            </a:r>
            <a:r>
              <a:rPr sz="2400" dirty="0">
                <a:cs typeface="Arial MT"/>
              </a:rPr>
              <a:t>remain:</a:t>
            </a:r>
          </a:p>
          <a:p>
            <a:pPr marL="927100" lvl="1" indent="-412750">
              <a:lnSpc>
                <a:spcPct val="100000"/>
              </a:lnSpc>
              <a:spcBef>
                <a:spcPts val="465"/>
              </a:spcBef>
              <a:buClr>
                <a:srgbClr val="C4820D"/>
              </a:buClr>
              <a:buChar char="○"/>
              <a:tabLst>
                <a:tab pos="926465" algn="l"/>
                <a:tab pos="927100" algn="l"/>
              </a:tabLst>
            </a:pPr>
            <a:r>
              <a:rPr sz="2400" spc="-5" dirty="0">
                <a:cs typeface="Arial MT"/>
              </a:rPr>
              <a:t>Where</a:t>
            </a:r>
            <a:r>
              <a:rPr sz="2400" spc="-20" dirty="0">
                <a:cs typeface="Arial MT"/>
              </a:rPr>
              <a:t> </a:t>
            </a:r>
            <a:r>
              <a:rPr sz="2400" spc="-5" dirty="0">
                <a:cs typeface="Arial MT"/>
              </a:rPr>
              <a:t>is</a:t>
            </a:r>
            <a:r>
              <a:rPr sz="2400" spc="-15" dirty="0">
                <a:cs typeface="Arial MT"/>
              </a:rPr>
              <a:t> </a:t>
            </a:r>
            <a:r>
              <a:rPr sz="2400" spc="-5" dirty="0">
                <a:cs typeface="Arial MT"/>
              </a:rPr>
              <a:t>the</a:t>
            </a:r>
            <a:r>
              <a:rPr sz="2400" spc="-20" dirty="0">
                <a:cs typeface="Arial MT"/>
              </a:rPr>
              <a:t> </a:t>
            </a:r>
            <a:r>
              <a:rPr sz="2400" dirty="0">
                <a:cs typeface="Arial MT"/>
              </a:rPr>
              <a:t>center</a:t>
            </a:r>
            <a:r>
              <a:rPr sz="2400" spc="-10" dirty="0">
                <a:cs typeface="Arial MT"/>
              </a:rPr>
              <a:t> </a:t>
            </a:r>
            <a:r>
              <a:rPr sz="2400" spc="-5" dirty="0">
                <a:cs typeface="Arial MT"/>
              </a:rPr>
              <a:t>of</a:t>
            </a:r>
            <a:r>
              <a:rPr sz="2400" spc="-15" dirty="0">
                <a:cs typeface="Arial MT"/>
              </a:rPr>
              <a:t> </a:t>
            </a:r>
            <a:r>
              <a:rPr sz="2400" spc="-5" dirty="0">
                <a:cs typeface="Arial MT"/>
              </a:rPr>
              <a:t>that</a:t>
            </a:r>
            <a:r>
              <a:rPr sz="2400" spc="-20" dirty="0">
                <a:cs typeface="Arial MT"/>
              </a:rPr>
              <a:t> </a:t>
            </a:r>
            <a:r>
              <a:rPr sz="2400" spc="-5" dirty="0">
                <a:cs typeface="Arial MT"/>
              </a:rPr>
              <a:t>bell</a:t>
            </a:r>
            <a:r>
              <a:rPr sz="2400" spc="-10" dirty="0">
                <a:cs typeface="Arial MT"/>
              </a:rPr>
              <a:t> </a:t>
            </a:r>
            <a:r>
              <a:rPr sz="2400" dirty="0">
                <a:cs typeface="Arial MT"/>
              </a:rPr>
              <a:t>curve?</a:t>
            </a:r>
          </a:p>
          <a:p>
            <a:pPr marL="927100" lvl="1" indent="-412750">
              <a:lnSpc>
                <a:spcPct val="100000"/>
              </a:lnSpc>
              <a:spcBef>
                <a:spcPts val="420"/>
              </a:spcBef>
              <a:buClr>
                <a:srgbClr val="C4820D"/>
              </a:buClr>
              <a:buChar char="○"/>
              <a:tabLst>
                <a:tab pos="926465" algn="l"/>
                <a:tab pos="927100" algn="l"/>
              </a:tabLst>
            </a:pPr>
            <a:r>
              <a:rPr sz="2400" spc="-5" dirty="0">
                <a:cs typeface="Arial MT"/>
              </a:rPr>
              <a:t>How</a:t>
            </a:r>
            <a:r>
              <a:rPr sz="2400" spc="-20" dirty="0">
                <a:cs typeface="Arial MT"/>
              </a:rPr>
              <a:t> </a:t>
            </a:r>
            <a:r>
              <a:rPr sz="2400" spc="-5" dirty="0">
                <a:cs typeface="Arial MT"/>
              </a:rPr>
              <a:t>wide</a:t>
            </a:r>
            <a:r>
              <a:rPr sz="2400" spc="-15" dirty="0">
                <a:cs typeface="Arial MT"/>
              </a:rPr>
              <a:t> </a:t>
            </a:r>
            <a:r>
              <a:rPr sz="2400" spc="-5" dirty="0">
                <a:cs typeface="Arial MT"/>
              </a:rPr>
              <a:t>is</a:t>
            </a:r>
            <a:r>
              <a:rPr sz="2400" spc="-20" dirty="0">
                <a:cs typeface="Arial MT"/>
              </a:rPr>
              <a:t> </a:t>
            </a:r>
            <a:r>
              <a:rPr sz="2400" spc="-5" dirty="0">
                <a:cs typeface="Arial MT"/>
              </a:rPr>
              <a:t>that</a:t>
            </a:r>
            <a:r>
              <a:rPr sz="2400" spc="-20" dirty="0">
                <a:cs typeface="Arial MT"/>
              </a:rPr>
              <a:t> </a:t>
            </a:r>
            <a:r>
              <a:rPr sz="2400" spc="-5" dirty="0">
                <a:cs typeface="Arial MT"/>
              </a:rPr>
              <a:t>bell</a:t>
            </a:r>
            <a:r>
              <a:rPr sz="2400" spc="-20" dirty="0">
                <a:cs typeface="Arial MT"/>
              </a:rPr>
              <a:t> </a:t>
            </a:r>
            <a:r>
              <a:rPr sz="2400" dirty="0">
                <a:cs typeface="Arial MT"/>
              </a:rPr>
              <a:t>curve?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dirty="0"/>
              <a:t>Center of the Distribution</a:t>
            </a:r>
            <a:endParaRPr spc="-10" dirty="0"/>
          </a:p>
        </p:txBody>
      </p:sp>
    </p:spTree>
    <p:extLst>
      <p:ext uri="{BB962C8B-B14F-4D97-AF65-F5344CB8AC3E}">
        <p14:creationId xmlns:p14="http://schemas.microsoft.com/office/powerpoint/2010/main" val="2192589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478186"/>
            <a:ext cx="5212715" cy="636072"/>
          </a:xfrm>
          <a:prstGeom prst="rect">
            <a:avLst/>
          </a:prstGeom>
        </p:spPr>
        <p:txBody>
          <a:bodyPr vert="horz" wrap="square" lIns="0" tIns="12700" rIns="0" bIns="0" rtlCol="0">
            <a:spAutoFit/>
          </a:bodyPr>
          <a:lstStyle/>
          <a:p>
            <a:pPr marL="12700">
              <a:lnSpc>
                <a:spcPct val="100000"/>
              </a:lnSpc>
              <a:spcBef>
                <a:spcPts val="100"/>
              </a:spcBef>
            </a:pPr>
            <a:r>
              <a:rPr sz="4050" cap="all" spc="-10" dirty="0">
                <a:latin typeface="+mj-lt"/>
                <a:ea typeface="+mj-ea"/>
                <a:cs typeface="+mj-cs"/>
              </a:rPr>
              <a:t>The</a:t>
            </a:r>
            <a:r>
              <a:rPr sz="3600" b="1" spc="-45" dirty="0">
                <a:solidFill>
                  <a:srgbClr val="3B7EA1"/>
                </a:solidFill>
                <a:latin typeface="Arial"/>
                <a:cs typeface="Arial"/>
              </a:rPr>
              <a:t> </a:t>
            </a:r>
            <a:r>
              <a:rPr sz="4050" cap="all" spc="-10" dirty="0">
                <a:latin typeface="+mj-lt"/>
                <a:ea typeface="+mj-ea"/>
                <a:cs typeface="+mj-cs"/>
              </a:rPr>
              <a:t>Population Average</a:t>
            </a:r>
          </a:p>
        </p:txBody>
      </p:sp>
      <p:sp>
        <p:nvSpPr>
          <p:cNvPr id="3" name="object 3"/>
          <p:cNvSpPr txBox="1"/>
          <p:nvPr/>
        </p:nvSpPr>
        <p:spPr>
          <a:xfrm>
            <a:off x="530225" y="2173042"/>
            <a:ext cx="7404734" cy="758825"/>
          </a:xfrm>
          <a:prstGeom prst="rect">
            <a:avLst/>
          </a:prstGeom>
        </p:spPr>
        <p:txBody>
          <a:bodyPr vert="horz" wrap="square" lIns="0" tIns="10795" rIns="0" bIns="0" rtlCol="0">
            <a:spAutoFit/>
          </a:bodyPr>
          <a:lstStyle/>
          <a:p>
            <a:pPr marL="12700" marR="5080">
              <a:lnSpc>
                <a:spcPct val="100499"/>
              </a:lnSpc>
              <a:spcBef>
                <a:spcPts val="85"/>
              </a:spcBef>
            </a:pPr>
            <a:r>
              <a:rPr sz="2400" spc="-5" dirty="0">
                <a:cs typeface="Arial MT"/>
              </a:rPr>
              <a:t>The distribution of the </a:t>
            </a:r>
            <a:r>
              <a:rPr sz="2400" dirty="0">
                <a:cs typeface="Arial MT"/>
              </a:rPr>
              <a:t>sample </a:t>
            </a:r>
            <a:r>
              <a:rPr sz="2400" spc="-5" dirty="0">
                <a:cs typeface="Arial MT"/>
              </a:rPr>
              <a:t>average is </a:t>
            </a:r>
            <a:r>
              <a:rPr sz="2400" dirty="0">
                <a:cs typeface="Arial MT"/>
              </a:rPr>
              <a:t>roughly a </a:t>
            </a:r>
            <a:r>
              <a:rPr sz="2400" spc="-5" dirty="0">
                <a:cs typeface="Arial MT"/>
              </a:rPr>
              <a:t>bell </a:t>
            </a:r>
            <a:r>
              <a:rPr sz="2400" spc="-655" dirty="0">
                <a:cs typeface="Arial MT"/>
              </a:rPr>
              <a:t> </a:t>
            </a:r>
            <a:r>
              <a:rPr sz="2400" dirty="0">
                <a:cs typeface="Arial MT"/>
              </a:rPr>
              <a:t>curve</a:t>
            </a:r>
            <a:r>
              <a:rPr sz="2400" spc="-10" dirty="0">
                <a:cs typeface="Arial MT"/>
              </a:rPr>
              <a:t> </a:t>
            </a:r>
            <a:r>
              <a:rPr sz="2400" dirty="0">
                <a:solidFill>
                  <a:srgbClr val="0000FF"/>
                </a:solidFill>
                <a:cs typeface="Arial MT"/>
              </a:rPr>
              <a:t>centered</a:t>
            </a:r>
            <a:r>
              <a:rPr sz="2400" spc="-10" dirty="0">
                <a:solidFill>
                  <a:srgbClr val="0000FF"/>
                </a:solidFill>
                <a:cs typeface="Arial MT"/>
              </a:rPr>
              <a:t> </a:t>
            </a:r>
            <a:r>
              <a:rPr sz="2400" spc="-5" dirty="0">
                <a:solidFill>
                  <a:srgbClr val="0000FF"/>
                </a:solidFill>
                <a:cs typeface="Arial MT"/>
              </a:rPr>
              <a:t>at the</a:t>
            </a:r>
            <a:r>
              <a:rPr sz="2400" spc="-15" dirty="0">
                <a:solidFill>
                  <a:srgbClr val="0000FF"/>
                </a:solidFill>
                <a:cs typeface="Arial MT"/>
              </a:rPr>
              <a:t> </a:t>
            </a:r>
            <a:r>
              <a:rPr sz="2400" spc="-5" dirty="0">
                <a:solidFill>
                  <a:srgbClr val="0000FF"/>
                </a:solidFill>
                <a:cs typeface="Arial MT"/>
              </a:rPr>
              <a:t>population</a:t>
            </a:r>
            <a:r>
              <a:rPr sz="2400" spc="-10" dirty="0">
                <a:solidFill>
                  <a:srgbClr val="0000FF"/>
                </a:solidFill>
                <a:cs typeface="Arial MT"/>
              </a:rPr>
              <a:t> </a:t>
            </a:r>
            <a:r>
              <a:rPr sz="2400" spc="-5" dirty="0">
                <a:solidFill>
                  <a:srgbClr val="0000FF"/>
                </a:solidFill>
                <a:cs typeface="Arial MT"/>
              </a:rPr>
              <a:t>average</a:t>
            </a:r>
            <a:r>
              <a:rPr sz="2400" spc="-5" dirty="0">
                <a:cs typeface="Arial MT"/>
              </a:rPr>
              <a:t>.</a:t>
            </a:r>
            <a:endParaRPr sz="2400" dirty="0">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dirty="0"/>
              <a:t>Variability of the sample average</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Average</a:t>
            </a:r>
            <a:endParaRPr spc="-5" dirty="0"/>
          </a:p>
        </p:txBody>
      </p:sp>
    </p:spTree>
    <p:extLst>
      <p:ext uri="{BB962C8B-B14F-4D97-AF65-F5344CB8AC3E}">
        <p14:creationId xmlns:p14="http://schemas.microsoft.com/office/powerpoint/2010/main" val="34591129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123" y="151893"/>
            <a:ext cx="506857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Why</a:t>
            </a:r>
            <a:r>
              <a:rPr spc="-40" dirty="0">
                <a:solidFill>
                  <a:schemeClr val="tx1"/>
                </a:solidFill>
              </a:rPr>
              <a:t> </a:t>
            </a:r>
            <a:r>
              <a:rPr spc="-5" dirty="0">
                <a:solidFill>
                  <a:schemeClr val="tx1"/>
                </a:solidFill>
              </a:rPr>
              <a:t>Is</a:t>
            </a:r>
            <a:r>
              <a:rPr spc="-35" dirty="0">
                <a:solidFill>
                  <a:schemeClr val="tx1"/>
                </a:solidFill>
              </a:rPr>
              <a:t> </a:t>
            </a:r>
            <a:r>
              <a:rPr spc="-10" dirty="0">
                <a:solidFill>
                  <a:schemeClr val="tx1"/>
                </a:solidFill>
              </a:rPr>
              <a:t>This</a:t>
            </a:r>
            <a:r>
              <a:rPr spc="-35" dirty="0">
                <a:solidFill>
                  <a:schemeClr val="tx1"/>
                </a:solidFill>
              </a:rPr>
              <a:t> </a:t>
            </a:r>
            <a:r>
              <a:rPr spc="-5" dirty="0">
                <a:solidFill>
                  <a:schemeClr val="tx1"/>
                </a:solidFill>
              </a:rPr>
              <a:t>Important?</a:t>
            </a:r>
          </a:p>
        </p:txBody>
      </p:sp>
      <p:sp>
        <p:nvSpPr>
          <p:cNvPr id="3" name="object 3"/>
          <p:cNvSpPr txBox="1">
            <a:spLocks noGrp="1"/>
          </p:cNvSpPr>
          <p:nvPr>
            <p:ph type="body" idx="1"/>
          </p:nvPr>
        </p:nvSpPr>
        <p:spPr>
          <a:xfrm>
            <a:off x="403123" y="914400"/>
            <a:ext cx="8495071" cy="3759171"/>
          </a:xfrm>
          <a:prstGeom prst="rect">
            <a:avLst/>
          </a:prstGeom>
        </p:spPr>
        <p:txBody>
          <a:bodyPr vert="horz" wrap="square" lIns="0" tIns="13335" rIns="0" bIns="0" rtlCol="0">
            <a:spAutoFit/>
          </a:bodyPr>
          <a:lstStyle/>
          <a:p>
            <a:pPr marL="424815" marR="144145" indent="-412750">
              <a:lnSpc>
                <a:spcPct val="99700"/>
              </a:lnSpc>
              <a:spcBef>
                <a:spcPts val="105"/>
              </a:spcBef>
              <a:buClr>
                <a:srgbClr val="C4820D"/>
              </a:buClr>
              <a:buChar char="●"/>
              <a:tabLst>
                <a:tab pos="424815" algn="l"/>
                <a:tab pos="425450" algn="l"/>
              </a:tabLst>
            </a:pPr>
            <a:r>
              <a:rPr sz="2200" spc="-5" dirty="0"/>
              <a:t>Along with the </a:t>
            </a:r>
            <a:r>
              <a:rPr sz="2200" spc="-20" dirty="0"/>
              <a:t>center, </a:t>
            </a:r>
            <a:r>
              <a:rPr sz="2200" spc="-5" dirty="0"/>
              <a:t>the </a:t>
            </a:r>
            <a:r>
              <a:rPr sz="2200" dirty="0"/>
              <a:t>spread </a:t>
            </a:r>
            <a:r>
              <a:rPr sz="2200" spc="-5" dirty="0"/>
              <a:t>helps identify exactly </a:t>
            </a:r>
            <a:r>
              <a:rPr sz="2200" spc="-655" dirty="0"/>
              <a:t> </a:t>
            </a:r>
            <a:r>
              <a:rPr sz="2200" spc="-5" dirty="0"/>
              <a:t>which normal </a:t>
            </a:r>
            <a:r>
              <a:rPr sz="2200" dirty="0"/>
              <a:t>curve </a:t>
            </a:r>
            <a:r>
              <a:rPr sz="2200" spc="-5" dirty="0"/>
              <a:t>is the distribution of the </a:t>
            </a:r>
            <a:r>
              <a:rPr sz="2200" dirty="0"/>
              <a:t>sample </a:t>
            </a:r>
            <a:r>
              <a:rPr sz="2200" spc="5" dirty="0"/>
              <a:t> </a:t>
            </a:r>
            <a:r>
              <a:rPr sz="2200" spc="-5" dirty="0"/>
              <a:t>average.</a:t>
            </a:r>
            <a:endParaRPr lang="en-US" sz="2200" spc="-5" dirty="0"/>
          </a:p>
          <a:p>
            <a:pPr marL="424815" marR="144145" indent="-412750">
              <a:lnSpc>
                <a:spcPct val="99700"/>
              </a:lnSpc>
              <a:spcBef>
                <a:spcPts val="105"/>
              </a:spcBef>
              <a:buClr>
                <a:srgbClr val="C4820D"/>
              </a:buClr>
              <a:buChar char="●"/>
              <a:tabLst>
                <a:tab pos="424815" algn="l"/>
                <a:tab pos="425450" algn="l"/>
              </a:tabLst>
            </a:pPr>
            <a:endParaRPr sz="2200" spc="-5" dirty="0"/>
          </a:p>
          <a:p>
            <a:pPr marL="424815" marR="5080" indent="-412750">
              <a:lnSpc>
                <a:spcPts val="2850"/>
              </a:lnSpc>
              <a:spcBef>
                <a:spcPts val="90"/>
              </a:spcBef>
              <a:buClr>
                <a:srgbClr val="C4820D"/>
              </a:buClr>
              <a:buChar char="●"/>
              <a:tabLst>
                <a:tab pos="424815" algn="l"/>
                <a:tab pos="425450" algn="l"/>
              </a:tabLst>
            </a:pPr>
            <a:r>
              <a:rPr sz="2200" spc="-5" dirty="0"/>
              <a:t>The</a:t>
            </a:r>
            <a:r>
              <a:rPr sz="2200" spc="-20" dirty="0"/>
              <a:t> </a:t>
            </a:r>
            <a:r>
              <a:rPr sz="2200" dirty="0"/>
              <a:t>variability</a:t>
            </a:r>
            <a:r>
              <a:rPr sz="2200" spc="-15" dirty="0"/>
              <a:t> </a:t>
            </a:r>
            <a:r>
              <a:rPr sz="2200" spc="-5" dirty="0"/>
              <a:t>of</a:t>
            </a:r>
            <a:r>
              <a:rPr sz="2200" spc="-15" dirty="0"/>
              <a:t> </a:t>
            </a:r>
            <a:r>
              <a:rPr sz="2200" spc="-5" dirty="0"/>
              <a:t>the</a:t>
            </a:r>
            <a:r>
              <a:rPr sz="2200" spc="-15" dirty="0"/>
              <a:t> </a:t>
            </a:r>
            <a:r>
              <a:rPr sz="2200" dirty="0"/>
              <a:t>sample</a:t>
            </a:r>
            <a:r>
              <a:rPr sz="2200" spc="-15" dirty="0"/>
              <a:t> </a:t>
            </a:r>
            <a:r>
              <a:rPr sz="2200" spc="-5" dirty="0"/>
              <a:t>average</a:t>
            </a:r>
            <a:r>
              <a:rPr sz="2200" spc="-15" dirty="0"/>
              <a:t> </a:t>
            </a:r>
            <a:r>
              <a:rPr sz="2200" spc="-5" dirty="0"/>
              <a:t>helps</a:t>
            </a:r>
            <a:r>
              <a:rPr sz="2200" spc="-15" dirty="0"/>
              <a:t> </a:t>
            </a:r>
            <a:r>
              <a:rPr sz="2200" spc="-5" dirty="0"/>
              <a:t>us</a:t>
            </a:r>
            <a:r>
              <a:rPr sz="2200" spc="-10" dirty="0"/>
              <a:t> </a:t>
            </a:r>
            <a:r>
              <a:rPr sz="2200" dirty="0"/>
              <a:t>measure </a:t>
            </a:r>
            <a:r>
              <a:rPr sz="2200" spc="-655" dirty="0"/>
              <a:t> </a:t>
            </a:r>
            <a:r>
              <a:rPr sz="2200" spc="-5" dirty="0"/>
              <a:t>how accurate the </a:t>
            </a:r>
            <a:r>
              <a:rPr sz="2200" dirty="0"/>
              <a:t>sample </a:t>
            </a:r>
            <a:r>
              <a:rPr sz="2200" spc="-5" dirty="0"/>
              <a:t>average is as an estimate of </a:t>
            </a:r>
            <a:r>
              <a:rPr sz="2200" dirty="0"/>
              <a:t> </a:t>
            </a:r>
            <a:r>
              <a:rPr sz="2200" spc="-5" dirty="0"/>
              <a:t>the</a:t>
            </a:r>
            <a:r>
              <a:rPr sz="2200" spc="-15" dirty="0"/>
              <a:t> </a:t>
            </a:r>
            <a:r>
              <a:rPr sz="2200" spc="-5" dirty="0"/>
              <a:t>population average.</a:t>
            </a:r>
            <a:endParaRPr lang="en-US" sz="2200" spc="-5" dirty="0"/>
          </a:p>
          <a:p>
            <a:pPr marL="424815" marR="5080" indent="-412750">
              <a:lnSpc>
                <a:spcPts val="2850"/>
              </a:lnSpc>
              <a:spcBef>
                <a:spcPts val="90"/>
              </a:spcBef>
              <a:buClr>
                <a:srgbClr val="C4820D"/>
              </a:buClr>
              <a:buChar char="●"/>
              <a:tabLst>
                <a:tab pos="424815" algn="l"/>
                <a:tab pos="425450" algn="l"/>
              </a:tabLst>
            </a:pPr>
            <a:endParaRPr sz="2200" spc="-5" dirty="0"/>
          </a:p>
          <a:p>
            <a:pPr marL="424815" marR="128905" indent="-412750">
              <a:lnSpc>
                <a:spcPts val="2850"/>
              </a:lnSpc>
              <a:buClr>
                <a:srgbClr val="C4820D"/>
              </a:buClr>
              <a:buChar char="●"/>
              <a:tabLst>
                <a:tab pos="424815" algn="l"/>
                <a:tab pos="425450" algn="l"/>
              </a:tabLst>
            </a:pPr>
            <a:r>
              <a:rPr sz="2200" spc="-5" dirty="0"/>
              <a:t>If we want </a:t>
            </a:r>
            <a:r>
              <a:rPr sz="2200" dirty="0"/>
              <a:t>a specified </a:t>
            </a:r>
            <a:r>
              <a:rPr sz="2200" spc="-5" dirty="0"/>
              <a:t>level of </a:t>
            </a:r>
            <a:r>
              <a:rPr sz="2200" spc="-25" dirty="0"/>
              <a:t>accuracy, </a:t>
            </a:r>
            <a:r>
              <a:rPr sz="2200" spc="-5" dirty="0"/>
              <a:t>understanding </a:t>
            </a:r>
            <a:r>
              <a:rPr sz="2200" spc="-655" dirty="0"/>
              <a:t> </a:t>
            </a:r>
            <a:r>
              <a:rPr sz="2200" spc="-5" dirty="0"/>
              <a:t>the</a:t>
            </a:r>
            <a:r>
              <a:rPr sz="2200" spc="-20" dirty="0"/>
              <a:t> </a:t>
            </a:r>
            <a:r>
              <a:rPr sz="2200" dirty="0"/>
              <a:t>variability</a:t>
            </a:r>
            <a:r>
              <a:rPr sz="2200" spc="-10" dirty="0"/>
              <a:t> </a:t>
            </a:r>
            <a:r>
              <a:rPr sz="2200" spc="-5" dirty="0"/>
              <a:t>of</a:t>
            </a:r>
            <a:r>
              <a:rPr sz="2200" spc="-15" dirty="0"/>
              <a:t> </a:t>
            </a:r>
            <a:r>
              <a:rPr sz="2200" spc="-5" dirty="0"/>
              <a:t>the</a:t>
            </a:r>
            <a:r>
              <a:rPr sz="2200" spc="-15" dirty="0"/>
              <a:t> </a:t>
            </a:r>
            <a:r>
              <a:rPr sz="2200" dirty="0"/>
              <a:t>sample</a:t>
            </a:r>
            <a:r>
              <a:rPr sz="2200" spc="-10" dirty="0"/>
              <a:t> </a:t>
            </a:r>
            <a:r>
              <a:rPr sz="2200" spc="-5" dirty="0"/>
              <a:t>average</a:t>
            </a:r>
            <a:r>
              <a:rPr sz="2200" spc="-15" dirty="0"/>
              <a:t> </a:t>
            </a:r>
            <a:r>
              <a:rPr sz="2200" spc="-5" dirty="0"/>
              <a:t>helps</a:t>
            </a:r>
            <a:r>
              <a:rPr sz="2200" spc="-10" dirty="0"/>
              <a:t> </a:t>
            </a:r>
            <a:r>
              <a:rPr sz="2200" spc="-5" dirty="0"/>
              <a:t>us</a:t>
            </a:r>
            <a:r>
              <a:rPr sz="2200" spc="-15" dirty="0"/>
              <a:t> </a:t>
            </a:r>
            <a:r>
              <a:rPr sz="2200" spc="-5" dirty="0"/>
              <a:t>work</a:t>
            </a:r>
            <a:r>
              <a:rPr sz="2200" spc="-10" dirty="0"/>
              <a:t> </a:t>
            </a:r>
            <a:r>
              <a:rPr sz="2200" spc="-5" dirty="0"/>
              <a:t>out</a:t>
            </a:r>
            <a:r>
              <a:rPr lang="en-US" sz="2200" spc="-5" dirty="0"/>
              <a:t> how large our sample has </a:t>
            </a:r>
            <a:r>
              <a:rPr lang="en-US" sz="2200" spc="-5"/>
              <a:t>to </a:t>
            </a:r>
            <a:r>
              <a:rPr lang="en-US" sz="2200" spc="-5" smtClean="0"/>
              <a:t>be.</a:t>
            </a:r>
            <a:endParaRPr sz="2200" spc="-5" dirty="0"/>
          </a:p>
        </p:txBody>
      </p:sp>
      <p:sp>
        <p:nvSpPr>
          <p:cNvPr id="5" name="object 5"/>
          <p:cNvSpPr txBox="1"/>
          <p:nvPr/>
        </p:nvSpPr>
        <p:spPr>
          <a:xfrm>
            <a:off x="5067945" y="4687325"/>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70C0"/>
                </a:solidFill>
                <a:latin typeface="Arial MT"/>
                <a:cs typeface="Arial MT"/>
              </a:rPr>
              <a:t>(Demo)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1850" y="1969400"/>
            <a:ext cx="5295899" cy="2743199"/>
          </a:xfrm>
          <a:prstGeom prst="rect">
            <a:avLst/>
          </a:prstGeom>
        </p:spPr>
      </p:pic>
      <p:sp>
        <p:nvSpPr>
          <p:cNvPr id="3" name="object 3"/>
          <p:cNvSpPr txBox="1">
            <a:spLocks noGrp="1"/>
          </p:cNvSpPr>
          <p:nvPr>
            <p:ph type="title"/>
          </p:nvPr>
        </p:nvSpPr>
        <p:spPr>
          <a:xfrm>
            <a:off x="386308" y="227781"/>
            <a:ext cx="471210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4" name="object 4"/>
          <p:cNvSpPr txBox="1"/>
          <p:nvPr/>
        </p:nvSpPr>
        <p:spPr>
          <a:xfrm>
            <a:off x="386308" y="953729"/>
            <a:ext cx="8590544" cy="3715079"/>
          </a:xfrm>
          <a:prstGeom prst="rect">
            <a:avLst/>
          </a:prstGeom>
        </p:spPr>
        <p:txBody>
          <a:bodyPr vert="horz" wrap="square" lIns="0" tIns="12700" rIns="0" bIns="0" rtlCol="0">
            <a:spAutoFit/>
          </a:bodyPr>
          <a:lstStyle/>
          <a:p>
            <a:pPr marL="156210">
              <a:lnSpc>
                <a:spcPct val="100000"/>
              </a:lnSpc>
              <a:spcBef>
                <a:spcPts val="100"/>
              </a:spcBef>
              <a:tabLst>
                <a:tab pos="7965440" algn="l"/>
              </a:tabLst>
            </a:pPr>
            <a:r>
              <a:rPr sz="2400" spc="-5" dirty="0">
                <a:cs typeface="Arial MT"/>
              </a:rPr>
              <a:t>The</a:t>
            </a:r>
            <a:r>
              <a:rPr sz="2400" spc="-20" dirty="0">
                <a:cs typeface="Arial MT"/>
              </a:rPr>
              <a:t> </a:t>
            </a:r>
            <a:r>
              <a:rPr sz="2400" spc="-5" dirty="0">
                <a:cs typeface="Arial MT"/>
              </a:rPr>
              <a:t>gold</a:t>
            </a:r>
            <a:r>
              <a:rPr sz="2400" spc="-15" dirty="0">
                <a:cs typeface="Arial MT"/>
              </a:rPr>
              <a:t> </a:t>
            </a:r>
            <a:r>
              <a:rPr sz="2400" spc="-5" dirty="0">
                <a:cs typeface="Arial MT"/>
              </a:rPr>
              <a:t>histogram</a:t>
            </a:r>
            <a:r>
              <a:rPr sz="2400" spc="-15" dirty="0">
                <a:cs typeface="Arial MT"/>
              </a:rPr>
              <a:t> </a:t>
            </a:r>
            <a:r>
              <a:rPr sz="2400" dirty="0">
                <a:cs typeface="Arial MT"/>
              </a:rPr>
              <a:t>shows</a:t>
            </a:r>
            <a:r>
              <a:rPr sz="2400" spc="-15" dirty="0">
                <a:cs typeface="Arial MT"/>
              </a:rPr>
              <a:t> </a:t>
            </a:r>
            <a:r>
              <a:rPr sz="2400" spc="-5" dirty="0">
                <a:cs typeface="Arial MT"/>
              </a:rPr>
              <a:t>the</a:t>
            </a:r>
            <a:r>
              <a:rPr sz="2400" spc="-20" dirty="0">
                <a:cs typeface="Arial MT"/>
              </a:rPr>
              <a:t> </a:t>
            </a:r>
            <a:r>
              <a:rPr sz="2400" spc="-5" dirty="0">
                <a:cs typeface="Arial MT"/>
              </a:rPr>
              <a:t>distribution</a:t>
            </a:r>
            <a:r>
              <a:rPr sz="2400" spc="-15" dirty="0">
                <a:cs typeface="Arial MT"/>
              </a:rPr>
              <a:t> </a:t>
            </a:r>
            <a:r>
              <a:rPr sz="2400" spc="-5" dirty="0">
                <a:cs typeface="Arial MT"/>
              </a:rPr>
              <a:t>of </a:t>
            </a:r>
            <a:r>
              <a:rPr sz="2400" u="heavy" dirty="0">
                <a:uFill>
                  <a:solidFill>
                    <a:srgbClr val="000000"/>
                  </a:solidFill>
                </a:uFill>
                <a:cs typeface="Times New Roman"/>
              </a:rPr>
              <a:t> 	</a:t>
            </a:r>
            <a:endParaRPr sz="2400" dirty="0">
              <a:cs typeface="Times New Roman"/>
            </a:endParaRPr>
          </a:p>
          <a:p>
            <a:pPr marL="156210">
              <a:lnSpc>
                <a:spcPct val="100000"/>
              </a:lnSpc>
              <a:spcBef>
                <a:spcPts val="15"/>
              </a:spcBef>
              <a:tabLst>
                <a:tab pos="3542029" algn="l"/>
                <a:tab pos="7778750" algn="l"/>
              </a:tabLst>
            </a:pPr>
            <a:r>
              <a:rPr sz="2400" dirty="0">
                <a:cs typeface="Arial MT"/>
              </a:rPr>
              <a:t>values,</a:t>
            </a:r>
            <a:r>
              <a:rPr sz="2400" spc="-5" dirty="0">
                <a:cs typeface="Arial MT"/>
              </a:rPr>
              <a:t> each</a:t>
            </a:r>
            <a:r>
              <a:rPr sz="2400" dirty="0">
                <a:cs typeface="Arial MT"/>
              </a:rPr>
              <a:t> </a:t>
            </a:r>
            <a:r>
              <a:rPr sz="2400" spc="-5" dirty="0">
                <a:cs typeface="Arial MT"/>
              </a:rPr>
              <a:t>of which</a:t>
            </a:r>
            <a:r>
              <a:rPr sz="2400" dirty="0">
                <a:cs typeface="Arial MT"/>
              </a:rPr>
              <a:t> </a:t>
            </a:r>
            <a:r>
              <a:rPr sz="2400" spc="-5" dirty="0">
                <a:cs typeface="Arial MT"/>
              </a:rPr>
              <a:t>is	</a:t>
            </a:r>
            <a:r>
              <a:rPr sz="2400" u="heavy" spc="-5" dirty="0">
                <a:uFill>
                  <a:solidFill>
                    <a:srgbClr val="000000"/>
                  </a:solidFill>
                </a:uFill>
                <a:cs typeface="Times New Roman"/>
              </a:rPr>
              <a:t> 	</a:t>
            </a:r>
            <a:r>
              <a:rPr sz="2400" spc="-5" dirty="0">
                <a:cs typeface="Arial MT"/>
              </a:rPr>
              <a:t>.</a:t>
            </a:r>
            <a:endParaRPr sz="2400" dirty="0">
              <a:cs typeface="Arial MT"/>
            </a:endParaRPr>
          </a:p>
          <a:p>
            <a:pPr marL="12700" marR="6424930">
              <a:lnSpc>
                <a:spcPts val="2850"/>
              </a:lnSpc>
              <a:spcBef>
                <a:spcPts val="1895"/>
              </a:spcBef>
              <a:tabLst>
                <a:tab pos="613410" algn="l"/>
              </a:tabLst>
            </a:pPr>
            <a:r>
              <a:rPr sz="2400" dirty="0">
                <a:cs typeface="Arial MT"/>
              </a:rPr>
              <a:t>(a)	</a:t>
            </a:r>
            <a:r>
              <a:rPr sz="2400" spc="-5" dirty="0">
                <a:cs typeface="Arial MT"/>
              </a:rPr>
              <a:t>900 </a:t>
            </a:r>
            <a:r>
              <a:rPr sz="2400" dirty="0">
                <a:cs typeface="Arial MT"/>
              </a:rPr>
              <a:t> (b)	</a:t>
            </a:r>
            <a:r>
              <a:rPr sz="2400" spc="-5" dirty="0">
                <a:cs typeface="Arial MT"/>
              </a:rPr>
              <a:t>10,000</a:t>
            </a:r>
            <a:endParaRPr sz="2400" dirty="0">
              <a:cs typeface="Arial MT"/>
            </a:endParaRPr>
          </a:p>
          <a:p>
            <a:pPr marL="613410" marR="5479415" indent="-584200">
              <a:lnSpc>
                <a:spcPts val="2850"/>
              </a:lnSpc>
              <a:buAutoNum type="alphaLcParenBoth" startAt="3"/>
              <a:tabLst>
                <a:tab pos="613410" algn="l"/>
                <a:tab pos="614045" algn="l"/>
              </a:tabLst>
            </a:pPr>
            <a:r>
              <a:rPr sz="2400" dirty="0">
                <a:cs typeface="Arial MT"/>
              </a:rPr>
              <a:t>a randomly </a:t>
            </a:r>
            <a:r>
              <a:rPr sz="2400" spc="5" dirty="0">
                <a:cs typeface="Arial MT"/>
              </a:rPr>
              <a:t> </a:t>
            </a:r>
            <a:r>
              <a:rPr sz="2400" dirty="0">
                <a:cs typeface="Arial MT"/>
              </a:rPr>
              <a:t>sampled</a:t>
            </a:r>
            <a:r>
              <a:rPr sz="2400" spc="-105" dirty="0">
                <a:cs typeface="Arial MT"/>
              </a:rPr>
              <a:t> </a:t>
            </a:r>
            <a:r>
              <a:rPr sz="2400" spc="-5" dirty="0">
                <a:cs typeface="Arial MT"/>
              </a:rPr>
              <a:t>flight </a:t>
            </a:r>
            <a:r>
              <a:rPr sz="2400" spc="-650" dirty="0">
                <a:cs typeface="Arial MT"/>
              </a:rPr>
              <a:t> </a:t>
            </a:r>
            <a:r>
              <a:rPr sz="2400" spc="-5" dirty="0">
                <a:cs typeface="Arial MT"/>
              </a:rPr>
              <a:t>delay</a:t>
            </a:r>
            <a:endParaRPr sz="2400" dirty="0">
              <a:cs typeface="Arial MT"/>
            </a:endParaRPr>
          </a:p>
          <a:p>
            <a:pPr marL="613410" marR="5494020" indent="-601345">
              <a:lnSpc>
                <a:spcPts val="2850"/>
              </a:lnSpc>
              <a:buAutoNum type="alphaLcParenBoth" startAt="3"/>
              <a:tabLst>
                <a:tab pos="613410" algn="l"/>
                <a:tab pos="614045" algn="l"/>
              </a:tabLst>
            </a:pPr>
            <a:r>
              <a:rPr sz="2400" spc="-5" dirty="0">
                <a:cs typeface="Arial MT"/>
              </a:rPr>
              <a:t>an</a:t>
            </a:r>
            <a:r>
              <a:rPr sz="2400" spc="-50" dirty="0">
                <a:cs typeface="Arial MT"/>
              </a:rPr>
              <a:t> </a:t>
            </a:r>
            <a:r>
              <a:rPr sz="2400" spc="-5" dirty="0">
                <a:cs typeface="Arial MT"/>
              </a:rPr>
              <a:t>average</a:t>
            </a:r>
            <a:r>
              <a:rPr sz="2400" spc="-50" dirty="0">
                <a:cs typeface="Arial MT"/>
              </a:rPr>
              <a:t> </a:t>
            </a:r>
            <a:r>
              <a:rPr sz="2400" spc="-5" dirty="0">
                <a:cs typeface="Arial MT"/>
              </a:rPr>
              <a:t>of </a:t>
            </a:r>
            <a:r>
              <a:rPr sz="2400" spc="-650" dirty="0">
                <a:cs typeface="Arial MT"/>
              </a:rPr>
              <a:t> </a:t>
            </a:r>
            <a:r>
              <a:rPr sz="2400" spc="-5" dirty="0">
                <a:cs typeface="Arial MT"/>
              </a:rPr>
              <a:t>flight</a:t>
            </a:r>
            <a:r>
              <a:rPr sz="2400" spc="-35" dirty="0">
                <a:cs typeface="Arial MT"/>
              </a:rPr>
              <a:t> </a:t>
            </a:r>
            <a:r>
              <a:rPr sz="2400" spc="-5" dirty="0">
                <a:cs typeface="Arial MT"/>
              </a:rPr>
              <a:t>delays</a:t>
            </a:r>
            <a:endParaRPr sz="2400" dirty="0">
              <a:cs typeface="Arial M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8246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50" dirty="0">
                <a:solidFill>
                  <a:schemeClr val="tx1"/>
                </a:solidFill>
              </a:rPr>
              <a:t> </a:t>
            </a:r>
            <a:r>
              <a:rPr spc="-95" dirty="0">
                <a:solidFill>
                  <a:schemeClr val="tx1"/>
                </a:solidFill>
              </a:rPr>
              <a:t>Two</a:t>
            </a:r>
            <a:r>
              <a:rPr spc="-50" dirty="0">
                <a:solidFill>
                  <a:schemeClr val="tx1"/>
                </a:solidFill>
              </a:rPr>
              <a:t> </a:t>
            </a:r>
            <a:r>
              <a:rPr spc="-5" dirty="0">
                <a:solidFill>
                  <a:schemeClr val="tx1"/>
                </a:solidFill>
              </a:rPr>
              <a:t>Histograms</a:t>
            </a:r>
          </a:p>
        </p:txBody>
      </p:sp>
      <p:sp>
        <p:nvSpPr>
          <p:cNvPr id="3" name="object 3"/>
          <p:cNvSpPr txBox="1"/>
          <p:nvPr/>
        </p:nvSpPr>
        <p:spPr>
          <a:xfrm>
            <a:off x="530226" y="1012723"/>
            <a:ext cx="7577504" cy="3437479"/>
          </a:xfrm>
          <a:prstGeom prst="rect">
            <a:avLst/>
          </a:prstGeom>
        </p:spPr>
        <p:txBody>
          <a:bodyPr vert="horz" wrap="square" lIns="0" tIns="13335" rIns="0" bIns="0" rtlCol="0">
            <a:spAutoFit/>
          </a:bodyPr>
          <a:lstStyle/>
          <a:p>
            <a:pPr marL="424815" marR="5080" indent="-412750">
              <a:lnSpc>
                <a:spcPct val="99700"/>
              </a:lnSpc>
              <a:spcBef>
                <a:spcPts val="105"/>
              </a:spcBef>
              <a:buClr>
                <a:srgbClr val="C4820D"/>
              </a:buClr>
              <a:buChar char="●"/>
              <a:tabLst>
                <a:tab pos="424815" algn="l"/>
                <a:tab pos="425450" algn="l"/>
              </a:tabLst>
            </a:pPr>
            <a:r>
              <a:rPr sz="2400" spc="-5" dirty="0">
                <a:cs typeface="Arial MT"/>
              </a:rPr>
              <a:t>The gold histogram </a:t>
            </a:r>
            <a:r>
              <a:rPr sz="2400" dirty="0">
                <a:cs typeface="Arial MT"/>
              </a:rPr>
              <a:t>shows </a:t>
            </a:r>
            <a:r>
              <a:rPr sz="2400" spc="-5" dirty="0">
                <a:cs typeface="Arial MT"/>
              </a:rPr>
              <a:t>the distribution of 10,000 </a:t>
            </a:r>
            <a:r>
              <a:rPr sz="2400" dirty="0">
                <a:cs typeface="Arial MT"/>
              </a:rPr>
              <a:t> values, </a:t>
            </a:r>
            <a:r>
              <a:rPr sz="2400" spc="-5" dirty="0">
                <a:cs typeface="Arial MT"/>
              </a:rPr>
              <a:t>each of which is an average of 900 </a:t>
            </a:r>
            <a:r>
              <a:rPr sz="2400" dirty="0">
                <a:cs typeface="Arial MT"/>
              </a:rPr>
              <a:t>randomly </a:t>
            </a:r>
            <a:r>
              <a:rPr sz="2400" spc="-655" dirty="0">
                <a:cs typeface="Arial MT"/>
              </a:rPr>
              <a:t> </a:t>
            </a:r>
            <a:r>
              <a:rPr sz="2400" dirty="0">
                <a:cs typeface="Arial MT"/>
              </a:rPr>
              <a:t>sampled</a:t>
            </a:r>
            <a:r>
              <a:rPr sz="2400" spc="-10" dirty="0">
                <a:cs typeface="Arial MT"/>
              </a:rPr>
              <a:t> </a:t>
            </a:r>
            <a:r>
              <a:rPr sz="2400" spc="-5" dirty="0">
                <a:cs typeface="Arial MT"/>
              </a:rPr>
              <a:t>flight</a:t>
            </a:r>
            <a:r>
              <a:rPr sz="2400" spc="-10" dirty="0">
                <a:cs typeface="Arial MT"/>
              </a:rPr>
              <a:t> </a:t>
            </a:r>
            <a:r>
              <a:rPr sz="2400" spc="-5" dirty="0">
                <a:cs typeface="Arial MT"/>
              </a:rPr>
              <a:t>delays.</a:t>
            </a:r>
            <a:endParaRPr sz="2400" dirty="0">
              <a:cs typeface="Arial MT"/>
            </a:endParaRPr>
          </a:p>
          <a:p>
            <a:pPr marL="424815" marR="5080" indent="-412750">
              <a:lnSpc>
                <a:spcPts val="2850"/>
              </a:lnSpc>
              <a:spcBef>
                <a:spcPts val="90"/>
              </a:spcBef>
              <a:buClr>
                <a:srgbClr val="C4820D"/>
              </a:buClr>
              <a:buChar char="●"/>
              <a:tabLst>
                <a:tab pos="424815" algn="l"/>
                <a:tab pos="425450" algn="l"/>
              </a:tabLst>
            </a:pPr>
            <a:r>
              <a:rPr sz="2400" spc="-5" dirty="0">
                <a:cs typeface="Arial MT"/>
              </a:rPr>
              <a:t>The blue histogram </a:t>
            </a:r>
            <a:r>
              <a:rPr sz="2400" dirty="0">
                <a:cs typeface="Arial MT"/>
              </a:rPr>
              <a:t>shows </a:t>
            </a:r>
            <a:r>
              <a:rPr sz="2400" spc="-5" dirty="0">
                <a:cs typeface="Arial MT"/>
              </a:rPr>
              <a:t>the distribution of 10,000 </a:t>
            </a:r>
            <a:r>
              <a:rPr sz="2400" dirty="0">
                <a:cs typeface="Arial MT"/>
              </a:rPr>
              <a:t> values, </a:t>
            </a:r>
            <a:r>
              <a:rPr sz="2400" spc="-5" dirty="0">
                <a:cs typeface="Arial MT"/>
              </a:rPr>
              <a:t>each of which is an average of 400 </a:t>
            </a:r>
            <a:r>
              <a:rPr sz="2400" dirty="0">
                <a:cs typeface="Arial MT"/>
              </a:rPr>
              <a:t>randomly </a:t>
            </a:r>
            <a:r>
              <a:rPr sz="2400" spc="-655" dirty="0">
                <a:cs typeface="Arial MT"/>
              </a:rPr>
              <a:t> </a:t>
            </a:r>
            <a:r>
              <a:rPr sz="2400" dirty="0">
                <a:cs typeface="Arial MT"/>
              </a:rPr>
              <a:t>sampled</a:t>
            </a:r>
            <a:r>
              <a:rPr sz="2400" spc="-10" dirty="0">
                <a:cs typeface="Arial MT"/>
              </a:rPr>
              <a:t> </a:t>
            </a:r>
            <a:r>
              <a:rPr sz="2400" spc="-5" dirty="0">
                <a:cs typeface="Arial MT"/>
              </a:rPr>
              <a:t>flight</a:t>
            </a:r>
            <a:r>
              <a:rPr sz="2400" spc="-10" dirty="0">
                <a:cs typeface="Arial MT"/>
              </a:rPr>
              <a:t> </a:t>
            </a:r>
            <a:r>
              <a:rPr sz="2400" spc="-5" dirty="0">
                <a:cs typeface="Arial MT"/>
              </a:rPr>
              <a:t>delays.</a:t>
            </a:r>
            <a:endParaRPr sz="2400" dirty="0">
              <a:cs typeface="Arial MT"/>
            </a:endParaRPr>
          </a:p>
          <a:p>
            <a:pPr marL="424815" indent="-412750">
              <a:lnSpc>
                <a:spcPts val="2745"/>
              </a:lnSpc>
              <a:buClr>
                <a:srgbClr val="C4820D"/>
              </a:buClr>
              <a:buChar char="●"/>
              <a:tabLst>
                <a:tab pos="424815" algn="l"/>
                <a:tab pos="425450" algn="l"/>
              </a:tabLst>
            </a:pPr>
            <a:r>
              <a:rPr sz="2400" spc="-5" dirty="0">
                <a:cs typeface="Arial MT"/>
              </a:rPr>
              <a:t>Both</a:t>
            </a:r>
            <a:r>
              <a:rPr sz="2400" spc="-30" dirty="0">
                <a:cs typeface="Arial MT"/>
              </a:rPr>
              <a:t> </a:t>
            </a:r>
            <a:r>
              <a:rPr sz="2400" spc="-5" dirty="0">
                <a:cs typeface="Arial MT"/>
              </a:rPr>
              <a:t>are</a:t>
            </a:r>
            <a:r>
              <a:rPr sz="2400" spc="-20" dirty="0">
                <a:cs typeface="Arial MT"/>
              </a:rPr>
              <a:t> </a:t>
            </a:r>
            <a:r>
              <a:rPr sz="2400" dirty="0">
                <a:cs typeface="Arial MT"/>
              </a:rPr>
              <a:t>roughly</a:t>
            </a:r>
            <a:r>
              <a:rPr sz="2400" spc="-20" dirty="0">
                <a:cs typeface="Arial MT"/>
              </a:rPr>
              <a:t> </a:t>
            </a:r>
            <a:r>
              <a:rPr sz="2400" spc="-5" dirty="0">
                <a:cs typeface="Arial MT"/>
              </a:rPr>
              <a:t>bell</a:t>
            </a:r>
            <a:r>
              <a:rPr sz="2400" spc="-25" dirty="0">
                <a:cs typeface="Arial MT"/>
              </a:rPr>
              <a:t> </a:t>
            </a:r>
            <a:r>
              <a:rPr sz="2400" dirty="0">
                <a:cs typeface="Arial MT"/>
              </a:rPr>
              <a:t>shaped.</a:t>
            </a: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spc="-5" dirty="0">
                <a:cs typeface="Arial MT"/>
              </a:rPr>
              <a:t>larger</a:t>
            </a:r>
            <a:r>
              <a:rPr sz="2400" spc="-15" dirty="0">
                <a:cs typeface="Arial MT"/>
              </a:rPr>
              <a:t> </a:t>
            </a:r>
            <a:r>
              <a:rPr sz="2400" spc="-5" dirty="0">
                <a:cs typeface="Arial MT"/>
              </a:rPr>
              <a:t>the</a:t>
            </a:r>
            <a:r>
              <a:rPr sz="2400" spc="-15" dirty="0">
                <a:cs typeface="Arial MT"/>
              </a:rPr>
              <a:t> </a:t>
            </a:r>
            <a:r>
              <a:rPr sz="2400" dirty="0">
                <a:cs typeface="Arial MT"/>
              </a:rPr>
              <a:t>sample</a:t>
            </a:r>
            <a:r>
              <a:rPr sz="2400" spc="-15" dirty="0">
                <a:cs typeface="Arial MT"/>
              </a:rPr>
              <a:t> </a:t>
            </a:r>
            <a:r>
              <a:rPr sz="2400" dirty="0">
                <a:cs typeface="Arial MT"/>
              </a:rPr>
              <a:t>size,</a:t>
            </a:r>
            <a:r>
              <a:rPr sz="2400" spc="-10" dirty="0">
                <a:cs typeface="Arial MT"/>
              </a:rPr>
              <a:t> </a:t>
            </a:r>
            <a:r>
              <a:rPr sz="2400" spc="-5" dirty="0">
                <a:cs typeface="Arial MT"/>
              </a:rPr>
              <a:t>the</a:t>
            </a:r>
            <a:r>
              <a:rPr sz="2400" spc="-20" dirty="0">
                <a:cs typeface="Arial MT"/>
              </a:rPr>
              <a:t> </a:t>
            </a:r>
            <a:r>
              <a:rPr sz="2400" spc="-5" dirty="0">
                <a:cs typeface="Arial MT"/>
              </a:rPr>
              <a:t>narrower</a:t>
            </a:r>
            <a:r>
              <a:rPr sz="2400" spc="-10" dirty="0">
                <a:cs typeface="Arial MT"/>
              </a:rPr>
              <a:t> </a:t>
            </a:r>
            <a:r>
              <a:rPr sz="2400" spc="-5" dirty="0">
                <a:cs typeface="Arial MT"/>
              </a:rPr>
              <a:t>the</a:t>
            </a:r>
            <a:r>
              <a:rPr sz="2400" spc="-20" dirty="0">
                <a:cs typeface="Arial MT"/>
              </a:rPr>
              <a:t> </a:t>
            </a:r>
            <a:r>
              <a:rPr sz="2400" spc="-5" dirty="0">
                <a:cs typeface="Arial MT"/>
              </a:rPr>
              <a:t>bell.</a:t>
            </a:r>
            <a:endParaRPr sz="2400" dirty="0">
              <a:cs typeface="Arial MT"/>
            </a:endParaRPr>
          </a:p>
          <a:p>
            <a:pPr marL="312420" algn="ctr">
              <a:lnSpc>
                <a:spcPct val="100000"/>
              </a:lnSpc>
              <a:spcBef>
                <a:spcPts val="1455"/>
              </a:spcBef>
            </a:pPr>
            <a:r>
              <a:rPr dirty="0">
                <a:solidFill>
                  <a:srgbClr val="3B7EA1"/>
                </a:solidFill>
                <a:cs typeface="Arial MT"/>
              </a:rPr>
              <a:t>(Demo</a:t>
            </a:r>
            <a:r>
              <a:rPr lang="en-US" dirty="0">
                <a:solidFill>
                  <a:srgbClr val="3B7EA1"/>
                </a:solidFill>
                <a:cs typeface="Arial MT"/>
              </a:rPr>
              <a:t> – Notebook 8.3, Distribution of the Sample Average</a:t>
            </a:r>
            <a:r>
              <a:rPr dirty="0">
                <a:solidFill>
                  <a:srgbClr val="3B7EA1"/>
                </a:solidFill>
                <a:cs typeface="Arial MT"/>
              </a:rPr>
              <a:t>)</a:t>
            </a:r>
            <a:endParaRPr dirty="0">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197090" cy="636072"/>
          </a:xfrm>
          <a:prstGeom prst="rect">
            <a:avLst/>
          </a:prstGeom>
        </p:spPr>
        <p:txBody>
          <a:bodyPr vert="horz" wrap="square" lIns="0" tIns="12700" rIns="0" bIns="0" rtlCol="0">
            <a:spAutoFit/>
          </a:bodyPr>
          <a:lstStyle/>
          <a:p>
            <a:pPr marL="12700">
              <a:lnSpc>
                <a:spcPct val="100000"/>
              </a:lnSpc>
              <a:spcBef>
                <a:spcPts val="100"/>
              </a:spcBef>
            </a:pPr>
            <a:r>
              <a:rPr spc="-25" dirty="0">
                <a:solidFill>
                  <a:schemeClr val="tx1"/>
                </a:solidFill>
              </a:rPr>
              <a:t>Variability</a:t>
            </a:r>
            <a:r>
              <a:rPr spc="-20" dirty="0">
                <a:solidFill>
                  <a:schemeClr val="tx1"/>
                </a:solidFill>
              </a:rPr>
              <a:t> </a:t>
            </a:r>
            <a:r>
              <a:rPr spc="-5" dirty="0">
                <a:solidFill>
                  <a:schemeClr val="tx1"/>
                </a:solidFill>
              </a:rPr>
              <a:t>of</a:t>
            </a:r>
            <a:r>
              <a:rPr spc="-2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Sample</a:t>
            </a:r>
            <a:r>
              <a:rPr spc="-155" dirty="0">
                <a:solidFill>
                  <a:schemeClr val="tx1"/>
                </a:solidFill>
              </a:rPr>
              <a:t> </a:t>
            </a:r>
            <a:r>
              <a:rPr spc="-25" dirty="0">
                <a:solidFill>
                  <a:schemeClr val="tx1"/>
                </a:solidFill>
              </a:rPr>
              <a:t>Average</a:t>
            </a:r>
          </a:p>
        </p:txBody>
      </p:sp>
      <p:sp>
        <p:nvSpPr>
          <p:cNvPr id="3" name="object 3"/>
          <p:cNvSpPr/>
          <p:nvPr/>
        </p:nvSpPr>
        <p:spPr>
          <a:xfrm>
            <a:off x="4805787" y="3663366"/>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
        <p:nvSpPr>
          <p:cNvPr id="4" name="object 4"/>
          <p:cNvSpPr txBox="1"/>
          <p:nvPr/>
        </p:nvSpPr>
        <p:spPr>
          <a:xfrm>
            <a:off x="574724" y="1034287"/>
            <a:ext cx="7710805" cy="3628044"/>
          </a:xfrm>
          <a:prstGeom prst="rect">
            <a:avLst/>
          </a:prstGeom>
        </p:spPr>
        <p:txBody>
          <a:bodyPr vert="horz" wrap="square" lIns="0" tIns="15240" rIns="0" bIns="0" rtlCol="0">
            <a:spAutoFit/>
          </a:bodyPr>
          <a:lstStyle/>
          <a:p>
            <a:pPr marL="424815" marR="269875" indent="-412750">
              <a:lnSpc>
                <a:spcPct val="115399"/>
              </a:lnSpc>
              <a:spcBef>
                <a:spcPts val="120"/>
              </a:spcBef>
              <a:buClr>
                <a:srgbClr val="C4820D"/>
              </a:buClr>
              <a:buChar char="●"/>
              <a:tabLst>
                <a:tab pos="424815" algn="l"/>
                <a:tab pos="425450" algn="l"/>
              </a:tabLst>
            </a:pPr>
            <a:r>
              <a:rPr sz="2400" spc="-5" dirty="0">
                <a:cs typeface="Arial MT"/>
              </a:rPr>
              <a:t>The distribution of </a:t>
            </a:r>
            <a:r>
              <a:rPr sz="2400" spc="-5" dirty="0">
                <a:solidFill>
                  <a:srgbClr val="0070C0"/>
                </a:solidFill>
                <a:cs typeface="Arial MT"/>
              </a:rPr>
              <a:t>all possible </a:t>
            </a:r>
            <a:r>
              <a:rPr sz="2400" dirty="0">
                <a:cs typeface="Arial MT"/>
              </a:rPr>
              <a:t>sample </a:t>
            </a:r>
            <a:r>
              <a:rPr sz="2400" spc="-5" dirty="0">
                <a:cs typeface="Arial MT"/>
              </a:rPr>
              <a:t>averages </a:t>
            </a:r>
            <a:r>
              <a:rPr sz="2400" spc="-5" dirty="0">
                <a:solidFill>
                  <a:srgbClr val="0070C0"/>
                </a:solidFill>
                <a:cs typeface="Arial MT"/>
              </a:rPr>
              <a:t>of </a:t>
            </a:r>
            <a:r>
              <a:rPr sz="2400" dirty="0">
                <a:solidFill>
                  <a:srgbClr val="0070C0"/>
                </a:solidFill>
                <a:cs typeface="Arial MT"/>
              </a:rPr>
              <a:t>a </a:t>
            </a:r>
            <a:r>
              <a:rPr sz="2400" spc="-655" dirty="0">
                <a:solidFill>
                  <a:srgbClr val="0070C0"/>
                </a:solidFill>
                <a:cs typeface="Arial MT"/>
              </a:rPr>
              <a:t> </a:t>
            </a:r>
            <a:r>
              <a:rPr sz="2400" spc="-5" dirty="0">
                <a:solidFill>
                  <a:srgbClr val="0070C0"/>
                </a:solidFill>
                <a:cs typeface="Arial MT"/>
              </a:rPr>
              <a:t>given </a:t>
            </a:r>
            <a:r>
              <a:rPr sz="2400" dirty="0">
                <a:solidFill>
                  <a:srgbClr val="0070C0"/>
                </a:solidFill>
                <a:cs typeface="Arial MT"/>
              </a:rPr>
              <a:t>size</a:t>
            </a:r>
            <a:r>
              <a:rPr sz="2400" dirty="0">
                <a:cs typeface="Arial MT"/>
              </a:rPr>
              <a:t> </a:t>
            </a:r>
            <a:r>
              <a:rPr sz="2400" spc="-5" dirty="0">
                <a:cs typeface="Arial MT"/>
              </a:rPr>
              <a:t>is </a:t>
            </a:r>
            <a:r>
              <a:rPr sz="2400" dirty="0">
                <a:cs typeface="Arial MT"/>
              </a:rPr>
              <a:t>called </a:t>
            </a:r>
            <a:r>
              <a:rPr sz="2400" spc="-5" dirty="0">
                <a:cs typeface="Arial MT"/>
              </a:rPr>
              <a:t>the </a:t>
            </a:r>
            <a:r>
              <a:rPr sz="2400" i="1" spc="-5" dirty="0">
                <a:solidFill>
                  <a:srgbClr val="0070C0"/>
                </a:solidFill>
                <a:cs typeface="Arial"/>
              </a:rPr>
              <a:t>distribution of the </a:t>
            </a:r>
            <a:r>
              <a:rPr sz="2400" i="1" dirty="0">
                <a:solidFill>
                  <a:srgbClr val="0070C0"/>
                </a:solidFill>
                <a:cs typeface="Arial"/>
              </a:rPr>
              <a:t>sample </a:t>
            </a:r>
            <a:r>
              <a:rPr sz="2400" i="1" spc="5" dirty="0">
                <a:solidFill>
                  <a:srgbClr val="0070C0"/>
                </a:solidFill>
                <a:cs typeface="Arial"/>
              </a:rPr>
              <a:t> </a:t>
            </a:r>
            <a:r>
              <a:rPr sz="2400" i="1" spc="-5" dirty="0">
                <a:solidFill>
                  <a:srgbClr val="0070C0"/>
                </a:solidFill>
                <a:cs typeface="Arial"/>
              </a:rPr>
              <a:t>average.</a:t>
            </a:r>
            <a:endParaRPr sz="2400" dirty="0">
              <a:solidFill>
                <a:srgbClr val="0070C0"/>
              </a:solidFill>
              <a:cs typeface="Arial"/>
            </a:endParaRPr>
          </a:p>
          <a:p>
            <a:pPr marL="424815" indent="-412750">
              <a:lnSpc>
                <a:spcPct val="100000"/>
              </a:lnSpc>
              <a:spcBef>
                <a:spcPts val="420"/>
              </a:spcBef>
              <a:buClr>
                <a:srgbClr val="C4820D"/>
              </a:buClr>
              <a:buChar char="●"/>
              <a:tabLst>
                <a:tab pos="424815" algn="l"/>
                <a:tab pos="425450" algn="l"/>
              </a:tabLst>
            </a:pPr>
            <a:r>
              <a:rPr sz="2400" spc="-25" dirty="0">
                <a:cs typeface="Arial MT"/>
              </a:rPr>
              <a:t>We</a:t>
            </a:r>
            <a:r>
              <a:rPr sz="2400" spc="-20" dirty="0">
                <a:cs typeface="Arial MT"/>
              </a:rPr>
              <a:t> </a:t>
            </a:r>
            <a:r>
              <a:rPr sz="2400" b="1" i="1" spc="-5" dirty="0">
                <a:cs typeface="Arial MT"/>
              </a:rPr>
              <a:t>approximate</a:t>
            </a:r>
            <a:r>
              <a:rPr sz="2400" spc="-15" dirty="0">
                <a:cs typeface="Arial MT"/>
              </a:rPr>
              <a:t> </a:t>
            </a:r>
            <a:r>
              <a:rPr sz="2400" spc="-5" dirty="0">
                <a:cs typeface="Arial MT"/>
              </a:rPr>
              <a:t>it</a:t>
            </a:r>
            <a:r>
              <a:rPr sz="2400" spc="-15" dirty="0">
                <a:cs typeface="Arial MT"/>
              </a:rPr>
              <a:t> </a:t>
            </a:r>
            <a:r>
              <a:rPr sz="2400" spc="-5" dirty="0">
                <a:cs typeface="Arial MT"/>
              </a:rPr>
              <a:t>by</a:t>
            </a:r>
            <a:r>
              <a:rPr sz="2400" spc="-15" dirty="0">
                <a:cs typeface="Arial MT"/>
              </a:rPr>
              <a:t> </a:t>
            </a:r>
            <a:r>
              <a:rPr sz="2400" spc="-5" dirty="0">
                <a:cs typeface="Arial MT"/>
              </a:rPr>
              <a:t>an</a:t>
            </a:r>
            <a:r>
              <a:rPr sz="2400" spc="-15" dirty="0">
                <a:cs typeface="Arial MT"/>
              </a:rPr>
              <a:t> </a:t>
            </a:r>
            <a:r>
              <a:rPr sz="2400" b="1" spc="-5" dirty="0">
                <a:cs typeface="Arial MT"/>
              </a:rPr>
              <a:t>empirical</a:t>
            </a:r>
            <a:r>
              <a:rPr sz="2400" b="1" spc="-15" dirty="0">
                <a:cs typeface="Arial MT"/>
              </a:rPr>
              <a:t> </a:t>
            </a:r>
            <a:r>
              <a:rPr sz="2400" b="1" spc="-5" dirty="0">
                <a:cs typeface="Arial MT"/>
              </a:rPr>
              <a:t>distribution</a:t>
            </a:r>
            <a:r>
              <a:rPr sz="2400" spc="-5" dirty="0">
                <a:cs typeface="Arial MT"/>
              </a:rPr>
              <a:t>.</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5" dirty="0">
                <a:cs typeface="Arial MT"/>
              </a:rPr>
              <a:t>By</a:t>
            </a:r>
            <a:r>
              <a:rPr sz="2400" spc="-25" dirty="0">
                <a:cs typeface="Arial MT"/>
              </a:rPr>
              <a:t> </a:t>
            </a:r>
            <a:r>
              <a:rPr sz="2400" spc="-5" dirty="0">
                <a:cs typeface="Arial MT"/>
              </a:rPr>
              <a:t>the</a:t>
            </a:r>
            <a:r>
              <a:rPr sz="2400" spc="-25" dirty="0">
                <a:cs typeface="Arial MT"/>
              </a:rPr>
              <a:t> </a:t>
            </a:r>
            <a:r>
              <a:rPr sz="2400" spc="-114" dirty="0">
                <a:cs typeface="Arial MT"/>
              </a:rPr>
              <a:t>CLT,</a:t>
            </a:r>
            <a:r>
              <a:rPr sz="2400" spc="-20" dirty="0">
                <a:cs typeface="Arial MT"/>
              </a:rPr>
              <a:t> </a:t>
            </a:r>
            <a:r>
              <a:rPr sz="2400" spc="-15" dirty="0">
                <a:cs typeface="Arial MT"/>
              </a:rPr>
              <a:t>it’s</a:t>
            </a:r>
            <a:r>
              <a:rPr sz="2400" spc="-20" dirty="0">
                <a:cs typeface="Arial MT"/>
              </a:rPr>
              <a:t> </a:t>
            </a:r>
            <a:r>
              <a:rPr sz="2400" dirty="0">
                <a:cs typeface="Arial MT"/>
              </a:rPr>
              <a:t>roughly</a:t>
            </a:r>
            <a:r>
              <a:rPr sz="2400" spc="-15" dirty="0">
                <a:cs typeface="Arial MT"/>
              </a:rPr>
              <a:t> </a:t>
            </a:r>
            <a:r>
              <a:rPr sz="2400" spc="-5" dirty="0">
                <a:cs typeface="Arial MT"/>
              </a:rPr>
              <a:t>normal:</a:t>
            </a:r>
            <a:endParaRPr sz="2400" dirty="0">
              <a:cs typeface="Arial MT"/>
            </a:endParaRPr>
          </a:p>
          <a:p>
            <a:pPr marL="882015" lvl="1" indent="-412750">
              <a:lnSpc>
                <a:spcPct val="100000"/>
              </a:lnSpc>
              <a:spcBef>
                <a:spcPts val="420"/>
              </a:spcBef>
              <a:buClr>
                <a:srgbClr val="C4820D"/>
              </a:buClr>
              <a:buChar char="○"/>
              <a:tabLst>
                <a:tab pos="882015" algn="l"/>
                <a:tab pos="882650" algn="l"/>
                <a:tab pos="2226945" algn="l"/>
              </a:tabLst>
            </a:pPr>
            <a:r>
              <a:rPr sz="2400" spc="-5" dirty="0">
                <a:cs typeface="Arial MT"/>
              </a:rPr>
              <a:t>Center </a:t>
            </a:r>
            <a:r>
              <a:rPr sz="2400" dirty="0">
                <a:cs typeface="Arial MT"/>
              </a:rPr>
              <a:t>=	</a:t>
            </a:r>
            <a:r>
              <a:rPr sz="2400" spc="-5" dirty="0">
                <a:cs typeface="Arial MT"/>
              </a:rPr>
              <a:t>the</a:t>
            </a:r>
            <a:r>
              <a:rPr sz="2400" spc="-40" dirty="0">
                <a:cs typeface="Arial MT"/>
              </a:rPr>
              <a:t> </a:t>
            </a:r>
            <a:r>
              <a:rPr sz="2400" spc="-5" dirty="0">
                <a:cs typeface="Arial MT"/>
              </a:rPr>
              <a:t>population</a:t>
            </a:r>
            <a:r>
              <a:rPr sz="2400" spc="-30" dirty="0">
                <a:cs typeface="Arial MT"/>
              </a:rPr>
              <a:t> </a:t>
            </a:r>
            <a:r>
              <a:rPr sz="2400" spc="-5" dirty="0">
                <a:cs typeface="Arial MT"/>
              </a:rPr>
              <a:t>average</a:t>
            </a:r>
            <a:endParaRPr sz="2400" dirty="0">
              <a:cs typeface="Arial MT"/>
            </a:endParaRPr>
          </a:p>
          <a:p>
            <a:pPr marL="882015" lvl="1" indent="-412750">
              <a:lnSpc>
                <a:spcPts val="3245"/>
              </a:lnSpc>
              <a:spcBef>
                <a:spcPts val="395"/>
              </a:spcBef>
              <a:buClr>
                <a:srgbClr val="C4820D"/>
              </a:buClr>
              <a:buChar char="○"/>
              <a:tabLst>
                <a:tab pos="882015" algn="l"/>
                <a:tab pos="882650" algn="l"/>
              </a:tabLst>
            </a:pPr>
            <a:r>
              <a:rPr sz="2400" spc="-5" dirty="0">
                <a:cs typeface="Arial MT"/>
              </a:rPr>
              <a:t>SD</a:t>
            </a:r>
            <a:r>
              <a:rPr sz="2400" spc="-25" dirty="0">
                <a:cs typeface="Arial MT"/>
              </a:rPr>
              <a:t> </a:t>
            </a:r>
            <a:r>
              <a:rPr sz="2400" dirty="0">
                <a:cs typeface="Arial MT"/>
              </a:rPr>
              <a:t>=</a:t>
            </a:r>
            <a:r>
              <a:rPr sz="2400" spc="-20" dirty="0">
                <a:cs typeface="Arial MT"/>
              </a:rPr>
              <a:t> </a:t>
            </a:r>
            <a:r>
              <a:rPr sz="2400" dirty="0">
                <a:cs typeface="Arial MT"/>
              </a:rPr>
              <a:t>(population</a:t>
            </a:r>
            <a:r>
              <a:rPr sz="2400" spc="-15" dirty="0">
                <a:cs typeface="Arial MT"/>
              </a:rPr>
              <a:t> </a:t>
            </a:r>
            <a:r>
              <a:rPr sz="2400" spc="-5" dirty="0">
                <a:cs typeface="Arial MT"/>
              </a:rPr>
              <a:t>SD)</a:t>
            </a:r>
            <a:r>
              <a:rPr sz="2400" spc="15" dirty="0">
                <a:cs typeface="Arial MT"/>
              </a:rPr>
              <a:t> </a:t>
            </a:r>
            <a:r>
              <a:rPr sz="3000" dirty="0">
                <a:cs typeface="Arial MT"/>
              </a:rPr>
              <a:t>/</a:t>
            </a:r>
            <a:r>
              <a:rPr sz="3000" spc="-10" dirty="0">
                <a:cs typeface="Arial MT"/>
              </a:rPr>
              <a:t> </a:t>
            </a:r>
            <a:r>
              <a:rPr sz="2400" spc="-5" dirty="0">
                <a:cs typeface="Arial MT"/>
              </a:rPr>
              <a:t>√sample</a:t>
            </a:r>
            <a:r>
              <a:rPr sz="2400" spc="-25" dirty="0">
                <a:cs typeface="Arial MT"/>
              </a:rPr>
              <a:t> </a:t>
            </a:r>
            <a:r>
              <a:rPr sz="2400" dirty="0">
                <a:cs typeface="Arial MT"/>
              </a:rPr>
              <a:t>size</a:t>
            </a:r>
          </a:p>
          <a:p>
            <a:pPr marR="5080" algn="ctr">
              <a:lnSpc>
                <a:spcPts val="2525"/>
              </a:lnSpc>
            </a:pPr>
            <a:endParaRPr lang="en-US" dirty="0">
              <a:solidFill>
                <a:srgbClr val="3B7EA1"/>
              </a:solidFill>
              <a:cs typeface="Arial MT"/>
            </a:endParaRPr>
          </a:p>
          <a:p>
            <a:pPr marR="5080" algn="ctr">
              <a:lnSpc>
                <a:spcPts val="2525"/>
              </a:lnSpc>
            </a:pPr>
            <a:r>
              <a:rPr dirty="0">
                <a:solidFill>
                  <a:srgbClr val="3B7EA1"/>
                </a:solidFill>
                <a:cs typeface="Arial MT"/>
              </a:rPr>
              <a:t>(Demo</a:t>
            </a:r>
            <a:r>
              <a:rPr lang="en-US" dirty="0">
                <a:solidFill>
                  <a:srgbClr val="3B7EA1"/>
                </a:solidFill>
                <a:cs typeface="Arial MT"/>
              </a:rPr>
              <a:t> – Notebook 8.3, Variability of the Sample Average</a:t>
            </a:r>
            <a:r>
              <a:rPr dirty="0">
                <a:solidFill>
                  <a:srgbClr val="3B7EA1"/>
                </a:solidFill>
                <a:cs typeface="Arial MT"/>
              </a:rPr>
              <a:t>)</a:t>
            </a:r>
            <a:endParaRPr dirty="0">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Averages of large samples</a:t>
            </a:r>
            <a:endParaRPr spc="-1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71850" y="1969400"/>
            <a:ext cx="5295899" cy="2743199"/>
          </a:xfrm>
          <a:prstGeom prst="rect">
            <a:avLst/>
          </a:prstGeom>
        </p:spPr>
      </p:pic>
      <p:sp>
        <p:nvSpPr>
          <p:cNvPr id="3" name="object 3"/>
          <p:cNvSpPr txBox="1">
            <a:spLocks noGrp="1"/>
          </p:cNvSpPr>
          <p:nvPr>
            <p:ph type="title"/>
          </p:nvPr>
        </p:nvSpPr>
        <p:spPr>
          <a:xfrm>
            <a:off x="530225" y="181699"/>
            <a:ext cx="55714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45" dirty="0">
                <a:solidFill>
                  <a:schemeClr val="tx1"/>
                </a:solidFill>
              </a:rPr>
              <a:t> </a:t>
            </a:r>
            <a:r>
              <a:rPr dirty="0">
                <a:solidFill>
                  <a:schemeClr val="tx1"/>
                </a:solidFill>
              </a:rPr>
              <a:t>Effect</a:t>
            </a:r>
            <a:r>
              <a:rPr spc="-45" dirty="0">
                <a:solidFill>
                  <a:schemeClr val="tx1"/>
                </a:solidFill>
              </a:rPr>
              <a:t> </a:t>
            </a:r>
            <a:r>
              <a:rPr dirty="0">
                <a:solidFill>
                  <a:schemeClr val="tx1"/>
                </a:solidFill>
              </a:rPr>
              <a:t>of</a:t>
            </a:r>
            <a:r>
              <a:rPr spc="-45" dirty="0">
                <a:solidFill>
                  <a:schemeClr val="tx1"/>
                </a:solidFill>
              </a:rPr>
              <a:t> </a:t>
            </a:r>
            <a:r>
              <a:rPr dirty="0">
                <a:solidFill>
                  <a:schemeClr val="tx1"/>
                </a:solidFill>
              </a:rPr>
              <a:t>Sample</a:t>
            </a:r>
            <a:r>
              <a:rPr spc="-45" dirty="0">
                <a:solidFill>
                  <a:schemeClr val="tx1"/>
                </a:solidFill>
              </a:rPr>
              <a:t> </a:t>
            </a:r>
            <a:r>
              <a:rPr spc="-20" dirty="0">
                <a:solidFill>
                  <a:schemeClr val="tx1"/>
                </a:solidFill>
              </a:rPr>
              <a:t>Size</a:t>
            </a:r>
          </a:p>
        </p:txBody>
      </p:sp>
      <p:sp>
        <p:nvSpPr>
          <p:cNvPr id="4" name="object 4"/>
          <p:cNvSpPr txBox="1"/>
          <p:nvPr/>
        </p:nvSpPr>
        <p:spPr>
          <a:xfrm>
            <a:off x="561100" y="1011933"/>
            <a:ext cx="6889115" cy="3667030"/>
          </a:xfrm>
          <a:prstGeom prst="rect">
            <a:avLst/>
          </a:prstGeom>
        </p:spPr>
        <p:txBody>
          <a:bodyPr vert="horz" wrap="square" lIns="0" tIns="27940" rIns="0" bIns="0" rtlCol="0">
            <a:spAutoFit/>
          </a:bodyPr>
          <a:lstStyle/>
          <a:p>
            <a:pPr marL="12700" marR="5080">
              <a:lnSpc>
                <a:spcPts val="2850"/>
              </a:lnSpc>
              <a:spcBef>
                <a:spcPts val="220"/>
              </a:spcBef>
            </a:pPr>
            <a:r>
              <a:rPr sz="2400" spc="-100" dirty="0">
                <a:cs typeface="Arial"/>
              </a:rPr>
              <a:t>CLT:</a:t>
            </a:r>
            <a:r>
              <a:rPr sz="2400" spc="-30" dirty="0">
                <a:cs typeface="Arial"/>
              </a:rPr>
              <a:t> </a:t>
            </a:r>
            <a:r>
              <a:rPr sz="2400" dirty="0">
                <a:cs typeface="Arial"/>
              </a:rPr>
              <a:t>If</a:t>
            </a:r>
            <a:r>
              <a:rPr sz="2400" spc="-25" dirty="0">
                <a:cs typeface="Arial"/>
              </a:rPr>
              <a:t> </a:t>
            </a:r>
            <a:r>
              <a:rPr sz="2400" dirty="0">
                <a:cs typeface="Arial"/>
              </a:rPr>
              <a:t>the</a:t>
            </a:r>
            <a:r>
              <a:rPr sz="2400" spc="-30" dirty="0">
                <a:cs typeface="Arial"/>
              </a:rPr>
              <a:t> </a:t>
            </a:r>
            <a:r>
              <a:rPr sz="2400" dirty="0">
                <a:cs typeface="Arial"/>
              </a:rPr>
              <a:t>sample</a:t>
            </a:r>
            <a:r>
              <a:rPr sz="2400" spc="-20" dirty="0">
                <a:cs typeface="Arial"/>
              </a:rPr>
              <a:t> </a:t>
            </a:r>
            <a:r>
              <a:rPr sz="2400" dirty="0">
                <a:cs typeface="Arial"/>
              </a:rPr>
              <a:t>size</a:t>
            </a:r>
            <a:r>
              <a:rPr sz="2400" spc="-20" dirty="0">
                <a:cs typeface="Arial"/>
              </a:rPr>
              <a:t> </a:t>
            </a:r>
            <a:r>
              <a:rPr sz="2400" dirty="0">
                <a:cs typeface="Arial"/>
              </a:rPr>
              <a:t>is</a:t>
            </a:r>
            <a:r>
              <a:rPr sz="2400" spc="-25" dirty="0">
                <a:cs typeface="Arial"/>
              </a:rPr>
              <a:t> </a:t>
            </a:r>
            <a:r>
              <a:rPr sz="2400" dirty="0">
                <a:cs typeface="Arial"/>
              </a:rPr>
              <a:t>large,</a:t>
            </a:r>
            <a:r>
              <a:rPr sz="2400" spc="-20" dirty="0">
                <a:cs typeface="Arial"/>
              </a:rPr>
              <a:t> </a:t>
            </a:r>
            <a:r>
              <a:rPr sz="2400" dirty="0">
                <a:cs typeface="Arial"/>
              </a:rPr>
              <a:t>the</a:t>
            </a:r>
            <a:r>
              <a:rPr sz="2400" spc="-30" dirty="0">
                <a:cs typeface="Arial"/>
              </a:rPr>
              <a:t> </a:t>
            </a:r>
            <a:r>
              <a:rPr sz="2400" dirty="0">
                <a:cs typeface="Arial"/>
              </a:rPr>
              <a:t>distribution</a:t>
            </a:r>
            <a:r>
              <a:rPr sz="2400" spc="-20" dirty="0">
                <a:cs typeface="Arial"/>
              </a:rPr>
              <a:t> </a:t>
            </a:r>
            <a:r>
              <a:rPr sz="2400" dirty="0">
                <a:cs typeface="Arial"/>
              </a:rPr>
              <a:t>of</a:t>
            </a:r>
            <a:r>
              <a:rPr sz="2400" spc="-20" dirty="0">
                <a:cs typeface="Arial"/>
              </a:rPr>
              <a:t> </a:t>
            </a:r>
            <a:r>
              <a:rPr sz="2400" spc="-50" dirty="0">
                <a:cs typeface="Arial"/>
              </a:rPr>
              <a:t>a </a:t>
            </a:r>
            <a:r>
              <a:rPr sz="2400" dirty="0">
                <a:cs typeface="Arial"/>
              </a:rPr>
              <a:t>random</a:t>
            </a:r>
            <a:r>
              <a:rPr sz="2400" spc="-25" dirty="0">
                <a:cs typeface="Arial"/>
              </a:rPr>
              <a:t> </a:t>
            </a:r>
            <a:r>
              <a:rPr sz="2400" dirty="0">
                <a:cs typeface="Arial"/>
              </a:rPr>
              <a:t>sample</a:t>
            </a:r>
            <a:r>
              <a:rPr sz="2400" spc="-10" dirty="0">
                <a:cs typeface="Arial"/>
              </a:rPr>
              <a:t> </a:t>
            </a:r>
            <a:r>
              <a:rPr sz="2400" dirty="0">
                <a:cs typeface="Arial"/>
              </a:rPr>
              <a:t>average</a:t>
            </a:r>
            <a:r>
              <a:rPr sz="2400" spc="-15" dirty="0">
                <a:cs typeface="Arial"/>
              </a:rPr>
              <a:t> </a:t>
            </a:r>
            <a:r>
              <a:rPr sz="2400" dirty="0">
                <a:cs typeface="Arial"/>
              </a:rPr>
              <a:t>is</a:t>
            </a:r>
            <a:r>
              <a:rPr sz="2400" spc="-10" dirty="0">
                <a:cs typeface="Arial"/>
              </a:rPr>
              <a:t> </a:t>
            </a:r>
            <a:r>
              <a:rPr sz="2400" dirty="0">
                <a:cs typeface="Arial"/>
              </a:rPr>
              <a:t>roughly</a:t>
            </a:r>
            <a:r>
              <a:rPr sz="2400" spc="-10" dirty="0">
                <a:cs typeface="Arial"/>
              </a:rPr>
              <a:t> normal.</a:t>
            </a:r>
            <a:endParaRPr sz="2400" dirty="0">
              <a:cs typeface="Arial"/>
            </a:endParaRPr>
          </a:p>
          <a:p>
            <a:pPr>
              <a:lnSpc>
                <a:spcPct val="100000"/>
              </a:lnSpc>
            </a:pPr>
            <a:endParaRPr sz="2700" dirty="0">
              <a:cs typeface="Arial"/>
            </a:endParaRPr>
          </a:p>
          <a:p>
            <a:pPr marL="162560" marR="4757420">
              <a:lnSpc>
                <a:spcPts val="2850"/>
              </a:lnSpc>
              <a:spcBef>
                <a:spcPts val="2105"/>
              </a:spcBef>
            </a:pPr>
            <a:r>
              <a:rPr sz="2400" dirty="0">
                <a:cs typeface="Arial"/>
              </a:rPr>
              <a:t>The</a:t>
            </a:r>
            <a:r>
              <a:rPr sz="2400" spc="-30" dirty="0">
                <a:cs typeface="Arial"/>
              </a:rPr>
              <a:t> </a:t>
            </a:r>
            <a:r>
              <a:rPr sz="2400" dirty="0">
                <a:cs typeface="Arial"/>
              </a:rPr>
              <a:t>bigger</a:t>
            </a:r>
            <a:r>
              <a:rPr sz="2400" spc="-20" dirty="0">
                <a:cs typeface="Arial"/>
              </a:rPr>
              <a:t> </a:t>
            </a:r>
            <a:r>
              <a:rPr sz="2400" spc="-25" dirty="0">
                <a:cs typeface="Arial"/>
              </a:rPr>
              <a:t>the </a:t>
            </a:r>
            <a:r>
              <a:rPr sz="2400" dirty="0">
                <a:cs typeface="Arial"/>
              </a:rPr>
              <a:t>sample,</a:t>
            </a:r>
            <a:r>
              <a:rPr sz="2400" spc="-5" dirty="0">
                <a:cs typeface="Arial"/>
              </a:rPr>
              <a:t> </a:t>
            </a:r>
            <a:r>
              <a:rPr sz="2400" spc="-25" dirty="0">
                <a:cs typeface="Arial"/>
              </a:rPr>
              <a:t>the </a:t>
            </a:r>
            <a:r>
              <a:rPr sz="2400" dirty="0">
                <a:cs typeface="Arial"/>
              </a:rPr>
              <a:t>smaller</a:t>
            </a:r>
            <a:r>
              <a:rPr sz="2400" spc="-5" dirty="0">
                <a:cs typeface="Arial"/>
              </a:rPr>
              <a:t> </a:t>
            </a:r>
            <a:r>
              <a:rPr sz="2400" spc="-25" dirty="0">
                <a:cs typeface="Arial"/>
              </a:rPr>
              <a:t>the </a:t>
            </a:r>
            <a:r>
              <a:rPr sz="2400" dirty="0">
                <a:cs typeface="Arial"/>
              </a:rPr>
              <a:t>spread</a:t>
            </a:r>
            <a:r>
              <a:rPr sz="2400" spc="-20" dirty="0">
                <a:cs typeface="Arial"/>
              </a:rPr>
              <a:t> </a:t>
            </a:r>
            <a:r>
              <a:rPr sz="2400" dirty="0">
                <a:cs typeface="Arial"/>
              </a:rPr>
              <a:t>of</a:t>
            </a:r>
            <a:r>
              <a:rPr sz="2400" spc="-5" dirty="0">
                <a:cs typeface="Arial"/>
              </a:rPr>
              <a:t> </a:t>
            </a:r>
            <a:r>
              <a:rPr sz="2400" spc="-25" dirty="0">
                <a:cs typeface="Arial"/>
              </a:rPr>
              <a:t>the </a:t>
            </a:r>
            <a:r>
              <a:rPr sz="2400" spc="-10" dirty="0">
                <a:cs typeface="Arial"/>
              </a:rPr>
              <a:t>distribution.</a:t>
            </a:r>
            <a:endParaRPr sz="2400" dirty="0">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12687"/>
            <a:ext cx="7715884" cy="3909019"/>
          </a:xfrm>
          <a:prstGeom prst="rect">
            <a:avLst/>
          </a:prstGeom>
        </p:spPr>
        <p:txBody>
          <a:bodyPr vert="horz" wrap="square" lIns="0" tIns="12700" rIns="0" bIns="0" rtlCol="0">
            <a:spAutoFit/>
          </a:bodyPr>
          <a:lstStyle/>
          <a:p>
            <a:pPr marL="12700" marR="1297940">
              <a:lnSpc>
                <a:spcPct val="116100"/>
              </a:lnSpc>
              <a:spcBef>
                <a:spcPts val="100"/>
              </a:spcBef>
            </a:pPr>
            <a:r>
              <a:rPr sz="2400" dirty="0">
                <a:cs typeface="Arial"/>
              </a:rPr>
              <a:t>If</a:t>
            </a:r>
            <a:r>
              <a:rPr sz="2400" spc="-30" dirty="0">
                <a:cs typeface="Arial"/>
              </a:rPr>
              <a:t> </a:t>
            </a:r>
            <a:r>
              <a:rPr sz="2400" dirty="0">
                <a:cs typeface="Arial"/>
              </a:rPr>
              <a:t>the</a:t>
            </a:r>
            <a:r>
              <a:rPr sz="2400" spc="-20" dirty="0">
                <a:cs typeface="Arial"/>
              </a:rPr>
              <a:t> </a:t>
            </a:r>
            <a:r>
              <a:rPr sz="2400" dirty="0">
                <a:cs typeface="Arial"/>
              </a:rPr>
              <a:t>sample</a:t>
            </a:r>
            <a:r>
              <a:rPr sz="2400" spc="-10" dirty="0">
                <a:cs typeface="Arial"/>
              </a:rPr>
              <a:t> </a:t>
            </a:r>
            <a:r>
              <a:rPr sz="2400" dirty="0">
                <a:cs typeface="Arial"/>
              </a:rPr>
              <a:t>is</a:t>
            </a:r>
            <a:r>
              <a:rPr sz="2400" spc="-15" dirty="0">
                <a:cs typeface="Arial"/>
              </a:rPr>
              <a:t> </a:t>
            </a:r>
            <a:r>
              <a:rPr sz="2400" dirty="0">
                <a:cs typeface="Arial"/>
              </a:rPr>
              <a:t>large</a:t>
            </a:r>
            <a:r>
              <a:rPr sz="2400" spc="-15" dirty="0">
                <a:cs typeface="Arial"/>
              </a:rPr>
              <a:t> </a:t>
            </a:r>
            <a:r>
              <a:rPr sz="2400" dirty="0">
                <a:cs typeface="Arial"/>
              </a:rPr>
              <a:t>and</a:t>
            </a:r>
            <a:r>
              <a:rPr sz="2400" spc="-10" dirty="0">
                <a:cs typeface="Arial"/>
              </a:rPr>
              <a:t> </a:t>
            </a:r>
            <a:r>
              <a:rPr sz="2400" dirty="0">
                <a:cs typeface="Arial"/>
              </a:rPr>
              <a:t>drawn</a:t>
            </a:r>
            <a:r>
              <a:rPr sz="2400" spc="-15" dirty="0">
                <a:cs typeface="Arial"/>
              </a:rPr>
              <a:t> </a:t>
            </a:r>
            <a:r>
              <a:rPr sz="2400" dirty="0">
                <a:cs typeface="Arial"/>
              </a:rPr>
              <a:t>at</a:t>
            </a:r>
            <a:r>
              <a:rPr sz="2400" spc="-15" dirty="0">
                <a:cs typeface="Arial"/>
              </a:rPr>
              <a:t> </a:t>
            </a:r>
            <a:r>
              <a:rPr sz="2400" dirty="0">
                <a:cs typeface="Arial"/>
              </a:rPr>
              <a:t>random</a:t>
            </a:r>
            <a:r>
              <a:rPr sz="2400" spc="-10" dirty="0">
                <a:cs typeface="Arial"/>
              </a:rPr>
              <a:t> </a:t>
            </a:r>
            <a:r>
              <a:rPr sz="2400" spc="-20" dirty="0">
                <a:cs typeface="Arial"/>
              </a:rPr>
              <a:t>with </a:t>
            </a:r>
            <a:r>
              <a:rPr sz="2400" spc="-10" dirty="0">
                <a:cs typeface="Arial"/>
              </a:rPr>
              <a:t>replacement,</a:t>
            </a:r>
            <a:endParaRPr sz="2400" dirty="0">
              <a:cs typeface="Arial"/>
            </a:endParaRPr>
          </a:p>
          <a:p>
            <a:pPr marL="12700">
              <a:lnSpc>
                <a:spcPct val="100000"/>
              </a:lnSpc>
              <a:spcBef>
                <a:spcPts val="2175"/>
              </a:spcBef>
            </a:pPr>
            <a:r>
              <a:rPr sz="2400" dirty="0">
                <a:cs typeface="Arial"/>
              </a:rPr>
              <a:t>Then,</a:t>
            </a:r>
            <a:r>
              <a:rPr sz="2400" spc="-15" dirty="0">
                <a:cs typeface="Arial"/>
              </a:rPr>
              <a:t> </a:t>
            </a:r>
            <a:r>
              <a:rPr sz="2400" i="1" dirty="0">
                <a:cs typeface="Arial"/>
              </a:rPr>
              <a:t>regardless</a:t>
            </a:r>
            <a:r>
              <a:rPr sz="2400" i="1" spc="-20" dirty="0">
                <a:cs typeface="Arial"/>
              </a:rPr>
              <a:t> </a:t>
            </a:r>
            <a:r>
              <a:rPr sz="2400" i="1" dirty="0">
                <a:cs typeface="Arial"/>
              </a:rPr>
              <a:t>of</a:t>
            </a:r>
            <a:r>
              <a:rPr sz="2400" i="1" spc="-20" dirty="0">
                <a:cs typeface="Arial"/>
              </a:rPr>
              <a:t> </a:t>
            </a:r>
            <a:r>
              <a:rPr sz="2400" i="1" dirty="0">
                <a:cs typeface="Arial"/>
              </a:rPr>
              <a:t>the</a:t>
            </a:r>
            <a:r>
              <a:rPr sz="2400" i="1" spc="-25" dirty="0">
                <a:cs typeface="Arial"/>
              </a:rPr>
              <a:t> </a:t>
            </a:r>
            <a:r>
              <a:rPr sz="2400" i="1" dirty="0">
                <a:cs typeface="Arial"/>
              </a:rPr>
              <a:t>distribution</a:t>
            </a:r>
            <a:r>
              <a:rPr sz="2400" i="1" spc="-20" dirty="0">
                <a:cs typeface="Arial"/>
              </a:rPr>
              <a:t> </a:t>
            </a:r>
            <a:r>
              <a:rPr sz="2400" i="1" dirty="0">
                <a:cs typeface="Arial"/>
              </a:rPr>
              <a:t>of</a:t>
            </a:r>
            <a:r>
              <a:rPr sz="2400" i="1" spc="-20" dirty="0">
                <a:cs typeface="Arial"/>
              </a:rPr>
              <a:t> </a:t>
            </a:r>
            <a:r>
              <a:rPr sz="2400" i="1" dirty="0">
                <a:cs typeface="Arial"/>
              </a:rPr>
              <a:t>the</a:t>
            </a:r>
            <a:r>
              <a:rPr sz="2400" i="1" spc="-20" dirty="0">
                <a:cs typeface="Arial"/>
              </a:rPr>
              <a:t> </a:t>
            </a:r>
            <a:r>
              <a:rPr sz="2400" i="1" spc="-10" dirty="0">
                <a:cs typeface="Arial"/>
              </a:rPr>
              <a:t>population,</a:t>
            </a:r>
            <a:endParaRPr sz="2400" dirty="0">
              <a:cs typeface="Arial"/>
            </a:endParaRPr>
          </a:p>
          <a:p>
            <a:pPr marL="469900" indent="-412750">
              <a:lnSpc>
                <a:spcPct val="100000"/>
              </a:lnSpc>
              <a:spcBef>
                <a:spcPts val="2220"/>
              </a:spcBef>
              <a:buChar char="●"/>
              <a:tabLst>
                <a:tab pos="469265" algn="l"/>
                <a:tab pos="469900" algn="l"/>
              </a:tabLst>
            </a:pPr>
            <a:r>
              <a:rPr sz="2400" b="1" dirty="0">
                <a:cs typeface="Arial"/>
              </a:rPr>
              <a:t>the</a:t>
            </a:r>
            <a:r>
              <a:rPr sz="2400" b="1" spc="-30" dirty="0">
                <a:cs typeface="Arial"/>
              </a:rPr>
              <a:t> </a:t>
            </a:r>
            <a:r>
              <a:rPr sz="2400" b="1" dirty="0">
                <a:cs typeface="Arial"/>
              </a:rPr>
              <a:t>probability</a:t>
            </a:r>
            <a:r>
              <a:rPr sz="2400" b="1" spc="-30" dirty="0">
                <a:cs typeface="Arial"/>
              </a:rPr>
              <a:t> </a:t>
            </a:r>
            <a:r>
              <a:rPr sz="2400" b="1" dirty="0">
                <a:cs typeface="Arial"/>
              </a:rPr>
              <a:t>distribution</a:t>
            </a:r>
            <a:r>
              <a:rPr sz="2400" b="1" spc="-35" dirty="0">
                <a:cs typeface="Arial"/>
              </a:rPr>
              <a:t> </a:t>
            </a:r>
            <a:r>
              <a:rPr sz="2400" b="1" dirty="0">
                <a:cs typeface="Arial"/>
              </a:rPr>
              <a:t>of</a:t>
            </a:r>
            <a:r>
              <a:rPr sz="2400" b="1" spc="-30" dirty="0">
                <a:cs typeface="Arial"/>
              </a:rPr>
              <a:t> </a:t>
            </a:r>
            <a:r>
              <a:rPr sz="2400" b="1" dirty="0">
                <a:cs typeface="Arial"/>
              </a:rPr>
              <a:t>the</a:t>
            </a:r>
            <a:r>
              <a:rPr sz="2400" b="1" spc="-30" dirty="0">
                <a:cs typeface="Arial"/>
              </a:rPr>
              <a:t> </a:t>
            </a:r>
            <a:r>
              <a:rPr sz="2400" b="1" dirty="0">
                <a:cs typeface="Arial"/>
              </a:rPr>
              <a:t>sample</a:t>
            </a:r>
            <a:r>
              <a:rPr sz="2400" b="1" spc="-25" dirty="0">
                <a:cs typeface="Arial"/>
              </a:rPr>
              <a:t> </a:t>
            </a:r>
            <a:r>
              <a:rPr sz="2400" b="1" spc="-10" dirty="0">
                <a:cs typeface="Arial"/>
              </a:rPr>
              <a:t>average:</a:t>
            </a:r>
            <a:endParaRPr sz="2400" dirty="0">
              <a:cs typeface="Arial"/>
            </a:endParaRPr>
          </a:p>
          <a:p>
            <a:pPr marL="927100" lvl="1" indent="-412750">
              <a:lnSpc>
                <a:spcPct val="100000"/>
              </a:lnSpc>
              <a:spcBef>
                <a:spcPts val="465"/>
              </a:spcBef>
              <a:buClr>
                <a:srgbClr val="C4820D"/>
              </a:buClr>
              <a:buChar char="●"/>
              <a:tabLst>
                <a:tab pos="926465" algn="l"/>
                <a:tab pos="927100" algn="l"/>
              </a:tabLst>
            </a:pPr>
            <a:r>
              <a:rPr sz="2400" dirty="0">
                <a:cs typeface="Arial"/>
              </a:rPr>
              <a:t>is</a:t>
            </a:r>
            <a:r>
              <a:rPr sz="2400" spc="-10" dirty="0">
                <a:cs typeface="Arial"/>
              </a:rPr>
              <a:t> </a:t>
            </a:r>
            <a:r>
              <a:rPr sz="2400" dirty="0">
                <a:cs typeface="Arial"/>
              </a:rPr>
              <a:t>roughly</a:t>
            </a:r>
            <a:r>
              <a:rPr sz="2400" spc="-5" dirty="0">
                <a:cs typeface="Arial"/>
              </a:rPr>
              <a:t> </a:t>
            </a:r>
            <a:r>
              <a:rPr sz="2400" spc="-10" dirty="0">
                <a:cs typeface="Arial"/>
              </a:rPr>
              <a:t>normal</a:t>
            </a:r>
            <a:endParaRPr sz="2400" dirty="0">
              <a:cs typeface="Arial"/>
            </a:endParaRPr>
          </a:p>
          <a:p>
            <a:pPr marL="927100" lvl="1" indent="-412750">
              <a:lnSpc>
                <a:spcPct val="100000"/>
              </a:lnSpc>
              <a:spcBef>
                <a:spcPts val="420"/>
              </a:spcBef>
              <a:buClr>
                <a:srgbClr val="C4820D"/>
              </a:buClr>
              <a:buChar char="●"/>
              <a:tabLst>
                <a:tab pos="926465" algn="l"/>
                <a:tab pos="927100" algn="l"/>
              </a:tabLst>
            </a:pPr>
            <a:r>
              <a:rPr sz="2400" dirty="0">
                <a:cs typeface="Arial"/>
              </a:rPr>
              <a:t>mean</a:t>
            </a:r>
            <a:r>
              <a:rPr sz="2400" spc="-20" dirty="0">
                <a:cs typeface="Arial"/>
              </a:rPr>
              <a:t> </a:t>
            </a:r>
            <a:r>
              <a:rPr sz="2400" dirty="0">
                <a:cs typeface="Arial"/>
              </a:rPr>
              <a:t>=</a:t>
            </a:r>
            <a:r>
              <a:rPr sz="2400" spc="-25" dirty="0">
                <a:cs typeface="Arial"/>
              </a:rPr>
              <a:t> </a:t>
            </a:r>
            <a:r>
              <a:rPr sz="2400" dirty="0">
                <a:cs typeface="Arial"/>
              </a:rPr>
              <a:t>population</a:t>
            </a:r>
            <a:r>
              <a:rPr sz="2400" spc="-20" dirty="0">
                <a:cs typeface="Arial"/>
              </a:rPr>
              <a:t> mean</a:t>
            </a:r>
            <a:endParaRPr sz="2400" dirty="0">
              <a:cs typeface="Arial"/>
            </a:endParaRPr>
          </a:p>
          <a:p>
            <a:pPr marL="927100" lvl="1" indent="-412750">
              <a:lnSpc>
                <a:spcPct val="100000"/>
              </a:lnSpc>
              <a:spcBef>
                <a:spcPts val="395"/>
              </a:spcBef>
              <a:buClr>
                <a:srgbClr val="C4820D"/>
              </a:buClr>
              <a:buChar char="●"/>
              <a:tabLst>
                <a:tab pos="926465" algn="l"/>
                <a:tab pos="927100" algn="l"/>
              </a:tabLst>
            </a:pPr>
            <a:r>
              <a:rPr sz="2400" dirty="0">
                <a:cs typeface="Arial"/>
              </a:rPr>
              <a:t>SD</a:t>
            </a:r>
            <a:r>
              <a:rPr sz="2400" spc="-20" dirty="0">
                <a:cs typeface="Arial"/>
              </a:rPr>
              <a:t> </a:t>
            </a:r>
            <a:r>
              <a:rPr sz="2400" dirty="0">
                <a:cs typeface="Arial"/>
              </a:rPr>
              <a:t>=</a:t>
            </a:r>
            <a:r>
              <a:rPr sz="2400" spc="-15" dirty="0">
                <a:cs typeface="Arial"/>
              </a:rPr>
              <a:t> </a:t>
            </a:r>
            <a:r>
              <a:rPr sz="2400" dirty="0">
                <a:cs typeface="Arial"/>
              </a:rPr>
              <a:t>(population</a:t>
            </a:r>
            <a:r>
              <a:rPr sz="2400" spc="-15" dirty="0">
                <a:cs typeface="Arial"/>
              </a:rPr>
              <a:t> </a:t>
            </a:r>
            <a:r>
              <a:rPr sz="2400" dirty="0">
                <a:cs typeface="Arial"/>
              </a:rPr>
              <a:t>SD)</a:t>
            </a:r>
            <a:r>
              <a:rPr sz="2400" spc="25" dirty="0">
                <a:cs typeface="Arial"/>
              </a:rPr>
              <a:t> </a:t>
            </a:r>
            <a:r>
              <a:rPr sz="3000" dirty="0">
                <a:cs typeface="Arial"/>
              </a:rPr>
              <a:t>/</a:t>
            </a:r>
            <a:r>
              <a:rPr sz="3000" spc="-10" dirty="0">
                <a:cs typeface="Arial"/>
              </a:rPr>
              <a:t> </a:t>
            </a:r>
            <a:r>
              <a:rPr sz="2400" dirty="0">
                <a:cs typeface="Arial"/>
              </a:rPr>
              <a:t>√sample</a:t>
            </a:r>
            <a:r>
              <a:rPr sz="2400" spc="-15" dirty="0">
                <a:cs typeface="Arial"/>
              </a:rPr>
              <a:t> </a:t>
            </a:r>
            <a:r>
              <a:rPr sz="2400" spc="-20" dirty="0">
                <a:cs typeface="Arial"/>
              </a:rPr>
              <a:t>size</a:t>
            </a:r>
            <a:endParaRPr sz="2400" dirty="0">
              <a:cs typeface="Arial"/>
            </a:endParaRPr>
          </a:p>
        </p:txBody>
      </p:sp>
      <p:sp>
        <p:nvSpPr>
          <p:cNvPr id="3" name="object 3"/>
          <p:cNvSpPr txBox="1">
            <a:spLocks noGrp="1"/>
          </p:cNvSpPr>
          <p:nvPr>
            <p:ph type="title"/>
          </p:nvPr>
        </p:nvSpPr>
        <p:spPr>
          <a:xfrm>
            <a:off x="530225" y="181695"/>
            <a:ext cx="486981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Central</a:t>
            </a:r>
            <a:r>
              <a:rPr spc="-45" dirty="0">
                <a:solidFill>
                  <a:schemeClr val="tx1"/>
                </a:solidFill>
              </a:rPr>
              <a:t> </a:t>
            </a:r>
            <a:r>
              <a:rPr dirty="0">
                <a:solidFill>
                  <a:schemeClr val="tx1"/>
                </a:solidFill>
              </a:rPr>
              <a:t>Limit</a:t>
            </a:r>
            <a:r>
              <a:rPr spc="-40" dirty="0">
                <a:solidFill>
                  <a:schemeClr val="tx1"/>
                </a:solidFill>
              </a:rPr>
              <a:t> </a:t>
            </a:r>
            <a:r>
              <a:rPr spc="-10" dirty="0">
                <a:solidFill>
                  <a:schemeClr val="tx1"/>
                </a:solidFill>
              </a:rPr>
              <a:t>Theorem</a:t>
            </a:r>
          </a:p>
        </p:txBody>
      </p:sp>
      <p:sp>
        <p:nvSpPr>
          <p:cNvPr id="4" name="object 4"/>
          <p:cNvSpPr/>
          <p:nvPr/>
        </p:nvSpPr>
        <p:spPr>
          <a:xfrm>
            <a:off x="4887577" y="451107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4" name="object 4"/>
          <p:cNvSpPr txBox="1"/>
          <p:nvPr/>
        </p:nvSpPr>
        <p:spPr>
          <a:xfrm>
            <a:off x="530225" y="1032383"/>
            <a:ext cx="7442200" cy="1494640"/>
          </a:xfrm>
          <a:prstGeom prst="rect">
            <a:avLst/>
          </a:prstGeom>
        </p:spPr>
        <p:txBody>
          <a:bodyPr vert="horz" wrap="square" lIns="0" tIns="27940" rIns="0" bIns="0" rtlCol="0">
            <a:spAutoFit/>
          </a:bodyPr>
          <a:lstStyle/>
          <a:p>
            <a:pPr marL="12700" marR="5080">
              <a:lnSpc>
                <a:spcPts val="2850"/>
              </a:lnSpc>
              <a:spcBef>
                <a:spcPts val="220"/>
              </a:spcBef>
            </a:pPr>
            <a:r>
              <a:rPr sz="2400" dirty="0">
                <a:cs typeface="Arial"/>
              </a:rPr>
              <a:t>A</a:t>
            </a:r>
            <a:r>
              <a:rPr sz="2400" spc="-165" dirty="0">
                <a:cs typeface="Arial"/>
              </a:rPr>
              <a:t> </a:t>
            </a:r>
            <a:r>
              <a:rPr sz="2400" dirty="0">
                <a:cs typeface="Arial"/>
              </a:rPr>
              <a:t>population</a:t>
            </a:r>
            <a:r>
              <a:rPr sz="2400" spc="-15" dirty="0">
                <a:cs typeface="Arial"/>
              </a:rPr>
              <a:t> </a:t>
            </a:r>
            <a:r>
              <a:rPr sz="2400" dirty="0">
                <a:cs typeface="Arial"/>
              </a:rPr>
              <a:t>has</a:t>
            </a:r>
            <a:r>
              <a:rPr sz="2400" spc="-20" dirty="0">
                <a:cs typeface="Arial"/>
              </a:rPr>
              <a:t> </a:t>
            </a:r>
            <a:r>
              <a:rPr sz="2400" dirty="0">
                <a:cs typeface="Arial"/>
              </a:rPr>
              <a:t>average</a:t>
            </a:r>
            <a:r>
              <a:rPr sz="2400" spc="-20" dirty="0">
                <a:cs typeface="Arial"/>
              </a:rPr>
              <a:t> </a:t>
            </a:r>
            <a:r>
              <a:rPr sz="2400" dirty="0">
                <a:cs typeface="Arial"/>
              </a:rPr>
              <a:t>70</a:t>
            </a:r>
            <a:r>
              <a:rPr sz="2400" spc="-15" dirty="0">
                <a:cs typeface="Arial"/>
              </a:rPr>
              <a:t> </a:t>
            </a:r>
            <a:r>
              <a:rPr sz="2400" dirty="0">
                <a:cs typeface="Arial"/>
              </a:rPr>
              <a:t>and</a:t>
            </a:r>
            <a:r>
              <a:rPr sz="2400" spc="-20" dirty="0">
                <a:cs typeface="Arial"/>
              </a:rPr>
              <a:t> </a:t>
            </a:r>
            <a:r>
              <a:rPr sz="2400" dirty="0">
                <a:cs typeface="Arial"/>
              </a:rPr>
              <a:t>SD</a:t>
            </a:r>
            <a:r>
              <a:rPr sz="2400" spc="-25" dirty="0">
                <a:cs typeface="Arial"/>
              </a:rPr>
              <a:t> </a:t>
            </a:r>
            <a:r>
              <a:rPr sz="2400" dirty="0">
                <a:cs typeface="Arial"/>
              </a:rPr>
              <a:t>10.</a:t>
            </a:r>
            <a:r>
              <a:rPr sz="2400" spc="-15" dirty="0">
                <a:cs typeface="Arial"/>
              </a:rPr>
              <a:t> </a:t>
            </a:r>
            <a:r>
              <a:rPr sz="2400" dirty="0">
                <a:cs typeface="Arial"/>
              </a:rPr>
              <a:t>One</a:t>
            </a:r>
            <a:r>
              <a:rPr sz="2400" spc="-25" dirty="0">
                <a:cs typeface="Arial"/>
              </a:rPr>
              <a:t> </a:t>
            </a:r>
            <a:r>
              <a:rPr sz="2400" dirty="0">
                <a:cs typeface="Arial"/>
              </a:rPr>
              <a:t>of</a:t>
            </a:r>
            <a:r>
              <a:rPr sz="2400" spc="-15" dirty="0">
                <a:cs typeface="Arial"/>
              </a:rPr>
              <a:t> </a:t>
            </a:r>
            <a:r>
              <a:rPr sz="2400" spc="-25" dirty="0">
                <a:cs typeface="Arial"/>
              </a:rPr>
              <a:t>the </a:t>
            </a:r>
            <a:r>
              <a:rPr sz="2400" dirty="0">
                <a:cs typeface="Arial"/>
              </a:rPr>
              <a:t>histograms</a:t>
            </a:r>
            <a:r>
              <a:rPr sz="2400" spc="-35" dirty="0">
                <a:cs typeface="Arial"/>
              </a:rPr>
              <a:t> </a:t>
            </a:r>
            <a:r>
              <a:rPr sz="2400" dirty="0">
                <a:cs typeface="Arial"/>
              </a:rPr>
              <a:t>below</a:t>
            </a:r>
            <a:r>
              <a:rPr sz="2400" spc="-30" dirty="0">
                <a:cs typeface="Arial"/>
              </a:rPr>
              <a:t> </a:t>
            </a:r>
            <a:r>
              <a:rPr sz="2400" dirty="0">
                <a:cs typeface="Arial"/>
              </a:rPr>
              <a:t>is</a:t>
            </a:r>
            <a:r>
              <a:rPr sz="2400" spc="-30" dirty="0">
                <a:cs typeface="Arial"/>
              </a:rPr>
              <a:t> </a:t>
            </a:r>
            <a:r>
              <a:rPr sz="2400" dirty="0">
                <a:cs typeface="Arial"/>
              </a:rPr>
              <a:t>the</a:t>
            </a:r>
            <a:r>
              <a:rPr sz="2400" spc="-35" dirty="0">
                <a:cs typeface="Arial"/>
              </a:rPr>
              <a:t> </a:t>
            </a:r>
            <a:r>
              <a:rPr sz="2400" dirty="0">
                <a:cs typeface="Arial"/>
              </a:rPr>
              <a:t>empirical</a:t>
            </a:r>
            <a:r>
              <a:rPr sz="2400" spc="-30" dirty="0">
                <a:cs typeface="Arial"/>
              </a:rPr>
              <a:t> </a:t>
            </a:r>
            <a:r>
              <a:rPr sz="2400" dirty="0">
                <a:cs typeface="Arial"/>
              </a:rPr>
              <a:t>distribution</a:t>
            </a:r>
            <a:r>
              <a:rPr sz="2400" spc="-30" dirty="0">
                <a:cs typeface="Arial"/>
              </a:rPr>
              <a:t> </a:t>
            </a:r>
            <a:r>
              <a:rPr sz="2400" dirty="0">
                <a:cs typeface="Arial"/>
              </a:rPr>
              <a:t>of</a:t>
            </a:r>
            <a:r>
              <a:rPr sz="2400" spc="-30" dirty="0">
                <a:cs typeface="Arial"/>
              </a:rPr>
              <a:t> </a:t>
            </a:r>
            <a:r>
              <a:rPr sz="2400" spc="-25" dirty="0">
                <a:cs typeface="Arial"/>
              </a:rPr>
              <a:t>the </a:t>
            </a:r>
            <a:r>
              <a:rPr sz="2400" dirty="0">
                <a:cs typeface="Arial"/>
              </a:rPr>
              <a:t>averages</a:t>
            </a:r>
            <a:r>
              <a:rPr sz="2400" spc="-25" dirty="0">
                <a:cs typeface="Arial"/>
              </a:rPr>
              <a:t> </a:t>
            </a:r>
            <a:r>
              <a:rPr sz="2400" dirty="0">
                <a:cs typeface="Arial"/>
              </a:rPr>
              <a:t>of</a:t>
            </a:r>
            <a:r>
              <a:rPr sz="2400" spc="-15" dirty="0">
                <a:cs typeface="Arial"/>
              </a:rPr>
              <a:t> </a:t>
            </a:r>
            <a:r>
              <a:rPr sz="2400" dirty="0">
                <a:cs typeface="Arial"/>
              </a:rPr>
              <a:t>10,000</a:t>
            </a:r>
            <a:r>
              <a:rPr sz="2400" spc="-15" dirty="0">
                <a:cs typeface="Arial"/>
              </a:rPr>
              <a:t> </a:t>
            </a:r>
            <a:r>
              <a:rPr sz="2400" dirty="0">
                <a:cs typeface="Arial"/>
              </a:rPr>
              <a:t>random</a:t>
            </a:r>
            <a:r>
              <a:rPr sz="2400" spc="-15" dirty="0">
                <a:cs typeface="Arial"/>
              </a:rPr>
              <a:t> </a:t>
            </a:r>
            <a:r>
              <a:rPr sz="2400" dirty="0">
                <a:cs typeface="Arial"/>
              </a:rPr>
              <a:t>samples</a:t>
            </a:r>
            <a:r>
              <a:rPr sz="2400" spc="-15" dirty="0">
                <a:cs typeface="Arial"/>
              </a:rPr>
              <a:t> </a:t>
            </a:r>
            <a:r>
              <a:rPr sz="2400" dirty="0">
                <a:cs typeface="Arial"/>
              </a:rPr>
              <a:t>of</a:t>
            </a:r>
            <a:r>
              <a:rPr sz="2400" spc="-15" dirty="0">
                <a:cs typeface="Arial"/>
              </a:rPr>
              <a:t> </a:t>
            </a:r>
            <a:r>
              <a:rPr sz="2400" dirty="0">
                <a:cs typeface="Arial"/>
              </a:rPr>
              <a:t>size</a:t>
            </a:r>
            <a:r>
              <a:rPr sz="2400" spc="-15" dirty="0">
                <a:cs typeface="Arial"/>
              </a:rPr>
              <a:t> </a:t>
            </a:r>
            <a:r>
              <a:rPr sz="2400" dirty="0">
                <a:cs typeface="Arial"/>
              </a:rPr>
              <a:t>100</a:t>
            </a:r>
            <a:r>
              <a:rPr sz="2400" spc="-15" dirty="0">
                <a:cs typeface="Arial"/>
              </a:rPr>
              <a:t> </a:t>
            </a:r>
            <a:r>
              <a:rPr sz="2400" spc="-10" dirty="0">
                <a:cs typeface="Arial"/>
              </a:rPr>
              <a:t>drawn </a:t>
            </a:r>
            <a:r>
              <a:rPr sz="2400" dirty="0">
                <a:cs typeface="Arial"/>
              </a:rPr>
              <a:t>from</a:t>
            </a:r>
            <a:r>
              <a:rPr sz="2400" spc="-35" dirty="0">
                <a:cs typeface="Arial"/>
              </a:rPr>
              <a:t> </a:t>
            </a:r>
            <a:r>
              <a:rPr sz="2400" dirty="0">
                <a:cs typeface="Arial"/>
              </a:rPr>
              <a:t>the</a:t>
            </a:r>
            <a:r>
              <a:rPr sz="2400" spc="-35" dirty="0">
                <a:cs typeface="Arial"/>
              </a:rPr>
              <a:t> </a:t>
            </a:r>
            <a:r>
              <a:rPr sz="2400" dirty="0">
                <a:cs typeface="Arial"/>
              </a:rPr>
              <a:t>population.</a:t>
            </a:r>
            <a:r>
              <a:rPr sz="2400" spc="-30" dirty="0">
                <a:cs typeface="Arial"/>
              </a:rPr>
              <a:t> </a:t>
            </a:r>
            <a:r>
              <a:rPr sz="2400" dirty="0">
                <a:cs typeface="Arial"/>
              </a:rPr>
              <a:t>Which</a:t>
            </a:r>
            <a:r>
              <a:rPr sz="2400" spc="-30" dirty="0">
                <a:cs typeface="Arial"/>
              </a:rPr>
              <a:t> </a:t>
            </a:r>
            <a:r>
              <a:rPr sz="2400" spc="-20" dirty="0">
                <a:cs typeface="Arial"/>
              </a:rPr>
              <a:t>one?</a:t>
            </a:r>
            <a:endParaRPr sz="2400" dirty="0">
              <a:cs typeface="Arial"/>
            </a:endParaRPr>
          </a:p>
        </p:txBody>
      </p:sp>
      <p:pic>
        <p:nvPicPr>
          <p:cNvPr id="5" name="object 5"/>
          <p:cNvPicPr/>
          <p:nvPr/>
        </p:nvPicPr>
        <p:blipFill>
          <a:blip r:embed="rId2" cstate="print"/>
          <a:stretch>
            <a:fillRect/>
          </a:stretch>
        </p:blipFill>
        <p:spPr>
          <a:xfrm>
            <a:off x="457200" y="2929074"/>
            <a:ext cx="8229602" cy="1819137"/>
          </a:xfrm>
          <a:prstGeom prst="rect">
            <a:avLst/>
          </a:prstGeom>
        </p:spPr>
      </p:pic>
      <p:sp>
        <p:nvSpPr>
          <p:cNvPr id="6" name="object 6"/>
          <p:cNvSpPr txBox="1"/>
          <p:nvPr/>
        </p:nvSpPr>
        <p:spPr>
          <a:xfrm>
            <a:off x="2706225" y="3129963"/>
            <a:ext cx="26289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(A)</a:t>
            </a:r>
            <a:endParaRPr sz="1400">
              <a:latin typeface="Arial"/>
              <a:cs typeface="Arial"/>
            </a:endParaRPr>
          </a:p>
        </p:txBody>
      </p:sp>
      <p:sp>
        <p:nvSpPr>
          <p:cNvPr id="7" name="object 7"/>
          <p:cNvSpPr txBox="1"/>
          <p:nvPr/>
        </p:nvSpPr>
        <p:spPr>
          <a:xfrm>
            <a:off x="5503224" y="3129963"/>
            <a:ext cx="262890"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(B)</a:t>
            </a:r>
            <a:endParaRPr sz="1400">
              <a:latin typeface="Arial"/>
              <a:cs typeface="Arial"/>
            </a:endParaRPr>
          </a:p>
        </p:txBody>
      </p:sp>
      <p:sp>
        <p:nvSpPr>
          <p:cNvPr id="8" name="object 8"/>
          <p:cNvSpPr txBox="1"/>
          <p:nvPr/>
        </p:nvSpPr>
        <p:spPr>
          <a:xfrm>
            <a:off x="8175375" y="3129963"/>
            <a:ext cx="272415" cy="238760"/>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a:cs typeface="Arial"/>
              </a:rPr>
              <a:t>(C)</a:t>
            </a:r>
            <a:endParaRPr sz="14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dirty="0"/>
              <a:t>Discussion</a:t>
            </a:r>
            <a:r>
              <a:rPr spc="-50" dirty="0"/>
              <a:t> </a:t>
            </a:r>
            <a:r>
              <a:rPr spc="-10" dirty="0"/>
              <a:t>Question</a:t>
            </a:r>
          </a:p>
        </p:txBody>
      </p:sp>
      <p:sp>
        <p:nvSpPr>
          <p:cNvPr id="3" name="object 3"/>
          <p:cNvSpPr txBox="1"/>
          <p:nvPr/>
        </p:nvSpPr>
        <p:spPr>
          <a:xfrm>
            <a:off x="386308" y="1086958"/>
            <a:ext cx="8091805" cy="3403624"/>
          </a:xfrm>
          <a:prstGeom prst="rect">
            <a:avLst/>
          </a:prstGeom>
        </p:spPr>
        <p:txBody>
          <a:bodyPr vert="horz" wrap="square" lIns="0" tIns="27940" rIns="0" bIns="0" rtlCol="0">
            <a:spAutoFit/>
          </a:bodyPr>
          <a:lstStyle/>
          <a:p>
            <a:pPr marL="156210" marR="140970">
              <a:lnSpc>
                <a:spcPts val="2850"/>
              </a:lnSpc>
              <a:spcBef>
                <a:spcPts val="220"/>
              </a:spcBef>
            </a:pPr>
            <a:r>
              <a:rPr sz="2400" dirty="0">
                <a:cs typeface="Arial"/>
              </a:rPr>
              <a:t>A</a:t>
            </a:r>
            <a:r>
              <a:rPr sz="2400" spc="-160" dirty="0">
                <a:cs typeface="Arial"/>
              </a:rPr>
              <a:t> </a:t>
            </a:r>
            <a:r>
              <a:rPr sz="2400" dirty="0">
                <a:cs typeface="Arial"/>
              </a:rPr>
              <a:t>city</a:t>
            </a:r>
            <a:r>
              <a:rPr sz="2400" spc="-25" dirty="0">
                <a:cs typeface="Arial"/>
              </a:rPr>
              <a:t> </a:t>
            </a:r>
            <a:r>
              <a:rPr sz="2400" dirty="0">
                <a:cs typeface="Arial"/>
              </a:rPr>
              <a:t>has</a:t>
            </a:r>
            <a:r>
              <a:rPr sz="2400" spc="-25" dirty="0">
                <a:cs typeface="Arial"/>
              </a:rPr>
              <a:t> </a:t>
            </a:r>
            <a:r>
              <a:rPr sz="2400" dirty="0">
                <a:cs typeface="Arial"/>
              </a:rPr>
              <a:t>500,000</a:t>
            </a:r>
            <a:r>
              <a:rPr sz="2400" spc="-25" dirty="0">
                <a:cs typeface="Arial"/>
              </a:rPr>
              <a:t> </a:t>
            </a:r>
            <a:r>
              <a:rPr sz="2400" dirty="0">
                <a:cs typeface="Arial"/>
              </a:rPr>
              <a:t>households.</a:t>
            </a:r>
            <a:r>
              <a:rPr sz="2400" spc="-65" dirty="0">
                <a:cs typeface="Arial"/>
              </a:rPr>
              <a:t> </a:t>
            </a:r>
            <a:r>
              <a:rPr sz="2400" dirty="0">
                <a:cs typeface="Arial"/>
              </a:rPr>
              <a:t>The</a:t>
            </a:r>
            <a:r>
              <a:rPr sz="2400" spc="-30" dirty="0">
                <a:cs typeface="Arial"/>
              </a:rPr>
              <a:t> </a:t>
            </a:r>
            <a:r>
              <a:rPr sz="2400" dirty="0">
                <a:cs typeface="Arial"/>
              </a:rPr>
              <a:t>annual</a:t>
            </a:r>
            <a:r>
              <a:rPr sz="2400" spc="-25" dirty="0">
                <a:cs typeface="Arial"/>
              </a:rPr>
              <a:t> </a:t>
            </a:r>
            <a:r>
              <a:rPr sz="2400" dirty="0">
                <a:cs typeface="Arial"/>
              </a:rPr>
              <a:t>incomes</a:t>
            </a:r>
            <a:r>
              <a:rPr sz="2400" spc="-25" dirty="0">
                <a:cs typeface="Arial"/>
              </a:rPr>
              <a:t> of </a:t>
            </a:r>
            <a:r>
              <a:rPr sz="2400" dirty="0">
                <a:cs typeface="Arial"/>
              </a:rPr>
              <a:t>these</a:t>
            </a:r>
            <a:r>
              <a:rPr sz="2400" spc="-30" dirty="0">
                <a:cs typeface="Arial"/>
              </a:rPr>
              <a:t> </a:t>
            </a:r>
            <a:r>
              <a:rPr sz="2400" dirty="0">
                <a:cs typeface="Arial"/>
              </a:rPr>
              <a:t>households</a:t>
            </a:r>
            <a:r>
              <a:rPr sz="2400" spc="-25" dirty="0">
                <a:cs typeface="Arial"/>
              </a:rPr>
              <a:t> </a:t>
            </a:r>
            <a:r>
              <a:rPr sz="2400" dirty="0">
                <a:cs typeface="Arial"/>
              </a:rPr>
              <a:t>have</a:t>
            </a:r>
            <a:r>
              <a:rPr sz="2400" spc="-20" dirty="0">
                <a:cs typeface="Arial"/>
              </a:rPr>
              <a:t> </a:t>
            </a:r>
            <a:r>
              <a:rPr sz="2400" dirty="0">
                <a:cs typeface="Arial"/>
              </a:rPr>
              <a:t>an</a:t>
            </a:r>
            <a:r>
              <a:rPr sz="2400" spc="-25" dirty="0">
                <a:cs typeface="Arial"/>
              </a:rPr>
              <a:t> </a:t>
            </a:r>
            <a:r>
              <a:rPr sz="2400" dirty="0">
                <a:cs typeface="Arial"/>
              </a:rPr>
              <a:t>average</a:t>
            </a:r>
            <a:r>
              <a:rPr sz="2400" spc="-25" dirty="0">
                <a:cs typeface="Arial"/>
              </a:rPr>
              <a:t> </a:t>
            </a:r>
            <a:r>
              <a:rPr sz="2400" dirty="0">
                <a:cs typeface="Arial"/>
              </a:rPr>
              <a:t>of</a:t>
            </a:r>
            <a:r>
              <a:rPr sz="2400" spc="-20" dirty="0">
                <a:cs typeface="Arial"/>
              </a:rPr>
              <a:t> </a:t>
            </a:r>
            <a:r>
              <a:rPr sz="2400" dirty="0">
                <a:cs typeface="Arial"/>
              </a:rPr>
              <a:t>$65,000</a:t>
            </a:r>
            <a:r>
              <a:rPr sz="2400" spc="-25" dirty="0">
                <a:cs typeface="Arial"/>
              </a:rPr>
              <a:t> </a:t>
            </a:r>
            <a:r>
              <a:rPr sz="2400" dirty="0">
                <a:cs typeface="Arial"/>
              </a:rPr>
              <a:t>and</a:t>
            </a:r>
            <a:r>
              <a:rPr sz="2400" spc="-25" dirty="0">
                <a:cs typeface="Arial"/>
              </a:rPr>
              <a:t> </a:t>
            </a:r>
            <a:r>
              <a:rPr sz="2400" dirty="0">
                <a:cs typeface="Arial"/>
              </a:rPr>
              <a:t>an</a:t>
            </a:r>
            <a:r>
              <a:rPr sz="2400" spc="-20" dirty="0">
                <a:cs typeface="Arial"/>
              </a:rPr>
              <a:t> </a:t>
            </a:r>
            <a:r>
              <a:rPr sz="2400" spc="-25" dirty="0">
                <a:cs typeface="Arial"/>
              </a:rPr>
              <a:t>SD </a:t>
            </a:r>
            <a:r>
              <a:rPr sz="2400" dirty="0">
                <a:cs typeface="Arial"/>
              </a:rPr>
              <a:t>of</a:t>
            </a:r>
            <a:r>
              <a:rPr sz="2400" spc="-25" dirty="0">
                <a:cs typeface="Arial"/>
              </a:rPr>
              <a:t> </a:t>
            </a:r>
            <a:r>
              <a:rPr sz="2400" dirty="0">
                <a:cs typeface="Arial"/>
              </a:rPr>
              <a:t>$45,000.</a:t>
            </a:r>
            <a:r>
              <a:rPr sz="2400" spc="-70" dirty="0">
                <a:cs typeface="Arial"/>
              </a:rPr>
              <a:t> </a:t>
            </a:r>
            <a:r>
              <a:rPr sz="2400" dirty="0">
                <a:cs typeface="Arial"/>
              </a:rPr>
              <a:t>The</a:t>
            </a:r>
            <a:r>
              <a:rPr sz="2400" spc="-30" dirty="0">
                <a:cs typeface="Arial"/>
              </a:rPr>
              <a:t> </a:t>
            </a:r>
            <a:r>
              <a:rPr sz="2400" dirty="0">
                <a:cs typeface="Arial"/>
              </a:rPr>
              <a:t>distribution</a:t>
            </a:r>
            <a:r>
              <a:rPr sz="2400" spc="-25" dirty="0">
                <a:cs typeface="Arial"/>
              </a:rPr>
              <a:t> </a:t>
            </a:r>
            <a:r>
              <a:rPr sz="2400" dirty="0">
                <a:cs typeface="Arial"/>
              </a:rPr>
              <a:t>of</a:t>
            </a:r>
            <a:r>
              <a:rPr sz="2400" spc="-25" dirty="0">
                <a:cs typeface="Arial"/>
              </a:rPr>
              <a:t> </a:t>
            </a:r>
            <a:r>
              <a:rPr sz="2400" dirty="0">
                <a:cs typeface="Arial"/>
              </a:rPr>
              <a:t>the</a:t>
            </a:r>
            <a:r>
              <a:rPr sz="2400" spc="-30" dirty="0">
                <a:cs typeface="Arial"/>
              </a:rPr>
              <a:t> </a:t>
            </a:r>
            <a:r>
              <a:rPr sz="2400" dirty="0">
                <a:cs typeface="Arial"/>
              </a:rPr>
              <a:t>incomes</a:t>
            </a:r>
            <a:r>
              <a:rPr sz="2400" spc="30" dirty="0">
                <a:cs typeface="Arial"/>
              </a:rPr>
              <a:t> </a:t>
            </a:r>
            <a:r>
              <a:rPr sz="2400" dirty="0">
                <a:solidFill>
                  <a:srgbClr val="0000FF"/>
                </a:solidFill>
                <a:cs typeface="Arial"/>
              </a:rPr>
              <a:t>[pick</a:t>
            </a:r>
            <a:r>
              <a:rPr sz="2400" spc="-25" dirty="0">
                <a:solidFill>
                  <a:srgbClr val="0000FF"/>
                </a:solidFill>
                <a:cs typeface="Arial"/>
              </a:rPr>
              <a:t> </a:t>
            </a:r>
            <a:r>
              <a:rPr sz="2400" dirty="0">
                <a:solidFill>
                  <a:srgbClr val="0000FF"/>
                </a:solidFill>
                <a:cs typeface="Arial"/>
              </a:rPr>
              <a:t>one</a:t>
            </a:r>
            <a:r>
              <a:rPr sz="2400" spc="-25" dirty="0">
                <a:solidFill>
                  <a:srgbClr val="0000FF"/>
                </a:solidFill>
                <a:cs typeface="Arial"/>
              </a:rPr>
              <a:t> and </a:t>
            </a:r>
            <a:r>
              <a:rPr sz="2400" spc="-10" dirty="0">
                <a:solidFill>
                  <a:srgbClr val="0000FF"/>
                </a:solidFill>
                <a:cs typeface="Arial"/>
              </a:rPr>
              <a:t>explain]</a:t>
            </a:r>
            <a:r>
              <a:rPr sz="2400" spc="-10" dirty="0">
                <a:solidFill>
                  <a:srgbClr val="3B3B3B"/>
                </a:solidFill>
                <a:cs typeface="Arial"/>
              </a:rPr>
              <a:t>:</a:t>
            </a:r>
            <a:endParaRPr sz="2400" dirty="0">
              <a:cs typeface="Arial"/>
            </a:endParaRPr>
          </a:p>
          <a:p>
            <a:pPr marL="613410" marR="5080" indent="-601345">
              <a:lnSpc>
                <a:spcPts val="2850"/>
              </a:lnSpc>
              <a:spcBef>
                <a:spcPts val="450"/>
              </a:spcBef>
              <a:buClr>
                <a:srgbClr val="C4820D"/>
              </a:buClr>
              <a:buAutoNum type="alphaLcParenBoth"/>
              <a:tabLst>
                <a:tab pos="613410" algn="l"/>
                <a:tab pos="614045" algn="l"/>
              </a:tabLst>
            </a:pPr>
            <a:r>
              <a:rPr sz="2400" dirty="0">
                <a:cs typeface="Arial"/>
              </a:rPr>
              <a:t>is</a:t>
            </a:r>
            <a:r>
              <a:rPr sz="2400" spc="-25" dirty="0">
                <a:cs typeface="Arial"/>
              </a:rPr>
              <a:t> </a:t>
            </a:r>
            <a:r>
              <a:rPr sz="2400" dirty="0">
                <a:cs typeface="Arial"/>
              </a:rPr>
              <a:t>roughly</a:t>
            </a:r>
            <a:r>
              <a:rPr sz="2400" spc="-25" dirty="0">
                <a:cs typeface="Arial"/>
              </a:rPr>
              <a:t> </a:t>
            </a:r>
            <a:r>
              <a:rPr sz="2400" dirty="0">
                <a:cs typeface="Arial"/>
              </a:rPr>
              <a:t>normal</a:t>
            </a:r>
            <a:r>
              <a:rPr sz="2400" spc="-20" dirty="0">
                <a:cs typeface="Arial"/>
              </a:rPr>
              <a:t> </a:t>
            </a:r>
            <a:r>
              <a:rPr sz="2400" dirty="0">
                <a:cs typeface="Arial"/>
              </a:rPr>
              <a:t>because</a:t>
            </a:r>
            <a:r>
              <a:rPr sz="2400" spc="-25" dirty="0">
                <a:cs typeface="Arial"/>
              </a:rPr>
              <a:t> </a:t>
            </a:r>
            <a:r>
              <a:rPr sz="2400" dirty="0">
                <a:cs typeface="Arial"/>
              </a:rPr>
              <a:t>the</a:t>
            </a:r>
            <a:r>
              <a:rPr sz="2400" spc="-30" dirty="0">
                <a:cs typeface="Arial"/>
              </a:rPr>
              <a:t> </a:t>
            </a:r>
            <a:r>
              <a:rPr sz="2400" dirty="0">
                <a:cs typeface="Arial"/>
              </a:rPr>
              <a:t>number</a:t>
            </a:r>
            <a:r>
              <a:rPr sz="2400" spc="-20" dirty="0">
                <a:cs typeface="Arial"/>
              </a:rPr>
              <a:t> </a:t>
            </a:r>
            <a:r>
              <a:rPr sz="2400" dirty="0">
                <a:cs typeface="Arial"/>
              </a:rPr>
              <a:t>of</a:t>
            </a:r>
            <a:r>
              <a:rPr sz="2400" spc="-25" dirty="0">
                <a:cs typeface="Arial"/>
              </a:rPr>
              <a:t> </a:t>
            </a:r>
            <a:r>
              <a:rPr sz="2400" dirty="0">
                <a:cs typeface="Arial"/>
              </a:rPr>
              <a:t>households</a:t>
            </a:r>
            <a:r>
              <a:rPr sz="2400" spc="-20" dirty="0">
                <a:cs typeface="Arial"/>
              </a:rPr>
              <a:t> </a:t>
            </a:r>
            <a:r>
              <a:rPr sz="2400" spc="-25" dirty="0">
                <a:cs typeface="Arial"/>
              </a:rPr>
              <a:t>is </a:t>
            </a:r>
            <a:r>
              <a:rPr sz="2400" spc="-10" dirty="0">
                <a:cs typeface="Arial"/>
              </a:rPr>
              <a:t>large.</a:t>
            </a:r>
            <a:endParaRPr sz="2400" dirty="0">
              <a:cs typeface="Arial"/>
            </a:endParaRPr>
          </a:p>
          <a:p>
            <a:pPr marL="613410" indent="-601345">
              <a:lnSpc>
                <a:spcPts val="2745"/>
              </a:lnSpc>
              <a:buClr>
                <a:srgbClr val="C4820D"/>
              </a:buClr>
              <a:buAutoNum type="alphaLcParenBoth"/>
              <a:tabLst>
                <a:tab pos="613410" algn="l"/>
                <a:tab pos="614045" algn="l"/>
              </a:tabLst>
            </a:pPr>
            <a:r>
              <a:rPr sz="2400" dirty="0">
                <a:cs typeface="Arial"/>
              </a:rPr>
              <a:t>is</a:t>
            </a:r>
            <a:r>
              <a:rPr sz="2400" spc="-10" dirty="0">
                <a:cs typeface="Arial"/>
              </a:rPr>
              <a:t> </a:t>
            </a:r>
            <a:r>
              <a:rPr sz="2400" dirty="0">
                <a:cs typeface="Arial"/>
              </a:rPr>
              <a:t>not</a:t>
            </a:r>
            <a:r>
              <a:rPr sz="2400" spc="-10" dirty="0">
                <a:cs typeface="Arial"/>
              </a:rPr>
              <a:t> </a:t>
            </a:r>
            <a:r>
              <a:rPr sz="2400" dirty="0">
                <a:cs typeface="Arial"/>
              </a:rPr>
              <a:t>close</a:t>
            </a:r>
            <a:r>
              <a:rPr sz="2400" spc="-10" dirty="0">
                <a:cs typeface="Arial"/>
              </a:rPr>
              <a:t> </a:t>
            </a:r>
            <a:r>
              <a:rPr sz="2400" dirty="0">
                <a:cs typeface="Arial"/>
              </a:rPr>
              <a:t>to</a:t>
            </a:r>
            <a:r>
              <a:rPr sz="2400" spc="-15" dirty="0">
                <a:cs typeface="Arial"/>
              </a:rPr>
              <a:t> </a:t>
            </a:r>
            <a:r>
              <a:rPr sz="2400" spc="-10" dirty="0">
                <a:cs typeface="Arial"/>
              </a:rPr>
              <a:t>normal.</a:t>
            </a:r>
            <a:endParaRPr sz="2400" dirty="0">
              <a:cs typeface="Arial"/>
            </a:endParaRPr>
          </a:p>
          <a:p>
            <a:pPr marL="613410" marR="416559" indent="-584200">
              <a:lnSpc>
                <a:spcPts val="2850"/>
              </a:lnSpc>
              <a:spcBef>
                <a:spcPts val="105"/>
              </a:spcBef>
              <a:buClr>
                <a:srgbClr val="C4820D"/>
              </a:buClr>
              <a:buAutoNum type="alphaLcParenBoth"/>
              <a:tabLst>
                <a:tab pos="613410" algn="l"/>
                <a:tab pos="614045" algn="l"/>
              </a:tabLst>
            </a:pPr>
            <a:r>
              <a:rPr sz="2400" dirty="0">
                <a:cs typeface="Arial"/>
              </a:rPr>
              <a:t>may</a:t>
            </a:r>
            <a:r>
              <a:rPr sz="2400" spc="-15" dirty="0">
                <a:cs typeface="Arial"/>
              </a:rPr>
              <a:t> </a:t>
            </a:r>
            <a:r>
              <a:rPr sz="2400" dirty="0">
                <a:cs typeface="Arial"/>
              </a:rPr>
              <a:t>be</a:t>
            </a:r>
            <a:r>
              <a:rPr sz="2400" spc="-15" dirty="0">
                <a:cs typeface="Arial"/>
              </a:rPr>
              <a:t> </a:t>
            </a:r>
            <a:r>
              <a:rPr sz="2400" dirty="0">
                <a:cs typeface="Arial"/>
              </a:rPr>
              <a:t>close</a:t>
            </a:r>
            <a:r>
              <a:rPr sz="2400" spc="-15" dirty="0">
                <a:cs typeface="Arial"/>
              </a:rPr>
              <a:t> </a:t>
            </a:r>
            <a:r>
              <a:rPr sz="2400" dirty="0">
                <a:cs typeface="Arial"/>
              </a:rPr>
              <a:t>to</a:t>
            </a:r>
            <a:r>
              <a:rPr sz="2400" spc="-15" dirty="0">
                <a:cs typeface="Arial"/>
              </a:rPr>
              <a:t> </a:t>
            </a:r>
            <a:r>
              <a:rPr sz="2400" dirty="0">
                <a:cs typeface="Arial"/>
              </a:rPr>
              <a:t>normal,</a:t>
            </a:r>
            <a:r>
              <a:rPr sz="2400" spc="-15" dirty="0">
                <a:cs typeface="Arial"/>
              </a:rPr>
              <a:t> </a:t>
            </a:r>
            <a:r>
              <a:rPr sz="2400" dirty="0">
                <a:cs typeface="Arial"/>
              </a:rPr>
              <a:t>or</a:t>
            </a:r>
            <a:r>
              <a:rPr sz="2400" spc="-15" dirty="0">
                <a:cs typeface="Arial"/>
              </a:rPr>
              <a:t> </a:t>
            </a:r>
            <a:r>
              <a:rPr sz="2400" dirty="0">
                <a:cs typeface="Arial"/>
              </a:rPr>
              <a:t>not;</a:t>
            </a:r>
            <a:r>
              <a:rPr sz="2400" spc="-15" dirty="0">
                <a:cs typeface="Arial"/>
              </a:rPr>
              <a:t> </a:t>
            </a:r>
            <a:r>
              <a:rPr sz="2400" dirty="0">
                <a:cs typeface="Arial"/>
              </a:rPr>
              <a:t>we</a:t>
            </a:r>
            <a:r>
              <a:rPr sz="2400" spc="-10" dirty="0">
                <a:cs typeface="Arial"/>
              </a:rPr>
              <a:t> </a:t>
            </a:r>
            <a:r>
              <a:rPr sz="2400" dirty="0">
                <a:cs typeface="Arial"/>
              </a:rPr>
              <a:t>can’t</a:t>
            </a:r>
            <a:r>
              <a:rPr sz="2400" spc="-15" dirty="0">
                <a:cs typeface="Arial"/>
              </a:rPr>
              <a:t> </a:t>
            </a:r>
            <a:r>
              <a:rPr sz="2400" dirty="0">
                <a:cs typeface="Arial"/>
              </a:rPr>
              <a:t>tell</a:t>
            </a:r>
            <a:r>
              <a:rPr sz="2400" spc="-20" dirty="0">
                <a:cs typeface="Arial"/>
              </a:rPr>
              <a:t> </a:t>
            </a:r>
            <a:r>
              <a:rPr sz="2400" dirty="0">
                <a:cs typeface="Arial"/>
              </a:rPr>
              <a:t>from</a:t>
            </a:r>
            <a:r>
              <a:rPr sz="2400" spc="-15" dirty="0">
                <a:cs typeface="Arial"/>
              </a:rPr>
              <a:t> </a:t>
            </a:r>
            <a:r>
              <a:rPr sz="2400" spc="-25" dirty="0">
                <a:cs typeface="Arial"/>
              </a:rPr>
              <a:t>the </a:t>
            </a:r>
            <a:r>
              <a:rPr sz="2400" dirty="0">
                <a:cs typeface="Arial"/>
              </a:rPr>
              <a:t>information</a:t>
            </a:r>
            <a:r>
              <a:rPr sz="2400" spc="-55" dirty="0">
                <a:cs typeface="Arial"/>
              </a:rPr>
              <a:t> </a:t>
            </a:r>
            <a:r>
              <a:rPr sz="2400" spc="-10" dirty="0">
                <a:cs typeface="Arial"/>
              </a:rPr>
              <a:t>given.</a:t>
            </a:r>
            <a:endParaRPr sz="2400" dirty="0">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530225" y="1032383"/>
            <a:ext cx="7811770" cy="3957494"/>
          </a:xfrm>
          <a:prstGeom prst="rect">
            <a:avLst/>
          </a:prstGeom>
        </p:spPr>
        <p:txBody>
          <a:bodyPr vert="horz" wrap="square" lIns="0" tIns="27940" rIns="0" bIns="0" rtlCol="0">
            <a:spAutoFit/>
          </a:bodyPr>
          <a:lstStyle/>
          <a:p>
            <a:pPr marL="12700" marR="5080">
              <a:lnSpc>
                <a:spcPts val="2850"/>
              </a:lnSpc>
              <a:spcBef>
                <a:spcPts val="220"/>
              </a:spcBef>
            </a:pPr>
            <a:r>
              <a:rPr sz="2400" dirty="0">
                <a:cs typeface="Arial"/>
              </a:rPr>
              <a:t>A</a:t>
            </a:r>
            <a:r>
              <a:rPr sz="2400" spc="-160" dirty="0">
                <a:cs typeface="Arial"/>
              </a:rPr>
              <a:t> </a:t>
            </a:r>
            <a:r>
              <a:rPr sz="2400" dirty="0">
                <a:cs typeface="Arial"/>
              </a:rPr>
              <a:t>city</a:t>
            </a:r>
            <a:r>
              <a:rPr sz="2400" spc="-25" dirty="0">
                <a:cs typeface="Arial"/>
              </a:rPr>
              <a:t> </a:t>
            </a:r>
            <a:r>
              <a:rPr sz="2400" dirty="0">
                <a:cs typeface="Arial"/>
              </a:rPr>
              <a:t>has</a:t>
            </a:r>
            <a:r>
              <a:rPr sz="2400" spc="-25" dirty="0">
                <a:cs typeface="Arial"/>
              </a:rPr>
              <a:t> </a:t>
            </a:r>
            <a:r>
              <a:rPr sz="2400" dirty="0">
                <a:cs typeface="Arial"/>
              </a:rPr>
              <a:t>500,000</a:t>
            </a:r>
            <a:r>
              <a:rPr sz="2400" spc="-25" dirty="0">
                <a:cs typeface="Arial"/>
              </a:rPr>
              <a:t> </a:t>
            </a:r>
            <a:r>
              <a:rPr sz="2400" dirty="0">
                <a:cs typeface="Arial"/>
              </a:rPr>
              <a:t>households.</a:t>
            </a:r>
            <a:r>
              <a:rPr sz="2400" spc="-65" dirty="0">
                <a:cs typeface="Arial"/>
              </a:rPr>
              <a:t> </a:t>
            </a:r>
            <a:r>
              <a:rPr sz="2400" dirty="0">
                <a:cs typeface="Arial"/>
              </a:rPr>
              <a:t>The</a:t>
            </a:r>
            <a:r>
              <a:rPr sz="2400" spc="-30" dirty="0">
                <a:cs typeface="Arial"/>
              </a:rPr>
              <a:t> </a:t>
            </a:r>
            <a:r>
              <a:rPr sz="2400" dirty="0">
                <a:cs typeface="Arial"/>
              </a:rPr>
              <a:t>annual</a:t>
            </a:r>
            <a:r>
              <a:rPr sz="2400" spc="-25" dirty="0">
                <a:cs typeface="Arial"/>
              </a:rPr>
              <a:t> </a:t>
            </a:r>
            <a:r>
              <a:rPr sz="2400" dirty="0">
                <a:cs typeface="Arial"/>
              </a:rPr>
              <a:t>incomes</a:t>
            </a:r>
            <a:r>
              <a:rPr sz="2400" spc="-25" dirty="0">
                <a:cs typeface="Arial"/>
              </a:rPr>
              <a:t> of </a:t>
            </a:r>
            <a:r>
              <a:rPr sz="2400" dirty="0">
                <a:cs typeface="Arial"/>
              </a:rPr>
              <a:t>these</a:t>
            </a:r>
            <a:r>
              <a:rPr sz="2400" spc="-30" dirty="0">
                <a:cs typeface="Arial"/>
              </a:rPr>
              <a:t> </a:t>
            </a:r>
            <a:r>
              <a:rPr sz="2400" dirty="0">
                <a:cs typeface="Arial"/>
              </a:rPr>
              <a:t>households</a:t>
            </a:r>
            <a:r>
              <a:rPr sz="2400" spc="-25" dirty="0">
                <a:cs typeface="Arial"/>
              </a:rPr>
              <a:t> </a:t>
            </a:r>
            <a:r>
              <a:rPr sz="2400" dirty="0">
                <a:cs typeface="Arial"/>
              </a:rPr>
              <a:t>have</a:t>
            </a:r>
            <a:r>
              <a:rPr sz="2400" spc="-20" dirty="0">
                <a:cs typeface="Arial"/>
              </a:rPr>
              <a:t> </a:t>
            </a:r>
            <a:r>
              <a:rPr sz="2400" dirty="0">
                <a:cs typeface="Arial"/>
              </a:rPr>
              <a:t>an</a:t>
            </a:r>
            <a:r>
              <a:rPr sz="2400" spc="-25" dirty="0">
                <a:cs typeface="Arial"/>
              </a:rPr>
              <a:t> </a:t>
            </a:r>
            <a:r>
              <a:rPr sz="2400" dirty="0">
                <a:cs typeface="Arial"/>
              </a:rPr>
              <a:t>average</a:t>
            </a:r>
            <a:r>
              <a:rPr sz="2400" spc="-25" dirty="0">
                <a:cs typeface="Arial"/>
              </a:rPr>
              <a:t> </a:t>
            </a:r>
            <a:r>
              <a:rPr sz="2400" dirty="0">
                <a:cs typeface="Arial"/>
              </a:rPr>
              <a:t>of</a:t>
            </a:r>
            <a:r>
              <a:rPr sz="2400" spc="-20" dirty="0">
                <a:cs typeface="Arial"/>
              </a:rPr>
              <a:t> </a:t>
            </a:r>
            <a:r>
              <a:rPr sz="2400" dirty="0">
                <a:cs typeface="Arial"/>
              </a:rPr>
              <a:t>$65,000</a:t>
            </a:r>
            <a:r>
              <a:rPr sz="2400" spc="-25" dirty="0">
                <a:cs typeface="Arial"/>
              </a:rPr>
              <a:t> </a:t>
            </a:r>
            <a:r>
              <a:rPr sz="2400" dirty="0">
                <a:cs typeface="Arial"/>
              </a:rPr>
              <a:t>and</a:t>
            </a:r>
            <a:r>
              <a:rPr sz="2400" spc="-25" dirty="0">
                <a:cs typeface="Arial"/>
              </a:rPr>
              <a:t> </a:t>
            </a:r>
            <a:r>
              <a:rPr sz="2400" dirty="0">
                <a:cs typeface="Arial"/>
              </a:rPr>
              <a:t>an</a:t>
            </a:r>
            <a:r>
              <a:rPr sz="2400" spc="-20" dirty="0">
                <a:cs typeface="Arial"/>
              </a:rPr>
              <a:t> </a:t>
            </a:r>
            <a:r>
              <a:rPr sz="2400" spc="-25" dirty="0">
                <a:cs typeface="Arial"/>
              </a:rPr>
              <a:t>SD </a:t>
            </a:r>
            <a:r>
              <a:rPr sz="2400" dirty="0">
                <a:cs typeface="Arial"/>
              </a:rPr>
              <a:t>of</a:t>
            </a:r>
            <a:r>
              <a:rPr sz="2400" spc="-10" dirty="0">
                <a:cs typeface="Arial"/>
              </a:rPr>
              <a:t> $45,000.</a:t>
            </a:r>
            <a:r>
              <a:rPr sz="2400" spc="-140" dirty="0">
                <a:cs typeface="Arial"/>
              </a:rPr>
              <a:t> </a:t>
            </a:r>
            <a:r>
              <a:rPr sz="2400" dirty="0">
                <a:cs typeface="Arial"/>
              </a:rPr>
              <a:t>A</a:t>
            </a:r>
            <a:r>
              <a:rPr sz="2400" spc="-140" dirty="0">
                <a:cs typeface="Arial"/>
              </a:rPr>
              <a:t> </a:t>
            </a:r>
            <a:r>
              <a:rPr sz="2400" dirty="0">
                <a:cs typeface="Arial"/>
              </a:rPr>
              <a:t>random</a:t>
            </a:r>
            <a:r>
              <a:rPr sz="2400" spc="-10" dirty="0">
                <a:cs typeface="Arial"/>
              </a:rPr>
              <a:t> </a:t>
            </a:r>
            <a:r>
              <a:rPr sz="2400" dirty="0">
                <a:cs typeface="Arial"/>
              </a:rPr>
              <a:t>sample</a:t>
            </a:r>
            <a:r>
              <a:rPr sz="2400" spc="-5" dirty="0">
                <a:cs typeface="Arial"/>
              </a:rPr>
              <a:t> </a:t>
            </a:r>
            <a:r>
              <a:rPr sz="2400" dirty="0">
                <a:cs typeface="Arial"/>
              </a:rPr>
              <a:t>of</a:t>
            </a:r>
            <a:r>
              <a:rPr sz="2400" spc="-10" dirty="0">
                <a:cs typeface="Arial"/>
              </a:rPr>
              <a:t> </a:t>
            </a:r>
            <a:r>
              <a:rPr sz="2400" dirty="0">
                <a:cs typeface="Arial"/>
              </a:rPr>
              <a:t>900</a:t>
            </a:r>
            <a:r>
              <a:rPr sz="2400" spc="-5" dirty="0">
                <a:cs typeface="Arial"/>
              </a:rPr>
              <a:t> </a:t>
            </a:r>
            <a:r>
              <a:rPr sz="2400" dirty="0">
                <a:cs typeface="Arial"/>
              </a:rPr>
              <a:t>households</a:t>
            </a:r>
            <a:r>
              <a:rPr sz="2400" spc="-10" dirty="0">
                <a:cs typeface="Arial"/>
              </a:rPr>
              <a:t> </a:t>
            </a:r>
            <a:r>
              <a:rPr sz="2400" dirty="0">
                <a:cs typeface="Arial"/>
              </a:rPr>
              <a:t>is</a:t>
            </a:r>
            <a:r>
              <a:rPr sz="2400" spc="-5" dirty="0">
                <a:cs typeface="Arial"/>
              </a:rPr>
              <a:t> </a:t>
            </a:r>
            <a:r>
              <a:rPr sz="2400" spc="-10" dirty="0">
                <a:cs typeface="Arial"/>
              </a:rPr>
              <a:t>taken.</a:t>
            </a:r>
            <a:endParaRPr sz="2400" dirty="0">
              <a:cs typeface="Arial"/>
            </a:endParaRPr>
          </a:p>
          <a:p>
            <a:pPr>
              <a:lnSpc>
                <a:spcPct val="100000"/>
              </a:lnSpc>
              <a:spcBef>
                <a:spcPts val="5"/>
              </a:spcBef>
            </a:pPr>
            <a:endParaRPr sz="3150" dirty="0">
              <a:cs typeface="Arial"/>
            </a:endParaRPr>
          </a:p>
          <a:p>
            <a:pPr marL="12700">
              <a:lnSpc>
                <a:spcPct val="100000"/>
              </a:lnSpc>
            </a:pPr>
            <a:r>
              <a:rPr sz="2400" dirty="0">
                <a:solidFill>
                  <a:srgbClr val="0000FF"/>
                </a:solidFill>
                <a:cs typeface="Arial"/>
              </a:rPr>
              <a:t>Fill</a:t>
            </a:r>
            <a:r>
              <a:rPr sz="2400" spc="-25" dirty="0">
                <a:solidFill>
                  <a:srgbClr val="0000FF"/>
                </a:solidFill>
                <a:cs typeface="Arial"/>
              </a:rPr>
              <a:t> </a:t>
            </a:r>
            <a:r>
              <a:rPr sz="2400" dirty="0">
                <a:solidFill>
                  <a:srgbClr val="0000FF"/>
                </a:solidFill>
                <a:cs typeface="Arial"/>
              </a:rPr>
              <a:t>in</a:t>
            </a:r>
            <a:r>
              <a:rPr sz="2400" spc="-20"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blanks</a:t>
            </a:r>
            <a:r>
              <a:rPr sz="2400" spc="-20" dirty="0">
                <a:solidFill>
                  <a:srgbClr val="0000FF"/>
                </a:solidFill>
                <a:cs typeface="Arial"/>
              </a:rPr>
              <a:t> </a:t>
            </a:r>
            <a:r>
              <a:rPr sz="2400" dirty="0">
                <a:solidFill>
                  <a:srgbClr val="0000FF"/>
                </a:solidFill>
                <a:cs typeface="Arial"/>
              </a:rPr>
              <a:t>and</a:t>
            </a:r>
            <a:r>
              <a:rPr sz="2400" spc="-15" dirty="0">
                <a:solidFill>
                  <a:srgbClr val="0000FF"/>
                </a:solidFill>
                <a:cs typeface="Arial"/>
              </a:rPr>
              <a:t> </a:t>
            </a:r>
            <a:r>
              <a:rPr sz="2400" spc="-10" dirty="0">
                <a:solidFill>
                  <a:srgbClr val="0000FF"/>
                </a:solidFill>
                <a:cs typeface="Arial"/>
              </a:rPr>
              <a:t>explain:</a:t>
            </a:r>
            <a:endParaRPr sz="2400" dirty="0">
              <a:cs typeface="Arial"/>
            </a:endParaRPr>
          </a:p>
          <a:p>
            <a:pPr marL="12700" marR="548640">
              <a:lnSpc>
                <a:spcPts val="2850"/>
              </a:lnSpc>
              <a:spcBef>
                <a:spcPts val="540"/>
              </a:spcBef>
            </a:pPr>
            <a:r>
              <a:rPr sz="2400" dirty="0">
                <a:solidFill>
                  <a:srgbClr val="3B3B3B"/>
                </a:solidFill>
                <a:cs typeface="Arial"/>
              </a:rPr>
              <a:t>There</a:t>
            </a:r>
            <a:r>
              <a:rPr sz="2400" spc="-35" dirty="0">
                <a:solidFill>
                  <a:srgbClr val="3B3B3B"/>
                </a:solidFill>
                <a:cs typeface="Arial"/>
              </a:rPr>
              <a:t> </a:t>
            </a:r>
            <a:r>
              <a:rPr sz="2400" dirty="0">
                <a:solidFill>
                  <a:srgbClr val="3B3B3B"/>
                </a:solidFill>
                <a:cs typeface="Arial"/>
              </a:rPr>
              <a:t>is</a:t>
            </a:r>
            <a:r>
              <a:rPr sz="2400" spc="-15" dirty="0">
                <a:solidFill>
                  <a:srgbClr val="3B3B3B"/>
                </a:solidFill>
                <a:cs typeface="Arial"/>
              </a:rPr>
              <a:t> </a:t>
            </a:r>
            <a:r>
              <a:rPr sz="2400" dirty="0">
                <a:solidFill>
                  <a:srgbClr val="3B3B3B"/>
                </a:solidFill>
                <a:cs typeface="Arial"/>
              </a:rPr>
              <a:t>about</a:t>
            </a:r>
            <a:r>
              <a:rPr sz="2400" spc="-20" dirty="0">
                <a:solidFill>
                  <a:srgbClr val="3B3B3B"/>
                </a:solidFill>
                <a:cs typeface="Arial"/>
              </a:rPr>
              <a:t> </a:t>
            </a:r>
            <a:r>
              <a:rPr sz="2400" dirty="0">
                <a:solidFill>
                  <a:srgbClr val="3B3B3B"/>
                </a:solidFill>
                <a:cs typeface="Arial"/>
              </a:rPr>
              <a:t>a</a:t>
            </a:r>
            <a:r>
              <a:rPr sz="2400" spc="-15" dirty="0">
                <a:solidFill>
                  <a:srgbClr val="3B3B3B"/>
                </a:solidFill>
                <a:cs typeface="Arial"/>
              </a:rPr>
              <a:t> </a:t>
            </a:r>
            <a:r>
              <a:rPr sz="2400" dirty="0">
                <a:solidFill>
                  <a:srgbClr val="3B3B3B"/>
                </a:solidFill>
                <a:cs typeface="Arial"/>
              </a:rPr>
              <a:t>68%</a:t>
            </a:r>
            <a:r>
              <a:rPr sz="2400" spc="-20" dirty="0">
                <a:solidFill>
                  <a:srgbClr val="3B3B3B"/>
                </a:solidFill>
                <a:cs typeface="Arial"/>
              </a:rPr>
              <a:t> </a:t>
            </a:r>
            <a:r>
              <a:rPr sz="2400" dirty="0">
                <a:solidFill>
                  <a:srgbClr val="3B3B3B"/>
                </a:solidFill>
                <a:cs typeface="Arial"/>
              </a:rPr>
              <a:t>chance</a:t>
            </a:r>
            <a:r>
              <a:rPr sz="2400" spc="-15" dirty="0">
                <a:solidFill>
                  <a:srgbClr val="3B3B3B"/>
                </a:solidFill>
                <a:cs typeface="Arial"/>
              </a:rPr>
              <a:t> </a:t>
            </a:r>
            <a:r>
              <a:rPr sz="2400" dirty="0">
                <a:solidFill>
                  <a:srgbClr val="3B3B3B"/>
                </a:solidFill>
                <a:cs typeface="Arial"/>
              </a:rPr>
              <a:t>that</a:t>
            </a:r>
            <a:r>
              <a:rPr sz="2400" spc="-25"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dirty="0">
                <a:solidFill>
                  <a:srgbClr val="3B3B3B"/>
                </a:solidFill>
                <a:cs typeface="Arial"/>
              </a:rPr>
              <a:t>average</a:t>
            </a:r>
            <a:r>
              <a:rPr sz="2400" spc="-15" dirty="0">
                <a:solidFill>
                  <a:srgbClr val="3B3B3B"/>
                </a:solidFill>
                <a:cs typeface="Arial"/>
              </a:rPr>
              <a:t> </a:t>
            </a:r>
            <a:r>
              <a:rPr sz="2400" spc="-10" dirty="0">
                <a:solidFill>
                  <a:srgbClr val="3B3B3B"/>
                </a:solidFill>
                <a:cs typeface="Arial"/>
              </a:rPr>
              <a:t>annual </a:t>
            </a:r>
            <a:r>
              <a:rPr sz="2400" dirty="0">
                <a:solidFill>
                  <a:srgbClr val="3B3B3B"/>
                </a:solidFill>
                <a:cs typeface="Arial"/>
              </a:rPr>
              <a:t>income</a:t>
            </a:r>
            <a:r>
              <a:rPr sz="2400" spc="-30" dirty="0">
                <a:solidFill>
                  <a:srgbClr val="3B3B3B"/>
                </a:solidFill>
                <a:cs typeface="Arial"/>
              </a:rPr>
              <a:t> </a:t>
            </a:r>
            <a:r>
              <a:rPr sz="2400" dirty="0">
                <a:solidFill>
                  <a:srgbClr val="3B3B3B"/>
                </a:solidFill>
                <a:cs typeface="Arial"/>
              </a:rPr>
              <a:t>of</a:t>
            </a:r>
            <a:r>
              <a:rPr sz="2400" spc="-20"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dirty="0">
                <a:solidFill>
                  <a:srgbClr val="3B3B3B"/>
                </a:solidFill>
                <a:cs typeface="Arial"/>
              </a:rPr>
              <a:t>sampled</a:t>
            </a:r>
            <a:r>
              <a:rPr sz="2400" spc="-20" dirty="0">
                <a:solidFill>
                  <a:srgbClr val="3B3B3B"/>
                </a:solidFill>
                <a:cs typeface="Arial"/>
              </a:rPr>
              <a:t> </a:t>
            </a:r>
            <a:r>
              <a:rPr sz="2400" dirty="0">
                <a:solidFill>
                  <a:srgbClr val="3B3B3B"/>
                </a:solidFill>
                <a:cs typeface="Arial"/>
              </a:rPr>
              <a:t>households</a:t>
            </a:r>
            <a:r>
              <a:rPr sz="2400" spc="-20" dirty="0">
                <a:solidFill>
                  <a:srgbClr val="3B3B3B"/>
                </a:solidFill>
                <a:cs typeface="Arial"/>
              </a:rPr>
              <a:t> </a:t>
            </a:r>
            <a:r>
              <a:rPr sz="2400" dirty="0">
                <a:solidFill>
                  <a:srgbClr val="3B3B3B"/>
                </a:solidFill>
                <a:cs typeface="Arial"/>
              </a:rPr>
              <a:t>is</a:t>
            </a:r>
            <a:r>
              <a:rPr sz="2400" spc="-15" dirty="0">
                <a:solidFill>
                  <a:srgbClr val="3B3B3B"/>
                </a:solidFill>
                <a:cs typeface="Arial"/>
              </a:rPr>
              <a:t> </a:t>
            </a:r>
            <a:r>
              <a:rPr sz="2400" dirty="0">
                <a:solidFill>
                  <a:srgbClr val="3B3B3B"/>
                </a:solidFill>
                <a:cs typeface="Arial"/>
              </a:rPr>
              <a:t>in</a:t>
            </a:r>
            <a:r>
              <a:rPr sz="2400" spc="-20" dirty="0">
                <a:solidFill>
                  <a:srgbClr val="3B3B3B"/>
                </a:solidFill>
                <a:cs typeface="Arial"/>
              </a:rPr>
              <a:t> </a:t>
            </a:r>
            <a:r>
              <a:rPr sz="2400" dirty="0">
                <a:solidFill>
                  <a:srgbClr val="3B3B3B"/>
                </a:solidFill>
                <a:cs typeface="Arial"/>
              </a:rPr>
              <a:t>the</a:t>
            </a:r>
            <a:r>
              <a:rPr sz="2400" spc="-20" dirty="0">
                <a:solidFill>
                  <a:srgbClr val="3B3B3B"/>
                </a:solidFill>
                <a:cs typeface="Arial"/>
              </a:rPr>
              <a:t> </a:t>
            </a:r>
            <a:r>
              <a:rPr sz="2400" spc="-10" dirty="0">
                <a:solidFill>
                  <a:srgbClr val="3B3B3B"/>
                </a:solidFill>
                <a:cs typeface="Arial"/>
              </a:rPr>
              <a:t>range</a:t>
            </a:r>
            <a:endParaRPr sz="2400" dirty="0">
              <a:cs typeface="Arial"/>
            </a:endParaRPr>
          </a:p>
          <a:p>
            <a:pPr marL="1185545">
              <a:lnSpc>
                <a:spcPct val="100000"/>
              </a:lnSpc>
              <a:spcBef>
                <a:spcPts val="330"/>
              </a:spcBef>
              <a:tabLst>
                <a:tab pos="3122930" algn="l"/>
                <a:tab pos="6967855" algn="l"/>
              </a:tabLst>
            </a:pPr>
            <a:r>
              <a:rPr sz="2400" spc="-50" dirty="0">
                <a:solidFill>
                  <a:srgbClr val="3B3B3B"/>
                </a:solidFill>
                <a:cs typeface="Arial"/>
              </a:rPr>
              <a:t>$</a:t>
            </a:r>
            <a:r>
              <a:rPr sz="2400" u="heavy" dirty="0">
                <a:solidFill>
                  <a:srgbClr val="3B3B3B"/>
                </a:solidFill>
                <a:uFill>
                  <a:solidFill>
                    <a:srgbClr val="3A3A3A"/>
                  </a:solidFill>
                </a:uFill>
                <a:cs typeface="Times New Roman"/>
              </a:rPr>
              <a:t>	</a:t>
            </a:r>
            <a:r>
              <a:rPr sz="2400" dirty="0">
                <a:solidFill>
                  <a:srgbClr val="3B3B3B"/>
                </a:solidFill>
                <a:cs typeface="Arial"/>
              </a:rPr>
              <a:t>plus</a:t>
            </a:r>
            <a:r>
              <a:rPr sz="2400" spc="-25" dirty="0">
                <a:solidFill>
                  <a:srgbClr val="3B3B3B"/>
                </a:solidFill>
                <a:cs typeface="Arial"/>
              </a:rPr>
              <a:t> </a:t>
            </a:r>
            <a:r>
              <a:rPr sz="2400" dirty="0">
                <a:solidFill>
                  <a:srgbClr val="3B3B3B"/>
                </a:solidFill>
                <a:cs typeface="Arial"/>
              </a:rPr>
              <a:t>or</a:t>
            </a:r>
            <a:r>
              <a:rPr sz="2400" spc="-10" dirty="0">
                <a:solidFill>
                  <a:srgbClr val="3B3B3B"/>
                </a:solidFill>
                <a:cs typeface="Arial"/>
              </a:rPr>
              <a:t> </a:t>
            </a:r>
            <a:r>
              <a:rPr sz="2400" dirty="0">
                <a:solidFill>
                  <a:srgbClr val="3B3B3B"/>
                </a:solidFill>
                <a:cs typeface="Arial"/>
              </a:rPr>
              <a:t>minus</a:t>
            </a:r>
            <a:r>
              <a:rPr sz="2400" spc="-10" dirty="0">
                <a:solidFill>
                  <a:srgbClr val="3B3B3B"/>
                </a:solidFill>
                <a:cs typeface="Arial"/>
              </a:rPr>
              <a:t> </a:t>
            </a:r>
            <a:r>
              <a:rPr sz="2400" spc="-50" dirty="0">
                <a:solidFill>
                  <a:srgbClr val="3B3B3B"/>
                </a:solidFill>
                <a:cs typeface="Arial"/>
              </a:rPr>
              <a:t>$</a:t>
            </a:r>
            <a:r>
              <a:rPr sz="2400" u="heavy" dirty="0">
                <a:solidFill>
                  <a:srgbClr val="3B3B3B"/>
                </a:solidFill>
                <a:uFill>
                  <a:solidFill>
                    <a:srgbClr val="3A3A3A"/>
                  </a:solidFill>
                </a:uFill>
                <a:cs typeface="Times New Roman"/>
              </a:rPr>
              <a:t>	</a:t>
            </a:r>
            <a:endParaRPr sz="2400" dirty="0">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The average or mean</a:t>
            </a:r>
            <a:endParaRPr spc="-5" dirty="0">
              <a:solidFill>
                <a:schemeClr val="tx1"/>
              </a:solidFill>
            </a:endParaRPr>
          </a:p>
        </p:txBody>
      </p:sp>
      <p:sp>
        <p:nvSpPr>
          <p:cNvPr id="3" name="object 3"/>
          <p:cNvSpPr txBox="1"/>
          <p:nvPr/>
        </p:nvSpPr>
        <p:spPr>
          <a:xfrm>
            <a:off x="574724" y="1093342"/>
            <a:ext cx="7771964" cy="3795270"/>
          </a:xfrm>
          <a:prstGeom prst="rect">
            <a:avLst/>
          </a:prstGeom>
        </p:spPr>
        <p:txBody>
          <a:bodyPr vert="horz" wrap="square" lIns="0" tIns="12700" rIns="0" bIns="0" rtlCol="0">
            <a:spAutoFit/>
          </a:bodyPr>
          <a:lstStyle/>
          <a:p>
            <a:pPr marL="12700">
              <a:lnSpc>
                <a:spcPct val="100000"/>
              </a:lnSpc>
              <a:spcBef>
                <a:spcPts val="595"/>
              </a:spcBef>
              <a:tabLst>
                <a:tab pos="2350135" algn="l"/>
              </a:tabLst>
            </a:pPr>
            <a:r>
              <a:rPr lang="en-US" sz="2400" b="0" dirty="0">
                <a:cs typeface="Arial"/>
              </a:rPr>
              <a:t>Data:</a:t>
            </a:r>
            <a:r>
              <a:rPr lang="en-US" sz="2400" b="0" spc="-15" dirty="0">
                <a:cs typeface="Arial"/>
              </a:rPr>
              <a:t> </a:t>
            </a:r>
            <a:r>
              <a:rPr lang="en-US" sz="2400" b="0" dirty="0">
                <a:cs typeface="Arial"/>
              </a:rPr>
              <a:t>2,</a:t>
            </a:r>
            <a:r>
              <a:rPr lang="en-US" sz="2400" b="0" spc="-15" dirty="0">
                <a:cs typeface="Arial"/>
              </a:rPr>
              <a:t> </a:t>
            </a:r>
            <a:r>
              <a:rPr lang="en-US" sz="2400" b="0" dirty="0">
                <a:cs typeface="Arial"/>
              </a:rPr>
              <a:t>3,</a:t>
            </a:r>
            <a:r>
              <a:rPr lang="en-US" sz="2400" b="0" spc="-15" dirty="0">
                <a:cs typeface="Arial"/>
              </a:rPr>
              <a:t> </a:t>
            </a:r>
            <a:r>
              <a:rPr lang="en-US" sz="2400" b="0" dirty="0">
                <a:cs typeface="Arial"/>
              </a:rPr>
              <a:t>3,</a:t>
            </a:r>
            <a:r>
              <a:rPr lang="en-US" sz="2400" b="0" spc="-10" dirty="0">
                <a:cs typeface="Arial"/>
              </a:rPr>
              <a:t> </a:t>
            </a:r>
            <a:r>
              <a:rPr lang="en-US" sz="2400" b="0" spc="-50" dirty="0">
                <a:cs typeface="Arial"/>
              </a:rPr>
              <a:t>9</a:t>
            </a:r>
            <a:r>
              <a:rPr lang="en-US" sz="2400" b="0" dirty="0">
                <a:cs typeface="Arial"/>
              </a:rPr>
              <a:t>	</a:t>
            </a:r>
            <a:r>
              <a:rPr lang="en-US" sz="2400" dirty="0">
                <a:solidFill>
                  <a:srgbClr val="0000FF"/>
                </a:solidFill>
              </a:rPr>
              <a:t>Average</a:t>
            </a:r>
            <a:r>
              <a:rPr lang="en-US" sz="2400" spc="-55" dirty="0">
                <a:solidFill>
                  <a:srgbClr val="0000FF"/>
                </a:solidFill>
              </a:rPr>
              <a:t> </a:t>
            </a:r>
            <a:r>
              <a:rPr lang="en-US" sz="2400" dirty="0">
                <a:solidFill>
                  <a:srgbClr val="0000FF"/>
                </a:solidFill>
              </a:rPr>
              <a:t>=</a:t>
            </a:r>
            <a:r>
              <a:rPr lang="en-US" sz="2400" spc="-45" dirty="0">
                <a:solidFill>
                  <a:srgbClr val="0000FF"/>
                </a:solidFill>
              </a:rPr>
              <a:t> </a:t>
            </a:r>
            <a:r>
              <a:rPr lang="en-US" sz="2400" dirty="0">
                <a:solidFill>
                  <a:srgbClr val="0000FF"/>
                </a:solidFill>
              </a:rPr>
              <a:t>(2+3+3+9)/4</a:t>
            </a:r>
            <a:r>
              <a:rPr lang="en-US" sz="2400" spc="-45" dirty="0">
                <a:solidFill>
                  <a:srgbClr val="0000FF"/>
                </a:solidFill>
              </a:rPr>
              <a:t> </a:t>
            </a:r>
            <a:r>
              <a:rPr lang="en-US" sz="2400" dirty="0">
                <a:solidFill>
                  <a:srgbClr val="0000FF"/>
                </a:solidFill>
              </a:rPr>
              <a:t>=</a:t>
            </a:r>
            <a:r>
              <a:rPr lang="en-US" sz="2400" spc="-40" dirty="0">
                <a:solidFill>
                  <a:srgbClr val="0000FF"/>
                </a:solidFill>
              </a:rPr>
              <a:t> </a:t>
            </a:r>
            <a:r>
              <a:rPr lang="en-US" sz="2400" spc="-20" dirty="0">
                <a:solidFill>
                  <a:srgbClr val="0000FF"/>
                </a:solidFill>
              </a:rPr>
              <a:t>4.25</a:t>
            </a:r>
          </a:p>
          <a:p>
            <a:pPr marL="469900" indent="-412750">
              <a:lnSpc>
                <a:spcPct val="100000"/>
              </a:lnSpc>
              <a:spcBef>
                <a:spcPts val="495"/>
              </a:spcBef>
              <a:buClr>
                <a:srgbClr val="C4820D"/>
              </a:buClr>
              <a:buChar char="●"/>
              <a:tabLst>
                <a:tab pos="469265" algn="l"/>
                <a:tab pos="469900" algn="l"/>
              </a:tabLst>
            </a:pPr>
            <a:r>
              <a:rPr lang="en-US" sz="2400" b="0" dirty="0">
                <a:cs typeface="Arial"/>
              </a:rPr>
              <a:t>Need</a:t>
            </a:r>
            <a:r>
              <a:rPr lang="en-US" sz="2400" b="0" spc="-25" dirty="0">
                <a:cs typeface="Arial"/>
              </a:rPr>
              <a:t> </a:t>
            </a:r>
            <a:r>
              <a:rPr lang="en-US" sz="2400" b="0" dirty="0">
                <a:cs typeface="Arial"/>
              </a:rPr>
              <a:t>not</a:t>
            </a:r>
            <a:r>
              <a:rPr lang="en-US" sz="2400" b="0" spc="-10" dirty="0">
                <a:cs typeface="Arial"/>
              </a:rPr>
              <a:t> </a:t>
            </a:r>
            <a:r>
              <a:rPr lang="en-US" sz="2400" b="0" dirty="0">
                <a:cs typeface="Arial"/>
              </a:rPr>
              <a:t>be</a:t>
            </a:r>
            <a:r>
              <a:rPr lang="en-US" sz="2400" b="0" spc="-10" dirty="0">
                <a:cs typeface="Arial"/>
              </a:rPr>
              <a:t> </a:t>
            </a:r>
            <a:r>
              <a:rPr lang="en-US" sz="2400" b="0" dirty="0">
                <a:cs typeface="Arial"/>
              </a:rPr>
              <a:t>a</a:t>
            </a:r>
            <a:r>
              <a:rPr lang="en-US" sz="2400" b="0" spc="-15" dirty="0">
                <a:cs typeface="Arial"/>
              </a:rPr>
              <a:t> </a:t>
            </a:r>
            <a:r>
              <a:rPr lang="en-US" sz="2400" b="0" dirty="0">
                <a:cs typeface="Arial"/>
              </a:rPr>
              <a:t>value</a:t>
            </a:r>
            <a:r>
              <a:rPr lang="en-US" sz="2400" b="0" spc="-10" dirty="0">
                <a:cs typeface="Arial"/>
              </a:rPr>
              <a:t> </a:t>
            </a:r>
            <a:r>
              <a:rPr lang="en-US" sz="2400" b="0" dirty="0">
                <a:cs typeface="Arial"/>
              </a:rPr>
              <a:t>in</a:t>
            </a:r>
            <a:r>
              <a:rPr lang="en-US" sz="2400" b="0" spc="-10" dirty="0">
                <a:cs typeface="Arial"/>
              </a:rPr>
              <a:t> </a:t>
            </a:r>
            <a:r>
              <a:rPr lang="en-US" sz="2400" b="0" dirty="0">
                <a:cs typeface="Arial"/>
              </a:rPr>
              <a:t>the</a:t>
            </a:r>
            <a:r>
              <a:rPr lang="en-US" sz="2400" b="0" spc="-10" dirty="0">
                <a:cs typeface="Arial"/>
              </a:rPr>
              <a:t> collection</a:t>
            </a:r>
          </a:p>
          <a:p>
            <a:pPr marL="469900" indent="-412750">
              <a:lnSpc>
                <a:spcPts val="2865"/>
              </a:lnSpc>
              <a:spcBef>
                <a:spcPts val="15"/>
              </a:spcBef>
              <a:buClr>
                <a:srgbClr val="C4820D"/>
              </a:buClr>
              <a:buChar char="●"/>
              <a:tabLst>
                <a:tab pos="469265" algn="l"/>
                <a:tab pos="469900" algn="l"/>
              </a:tabLst>
            </a:pPr>
            <a:r>
              <a:rPr lang="en-US" sz="2400" b="0" dirty="0">
                <a:cs typeface="Arial"/>
              </a:rPr>
              <a:t>Need</a:t>
            </a:r>
            <a:r>
              <a:rPr lang="en-US" sz="2400" b="0" spc="-30" dirty="0">
                <a:cs typeface="Arial"/>
              </a:rPr>
              <a:t> </a:t>
            </a:r>
            <a:r>
              <a:rPr lang="en-US" sz="2400" b="0" dirty="0">
                <a:cs typeface="Arial"/>
              </a:rPr>
              <a:t>not</a:t>
            </a:r>
            <a:r>
              <a:rPr lang="en-US" sz="2400" b="0" spc="-15" dirty="0">
                <a:cs typeface="Arial"/>
              </a:rPr>
              <a:t> </a:t>
            </a:r>
            <a:r>
              <a:rPr lang="en-US" sz="2400" b="0" dirty="0">
                <a:cs typeface="Arial"/>
              </a:rPr>
              <a:t>be</a:t>
            </a:r>
            <a:r>
              <a:rPr lang="en-US" sz="2400" b="0" spc="-20" dirty="0">
                <a:cs typeface="Arial"/>
              </a:rPr>
              <a:t> </a:t>
            </a:r>
            <a:r>
              <a:rPr lang="en-US" sz="2400" b="0" dirty="0">
                <a:cs typeface="Arial"/>
              </a:rPr>
              <a:t>an</a:t>
            </a:r>
            <a:r>
              <a:rPr lang="en-US" sz="2400" b="0" spc="-15" dirty="0">
                <a:cs typeface="Arial"/>
              </a:rPr>
              <a:t> </a:t>
            </a:r>
            <a:r>
              <a:rPr lang="en-US" sz="2400" b="0" dirty="0">
                <a:cs typeface="Arial"/>
              </a:rPr>
              <a:t>integer</a:t>
            </a:r>
            <a:r>
              <a:rPr lang="en-US" sz="2400" b="0" spc="-15" dirty="0">
                <a:cs typeface="Arial"/>
              </a:rPr>
              <a:t> </a:t>
            </a:r>
            <a:r>
              <a:rPr lang="en-US" sz="2400" b="0" dirty="0">
                <a:cs typeface="Arial"/>
              </a:rPr>
              <a:t>even</a:t>
            </a:r>
            <a:r>
              <a:rPr lang="en-US" sz="2400" b="0" spc="-20" dirty="0">
                <a:cs typeface="Arial"/>
              </a:rPr>
              <a:t> </a:t>
            </a:r>
            <a:r>
              <a:rPr lang="en-US" sz="2400" b="0" dirty="0">
                <a:cs typeface="Arial"/>
              </a:rPr>
              <a:t>if</a:t>
            </a:r>
            <a:r>
              <a:rPr lang="en-US" sz="2400" b="0" spc="-15" dirty="0">
                <a:cs typeface="Arial"/>
              </a:rPr>
              <a:t> </a:t>
            </a:r>
            <a:r>
              <a:rPr lang="en-US" sz="2400" b="0" dirty="0">
                <a:cs typeface="Arial"/>
              </a:rPr>
              <a:t>the</a:t>
            </a:r>
            <a:r>
              <a:rPr lang="en-US" sz="2400" b="0" spc="-20" dirty="0">
                <a:cs typeface="Arial"/>
              </a:rPr>
              <a:t> </a:t>
            </a:r>
            <a:r>
              <a:rPr lang="en-US" sz="2400" b="0" dirty="0">
                <a:cs typeface="Arial"/>
              </a:rPr>
              <a:t>data</a:t>
            </a:r>
            <a:r>
              <a:rPr lang="en-US" sz="2400" b="0" spc="-15" dirty="0">
                <a:cs typeface="Arial"/>
              </a:rPr>
              <a:t> </a:t>
            </a:r>
            <a:r>
              <a:rPr lang="en-US" sz="2400" b="0" dirty="0">
                <a:cs typeface="Arial"/>
              </a:rPr>
              <a:t>are</a:t>
            </a:r>
            <a:r>
              <a:rPr lang="en-US" sz="2400" b="0" spc="-15" dirty="0">
                <a:cs typeface="Arial"/>
              </a:rPr>
              <a:t> </a:t>
            </a:r>
            <a:r>
              <a:rPr lang="en-US" sz="2400" b="0" spc="-10" dirty="0">
                <a:cs typeface="Arial"/>
              </a:rPr>
              <a:t>integers</a:t>
            </a:r>
          </a:p>
          <a:p>
            <a:pPr marL="469900" marR="5080" indent="-412750">
              <a:lnSpc>
                <a:spcPts val="2850"/>
              </a:lnSpc>
              <a:spcBef>
                <a:spcPts val="105"/>
              </a:spcBef>
              <a:buClr>
                <a:srgbClr val="C4820D"/>
              </a:buClr>
              <a:buChar char="●"/>
              <a:tabLst>
                <a:tab pos="469265" algn="l"/>
                <a:tab pos="469900" algn="l"/>
              </a:tabLst>
            </a:pPr>
            <a:r>
              <a:rPr lang="en-US" sz="2400" b="0" dirty="0">
                <a:cs typeface="Arial"/>
              </a:rPr>
              <a:t>Somewhere</a:t>
            </a:r>
            <a:r>
              <a:rPr lang="en-US" sz="2400" b="0" spc="-30" dirty="0">
                <a:cs typeface="Arial"/>
              </a:rPr>
              <a:t> </a:t>
            </a:r>
            <a:r>
              <a:rPr lang="en-US" sz="2400" b="0" dirty="0">
                <a:cs typeface="Arial"/>
              </a:rPr>
              <a:t>between</a:t>
            </a:r>
            <a:r>
              <a:rPr lang="en-US" sz="2400" b="0" spc="-20" dirty="0">
                <a:cs typeface="Arial"/>
              </a:rPr>
              <a:t> </a:t>
            </a:r>
            <a:r>
              <a:rPr lang="en-US" sz="2400" b="0" dirty="0">
                <a:cs typeface="Arial"/>
              </a:rPr>
              <a:t>min</a:t>
            </a:r>
            <a:r>
              <a:rPr lang="en-US" sz="2400" b="0" spc="-20" dirty="0">
                <a:cs typeface="Arial"/>
              </a:rPr>
              <a:t> </a:t>
            </a:r>
            <a:r>
              <a:rPr lang="en-US" sz="2400" b="0" dirty="0">
                <a:cs typeface="Arial"/>
              </a:rPr>
              <a:t>and</a:t>
            </a:r>
            <a:r>
              <a:rPr lang="en-US" sz="2400" b="0" spc="-20" dirty="0">
                <a:cs typeface="Arial"/>
              </a:rPr>
              <a:t> </a:t>
            </a:r>
            <a:r>
              <a:rPr lang="en-US" sz="2400" b="0" dirty="0">
                <a:cs typeface="Arial"/>
              </a:rPr>
              <a:t>max,</a:t>
            </a:r>
            <a:r>
              <a:rPr lang="en-US" sz="2400" b="0" spc="-20" dirty="0">
                <a:cs typeface="Arial"/>
              </a:rPr>
              <a:t> </a:t>
            </a:r>
            <a:r>
              <a:rPr lang="en-US" sz="2400" b="0" dirty="0">
                <a:cs typeface="Arial"/>
              </a:rPr>
              <a:t>but</a:t>
            </a:r>
            <a:r>
              <a:rPr lang="en-US" sz="2400" b="0" spc="-20" dirty="0">
                <a:cs typeface="Arial"/>
              </a:rPr>
              <a:t> </a:t>
            </a:r>
            <a:r>
              <a:rPr lang="en-US" sz="2400" b="0" dirty="0">
                <a:cs typeface="Arial"/>
              </a:rPr>
              <a:t>not</a:t>
            </a:r>
            <a:r>
              <a:rPr lang="en-US" sz="2400" b="0" spc="-15" dirty="0">
                <a:cs typeface="Arial"/>
              </a:rPr>
              <a:t> </a:t>
            </a:r>
            <a:r>
              <a:rPr lang="en-US" sz="2400" b="0" spc="-10" dirty="0">
                <a:cs typeface="Arial"/>
              </a:rPr>
              <a:t>necessarily </a:t>
            </a:r>
            <a:r>
              <a:rPr lang="en-US" sz="2400" b="0" dirty="0">
                <a:cs typeface="Arial"/>
              </a:rPr>
              <a:t>halfway</a:t>
            </a:r>
            <a:r>
              <a:rPr lang="en-US" sz="2400" b="0" spc="-25" dirty="0">
                <a:cs typeface="Arial"/>
              </a:rPr>
              <a:t> </a:t>
            </a:r>
            <a:r>
              <a:rPr lang="en-US" sz="2400" b="0" dirty="0">
                <a:cs typeface="Arial"/>
              </a:rPr>
              <a:t>in</a:t>
            </a:r>
            <a:r>
              <a:rPr lang="en-US" sz="2400" b="0" spc="-20" dirty="0">
                <a:cs typeface="Arial"/>
              </a:rPr>
              <a:t> </a:t>
            </a:r>
            <a:r>
              <a:rPr lang="en-US" sz="2400" b="0" spc="-10" dirty="0">
                <a:cs typeface="Arial"/>
              </a:rPr>
              <a:t>between</a:t>
            </a:r>
          </a:p>
          <a:p>
            <a:pPr marL="469900" indent="-412750">
              <a:lnSpc>
                <a:spcPts val="2745"/>
              </a:lnSpc>
              <a:buClr>
                <a:srgbClr val="C4820D"/>
              </a:buClr>
              <a:buChar char="●"/>
              <a:tabLst>
                <a:tab pos="469265" algn="l"/>
                <a:tab pos="469900" algn="l"/>
              </a:tabLst>
            </a:pPr>
            <a:r>
              <a:rPr lang="en-US" sz="2400" b="0" dirty="0">
                <a:cs typeface="Arial"/>
              </a:rPr>
              <a:t>Same</a:t>
            </a:r>
            <a:r>
              <a:rPr lang="en-US" sz="2400" b="0" spc="-20" dirty="0">
                <a:cs typeface="Arial"/>
              </a:rPr>
              <a:t> </a:t>
            </a:r>
            <a:r>
              <a:rPr lang="en-US" sz="2400" b="0" dirty="0">
                <a:cs typeface="Arial"/>
              </a:rPr>
              <a:t>units</a:t>
            </a:r>
            <a:r>
              <a:rPr lang="en-US" sz="2400" b="0" spc="-15" dirty="0">
                <a:cs typeface="Arial"/>
              </a:rPr>
              <a:t> </a:t>
            </a:r>
            <a:r>
              <a:rPr lang="en-US" sz="2400" b="0" dirty="0">
                <a:cs typeface="Arial"/>
              </a:rPr>
              <a:t>as</a:t>
            </a:r>
            <a:r>
              <a:rPr lang="en-US" sz="2400" b="0" spc="-20" dirty="0">
                <a:cs typeface="Arial"/>
              </a:rPr>
              <a:t> </a:t>
            </a:r>
            <a:r>
              <a:rPr lang="en-US" sz="2400" b="0" dirty="0">
                <a:cs typeface="Arial"/>
              </a:rPr>
              <a:t>the</a:t>
            </a:r>
            <a:r>
              <a:rPr lang="en-US" sz="2400" b="0" spc="-15" dirty="0">
                <a:cs typeface="Arial"/>
              </a:rPr>
              <a:t> </a:t>
            </a:r>
            <a:r>
              <a:rPr lang="en-US" sz="2400" b="0" spc="-20" dirty="0">
                <a:cs typeface="Arial"/>
              </a:rPr>
              <a:t>data</a:t>
            </a:r>
          </a:p>
          <a:p>
            <a:pPr marL="469900" marR="72390" indent="-412750">
              <a:lnSpc>
                <a:spcPts val="2850"/>
              </a:lnSpc>
              <a:spcBef>
                <a:spcPts val="105"/>
              </a:spcBef>
              <a:buClr>
                <a:srgbClr val="C4820D"/>
              </a:buClr>
              <a:buChar char="●"/>
              <a:tabLst>
                <a:tab pos="469265" algn="l"/>
                <a:tab pos="469900" algn="l"/>
              </a:tabLst>
            </a:pPr>
            <a:r>
              <a:rPr lang="en-US" sz="2400" b="1" dirty="0">
                <a:cs typeface="Arial"/>
              </a:rPr>
              <a:t>Smoothing</a:t>
            </a:r>
            <a:r>
              <a:rPr lang="en-US" sz="2400" b="1" spc="-25" dirty="0">
                <a:cs typeface="Arial"/>
              </a:rPr>
              <a:t> </a:t>
            </a:r>
            <a:r>
              <a:rPr lang="en-US" sz="2400" b="1" dirty="0">
                <a:cs typeface="Arial"/>
              </a:rPr>
              <a:t>operator</a:t>
            </a:r>
            <a:r>
              <a:rPr lang="en-US" sz="2400" b="0" dirty="0">
                <a:cs typeface="Arial"/>
              </a:rPr>
              <a:t>:</a:t>
            </a:r>
            <a:r>
              <a:rPr lang="en-US" sz="2400" b="0" spc="-20" dirty="0">
                <a:cs typeface="Arial"/>
              </a:rPr>
              <a:t> </a:t>
            </a:r>
            <a:r>
              <a:rPr lang="en-US" sz="2400" b="0" dirty="0">
                <a:cs typeface="Arial"/>
              </a:rPr>
              <a:t>collect</a:t>
            </a:r>
            <a:r>
              <a:rPr lang="en-US" sz="2400" b="0" spc="-20" dirty="0">
                <a:cs typeface="Arial"/>
              </a:rPr>
              <a:t> </a:t>
            </a:r>
            <a:r>
              <a:rPr lang="en-US" sz="2400" b="0" dirty="0">
                <a:cs typeface="Arial"/>
              </a:rPr>
              <a:t>all</a:t>
            </a:r>
            <a:r>
              <a:rPr lang="en-US" sz="2400" b="0" spc="-25" dirty="0">
                <a:cs typeface="Arial"/>
              </a:rPr>
              <a:t> </a:t>
            </a:r>
            <a:r>
              <a:rPr lang="en-US" sz="2400" b="0" dirty="0">
                <a:cs typeface="Arial"/>
              </a:rPr>
              <a:t>the</a:t>
            </a:r>
            <a:r>
              <a:rPr lang="en-US" sz="2400" b="0" spc="-20" dirty="0">
                <a:cs typeface="Arial"/>
              </a:rPr>
              <a:t> </a:t>
            </a:r>
            <a:r>
              <a:rPr lang="en-US" sz="2400" b="0" dirty="0">
                <a:cs typeface="Arial"/>
              </a:rPr>
              <a:t>contributions</a:t>
            </a:r>
            <a:r>
              <a:rPr lang="en-US" sz="2400" b="0" spc="-20" dirty="0">
                <a:cs typeface="Arial"/>
              </a:rPr>
              <a:t> </a:t>
            </a:r>
            <a:r>
              <a:rPr lang="en-US" sz="2400" b="0" dirty="0">
                <a:cs typeface="Arial"/>
              </a:rPr>
              <a:t>in</a:t>
            </a:r>
            <a:r>
              <a:rPr lang="en-US" sz="2400" b="0" spc="-20" dirty="0">
                <a:cs typeface="Arial"/>
              </a:rPr>
              <a:t> </a:t>
            </a:r>
            <a:r>
              <a:rPr lang="en-US" sz="2400" b="0" spc="-25" dirty="0">
                <a:cs typeface="Arial"/>
              </a:rPr>
              <a:t>one </a:t>
            </a:r>
            <a:r>
              <a:rPr lang="en-US" sz="2400" b="0" dirty="0">
                <a:cs typeface="Arial"/>
              </a:rPr>
              <a:t>big</a:t>
            </a:r>
            <a:r>
              <a:rPr lang="en-US" sz="2400" b="0" spc="-15" dirty="0">
                <a:cs typeface="Arial"/>
              </a:rPr>
              <a:t> </a:t>
            </a:r>
            <a:r>
              <a:rPr lang="en-US" sz="2400" b="0" dirty="0">
                <a:cs typeface="Arial"/>
              </a:rPr>
              <a:t>pot,</a:t>
            </a:r>
            <a:r>
              <a:rPr lang="en-US" sz="2400" b="0" spc="-15" dirty="0">
                <a:cs typeface="Arial"/>
              </a:rPr>
              <a:t> </a:t>
            </a:r>
            <a:r>
              <a:rPr lang="en-US" sz="2400" b="0" dirty="0">
                <a:cs typeface="Arial"/>
              </a:rPr>
              <a:t>then</a:t>
            </a:r>
            <a:r>
              <a:rPr lang="en-US" sz="2400" b="0" spc="-15" dirty="0">
                <a:cs typeface="Arial"/>
              </a:rPr>
              <a:t> </a:t>
            </a:r>
            <a:r>
              <a:rPr lang="en-US" sz="2400" b="0" dirty="0">
                <a:cs typeface="Arial"/>
              </a:rPr>
              <a:t>split</a:t>
            </a:r>
            <a:r>
              <a:rPr lang="en-US" sz="2400" b="0" spc="-15" dirty="0">
                <a:cs typeface="Arial"/>
              </a:rPr>
              <a:t> </a:t>
            </a:r>
            <a:r>
              <a:rPr lang="en-US" sz="2400" b="0" spc="-10" dirty="0">
                <a:cs typeface="Arial"/>
              </a:rPr>
              <a:t>evenly</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(Demo – notebook 8.1, </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Average(Mean))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Confidence intervals</a:t>
            </a:r>
            <a:endParaRPr spc="-45"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2798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Graph</a:t>
            </a:r>
            <a:r>
              <a:rPr spc="-30" dirty="0">
                <a:solidFill>
                  <a:schemeClr val="tx1"/>
                </a:solidFill>
              </a:rPr>
              <a:t> </a:t>
            </a:r>
            <a:r>
              <a:rPr dirty="0">
                <a:solidFill>
                  <a:schemeClr val="tx1"/>
                </a:solidFill>
              </a:rPr>
              <a:t>of</a:t>
            </a:r>
            <a:r>
              <a:rPr spc="-30" dirty="0">
                <a:solidFill>
                  <a:schemeClr val="tx1"/>
                </a:solidFill>
              </a:rPr>
              <a:t> </a:t>
            </a:r>
            <a:r>
              <a:rPr dirty="0">
                <a:solidFill>
                  <a:schemeClr val="tx1"/>
                </a:solidFill>
              </a:rPr>
              <a:t>the</a:t>
            </a:r>
            <a:r>
              <a:rPr spc="-25" dirty="0">
                <a:solidFill>
                  <a:schemeClr val="tx1"/>
                </a:solidFill>
              </a:rPr>
              <a:t> </a:t>
            </a:r>
            <a:r>
              <a:rPr spc="-10" dirty="0">
                <a:solidFill>
                  <a:schemeClr val="tx1"/>
                </a:solidFill>
              </a:rPr>
              <a:t>Distribution</a:t>
            </a:r>
          </a:p>
        </p:txBody>
      </p:sp>
      <p:pic>
        <p:nvPicPr>
          <p:cNvPr id="3" name="object 3"/>
          <p:cNvPicPr/>
          <p:nvPr/>
        </p:nvPicPr>
        <p:blipFill>
          <a:blip r:embed="rId2" cstate="print"/>
          <a:stretch>
            <a:fillRect/>
          </a:stretch>
        </p:blipFill>
        <p:spPr>
          <a:xfrm>
            <a:off x="671330" y="1162535"/>
            <a:ext cx="7298374" cy="330299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0225" y="181699"/>
            <a:ext cx="60153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5" dirty="0">
                <a:solidFill>
                  <a:schemeClr val="tx1"/>
                </a:solidFill>
              </a:rPr>
              <a:t> </a:t>
            </a:r>
            <a:r>
              <a:rPr dirty="0">
                <a:solidFill>
                  <a:schemeClr val="tx1"/>
                </a:solidFill>
              </a:rPr>
              <a:t>Key</a:t>
            </a:r>
            <a:r>
              <a:rPr spc="-15" dirty="0">
                <a:solidFill>
                  <a:schemeClr val="tx1"/>
                </a:solidFill>
              </a:rPr>
              <a:t> </a:t>
            </a:r>
            <a:r>
              <a:rPr dirty="0">
                <a:solidFill>
                  <a:schemeClr val="tx1"/>
                </a:solidFill>
              </a:rPr>
              <a:t>to</a:t>
            </a:r>
            <a:r>
              <a:rPr spc="-15" dirty="0">
                <a:solidFill>
                  <a:schemeClr val="tx1"/>
                </a:solidFill>
              </a:rPr>
              <a:t> </a:t>
            </a:r>
            <a:r>
              <a:rPr dirty="0">
                <a:solidFill>
                  <a:schemeClr val="tx1"/>
                </a:solidFill>
              </a:rPr>
              <a:t>95%</a:t>
            </a:r>
            <a:r>
              <a:rPr spc="-15" dirty="0">
                <a:solidFill>
                  <a:schemeClr val="tx1"/>
                </a:solidFill>
              </a:rPr>
              <a:t> </a:t>
            </a:r>
            <a:r>
              <a:rPr spc="-10" dirty="0">
                <a:solidFill>
                  <a:schemeClr val="tx1"/>
                </a:solidFill>
              </a:rPr>
              <a:t>Confidence</a:t>
            </a:r>
          </a:p>
        </p:txBody>
      </p:sp>
      <p:sp>
        <p:nvSpPr>
          <p:cNvPr id="6" name="object 6"/>
          <p:cNvSpPr txBox="1"/>
          <p:nvPr/>
        </p:nvSpPr>
        <p:spPr>
          <a:xfrm>
            <a:off x="157316" y="3066155"/>
            <a:ext cx="8878529" cy="1718419"/>
          </a:xfrm>
          <a:prstGeom prst="rect">
            <a:avLst/>
          </a:prstGeom>
        </p:spPr>
        <p:txBody>
          <a:bodyPr vert="horz" wrap="square" lIns="0" tIns="27940" rIns="0" bIns="0" rtlCol="0">
            <a:spAutoFit/>
          </a:bodyPr>
          <a:lstStyle/>
          <a:p>
            <a:pPr marL="555625" marR="311785" indent="-412750">
              <a:lnSpc>
                <a:spcPts val="2850"/>
              </a:lnSpc>
              <a:spcBef>
                <a:spcPts val="220"/>
              </a:spcBef>
              <a:buClr>
                <a:srgbClr val="C4820D"/>
              </a:buClr>
              <a:buChar char="●"/>
              <a:tabLst>
                <a:tab pos="554990" algn="l"/>
                <a:tab pos="555625" algn="l"/>
              </a:tabLst>
            </a:pPr>
            <a:r>
              <a:rPr sz="2000" dirty="0">
                <a:cs typeface="Arial"/>
              </a:rPr>
              <a:t>For</a:t>
            </a:r>
            <a:r>
              <a:rPr sz="2000" spc="-35" dirty="0">
                <a:cs typeface="Arial"/>
              </a:rPr>
              <a:t> </a:t>
            </a:r>
            <a:r>
              <a:rPr sz="2000" dirty="0">
                <a:cs typeface="Arial"/>
              </a:rPr>
              <a:t>about</a:t>
            </a:r>
            <a:r>
              <a:rPr sz="2000" spc="-15" dirty="0">
                <a:cs typeface="Arial"/>
              </a:rPr>
              <a:t> </a:t>
            </a:r>
            <a:r>
              <a:rPr sz="2000" dirty="0">
                <a:cs typeface="Arial"/>
              </a:rPr>
              <a:t>95%</a:t>
            </a:r>
            <a:r>
              <a:rPr sz="2000" spc="-15" dirty="0">
                <a:cs typeface="Arial"/>
              </a:rPr>
              <a:t> </a:t>
            </a:r>
            <a:r>
              <a:rPr sz="2000" dirty="0">
                <a:cs typeface="Arial"/>
              </a:rPr>
              <a:t>of</a:t>
            </a:r>
            <a:r>
              <a:rPr sz="2000" spc="-15" dirty="0">
                <a:cs typeface="Arial"/>
              </a:rPr>
              <a:t> </a:t>
            </a:r>
            <a:r>
              <a:rPr sz="2000" dirty="0">
                <a:cs typeface="Arial"/>
              </a:rPr>
              <a:t>all</a:t>
            </a:r>
            <a:r>
              <a:rPr sz="2000" spc="-15" dirty="0">
                <a:cs typeface="Arial"/>
              </a:rPr>
              <a:t> </a:t>
            </a:r>
            <a:r>
              <a:rPr sz="2000" dirty="0">
                <a:cs typeface="Arial"/>
              </a:rPr>
              <a:t>samples,</a:t>
            </a:r>
            <a:r>
              <a:rPr sz="2000" spc="-15" dirty="0">
                <a:cs typeface="Arial"/>
              </a:rPr>
              <a:t> </a:t>
            </a:r>
            <a:r>
              <a:rPr sz="2000" dirty="0">
                <a:cs typeface="Arial"/>
              </a:rPr>
              <a:t>the</a:t>
            </a:r>
            <a:r>
              <a:rPr sz="2000" spc="-20" dirty="0">
                <a:cs typeface="Arial"/>
              </a:rPr>
              <a:t> </a:t>
            </a:r>
            <a:r>
              <a:rPr sz="2000" dirty="0">
                <a:cs typeface="Arial"/>
              </a:rPr>
              <a:t>sample</a:t>
            </a:r>
            <a:r>
              <a:rPr sz="2000" spc="-15" dirty="0">
                <a:cs typeface="Arial"/>
              </a:rPr>
              <a:t> </a:t>
            </a:r>
            <a:r>
              <a:rPr sz="2000" dirty="0">
                <a:cs typeface="Arial"/>
              </a:rPr>
              <a:t>average</a:t>
            </a:r>
            <a:r>
              <a:rPr sz="2000" spc="-15" dirty="0">
                <a:cs typeface="Arial"/>
              </a:rPr>
              <a:t> </a:t>
            </a:r>
            <a:r>
              <a:rPr sz="2000" spc="-25" dirty="0">
                <a:cs typeface="Arial"/>
              </a:rPr>
              <a:t>and </a:t>
            </a:r>
            <a:r>
              <a:rPr sz="2000" dirty="0">
                <a:cs typeface="Arial"/>
              </a:rPr>
              <a:t>population</a:t>
            </a:r>
            <a:r>
              <a:rPr sz="2000" spc="-35" dirty="0">
                <a:cs typeface="Arial"/>
              </a:rPr>
              <a:t> </a:t>
            </a:r>
            <a:r>
              <a:rPr sz="2000" dirty="0">
                <a:cs typeface="Arial"/>
              </a:rPr>
              <a:t>average</a:t>
            </a:r>
            <a:r>
              <a:rPr sz="2000" spc="-20" dirty="0">
                <a:cs typeface="Arial"/>
              </a:rPr>
              <a:t> </a:t>
            </a:r>
            <a:r>
              <a:rPr sz="2000" dirty="0">
                <a:cs typeface="Arial"/>
              </a:rPr>
              <a:t>are</a:t>
            </a:r>
            <a:r>
              <a:rPr sz="2000" spc="-20" dirty="0">
                <a:cs typeface="Arial"/>
              </a:rPr>
              <a:t> </a:t>
            </a:r>
            <a:r>
              <a:rPr sz="2000" dirty="0">
                <a:cs typeface="Arial"/>
              </a:rPr>
              <a:t>within </a:t>
            </a:r>
            <a:r>
              <a:rPr sz="2000" b="1" dirty="0">
                <a:cs typeface="Arial"/>
              </a:rPr>
              <a:t>2</a:t>
            </a:r>
            <a:r>
              <a:rPr sz="2000" b="1" spc="-20" dirty="0">
                <a:cs typeface="Arial"/>
              </a:rPr>
              <a:t> </a:t>
            </a:r>
            <a:r>
              <a:rPr sz="2000" b="1" dirty="0">
                <a:cs typeface="Arial"/>
              </a:rPr>
              <a:t>SD</a:t>
            </a:r>
            <a:r>
              <a:rPr sz="2000" dirty="0">
                <a:cs typeface="Arial"/>
              </a:rPr>
              <a:t>s</a:t>
            </a:r>
            <a:r>
              <a:rPr sz="2000" spc="-20" dirty="0">
                <a:cs typeface="Arial"/>
              </a:rPr>
              <a:t> </a:t>
            </a:r>
            <a:r>
              <a:rPr sz="2000" dirty="0">
                <a:cs typeface="Arial"/>
              </a:rPr>
              <a:t>of</a:t>
            </a:r>
            <a:r>
              <a:rPr sz="2000" spc="-20" dirty="0">
                <a:cs typeface="Arial"/>
              </a:rPr>
              <a:t> </a:t>
            </a:r>
            <a:r>
              <a:rPr sz="2000" dirty="0">
                <a:cs typeface="Arial"/>
              </a:rPr>
              <a:t>each</a:t>
            </a:r>
            <a:r>
              <a:rPr sz="2000" spc="-20" dirty="0">
                <a:cs typeface="Arial"/>
              </a:rPr>
              <a:t> </a:t>
            </a:r>
            <a:r>
              <a:rPr sz="2000" spc="-10" dirty="0">
                <a:cs typeface="Arial"/>
              </a:rPr>
              <a:t>other.</a:t>
            </a:r>
            <a:endParaRPr sz="2000" dirty="0">
              <a:cs typeface="Arial"/>
            </a:endParaRPr>
          </a:p>
          <a:p>
            <a:pPr marL="555625" indent="-412750">
              <a:lnSpc>
                <a:spcPct val="100000"/>
              </a:lnSpc>
              <a:spcBef>
                <a:spcPts val="1680"/>
              </a:spcBef>
              <a:buClr>
                <a:srgbClr val="C4820D"/>
              </a:buClr>
              <a:buFont typeface="Arial"/>
              <a:buChar char="●"/>
              <a:tabLst>
                <a:tab pos="554990" algn="l"/>
                <a:tab pos="555625" algn="l"/>
              </a:tabLst>
            </a:pPr>
            <a:r>
              <a:rPr sz="2000" b="1" dirty="0">
                <a:cs typeface="Arial"/>
              </a:rPr>
              <a:t>SD</a:t>
            </a:r>
            <a:r>
              <a:rPr sz="2000" b="1" spc="-5" dirty="0">
                <a:cs typeface="Arial"/>
              </a:rPr>
              <a:t> </a:t>
            </a:r>
            <a:r>
              <a:rPr sz="2000" dirty="0">
                <a:cs typeface="Arial"/>
              </a:rPr>
              <a:t>=</a:t>
            </a:r>
            <a:r>
              <a:rPr sz="2000" spc="-15" dirty="0">
                <a:cs typeface="Arial"/>
              </a:rPr>
              <a:t> </a:t>
            </a:r>
            <a:r>
              <a:rPr sz="2000" dirty="0">
                <a:cs typeface="Arial"/>
              </a:rPr>
              <a:t>SD</a:t>
            </a:r>
            <a:r>
              <a:rPr sz="2000" spc="-10" dirty="0">
                <a:cs typeface="Arial"/>
              </a:rPr>
              <a:t> </a:t>
            </a:r>
            <a:r>
              <a:rPr sz="2000" dirty="0">
                <a:cs typeface="Arial"/>
              </a:rPr>
              <a:t>of</a:t>
            </a:r>
            <a:r>
              <a:rPr sz="2000" spc="-10" dirty="0">
                <a:cs typeface="Arial"/>
              </a:rPr>
              <a:t> </a:t>
            </a:r>
            <a:r>
              <a:rPr sz="2000" dirty="0">
                <a:cs typeface="Arial"/>
              </a:rPr>
              <a:t>sample</a:t>
            </a:r>
            <a:r>
              <a:rPr sz="2000" spc="-5" dirty="0">
                <a:cs typeface="Arial"/>
              </a:rPr>
              <a:t> </a:t>
            </a:r>
            <a:r>
              <a:rPr sz="2000" spc="-10" dirty="0">
                <a:cs typeface="Arial"/>
              </a:rPr>
              <a:t>average</a:t>
            </a:r>
            <a:endParaRPr lang="en-US" sz="2000" dirty="0">
              <a:cs typeface="Arial"/>
            </a:endParaRPr>
          </a:p>
          <a:p>
            <a:pPr marL="12700">
              <a:lnSpc>
                <a:spcPct val="100000"/>
              </a:lnSpc>
              <a:spcBef>
                <a:spcPts val="395"/>
              </a:spcBef>
              <a:tabLst>
                <a:tab pos="1096645" algn="l"/>
                <a:tab pos="8241665" algn="l"/>
              </a:tabLst>
            </a:pPr>
            <a:r>
              <a:rPr lang="en-US" sz="2000" u="sng" dirty="0">
                <a:uFill>
                  <a:solidFill>
                    <a:srgbClr val="CCCCCC"/>
                  </a:solidFill>
                </a:uFill>
                <a:cs typeface="Times New Roman"/>
              </a:rPr>
              <a:t>	           </a:t>
            </a:r>
            <a:r>
              <a:rPr lang="en-US" sz="2000" u="sng" dirty="0">
                <a:uFill>
                  <a:solidFill>
                    <a:srgbClr val="CCCCCC"/>
                  </a:solidFill>
                </a:uFill>
                <a:cs typeface="Arial"/>
              </a:rPr>
              <a:t>=</a:t>
            </a:r>
            <a:r>
              <a:rPr lang="en-US" sz="2000" u="sng" spc="-30" dirty="0">
                <a:uFill>
                  <a:solidFill>
                    <a:srgbClr val="CCCCCC"/>
                  </a:solidFill>
                </a:uFill>
                <a:cs typeface="Arial"/>
              </a:rPr>
              <a:t> </a:t>
            </a:r>
            <a:r>
              <a:rPr lang="en-US" sz="2000" u="sng" dirty="0">
                <a:uFill>
                  <a:solidFill>
                    <a:srgbClr val="CCCCCC"/>
                  </a:solidFill>
                </a:uFill>
                <a:cs typeface="Arial"/>
              </a:rPr>
              <a:t>(population</a:t>
            </a:r>
            <a:r>
              <a:rPr lang="en-US" sz="2000" u="sng" spc="-15" dirty="0">
                <a:uFill>
                  <a:solidFill>
                    <a:srgbClr val="CCCCCC"/>
                  </a:solidFill>
                </a:uFill>
                <a:cs typeface="Arial"/>
              </a:rPr>
              <a:t> </a:t>
            </a:r>
            <a:r>
              <a:rPr lang="en-US" sz="2000" u="sng" dirty="0">
                <a:uFill>
                  <a:solidFill>
                    <a:srgbClr val="CCCCCC"/>
                  </a:solidFill>
                </a:uFill>
                <a:cs typeface="Arial"/>
              </a:rPr>
              <a:t>SD)</a:t>
            </a:r>
            <a:r>
              <a:rPr lang="en-US" sz="2000" u="sng" spc="15" dirty="0">
                <a:uFill>
                  <a:solidFill>
                    <a:srgbClr val="CCCCCC"/>
                  </a:solidFill>
                </a:uFill>
                <a:cs typeface="Arial"/>
              </a:rPr>
              <a:t> </a:t>
            </a:r>
            <a:r>
              <a:rPr lang="en-US" sz="2000" u="sng" dirty="0">
                <a:uFill>
                  <a:solidFill>
                    <a:srgbClr val="CCCCCC"/>
                  </a:solidFill>
                </a:uFill>
                <a:cs typeface="Arial"/>
              </a:rPr>
              <a:t>/</a:t>
            </a:r>
            <a:r>
              <a:rPr lang="en-US" sz="2000" u="sng" spc="-10" dirty="0">
                <a:uFill>
                  <a:solidFill>
                    <a:srgbClr val="CCCCCC"/>
                  </a:solidFill>
                </a:uFill>
                <a:cs typeface="Arial"/>
              </a:rPr>
              <a:t> </a:t>
            </a:r>
            <a:r>
              <a:rPr lang="en-US" sz="2000" u="sng" dirty="0">
                <a:uFill>
                  <a:solidFill>
                    <a:srgbClr val="CCCCCC"/>
                  </a:solidFill>
                </a:uFill>
                <a:cs typeface="Arial"/>
              </a:rPr>
              <a:t>√sample</a:t>
            </a:r>
            <a:r>
              <a:rPr lang="en-US" sz="2000" u="sng" spc="-15" dirty="0">
                <a:uFill>
                  <a:solidFill>
                    <a:srgbClr val="CCCCCC"/>
                  </a:solidFill>
                </a:uFill>
                <a:cs typeface="Arial"/>
              </a:rPr>
              <a:t> </a:t>
            </a:r>
            <a:r>
              <a:rPr lang="en-US" sz="2000" u="sng" spc="-20" dirty="0">
                <a:uFill>
                  <a:solidFill>
                    <a:srgbClr val="CCCCCC"/>
                  </a:solidFill>
                </a:uFill>
                <a:cs typeface="Arial"/>
              </a:rPr>
              <a:t>size</a:t>
            </a:r>
            <a:r>
              <a:rPr lang="en-US" sz="2200" u="sng" dirty="0">
                <a:solidFill>
                  <a:srgbClr val="3B3B3B"/>
                </a:solidFill>
                <a:uFill>
                  <a:solidFill>
                    <a:srgbClr val="CCCCCC"/>
                  </a:solidFill>
                </a:uFill>
                <a:cs typeface="Arial"/>
              </a:rPr>
              <a:t>	</a:t>
            </a:r>
            <a:endParaRPr lang="en-US" sz="2200" dirty="0">
              <a:cs typeface="Arial"/>
            </a:endParaRPr>
          </a:p>
        </p:txBody>
      </p:sp>
      <p:sp>
        <p:nvSpPr>
          <p:cNvPr id="7" name="object 7"/>
          <p:cNvSpPr/>
          <p:nvPr/>
        </p:nvSpPr>
        <p:spPr>
          <a:xfrm>
            <a:off x="4392187" y="44094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grpSp>
        <p:nvGrpSpPr>
          <p:cNvPr id="8" name="object 8"/>
          <p:cNvGrpSpPr/>
          <p:nvPr/>
        </p:nvGrpSpPr>
        <p:grpSpPr>
          <a:xfrm>
            <a:off x="2005781" y="815974"/>
            <a:ext cx="4957393" cy="2330349"/>
            <a:chOff x="2253837" y="815975"/>
            <a:chExt cx="4646295" cy="2118360"/>
          </a:xfrm>
        </p:grpSpPr>
        <p:pic>
          <p:nvPicPr>
            <p:cNvPr id="9" name="object 9"/>
            <p:cNvPicPr/>
            <p:nvPr/>
          </p:nvPicPr>
          <p:blipFill>
            <a:blip r:embed="rId2" cstate="print"/>
            <a:stretch>
              <a:fillRect/>
            </a:stretch>
          </p:blipFill>
          <p:spPr>
            <a:xfrm>
              <a:off x="2253837" y="815975"/>
              <a:ext cx="4636324" cy="2117975"/>
            </a:xfrm>
            <a:prstGeom prst="rect">
              <a:avLst/>
            </a:prstGeom>
          </p:spPr>
        </p:pic>
        <p:sp>
          <p:nvSpPr>
            <p:cNvPr id="10" name="object 10"/>
            <p:cNvSpPr/>
            <p:nvPr/>
          </p:nvSpPr>
          <p:spPr>
            <a:xfrm>
              <a:off x="3059075" y="2306374"/>
              <a:ext cx="3037840" cy="434975"/>
            </a:xfrm>
            <a:custGeom>
              <a:avLst/>
              <a:gdLst/>
              <a:ahLst/>
              <a:cxnLst/>
              <a:rect l="l" t="t" r="r" b="b"/>
              <a:pathLst>
                <a:path w="3037840" h="434975">
                  <a:moveTo>
                    <a:pt x="0" y="0"/>
                  </a:moveTo>
                  <a:lnTo>
                    <a:pt x="0" y="434399"/>
                  </a:lnTo>
                </a:path>
                <a:path w="3037840" h="434975">
                  <a:moveTo>
                    <a:pt x="3037774" y="0"/>
                  </a:moveTo>
                  <a:lnTo>
                    <a:pt x="3037774" y="434399"/>
                  </a:lnTo>
                </a:path>
              </a:pathLst>
            </a:custGeom>
            <a:ln w="28574">
              <a:solidFill>
                <a:srgbClr val="3368FC"/>
              </a:solidFill>
            </a:ln>
          </p:spPr>
          <p:txBody>
            <a:bodyPr wrap="square" lIns="0" tIns="0" rIns="0" bIns="0" rtlCol="0"/>
            <a:lstStyle/>
            <a:p>
              <a:endParaRPr/>
            </a:p>
          </p:txBody>
        </p:sp>
        <p:sp>
          <p:nvSpPr>
            <p:cNvPr id="11" name="object 11"/>
            <p:cNvSpPr/>
            <p:nvPr/>
          </p:nvSpPr>
          <p:spPr>
            <a:xfrm>
              <a:off x="4571987" y="2261524"/>
              <a:ext cx="0" cy="434975"/>
            </a:xfrm>
            <a:custGeom>
              <a:avLst/>
              <a:gdLst/>
              <a:ahLst/>
              <a:cxnLst/>
              <a:rect l="l" t="t" r="r" b="b"/>
              <a:pathLst>
                <a:path h="434975">
                  <a:moveTo>
                    <a:pt x="0" y="0"/>
                  </a:moveTo>
                  <a:lnTo>
                    <a:pt x="0" y="434399"/>
                  </a:lnTo>
                </a:path>
              </a:pathLst>
            </a:custGeom>
            <a:ln w="76199">
              <a:solidFill>
                <a:srgbClr val="FFD966"/>
              </a:solidFill>
            </a:ln>
          </p:spPr>
          <p:txBody>
            <a:bodyPr wrap="square" lIns="0" tIns="0" rIns="0" bIns="0" rtlCol="0"/>
            <a:lstStyle/>
            <a:p>
              <a:endParaRPr/>
            </a:p>
          </p:txBody>
        </p:sp>
        <p:sp>
          <p:nvSpPr>
            <p:cNvPr id="12" name="object 12"/>
            <p:cNvSpPr/>
            <p:nvPr/>
          </p:nvSpPr>
          <p:spPr>
            <a:xfrm>
              <a:off x="5416117" y="1206174"/>
              <a:ext cx="1474470" cy="1203960"/>
            </a:xfrm>
            <a:custGeom>
              <a:avLst/>
              <a:gdLst/>
              <a:ahLst/>
              <a:cxnLst/>
              <a:rect l="l" t="t" r="r" b="b"/>
              <a:pathLst>
                <a:path w="1474470" h="1203960">
                  <a:moveTo>
                    <a:pt x="1474032" y="0"/>
                  </a:moveTo>
                  <a:lnTo>
                    <a:pt x="0" y="1203705"/>
                  </a:lnTo>
                </a:path>
              </a:pathLst>
            </a:custGeom>
            <a:ln w="19049">
              <a:solidFill>
                <a:srgbClr val="000000"/>
              </a:solidFill>
            </a:ln>
          </p:spPr>
          <p:txBody>
            <a:bodyPr wrap="square" lIns="0" tIns="0" rIns="0" bIns="0" rtlCol="0"/>
            <a:lstStyle/>
            <a:p>
              <a:endParaRPr/>
            </a:p>
          </p:txBody>
        </p:sp>
        <p:pic>
          <p:nvPicPr>
            <p:cNvPr id="13" name="object 13"/>
            <p:cNvPicPr/>
            <p:nvPr/>
          </p:nvPicPr>
          <p:blipFill>
            <a:blip r:embed="rId3" cstate="print"/>
            <a:stretch>
              <a:fillRect/>
            </a:stretch>
          </p:blipFill>
          <p:spPr>
            <a:xfrm>
              <a:off x="5377595" y="2370212"/>
              <a:ext cx="78190" cy="72872"/>
            </a:xfrm>
            <a:prstGeom prst="rect">
              <a:avLst/>
            </a:prstGeom>
          </p:spPr>
        </p:pic>
        <p:sp>
          <p:nvSpPr>
            <p:cNvPr id="14" name="object 14"/>
            <p:cNvSpPr/>
            <p:nvPr/>
          </p:nvSpPr>
          <p:spPr>
            <a:xfrm>
              <a:off x="6152458" y="1753874"/>
              <a:ext cx="737870" cy="509905"/>
            </a:xfrm>
            <a:custGeom>
              <a:avLst/>
              <a:gdLst/>
              <a:ahLst/>
              <a:cxnLst/>
              <a:rect l="l" t="t" r="r" b="b"/>
              <a:pathLst>
                <a:path w="737870" h="509905">
                  <a:moveTo>
                    <a:pt x="737690" y="0"/>
                  </a:moveTo>
                  <a:lnTo>
                    <a:pt x="0" y="509784"/>
                  </a:lnTo>
                </a:path>
              </a:pathLst>
            </a:custGeom>
            <a:ln w="19049">
              <a:solidFill>
                <a:srgbClr val="00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6112135" y="2224330"/>
              <a:ext cx="79651" cy="70137"/>
            </a:xfrm>
            <a:prstGeom prst="rect">
              <a:avLst/>
            </a:prstGeom>
          </p:spPr>
        </p:pic>
      </p:grpSp>
      <p:sp>
        <p:nvSpPr>
          <p:cNvPr id="16" name="object 16"/>
          <p:cNvSpPr txBox="1"/>
          <p:nvPr/>
        </p:nvSpPr>
        <p:spPr>
          <a:xfrm>
            <a:off x="6963174" y="947787"/>
            <a:ext cx="1831339" cy="786765"/>
          </a:xfrm>
          <a:prstGeom prst="rect">
            <a:avLst/>
          </a:prstGeom>
        </p:spPr>
        <p:txBody>
          <a:bodyPr vert="horz" wrap="square" lIns="0" tIns="12700" rIns="0" bIns="0" rtlCol="0">
            <a:spAutoFit/>
          </a:bodyPr>
          <a:lstStyle/>
          <a:p>
            <a:pPr marL="160655" indent="-148590">
              <a:lnSpc>
                <a:spcPct val="100000"/>
              </a:lnSpc>
              <a:spcBef>
                <a:spcPts val="100"/>
              </a:spcBef>
              <a:buAutoNum type="arabicPlain"/>
              <a:tabLst>
                <a:tab pos="161290" algn="l"/>
              </a:tabLst>
            </a:pPr>
            <a:r>
              <a:rPr sz="1400" dirty="0">
                <a:latin typeface="Arial"/>
                <a:cs typeface="Arial"/>
              </a:rPr>
              <a:t>SD</a:t>
            </a:r>
            <a:r>
              <a:rPr sz="1400" spc="-20" dirty="0">
                <a:latin typeface="Arial"/>
                <a:cs typeface="Arial"/>
              </a:rPr>
              <a:t> </a:t>
            </a:r>
            <a:r>
              <a:rPr sz="1400" dirty="0">
                <a:latin typeface="Arial"/>
                <a:cs typeface="Arial"/>
              </a:rPr>
              <a:t>above</a:t>
            </a:r>
            <a:r>
              <a:rPr sz="1400" spc="-15" dirty="0">
                <a:latin typeface="Arial"/>
                <a:cs typeface="Arial"/>
              </a:rPr>
              <a:t> </a:t>
            </a:r>
            <a:r>
              <a:rPr sz="1400" dirty="0">
                <a:latin typeface="Arial"/>
                <a:cs typeface="Arial"/>
              </a:rPr>
              <a:t>the</a:t>
            </a:r>
            <a:r>
              <a:rPr sz="1400" spc="-15" dirty="0">
                <a:latin typeface="Arial"/>
                <a:cs typeface="Arial"/>
              </a:rPr>
              <a:t> </a:t>
            </a:r>
            <a:r>
              <a:rPr sz="1400" spc="-20" dirty="0">
                <a:latin typeface="Arial"/>
                <a:cs typeface="Arial"/>
              </a:rPr>
              <a:t>mean</a:t>
            </a:r>
            <a:endParaRPr sz="1400">
              <a:latin typeface="Arial"/>
              <a:cs typeface="Arial"/>
            </a:endParaRPr>
          </a:p>
          <a:p>
            <a:pPr>
              <a:lnSpc>
                <a:spcPct val="100000"/>
              </a:lnSpc>
              <a:buFont typeface="Arial"/>
              <a:buAutoNum type="arabicPlain"/>
            </a:pPr>
            <a:endParaRPr sz="1500">
              <a:latin typeface="Arial"/>
              <a:cs typeface="Arial"/>
            </a:endParaRPr>
          </a:p>
          <a:p>
            <a:pPr marL="160655" indent="-148590">
              <a:lnSpc>
                <a:spcPct val="100000"/>
              </a:lnSpc>
              <a:spcBef>
                <a:spcPts val="905"/>
              </a:spcBef>
              <a:buAutoNum type="arabicPlain"/>
              <a:tabLst>
                <a:tab pos="161290" algn="l"/>
              </a:tabLst>
            </a:pPr>
            <a:r>
              <a:rPr sz="1400" dirty="0">
                <a:latin typeface="Arial"/>
                <a:cs typeface="Arial"/>
              </a:rPr>
              <a:t>SDs</a:t>
            </a:r>
            <a:r>
              <a:rPr sz="1400" spc="-20" dirty="0">
                <a:latin typeface="Arial"/>
                <a:cs typeface="Arial"/>
              </a:rPr>
              <a:t> </a:t>
            </a:r>
            <a:r>
              <a:rPr sz="1400" dirty="0">
                <a:latin typeface="Arial"/>
                <a:cs typeface="Arial"/>
              </a:rPr>
              <a:t>above</a:t>
            </a:r>
            <a:r>
              <a:rPr sz="1400" spc="-20" dirty="0">
                <a:latin typeface="Arial"/>
                <a:cs typeface="Arial"/>
              </a:rPr>
              <a:t> </a:t>
            </a:r>
            <a:r>
              <a:rPr sz="1400" dirty="0">
                <a:latin typeface="Arial"/>
                <a:cs typeface="Arial"/>
              </a:rPr>
              <a:t>the</a:t>
            </a:r>
            <a:r>
              <a:rPr sz="1400" spc="-15" dirty="0">
                <a:latin typeface="Arial"/>
                <a:cs typeface="Arial"/>
              </a:rPr>
              <a:t> </a:t>
            </a:r>
            <a:r>
              <a:rPr sz="1400" spc="-20" dirty="0">
                <a:latin typeface="Arial"/>
                <a:cs typeface="Arial"/>
              </a:rPr>
              <a:t>mean</a:t>
            </a:r>
            <a:endParaRPr sz="1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305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Constructing</a:t>
            </a:r>
            <a:r>
              <a:rPr spc="-50" dirty="0">
                <a:solidFill>
                  <a:schemeClr val="tx1"/>
                </a:solidFill>
              </a:rPr>
              <a:t> </a:t>
            </a:r>
            <a:r>
              <a:rPr dirty="0">
                <a:solidFill>
                  <a:schemeClr val="tx1"/>
                </a:solidFill>
              </a:rPr>
              <a:t>the</a:t>
            </a:r>
            <a:r>
              <a:rPr spc="-35" dirty="0">
                <a:solidFill>
                  <a:schemeClr val="tx1"/>
                </a:solidFill>
              </a:rPr>
              <a:t> </a:t>
            </a:r>
            <a:r>
              <a:rPr spc="-10" dirty="0">
                <a:solidFill>
                  <a:schemeClr val="tx1"/>
                </a:solidFill>
              </a:rPr>
              <a:t>Interval</a:t>
            </a:r>
          </a:p>
        </p:txBody>
      </p:sp>
      <p:sp>
        <p:nvSpPr>
          <p:cNvPr id="3" name="object 3"/>
          <p:cNvSpPr txBox="1"/>
          <p:nvPr/>
        </p:nvSpPr>
        <p:spPr>
          <a:xfrm>
            <a:off x="530225" y="1032383"/>
            <a:ext cx="8056245" cy="3631122"/>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For</a:t>
            </a:r>
            <a:r>
              <a:rPr sz="2400" spc="-30" dirty="0">
                <a:cs typeface="Arial"/>
              </a:rPr>
              <a:t> </a:t>
            </a:r>
            <a:r>
              <a:rPr sz="2400" dirty="0">
                <a:cs typeface="Arial"/>
              </a:rPr>
              <a:t>95%</a:t>
            </a:r>
            <a:r>
              <a:rPr sz="2400" spc="-15" dirty="0">
                <a:cs typeface="Arial"/>
              </a:rPr>
              <a:t> </a:t>
            </a:r>
            <a:r>
              <a:rPr sz="2400" dirty="0">
                <a:cs typeface="Arial"/>
              </a:rPr>
              <a:t>of</a:t>
            </a:r>
            <a:r>
              <a:rPr sz="2400" spc="-15" dirty="0">
                <a:cs typeface="Arial"/>
              </a:rPr>
              <a:t> </a:t>
            </a:r>
            <a:r>
              <a:rPr sz="2400" dirty="0">
                <a:cs typeface="Arial"/>
              </a:rPr>
              <a:t>all</a:t>
            </a:r>
            <a:r>
              <a:rPr sz="2400" spc="-10" dirty="0">
                <a:cs typeface="Arial"/>
              </a:rPr>
              <a:t> samples,</a:t>
            </a:r>
            <a:endParaRPr sz="2400" dirty="0">
              <a:cs typeface="Arial"/>
            </a:endParaRPr>
          </a:p>
          <a:p>
            <a:pPr>
              <a:lnSpc>
                <a:spcPct val="100000"/>
              </a:lnSpc>
              <a:spcBef>
                <a:spcPts val="50"/>
              </a:spcBef>
            </a:pPr>
            <a:endParaRPr sz="2250" dirty="0">
              <a:cs typeface="Arial"/>
            </a:endParaRPr>
          </a:p>
          <a:p>
            <a:pPr marL="469900" marR="20955" indent="-412750">
              <a:lnSpc>
                <a:spcPts val="2850"/>
              </a:lnSpc>
              <a:buClr>
                <a:srgbClr val="C4820D"/>
              </a:buClr>
              <a:buChar char="●"/>
              <a:tabLst>
                <a:tab pos="469265" algn="l"/>
                <a:tab pos="469900" algn="l"/>
              </a:tabLst>
            </a:pPr>
            <a:r>
              <a:rPr sz="2400" dirty="0">
                <a:cs typeface="Arial"/>
              </a:rPr>
              <a:t>If</a:t>
            </a:r>
            <a:r>
              <a:rPr sz="2400" spc="-25" dirty="0">
                <a:cs typeface="Arial"/>
              </a:rPr>
              <a:t> </a:t>
            </a:r>
            <a:r>
              <a:rPr sz="2400" dirty="0">
                <a:cs typeface="Arial"/>
              </a:rPr>
              <a:t>you</a:t>
            </a:r>
            <a:r>
              <a:rPr sz="2400" spc="-20" dirty="0">
                <a:cs typeface="Arial"/>
              </a:rPr>
              <a:t> </a:t>
            </a:r>
            <a:r>
              <a:rPr sz="2400" dirty="0">
                <a:cs typeface="Arial"/>
              </a:rPr>
              <a:t>stand</a:t>
            </a:r>
            <a:r>
              <a:rPr sz="2400" spc="-15" dirty="0">
                <a:cs typeface="Arial"/>
              </a:rPr>
              <a:t> </a:t>
            </a:r>
            <a:r>
              <a:rPr sz="2400" dirty="0">
                <a:cs typeface="Arial"/>
              </a:rPr>
              <a:t>at</a:t>
            </a:r>
            <a:r>
              <a:rPr sz="2400" spc="-20" dirty="0">
                <a:cs typeface="Arial"/>
              </a:rPr>
              <a:t> </a:t>
            </a:r>
            <a:r>
              <a:rPr sz="2400" dirty="0">
                <a:cs typeface="Arial"/>
              </a:rPr>
              <a:t>the</a:t>
            </a:r>
            <a:r>
              <a:rPr sz="2400" spc="-20" dirty="0">
                <a:cs typeface="Arial"/>
              </a:rPr>
              <a:t> </a:t>
            </a:r>
            <a:r>
              <a:rPr sz="2400" dirty="0">
                <a:cs typeface="Arial"/>
              </a:rPr>
              <a:t>population</a:t>
            </a:r>
            <a:r>
              <a:rPr sz="2400" spc="-20" dirty="0">
                <a:cs typeface="Arial"/>
              </a:rPr>
              <a:t> </a:t>
            </a:r>
            <a:r>
              <a:rPr sz="2400" dirty="0">
                <a:cs typeface="Arial"/>
              </a:rPr>
              <a:t>average</a:t>
            </a:r>
            <a:r>
              <a:rPr sz="2400" spc="-15" dirty="0">
                <a:cs typeface="Arial"/>
              </a:rPr>
              <a:t> </a:t>
            </a:r>
            <a:r>
              <a:rPr sz="2400" dirty="0">
                <a:cs typeface="Arial"/>
              </a:rPr>
              <a:t>and</a:t>
            </a:r>
            <a:r>
              <a:rPr sz="2400" spc="-20" dirty="0">
                <a:cs typeface="Arial"/>
              </a:rPr>
              <a:t> </a:t>
            </a:r>
            <a:r>
              <a:rPr sz="2400" dirty="0">
                <a:cs typeface="Arial"/>
              </a:rPr>
              <a:t>look</a:t>
            </a:r>
            <a:r>
              <a:rPr sz="2400" spc="-20" dirty="0">
                <a:cs typeface="Arial"/>
              </a:rPr>
              <a:t> </a:t>
            </a:r>
            <a:r>
              <a:rPr sz="2400" dirty="0">
                <a:cs typeface="Arial"/>
              </a:rPr>
              <a:t>two</a:t>
            </a:r>
            <a:r>
              <a:rPr sz="2400" spc="55" dirty="0">
                <a:cs typeface="Arial"/>
              </a:rPr>
              <a:t> </a:t>
            </a:r>
            <a:r>
              <a:rPr sz="2400" b="1" spc="-25" dirty="0">
                <a:cs typeface="Arial"/>
              </a:rPr>
              <a:t>SD</a:t>
            </a:r>
            <a:r>
              <a:rPr sz="2400" spc="-25" dirty="0">
                <a:cs typeface="Arial"/>
              </a:rPr>
              <a:t>s </a:t>
            </a:r>
            <a:r>
              <a:rPr sz="2400" dirty="0">
                <a:cs typeface="Arial"/>
              </a:rPr>
              <a:t>on</a:t>
            </a:r>
            <a:r>
              <a:rPr sz="2400" spc="-25" dirty="0">
                <a:cs typeface="Arial"/>
              </a:rPr>
              <a:t> </a:t>
            </a:r>
            <a:r>
              <a:rPr sz="2400" dirty="0">
                <a:cs typeface="Arial"/>
              </a:rPr>
              <a:t>both</a:t>
            </a:r>
            <a:r>
              <a:rPr sz="2400" spc="-10" dirty="0">
                <a:cs typeface="Arial"/>
              </a:rPr>
              <a:t> </a:t>
            </a:r>
            <a:r>
              <a:rPr sz="2400" dirty="0">
                <a:cs typeface="Arial"/>
              </a:rPr>
              <a:t>sides,</a:t>
            </a:r>
            <a:r>
              <a:rPr sz="2400" spc="-15" dirty="0">
                <a:cs typeface="Arial"/>
              </a:rPr>
              <a:t> </a:t>
            </a:r>
            <a:r>
              <a:rPr sz="2400" dirty="0">
                <a:cs typeface="Arial"/>
              </a:rPr>
              <a:t>you</a:t>
            </a:r>
            <a:r>
              <a:rPr sz="2400" spc="-15" dirty="0">
                <a:cs typeface="Arial"/>
              </a:rPr>
              <a:t> </a:t>
            </a:r>
            <a:r>
              <a:rPr sz="2400" dirty="0">
                <a:cs typeface="Arial"/>
              </a:rPr>
              <a:t>will</a:t>
            </a:r>
            <a:r>
              <a:rPr sz="2400" spc="-10" dirty="0">
                <a:cs typeface="Arial"/>
              </a:rPr>
              <a:t> </a:t>
            </a:r>
            <a:r>
              <a:rPr sz="2400" dirty="0">
                <a:cs typeface="Arial"/>
              </a:rPr>
              <a:t>find</a:t>
            </a:r>
            <a:r>
              <a:rPr sz="2400" spc="-15" dirty="0">
                <a:cs typeface="Arial"/>
              </a:rPr>
              <a:t> </a:t>
            </a:r>
            <a:r>
              <a:rPr sz="2400" dirty="0">
                <a:cs typeface="Arial"/>
              </a:rPr>
              <a:t>the</a:t>
            </a:r>
            <a:r>
              <a:rPr sz="2400" spc="-20" dirty="0">
                <a:cs typeface="Arial"/>
              </a:rPr>
              <a:t> </a:t>
            </a:r>
            <a:r>
              <a:rPr sz="2400" dirty="0">
                <a:cs typeface="Arial"/>
              </a:rPr>
              <a:t>sample</a:t>
            </a:r>
            <a:r>
              <a:rPr sz="2400" spc="-10" dirty="0">
                <a:cs typeface="Arial"/>
              </a:rPr>
              <a:t> average.</a:t>
            </a:r>
            <a:endParaRPr sz="2400" dirty="0">
              <a:cs typeface="Arial"/>
            </a:endParaRPr>
          </a:p>
          <a:p>
            <a:pPr>
              <a:lnSpc>
                <a:spcPct val="100000"/>
              </a:lnSpc>
              <a:spcBef>
                <a:spcPts val="15"/>
              </a:spcBef>
              <a:buClr>
                <a:srgbClr val="C4820D"/>
              </a:buClr>
              <a:buFont typeface="Arial"/>
              <a:buChar char="●"/>
            </a:pPr>
            <a:endParaRPr sz="2100" dirty="0">
              <a:cs typeface="Arial"/>
            </a:endParaRPr>
          </a:p>
          <a:p>
            <a:pPr marL="469900" indent="-412750">
              <a:lnSpc>
                <a:spcPct val="100000"/>
              </a:lnSpc>
              <a:buClr>
                <a:srgbClr val="C4820D"/>
              </a:buClr>
              <a:buChar char="●"/>
              <a:tabLst>
                <a:tab pos="469265" algn="l"/>
                <a:tab pos="469900" algn="l"/>
              </a:tabLst>
            </a:pPr>
            <a:r>
              <a:rPr sz="2400" dirty="0">
                <a:cs typeface="Arial"/>
              </a:rPr>
              <a:t>Distance</a:t>
            </a:r>
            <a:r>
              <a:rPr sz="2400" spc="-25" dirty="0">
                <a:cs typeface="Arial"/>
              </a:rPr>
              <a:t> </a:t>
            </a:r>
            <a:r>
              <a:rPr sz="2400" dirty="0">
                <a:cs typeface="Arial"/>
              </a:rPr>
              <a:t>is</a:t>
            </a:r>
            <a:r>
              <a:rPr sz="2400" spc="-25" dirty="0">
                <a:cs typeface="Arial"/>
              </a:rPr>
              <a:t> </a:t>
            </a:r>
            <a:r>
              <a:rPr sz="2400" spc="-10" dirty="0">
                <a:cs typeface="Arial"/>
              </a:rPr>
              <a:t>symmetric.</a:t>
            </a:r>
            <a:endParaRPr sz="2400" dirty="0">
              <a:cs typeface="Arial"/>
            </a:endParaRPr>
          </a:p>
          <a:p>
            <a:pPr>
              <a:lnSpc>
                <a:spcPct val="100000"/>
              </a:lnSpc>
              <a:spcBef>
                <a:spcPts val="55"/>
              </a:spcBef>
              <a:buClr>
                <a:srgbClr val="C4820D"/>
              </a:buClr>
              <a:buFont typeface="Arial"/>
              <a:buChar char="●"/>
            </a:pPr>
            <a:endParaRPr sz="2250" dirty="0">
              <a:cs typeface="Arial"/>
            </a:endParaRPr>
          </a:p>
          <a:p>
            <a:pPr marL="469900" marR="5080" indent="-412750">
              <a:lnSpc>
                <a:spcPts val="2850"/>
              </a:lnSpc>
              <a:buClr>
                <a:srgbClr val="C4820D"/>
              </a:buClr>
              <a:buChar char="●"/>
              <a:tabLst>
                <a:tab pos="469265" algn="l"/>
                <a:tab pos="469900" algn="l"/>
              </a:tabLst>
            </a:pPr>
            <a:r>
              <a:rPr sz="2400" dirty="0">
                <a:cs typeface="Arial"/>
              </a:rPr>
              <a:t>So</a:t>
            </a:r>
            <a:r>
              <a:rPr sz="2400" spc="-30" dirty="0">
                <a:cs typeface="Arial"/>
              </a:rPr>
              <a:t> </a:t>
            </a:r>
            <a:r>
              <a:rPr sz="2400" dirty="0">
                <a:cs typeface="Arial"/>
              </a:rPr>
              <a:t>if</a:t>
            </a:r>
            <a:r>
              <a:rPr sz="2400" spc="-15" dirty="0">
                <a:cs typeface="Arial"/>
              </a:rPr>
              <a:t> </a:t>
            </a:r>
            <a:r>
              <a:rPr sz="2400" dirty="0">
                <a:cs typeface="Arial"/>
              </a:rPr>
              <a:t>you</a:t>
            </a:r>
            <a:r>
              <a:rPr sz="2400" spc="-10" dirty="0">
                <a:cs typeface="Arial"/>
              </a:rPr>
              <a:t> </a:t>
            </a:r>
            <a:r>
              <a:rPr sz="2400" dirty="0">
                <a:cs typeface="Arial"/>
              </a:rPr>
              <a:t>stand</a:t>
            </a:r>
            <a:r>
              <a:rPr sz="2400" spc="-15" dirty="0">
                <a:cs typeface="Arial"/>
              </a:rPr>
              <a:t> </a:t>
            </a:r>
            <a:r>
              <a:rPr sz="2400" dirty="0">
                <a:cs typeface="Arial"/>
              </a:rPr>
              <a:t>at</a:t>
            </a:r>
            <a:r>
              <a:rPr sz="2400" spc="-15" dirty="0">
                <a:cs typeface="Arial"/>
              </a:rPr>
              <a:t> </a:t>
            </a:r>
            <a:r>
              <a:rPr sz="2400" dirty="0">
                <a:cs typeface="Arial"/>
              </a:rPr>
              <a:t>the</a:t>
            </a:r>
            <a:r>
              <a:rPr sz="2400" spc="-15" dirty="0">
                <a:cs typeface="Arial"/>
              </a:rPr>
              <a:t> </a:t>
            </a:r>
            <a:r>
              <a:rPr sz="2400" dirty="0">
                <a:cs typeface="Arial"/>
              </a:rPr>
              <a:t>sample</a:t>
            </a:r>
            <a:r>
              <a:rPr sz="2400" spc="-15" dirty="0">
                <a:cs typeface="Arial"/>
              </a:rPr>
              <a:t> </a:t>
            </a:r>
            <a:r>
              <a:rPr sz="2400" dirty="0">
                <a:cs typeface="Arial"/>
              </a:rPr>
              <a:t>average</a:t>
            </a:r>
            <a:r>
              <a:rPr sz="2400" spc="-10" dirty="0">
                <a:cs typeface="Arial"/>
              </a:rPr>
              <a:t> </a:t>
            </a:r>
            <a:r>
              <a:rPr sz="2400" dirty="0">
                <a:cs typeface="Arial"/>
              </a:rPr>
              <a:t>and</a:t>
            </a:r>
            <a:r>
              <a:rPr sz="2400" spc="-15" dirty="0">
                <a:cs typeface="Arial"/>
              </a:rPr>
              <a:t> </a:t>
            </a:r>
            <a:r>
              <a:rPr sz="2400" dirty="0">
                <a:cs typeface="Arial"/>
              </a:rPr>
              <a:t>look</a:t>
            </a:r>
            <a:r>
              <a:rPr sz="2400" spc="-15" dirty="0">
                <a:cs typeface="Arial"/>
              </a:rPr>
              <a:t> </a:t>
            </a:r>
            <a:r>
              <a:rPr sz="2400" dirty="0">
                <a:cs typeface="Arial"/>
              </a:rPr>
              <a:t>two</a:t>
            </a:r>
            <a:r>
              <a:rPr sz="2400" spc="55" dirty="0">
                <a:cs typeface="Arial"/>
              </a:rPr>
              <a:t> </a:t>
            </a:r>
            <a:r>
              <a:rPr sz="2400" b="1" spc="-25" dirty="0">
                <a:cs typeface="Arial"/>
              </a:rPr>
              <a:t>SD</a:t>
            </a:r>
            <a:r>
              <a:rPr sz="2400" spc="-25" dirty="0">
                <a:cs typeface="Arial"/>
              </a:rPr>
              <a:t>s </a:t>
            </a:r>
            <a:r>
              <a:rPr sz="2400" dirty="0">
                <a:cs typeface="Arial"/>
              </a:rPr>
              <a:t>on</a:t>
            </a:r>
            <a:r>
              <a:rPr sz="2400" spc="-30" dirty="0">
                <a:cs typeface="Arial"/>
              </a:rPr>
              <a:t> </a:t>
            </a:r>
            <a:r>
              <a:rPr sz="2400" dirty="0">
                <a:cs typeface="Arial"/>
              </a:rPr>
              <a:t>both</a:t>
            </a:r>
            <a:r>
              <a:rPr sz="2400" spc="-15" dirty="0">
                <a:cs typeface="Arial"/>
              </a:rPr>
              <a:t> </a:t>
            </a:r>
            <a:r>
              <a:rPr sz="2400" dirty="0">
                <a:cs typeface="Arial"/>
              </a:rPr>
              <a:t>sides,</a:t>
            </a:r>
            <a:r>
              <a:rPr sz="2400" spc="-15" dirty="0">
                <a:cs typeface="Arial"/>
              </a:rPr>
              <a:t> </a:t>
            </a:r>
            <a:r>
              <a:rPr sz="2400" dirty="0">
                <a:cs typeface="Arial"/>
              </a:rPr>
              <a:t>you</a:t>
            </a:r>
            <a:r>
              <a:rPr sz="2400" spc="-15" dirty="0">
                <a:cs typeface="Arial"/>
              </a:rPr>
              <a:t> </a:t>
            </a:r>
            <a:r>
              <a:rPr sz="2400" dirty="0">
                <a:cs typeface="Arial"/>
              </a:rPr>
              <a:t>will</a:t>
            </a:r>
            <a:r>
              <a:rPr sz="2400" spc="-20" dirty="0">
                <a:cs typeface="Arial"/>
              </a:rPr>
              <a:t> </a:t>
            </a:r>
            <a:r>
              <a:rPr sz="2400" dirty="0">
                <a:cs typeface="Arial"/>
              </a:rPr>
              <a:t>capture</a:t>
            </a:r>
            <a:r>
              <a:rPr sz="2400" spc="-15" dirty="0">
                <a:cs typeface="Arial"/>
              </a:rPr>
              <a:t> </a:t>
            </a:r>
            <a:r>
              <a:rPr sz="2400" dirty="0">
                <a:cs typeface="Arial"/>
              </a:rPr>
              <a:t>the</a:t>
            </a:r>
            <a:r>
              <a:rPr sz="2400" spc="-20" dirty="0">
                <a:cs typeface="Arial"/>
              </a:rPr>
              <a:t> </a:t>
            </a:r>
            <a:r>
              <a:rPr sz="2400" dirty="0">
                <a:cs typeface="Arial"/>
              </a:rPr>
              <a:t>population</a:t>
            </a:r>
            <a:r>
              <a:rPr sz="2400" spc="-15" dirty="0">
                <a:cs typeface="Arial"/>
              </a:rPr>
              <a:t> </a:t>
            </a:r>
            <a:r>
              <a:rPr sz="2400" spc="-10" dirty="0">
                <a:cs typeface="Arial"/>
              </a:rPr>
              <a:t>average.</a:t>
            </a:r>
            <a:endParaRPr sz="2400" dirty="0">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050" y="280021"/>
            <a:ext cx="258635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0" dirty="0">
                <a:solidFill>
                  <a:schemeClr val="tx1"/>
                </a:solidFill>
              </a:rPr>
              <a:t> </a:t>
            </a:r>
            <a:r>
              <a:rPr spc="-10" dirty="0">
                <a:solidFill>
                  <a:schemeClr val="tx1"/>
                </a:solidFill>
              </a:rPr>
              <a:t>Interval</a:t>
            </a:r>
          </a:p>
        </p:txBody>
      </p:sp>
      <p:pic>
        <p:nvPicPr>
          <p:cNvPr id="3" name="object 3"/>
          <p:cNvPicPr/>
          <p:nvPr/>
        </p:nvPicPr>
        <p:blipFill>
          <a:blip r:embed="rId2" cstate="print"/>
          <a:stretch>
            <a:fillRect/>
          </a:stretch>
        </p:blipFill>
        <p:spPr>
          <a:xfrm>
            <a:off x="395050" y="1595425"/>
            <a:ext cx="8148650" cy="2224331"/>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0690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Width</a:t>
            </a:r>
            <a:r>
              <a:rPr spc="-40" dirty="0">
                <a:solidFill>
                  <a:schemeClr val="tx1"/>
                </a:solidFill>
              </a:rPr>
              <a:t> </a:t>
            </a:r>
            <a:r>
              <a:rPr dirty="0">
                <a:solidFill>
                  <a:schemeClr val="tx1"/>
                </a:solidFill>
              </a:rPr>
              <a:t>of</a:t>
            </a:r>
            <a:r>
              <a:rPr spc="-40" dirty="0">
                <a:solidFill>
                  <a:schemeClr val="tx1"/>
                </a:solidFill>
              </a:rPr>
              <a:t> </a:t>
            </a:r>
            <a:r>
              <a:rPr dirty="0">
                <a:solidFill>
                  <a:schemeClr val="tx1"/>
                </a:solidFill>
              </a:rPr>
              <a:t>the</a:t>
            </a:r>
            <a:r>
              <a:rPr spc="-30" dirty="0">
                <a:solidFill>
                  <a:schemeClr val="tx1"/>
                </a:solidFill>
              </a:rPr>
              <a:t> </a:t>
            </a:r>
            <a:r>
              <a:rPr spc="-10" dirty="0">
                <a:solidFill>
                  <a:schemeClr val="tx1"/>
                </a:solidFill>
              </a:rPr>
              <a:t>Interval</a:t>
            </a:r>
          </a:p>
        </p:txBody>
      </p:sp>
      <p:sp>
        <p:nvSpPr>
          <p:cNvPr id="3" name="object 3"/>
          <p:cNvSpPr txBox="1"/>
          <p:nvPr/>
        </p:nvSpPr>
        <p:spPr>
          <a:xfrm>
            <a:off x="530225" y="1032383"/>
            <a:ext cx="7811770" cy="2580194"/>
          </a:xfrm>
          <a:prstGeom prst="rect">
            <a:avLst/>
          </a:prstGeom>
        </p:spPr>
        <p:txBody>
          <a:bodyPr vert="horz" wrap="square" lIns="0" tIns="27940" rIns="0" bIns="0" rtlCol="0">
            <a:spAutoFit/>
          </a:bodyPr>
          <a:lstStyle/>
          <a:p>
            <a:pPr marL="12700" marR="5080">
              <a:lnSpc>
                <a:spcPts val="2850"/>
              </a:lnSpc>
              <a:spcBef>
                <a:spcPts val="220"/>
              </a:spcBef>
            </a:pPr>
            <a:r>
              <a:rPr sz="2400" spc="-40" dirty="0">
                <a:cs typeface="Arial"/>
              </a:rPr>
              <a:t>Total</a:t>
            </a:r>
            <a:r>
              <a:rPr sz="2400" spc="-35" dirty="0">
                <a:cs typeface="Arial"/>
              </a:rPr>
              <a:t> </a:t>
            </a:r>
            <a:r>
              <a:rPr sz="2400" dirty="0">
                <a:cs typeface="Arial"/>
              </a:rPr>
              <a:t>width</a:t>
            </a:r>
            <a:r>
              <a:rPr sz="2400" spc="-25" dirty="0">
                <a:cs typeface="Arial"/>
              </a:rPr>
              <a:t> </a:t>
            </a:r>
            <a:r>
              <a:rPr sz="2400" dirty="0">
                <a:cs typeface="Arial"/>
              </a:rPr>
              <a:t>of</a:t>
            </a:r>
            <a:r>
              <a:rPr sz="2400" spc="-25" dirty="0">
                <a:cs typeface="Arial"/>
              </a:rPr>
              <a:t> </a:t>
            </a:r>
            <a:r>
              <a:rPr sz="2400" dirty="0">
                <a:cs typeface="Arial"/>
              </a:rPr>
              <a:t>a</a:t>
            </a:r>
            <a:r>
              <a:rPr sz="2400" spc="-25" dirty="0">
                <a:cs typeface="Arial"/>
              </a:rPr>
              <a:t> </a:t>
            </a:r>
            <a:r>
              <a:rPr sz="2400" dirty="0">
                <a:cs typeface="Arial"/>
              </a:rPr>
              <a:t>95%</a:t>
            </a:r>
            <a:r>
              <a:rPr sz="2400" spc="-25" dirty="0">
                <a:cs typeface="Arial"/>
              </a:rPr>
              <a:t> </a:t>
            </a:r>
            <a:r>
              <a:rPr sz="2400" dirty="0">
                <a:cs typeface="Arial"/>
              </a:rPr>
              <a:t>confidence</a:t>
            </a:r>
            <a:r>
              <a:rPr sz="2400" spc="-25" dirty="0">
                <a:cs typeface="Arial"/>
              </a:rPr>
              <a:t> </a:t>
            </a:r>
            <a:r>
              <a:rPr sz="2400" dirty="0">
                <a:cs typeface="Arial"/>
              </a:rPr>
              <a:t>interval</a:t>
            </a:r>
            <a:r>
              <a:rPr sz="2400" spc="-25" dirty="0">
                <a:cs typeface="Arial"/>
              </a:rPr>
              <a:t> </a:t>
            </a:r>
            <a:r>
              <a:rPr sz="2400" dirty="0">
                <a:cs typeface="Arial"/>
              </a:rPr>
              <a:t>for</a:t>
            </a:r>
            <a:r>
              <a:rPr sz="2400" spc="-30" dirty="0">
                <a:cs typeface="Arial"/>
              </a:rPr>
              <a:t> </a:t>
            </a:r>
            <a:r>
              <a:rPr sz="2400" dirty="0">
                <a:cs typeface="Arial"/>
              </a:rPr>
              <a:t>the</a:t>
            </a:r>
            <a:r>
              <a:rPr sz="2400" spc="-25" dirty="0">
                <a:cs typeface="Arial"/>
              </a:rPr>
              <a:t> </a:t>
            </a:r>
            <a:r>
              <a:rPr sz="2400" spc="-10" dirty="0">
                <a:cs typeface="Arial"/>
              </a:rPr>
              <a:t>population average</a:t>
            </a:r>
            <a:endParaRPr sz="2400" dirty="0">
              <a:cs typeface="Arial"/>
            </a:endParaRPr>
          </a:p>
          <a:p>
            <a:pPr>
              <a:lnSpc>
                <a:spcPct val="100000"/>
              </a:lnSpc>
              <a:spcBef>
                <a:spcPts val="5"/>
              </a:spcBef>
            </a:pPr>
            <a:endParaRPr sz="3150" dirty="0">
              <a:cs typeface="Arial"/>
            </a:endParaRPr>
          </a:p>
          <a:p>
            <a:pPr marL="12700">
              <a:lnSpc>
                <a:spcPct val="100000"/>
              </a:lnSpc>
              <a:tabLst>
                <a:tab pos="358775" algn="l"/>
              </a:tabLst>
            </a:pPr>
            <a:r>
              <a:rPr sz="2400" spc="-50" dirty="0">
                <a:cs typeface="Arial"/>
              </a:rPr>
              <a:t>=</a:t>
            </a:r>
            <a:r>
              <a:rPr sz="2400" dirty="0">
                <a:cs typeface="Arial"/>
              </a:rPr>
              <a:t>	4</a:t>
            </a:r>
            <a:r>
              <a:rPr sz="2400" spc="-20" dirty="0">
                <a:cs typeface="Arial"/>
              </a:rPr>
              <a:t> </a:t>
            </a:r>
            <a:r>
              <a:rPr sz="2400" dirty="0">
                <a:cs typeface="Arial"/>
              </a:rPr>
              <a:t>*</a:t>
            </a:r>
            <a:r>
              <a:rPr sz="2400" spc="-10" dirty="0">
                <a:cs typeface="Arial"/>
              </a:rPr>
              <a:t> </a:t>
            </a:r>
            <a:r>
              <a:rPr sz="2400" dirty="0">
                <a:cs typeface="Arial"/>
              </a:rPr>
              <a:t>SD</a:t>
            </a:r>
            <a:r>
              <a:rPr sz="2400" spc="-10" dirty="0">
                <a:cs typeface="Arial"/>
              </a:rPr>
              <a:t> </a:t>
            </a:r>
            <a:r>
              <a:rPr sz="2400" dirty="0">
                <a:cs typeface="Arial"/>
              </a:rPr>
              <a:t>of</a:t>
            </a:r>
            <a:r>
              <a:rPr sz="2400" spc="-10" dirty="0">
                <a:cs typeface="Arial"/>
              </a:rPr>
              <a:t> </a:t>
            </a:r>
            <a:r>
              <a:rPr sz="2400" dirty="0">
                <a:cs typeface="Arial"/>
              </a:rPr>
              <a:t>the</a:t>
            </a:r>
            <a:r>
              <a:rPr sz="2400" spc="-15" dirty="0">
                <a:cs typeface="Arial"/>
              </a:rPr>
              <a:t> </a:t>
            </a:r>
            <a:r>
              <a:rPr sz="2400" dirty="0">
                <a:cs typeface="Arial"/>
              </a:rPr>
              <a:t>sample</a:t>
            </a:r>
            <a:r>
              <a:rPr sz="2400" spc="-5" dirty="0">
                <a:cs typeface="Arial"/>
              </a:rPr>
              <a:t> </a:t>
            </a:r>
            <a:r>
              <a:rPr sz="2400" spc="-10" dirty="0">
                <a:cs typeface="Arial"/>
              </a:rPr>
              <a:t>average</a:t>
            </a:r>
            <a:endParaRPr sz="2400" dirty="0">
              <a:cs typeface="Arial"/>
            </a:endParaRPr>
          </a:p>
          <a:p>
            <a:pPr>
              <a:lnSpc>
                <a:spcPct val="100000"/>
              </a:lnSpc>
              <a:spcBef>
                <a:spcPts val="15"/>
              </a:spcBef>
            </a:pPr>
            <a:endParaRPr sz="3200" dirty="0">
              <a:cs typeface="Arial"/>
            </a:endParaRPr>
          </a:p>
          <a:p>
            <a:pPr marL="12700">
              <a:lnSpc>
                <a:spcPct val="100000"/>
              </a:lnSpc>
              <a:spcBef>
                <a:spcPts val="5"/>
              </a:spcBef>
              <a:tabLst>
                <a:tab pos="358775" algn="l"/>
              </a:tabLst>
            </a:pPr>
            <a:r>
              <a:rPr sz="2400" spc="-50" dirty="0">
                <a:cs typeface="Arial"/>
              </a:rPr>
              <a:t>=</a:t>
            </a:r>
            <a:r>
              <a:rPr sz="2400" dirty="0">
                <a:cs typeface="Arial"/>
              </a:rPr>
              <a:t>	4</a:t>
            </a:r>
            <a:r>
              <a:rPr sz="2400" spc="-25" dirty="0">
                <a:cs typeface="Arial"/>
              </a:rPr>
              <a:t> </a:t>
            </a:r>
            <a:r>
              <a:rPr sz="2400" dirty="0">
                <a:cs typeface="Arial"/>
              </a:rPr>
              <a:t>*</a:t>
            </a:r>
            <a:r>
              <a:rPr sz="2400" spc="-10" dirty="0">
                <a:cs typeface="Arial"/>
              </a:rPr>
              <a:t> </a:t>
            </a:r>
            <a:r>
              <a:rPr sz="2400" dirty="0">
                <a:cs typeface="Arial"/>
              </a:rPr>
              <a:t>(population</a:t>
            </a:r>
            <a:r>
              <a:rPr sz="2400" spc="-10" dirty="0">
                <a:cs typeface="Arial"/>
              </a:rPr>
              <a:t> </a:t>
            </a:r>
            <a:r>
              <a:rPr sz="2400" dirty="0">
                <a:cs typeface="Arial"/>
              </a:rPr>
              <a:t>SD)</a:t>
            </a:r>
            <a:r>
              <a:rPr sz="2400" spc="15" dirty="0">
                <a:cs typeface="Arial"/>
              </a:rPr>
              <a:t> </a:t>
            </a:r>
            <a:r>
              <a:rPr sz="3000" dirty="0">
                <a:cs typeface="Arial"/>
              </a:rPr>
              <a:t>/</a:t>
            </a:r>
            <a:r>
              <a:rPr sz="3000" spc="-5" dirty="0">
                <a:cs typeface="Arial"/>
              </a:rPr>
              <a:t> </a:t>
            </a:r>
            <a:r>
              <a:rPr sz="2400" dirty="0">
                <a:cs typeface="Arial"/>
              </a:rPr>
              <a:t>√sample</a:t>
            </a:r>
            <a:r>
              <a:rPr sz="2400" spc="-15" dirty="0">
                <a:cs typeface="Arial"/>
              </a:rPr>
              <a:t> </a:t>
            </a:r>
            <a:r>
              <a:rPr sz="2400" spc="-20" dirty="0">
                <a:cs typeface="Arial"/>
              </a:rPr>
              <a:t>size</a:t>
            </a:r>
            <a:endParaRPr sz="2400" dirty="0">
              <a:cs typeface="Arial"/>
            </a:endParaRPr>
          </a:p>
        </p:txBody>
      </p:sp>
      <p:sp>
        <p:nvSpPr>
          <p:cNvPr id="4" name="object 4"/>
          <p:cNvSpPr/>
          <p:nvPr/>
        </p:nvSpPr>
        <p:spPr>
          <a:xfrm>
            <a:off x="3930187" y="31815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66471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Controlling</a:t>
            </a:r>
            <a:r>
              <a:rPr spc="-45" dirty="0">
                <a:solidFill>
                  <a:schemeClr val="tx1"/>
                </a:solidFill>
              </a:rPr>
              <a:t> </a:t>
            </a:r>
            <a:r>
              <a:rPr dirty="0">
                <a:solidFill>
                  <a:schemeClr val="tx1"/>
                </a:solidFill>
              </a:rPr>
              <a:t>the</a:t>
            </a:r>
            <a:r>
              <a:rPr spc="-35" dirty="0">
                <a:solidFill>
                  <a:schemeClr val="tx1"/>
                </a:solidFill>
              </a:rPr>
              <a:t> </a:t>
            </a:r>
            <a:r>
              <a:rPr spc="-10" dirty="0">
                <a:solidFill>
                  <a:schemeClr val="tx1"/>
                </a:solidFill>
              </a:rPr>
              <a:t>Width</a:t>
            </a:r>
          </a:p>
        </p:txBody>
      </p:sp>
      <p:sp>
        <p:nvSpPr>
          <p:cNvPr id="3" name="object 3"/>
          <p:cNvSpPr txBox="1">
            <a:spLocks noGrp="1"/>
          </p:cNvSpPr>
          <p:nvPr>
            <p:ph type="body" idx="1"/>
          </p:nvPr>
        </p:nvSpPr>
        <p:spPr>
          <a:xfrm>
            <a:off x="530225" y="965255"/>
            <a:ext cx="8348304" cy="3336170"/>
          </a:xfrm>
          <a:prstGeom prst="rect">
            <a:avLst/>
          </a:prstGeom>
        </p:spPr>
        <p:txBody>
          <a:bodyPr vert="horz" wrap="square" lIns="0" tIns="27940" rIns="0" bIns="0" rtlCol="0">
            <a:spAutoFit/>
          </a:bodyPr>
          <a:lstStyle/>
          <a:p>
            <a:pPr marL="426720" marR="282575" indent="-412750">
              <a:lnSpc>
                <a:spcPts val="2850"/>
              </a:lnSpc>
              <a:spcBef>
                <a:spcPts val="220"/>
              </a:spcBef>
              <a:buClr>
                <a:srgbClr val="C4820D"/>
              </a:buClr>
              <a:buChar char="●"/>
              <a:tabLst>
                <a:tab pos="426720" algn="l"/>
                <a:tab pos="427355" algn="l"/>
              </a:tabLst>
            </a:pPr>
            <a:r>
              <a:rPr sz="2400" spc="-40" dirty="0"/>
              <a:t>Total</a:t>
            </a:r>
            <a:r>
              <a:rPr sz="2400" spc="-30" dirty="0"/>
              <a:t> </a:t>
            </a:r>
            <a:r>
              <a:rPr sz="2400" dirty="0"/>
              <a:t>width</a:t>
            </a:r>
            <a:r>
              <a:rPr sz="2400" spc="-30" dirty="0"/>
              <a:t> </a:t>
            </a:r>
            <a:r>
              <a:rPr sz="2400" dirty="0"/>
              <a:t>of</a:t>
            </a:r>
            <a:r>
              <a:rPr sz="2400" spc="-30" dirty="0"/>
              <a:t> </a:t>
            </a:r>
            <a:r>
              <a:rPr sz="2400" dirty="0"/>
              <a:t>an</a:t>
            </a:r>
            <a:r>
              <a:rPr sz="2400" spc="-30" dirty="0"/>
              <a:t> </a:t>
            </a:r>
            <a:r>
              <a:rPr sz="2400" dirty="0"/>
              <a:t>approximate</a:t>
            </a:r>
            <a:r>
              <a:rPr sz="2400" spc="-30" dirty="0"/>
              <a:t> </a:t>
            </a:r>
            <a:r>
              <a:rPr sz="2400" dirty="0"/>
              <a:t>95%</a:t>
            </a:r>
            <a:r>
              <a:rPr sz="2400" spc="-30" dirty="0"/>
              <a:t> </a:t>
            </a:r>
            <a:r>
              <a:rPr sz="2400" dirty="0"/>
              <a:t>confidence</a:t>
            </a:r>
            <a:r>
              <a:rPr sz="2400" spc="-30" dirty="0"/>
              <a:t> </a:t>
            </a:r>
            <a:r>
              <a:rPr sz="2400" spc="-10" dirty="0"/>
              <a:t>interval </a:t>
            </a:r>
            <a:r>
              <a:rPr sz="2400" dirty="0"/>
              <a:t>for</a:t>
            </a:r>
            <a:r>
              <a:rPr sz="2400" spc="-30" dirty="0"/>
              <a:t> </a:t>
            </a:r>
            <a:r>
              <a:rPr sz="2400" dirty="0"/>
              <a:t>a</a:t>
            </a:r>
            <a:r>
              <a:rPr sz="2400" spc="-25" dirty="0"/>
              <a:t> </a:t>
            </a:r>
            <a:r>
              <a:rPr sz="2400" dirty="0"/>
              <a:t>population</a:t>
            </a:r>
            <a:r>
              <a:rPr sz="2400" spc="-20" dirty="0"/>
              <a:t> </a:t>
            </a:r>
            <a:r>
              <a:rPr sz="2400" spc="-10" dirty="0"/>
              <a:t>proportion</a:t>
            </a:r>
            <a:endParaRPr sz="2400" dirty="0"/>
          </a:p>
          <a:p>
            <a:pPr marL="289560" indent="0">
              <a:lnSpc>
                <a:spcPct val="100000"/>
              </a:lnSpc>
              <a:buNone/>
              <a:tabLst>
                <a:tab pos="857885" algn="l"/>
              </a:tabLst>
            </a:pPr>
            <a:r>
              <a:rPr lang="en-US" sz="2400" spc="-50" dirty="0"/>
              <a:t>	</a:t>
            </a:r>
            <a:r>
              <a:rPr sz="2400" spc="-50" dirty="0"/>
              <a:t>=</a:t>
            </a:r>
            <a:r>
              <a:rPr sz="2400" dirty="0"/>
              <a:t>	4</a:t>
            </a:r>
            <a:r>
              <a:rPr sz="2400" spc="-30" dirty="0"/>
              <a:t> </a:t>
            </a:r>
            <a:r>
              <a:rPr sz="2400" dirty="0"/>
              <a:t>*</a:t>
            </a:r>
            <a:r>
              <a:rPr sz="2400" spc="-15" dirty="0"/>
              <a:t> </a:t>
            </a:r>
            <a:r>
              <a:rPr sz="2400" dirty="0"/>
              <a:t>(SD</a:t>
            </a:r>
            <a:r>
              <a:rPr sz="2400" spc="-20" dirty="0"/>
              <a:t> </a:t>
            </a:r>
            <a:r>
              <a:rPr sz="2400" dirty="0"/>
              <a:t>of</a:t>
            </a:r>
            <a:r>
              <a:rPr sz="2400" spc="-15" dirty="0"/>
              <a:t> </a:t>
            </a:r>
            <a:r>
              <a:rPr sz="2400" dirty="0"/>
              <a:t>0/1</a:t>
            </a:r>
            <a:r>
              <a:rPr sz="2400" spc="-15" dirty="0"/>
              <a:t> </a:t>
            </a:r>
            <a:r>
              <a:rPr sz="2400" dirty="0"/>
              <a:t>population)</a:t>
            </a:r>
            <a:r>
              <a:rPr sz="2400" spc="-20" dirty="0"/>
              <a:t> </a:t>
            </a:r>
            <a:r>
              <a:rPr sz="2400" dirty="0"/>
              <a:t>/</a:t>
            </a:r>
            <a:r>
              <a:rPr sz="2400" spc="-20" dirty="0"/>
              <a:t> </a:t>
            </a:r>
            <a:r>
              <a:rPr sz="2400" dirty="0"/>
              <a:t>√sample</a:t>
            </a:r>
            <a:r>
              <a:rPr sz="2400" spc="-20" dirty="0"/>
              <a:t> size</a:t>
            </a:r>
          </a:p>
          <a:p>
            <a:pPr marL="1905">
              <a:lnSpc>
                <a:spcPct val="100000"/>
              </a:lnSpc>
              <a:spcBef>
                <a:spcPts val="50"/>
              </a:spcBef>
            </a:pPr>
            <a:endParaRPr sz="2400" dirty="0"/>
          </a:p>
          <a:p>
            <a:pPr marL="426720" marR="1066165" indent="-412750">
              <a:lnSpc>
                <a:spcPts val="2850"/>
              </a:lnSpc>
              <a:buClr>
                <a:srgbClr val="C4820D"/>
              </a:buClr>
              <a:buChar char="●"/>
              <a:tabLst>
                <a:tab pos="426720" algn="l"/>
                <a:tab pos="427355" algn="l"/>
              </a:tabLst>
            </a:pPr>
            <a:r>
              <a:rPr sz="2400" dirty="0"/>
              <a:t>The</a:t>
            </a:r>
            <a:r>
              <a:rPr sz="2400" spc="-40" dirty="0"/>
              <a:t> </a:t>
            </a:r>
            <a:r>
              <a:rPr sz="2400" dirty="0"/>
              <a:t>narrower</a:t>
            </a:r>
            <a:r>
              <a:rPr sz="2400" spc="-25" dirty="0"/>
              <a:t> </a:t>
            </a:r>
            <a:r>
              <a:rPr sz="2400" dirty="0"/>
              <a:t>the</a:t>
            </a:r>
            <a:r>
              <a:rPr sz="2400" spc="-30" dirty="0"/>
              <a:t> </a:t>
            </a:r>
            <a:r>
              <a:rPr sz="2400" dirty="0"/>
              <a:t>interval,</a:t>
            </a:r>
            <a:r>
              <a:rPr sz="2400" spc="-25" dirty="0"/>
              <a:t> </a:t>
            </a:r>
            <a:r>
              <a:rPr sz="2400" dirty="0"/>
              <a:t>the</a:t>
            </a:r>
            <a:r>
              <a:rPr sz="2400" spc="-30" dirty="0"/>
              <a:t> </a:t>
            </a:r>
            <a:r>
              <a:rPr sz="2400" dirty="0"/>
              <a:t>more</a:t>
            </a:r>
            <a:r>
              <a:rPr sz="2400" spc="-25" dirty="0"/>
              <a:t> </a:t>
            </a:r>
            <a:r>
              <a:rPr sz="2400" dirty="0"/>
              <a:t>precise</a:t>
            </a:r>
            <a:r>
              <a:rPr sz="2400" spc="-20" dirty="0"/>
              <a:t> your </a:t>
            </a:r>
            <a:r>
              <a:rPr sz="2400" spc="-10" dirty="0"/>
              <a:t>estimate.</a:t>
            </a:r>
          </a:p>
          <a:p>
            <a:pPr marL="426720" marR="5080" indent="-412750">
              <a:lnSpc>
                <a:spcPts val="2850"/>
              </a:lnSpc>
              <a:buClr>
                <a:srgbClr val="C4820D"/>
              </a:buClr>
              <a:buChar char="●"/>
              <a:tabLst>
                <a:tab pos="426720" algn="l"/>
                <a:tab pos="427355" algn="l"/>
              </a:tabLst>
            </a:pPr>
            <a:r>
              <a:rPr sz="2400" dirty="0"/>
              <a:t>Suppose</a:t>
            </a:r>
            <a:r>
              <a:rPr sz="2400" spc="-35" dirty="0"/>
              <a:t> </a:t>
            </a:r>
            <a:r>
              <a:rPr sz="2400" dirty="0"/>
              <a:t>you</a:t>
            </a:r>
            <a:r>
              <a:rPr sz="2400" spc="-20" dirty="0"/>
              <a:t> </a:t>
            </a:r>
            <a:r>
              <a:rPr sz="2400" dirty="0"/>
              <a:t>want</a:t>
            </a:r>
            <a:r>
              <a:rPr sz="2400" spc="-20" dirty="0"/>
              <a:t> </a:t>
            </a:r>
            <a:r>
              <a:rPr sz="2400" dirty="0"/>
              <a:t>the</a:t>
            </a:r>
            <a:r>
              <a:rPr sz="2400" spc="-25" dirty="0"/>
              <a:t> </a:t>
            </a:r>
            <a:r>
              <a:rPr sz="2400" dirty="0"/>
              <a:t>total</a:t>
            </a:r>
            <a:r>
              <a:rPr sz="2400" spc="-25" dirty="0"/>
              <a:t> </a:t>
            </a:r>
            <a:r>
              <a:rPr sz="2400" dirty="0"/>
              <a:t>width</a:t>
            </a:r>
            <a:r>
              <a:rPr sz="2400" spc="-15" dirty="0"/>
              <a:t> </a:t>
            </a:r>
            <a:r>
              <a:rPr sz="2400" dirty="0"/>
              <a:t>of</a:t>
            </a:r>
            <a:r>
              <a:rPr sz="2400" spc="-20" dirty="0"/>
              <a:t> </a:t>
            </a:r>
            <a:r>
              <a:rPr sz="2400" dirty="0"/>
              <a:t>the</a:t>
            </a:r>
            <a:r>
              <a:rPr sz="2400" spc="-25" dirty="0"/>
              <a:t> </a:t>
            </a:r>
            <a:r>
              <a:rPr sz="2400" dirty="0"/>
              <a:t>interval</a:t>
            </a:r>
            <a:r>
              <a:rPr sz="2400" spc="-20" dirty="0"/>
              <a:t> </a:t>
            </a:r>
            <a:r>
              <a:rPr sz="2400" dirty="0"/>
              <a:t>to</a:t>
            </a:r>
            <a:r>
              <a:rPr sz="2400" spc="-25" dirty="0"/>
              <a:t> </a:t>
            </a:r>
            <a:r>
              <a:rPr sz="2400" dirty="0"/>
              <a:t>be</a:t>
            </a:r>
            <a:r>
              <a:rPr sz="2400" spc="-15" dirty="0"/>
              <a:t> </a:t>
            </a:r>
            <a:r>
              <a:rPr sz="2400" spc="-25" dirty="0"/>
              <a:t>no </a:t>
            </a:r>
            <a:r>
              <a:rPr sz="2400" dirty="0"/>
              <a:t>more</a:t>
            </a:r>
            <a:r>
              <a:rPr sz="2400" spc="-15" dirty="0"/>
              <a:t> </a:t>
            </a:r>
            <a:r>
              <a:rPr sz="2400" dirty="0"/>
              <a:t>than</a:t>
            </a:r>
            <a:r>
              <a:rPr sz="2400" spc="-15" dirty="0"/>
              <a:t> </a:t>
            </a:r>
            <a:r>
              <a:rPr sz="2400" dirty="0"/>
              <a:t>1%.</a:t>
            </a:r>
            <a:r>
              <a:rPr sz="2400" spc="-10" dirty="0"/>
              <a:t> </a:t>
            </a:r>
            <a:r>
              <a:rPr sz="2400" dirty="0"/>
              <a:t>How</a:t>
            </a:r>
            <a:r>
              <a:rPr sz="2400" spc="-10" dirty="0"/>
              <a:t> </a:t>
            </a:r>
            <a:r>
              <a:rPr sz="2400" dirty="0"/>
              <a:t>should</a:t>
            </a:r>
            <a:r>
              <a:rPr sz="2400" spc="-10" dirty="0"/>
              <a:t> </a:t>
            </a:r>
            <a:r>
              <a:rPr sz="2400" dirty="0"/>
              <a:t>you</a:t>
            </a:r>
            <a:r>
              <a:rPr sz="2400" spc="-10" dirty="0"/>
              <a:t> </a:t>
            </a:r>
            <a:r>
              <a:rPr sz="2400" dirty="0"/>
              <a:t>choose</a:t>
            </a:r>
            <a:r>
              <a:rPr sz="2400" spc="-10" dirty="0"/>
              <a:t> </a:t>
            </a:r>
            <a:r>
              <a:rPr sz="2400" dirty="0"/>
              <a:t>the</a:t>
            </a:r>
            <a:r>
              <a:rPr sz="2400" spc="-15" dirty="0"/>
              <a:t> </a:t>
            </a:r>
            <a:r>
              <a:rPr sz="2400" spc="-10" dirty="0"/>
              <a:t>sample size?</a:t>
            </a:r>
          </a:p>
        </p:txBody>
      </p:sp>
      <p:sp>
        <p:nvSpPr>
          <p:cNvPr id="4" name="object 4"/>
          <p:cNvSpPr/>
          <p:nvPr/>
        </p:nvSpPr>
        <p:spPr>
          <a:xfrm>
            <a:off x="5865105" y="1836123"/>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5" dirty="0">
                <a:solidFill>
                  <a:schemeClr val="tx1"/>
                </a:solidFill>
              </a:rPr>
              <a:t> </a:t>
            </a:r>
            <a:r>
              <a:rPr dirty="0">
                <a:solidFill>
                  <a:schemeClr val="tx1"/>
                </a:solidFill>
              </a:rPr>
              <a:t>Sample</a:t>
            </a:r>
            <a:r>
              <a:rPr spc="-40" dirty="0">
                <a:solidFill>
                  <a:schemeClr val="tx1"/>
                </a:solidFill>
              </a:rPr>
              <a:t> </a:t>
            </a:r>
            <a:r>
              <a:rPr dirty="0">
                <a:solidFill>
                  <a:schemeClr val="tx1"/>
                </a:solidFill>
              </a:rPr>
              <a:t>Size</a:t>
            </a:r>
            <a:r>
              <a:rPr spc="-40" dirty="0">
                <a:solidFill>
                  <a:schemeClr val="tx1"/>
                </a:solidFill>
              </a:rPr>
              <a:t> </a:t>
            </a:r>
            <a:r>
              <a:rPr dirty="0">
                <a:solidFill>
                  <a:schemeClr val="tx1"/>
                </a:solidFill>
              </a:rPr>
              <a:t>for</a:t>
            </a:r>
            <a:r>
              <a:rPr spc="-30" dirty="0">
                <a:solidFill>
                  <a:schemeClr val="tx1"/>
                </a:solidFill>
              </a:rPr>
              <a:t> </a:t>
            </a:r>
            <a:r>
              <a:rPr dirty="0">
                <a:solidFill>
                  <a:schemeClr val="tx1"/>
                </a:solidFill>
              </a:rPr>
              <a:t>a</a:t>
            </a:r>
            <a:r>
              <a:rPr spc="-30" dirty="0">
                <a:solidFill>
                  <a:schemeClr val="tx1"/>
                </a:solidFill>
              </a:rPr>
              <a:t> </a:t>
            </a:r>
            <a:r>
              <a:rPr dirty="0">
                <a:solidFill>
                  <a:schemeClr val="tx1"/>
                </a:solidFill>
              </a:rPr>
              <a:t>Given</a:t>
            </a:r>
            <a:r>
              <a:rPr spc="-35" dirty="0">
                <a:solidFill>
                  <a:schemeClr val="tx1"/>
                </a:solidFill>
              </a:rPr>
              <a:t> </a:t>
            </a:r>
            <a:r>
              <a:rPr spc="-10" dirty="0">
                <a:solidFill>
                  <a:schemeClr val="tx1"/>
                </a:solidFill>
              </a:rPr>
              <a:t>Width</a:t>
            </a:r>
          </a:p>
        </p:txBody>
      </p:sp>
      <p:sp>
        <p:nvSpPr>
          <p:cNvPr id="3" name="object 3"/>
          <p:cNvSpPr/>
          <p:nvPr/>
        </p:nvSpPr>
        <p:spPr>
          <a:xfrm>
            <a:off x="6098012" y="1053391"/>
            <a:ext cx="1633855" cy="0"/>
          </a:xfrm>
          <a:custGeom>
            <a:avLst/>
            <a:gdLst/>
            <a:ahLst/>
            <a:cxnLst/>
            <a:rect l="l" t="t" r="r" b="b"/>
            <a:pathLst>
              <a:path w="1633854">
                <a:moveTo>
                  <a:pt x="0" y="0"/>
                </a:moveTo>
                <a:lnTo>
                  <a:pt x="1633499" y="0"/>
                </a:lnTo>
              </a:path>
            </a:pathLst>
          </a:custGeom>
          <a:ln w="9524">
            <a:solidFill>
              <a:srgbClr val="000000"/>
            </a:solidFill>
          </a:ln>
        </p:spPr>
        <p:txBody>
          <a:bodyPr wrap="square" lIns="0" tIns="0" rIns="0" bIns="0" rtlCol="0"/>
          <a:lstStyle/>
          <a:p>
            <a:endParaRPr/>
          </a:p>
        </p:txBody>
      </p:sp>
      <p:sp>
        <p:nvSpPr>
          <p:cNvPr id="4" name="object 4"/>
          <p:cNvSpPr/>
          <p:nvPr/>
        </p:nvSpPr>
        <p:spPr>
          <a:xfrm>
            <a:off x="1183995" y="2983661"/>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
        <p:nvSpPr>
          <p:cNvPr id="5" name="object 5"/>
          <p:cNvSpPr txBox="1"/>
          <p:nvPr/>
        </p:nvSpPr>
        <p:spPr>
          <a:xfrm>
            <a:off x="530226" y="1005083"/>
            <a:ext cx="8210652" cy="3089948"/>
          </a:xfrm>
          <a:prstGeom prst="rect">
            <a:avLst/>
          </a:prstGeom>
        </p:spPr>
        <p:txBody>
          <a:bodyPr vert="horz" wrap="square" lIns="0" tIns="12700" rIns="0" bIns="0" rtlCol="0">
            <a:spAutoFit/>
          </a:bodyPr>
          <a:lstStyle/>
          <a:p>
            <a:pPr marL="447040">
              <a:lnSpc>
                <a:spcPct val="100000"/>
              </a:lnSpc>
              <a:spcBef>
                <a:spcPts val="100"/>
              </a:spcBef>
              <a:tabLst>
                <a:tab pos="1208405" algn="l"/>
                <a:tab pos="1554480" algn="l"/>
              </a:tabLst>
            </a:pPr>
            <a:r>
              <a:rPr sz="2400" spc="-20" dirty="0">
                <a:cs typeface="Arial"/>
              </a:rPr>
              <a:t>0.01</a:t>
            </a:r>
            <a:r>
              <a:rPr sz="2400" dirty="0">
                <a:cs typeface="Arial"/>
              </a:rPr>
              <a:t>	</a:t>
            </a:r>
            <a:r>
              <a:rPr sz="2400" spc="-50" dirty="0">
                <a:cs typeface="Arial"/>
              </a:rPr>
              <a:t>=</a:t>
            </a:r>
            <a:r>
              <a:rPr sz="2400" dirty="0">
                <a:cs typeface="Arial"/>
              </a:rPr>
              <a:t>	4</a:t>
            </a:r>
            <a:r>
              <a:rPr sz="2400" spc="-20" dirty="0">
                <a:cs typeface="Arial"/>
              </a:rPr>
              <a:t> </a:t>
            </a:r>
            <a:r>
              <a:rPr sz="2400" dirty="0">
                <a:cs typeface="Arial"/>
              </a:rPr>
              <a:t>*</a:t>
            </a:r>
            <a:r>
              <a:rPr sz="2400" spc="-15" dirty="0">
                <a:cs typeface="Arial"/>
              </a:rPr>
              <a:t> </a:t>
            </a:r>
            <a:r>
              <a:rPr sz="2400" dirty="0">
                <a:cs typeface="Arial"/>
              </a:rPr>
              <a:t>(SD</a:t>
            </a:r>
            <a:r>
              <a:rPr sz="2400" spc="-20"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20" dirty="0">
                <a:cs typeface="Arial"/>
              </a:rPr>
              <a:t> </a:t>
            </a:r>
            <a:r>
              <a:rPr sz="2400" dirty="0">
                <a:cs typeface="Arial"/>
              </a:rPr>
              <a:t>/</a:t>
            </a:r>
            <a:r>
              <a:rPr sz="2400" spc="-20" dirty="0">
                <a:cs typeface="Arial"/>
              </a:rPr>
              <a:t> </a:t>
            </a:r>
            <a:r>
              <a:rPr sz="2400" dirty="0">
                <a:cs typeface="Arial"/>
              </a:rPr>
              <a:t>√sample</a:t>
            </a:r>
            <a:r>
              <a:rPr sz="2400" spc="-20" dirty="0">
                <a:cs typeface="Arial"/>
              </a:rPr>
              <a:t> size</a:t>
            </a:r>
            <a:endParaRPr sz="2400" dirty="0">
              <a:cs typeface="Arial"/>
            </a:endParaRPr>
          </a:p>
          <a:p>
            <a:pPr>
              <a:lnSpc>
                <a:spcPct val="100000"/>
              </a:lnSpc>
              <a:spcBef>
                <a:spcPts val="50"/>
              </a:spcBef>
            </a:pPr>
            <a:endParaRPr sz="3150" dirty="0">
              <a:cs typeface="Arial"/>
            </a:endParaRPr>
          </a:p>
          <a:p>
            <a:pPr marL="424815" indent="-412750">
              <a:lnSpc>
                <a:spcPts val="2865"/>
              </a:lnSpc>
              <a:buClr>
                <a:srgbClr val="C4820D"/>
              </a:buClr>
              <a:buChar char="●"/>
              <a:tabLst>
                <a:tab pos="424815" algn="l"/>
                <a:tab pos="425450" algn="l"/>
              </a:tabLst>
            </a:pPr>
            <a:r>
              <a:rPr sz="2400" dirty="0">
                <a:cs typeface="Arial"/>
              </a:rPr>
              <a:t>Left</a:t>
            </a:r>
            <a:r>
              <a:rPr sz="2400" spc="-25" dirty="0">
                <a:cs typeface="Arial"/>
              </a:rPr>
              <a:t> </a:t>
            </a:r>
            <a:r>
              <a:rPr sz="2400" dirty="0">
                <a:cs typeface="Arial"/>
              </a:rPr>
              <a:t>side:</a:t>
            </a:r>
            <a:r>
              <a:rPr sz="2400" spc="-20" dirty="0">
                <a:cs typeface="Arial"/>
              </a:rPr>
              <a:t> </a:t>
            </a:r>
            <a:r>
              <a:rPr sz="2400" dirty="0">
                <a:cs typeface="Arial"/>
              </a:rPr>
              <a:t>1%,</a:t>
            </a:r>
            <a:r>
              <a:rPr sz="2400" spc="-15" dirty="0">
                <a:cs typeface="Arial"/>
              </a:rPr>
              <a:t> </a:t>
            </a:r>
            <a:r>
              <a:rPr sz="2400" dirty="0">
                <a:cs typeface="Arial"/>
              </a:rPr>
              <a:t>the</a:t>
            </a:r>
            <a:r>
              <a:rPr sz="2400" spc="-15" dirty="0">
                <a:cs typeface="Arial"/>
              </a:rPr>
              <a:t> </a:t>
            </a:r>
            <a:r>
              <a:rPr sz="2400" dirty="0">
                <a:cs typeface="Arial"/>
              </a:rPr>
              <a:t>max</a:t>
            </a:r>
            <a:r>
              <a:rPr sz="2400" spc="-20" dirty="0">
                <a:cs typeface="Arial"/>
              </a:rPr>
              <a:t> </a:t>
            </a:r>
            <a:r>
              <a:rPr sz="2400" dirty="0">
                <a:cs typeface="Arial"/>
              </a:rPr>
              <a:t>total</a:t>
            </a:r>
            <a:r>
              <a:rPr sz="2400" spc="-15" dirty="0">
                <a:cs typeface="Arial"/>
              </a:rPr>
              <a:t> </a:t>
            </a:r>
            <a:r>
              <a:rPr sz="2400" dirty="0">
                <a:cs typeface="Arial"/>
              </a:rPr>
              <a:t>width</a:t>
            </a:r>
            <a:r>
              <a:rPr sz="2400" spc="-15" dirty="0">
                <a:cs typeface="Arial"/>
              </a:rPr>
              <a:t> </a:t>
            </a:r>
            <a:r>
              <a:rPr sz="2400" dirty="0">
                <a:cs typeface="Arial"/>
              </a:rPr>
              <a:t>that</a:t>
            </a:r>
            <a:r>
              <a:rPr sz="2400" spc="-20" dirty="0">
                <a:cs typeface="Arial"/>
              </a:rPr>
              <a:t> </a:t>
            </a:r>
            <a:r>
              <a:rPr sz="2400" dirty="0">
                <a:cs typeface="Arial"/>
              </a:rPr>
              <a:t>you’ll</a:t>
            </a:r>
            <a:r>
              <a:rPr sz="2400" spc="-15" dirty="0">
                <a:cs typeface="Arial"/>
              </a:rPr>
              <a:t> </a:t>
            </a:r>
            <a:r>
              <a:rPr sz="2400" spc="-10" dirty="0">
                <a:cs typeface="Arial"/>
              </a:rPr>
              <a:t>accept</a:t>
            </a:r>
            <a:endParaRPr lang="en-US" sz="2400" spc="-10" dirty="0">
              <a:cs typeface="Arial"/>
            </a:endParaRPr>
          </a:p>
          <a:p>
            <a:pPr marL="424815" indent="-412750">
              <a:lnSpc>
                <a:spcPts val="2865"/>
              </a:lnSpc>
              <a:buClr>
                <a:srgbClr val="C4820D"/>
              </a:buClr>
              <a:buChar char="●"/>
              <a:tabLst>
                <a:tab pos="424815" algn="l"/>
                <a:tab pos="425450" algn="l"/>
              </a:tabLst>
            </a:pPr>
            <a:r>
              <a:rPr sz="2400" dirty="0">
                <a:cs typeface="Arial"/>
              </a:rPr>
              <a:t>Right</a:t>
            </a:r>
            <a:r>
              <a:rPr sz="2400" spc="-35" dirty="0">
                <a:cs typeface="Arial"/>
              </a:rPr>
              <a:t> </a:t>
            </a:r>
            <a:r>
              <a:rPr sz="2400" dirty="0">
                <a:cs typeface="Arial"/>
              </a:rPr>
              <a:t>side:</a:t>
            </a:r>
            <a:r>
              <a:rPr sz="2400" spc="-20" dirty="0">
                <a:cs typeface="Arial"/>
              </a:rPr>
              <a:t> </a:t>
            </a:r>
            <a:r>
              <a:rPr sz="2400" dirty="0">
                <a:cs typeface="Arial"/>
              </a:rPr>
              <a:t>formula</a:t>
            </a:r>
            <a:r>
              <a:rPr sz="2400" spc="-25" dirty="0">
                <a:cs typeface="Arial"/>
              </a:rPr>
              <a:t> </a:t>
            </a:r>
            <a:r>
              <a:rPr sz="2400" dirty="0">
                <a:cs typeface="Arial"/>
              </a:rPr>
              <a:t>for</a:t>
            </a:r>
            <a:r>
              <a:rPr sz="2400" spc="-25" dirty="0">
                <a:cs typeface="Arial"/>
              </a:rPr>
              <a:t> </a:t>
            </a:r>
            <a:r>
              <a:rPr sz="2400" dirty="0">
                <a:cs typeface="Arial"/>
              </a:rPr>
              <a:t>the</a:t>
            </a:r>
            <a:r>
              <a:rPr sz="2400" spc="-20" dirty="0">
                <a:cs typeface="Arial"/>
              </a:rPr>
              <a:t> </a:t>
            </a:r>
            <a:r>
              <a:rPr sz="2400" dirty="0">
                <a:cs typeface="Arial"/>
              </a:rPr>
              <a:t>total</a:t>
            </a:r>
            <a:r>
              <a:rPr sz="2400" spc="-25" dirty="0">
                <a:cs typeface="Arial"/>
              </a:rPr>
              <a:t> </a:t>
            </a:r>
            <a:r>
              <a:rPr sz="2400" spc="-10" dirty="0">
                <a:cs typeface="Arial"/>
              </a:rPr>
              <a:t>width</a:t>
            </a:r>
            <a:endParaRPr lang="en-US" sz="2400" spc="-10" dirty="0">
              <a:cs typeface="Arial"/>
            </a:endParaRPr>
          </a:p>
          <a:p>
            <a:pPr marL="882015" lvl="1" indent="-412750">
              <a:lnSpc>
                <a:spcPts val="2865"/>
              </a:lnSpc>
              <a:buClr>
                <a:srgbClr val="C4820D"/>
              </a:buClr>
              <a:buChar char="●"/>
              <a:tabLst>
                <a:tab pos="424815" algn="l"/>
                <a:tab pos="425450" algn="l"/>
              </a:tabLst>
            </a:pPr>
            <a:endParaRPr lang="en-US" sz="2400" spc="-10" dirty="0">
              <a:cs typeface="Arial"/>
            </a:endParaRPr>
          </a:p>
          <a:p>
            <a:pPr marL="469265" lvl="1">
              <a:lnSpc>
                <a:spcPts val="2865"/>
              </a:lnSpc>
              <a:buClr>
                <a:srgbClr val="C4820D"/>
              </a:buClr>
              <a:tabLst>
                <a:tab pos="424815" algn="l"/>
                <a:tab pos="425450" algn="l"/>
              </a:tabLst>
            </a:pPr>
            <a:r>
              <a:rPr sz="2400" dirty="0">
                <a:cs typeface="Arial"/>
              </a:rPr>
              <a:t>√sample</a:t>
            </a:r>
            <a:r>
              <a:rPr sz="2400" spc="-40" dirty="0">
                <a:cs typeface="Arial"/>
              </a:rPr>
              <a:t> </a:t>
            </a:r>
            <a:r>
              <a:rPr sz="2400" spc="-20" dirty="0">
                <a:cs typeface="Arial"/>
              </a:rPr>
              <a:t>siz</a:t>
            </a:r>
            <a:r>
              <a:rPr lang="en-US" sz="2400" spc="-20" dirty="0">
                <a:cs typeface="Arial"/>
              </a:rPr>
              <a:t>e </a:t>
            </a:r>
            <a:r>
              <a:rPr sz="2400" spc="-50" dirty="0">
                <a:cs typeface="Arial"/>
              </a:rPr>
              <a:t>=</a:t>
            </a:r>
            <a:r>
              <a:rPr sz="2400" dirty="0">
                <a:cs typeface="Arial"/>
              </a:rPr>
              <a:t>	4</a:t>
            </a:r>
            <a:r>
              <a:rPr sz="2400" spc="-25" dirty="0">
                <a:cs typeface="Arial"/>
              </a:rPr>
              <a:t> </a:t>
            </a:r>
            <a:r>
              <a:rPr sz="2400" dirty="0">
                <a:cs typeface="Arial"/>
              </a:rPr>
              <a:t>*</a:t>
            </a:r>
            <a:r>
              <a:rPr sz="2400" spc="-15" dirty="0">
                <a:cs typeface="Arial"/>
              </a:rPr>
              <a:t> </a:t>
            </a:r>
            <a:r>
              <a:rPr sz="2400" dirty="0">
                <a:cs typeface="Arial"/>
              </a:rPr>
              <a:t>(SD</a:t>
            </a:r>
            <a:r>
              <a:rPr sz="2400" spc="-1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a:t>
            </a:r>
            <a:r>
              <a:rPr sz="2400" spc="-15" dirty="0">
                <a:cs typeface="Arial"/>
              </a:rPr>
              <a:t> </a:t>
            </a:r>
            <a:r>
              <a:rPr sz="2400" spc="-20" dirty="0">
                <a:cs typeface="Arial"/>
              </a:rPr>
              <a:t>0.01 </a:t>
            </a:r>
            <a:endParaRPr lang="en-US" sz="2400" spc="-20" dirty="0">
              <a:cs typeface="Arial"/>
            </a:endParaRPr>
          </a:p>
          <a:p>
            <a:pPr marL="882015" lvl="1" indent="-412750">
              <a:lnSpc>
                <a:spcPts val="2865"/>
              </a:lnSpc>
              <a:buClr>
                <a:srgbClr val="C4820D"/>
              </a:buClr>
              <a:buChar char="●"/>
              <a:tabLst>
                <a:tab pos="424815" algn="l"/>
                <a:tab pos="425450" algn="l"/>
              </a:tabLst>
            </a:pPr>
            <a:endParaRPr lang="en-US" sz="2400" spc="-20" dirty="0">
              <a:solidFill>
                <a:srgbClr val="3B7EA1"/>
              </a:solidFill>
              <a:cs typeface="Arial"/>
            </a:endParaRPr>
          </a:p>
          <a:p>
            <a:pPr marL="469265" lvl="1" algn="ctr">
              <a:lnSpc>
                <a:spcPts val="2865"/>
              </a:lnSpc>
              <a:buClr>
                <a:srgbClr val="C4820D"/>
              </a:buClr>
              <a:tabLst>
                <a:tab pos="424815" algn="l"/>
                <a:tab pos="425450" algn="l"/>
              </a:tabLst>
            </a:pPr>
            <a:r>
              <a:rPr spc="-10" dirty="0">
                <a:solidFill>
                  <a:srgbClr val="3B7EA1"/>
                </a:solidFill>
                <a:cs typeface="Arial"/>
              </a:rPr>
              <a:t>(Demo</a:t>
            </a:r>
            <a:r>
              <a:rPr lang="en-US" spc="-10" dirty="0">
                <a:solidFill>
                  <a:srgbClr val="3B7EA1"/>
                </a:solidFill>
                <a:cs typeface="Arial"/>
              </a:rPr>
              <a:t> – Notebook 8.4, SD of 0/1 Population</a:t>
            </a:r>
            <a:r>
              <a:rPr spc="-10" dirty="0">
                <a:solidFill>
                  <a:srgbClr val="3B7EA1"/>
                </a:solidFill>
                <a:cs typeface="Arial"/>
              </a:rPr>
              <a:t>)</a:t>
            </a:r>
            <a:endParaRPr dirty="0">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2617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“Worst</a:t>
            </a:r>
            <a:r>
              <a:rPr spc="-80" dirty="0">
                <a:solidFill>
                  <a:schemeClr val="tx1"/>
                </a:solidFill>
              </a:rPr>
              <a:t> </a:t>
            </a:r>
            <a:r>
              <a:rPr dirty="0">
                <a:solidFill>
                  <a:schemeClr val="tx1"/>
                </a:solidFill>
              </a:rPr>
              <a:t>Case”</a:t>
            </a:r>
            <a:r>
              <a:rPr spc="-75" dirty="0">
                <a:solidFill>
                  <a:schemeClr val="tx1"/>
                </a:solidFill>
              </a:rPr>
              <a:t> </a:t>
            </a:r>
            <a:r>
              <a:rPr dirty="0">
                <a:solidFill>
                  <a:schemeClr val="tx1"/>
                </a:solidFill>
              </a:rPr>
              <a:t>Population</a:t>
            </a:r>
            <a:r>
              <a:rPr spc="-80" dirty="0">
                <a:solidFill>
                  <a:schemeClr val="tx1"/>
                </a:solidFill>
              </a:rPr>
              <a:t> </a:t>
            </a:r>
            <a:r>
              <a:rPr spc="-25" dirty="0">
                <a:solidFill>
                  <a:schemeClr val="tx1"/>
                </a:solidFill>
              </a:rPr>
              <a:t>SD</a:t>
            </a:r>
          </a:p>
        </p:txBody>
      </p:sp>
      <p:sp>
        <p:nvSpPr>
          <p:cNvPr id="3" name="object 3"/>
          <p:cNvSpPr txBox="1"/>
          <p:nvPr/>
        </p:nvSpPr>
        <p:spPr>
          <a:xfrm>
            <a:off x="574724" y="1032383"/>
            <a:ext cx="8205482" cy="335732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 pos="2366645" algn="l"/>
                <a:tab pos="2712720" algn="l"/>
              </a:tabLst>
            </a:pPr>
            <a:r>
              <a:rPr sz="2400" dirty="0">
                <a:cs typeface="Arial"/>
              </a:rPr>
              <a:t>√sample</a:t>
            </a:r>
            <a:r>
              <a:rPr sz="2400" spc="-40"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5" dirty="0">
                <a:cs typeface="Arial"/>
              </a:rPr>
              <a:t> </a:t>
            </a:r>
            <a:r>
              <a:rPr sz="2400" dirty="0">
                <a:cs typeface="Arial"/>
              </a:rPr>
              <a:t>*</a:t>
            </a:r>
            <a:r>
              <a:rPr sz="2400" spc="-15" dirty="0">
                <a:cs typeface="Arial"/>
              </a:rPr>
              <a:t> </a:t>
            </a:r>
            <a:r>
              <a:rPr sz="2400" dirty="0">
                <a:cs typeface="Arial"/>
              </a:rPr>
              <a:t>(SD</a:t>
            </a:r>
            <a:r>
              <a:rPr sz="2400" spc="-1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a:t>
            </a:r>
            <a:r>
              <a:rPr sz="2400" spc="-15" dirty="0">
                <a:cs typeface="Arial"/>
              </a:rPr>
              <a:t> </a:t>
            </a:r>
            <a:r>
              <a:rPr sz="2400" spc="-20" dirty="0">
                <a:cs typeface="Arial"/>
              </a:rPr>
              <a:t>0.01</a:t>
            </a:r>
            <a:endParaRPr sz="2400" dirty="0">
              <a:cs typeface="Arial"/>
            </a:endParaRPr>
          </a:p>
          <a:p>
            <a:pPr>
              <a:lnSpc>
                <a:spcPct val="100000"/>
              </a:lnSpc>
              <a:spcBef>
                <a:spcPts val="45"/>
              </a:spcBef>
              <a:buClr>
                <a:srgbClr val="C4820D"/>
              </a:buClr>
              <a:buFont typeface="Arial"/>
              <a:buChar char="●"/>
            </a:pPr>
            <a:endParaRPr sz="2150" dirty="0">
              <a:cs typeface="Arial"/>
            </a:endParaRPr>
          </a:p>
          <a:p>
            <a:pPr marL="424815" indent="-412750">
              <a:lnSpc>
                <a:spcPct val="100000"/>
              </a:lnSpc>
              <a:buClr>
                <a:srgbClr val="C4820D"/>
              </a:buClr>
              <a:buChar char="●"/>
              <a:tabLst>
                <a:tab pos="424815" algn="l"/>
                <a:tab pos="425450" algn="l"/>
              </a:tabLst>
            </a:pPr>
            <a:r>
              <a:rPr sz="2400" dirty="0">
                <a:cs typeface="Arial"/>
              </a:rPr>
              <a:t>SD</a:t>
            </a:r>
            <a:r>
              <a:rPr sz="2400" spc="-35" dirty="0">
                <a:cs typeface="Arial"/>
              </a:rPr>
              <a:t> </a:t>
            </a:r>
            <a:r>
              <a:rPr sz="2400" dirty="0">
                <a:cs typeface="Arial"/>
              </a:rPr>
              <a:t>of</a:t>
            </a:r>
            <a:r>
              <a:rPr sz="2400" spc="-15" dirty="0">
                <a:cs typeface="Arial"/>
              </a:rPr>
              <a:t> </a:t>
            </a:r>
            <a:r>
              <a:rPr sz="2400" dirty="0">
                <a:cs typeface="Arial"/>
              </a:rPr>
              <a:t>0/1</a:t>
            </a:r>
            <a:r>
              <a:rPr sz="2400" spc="-15" dirty="0">
                <a:cs typeface="Arial"/>
              </a:rPr>
              <a:t> </a:t>
            </a:r>
            <a:r>
              <a:rPr sz="2400" dirty="0">
                <a:cs typeface="Arial"/>
              </a:rPr>
              <a:t>population</a:t>
            </a:r>
            <a:r>
              <a:rPr sz="2400" spc="-15" dirty="0">
                <a:cs typeface="Arial"/>
              </a:rPr>
              <a:t> </a:t>
            </a:r>
            <a:r>
              <a:rPr sz="2400" dirty="0">
                <a:cs typeface="Arial"/>
              </a:rPr>
              <a:t>is</a:t>
            </a:r>
            <a:r>
              <a:rPr sz="2400" spc="-15" dirty="0">
                <a:cs typeface="Arial"/>
              </a:rPr>
              <a:t> </a:t>
            </a:r>
            <a:r>
              <a:rPr sz="2400" dirty="0">
                <a:cs typeface="Arial"/>
              </a:rPr>
              <a:t>at</a:t>
            </a:r>
            <a:r>
              <a:rPr sz="2400" spc="-15" dirty="0">
                <a:cs typeface="Arial"/>
              </a:rPr>
              <a:t> </a:t>
            </a:r>
            <a:r>
              <a:rPr sz="2400" dirty="0">
                <a:cs typeface="Arial"/>
              </a:rPr>
              <a:t>most</a:t>
            </a:r>
            <a:r>
              <a:rPr sz="2400" spc="-15" dirty="0">
                <a:cs typeface="Arial"/>
              </a:rPr>
              <a:t> </a:t>
            </a:r>
            <a:r>
              <a:rPr sz="2400" spc="-25" dirty="0">
                <a:cs typeface="Arial"/>
              </a:rPr>
              <a:t>0.5</a:t>
            </a:r>
            <a:endParaRPr sz="2400" dirty="0">
              <a:cs typeface="Arial"/>
            </a:endParaRPr>
          </a:p>
          <a:p>
            <a:pPr>
              <a:lnSpc>
                <a:spcPct val="100000"/>
              </a:lnSpc>
              <a:spcBef>
                <a:spcPts val="50"/>
              </a:spcBef>
              <a:buClr>
                <a:srgbClr val="C4820D"/>
              </a:buClr>
              <a:buFont typeface="Arial"/>
              <a:buChar char="●"/>
            </a:pPr>
            <a:endParaRPr sz="2150" dirty="0">
              <a:cs typeface="Arial"/>
            </a:endParaRPr>
          </a:p>
          <a:p>
            <a:pPr marL="424815" indent="-412750">
              <a:lnSpc>
                <a:spcPct val="100000"/>
              </a:lnSpc>
              <a:buClr>
                <a:srgbClr val="C4820D"/>
              </a:buClr>
              <a:buChar char="●"/>
              <a:tabLst>
                <a:tab pos="424815" algn="l"/>
                <a:tab pos="425450" algn="l"/>
                <a:tab pos="2451100" algn="l"/>
                <a:tab pos="2871470" algn="l"/>
              </a:tabLst>
            </a:pPr>
            <a:r>
              <a:rPr sz="2400" dirty="0">
                <a:cs typeface="Arial"/>
              </a:rPr>
              <a:t>√sample</a:t>
            </a:r>
            <a:r>
              <a:rPr sz="2400" spc="-40"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0" dirty="0">
                <a:cs typeface="Arial"/>
              </a:rPr>
              <a:t> </a:t>
            </a:r>
            <a:r>
              <a:rPr sz="2400" dirty="0">
                <a:cs typeface="Arial"/>
              </a:rPr>
              <a:t>*</a:t>
            </a:r>
            <a:r>
              <a:rPr sz="2400" spc="-5" dirty="0">
                <a:cs typeface="Arial"/>
              </a:rPr>
              <a:t> </a:t>
            </a:r>
            <a:r>
              <a:rPr sz="2400" dirty="0">
                <a:cs typeface="Arial"/>
              </a:rPr>
              <a:t>0.5</a:t>
            </a:r>
            <a:r>
              <a:rPr sz="2400" spc="-10" dirty="0">
                <a:cs typeface="Arial"/>
              </a:rPr>
              <a:t> </a:t>
            </a:r>
            <a:r>
              <a:rPr sz="2400" dirty="0">
                <a:cs typeface="Arial"/>
              </a:rPr>
              <a:t>/</a:t>
            </a:r>
            <a:r>
              <a:rPr sz="2400" spc="-10" dirty="0">
                <a:cs typeface="Arial"/>
              </a:rPr>
              <a:t> </a:t>
            </a:r>
            <a:r>
              <a:rPr sz="2400" spc="-20" dirty="0">
                <a:cs typeface="Arial"/>
              </a:rPr>
              <a:t>0.01</a:t>
            </a:r>
            <a:endParaRPr sz="2400" dirty="0">
              <a:cs typeface="Arial"/>
            </a:endParaRPr>
          </a:p>
          <a:p>
            <a:pPr>
              <a:lnSpc>
                <a:spcPct val="100000"/>
              </a:lnSpc>
              <a:spcBef>
                <a:spcPts val="45"/>
              </a:spcBef>
              <a:buClr>
                <a:srgbClr val="C4820D"/>
              </a:buClr>
              <a:buFont typeface="Arial"/>
              <a:buChar char="●"/>
            </a:pPr>
            <a:endParaRPr sz="2150" dirty="0">
              <a:cs typeface="Arial"/>
            </a:endParaRPr>
          </a:p>
          <a:p>
            <a:pPr marL="509270" indent="-497205">
              <a:lnSpc>
                <a:spcPct val="100000"/>
              </a:lnSpc>
              <a:buClr>
                <a:srgbClr val="C4820D"/>
              </a:buClr>
              <a:buChar char="●"/>
              <a:tabLst>
                <a:tab pos="509270" algn="l"/>
                <a:tab pos="509905" algn="l"/>
                <a:tab pos="2456180" algn="l"/>
                <a:tab pos="2792095" algn="l"/>
                <a:tab pos="5549265" algn="l"/>
                <a:tab pos="5980430" algn="l"/>
              </a:tabLst>
            </a:pPr>
            <a:r>
              <a:rPr sz="2400" dirty="0">
                <a:cs typeface="Arial"/>
              </a:rPr>
              <a:t>sample</a:t>
            </a:r>
            <a:r>
              <a:rPr sz="2400" spc="-5" dirty="0">
                <a:cs typeface="Arial"/>
              </a:rPr>
              <a:t> </a:t>
            </a:r>
            <a:r>
              <a:rPr sz="2400" spc="-20" dirty="0">
                <a:cs typeface="Arial"/>
              </a:rPr>
              <a:t>size</a:t>
            </a:r>
            <a:r>
              <a:rPr sz="2400" dirty="0">
                <a:cs typeface="Arial"/>
              </a:rPr>
              <a:t>	</a:t>
            </a:r>
            <a:r>
              <a:rPr sz="2400" spc="-50" dirty="0">
                <a:cs typeface="Arial"/>
              </a:rPr>
              <a:t>≥</a:t>
            </a:r>
            <a:r>
              <a:rPr sz="2400" dirty="0">
                <a:cs typeface="Arial"/>
              </a:rPr>
              <a:t>	(4</a:t>
            </a:r>
            <a:r>
              <a:rPr sz="2400" spc="-25" dirty="0">
                <a:cs typeface="Arial"/>
              </a:rPr>
              <a:t> </a:t>
            </a:r>
            <a:r>
              <a:rPr sz="2400" dirty="0">
                <a:cs typeface="Arial"/>
              </a:rPr>
              <a:t>*</a:t>
            </a:r>
            <a:r>
              <a:rPr sz="2400" spc="-10" dirty="0">
                <a:cs typeface="Arial"/>
              </a:rPr>
              <a:t> </a:t>
            </a:r>
            <a:r>
              <a:rPr sz="2400" dirty="0">
                <a:cs typeface="Arial"/>
              </a:rPr>
              <a:t>0.5</a:t>
            </a:r>
            <a:r>
              <a:rPr sz="2400" spc="-10" dirty="0">
                <a:cs typeface="Arial"/>
              </a:rPr>
              <a:t> </a:t>
            </a:r>
            <a:r>
              <a:rPr sz="2400" dirty="0">
                <a:cs typeface="Arial"/>
              </a:rPr>
              <a:t>/</a:t>
            </a:r>
            <a:r>
              <a:rPr sz="2400" spc="-15" dirty="0">
                <a:cs typeface="Arial"/>
              </a:rPr>
              <a:t> </a:t>
            </a:r>
            <a:r>
              <a:rPr sz="2400" dirty="0">
                <a:cs typeface="Arial"/>
              </a:rPr>
              <a:t>0.01)</a:t>
            </a:r>
            <a:r>
              <a:rPr sz="2400" spc="-10" dirty="0">
                <a:cs typeface="Arial"/>
              </a:rPr>
              <a:t> </a:t>
            </a:r>
            <a:r>
              <a:rPr sz="2400" dirty="0">
                <a:cs typeface="Arial"/>
              </a:rPr>
              <a:t>**</a:t>
            </a:r>
            <a:r>
              <a:rPr sz="2400" spc="-10" dirty="0">
                <a:cs typeface="Arial"/>
              </a:rPr>
              <a:t> </a:t>
            </a:r>
            <a:r>
              <a:rPr sz="2400" spc="-50" dirty="0">
                <a:cs typeface="Arial"/>
              </a:rPr>
              <a:t>2</a:t>
            </a:r>
            <a:r>
              <a:rPr sz="2400" dirty="0">
                <a:cs typeface="Arial"/>
              </a:rPr>
              <a:t>	</a:t>
            </a:r>
            <a:r>
              <a:rPr sz="2400" spc="-50" dirty="0">
                <a:cs typeface="Arial"/>
              </a:rPr>
              <a:t>=</a:t>
            </a:r>
            <a:r>
              <a:rPr sz="2400" dirty="0">
                <a:cs typeface="Arial"/>
              </a:rPr>
              <a:t>	</a:t>
            </a:r>
            <a:r>
              <a:rPr sz="2400" spc="-10" dirty="0">
                <a:cs typeface="Arial"/>
              </a:rPr>
              <a:t>40000</a:t>
            </a:r>
            <a:endParaRPr sz="2400" dirty="0">
              <a:cs typeface="Arial"/>
            </a:endParaRPr>
          </a:p>
          <a:p>
            <a:pPr>
              <a:lnSpc>
                <a:spcPct val="100000"/>
              </a:lnSpc>
              <a:spcBef>
                <a:spcPts val="40"/>
              </a:spcBef>
              <a:buClr>
                <a:srgbClr val="C4820D"/>
              </a:buClr>
              <a:buFont typeface="Arial"/>
              <a:buChar char="●"/>
            </a:pPr>
            <a:endParaRPr sz="3200" dirty="0">
              <a:cs typeface="Arial"/>
            </a:endParaRPr>
          </a:p>
          <a:p>
            <a:pPr marL="424815" indent="-412750">
              <a:lnSpc>
                <a:spcPct val="100000"/>
              </a:lnSpc>
              <a:buClr>
                <a:srgbClr val="C4820D"/>
              </a:buClr>
              <a:buChar char="●"/>
              <a:tabLst>
                <a:tab pos="424815" algn="l"/>
                <a:tab pos="425450" algn="l"/>
              </a:tabLst>
            </a:pPr>
            <a:r>
              <a:rPr sz="2400" dirty="0">
                <a:cs typeface="Arial"/>
              </a:rPr>
              <a:t>The</a:t>
            </a:r>
            <a:r>
              <a:rPr sz="2400" spc="-20" dirty="0">
                <a:cs typeface="Arial"/>
              </a:rPr>
              <a:t> </a:t>
            </a:r>
            <a:r>
              <a:rPr sz="2400" dirty="0">
                <a:cs typeface="Arial"/>
              </a:rPr>
              <a:t>sample</a:t>
            </a:r>
            <a:r>
              <a:rPr sz="2400" spc="-10" dirty="0">
                <a:cs typeface="Arial"/>
              </a:rPr>
              <a:t> </a:t>
            </a:r>
            <a:r>
              <a:rPr sz="2400" dirty="0">
                <a:cs typeface="Arial"/>
              </a:rPr>
              <a:t>size</a:t>
            </a:r>
            <a:r>
              <a:rPr sz="2400" spc="-10" dirty="0">
                <a:cs typeface="Arial"/>
              </a:rPr>
              <a:t> </a:t>
            </a:r>
            <a:r>
              <a:rPr sz="2400" dirty="0">
                <a:cs typeface="Arial"/>
              </a:rPr>
              <a:t>should</a:t>
            </a:r>
            <a:r>
              <a:rPr sz="2400" spc="-15" dirty="0">
                <a:cs typeface="Arial"/>
              </a:rPr>
              <a:t> </a:t>
            </a:r>
            <a:r>
              <a:rPr sz="2400" dirty="0">
                <a:cs typeface="Arial"/>
              </a:rPr>
              <a:t>be</a:t>
            </a:r>
            <a:r>
              <a:rPr sz="2400" spc="-10" dirty="0">
                <a:cs typeface="Arial"/>
              </a:rPr>
              <a:t> </a:t>
            </a:r>
            <a:r>
              <a:rPr sz="2400" dirty="0">
                <a:cs typeface="Arial"/>
              </a:rPr>
              <a:t>40,000</a:t>
            </a:r>
            <a:r>
              <a:rPr sz="2400" spc="-10" dirty="0">
                <a:cs typeface="Arial"/>
              </a:rPr>
              <a:t> </a:t>
            </a:r>
            <a:r>
              <a:rPr sz="2400" dirty="0">
                <a:cs typeface="Arial"/>
              </a:rPr>
              <a:t>or</a:t>
            </a:r>
            <a:r>
              <a:rPr sz="2400" spc="-10" dirty="0">
                <a:cs typeface="Arial"/>
              </a:rPr>
              <a:t> </a:t>
            </a:r>
            <a:r>
              <a:rPr sz="2400" spc="-20" dirty="0">
                <a:cs typeface="Arial"/>
              </a:rPr>
              <a:t>more</a:t>
            </a:r>
            <a:endParaRPr sz="2400" dirty="0">
              <a:cs typeface="Arial"/>
            </a:endParaRPr>
          </a:p>
        </p:txBody>
      </p:sp>
      <p:sp>
        <p:nvSpPr>
          <p:cNvPr id="4" name="object 4"/>
          <p:cNvSpPr/>
          <p:nvPr/>
        </p:nvSpPr>
        <p:spPr>
          <a:xfrm>
            <a:off x="1161037" y="1036576"/>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
        <p:nvSpPr>
          <p:cNvPr id="5" name="object 5"/>
          <p:cNvSpPr/>
          <p:nvPr/>
        </p:nvSpPr>
        <p:spPr>
          <a:xfrm>
            <a:off x="1161037" y="2446351"/>
            <a:ext cx="1633855" cy="0"/>
          </a:xfrm>
          <a:custGeom>
            <a:avLst/>
            <a:gdLst/>
            <a:ahLst/>
            <a:cxnLst/>
            <a:rect l="l" t="t" r="r" b="b"/>
            <a:pathLst>
              <a:path w="1633855">
                <a:moveTo>
                  <a:pt x="0" y="0"/>
                </a:moveTo>
                <a:lnTo>
                  <a:pt x="1633499" y="0"/>
                </a:lnTo>
              </a:path>
            </a:pathLst>
          </a:custGeom>
          <a:ln w="9524">
            <a:solidFill>
              <a:srgbClr val="000000"/>
            </a:solidFill>
          </a:ln>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486000" y="4472587"/>
            <a:ext cx="4288790" cy="193040"/>
          </a:xfrm>
          <a:prstGeom prst="rect">
            <a:avLst/>
          </a:prstGeom>
        </p:spPr>
        <p:txBody>
          <a:bodyPr vert="horz" wrap="square" lIns="0" tIns="12700" rIns="0" bIns="0" rtlCol="0">
            <a:spAutoFit/>
          </a:bodyPr>
          <a:lstStyle/>
          <a:p>
            <a:pPr marL="12700">
              <a:lnSpc>
                <a:spcPct val="100000"/>
              </a:lnSpc>
              <a:spcBef>
                <a:spcPts val="100"/>
              </a:spcBef>
            </a:pPr>
            <a:r>
              <a:rPr sz="1100" u="sng" spc="-10" dirty="0">
                <a:solidFill>
                  <a:srgbClr val="0055FA"/>
                </a:solidFill>
                <a:uFill>
                  <a:solidFill>
                    <a:srgbClr val="0055FA"/>
                  </a:solidFill>
                </a:uFill>
                <a:latin typeface="Arial"/>
                <a:cs typeface="Arial"/>
                <a:hlinkClick r:id="rId2"/>
              </a:rPr>
              <a:t>https://www.scientificamerican.com/article/howcan-a-poll-of-only-</a:t>
            </a:r>
            <a:r>
              <a:rPr sz="1100" u="sng" spc="-20" dirty="0">
                <a:solidFill>
                  <a:srgbClr val="0055FA"/>
                </a:solidFill>
                <a:uFill>
                  <a:solidFill>
                    <a:srgbClr val="0055FA"/>
                  </a:solidFill>
                </a:uFill>
                <a:latin typeface="Arial"/>
                <a:cs typeface="Arial"/>
                <a:hlinkClick r:id="rId2"/>
              </a:rPr>
              <a:t>100/</a:t>
            </a:r>
            <a:endParaRPr sz="1100">
              <a:latin typeface="Arial"/>
              <a:cs typeface="Arial"/>
            </a:endParaRPr>
          </a:p>
        </p:txBody>
      </p:sp>
      <p:pic>
        <p:nvPicPr>
          <p:cNvPr id="4" name="object 4"/>
          <p:cNvPicPr/>
          <p:nvPr/>
        </p:nvPicPr>
        <p:blipFill>
          <a:blip r:embed="rId3" cstate="print"/>
          <a:stretch>
            <a:fillRect/>
          </a:stretch>
        </p:blipFill>
        <p:spPr>
          <a:xfrm>
            <a:off x="888388" y="1041174"/>
            <a:ext cx="6384009" cy="28796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702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Proportions</a:t>
            </a:r>
            <a:r>
              <a:rPr spc="-85" dirty="0">
                <a:solidFill>
                  <a:schemeClr val="tx1"/>
                </a:solidFill>
              </a:rPr>
              <a:t> </a:t>
            </a:r>
            <a:r>
              <a:rPr dirty="0">
                <a:solidFill>
                  <a:schemeClr val="tx1"/>
                </a:solidFill>
              </a:rPr>
              <a:t>are</a:t>
            </a:r>
            <a:r>
              <a:rPr spc="-190" dirty="0">
                <a:solidFill>
                  <a:schemeClr val="tx1"/>
                </a:solidFill>
              </a:rPr>
              <a:t> </a:t>
            </a:r>
            <a:r>
              <a:rPr spc="-10" dirty="0">
                <a:solidFill>
                  <a:schemeClr val="tx1"/>
                </a:solidFill>
              </a:rPr>
              <a:t>Averages</a:t>
            </a:r>
          </a:p>
        </p:txBody>
      </p:sp>
      <p:sp>
        <p:nvSpPr>
          <p:cNvPr id="3" name="object 3"/>
          <p:cNvSpPr txBox="1"/>
          <p:nvPr/>
        </p:nvSpPr>
        <p:spPr>
          <a:xfrm>
            <a:off x="550600" y="1032383"/>
            <a:ext cx="7884795" cy="3478003"/>
          </a:xfrm>
          <a:prstGeom prst="rect">
            <a:avLst/>
          </a:prstGeom>
        </p:spPr>
        <p:txBody>
          <a:bodyPr vert="horz" wrap="square" lIns="0" tIns="12700" rIns="0" bIns="0" rtlCol="0">
            <a:spAutoFit/>
          </a:bodyPr>
          <a:lstStyle/>
          <a:p>
            <a:pPr marL="448945" indent="-413384">
              <a:lnSpc>
                <a:spcPts val="2865"/>
              </a:lnSpc>
              <a:spcBef>
                <a:spcPts val="100"/>
              </a:spcBef>
              <a:buClr>
                <a:srgbClr val="C4820D"/>
              </a:buClr>
              <a:buChar char="●"/>
              <a:tabLst>
                <a:tab pos="448945" algn="l"/>
                <a:tab pos="449580" algn="l"/>
              </a:tabLst>
            </a:pPr>
            <a:r>
              <a:rPr sz="2400" dirty="0">
                <a:solidFill>
                  <a:srgbClr val="0000FF"/>
                </a:solidFill>
                <a:cs typeface="Arial"/>
              </a:rPr>
              <a:t>Data:</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1</a:t>
            </a:r>
            <a:r>
              <a:rPr sz="2400" spc="-5" dirty="0">
                <a:solidFill>
                  <a:srgbClr val="0000FF"/>
                </a:solidFill>
                <a:cs typeface="Arial"/>
              </a:rPr>
              <a:t> </a:t>
            </a:r>
            <a:r>
              <a:rPr sz="2400" dirty="0">
                <a:solidFill>
                  <a:srgbClr val="0000FF"/>
                </a:solidFill>
                <a:cs typeface="Arial"/>
              </a:rPr>
              <a:t>0</a:t>
            </a:r>
            <a:r>
              <a:rPr sz="2400" spc="-10" dirty="0">
                <a:solidFill>
                  <a:srgbClr val="0000FF"/>
                </a:solidFill>
                <a:cs typeface="Arial"/>
              </a:rPr>
              <a:t> </a:t>
            </a:r>
            <a:r>
              <a:rPr sz="2400" dirty="0">
                <a:solidFill>
                  <a:srgbClr val="0000FF"/>
                </a:solidFill>
                <a:cs typeface="Arial"/>
              </a:rPr>
              <a:t>0</a:t>
            </a:r>
            <a:r>
              <a:rPr sz="2400" spc="-5" dirty="0">
                <a:solidFill>
                  <a:srgbClr val="0000FF"/>
                </a:solidFill>
                <a:cs typeface="Arial"/>
              </a:rPr>
              <a:t> </a:t>
            </a:r>
            <a:r>
              <a:rPr sz="2400" dirty="0">
                <a:solidFill>
                  <a:srgbClr val="0000FF"/>
                </a:solidFill>
                <a:cs typeface="Arial"/>
              </a:rPr>
              <a:t>(10</a:t>
            </a:r>
            <a:r>
              <a:rPr sz="2400" spc="-5" dirty="0">
                <a:solidFill>
                  <a:srgbClr val="0000FF"/>
                </a:solidFill>
                <a:cs typeface="Arial"/>
              </a:rPr>
              <a:t> </a:t>
            </a:r>
            <a:r>
              <a:rPr sz="2400" spc="-10" dirty="0">
                <a:solidFill>
                  <a:srgbClr val="0000FF"/>
                </a:solidFill>
                <a:cs typeface="Arial"/>
              </a:rPr>
              <a:t>entries)</a:t>
            </a:r>
            <a:endParaRPr sz="2400" dirty="0">
              <a:solidFill>
                <a:srgbClr val="0000FF"/>
              </a:solidFill>
              <a:cs typeface="Arial"/>
            </a:endParaRPr>
          </a:p>
          <a:p>
            <a:pPr marL="448945" indent="-413384">
              <a:lnSpc>
                <a:spcPts val="2850"/>
              </a:lnSpc>
              <a:buClr>
                <a:srgbClr val="C4820D"/>
              </a:buClr>
              <a:buChar char="●"/>
              <a:tabLst>
                <a:tab pos="448945" algn="l"/>
                <a:tab pos="449580" algn="l"/>
                <a:tab pos="1242695" algn="l"/>
                <a:tab pos="1589405" algn="l"/>
                <a:tab pos="1927225" algn="l"/>
                <a:tab pos="2273935" algn="l"/>
              </a:tabLst>
            </a:pPr>
            <a:r>
              <a:rPr sz="2400" spc="-25" dirty="0">
                <a:solidFill>
                  <a:srgbClr val="0000FF"/>
                </a:solidFill>
                <a:cs typeface="Arial"/>
              </a:rPr>
              <a:t>Sum</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50" dirty="0">
                <a:solidFill>
                  <a:srgbClr val="0000FF"/>
                </a:solidFill>
                <a:cs typeface="Arial"/>
              </a:rPr>
              <a:t>4</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number</a:t>
            </a:r>
            <a:r>
              <a:rPr sz="2400" spc="-20" dirty="0">
                <a:solidFill>
                  <a:srgbClr val="0000FF"/>
                </a:solidFill>
                <a:cs typeface="Arial"/>
              </a:rPr>
              <a:t> </a:t>
            </a:r>
            <a:r>
              <a:rPr sz="2400" dirty="0">
                <a:solidFill>
                  <a:srgbClr val="0000FF"/>
                </a:solidFill>
                <a:cs typeface="Arial"/>
              </a:rPr>
              <a:t>of</a:t>
            </a:r>
            <a:r>
              <a:rPr sz="2400" spc="-20" dirty="0">
                <a:solidFill>
                  <a:srgbClr val="0000FF"/>
                </a:solidFill>
                <a:cs typeface="Arial"/>
              </a:rPr>
              <a:t> </a:t>
            </a:r>
            <a:r>
              <a:rPr sz="2400" spc="-25" dirty="0">
                <a:solidFill>
                  <a:srgbClr val="0000FF"/>
                </a:solidFill>
                <a:cs typeface="Arial"/>
              </a:rPr>
              <a:t>1’s</a:t>
            </a:r>
            <a:endParaRPr sz="2400" dirty="0">
              <a:solidFill>
                <a:srgbClr val="0000FF"/>
              </a:solidFill>
              <a:cs typeface="Arial"/>
            </a:endParaRPr>
          </a:p>
          <a:p>
            <a:pPr marL="448945" indent="-413384">
              <a:lnSpc>
                <a:spcPts val="2865"/>
              </a:lnSpc>
              <a:buClr>
                <a:srgbClr val="C4820D"/>
              </a:buClr>
              <a:buChar char="●"/>
              <a:tabLst>
                <a:tab pos="448945" algn="l"/>
                <a:tab pos="449580" algn="l"/>
                <a:tab pos="1747520" algn="l"/>
                <a:tab pos="2093595" algn="l"/>
                <a:tab pos="2855595" algn="l"/>
                <a:tab pos="3201670" algn="l"/>
                <a:tab pos="3794125" algn="l"/>
                <a:tab pos="4140200" algn="l"/>
              </a:tabLst>
            </a:pPr>
            <a:r>
              <a:rPr sz="2400" spc="-10" dirty="0">
                <a:solidFill>
                  <a:srgbClr val="0000FF"/>
                </a:solidFill>
                <a:cs typeface="Arial"/>
              </a:rPr>
              <a:t>Average</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20" dirty="0">
                <a:solidFill>
                  <a:srgbClr val="0000FF"/>
                </a:solidFill>
                <a:cs typeface="Arial"/>
              </a:rPr>
              <a:t>4/10</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a:t>
            </a:r>
            <a:r>
              <a:rPr sz="2400" spc="-25" dirty="0">
                <a:solidFill>
                  <a:srgbClr val="0000FF"/>
                </a:solidFill>
                <a:cs typeface="Arial"/>
              </a:rPr>
              <a:t>0.4</a:t>
            </a:r>
            <a:r>
              <a:rPr sz="2400" dirty="0">
                <a:solidFill>
                  <a:srgbClr val="0000FF"/>
                </a:solidFill>
                <a:cs typeface="Arial"/>
              </a:rPr>
              <a:t>	</a:t>
            </a:r>
            <a:r>
              <a:rPr sz="2400" spc="-50" dirty="0">
                <a:solidFill>
                  <a:srgbClr val="0000FF"/>
                </a:solidFill>
                <a:cs typeface="Arial"/>
              </a:rPr>
              <a:t>=</a:t>
            </a:r>
            <a:r>
              <a:rPr sz="2400" dirty="0">
                <a:solidFill>
                  <a:srgbClr val="0000FF"/>
                </a:solidFill>
                <a:cs typeface="Arial"/>
              </a:rPr>
              <a:t>	proportion</a:t>
            </a:r>
            <a:r>
              <a:rPr sz="2400" spc="-30" dirty="0">
                <a:solidFill>
                  <a:srgbClr val="0000FF"/>
                </a:solidFill>
                <a:cs typeface="Arial"/>
              </a:rPr>
              <a:t> </a:t>
            </a:r>
            <a:r>
              <a:rPr sz="2400" dirty="0">
                <a:solidFill>
                  <a:srgbClr val="0000FF"/>
                </a:solidFill>
                <a:cs typeface="Arial"/>
              </a:rPr>
              <a:t>of</a:t>
            </a:r>
            <a:r>
              <a:rPr sz="2400" spc="-30" dirty="0">
                <a:solidFill>
                  <a:srgbClr val="0000FF"/>
                </a:solidFill>
                <a:cs typeface="Arial"/>
              </a:rPr>
              <a:t> </a:t>
            </a:r>
            <a:r>
              <a:rPr sz="2400" spc="-25" dirty="0">
                <a:solidFill>
                  <a:srgbClr val="0000FF"/>
                </a:solidFill>
                <a:cs typeface="Arial"/>
              </a:rPr>
              <a:t>1’s</a:t>
            </a:r>
            <a:endParaRPr sz="2400" dirty="0">
              <a:solidFill>
                <a:srgbClr val="0000FF"/>
              </a:solidFill>
              <a:cs typeface="Arial"/>
            </a:endParaRPr>
          </a:p>
          <a:p>
            <a:pPr marL="12700" marR="5080">
              <a:lnSpc>
                <a:spcPts val="2850"/>
              </a:lnSpc>
              <a:spcBef>
                <a:spcPts val="1140"/>
              </a:spcBef>
            </a:pPr>
            <a:r>
              <a:rPr sz="2400" dirty="0">
                <a:cs typeface="Arial"/>
              </a:rPr>
              <a:t>If</a:t>
            </a:r>
            <a:r>
              <a:rPr sz="2400" spc="-45" dirty="0">
                <a:cs typeface="Arial"/>
              </a:rPr>
              <a:t> </a:t>
            </a:r>
            <a:r>
              <a:rPr sz="2400" dirty="0">
                <a:cs typeface="Arial"/>
              </a:rPr>
              <a:t>the</a:t>
            </a:r>
            <a:r>
              <a:rPr sz="2400" spc="-30" dirty="0">
                <a:cs typeface="Arial"/>
              </a:rPr>
              <a:t> </a:t>
            </a:r>
            <a:r>
              <a:rPr sz="2400" dirty="0">
                <a:cs typeface="Arial"/>
              </a:rPr>
              <a:t>population</a:t>
            </a:r>
            <a:r>
              <a:rPr sz="2400" spc="-25" dirty="0">
                <a:cs typeface="Arial"/>
              </a:rPr>
              <a:t> </a:t>
            </a:r>
            <a:r>
              <a:rPr sz="2400" dirty="0">
                <a:cs typeface="Arial"/>
              </a:rPr>
              <a:t>consists</a:t>
            </a:r>
            <a:r>
              <a:rPr sz="2400" spc="-25" dirty="0">
                <a:cs typeface="Arial"/>
              </a:rPr>
              <a:t> </a:t>
            </a:r>
            <a:r>
              <a:rPr sz="2400" dirty="0">
                <a:cs typeface="Arial"/>
              </a:rPr>
              <a:t>of</a:t>
            </a:r>
            <a:r>
              <a:rPr sz="2400" spc="-25" dirty="0">
                <a:cs typeface="Arial"/>
              </a:rPr>
              <a:t> </a:t>
            </a:r>
            <a:r>
              <a:rPr sz="2400" dirty="0">
                <a:cs typeface="Arial"/>
              </a:rPr>
              <a:t>1’s</a:t>
            </a:r>
            <a:r>
              <a:rPr sz="2400" spc="-25" dirty="0">
                <a:cs typeface="Arial"/>
              </a:rPr>
              <a:t> </a:t>
            </a:r>
            <a:r>
              <a:rPr sz="2400" dirty="0">
                <a:cs typeface="Arial"/>
              </a:rPr>
              <a:t>and</a:t>
            </a:r>
            <a:r>
              <a:rPr sz="2400" spc="-25" dirty="0">
                <a:cs typeface="Arial"/>
              </a:rPr>
              <a:t> </a:t>
            </a:r>
            <a:r>
              <a:rPr sz="2400" dirty="0">
                <a:cs typeface="Arial"/>
              </a:rPr>
              <a:t>0’s</a:t>
            </a:r>
            <a:r>
              <a:rPr sz="2400" spc="-25" dirty="0">
                <a:cs typeface="Arial"/>
              </a:rPr>
              <a:t> </a:t>
            </a:r>
            <a:r>
              <a:rPr sz="2400" dirty="0">
                <a:cs typeface="Arial"/>
              </a:rPr>
              <a:t>(yes/no</a:t>
            </a:r>
            <a:r>
              <a:rPr sz="2400" spc="-25" dirty="0">
                <a:cs typeface="Arial"/>
              </a:rPr>
              <a:t> </a:t>
            </a:r>
            <a:r>
              <a:rPr sz="2400" dirty="0">
                <a:cs typeface="Arial"/>
              </a:rPr>
              <a:t>answers</a:t>
            </a:r>
            <a:r>
              <a:rPr sz="2400" spc="-25" dirty="0">
                <a:cs typeface="Arial"/>
              </a:rPr>
              <a:t> to </a:t>
            </a:r>
            <a:r>
              <a:rPr sz="2400" dirty="0">
                <a:cs typeface="Arial"/>
              </a:rPr>
              <a:t>a</a:t>
            </a:r>
            <a:r>
              <a:rPr sz="2400" spc="-30" dirty="0">
                <a:cs typeface="Arial"/>
              </a:rPr>
              <a:t> </a:t>
            </a:r>
            <a:r>
              <a:rPr sz="2400" dirty="0">
                <a:cs typeface="Arial"/>
              </a:rPr>
              <a:t>question),</a:t>
            </a:r>
            <a:r>
              <a:rPr sz="2400" spc="-25" dirty="0">
                <a:cs typeface="Arial"/>
              </a:rPr>
              <a:t> </a:t>
            </a:r>
            <a:r>
              <a:rPr sz="2400" spc="-10" dirty="0">
                <a:cs typeface="Arial"/>
              </a:rPr>
              <a:t>then:</a:t>
            </a:r>
            <a:endParaRPr sz="2400" dirty="0">
              <a:cs typeface="Arial"/>
            </a:endParaRPr>
          </a:p>
          <a:p>
            <a:pPr marL="469900" marR="407034" indent="-412750">
              <a:lnSpc>
                <a:spcPts val="2850"/>
              </a:lnSpc>
              <a:buClr>
                <a:srgbClr val="C4820D"/>
              </a:buClr>
              <a:buChar char="●"/>
              <a:tabLst>
                <a:tab pos="469265" algn="l"/>
                <a:tab pos="469900" algn="l"/>
              </a:tabLst>
            </a:pPr>
            <a:r>
              <a:rPr sz="2400" dirty="0">
                <a:cs typeface="Arial"/>
              </a:rPr>
              <a:t>the</a:t>
            </a:r>
            <a:r>
              <a:rPr sz="2400" spc="-45" dirty="0">
                <a:cs typeface="Arial"/>
              </a:rPr>
              <a:t> </a:t>
            </a:r>
            <a:r>
              <a:rPr sz="2400" dirty="0">
                <a:cs typeface="Arial"/>
              </a:rPr>
              <a:t>population</a:t>
            </a:r>
            <a:r>
              <a:rPr sz="2400" spc="-30" dirty="0">
                <a:cs typeface="Arial"/>
              </a:rPr>
              <a:t> </a:t>
            </a:r>
            <a:r>
              <a:rPr sz="2400" dirty="0">
                <a:cs typeface="Arial"/>
              </a:rPr>
              <a:t>average</a:t>
            </a:r>
            <a:r>
              <a:rPr sz="2400" spc="-25" dirty="0">
                <a:cs typeface="Arial"/>
              </a:rPr>
              <a:t> </a:t>
            </a:r>
            <a:r>
              <a:rPr sz="2400" dirty="0">
                <a:cs typeface="Arial"/>
              </a:rPr>
              <a:t>is</a:t>
            </a:r>
            <a:r>
              <a:rPr sz="2400" spc="-30" dirty="0">
                <a:cs typeface="Arial"/>
              </a:rPr>
              <a:t> </a:t>
            </a:r>
            <a:r>
              <a:rPr sz="2400" dirty="0">
                <a:cs typeface="Arial"/>
              </a:rPr>
              <a:t>the</a:t>
            </a:r>
            <a:r>
              <a:rPr sz="2400" spc="-30" dirty="0">
                <a:cs typeface="Arial"/>
              </a:rPr>
              <a:t> </a:t>
            </a:r>
            <a:r>
              <a:rPr sz="2400" dirty="0">
                <a:cs typeface="Arial"/>
              </a:rPr>
              <a:t>proportion</a:t>
            </a:r>
            <a:r>
              <a:rPr sz="2400" spc="-30" dirty="0">
                <a:cs typeface="Arial"/>
              </a:rPr>
              <a:t> </a:t>
            </a:r>
            <a:r>
              <a:rPr sz="2400" dirty="0">
                <a:cs typeface="Arial"/>
              </a:rPr>
              <a:t>of</a:t>
            </a:r>
            <a:r>
              <a:rPr sz="2400" spc="-25" dirty="0">
                <a:cs typeface="Arial"/>
              </a:rPr>
              <a:t> </a:t>
            </a:r>
            <a:r>
              <a:rPr sz="2400" dirty="0">
                <a:cs typeface="Arial"/>
              </a:rPr>
              <a:t>1’s</a:t>
            </a:r>
            <a:r>
              <a:rPr sz="2400" spc="-30" dirty="0">
                <a:cs typeface="Arial"/>
              </a:rPr>
              <a:t> </a:t>
            </a:r>
            <a:r>
              <a:rPr sz="2400" dirty="0">
                <a:cs typeface="Arial"/>
              </a:rPr>
              <a:t>in</a:t>
            </a:r>
            <a:r>
              <a:rPr sz="2400" spc="-25" dirty="0">
                <a:cs typeface="Arial"/>
              </a:rPr>
              <a:t> the </a:t>
            </a:r>
            <a:r>
              <a:rPr sz="2400" spc="-10" dirty="0">
                <a:cs typeface="Arial"/>
              </a:rPr>
              <a:t>population</a:t>
            </a:r>
            <a:endParaRPr sz="2400" dirty="0">
              <a:cs typeface="Arial"/>
            </a:endParaRPr>
          </a:p>
          <a:p>
            <a:pPr marL="469900" marR="829944" indent="-412750">
              <a:lnSpc>
                <a:spcPts val="2850"/>
              </a:lnSpc>
              <a:buClr>
                <a:srgbClr val="C4820D"/>
              </a:buClr>
              <a:buChar char="●"/>
              <a:tabLst>
                <a:tab pos="469265" algn="l"/>
                <a:tab pos="469900" algn="l"/>
              </a:tabLst>
            </a:pPr>
            <a:r>
              <a:rPr sz="2400" dirty="0">
                <a:cs typeface="Arial"/>
              </a:rPr>
              <a:t>the</a:t>
            </a:r>
            <a:r>
              <a:rPr sz="2400" spc="-40" dirty="0">
                <a:cs typeface="Arial"/>
              </a:rPr>
              <a:t> </a:t>
            </a:r>
            <a:r>
              <a:rPr sz="2400" dirty="0">
                <a:cs typeface="Arial"/>
              </a:rPr>
              <a:t>sample</a:t>
            </a:r>
            <a:r>
              <a:rPr sz="2400" spc="-25" dirty="0">
                <a:cs typeface="Arial"/>
              </a:rPr>
              <a:t> </a:t>
            </a:r>
            <a:r>
              <a:rPr sz="2400" dirty="0">
                <a:cs typeface="Arial"/>
              </a:rPr>
              <a:t>average</a:t>
            </a:r>
            <a:r>
              <a:rPr sz="2400" spc="-20" dirty="0">
                <a:cs typeface="Arial"/>
              </a:rPr>
              <a:t> </a:t>
            </a:r>
            <a:r>
              <a:rPr sz="2400" dirty="0">
                <a:cs typeface="Arial"/>
              </a:rPr>
              <a:t>is</a:t>
            </a:r>
            <a:r>
              <a:rPr sz="2400" spc="-25" dirty="0">
                <a:cs typeface="Arial"/>
              </a:rPr>
              <a:t> </a:t>
            </a:r>
            <a:r>
              <a:rPr sz="2400" dirty="0">
                <a:cs typeface="Arial"/>
              </a:rPr>
              <a:t>the</a:t>
            </a:r>
            <a:r>
              <a:rPr sz="2400" spc="-25" dirty="0">
                <a:cs typeface="Arial"/>
              </a:rPr>
              <a:t> </a:t>
            </a:r>
            <a:r>
              <a:rPr sz="2400" dirty="0">
                <a:cs typeface="Arial"/>
              </a:rPr>
              <a:t>proportion</a:t>
            </a:r>
            <a:r>
              <a:rPr sz="2400" spc="-25" dirty="0">
                <a:cs typeface="Arial"/>
              </a:rPr>
              <a:t> </a:t>
            </a:r>
            <a:r>
              <a:rPr sz="2400" dirty="0">
                <a:cs typeface="Arial"/>
              </a:rPr>
              <a:t>of</a:t>
            </a:r>
            <a:r>
              <a:rPr sz="2400" spc="-20" dirty="0">
                <a:cs typeface="Arial"/>
              </a:rPr>
              <a:t> </a:t>
            </a:r>
            <a:r>
              <a:rPr sz="2400" dirty="0">
                <a:cs typeface="Arial"/>
              </a:rPr>
              <a:t>1’s</a:t>
            </a:r>
            <a:r>
              <a:rPr sz="2400" spc="-25" dirty="0">
                <a:cs typeface="Arial"/>
              </a:rPr>
              <a:t> </a:t>
            </a:r>
            <a:r>
              <a:rPr sz="2400" dirty="0">
                <a:cs typeface="Arial"/>
              </a:rPr>
              <a:t>in</a:t>
            </a:r>
            <a:r>
              <a:rPr sz="2400" spc="-20" dirty="0">
                <a:cs typeface="Arial"/>
              </a:rPr>
              <a:t> </a:t>
            </a:r>
            <a:r>
              <a:rPr sz="2400" spc="-25" dirty="0">
                <a:cs typeface="Arial"/>
              </a:rPr>
              <a:t>the </a:t>
            </a:r>
            <a:r>
              <a:rPr sz="2400" spc="-10" dirty="0">
                <a:cs typeface="Arial"/>
              </a:rPr>
              <a:t>sample</a:t>
            </a:r>
            <a:endParaRPr sz="2400" dirty="0">
              <a:cs typeface="Arial"/>
            </a:endParaRPr>
          </a:p>
        </p:txBody>
      </p:sp>
      <p:sp>
        <p:nvSpPr>
          <p:cNvPr id="4" name="TextBox 3">
            <a:extLst>
              <a:ext uri="{FF2B5EF4-FFF2-40B4-BE49-F238E27FC236}">
                <a16:creationId xmlns:a16="http://schemas.microsoft.com/office/drawing/2014/main" id="{E3C7C0C8-ECC8-4E4B-333C-4B44D69B8C1E}"/>
              </a:ext>
            </a:extLst>
          </p:cNvPr>
          <p:cNvSpPr txBox="1"/>
          <p:nvPr/>
        </p:nvSpPr>
        <p:spPr>
          <a:xfrm>
            <a:off x="3023069" y="4162023"/>
            <a:ext cx="2733954" cy="1125949"/>
          </a:xfrm>
          <a:prstGeom prst="rect">
            <a:avLst/>
          </a:prstGeom>
          <a:noFill/>
        </p:spPr>
        <p:txBody>
          <a:bodyPr wrap="none" rtlCol="0">
            <a:spAutoFit/>
          </a:bodyPr>
          <a:lstStyle/>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(Demo – notebook 8.1, </a:t>
            </a:r>
          </a:p>
          <a:p>
            <a:pPr marL="57150" marR="72390" algn="ctr">
              <a:lnSpc>
                <a:spcPts val="2850"/>
              </a:lnSpc>
              <a:spcBef>
                <a:spcPts val="105"/>
              </a:spcBef>
              <a:buClr>
                <a:srgbClr val="C4820D"/>
              </a:buClr>
              <a:tabLst>
                <a:tab pos="469265" algn="l"/>
                <a:tab pos="469900" algn="l"/>
              </a:tabLst>
            </a:pPr>
            <a:r>
              <a:rPr lang="en-US" b="0" spc="-10" dirty="0">
                <a:solidFill>
                  <a:srgbClr val="3B7EA1"/>
                </a:solidFill>
                <a:cs typeface="Arial"/>
              </a:rPr>
              <a:t>Average(Mean))</a:t>
            </a:r>
          </a:p>
          <a:p>
            <a:endParaRPr lang="en-US" dirty="0"/>
          </a:p>
        </p:txBody>
      </p:sp>
    </p:spTree>
    <p:extLst>
      <p:ext uri="{BB962C8B-B14F-4D97-AF65-F5344CB8AC3E}">
        <p14:creationId xmlns:p14="http://schemas.microsoft.com/office/powerpoint/2010/main" val="2874979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Discussion</a:t>
            </a:r>
            <a:r>
              <a:rPr spc="-50" dirty="0">
                <a:solidFill>
                  <a:schemeClr val="tx1"/>
                </a:solidFill>
              </a:rPr>
              <a:t> </a:t>
            </a:r>
            <a:r>
              <a:rPr spc="-10" dirty="0">
                <a:solidFill>
                  <a:schemeClr val="tx1"/>
                </a:solidFill>
              </a:rPr>
              <a:t>Question</a:t>
            </a:r>
          </a:p>
        </p:txBody>
      </p:sp>
      <p:sp>
        <p:nvSpPr>
          <p:cNvPr id="3" name="object 3"/>
          <p:cNvSpPr txBox="1"/>
          <p:nvPr/>
        </p:nvSpPr>
        <p:spPr>
          <a:xfrm>
            <a:off x="530225" y="1032383"/>
            <a:ext cx="8028940" cy="3228448"/>
          </a:xfrm>
          <a:prstGeom prst="rect">
            <a:avLst/>
          </a:prstGeom>
        </p:spPr>
        <p:txBody>
          <a:bodyPr vert="horz" wrap="square" lIns="0" tIns="27940" rIns="0" bIns="0" rtlCol="0">
            <a:spAutoFit/>
          </a:bodyPr>
          <a:lstStyle/>
          <a:p>
            <a:pPr marL="469900" marR="846455" indent="-412750">
              <a:lnSpc>
                <a:spcPts val="2850"/>
              </a:lnSpc>
              <a:spcBef>
                <a:spcPts val="220"/>
              </a:spcBef>
              <a:buClr>
                <a:srgbClr val="C4820D"/>
              </a:buClr>
              <a:buChar char="●"/>
              <a:tabLst>
                <a:tab pos="469265" algn="l"/>
                <a:tab pos="469900" algn="l"/>
              </a:tabLst>
            </a:pPr>
            <a:r>
              <a:rPr sz="2400" dirty="0">
                <a:cs typeface="Arial"/>
              </a:rPr>
              <a:t>A</a:t>
            </a:r>
            <a:r>
              <a:rPr sz="2400" spc="-165" dirty="0">
                <a:cs typeface="Arial"/>
              </a:rPr>
              <a:t> </a:t>
            </a:r>
            <a:r>
              <a:rPr sz="2400" dirty="0">
                <a:cs typeface="Arial"/>
              </a:rPr>
              <a:t>researcher</a:t>
            </a:r>
            <a:r>
              <a:rPr sz="2400" spc="-20" dirty="0">
                <a:cs typeface="Arial"/>
              </a:rPr>
              <a:t> </a:t>
            </a:r>
            <a:r>
              <a:rPr sz="2400" dirty="0">
                <a:cs typeface="Arial"/>
              </a:rPr>
              <a:t>is</a:t>
            </a:r>
            <a:r>
              <a:rPr sz="2400" spc="-25" dirty="0">
                <a:cs typeface="Arial"/>
              </a:rPr>
              <a:t> </a:t>
            </a:r>
            <a:r>
              <a:rPr sz="2400" dirty="0">
                <a:cs typeface="Arial"/>
              </a:rPr>
              <a:t>estimating</a:t>
            </a:r>
            <a:r>
              <a:rPr sz="2400" spc="-20" dirty="0">
                <a:cs typeface="Arial"/>
              </a:rPr>
              <a:t> </a:t>
            </a:r>
            <a:r>
              <a:rPr sz="2400" dirty="0">
                <a:cs typeface="Arial"/>
              </a:rPr>
              <a:t>a</a:t>
            </a:r>
            <a:r>
              <a:rPr sz="2400" spc="-20" dirty="0">
                <a:cs typeface="Arial"/>
              </a:rPr>
              <a:t> </a:t>
            </a:r>
            <a:r>
              <a:rPr sz="2400" dirty="0">
                <a:cs typeface="Arial"/>
              </a:rPr>
              <a:t>population</a:t>
            </a:r>
            <a:r>
              <a:rPr sz="2400" spc="-20" dirty="0">
                <a:cs typeface="Arial"/>
              </a:rPr>
              <a:t> </a:t>
            </a:r>
            <a:r>
              <a:rPr sz="2400" spc="-10" dirty="0">
                <a:cs typeface="Arial"/>
              </a:rPr>
              <a:t>proportion </a:t>
            </a:r>
            <a:r>
              <a:rPr sz="2400" dirty="0">
                <a:cs typeface="Arial"/>
              </a:rPr>
              <a:t>based</a:t>
            </a:r>
            <a:r>
              <a:rPr sz="2400" spc="-10" dirty="0">
                <a:cs typeface="Arial"/>
              </a:rPr>
              <a:t> </a:t>
            </a:r>
            <a:r>
              <a:rPr sz="2400" dirty="0">
                <a:cs typeface="Arial"/>
              </a:rPr>
              <a:t>on</a:t>
            </a:r>
            <a:r>
              <a:rPr sz="2400" spc="-10" dirty="0">
                <a:cs typeface="Arial"/>
              </a:rPr>
              <a:t> </a:t>
            </a:r>
            <a:r>
              <a:rPr sz="2400" dirty="0">
                <a:cs typeface="Arial"/>
              </a:rPr>
              <a:t>a</a:t>
            </a:r>
            <a:r>
              <a:rPr sz="2400" spc="-10" dirty="0">
                <a:cs typeface="Arial"/>
              </a:rPr>
              <a:t> </a:t>
            </a:r>
            <a:r>
              <a:rPr sz="2400" dirty="0">
                <a:cs typeface="Arial"/>
              </a:rPr>
              <a:t>random</a:t>
            </a:r>
            <a:r>
              <a:rPr sz="2400" spc="-10" dirty="0">
                <a:cs typeface="Arial"/>
              </a:rPr>
              <a:t> </a:t>
            </a:r>
            <a:r>
              <a:rPr sz="2400" dirty="0">
                <a:cs typeface="Arial"/>
              </a:rPr>
              <a:t>sample</a:t>
            </a:r>
            <a:r>
              <a:rPr sz="2400" spc="-10" dirty="0">
                <a:cs typeface="Arial"/>
              </a:rPr>
              <a:t> </a:t>
            </a:r>
            <a:r>
              <a:rPr sz="2400" dirty="0">
                <a:cs typeface="Arial"/>
              </a:rPr>
              <a:t>of</a:t>
            </a:r>
            <a:r>
              <a:rPr sz="2400" spc="-10" dirty="0">
                <a:cs typeface="Arial"/>
              </a:rPr>
              <a:t> </a:t>
            </a:r>
            <a:r>
              <a:rPr sz="2400" dirty="0">
                <a:cs typeface="Arial"/>
              </a:rPr>
              <a:t>size</a:t>
            </a:r>
            <a:r>
              <a:rPr sz="2400" spc="-5" dirty="0">
                <a:cs typeface="Arial"/>
              </a:rPr>
              <a:t> </a:t>
            </a:r>
            <a:r>
              <a:rPr sz="2400" spc="-10" dirty="0">
                <a:cs typeface="Arial"/>
              </a:rPr>
              <a:t>10,000.</a:t>
            </a:r>
            <a:endParaRPr sz="2400" dirty="0">
              <a:cs typeface="Arial"/>
            </a:endParaRPr>
          </a:p>
          <a:p>
            <a:pPr>
              <a:lnSpc>
                <a:spcPct val="100000"/>
              </a:lnSpc>
              <a:spcBef>
                <a:spcPts val="5"/>
              </a:spcBef>
              <a:buClr>
                <a:srgbClr val="C4820D"/>
              </a:buClr>
              <a:buFont typeface="Arial"/>
              <a:buChar char="●"/>
            </a:pPr>
            <a:endParaRPr sz="3150" dirty="0">
              <a:cs typeface="Arial"/>
            </a:endParaRPr>
          </a:p>
          <a:p>
            <a:pPr marL="12700">
              <a:lnSpc>
                <a:spcPct val="100000"/>
              </a:lnSpc>
            </a:pPr>
            <a:r>
              <a:rPr sz="2400" dirty="0">
                <a:solidFill>
                  <a:srgbClr val="0000FF"/>
                </a:solidFill>
                <a:cs typeface="Arial"/>
              </a:rPr>
              <a:t>Fill</a:t>
            </a:r>
            <a:r>
              <a:rPr sz="2400" spc="-25" dirty="0">
                <a:solidFill>
                  <a:srgbClr val="0000FF"/>
                </a:solidFill>
                <a:cs typeface="Arial"/>
              </a:rPr>
              <a:t> </a:t>
            </a:r>
            <a:r>
              <a:rPr sz="2400" dirty="0">
                <a:solidFill>
                  <a:srgbClr val="0000FF"/>
                </a:solidFill>
                <a:cs typeface="Arial"/>
              </a:rPr>
              <a:t>in</a:t>
            </a:r>
            <a:r>
              <a:rPr sz="2400" spc="-15"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blank</a:t>
            </a:r>
            <a:r>
              <a:rPr sz="2400" spc="-15" dirty="0">
                <a:solidFill>
                  <a:srgbClr val="0000FF"/>
                </a:solidFill>
                <a:cs typeface="Arial"/>
              </a:rPr>
              <a:t> </a:t>
            </a:r>
            <a:r>
              <a:rPr sz="2400" dirty="0">
                <a:solidFill>
                  <a:srgbClr val="0000FF"/>
                </a:solidFill>
                <a:cs typeface="Arial"/>
              </a:rPr>
              <a:t>with</a:t>
            </a:r>
            <a:r>
              <a:rPr sz="2400" spc="-15" dirty="0">
                <a:solidFill>
                  <a:srgbClr val="0000FF"/>
                </a:solidFill>
                <a:cs typeface="Arial"/>
              </a:rPr>
              <a:t> </a:t>
            </a:r>
            <a:r>
              <a:rPr sz="2400" dirty="0">
                <a:solidFill>
                  <a:srgbClr val="0000FF"/>
                </a:solidFill>
                <a:cs typeface="Arial"/>
              </a:rPr>
              <a:t>a</a:t>
            </a:r>
            <a:r>
              <a:rPr sz="2400" spc="-15" dirty="0">
                <a:solidFill>
                  <a:srgbClr val="0000FF"/>
                </a:solidFill>
                <a:cs typeface="Arial"/>
              </a:rPr>
              <a:t> </a:t>
            </a:r>
            <a:r>
              <a:rPr sz="2400" spc="-10" dirty="0">
                <a:solidFill>
                  <a:srgbClr val="0000FF"/>
                </a:solidFill>
                <a:cs typeface="Arial"/>
              </a:rPr>
              <a:t>decimal:</a:t>
            </a:r>
            <a:endParaRPr sz="2400" dirty="0">
              <a:cs typeface="Arial"/>
            </a:endParaRPr>
          </a:p>
          <a:p>
            <a:pPr>
              <a:lnSpc>
                <a:spcPct val="100000"/>
              </a:lnSpc>
              <a:spcBef>
                <a:spcPts val="45"/>
              </a:spcBef>
            </a:pPr>
            <a:endParaRPr sz="3300" dirty="0">
              <a:cs typeface="Arial"/>
            </a:endParaRPr>
          </a:p>
          <a:p>
            <a:pPr marL="469900" marR="5080" indent="-412750">
              <a:lnSpc>
                <a:spcPts val="2850"/>
              </a:lnSpc>
              <a:buClr>
                <a:srgbClr val="C4820D"/>
              </a:buClr>
              <a:buChar char="●"/>
              <a:tabLst>
                <a:tab pos="469265" algn="l"/>
                <a:tab pos="469900" algn="l"/>
                <a:tab pos="4044315" algn="l"/>
              </a:tabLst>
            </a:pPr>
            <a:r>
              <a:rPr sz="2400" dirty="0">
                <a:cs typeface="Arial"/>
              </a:rPr>
              <a:t>With</a:t>
            </a:r>
            <a:r>
              <a:rPr sz="2400" spc="-35" dirty="0">
                <a:cs typeface="Arial"/>
              </a:rPr>
              <a:t> </a:t>
            </a:r>
            <a:r>
              <a:rPr sz="2400" dirty="0">
                <a:cs typeface="Arial"/>
              </a:rPr>
              <a:t>chance</a:t>
            </a:r>
            <a:r>
              <a:rPr sz="2400" spc="-15" dirty="0">
                <a:cs typeface="Arial"/>
              </a:rPr>
              <a:t> </a:t>
            </a:r>
            <a:r>
              <a:rPr sz="2400" dirty="0">
                <a:cs typeface="Arial"/>
              </a:rPr>
              <a:t>at</a:t>
            </a:r>
            <a:r>
              <a:rPr sz="2400" spc="-20" dirty="0">
                <a:cs typeface="Arial"/>
              </a:rPr>
              <a:t> </a:t>
            </a:r>
            <a:r>
              <a:rPr sz="2400" dirty="0">
                <a:cs typeface="Arial"/>
              </a:rPr>
              <a:t>least</a:t>
            </a:r>
            <a:r>
              <a:rPr sz="2400" spc="-15" dirty="0">
                <a:cs typeface="Arial"/>
              </a:rPr>
              <a:t> </a:t>
            </a:r>
            <a:r>
              <a:rPr sz="2400" dirty="0">
                <a:cs typeface="Arial"/>
              </a:rPr>
              <a:t>95%,</a:t>
            </a:r>
            <a:r>
              <a:rPr sz="2400" spc="-15" dirty="0">
                <a:cs typeface="Arial"/>
              </a:rPr>
              <a:t> </a:t>
            </a:r>
            <a:r>
              <a:rPr sz="2400" dirty="0">
                <a:cs typeface="Arial"/>
              </a:rPr>
              <a:t>the</a:t>
            </a:r>
            <a:r>
              <a:rPr sz="2400" spc="-25" dirty="0">
                <a:cs typeface="Arial"/>
              </a:rPr>
              <a:t> </a:t>
            </a:r>
            <a:r>
              <a:rPr sz="2400" dirty="0">
                <a:cs typeface="Arial"/>
              </a:rPr>
              <a:t>estimate</a:t>
            </a:r>
            <a:r>
              <a:rPr sz="2400" spc="-15" dirty="0">
                <a:cs typeface="Arial"/>
              </a:rPr>
              <a:t> </a:t>
            </a:r>
            <a:r>
              <a:rPr sz="2400" dirty="0">
                <a:cs typeface="Arial"/>
              </a:rPr>
              <a:t>will</a:t>
            </a:r>
            <a:r>
              <a:rPr sz="2400" spc="-20" dirty="0">
                <a:cs typeface="Arial"/>
              </a:rPr>
              <a:t> </a:t>
            </a:r>
            <a:r>
              <a:rPr sz="2400" dirty="0">
                <a:cs typeface="Arial"/>
              </a:rPr>
              <a:t>be</a:t>
            </a:r>
            <a:r>
              <a:rPr sz="2400" spc="-15" dirty="0">
                <a:cs typeface="Arial"/>
              </a:rPr>
              <a:t> </a:t>
            </a:r>
            <a:r>
              <a:rPr sz="2400" dirty="0">
                <a:cs typeface="Arial"/>
              </a:rPr>
              <a:t>correct</a:t>
            </a:r>
            <a:r>
              <a:rPr sz="2400" spc="-15" dirty="0">
                <a:cs typeface="Arial"/>
              </a:rPr>
              <a:t> </a:t>
            </a:r>
            <a:r>
              <a:rPr sz="2400" spc="-25" dirty="0">
                <a:cs typeface="Arial"/>
              </a:rPr>
              <a:t>to </a:t>
            </a:r>
            <a:r>
              <a:rPr sz="2400" dirty="0">
                <a:cs typeface="Arial"/>
              </a:rPr>
              <a:t>within </a:t>
            </a:r>
            <a:r>
              <a:rPr sz="2400" u="heavy" dirty="0">
                <a:uFill>
                  <a:solidFill>
                    <a:srgbClr val="3A3A3A"/>
                  </a:solidFill>
                </a:uFill>
                <a:cs typeface="Times New Roman"/>
              </a:rPr>
              <a:t>	</a:t>
            </a:r>
            <a:r>
              <a:rPr sz="2400" spc="-50" dirty="0">
                <a:cs typeface="Arial"/>
              </a:rPr>
              <a:t>.</a:t>
            </a:r>
            <a:endParaRPr sz="2400" dirty="0">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212715"/>
            <a:ext cx="4568190" cy="574040"/>
          </a:xfrm>
          <a:prstGeom prst="rect">
            <a:avLst/>
          </a:prstGeom>
        </p:spPr>
        <p:txBody>
          <a:bodyPr vert="horz" wrap="square" lIns="0" tIns="12700" rIns="0" bIns="0" rtlCol="0">
            <a:spAutoFit/>
          </a:bodyPr>
          <a:lstStyle/>
          <a:p>
            <a:pPr marL="12700">
              <a:lnSpc>
                <a:spcPct val="100000"/>
              </a:lnSpc>
              <a:spcBef>
                <a:spcPts val="100"/>
              </a:spcBef>
            </a:pPr>
            <a:r>
              <a:rPr dirty="0"/>
              <a:t>Discussion</a:t>
            </a:r>
            <a:r>
              <a:rPr spc="-50" dirty="0"/>
              <a:t> </a:t>
            </a:r>
            <a:r>
              <a:rPr spc="-10" dirty="0"/>
              <a:t>Question</a:t>
            </a:r>
          </a:p>
        </p:txBody>
      </p:sp>
      <p:sp>
        <p:nvSpPr>
          <p:cNvPr id="3" name="object 3"/>
          <p:cNvSpPr txBox="1"/>
          <p:nvPr/>
        </p:nvSpPr>
        <p:spPr>
          <a:xfrm>
            <a:off x="530225" y="1032383"/>
            <a:ext cx="7964170" cy="2921313"/>
          </a:xfrm>
          <a:prstGeom prst="rect">
            <a:avLst/>
          </a:prstGeom>
        </p:spPr>
        <p:txBody>
          <a:bodyPr vert="horz" wrap="square" lIns="0" tIns="27940" rIns="0" bIns="0" rtlCol="0">
            <a:spAutoFit/>
          </a:bodyPr>
          <a:lstStyle/>
          <a:p>
            <a:pPr marL="469900" marR="5080" indent="-412750">
              <a:lnSpc>
                <a:spcPts val="2850"/>
              </a:lnSpc>
              <a:spcBef>
                <a:spcPts val="220"/>
              </a:spcBef>
              <a:buClr>
                <a:srgbClr val="C4820D"/>
              </a:buClr>
              <a:buChar char="●"/>
              <a:tabLst>
                <a:tab pos="469265" algn="l"/>
                <a:tab pos="469900" algn="l"/>
              </a:tabLst>
            </a:pPr>
            <a:r>
              <a:rPr sz="2400" dirty="0">
                <a:cs typeface="Arial"/>
              </a:rPr>
              <a:t>I</a:t>
            </a:r>
            <a:r>
              <a:rPr sz="2400" spc="-30" dirty="0">
                <a:cs typeface="Arial"/>
              </a:rPr>
              <a:t> </a:t>
            </a:r>
            <a:r>
              <a:rPr sz="2400" dirty="0">
                <a:cs typeface="Arial"/>
              </a:rPr>
              <a:t>am</a:t>
            </a:r>
            <a:r>
              <a:rPr sz="2400" spc="-15" dirty="0">
                <a:cs typeface="Arial"/>
              </a:rPr>
              <a:t> </a:t>
            </a:r>
            <a:r>
              <a:rPr sz="2400" dirty="0">
                <a:cs typeface="Arial"/>
              </a:rPr>
              <a:t>going</a:t>
            </a:r>
            <a:r>
              <a:rPr sz="2400" spc="-15" dirty="0">
                <a:cs typeface="Arial"/>
              </a:rPr>
              <a:t> </a:t>
            </a:r>
            <a:r>
              <a:rPr sz="2400" dirty="0">
                <a:cs typeface="Arial"/>
              </a:rPr>
              <a:t>to</a:t>
            </a:r>
            <a:r>
              <a:rPr sz="2400" spc="-20" dirty="0">
                <a:cs typeface="Arial"/>
              </a:rPr>
              <a:t> </a:t>
            </a:r>
            <a:r>
              <a:rPr sz="2400" dirty="0">
                <a:cs typeface="Arial"/>
              </a:rPr>
              <a:t>use</a:t>
            </a:r>
            <a:r>
              <a:rPr sz="2400" spc="-10" dirty="0">
                <a:cs typeface="Arial"/>
              </a:rPr>
              <a:t> </a:t>
            </a:r>
            <a:r>
              <a:rPr sz="2400" dirty="0">
                <a:cs typeface="Arial"/>
              </a:rPr>
              <a:t>a</a:t>
            </a:r>
            <a:r>
              <a:rPr sz="2400" spc="-15" dirty="0">
                <a:cs typeface="Arial"/>
              </a:rPr>
              <a:t> </a:t>
            </a:r>
            <a:r>
              <a:rPr sz="2400" dirty="0">
                <a:cs typeface="Arial"/>
              </a:rPr>
              <a:t>68%</a:t>
            </a:r>
            <a:r>
              <a:rPr sz="2400" spc="-15" dirty="0">
                <a:cs typeface="Arial"/>
              </a:rPr>
              <a:t> </a:t>
            </a:r>
            <a:r>
              <a:rPr sz="2400" dirty="0">
                <a:cs typeface="Arial"/>
              </a:rPr>
              <a:t>confidence</a:t>
            </a:r>
            <a:r>
              <a:rPr sz="2400" spc="-15" dirty="0">
                <a:cs typeface="Arial"/>
              </a:rPr>
              <a:t> </a:t>
            </a:r>
            <a:r>
              <a:rPr sz="2400" dirty="0">
                <a:cs typeface="Arial"/>
              </a:rPr>
              <a:t>interval</a:t>
            </a:r>
            <a:r>
              <a:rPr sz="2400" spc="-15" dirty="0">
                <a:cs typeface="Arial"/>
              </a:rPr>
              <a:t> </a:t>
            </a:r>
            <a:r>
              <a:rPr sz="2400" dirty="0">
                <a:cs typeface="Arial"/>
              </a:rPr>
              <a:t>to</a:t>
            </a:r>
            <a:r>
              <a:rPr sz="2400" spc="-15" dirty="0">
                <a:cs typeface="Arial"/>
              </a:rPr>
              <a:t> </a:t>
            </a:r>
            <a:r>
              <a:rPr sz="2400" spc="-10" dirty="0">
                <a:cs typeface="Arial"/>
              </a:rPr>
              <a:t>estimate </a:t>
            </a:r>
            <a:r>
              <a:rPr sz="2400" dirty="0">
                <a:cs typeface="Arial"/>
              </a:rPr>
              <a:t>a</a:t>
            </a:r>
            <a:r>
              <a:rPr sz="2400" spc="-30" dirty="0">
                <a:cs typeface="Arial"/>
              </a:rPr>
              <a:t> </a:t>
            </a:r>
            <a:r>
              <a:rPr sz="2400" dirty="0">
                <a:cs typeface="Arial"/>
              </a:rPr>
              <a:t>population</a:t>
            </a:r>
            <a:r>
              <a:rPr sz="2400" spc="-25" dirty="0">
                <a:cs typeface="Arial"/>
              </a:rPr>
              <a:t> </a:t>
            </a:r>
            <a:r>
              <a:rPr sz="2400" spc="-10" dirty="0">
                <a:cs typeface="Arial"/>
              </a:rPr>
              <a:t>proportion.</a:t>
            </a:r>
            <a:endParaRPr sz="2400" dirty="0">
              <a:cs typeface="Arial"/>
            </a:endParaRPr>
          </a:p>
          <a:p>
            <a:pPr marL="469900" marR="179705" indent="-412750">
              <a:lnSpc>
                <a:spcPts val="2850"/>
              </a:lnSpc>
              <a:spcBef>
                <a:spcPts val="1800"/>
              </a:spcBef>
              <a:buClr>
                <a:srgbClr val="C4820D"/>
              </a:buClr>
              <a:buChar char="●"/>
              <a:tabLst>
                <a:tab pos="469265" algn="l"/>
                <a:tab pos="469900" algn="l"/>
              </a:tabLst>
            </a:pPr>
            <a:r>
              <a:rPr sz="2400" dirty="0">
                <a:cs typeface="Arial"/>
              </a:rPr>
              <a:t>I</a:t>
            </a:r>
            <a:r>
              <a:rPr sz="2400" spc="-30" dirty="0">
                <a:cs typeface="Arial"/>
              </a:rPr>
              <a:t> </a:t>
            </a:r>
            <a:r>
              <a:rPr sz="2400" dirty="0">
                <a:cs typeface="Arial"/>
              </a:rPr>
              <a:t>want</a:t>
            </a:r>
            <a:r>
              <a:rPr sz="2400" spc="-15" dirty="0">
                <a:cs typeface="Arial"/>
              </a:rPr>
              <a:t> </a:t>
            </a:r>
            <a:r>
              <a:rPr sz="2400" dirty="0">
                <a:cs typeface="Arial"/>
              </a:rPr>
              <a:t>the</a:t>
            </a:r>
            <a:r>
              <a:rPr sz="2400" spc="-20" dirty="0">
                <a:cs typeface="Arial"/>
              </a:rPr>
              <a:t> </a:t>
            </a:r>
            <a:r>
              <a:rPr sz="2400" dirty="0">
                <a:cs typeface="Arial"/>
              </a:rPr>
              <a:t>total</a:t>
            </a:r>
            <a:r>
              <a:rPr sz="2400" spc="-20" dirty="0">
                <a:cs typeface="Arial"/>
              </a:rPr>
              <a:t> </a:t>
            </a:r>
            <a:r>
              <a:rPr sz="2400" dirty="0">
                <a:cs typeface="Arial"/>
              </a:rPr>
              <a:t>width</a:t>
            </a:r>
            <a:r>
              <a:rPr sz="2400" spc="-15" dirty="0">
                <a:cs typeface="Arial"/>
              </a:rPr>
              <a:t> </a:t>
            </a:r>
            <a:r>
              <a:rPr sz="2400" dirty="0">
                <a:cs typeface="Arial"/>
              </a:rPr>
              <a:t>of</a:t>
            </a:r>
            <a:r>
              <a:rPr sz="2400" spc="-15" dirty="0">
                <a:cs typeface="Arial"/>
              </a:rPr>
              <a:t> </a:t>
            </a:r>
            <a:r>
              <a:rPr sz="2400" dirty="0">
                <a:cs typeface="Arial"/>
              </a:rPr>
              <a:t>my</a:t>
            </a:r>
            <a:r>
              <a:rPr sz="2400" spc="-15" dirty="0">
                <a:cs typeface="Arial"/>
              </a:rPr>
              <a:t> </a:t>
            </a:r>
            <a:r>
              <a:rPr sz="2400" dirty="0">
                <a:cs typeface="Arial"/>
              </a:rPr>
              <a:t>interval</a:t>
            </a:r>
            <a:r>
              <a:rPr sz="2400" spc="-15" dirty="0">
                <a:cs typeface="Arial"/>
              </a:rPr>
              <a:t> </a:t>
            </a:r>
            <a:r>
              <a:rPr sz="2400" dirty="0">
                <a:cs typeface="Arial"/>
              </a:rPr>
              <a:t>to</a:t>
            </a:r>
            <a:r>
              <a:rPr sz="2400" spc="-20" dirty="0">
                <a:cs typeface="Arial"/>
              </a:rPr>
              <a:t> </a:t>
            </a:r>
            <a:r>
              <a:rPr sz="2400" dirty="0">
                <a:cs typeface="Arial"/>
              </a:rPr>
              <a:t>be</a:t>
            </a:r>
            <a:r>
              <a:rPr sz="2400" spc="-15" dirty="0">
                <a:cs typeface="Arial"/>
              </a:rPr>
              <a:t> </a:t>
            </a:r>
            <a:r>
              <a:rPr sz="2400" dirty="0">
                <a:cs typeface="Arial"/>
              </a:rPr>
              <a:t>no</a:t>
            </a:r>
            <a:r>
              <a:rPr sz="2400" spc="-15" dirty="0">
                <a:cs typeface="Arial"/>
              </a:rPr>
              <a:t> </a:t>
            </a:r>
            <a:r>
              <a:rPr sz="2400" dirty="0">
                <a:cs typeface="Arial"/>
              </a:rPr>
              <a:t>more</a:t>
            </a:r>
            <a:r>
              <a:rPr sz="2400" spc="-15" dirty="0">
                <a:cs typeface="Arial"/>
              </a:rPr>
              <a:t> </a:t>
            </a:r>
            <a:r>
              <a:rPr sz="2400" spc="-20" dirty="0">
                <a:cs typeface="Arial"/>
              </a:rPr>
              <a:t>than </a:t>
            </a:r>
            <a:r>
              <a:rPr sz="2400" spc="-10" dirty="0">
                <a:cs typeface="Arial"/>
              </a:rPr>
              <a:t>2.5%.</a:t>
            </a:r>
            <a:endParaRPr sz="2400" dirty="0">
              <a:cs typeface="Arial"/>
            </a:endParaRPr>
          </a:p>
          <a:p>
            <a:pPr marL="469900" indent="-412750">
              <a:lnSpc>
                <a:spcPct val="100000"/>
              </a:lnSpc>
              <a:spcBef>
                <a:spcPts val="1680"/>
              </a:spcBef>
              <a:buClr>
                <a:srgbClr val="C4820D"/>
              </a:buClr>
              <a:buChar char="●"/>
              <a:tabLst>
                <a:tab pos="469265" algn="l"/>
                <a:tab pos="469900" algn="l"/>
              </a:tabLst>
            </a:pPr>
            <a:r>
              <a:rPr sz="2400" dirty="0">
                <a:cs typeface="Arial"/>
              </a:rPr>
              <a:t>How</a:t>
            </a:r>
            <a:r>
              <a:rPr sz="2400" spc="-10" dirty="0">
                <a:cs typeface="Arial"/>
              </a:rPr>
              <a:t> </a:t>
            </a:r>
            <a:r>
              <a:rPr sz="2400" dirty="0">
                <a:cs typeface="Arial"/>
              </a:rPr>
              <a:t>large</a:t>
            </a:r>
            <a:r>
              <a:rPr sz="2400" spc="-10" dirty="0">
                <a:cs typeface="Arial"/>
              </a:rPr>
              <a:t> </a:t>
            </a:r>
            <a:r>
              <a:rPr sz="2400" dirty="0">
                <a:cs typeface="Arial"/>
              </a:rPr>
              <a:t>must</a:t>
            </a:r>
            <a:r>
              <a:rPr sz="2400" spc="-10" dirty="0">
                <a:cs typeface="Arial"/>
              </a:rPr>
              <a:t> </a:t>
            </a:r>
            <a:r>
              <a:rPr sz="2400" dirty="0">
                <a:cs typeface="Arial"/>
              </a:rPr>
              <a:t>my</a:t>
            </a:r>
            <a:r>
              <a:rPr sz="2400" spc="-10" dirty="0">
                <a:cs typeface="Arial"/>
              </a:rPr>
              <a:t> </a:t>
            </a:r>
            <a:r>
              <a:rPr sz="2400" dirty="0">
                <a:cs typeface="Arial"/>
              </a:rPr>
              <a:t>random</a:t>
            </a:r>
            <a:r>
              <a:rPr sz="2400" spc="-10" dirty="0">
                <a:cs typeface="Arial"/>
              </a:rPr>
              <a:t> </a:t>
            </a:r>
            <a:r>
              <a:rPr sz="2400" dirty="0">
                <a:cs typeface="Arial"/>
              </a:rPr>
              <a:t>sample</a:t>
            </a:r>
            <a:r>
              <a:rPr sz="2400" spc="-10" dirty="0">
                <a:cs typeface="Arial"/>
              </a:rPr>
              <a:t> </a:t>
            </a:r>
            <a:r>
              <a:rPr sz="2400" spc="-25" dirty="0">
                <a:cs typeface="Arial"/>
              </a:rPr>
              <a:t>be?</a:t>
            </a:r>
            <a:endParaRPr lang="en-US" sz="2400" spc="-25" dirty="0">
              <a:cs typeface="Arial"/>
            </a:endParaRPr>
          </a:p>
          <a:p>
            <a:pPr marL="514350" lvl="1">
              <a:spcBef>
                <a:spcPts val="1680"/>
              </a:spcBef>
              <a:buClr>
                <a:srgbClr val="C4820D"/>
              </a:buClr>
              <a:tabLst>
                <a:tab pos="469265" algn="l"/>
                <a:tab pos="469900" algn="l"/>
              </a:tabLst>
            </a:pPr>
            <a:r>
              <a:rPr lang="en-US" sz="2400" spc="-25" dirty="0">
                <a:cs typeface="Arial"/>
              </a:rPr>
              <a:t>	</a:t>
            </a:r>
            <a:r>
              <a:rPr sz="2400" dirty="0">
                <a:cs typeface="Arial"/>
              </a:rPr>
              <a:t>2</a:t>
            </a:r>
            <a:r>
              <a:rPr sz="2400" spc="-5" dirty="0">
                <a:cs typeface="Arial"/>
              </a:rPr>
              <a:t> </a:t>
            </a:r>
            <a:r>
              <a:rPr sz="2400" dirty="0">
                <a:cs typeface="Arial"/>
              </a:rPr>
              <a:t>*</a:t>
            </a:r>
            <a:r>
              <a:rPr sz="2400" spc="-5" dirty="0">
                <a:cs typeface="Arial"/>
              </a:rPr>
              <a:t> </a:t>
            </a:r>
            <a:r>
              <a:rPr sz="2400" dirty="0">
                <a:cs typeface="Arial"/>
              </a:rPr>
              <a:t>(0.5)</a:t>
            </a:r>
            <a:r>
              <a:rPr sz="2400" spc="-5" dirty="0">
                <a:cs typeface="Arial"/>
              </a:rPr>
              <a:t> </a:t>
            </a:r>
            <a:r>
              <a:rPr sz="2400" dirty="0">
                <a:cs typeface="Arial"/>
              </a:rPr>
              <a:t>/</a:t>
            </a:r>
            <a:r>
              <a:rPr sz="2400" spc="-10" dirty="0">
                <a:cs typeface="Arial"/>
              </a:rPr>
              <a:t> </a:t>
            </a:r>
            <a:r>
              <a:rPr sz="2400" dirty="0">
                <a:cs typeface="Arial"/>
              </a:rPr>
              <a:t>sqrt(sample</a:t>
            </a:r>
            <a:r>
              <a:rPr sz="2400" spc="-5" dirty="0">
                <a:cs typeface="Arial"/>
              </a:rPr>
              <a:t> </a:t>
            </a:r>
            <a:r>
              <a:rPr sz="2400" dirty="0">
                <a:cs typeface="Arial"/>
              </a:rPr>
              <a:t>size)</a:t>
            </a:r>
            <a:r>
              <a:rPr sz="2400" spc="-5" dirty="0">
                <a:cs typeface="Arial"/>
              </a:rPr>
              <a:t> </a:t>
            </a:r>
            <a:r>
              <a:rPr sz="2400" dirty="0">
                <a:cs typeface="Arial"/>
              </a:rPr>
              <a:t>=</a:t>
            </a:r>
            <a:r>
              <a:rPr sz="2400" spc="-10" dirty="0">
                <a:cs typeface="Arial"/>
              </a:rPr>
              <a:t> 0.025</a:t>
            </a:r>
            <a:endParaRPr sz="2400" dirty="0">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197" y="2372937"/>
            <a:ext cx="8250555" cy="2386330"/>
            <a:chOff x="457197" y="2372937"/>
            <a:chExt cx="8250555" cy="2386330"/>
          </a:xfrm>
        </p:grpSpPr>
        <p:pic>
          <p:nvPicPr>
            <p:cNvPr id="3" name="object 3"/>
            <p:cNvPicPr/>
            <p:nvPr/>
          </p:nvPicPr>
          <p:blipFill>
            <a:blip r:embed="rId3" cstate="print"/>
            <a:stretch>
              <a:fillRect/>
            </a:stretch>
          </p:blipFill>
          <p:spPr>
            <a:xfrm>
              <a:off x="457197" y="2372950"/>
              <a:ext cx="3539674" cy="2386299"/>
            </a:xfrm>
            <a:prstGeom prst="rect">
              <a:avLst/>
            </a:prstGeom>
          </p:spPr>
        </p:pic>
        <p:pic>
          <p:nvPicPr>
            <p:cNvPr id="4" name="object 4"/>
            <p:cNvPicPr/>
            <p:nvPr/>
          </p:nvPicPr>
          <p:blipFill>
            <a:blip r:embed="rId4" cstate="print"/>
            <a:stretch>
              <a:fillRect/>
            </a:stretch>
          </p:blipFill>
          <p:spPr>
            <a:xfrm>
              <a:off x="5167825" y="2372937"/>
              <a:ext cx="3539674" cy="2373118"/>
            </a:xfrm>
            <a:prstGeom prst="rect">
              <a:avLst/>
            </a:prstGeom>
          </p:spPr>
        </p:pic>
      </p:grpSp>
      <p:sp>
        <p:nvSpPr>
          <p:cNvPr id="5" name="object 5"/>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Discussion</a:t>
            </a:r>
            <a:r>
              <a:rPr spc="-55" dirty="0"/>
              <a:t> </a:t>
            </a:r>
            <a:r>
              <a:rPr spc="-10" dirty="0"/>
              <a:t>Question</a:t>
            </a:r>
          </a:p>
        </p:txBody>
      </p:sp>
      <p:sp>
        <p:nvSpPr>
          <p:cNvPr id="6" name="object 6"/>
          <p:cNvSpPr txBox="1"/>
          <p:nvPr/>
        </p:nvSpPr>
        <p:spPr>
          <a:xfrm>
            <a:off x="565550" y="1053708"/>
            <a:ext cx="7767955" cy="1115060"/>
          </a:xfrm>
          <a:prstGeom prst="rect">
            <a:avLst/>
          </a:prstGeom>
        </p:spPr>
        <p:txBody>
          <a:bodyPr vert="horz" wrap="square" lIns="0" tIns="27940" rIns="0" bIns="0" rtlCol="0">
            <a:spAutoFit/>
          </a:bodyPr>
          <a:lstStyle/>
          <a:p>
            <a:pPr marL="12700" marR="5080">
              <a:lnSpc>
                <a:spcPts val="2850"/>
              </a:lnSpc>
              <a:spcBef>
                <a:spcPts val="220"/>
              </a:spcBef>
            </a:pPr>
            <a:r>
              <a:rPr sz="2400" dirty="0">
                <a:latin typeface="Arial"/>
                <a:cs typeface="Arial"/>
              </a:rPr>
              <a:t>Are</a:t>
            </a:r>
            <a:r>
              <a:rPr sz="2400" spc="-3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medians</a:t>
            </a:r>
            <a:r>
              <a:rPr sz="2400" spc="-15"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these</a:t>
            </a:r>
            <a:r>
              <a:rPr sz="2400" spc="-20" dirty="0">
                <a:latin typeface="Arial"/>
                <a:cs typeface="Arial"/>
              </a:rPr>
              <a:t> </a:t>
            </a:r>
            <a:r>
              <a:rPr sz="2400" dirty="0">
                <a:latin typeface="Arial"/>
                <a:cs typeface="Arial"/>
              </a:rPr>
              <a:t>two</a:t>
            </a:r>
            <a:r>
              <a:rPr sz="2400" spc="-15" dirty="0">
                <a:latin typeface="Arial"/>
                <a:cs typeface="Arial"/>
              </a:rPr>
              <a:t> </a:t>
            </a:r>
            <a:r>
              <a:rPr sz="2400" dirty="0">
                <a:latin typeface="Arial"/>
                <a:cs typeface="Arial"/>
              </a:rPr>
              <a:t>distributions</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same</a:t>
            </a:r>
            <a:r>
              <a:rPr sz="2400" spc="-15" dirty="0">
                <a:latin typeface="Arial"/>
                <a:cs typeface="Arial"/>
              </a:rPr>
              <a:t> </a:t>
            </a:r>
            <a:r>
              <a:rPr sz="2400" spc="-25" dirty="0">
                <a:latin typeface="Arial"/>
                <a:cs typeface="Arial"/>
              </a:rPr>
              <a:t>or </a:t>
            </a:r>
            <a:r>
              <a:rPr sz="2400" spc="-10" dirty="0">
                <a:latin typeface="Arial"/>
                <a:cs typeface="Arial"/>
              </a:rPr>
              <a:t>different?</a:t>
            </a:r>
            <a:r>
              <a:rPr sz="2400" spc="-155" dirty="0">
                <a:latin typeface="Arial"/>
                <a:cs typeface="Arial"/>
              </a:rPr>
              <a:t> </a:t>
            </a:r>
            <a:r>
              <a:rPr sz="2400" dirty="0">
                <a:latin typeface="Arial"/>
                <a:cs typeface="Arial"/>
              </a:rPr>
              <a:t>Are</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means</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same</a:t>
            </a:r>
            <a:r>
              <a:rPr sz="2400" spc="-15" dirty="0">
                <a:latin typeface="Arial"/>
                <a:cs typeface="Arial"/>
              </a:rPr>
              <a:t> </a:t>
            </a:r>
            <a:r>
              <a:rPr sz="2400" dirty="0">
                <a:latin typeface="Arial"/>
                <a:cs typeface="Arial"/>
              </a:rPr>
              <a:t>or</a:t>
            </a:r>
            <a:r>
              <a:rPr sz="2400" spc="-15" dirty="0">
                <a:latin typeface="Arial"/>
                <a:cs typeface="Arial"/>
              </a:rPr>
              <a:t> </a:t>
            </a:r>
            <a:r>
              <a:rPr sz="2400" dirty="0">
                <a:latin typeface="Arial"/>
                <a:cs typeface="Arial"/>
              </a:rPr>
              <a:t>different?</a:t>
            </a:r>
            <a:r>
              <a:rPr sz="2400" spc="-20" dirty="0">
                <a:latin typeface="Arial"/>
                <a:cs typeface="Arial"/>
              </a:rPr>
              <a:t> </a:t>
            </a:r>
            <a:r>
              <a:rPr sz="2400" dirty="0">
                <a:latin typeface="Arial"/>
                <a:cs typeface="Arial"/>
              </a:rPr>
              <a:t>If</a:t>
            </a:r>
            <a:r>
              <a:rPr sz="2400" spc="-15" dirty="0">
                <a:latin typeface="Arial"/>
                <a:cs typeface="Arial"/>
              </a:rPr>
              <a:t> </a:t>
            </a:r>
            <a:r>
              <a:rPr sz="2400" dirty="0">
                <a:latin typeface="Arial"/>
                <a:cs typeface="Arial"/>
              </a:rPr>
              <a:t>you</a:t>
            </a:r>
            <a:r>
              <a:rPr sz="2400" spc="-15" dirty="0">
                <a:latin typeface="Arial"/>
                <a:cs typeface="Arial"/>
              </a:rPr>
              <a:t> </a:t>
            </a:r>
            <a:r>
              <a:rPr sz="2400" spc="-25" dirty="0">
                <a:latin typeface="Arial"/>
                <a:cs typeface="Arial"/>
              </a:rPr>
              <a:t>say </a:t>
            </a:r>
            <a:r>
              <a:rPr sz="2400" dirty="0">
                <a:latin typeface="Arial"/>
                <a:cs typeface="Arial"/>
              </a:rPr>
              <a:t>“different,”</a:t>
            </a:r>
            <a:r>
              <a:rPr sz="2400" spc="-40" dirty="0">
                <a:latin typeface="Arial"/>
                <a:cs typeface="Arial"/>
              </a:rPr>
              <a:t> </a:t>
            </a:r>
            <a:r>
              <a:rPr sz="2400" dirty="0">
                <a:latin typeface="Arial"/>
                <a:cs typeface="Arial"/>
              </a:rPr>
              <a:t>then</a:t>
            </a:r>
            <a:r>
              <a:rPr sz="2400" spc="-25" dirty="0">
                <a:latin typeface="Arial"/>
                <a:cs typeface="Arial"/>
              </a:rPr>
              <a:t> </a:t>
            </a:r>
            <a:r>
              <a:rPr sz="2400" dirty="0">
                <a:latin typeface="Arial"/>
                <a:cs typeface="Arial"/>
              </a:rPr>
              <a:t>say</a:t>
            </a:r>
            <a:r>
              <a:rPr sz="2400" spc="-30" dirty="0">
                <a:latin typeface="Arial"/>
                <a:cs typeface="Arial"/>
              </a:rPr>
              <a:t> </a:t>
            </a:r>
            <a:r>
              <a:rPr sz="2400" dirty="0">
                <a:latin typeface="Arial"/>
                <a:cs typeface="Arial"/>
              </a:rPr>
              <a:t>which</a:t>
            </a:r>
            <a:r>
              <a:rPr sz="2400" spc="-25" dirty="0">
                <a:latin typeface="Arial"/>
                <a:cs typeface="Arial"/>
              </a:rPr>
              <a:t> </a:t>
            </a:r>
            <a:r>
              <a:rPr sz="2400" dirty="0">
                <a:latin typeface="Arial"/>
                <a:cs typeface="Arial"/>
              </a:rPr>
              <a:t>one</a:t>
            </a:r>
            <a:r>
              <a:rPr sz="2400" spc="-30" dirty="0">
                <a:latin typeface="Arial"/>
                <a:cs typeface="Arial"/>
              </a:rPr>
              <a:t> </a:t>
            </a:r>
            <a:r>
              <a:rPr sz="2400" dirty="0">
                <a:latin typeface="Arial"/>
                <a:cs typeface="Arial"/>
              </a:rPr>
              <a:t>is</a:t>
            </a:r>
            <a:r>
              <a:rPr sz="2400" spc="-25" dirty="0">
                <a:latin typeface="Arial"/>
                <a:cs typeface="Arial"/>
              </a:rPr>
              <a:t> </a:t>
            </a:r>
            <a:r>
              <a:rPr sz="2400" spc="-10" dirty="0">
                <a:latin typeface="Arial"/>
                <a:cs typeface="Arial"/>
              </a:rPr>
              <a:t>bigger.</a:t>
            </a:r>
            <a:endParaRPr sz="24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1052" y="1036232"/>
            <a:ext cx="7771462" cy="387991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a:buChar char="●"/>
              <a:tabLst>
                <a:tab pos="424815" algn="l"/>
                <a:tab pos="425450" algn="l"/>
              </a:tabLst>
            </a:pPr>
            <a:r>
              <a:rPr sz="2400" b="1" dirty="0">
                <a:cs typeface="Arial"/>
              </a:rPr>
              <a:t>Mean:</a:t>
            </a:r>
            <a:r>
              <a:rPr sz="2400" b="1" spc="-25" dirty="0">
                <a:cs typeface="Arial"/>
              </a:rPr>
              <a:t> </a:t>
            </a:r>
            <a:r>
              <a:rPr sz="2400" dirty="0">
                <a:cs typeface="Arial"/>
              </a:rPr>
              <a:t>Balance</a:t>
            </a:r>
            <a:r>
              <a:rPr sz="2400" spc="-20" dirty="0">
                <a:cs typeface="Arial"/>
              </a:rPr>
              <a:t> </a:t>
            </a:r>
            <a:r>
              <a:rPr sz="2400" dirty="0">
                <a:cs typeface="Arial"/>
              </a:rPr>
              <a:t>point</a:t>
            </a:r>
            <a:r>
              <a:rPr sz="2400" spc="-20" dirty="0">
                <a:cs typeface="Arial"/>
              </a:rPr>
              <a:t> </a:t>
            </a:r>
            <a:r>
              <a:rPr sz="2400" dirty="0">
                <a:cs typeface="Arial"/>
              </a:rPr>
              <a:t>of</a:t>
            </a:r>
            <a:r>
              <a:rPr sz="2400" spc="-20" dirty="0">
                <a:cs typeface="Arial"/>
              </a:rPr>
              <a:t> </a:t>
            </a:r>
            <a:r>
              <a:rPr sz="2400" dirty="0">
                <a:cs typeface="Arial"/>
              </a:rPr>
              <a:t>the</a:t>
            </a:r>
            <a:r>
              <a:rPr sz="2400" spc="-15" dirty="0">
                <a:cs typeface="Arial"/>
              </a:rPr>
              <a:t> </a:t>
            </a:r>
            <a:r>
              <a:rPr sz="2400" spc="-10" dirty="0">
                <a:cs typeface="Arial"/>
              </a:rPr>
              <a:t>histogram</a:t>
            </a:r>
            <a:endParaRPr sz="2400" dirty="0">
              <a:cs typeface="Arial"/>
            </a:endParaRPr>
          </a:p>
          <a:p>
            <a:pPr marL="424815" marR="901700" indent="-412750">
              <a:lnSpc>
                <a:spcPts val="2850"/>
              </a:lnSpc>
              <a:spcBef>
                <a:spcPts val="2085"/>
              </a:spcBef>
              <a:buClr>
                <a:srgbClr val="C4820D"/>
              </a:buClr>
              <a:buFont typeface="Arial"/>
              <a:buChar char="●"/>
              <a:tabLst>
                <a:tab pos="424815" algn="l"/>
                <a:tab pos="425450" algn="l"/>
              </a:tabLst>
            </a:pPr>
            <a:r>
              <a:rPr sz="2400" b="1" dirty="0">
                <a:cs typeface="Arial"/>
              </a:rPr>
              <a:t>Median:</a:t>
            </a:r>
            <a:r>
              <a:rPr sz="2400" b="1" spc="-20" dirty="0">
                <a:cs typeface="Arial"/>
              </a:rPr>
              <a:t> </a:t>
            </a:r>
            <a:r>
              <a:rPr sz="2400" spc="-10" dirty="0">
                <a:cs typeface="Arial"/>
              </a:rPr>
              <a:t>Half-</a:t>
            </a:r>
            <a:r>
              <a:rPr sz="2400" dirty="0">
                <a:cs typeface="Arial"/>
              </a:rPr>
              <a:t>way</a:t>
            </a:r>
            <a:r>
              <a:rPr sz="2400" spc="-15" dirty="0">
                <a:cs typeface="Arial"/>
              </a:rPr>
              <a:t> </a:t>
            </a:r>
            <a:r>
              <a:rPr sz="2400" dirty="0">
                <a:cs typeface="Arial"/>
              </a:rPr>
              <a:t>point</a:t>
            </a:r>
            <a:r>
              <a:rPr sz="2400" spc="-15" dirty="0">
                <a:cs typeface="Arial"/>
              </a:rPr>
              <a:t> </a:t>
            </a:r>
            <a:r>
              <a:rPr sz="2400" dirty="0">
                <a:cs typeface="Arial"/>
              </a:rPr>
              <a:t>of</a:t>
            </a:r>
            <a:r>
              <a:rPr sz="2400" spc="-15" dirty="0">
                <a:cs typeface="Arial"/>
              </a:rPr>
              <a:t> </a:t>
            </a:r>
            <a:r>
              <a:rPr sz="2400" dirty="0">
                <a:cs typeface="Arial"/>
              </a:rPr>
              <a:t>data;</a:t>
            </a:r>
            <a:r>
              <a:rPr sz="2400" spc="-15" dirty="0">
                <a:cs typeface="Arial"/>
              </a:rPr>
              <a:t> </a:t>
            </a:r>
            <a:r>
              <a:rPr sz="2400" dirty="0">
                <a:cs typeface="Arial"/>
              </a:rPr>
              <a:t>half</a:t>
            </a:r>
            <a:r>
              <a:rPr sz="2400" spc="-15" dirty="0">
                <a:cs typeface="Arial"/>
              </a:rPr>
              <a:t> </a:t>
            </a:r>
            <a:r>
              <a:rPr sz="2400" dirty="0">
                <a:cs typeface="Arial"/>
              </a:rPr>
              <a:t>the</a:t>
            </a:r>
            <a:r>
              <a:rPr sz="2400" spc="-15" dirty="0">
                <a:cs typeface="Arial"/>
              </a:rPr>
              <a:t> </a:t>
            </a:r>
            <a:r>
              <a:rPr sz="2400" dirty="0">
                <a:cs typeface="Arial"/>
              </a:rPr>
              <a:t>area</a:t>
            </a:r>
            <a:r>
              <a:rPr sz="2400" spc="-10" dirty="0">
                <a:cs typeface="Arial"/>
              </a:rPr>
              <a:t> </a:t>
            </a:r>
            <a:r>
              <a:rPr sz="2400" spc="-25" dirty="0">
                <a:cs typeface="Arial"/>
              </a:rPr>
              <a:t>of </a:t>
            </a:r>
            <a:r>
              <a:rPr sz="2400" dirty="0">
                <a:cs typeface="Arial"/>
              </a:rPr>
              <a:t>histogram</a:t>
            </a:r>
            <a:r>
              <a:rPr sz="2400" spc="-30" dirty="0">
                <a:cs typeface="Arial"/>
              </a:rPr>
              <a:t> </a:t>
            </a:r>
            <a:r>
              <a:rPr sz="2400" dirty="0">
                <a:cs typeface="Arial"/>
              </a:rPr>
              <a:t>is</a:t>
            </a:r>
            <a:r>
              <a:rPr sz="2400" spc="-20" dirty="0">
                <a:cs typeface="Arial"/>
              </a:rPr>
              <a:t> </a:t>
            </a:r>
            <a:r>
              <a:rPr sz="2400" dirty="0">
                <a:cs typeface="Arial"/>
              </a:rPr>
              <a:t>on</a:t>
            </a:r>
            <a:r>
              <a:rPr sz="2400" spc="-15" dirty="0">
                <a:cs typeface="Arial"/>
              </a:rPr>
              <a:t> </a:t>
            </a:r>
            <a:r>
              <a:rPr sz="2400" dirty="0">
                <a:cs typeface="Arial"/>
              </a:rPr>
              <a:t>either</a:t>
            </a:r>
            <a:r>
              <a:rPr sz="2400" spc="-20" dirty="0">
                <a:cs typeface="Arial"/>
              </a:rPr>
              <a:t> </a:t>
            </a:r>
            <a:r>
              <a:rPr sz="2400" dirty="0">
                <a:cs typeface="Arial"/>
              </a:rPr>
              <a:t>side</a:t>
            </a:r>
            <a:r>
              <a:rPr sz="2400" spc="-20" dirty="0">
                <a:cs typeface="Arial"/>
              </a:rPr>
              <a:t> </a:t>
            </a:r>
            <a:r>
              <a:rPr sz="2400" dirty="0">
                <a:cs typeface="Arial"/>
              </a:rPr>
              <a:t>of</a:t>
            </a:r>
            <a:r>
              <a:rPr sz="2400" spc="-15" dirty="0">
                <a:cs typeface="Arial"/>
              </a:rPr>
              <a:t> </a:t>
            </a:r>
            <a:r>
              <a:rPr sz="2400" spc="-10" dirty="0">
                <a:cs typeface="Arial"/>
              </a:rPr>
              <a:t>median</a:t>
            </a:r>
            <a:endParaRPr sz="2400" dirty="0">
              <a:cs typeface="Arial"/>
            </a:endParaRPr>
          </a:p>
          <a:p>
            <a:pPr marL="424815" marR="5080" indent="-412750">
              <a:lnSpc>
                <a:spcPts val="2850"/>
              </a:lnSpc>
              <a:spcBef>
                <a:spcPts val="2025"/>
              </a:spcBef>
              <a:buClr>
                <a:srgbClr val="C4820D"/>
              </a:buClr>
              <a:buChar char="●"/>
              <a:tabLst>
                <a:tab pos="424815" algn="l"/>
                <a:tab pos="425450" algn="l"/>
              </a:tabLst>
            </a:pPr>
            <a:r>
              <a:rPr sz="2400" dirty="0">
                <a:cs typeface="Arial"/>
              </a:rPr>
              <a:t>If</a:t>
            </a:r>
            <a:r>
              <a:rPr sz="2400" spc="-30" dirty="0">
                <a:cs typeface="Arial"/>
              </a:rPr>
              <a:t> </a:t>
            </a:r>
            <a:r>
              <a:rPr sz="2400" dirty="0">
                <a:cs typeface="Arial"/>
              </a:rPr>
              <a:t>the</a:t>
            </a:r>
            <a:r>
              <a:rPr sz="2400" spc="-15" dirty="0">
                <a:cs typeface="Arial"/>
              </a:rPr>
              <a:t> </a:t>
            </a:r>
            <a:r>
              <a:rPr sz="2400" dirty="0">
                <a:cs typeface="Arial"/>
              </a:rPr>
              <a:t>distribution</a:t>
            </a:r>
            <a:r>
              <a:rPr sz="2400" spc="-15" dirty="0">
                <a:cs typeface="Arial"/>
              </a:rPr>
              <a:t> </a:t>
            </a:r>
            <a:r>
              <a:rPr sz="2400" dirty="0">
                <a:cs typeface="Arial"/>
              </a:rPr>
              <a:t>is</a:t>
            </a:r>
            <a:r>
              <a:rPr sz="2400" spc="-15" dirty="0">
                <a:cs typeface="Arial"/>
              </a:rPr>
              <a:t> </a:t>
            </a:r>
            <a:r>
              <a:rPr sz="2400" b="1" dirty="0">
                <a:cs typeface="Arial"/>
              </a:rPr>
              <a:t>symmetric</a:t>
            </a:r>
            <a:r>
              <a:rPr sz="2400" b="1" spc="-15" dirty="0">
                <a:cs typeface="Arial"/>
              </a:rPr>
              <a:t> </a:t>
            </a:r>
            <a:r>
              <a:rPr sz="2400" b="1" dirty="0">
                <a:cs typeface="Arial"/>
              </a:rPr>
              <a:t>about</a:t>
            </a:r>
            <a:r>
              <a:rPr sz="2400" b="1" spc="-15" dirty="0">
                <a:cs typeface="Arial"/>
              </a:rPr>
              <a:t> </a:t>
            </a:r>
            <a:r>
              <a:rPr sz="2400" b="1" dirty="0">
                <a:cs typeface="Arial"/>
              </a:rPr>
              <a:t>a</a:t>
            </a:r>
            <a:r>
              <a:rPr sz="2400" b="1" spc="-15" dirty="0">
                <a:cs typeface="Arial"/>
              </a:rPr>
              <a:t> </a:t>
            </a:r>
            <a:r>
              <a:rPr sz="2400" b="1" dirty="0">
                <a:cs typeface="Arial"/>
              </a:rPr>
              <a:t>value</a:t>
            </a:r>
            <a:r>
              <a:rPr sz="2400" dirty="0">
                <a:cs typeface="Arial"/>
              </a:rPr>
              <a:t>,</a:t>
            </a:r>
            <a:r>
              <a:rPr sz="2400" spc="-15" dirty="0">
                <a:cs typeface="Arial"/>
              </a:rPr>
              <a:t> </a:t>
            </a:r>
            <a:r>
              <a:rPr sz="2400" dirty="0">
                <a:solidFill>
                  <a:srgbClr val="0000FF"/>
                </a:solidFill>
                <a:cs typeface="Arial"/>
              </a:rPr>
              <a:t>then</a:t>
            </a:r>
            <a:r>
              <a:rPr sz="2400" spc="-15" dirty="0">
                <a:solidFill>
                  <a:srgbClr val="0000FF"/>
                </a:solidFill>
                <a:cs typeface="Arial"/>
              </a:rPr>
              <a:t> </a:t>
            </a:r>
            <a:r>
              <a:rPr sz="2400" spc="-20" dirty="0">
                <a:solidFill>
                  <a:srgbClr val="0000FF"/>
                </a:solidFill>
                <a:cs typeface="Arial"/>
              </a:rPr>
              <a:t>that </a:t>
            </a:r>
            <a:r>
              <a:rPr sz="2400" dirty="0">
                <a:solidFill>
                  <a:srgbClr val="0000FF"/>
                </a:solidFill>
                <a:cs typeface="Arial"/>
              </a:rPr>
              <a:t>value</a:t>
            </a:r>
            <a:r>
              <a:rPr sz="2400" spc="-30" dirty="0">
                <a:solidFill>
                  <a:srgbClr val="0000FF"/>
                </a:solidFill>
                <a:cs typeface="Arial"/>
              </a:rPr>
              <a:t> </a:t>
            </a:r>
            <a:r>
              <a:rPr sz="2400" dirty="0">
                <a:solidFill>
                  <a:srgbClr val="0000FF"/>
                </a:solidFill>
                <a:cs typeface="Arial"/>
              </a:rPr>
              <a:t>is</a:t>
            </a:r>
            <a:r>
              <a:rPr sz="2400" spc="-15" dirty="0">
                <a:solidFill>
                  <a:srgbClr val="0000FF"/>
                </a:solidFill>
                <a:cs typeface="Arial"/>
              </a:rPr>
              <a:t> </a:t>
            </a:r>
            <a:r>
              <a:rPr sz="2400" dirty="0">
                <a:solidFill>
                  <a:srgbClr val="0000FF"/>
                </a:solidFill>
                <a:cs typeface="Arial"/>
              </a:rPr>
              <a:t>both</a:t>
            </a:r>
            <a:r>
              <a:rPr sz="2400" spc="-15" dirty="0">
                <a:solidFill>
                  <a:srgbClr val="0000FF"/>
                </a:solidFill>
                <a:cs typeface="Arial"/>
              </a:rPr>
              <a:t> </a:t>
            </a:r>
            <a:r>
              <a:rPr sz="2400" dirty="0">
                <a:solidFill>
                  <a:srgbClr val="0000FF"/>
                </a:solidFill>
                <a:cs typeface="Arial"/>
              </a:rPr>
              <a:t>the</a:t>
            </a:r>
            <a:r>
              <a:rPr sz="2400" spc="-20" dirty="0">
                <a:solidFill>
                  <a:srgbClr val="0000FF"/>
                </a:solidFill>
                <a:cs typeface="Arial"/>
              </a:rPr>
              <a:t> </a:t>
            </a:r>
            <a:r>
              <a:rPr sz="2400" dirty="0">
                <a:solidFill>
                  <a:srgbClr val="0000FF"/>
                </a:solidFill>
                <a:cs typeface="Arial"/>
              </a:rPr>
              <a:t>average</a:t>
            </a:r>
            <a:r>
              <a:rPr sz="2400" spc="-15" dirty="0">
                <a:solidFill>
                  <a:srgbClr val="0000FF"/>
                </a:solidFill>
                <a:cs typeface="Arial"/>
              </a:rPr>
              <a:t> </a:t>
            </a:r>
            <a:r>
              <a:rPr sz="2400" dirty="0">
                <a:solidFill>
                  <a:srgbClr val="0000FF"/>
                </a:solidFill>
                <a:cs typeface="Arial"/>
              </a:rPr>
              <a:t>and</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spc="-10" dirty="0">
                <a:solidFill>
                  <a:srgbClr val="0000FF"/>
                </a:solidFill>
                <a:cs typeface="Arial"/>
              </a:rPr>
              <a:t>median.</a:t>
            </a:r>
            <a:endParaRPr sz="2400" dirty="0">
              <a:solidFill>
                <a:srgbClr val="0000FF"/>
              </a:solidFill>
              <a:cs typeface="Arial"/>
            </a:endParaRPr>
          </a:p>
          <a:p>
            <a:pPr marL="424815" marR="444500" indent="-412750">
              <a:lnSpc>
                <a:spcPts val="2850"/>
              </a:lnSpc>
              <a:spcBef>
                <a:spcPts val="2025"/>
              </a:spcBef>
              <a:buClr>
                <a:srgbClr val="C4820D"/>
              </a:buClr>
              <a:buChar char="●"/>
              <a:tabLst>
                <a:tab pos="424815" algn="l"/>
                <a:tab pos="425450" algn="l"/>
              </a:tabLst>
            </a:pPr>
            <a:r>
              <a:rPr sz="2400" dirty="0">
                <a:cs typeface="Arial"/>
              </a:rPr>
              <a:t>If</a:t>
            </a:r>
            <a:r>
              <a:rPr sz="2400" spc="-25" dirty="0">
                <a:cs typeface="Arial"/>
              </a:rPr>
              <a:t> </a:t>
            </a:r>
            <a:r>
              <a:rPr sz="2400" dirty="0">
                <a:cs typeface="Arial"/>
              </a:rPr>
              <a:t>the</a:t>
            </a:r>
            <a:r>
              <a:rPr sz="2400" spc="-15" dirty="0">
                <a:cs typeface="Arial"/>
              </a:rPr>
              <a:t> </a:t>
            </a:r>
            <a:r>
              <a:rPr sz="2400" dirty="0">
                <a:cs typeface="Arial"/>
              </a:rPr>
              <a:t>histogram</a:t>
            </a:r>
            <a:r>
              <a:rPr sz="2400" spc="-15" dirty="0">
                <a:cs typeface="Arial"/>
              </a:rPr>
              <a:t> </a:t>
            </a:r>
            <a:r>
              <a:rPr sz="2400" dirty="0">
                <a:cs typeface="Arial"/>
              </a:rPr>
              <a:t>is</a:t>
            </a:r>
            <a:r>
              <a:rPr sz="2400" spc="-15" dirty="0">
                <a:cs typeface="Arial"/>
              </a:rPr>
              <a:t> </a:t>
            </a:r>
            <a:r>
              <a:rPr sz="2400" b="1" dirty="0">
                <a:cs typeface="Arial"/>
              </a:rPr>
              <a:t>skewed</a:t>
            </a:r>
            <a:r>
              <a:rPr sz="2400" dirty="0">
                <a:cs typeface="Arial"/>
              </a:rPr>
              <a:t>,</a:t>
            </a:r>
            <a:r>
              <a:rPr sz="2400" spc="-15" dirty="0">
                <a:cs typeface="Arial"/>
              </a:rPr>
              <a:t> </a:t>
            </a:r>
            <a:r>
              <a:rPr sz="2400" dirty="0">
                <a:solidFill>
                  <a:srgbClr val="0000FF"/>
                </a:solidFill>
                <a:cs typeface="Arial"/>
              </a:rPr>
              <a:t>then</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mean</a:t>
            </a:r>
            <a:r>
              <a:rPr sz="2400" spc="-15" dirty="0">
                <a:solidFill>
                  <a:srgbClr val="0000FF"/>
                </a:solidFill>
                <a:cs typeface="Arial"/>
              </a:rPr>
              <a:t> </a:t>
            </a:r>
            <a:r>
              <a:rPr sz="2400" dirty="0">
                <a:solidFill>
                  <a:srgbClr val="0000FF"/>
                </a:solidFill>
                <a:cs typeface="Arial"/>
              </a:rPr>
              <a:t>is</a:t>
            </a:r>
            <a:r>
              <a:rPr sz="2400" spc="-15" dirty="0">
                <a:solidFill>
                  <a:srgbClr val="0000FF"/>
                </a:solidFill>
                <a:cs typeface="Arial"/>
              </a:rPr>
              <a:t> </a:t>
            </a:r>
            <a:r>
              <a:rPr sz="2400" spc="-10" dirty="0">
                <a:solidFill>
                  <a:srgbClr val="0000FF"/>
                </a:solidFill>
                <a:cs typeface="Arial"/>
              </a:rPr>
              <a:t>pulled </a:t>
            </a:r>
            <a:r>
              <a:rPr sz="2400" dirty="0">
                <a:solidFill>
                  <a:srgbClr val="0000FF"/>
                </a:solidFill>
                <a:cs typeface="Arial"/>
              </a:rPr>
              <a:t>away</a:t>
            </a:r>
            <a:r>
              <a:rPr sz="2400" spc="-30" dirty="0">
                <a:solidFill>
                  <a:srgbClr val="0000FF"/>
                </a:solidFill>
                <a:cs typeface="Arial"/>
              </a:rPr>
              <a:t> </a:t>
            </a:r>
            <a:r>
              <a:rPr sz="2400" dirty="0">
                <a:solidFill>
                  <a:srgbClr val="0000FF"/>
                </a:solidFill>
                <a:cs typeface="Arial"/>
              </a:rPr>
              <a:t>from</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median</a:t>
            </a:r>
            <a:r>
              <a:rPr sz="2400" spc="-15" dirty="0">
                <a:solidFill>
                  <a:srgbClr val="0000FF"/>
                </a:solidFill>
                <a:cs typeface="Arial"/>
              </a:rPr>
              <a:t> </a:t>
            </a:r>
            <a:r>
              <a:rPr sz="2400" dirty="0">
                <a:solidFill>
                  <a:srgbClr val="0000FF"/>
                </a:solidFill>
                <a:cs typeface="Arial"/>
              </a:rPr>
              <a:t>in</a:t>
            </a:r>
            <a:r>
              <a:rPr sz="2400" spc="-20"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dirty="0">
                <a:solidFill>
                  <a:srgbClr val="0000FF"/>
                </a:solidFill>
                <a:cs typeface="Arial"/>
              </a:rPr>
              <a:t>direction</a:t>
            </a:r>
            <a:r>
              <a:rPr sz="2400" spc="-15" dirty="0">
                <a:solidFill>
                  <a:srgbClr val="0000FF"/>
                </a:solidFill>
                <a:cs typeface="Arial"/>
              </a:rPr>
              <a:t> </a:t>
            </a:r>
            <a:r>
              <a:rPr sz="2400" dirty="0">
                <a:solidFill>
                  <a:srgbClr val="0000FF"/>
                </a:solidFill>
                <a:cs typeface="Arial"/>
              </a:rPr>
              <a:t>of</a:t>
            </a:r>
            <a:r>
              <a:rPr sz="2400" spc="-15" dirty="0">
                <a:solidFill>
                  <a:srgbClr val="0000FF"/>
                </a:solidFill>
                <a:cs typeface="Arial"/>
              </a:rPr>
              <a:t> </a:t>
            </a:r>
            <a:r>
              <a:rPr sz="2400" dirty="0">
                <a:solidFill>
                  <a:srgbClr val="0000FF"/>
                </a:solidFill>
                <a:cs typeface="Arial"/>
              </a:rPr>
              <a:t>the</a:t>
            </a:r>
            <a:r>
              <a:rPr sz="2400" spc="-15" dirty="0">
                <a:solidFill>
                  <a:srgbClr val="0000FF"/>
                </a:solidFill>
                <a:cs typeface="Arial"/>
              </a:rPr>
              <a:t> </a:t>
            </a:r>
            <a:r>
              <a:rPr sz="2400" spc="-10" dirty="0">
                <a:solidFill>
                  <a:srgbClr val="0000FF"/>
                </a:solidFill>
                <a:cs typeface="Arial"/>
              </a:rPr>
              <a:t>tail.</a:t>
            </a:r>
            <a:endParaRPr sz="2400" dirty="0">
              <a:solidFill>
                <a:srgbClr val="0000FF"/>
              </a:solidFill>
              <a:cs typeface="Arial"/>
            </a:endParaRPr>
          </a:p>
        </p:txBody>
      </p:sp>
      <p:sp>
        <p:nvSpPr>
          <p:cNvPr id="3" name="object 3"/>
          <p:cNvSpPr txBox="1">
            <a:spLocks noGrp="1"/>
          </p:cNvSpPr>
          <p:nvPr>
            <p:ph type="title"/>
          </p:nvPr>
        </p:nvSpPr>
        <p:spPr>
          <a:xfrm>
            <a:off x="521052" y="123656"/>
            <a:ext cx="7771462" cy="706098"/>
          </a:xfrm>
          <a:prstGeom prst="rect">
            <a:avLst/>
          </a:prstGeom>
        </p:spPr>
        <p:txBody>
          <a:bodyPr vert="horz" wrap="square" lIns="0" tIns="82049" rIns="0" bIns="0" rtlCol="0">
            <a:spAutoFit/>
          </a:bodyPr>
          <a:lstStyle/>
          <a:p>
            <a:pPr marL="12700">
              <a:lnSpc>
                <a:spcPct val="100000"/>
              </a:lnSpc>
              <a:spcBef>
                <a:spcPts val="100"/>
              </a:spcBef>
            </a:pPr>
            <a:r>
              <a:rPr dirty="0">
                <a:solidFill>
                  <a:schemeClr val="tx1"/>
                </a:solidFill>
              </a:rPr>
              <a:t>Comparing</a:t>
            </a:r>
            <a:r>
              <a:rPr spc="-40" dirty="0">
                <a:solidFill>
                  <a:schemeClr val="tx1"/>
                </a:solidFill>
              </a:rPr>
              <a:t> </a:t>
            </a:r>
            <a:r>
              <a:rPr dirty="0">
                <a:solidFill>
                  <a:schemeClr val="tx1"/>
                </a:solidFill>
              </a:rPr>
              <a:t>Mean</a:t>
            </a:r>
            <a:r>
              <a:rPr spc="-25" dirty="0">
                <a:solidFill>
                  <a:schemeClr val="tx1"/>
                </a:solidFill>
              </a:rPr>
              <a:t> </a:t>
            </a:r>
            <a:r>
              <a:rPr dirty="0">
                <a:solidFill>
                  <a:schemeClr val="tx1"/>
                </a:solidFill>
              </a:rPr>
              <a:t>and</a:t>
            </a:r>
            <a:r>
              <a:rPr spc="-25" dirty="0">
                <a:solidFill>
                  <a:schemeClr val="tx1"/>
                </a:solidFill>
              </a:rPr>
              <a:t> </a:t>
            </a:r>
            <a:r>
              <a:rPr spc="-10" dirty="0">
                <a:solidFill>
                  <a:schemeClr val="tx1"/>
                </a:solidFill>
              </a:rPr>
              <a:t>Median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83876" y="943897"/>
            <a:ext cx="6342369" cy="3720030"/>
          </a:xfrm>
          <a:prstGeom prst="rect">
            <a:avLst/>
          </a:prstGeom>
        </p:spPr>
      </p:pic>
      <p:sp>
        <p:nvSpPr>
          <p:cNvPr id="3" name="object 3"/>
          <p:cNvSpPr txBox="1">
            <a:spLocks noGrp="1"/>
          </p:cNvSpPr>
          <p:nvPr>
            <p:ph type="title"/>
          </p:nvPr>
        </p:nvSpPr>
        <p:spPr>
          <a:xfrm>
            <a:off x="167149" y="89401"/>
            <a:ext cx="8149541" cy="706102"/>
          </a:xfrm>
          <a:prstGeom prst="rect">
            <a:avLst/>
          </a:prstGeom>
        </p:spPr>
        <p:txBody>
          <a:bodyPr vert="horz" wrap="square" lIns="0" tIns="82053" rIns="0" bIns="0" rtlCol="0">
            <a:spAutoFit/>
          </a:bodyPr>
          <a:lstStyle/>
          <a:p>
            <a:pPr marL="12700">
              <a:lnSpc>
                <a:spcPct val="100000"/>
              </a:lnSpc>
              <a:spcBef>
                <a:spcPts val="100"/>
              </a:spcBef>
            </a:pPr>
            <a:r>
              <a:rPr dirty="0">
                <a:solidFill>
                  <a:schemeClr val="tx1"/>
                </a:solidFill>
              </a:rPr>
              <a:t>Discussion</a:t>
            </a:r>
            <a:r>
              <a:rPr spc="-55" dirty="0">
                <a:solidFill>
                  <a:schemeClr val="tx1"/>
                </a:solidFill>
              </a:rPr>
              <a:t> </a:t>
            </a:r>
            <a:r>
              <a:rPr spc="-10" dirty="0">
                <a:solidFill>
                  <a:schemeClr val="tx1"/>
                </a:solidFill>
              </a:rPr>
              <a:t>Question</a:t>
            </a:r>
          </a:p>
        </p:txBody>
      </p:sp>
      <p:sp>
        <p:nvSpPr>
          <p:cNvPr id="4" name="object 4"/>
          <p:cNvSpPr txBox="1"/>
          <p:nvPr/>
        </p:nvSpPr>
        <p:spPr>
          <a:xfrm>
            <a:off x="301138" y="1108090"/>
            <a:ext cx="1537493" cy="2249334"/>
          </a:xfrm>
          <a:prstGeom prst="rect">
            <a:avLst/>
          </a:prstGeom>
        </p:spPr>
        <p:txBody>
          <a:bodyPr vert="horz" wrap="square" lIns="0" tIns="27940" rIns="0" bIns="0" rtlCol="0">
            <a:spAutoFit/>
          </a:bodyPr>
          <a:lstStyle/>
          <a:p>
            <a:pPr marL="12700" marR="310515">
              <a:lnSpc>
                <a:spcPts val="2850"/>
              </a:lnSpc>
              <a:spcBef>
                <a:spcPts val="220"/>
              </a:spcBef>
            </a:pPr>
            <a:r>
              <a:rPr sz="2400" dirty="0">
                <a:cs typeface="Arial"/>
              </a:rPr>
              <a:t>Which</a:t>
            </a:r>
            <a:r>
              <a:rPr sz="2400" spc="-25" dirty="0">
                <a:cs typeface="Arial"/>
              </a:rPr>
              <a:t> is </a:t>
            </a:r>
            <a:r>
              <a:rPr sz="2400" spc="-10" dirty="0">
                <a:cs typeface="Arial"/>
              </a:rPr>
              <a:t>bigger?</a:t>
            </a:r>
            <a:endParaRPr sz="2400" dirty="0">
              <a:cs typeface="Arial"/>
            </a:endParaRPr>
          </a:p>
          <a:p>
            <a:pPr>
              <a:lnSpc>
                <a:spcPct val="100000"/>
              </a:lnSpc>
              <a:spcBef>
                <a:spcPts val="25"/>
              </a:spcBef>
            </a:pPr>
            <a:endParaRPr sz="2350" dirty="0">
              <a:cs typeface="Arial"/>
            </a:endParaRPr>
          </a:p>
          <a:p>
            <a:pPr marL="469265" indent="-457200">
              <a:lnSpc>
                <a:spcPct val="100000"/>
              </a:lnSpc>
              <a:buAutoNum type="alphaLcParenBoth"/>
              <a:tabLst>
                <a:tab pos="469900" algn="l"/>
              </a:tabLst>
            </a:pPr>
            <a:r>
              <a:rPr sz="2400" spc="-20" dirty="0">
                <a:cs typeface="Arial"/>
              </a:rPr>
              <a:t>mean</a:t>
            </a:r>
            <a:endParaRPr sz="2400" dirty="0">
              <a:cs typeface="Arial"/>
            </a:endParaRPr>
          </a:p>
          <a:p>
            <a:pPr>
              <a:lnSpc>
                <a:spcPct val="100000"/>
              </a:lnSpc>
              <a:spcBef>
                <a:spcPts val="5"/>
              </a:spcBef>
              <a:buFont typeface="Arial"/>
              <a:buAutoNum type="alphaLcParenBoth"/>
            </a:pPr>
            <a:endParaRPr sz="2450" dirty="0">
              <a:cs typeface="Arial"/>
            </a:endParaRPr>
          </a:p>
          <a:p>
            <a:pPr marL="469265" indent="-457200">
              <a:lnSpc>
                <a:spcPct val="100000"/>
              </a:lnSpc>
              <a:buAutoNum type="alphaLcParenBoth"/>
              <a:tabLst>
                <a:tab pos="469900" algn="l"/>
              </a:tabLst>
            </a:pPr>
            <a:r>
              <a:rPr sz="2400" spc="-10" dirty="0">
                <a:cs typeface="Arial"/>
              </a:rPr>
              <a:t>median</a:t>
            </a:r>
            <a:endParaRPr sz="2400" dirty="0">
              <a:cs typeface="Arial"/>
            </a:endParaRPr>
          </a:p>
        </p:txBody>
      </p:sp>
      <p:sp>
        <p:nvSpPr>
          <p:cNvPr id="5" name="TextBox 4">
            <a:extLst>
              <a:ext uri="{FF2B5EF4-FFF2-40B4-BE49-F238E27FC236}">
                <a16:creationId xmlns:a16="http://schemas.microsoft.com/office/drawing/2014/main" id="{896B9050-F1B2-12EB-8037-6DA3352CF352}"/>
              </a:ext>
            </a:extLst>
          </p:cNvPr>
          <p:cNvSpPr txBox="1"/>
          <p:nvPr/>
        </p:nvSpPr>
        <p:spPr>
          <a:xfrm>
            <a:off x="2205209" y="4691408"/>
            <a:ext cx="4901214" cy="369332"/>
          </a:xfrm>
          <a:prstGeom prst="rect">
            <a:avLst/>
          </a:prstGeom>
          <a:noFill/>
        </p:spPr>
        <p:txBody>
          <a:bodyPr wrap="none" rtlCol="0">
            <a:spAutoFit/>
          </a:bodyPr>
          <a:lstStyle/>
          <a:p>
            <a:r>
              <a:rPr lang="en-US" dirty="0">
                <a:solidFill>
                  <a:srgbClr val="0070C0"/>
                </a:solidFill>
              </a:rPr>
              <a:t>(Demo – Notebook 8.1, Discussion Question)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18517</TotalTime>
  <Words>2329</Words>
  <Application>Microsoft Office PowerPoint</Application>
  <PresentationFormat>On-screen Show (16:9)</PresentationFormat>
  <Paragraphs>366</Paragraphs>
  <Slides>62</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-apple-system</vt:lpstr>
      <vt:lpstr>Arial MT</vt:lpstr>
      <vt:lpstr>MJXc-TeX-main-B</vt:lpstr>
      <vt:lpstr>MJXc-TeX-main-R</vt:lpstr>
      <vt:lpstr>Arial</vt:lpstr>
      <vt:lpstr>Calibri</vt:lpstr>
      <vt:lpstr>Rockwell</vt:lpstr>
      <vt:lpstr>Rockwell Condensed</vt:lpstr>
      <vt:lpstr>Rockwell Extra Bold</vt:lpstr>
      <vt:lpstr>Times New Roman</vt:lpstr>
      <vt:lpstr>Wingdings</vt:lpstr>
      <vt:lpstr>Wood Type</vt:lpstr>
      <vt:lpstr>Module 8</vt:lpstr>
      <vt:lpstr>Center and spread</vt:lpstr>
      <vt:lpstr>Questions</vt:lpstr>
      <vt:lpstr>Average</vt:lpstr>
      <vt:lpstr>The average or mean</vt:lpstr>
      <vt:lpstr>Proportions are Averages</vt:lpstr>
      <vt:lpstr>Discussion Question</vt:lpstr>
      <vt:lpstr>Comparing Mean and Median</vt:lpstr>
      <vt:lpstr>Discussion Question</vt:lpstr>
      <vt:lpstr>Standard deviation</vt:lpstr>
      <vt:lpstr>Defining Variability</vt:lpstr>
      <vt:lpstr>How Far from the Average?</vt:lpstr>
      <vt:lpstr>Why Use the SD?</vt:lpstr>
      <vt:lpstr>Chebyshev’s inequality</vt:lpstr>
      <vt:lpstr>How Big are Most of the Values?</vt:lpstr>
      <vt:lpstr>Chebyshev’s Bounds</vt:lpstr>
      <vt:lpstr>Standard units</vt:lpstr>
      <vt:lpstr>Standard Units</vt:lpstr>
      <vt:lpstr>Discussion Question</vt:lpstr>
      <vt:lpstr>The SD and the Histogram</vt:lpstr>
      <vt:lpstr>The SD and Bell-Shaped Curves</vt:lpstr>
      <vt:lpstr>Point of Inflection</vt:lpstr>
      <vt:lpstr>The normal distribution</vt:lpstr>
      <vt:lpstr>PowerPoint Presentation</vt:lpstr>
      <vt:lpstr>Bell Curve</vt:lpstr>
      <vt:lpstr>normal proportions</vt:lpstr>
      <vt:lpstr>How Big are Most of the Values?</vt:lpstr>
      <vt:lpstr>Bounds and Normal Approximations</vt:lpstr>
      <vt:lpstr>A “Central” Area</vt:lpstr>
      <vt:lpstr>Central limit theorem</vt:lpstr>
      <vt:lpstr>Sample Averages</vt:lpstr>
      <vt:lpstr>Central Limit Theorem</vt:lpstr>
      <vt:lpstr>Distribution of the sample average</vt:lpstr>
      <vt:lpstr>Why is There a Distribution?</vt:lpstr>
      <vt:lpstr>Distribution of the Sample Average</vt:lpstr>
      <vt:lpstr>Specifying the Distribution</vt:lpstr>
      <vt:lpstr>Center of the Distribution</vt:lpstr>
      <vt:lpstr>PowerPoint Presentation</vt:lpstr>
      <vt:lpstr>Variability of the sample average</vt:lpstr>
      <vt:lpstr>Why Is This Important?</vt:lpstr>
      <vt:lpstr>Discussion Question</vt:lpstr>
      <vt:lpstr>The Two Histograms</vt:lpstr>
      <vt:lpstr>Variability of the Sample Average</vt:lpstr>
      <vt:lpstr>Averages of large samples</vt:lpstr>
      <vt:lpstr>The Effect of Sample Size</vt:lpstr>
      <vt:lpstr>Central Limit Theorem</vt:lpstr>
      <vt:lpstr>Discussion Question</vt:lpstr>
      <vt:lpstr>Discussion Question</vt:lpstr>
      <vt:lpstr>Discussion Question</vt:lpstr>
      <vt:lpstr>Confidence intervals</vt:lpstr>
      <vt:lpstr>Graph of the Distribution</vt:lpstr>
      <vt:lpstr>The Key to 95% Confidence</vt:lpstr>
      <vt:lpstr>Constructing the Interval</vt:lpstr>
      <vt:lpstr>The Interval</vt:lpstr>
      <vt:lpstr>Width of the Interval</vt:lpstr>
      <vt:lpstr>Controlling the Width</vt:lpstr>
      <vt:lpstr>The Sample Size for a Given Width</vt:lpstr>
      <vt:lpstr>“Worst Case” Population SD</vt:lpstr>
      <vt:lpstr>Discussion Question</vt:lpstr>
      <vt:lpstr>Discussion Question</vt:lpstr>
      <vt:lpstr>Discussion Question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292</cp:revision>
  <dcterms:modified xsi:type="dcterms:W3CDTF">2023-04-14T13:28:56Z</dcterms:modified>
</cp:coreProperties>
</file>