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8" r:id="rId1"/>
  </p:sldMasterIdLst>
  <p:notesMasterIdLst>
    <p:notesMasterId r:id="rId29"/>
  </p:notesMasterIdLst>
  <p:sldIdLst>
    <p:sldId id="256" r:id="rId2"/>
    <p:sldId id="259" r:id="rId3"/>
    <p:sldId id="260" r:id="rId4"/>
    <p:sldId id="261" r:id="rId5"/>
    <p:sldId id="264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63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85" r:id="rId22"/>
    <p:sldId id="286" r:id="rId23"/>
    <p:sldId id="288" r:id="rId24"/>
    <p:sldId id="289" r:id="rId25"/>
    <p:sldId id="292" r:id="rId26"/>
    <p:sldId id="280" r:id="rId27"/>
    <p:sldId id="293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54"/>
  </p:normalViewPr>
  <p:slideViewPr>
    <p:cSldViewPr snapToGrid="0">
      <p:cViewPr varScale="1">
        <p:scale>
          <a:sx n="132" d="100"/>
          <a:sy n="132" d="100"/>
        </p:scale>
        <p:origin x="5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c553aea07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c553aea07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5ea32710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5ea32710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c553aea07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c553aea07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ea327107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5ea327107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Student Can generate this chart using the “top” table from the .</a:t>
            </a:r>
            <a:r>
              <a:rPr lang="en-US" dirty="0" err="1"/>
              <a:t>ipynb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446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c5632113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c5632113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80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c5632113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c5632113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326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c5632113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c5632113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082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c56321138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c56321138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21089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c6a6bfc13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c6a6bfc13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1738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c5632113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c5632113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492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c553aea0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c553aea0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c5632113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c5632113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164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c5632113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c5632113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753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611628d6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611628d6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0748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c5632113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c5632113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66493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c5632113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1c5632113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8986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690fc38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690fc38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78597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690fc383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690fc383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556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c75dad6a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c75dad6a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57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c553aea07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c553aea07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553aea07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553aea07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5ea3271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5ea3271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c553aea07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c553aea07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5ea32710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5ea32710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c553aea0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c553aea0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c553aea0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c553aea0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" b="1" dirty="0">
                <a:solidFill>
                  <a:schemeClr val="accent2">
                    <a:lumMod val="50000"/>
                  </a:schemeClr>
                </a:solidFill>
              </a:rPr>
              <a:t>Fall 201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 userDrawn="1"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77112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974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 dirty="0"/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37611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3021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7339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420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Module 3</a:t>
            </a:r>
            <a:endParaRPr dirty="0"/>
          </a:p>
        </p:txBody>
      </p:sp>
      <p:sp>
        <p:nvSpPr>
          <p:cNvPr id="97" name="Google Shape;97;p2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Data</a:t>
            </a:r>
            <a:endParaRPr/>
          </a:p>
        </p:txBody>
      </p:sp>
      <p:sp>
        <p:nvSpPr>
          <p:cNvPr id="190" name="Google Shape;190;p33"/>
          <p:cNvSpPr txBox="1"/>
          <p:nvPr/>
        </p:nvSpPr>
        <p:spPr>
          <a:xfrm>
            <a:off x="3904650" y="3949775"/>
            <a:ext cx="13347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Charts of Counts</a:t>
            </a:r>
            <a:endParaRPr/>
          </a:p>
        </p:txBody>
      </p:sp>
      <p:sp>
        <p:nvSpPr>
          <p:cNvPr id="195" name="Google Shape;195;p3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2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i="1"/>
              <a:t>Distributions:</a:t>
            </a:r>
            <a:endParaRPr sz="2200" i="1"/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distribution of a variable (a column) describes the frequency of its different values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2200"/>
              <a:t> method counts the number of rows for each value in a column</a:t>
            </a:r>
            <a:endParaRPr sz="220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/>
              <a:t>Bar charts can display the distribution of categorical values</a:t>
            </a:r>
            <a:endParaRPr sz="2200"/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Proportion of how many US residents are male or female</a:t>
            </a:r>
            <a:endParaRPr sz="2200"/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Count of how many top movies were released by each studio</a:t>
            </a:r>
            <a:endParaRPr sz="220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97" name="Google Shape;197;p34"/>
          <p:cNvSpPr txBox="1"/>
          <p:nvPr/>
        </p:nvSpPr>
        <p:spPr>
          <a:xfrm>
            <a:off x="3864600" y="4058225"/>
            <a:ext cx="14148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Categorical Distributions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44038"/>
            <a:ext cx="5200650" cy="2105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5"/>
          <p:cNvSpPr txBox="1"/>
          <p:nvPr/>
        </p:nvSpPr>
        <p:spPr>
          <a:xfrm>
            <a:off x="457200" y="977524"/>
            <a:ext cx="44274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bar chart: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barh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35"/>
          <p:cNvSpPr txBox="1"/>
          <p:nvPr/>
        </p:nvSpPr>
        <p:spPr>
          <a:xfrm>
            <a:off x="5657850" y="1544025"/>
            <a:ext cx="3218400" cy="21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Displays a categorical distribution</a:t>
            </a:r>
            <a:endParaRPr sz="2400"/>
          </a:p>
        </p:txBody>
      </p:sp>
      <p:sp>
        <p:nvSpPr>
          <p:cNvPr id="206" name="Google Shape;206;p35"/>
          <p:cNvSpPr txBox="1"/>
          <p:nvPr/>
        </p:nvSpPr>
        <p:spPr>
          <a:xfrm>
            <a:off x="457200" y="3776000"/>
            <a:ext cx="8017500" cy="8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(But when the values of the variable have a rank ordering, or fixed sizes relative to each other, more care might be needed.)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3307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You Generate This Chart?</a:t>
            </a:r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50" y="881875"/>
            <a:ext cx="8891540" cy="426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8"/>
          <p:cNvSpPr/>
          <p:nvPr/>
        </p:nvSpPr>
        <p:spPr>
          <a:xfrm>
            <a:off x="544950" y="1376125"/>
            <a:ext cx="1443600" cy="1080300"/>
          </a:xfrm>
          <a:prstGeom prst="wedgeRoundRectCallout">
            <a:avLst>
              <a:gd name="adj1" fmla="val 64571"/>
              <a:gd name="adj2" fmla="val 36781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Top 10 highest grossing movies</a:t>
            </a:r>
            <a:endParaRPr dirty="0">
              <a:solidFill>
                <a:srgbClr val="434343"/>
              </a:solidFill>
            </a:endParaRPr>
          </a:p>
        </p:txBody>
      </p:sp>
      <p:sp>
        <p:nvSpPr>
          <p:cNvPr id="157" name="Google Shape;157;p28"/>
          <p:cNvSpPr/>
          <p:nvPr/>
        </p:nvSpPr>
        <p:spPr>
          <a:xfrm>
            <a:off x="6882925" y="4120525"/>
            <a:ext cx="1443600" cy="916800"/>
          </a:xfrm>
          <a:prstGeom prst="wedgeRoundRectCallout">
            <a:avLst>
              <a:gd name="adj1" fmla="val -61882"/>
              <a:gd name="adj2" fmla="val 33294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How long ago each one was released</a:t>
            </a:r>
            <a:endParaRPr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50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7216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 Numerical Values</a:t>
            </a:r>
            <a:endParaRPr/>
          </a:p>
        </p:txBody>
      </p:sp>
      <p:sp>
        <p:nvSpPr>
          <p:cNvPr id="136" name="Google Shape;136;p28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17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Binning is counting the number of numerical values that lie within ranges, called bins.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Bins are defined by their lower bounds (inclusive)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upper bound is the lower bound of the next bin</a:t>
            </a:r>
            <a:endParaRPr/>
          </a:p>
        </p:txBody>
      </p:sp>
      <p:sp>
        <p:nvSpPr>
          <p:cNvPr id="137" name="Google Shape;137;p28"/>
          <p:cNvSpPr txBox="1"/>
          <p:nvPr/>
        </p:nvSpPr>
        <p:spPr>
          <a:xfrm>
            <a:off x="917250" y="2727025"/>
            <a:ext cx="6687600" cy="5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188, 170, 189, 163, 183, 171, 185, 168, 173, ...</a:t>
            </a:r>
            <a:endParaRPr sz="1800"/>
          </a:p>
        </p:txBody>
      </p:sp>
      <p:grpSp>
        <p:nvGrpSpPr>
          <p:cNvPr id="138" name="Google Shape;138;p28"/>
          <p:cNvGrpSpPr/>
          <p:nvPr/>
        </p:nvGrpSpPr>
        <p:grpSpPr>
          <a:xfrm>
            <a:off x="1119525" y="3783442"/>
            <a:ext cx="6939000" cy="806400"/>
            <a:chOff x="1119525" y="3783442"/>
            <a:chExt cx="6939000" cy="806400"/>
          </a:xfrm>
        </p:grpSpPr>
        <p:cxnSp>
          <p:nvCxnSpPr>
            <p:cNvPr id="139" name="Google Shape;139;p28"/>
            <p:cNvCxnSpPr/>
            <p:nvPr/>
          </p:nvCxnSpPr>
          <p:spPr>
            <a:xfrm>
              <a:off x="1119525" y="4100175"/>
              <a:ext cx="69390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0" name="Google Shape;140;p28"/>
            <p:cNvSpPr txBox="1"/>
            <p:nvPr/>
          </p:nvSpPr>
          <p:spPr>
            <a:xfrm>
              <a:off x="122288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160</a:t>
              </a:r>
              <a:endParaRPr sz="1800"/>
            </a:p>
          </p:txBody>
        </p:sp>
        <p:sp>
          <p:nvSpPr>
            <p:cNvPr id="141" name="Google Shape;141;p28"/>
            <p:cNvSpPr txBox="1"/>
            <p:nvPr/>
          </p:nvSpPr>
          <p:spPr>
            <a:xfrm>
              <a:off x="2226239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165</a:t>
              </a:r>
              <a:endParaRPr sz="1800"/>
            </a:p>
          </p:txBody>
        </p:sp>
        <p:sp>
          <p:nvSpPr>
            <p:cNvPr id="142" name="Google Shape;142;p28"/>
            <p:cNvSpPr txBox="1"/>
            <p:nvPr/>
          </p:nvSpPr>
          <p:spPr>
            <a:xfrm>
              <a:off x="3229593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170</a:t>
              </a:r>
              <a:endParaRPr sz="1800"/>
            </a:p>
          </p:txBody>
        </p:sp>
        <p:sp>
          <p:nvSpPr>
            <p:cNvPr id="143" name="Google Shape;143;p28"/>
            <p:cNvSpPr txBox="1"/>
            <p:nvPr/>
          </p:nvSpPr>
          <p:spPr>
            <a:xfrm>
              <a:off x="4232947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175</a:t>
              </a:r>
              <a:endParaRPr sz="1800"/>
            </a:p>
          </p:txBody>
        </p:sp>
        <p:sp>
          <p:nvSpPr>
            <p:cNvPr id="144" name="Google Shape;144;p28"/>
            <p:cNvSpPr txBox="1"/>
            <p:nvPr/>
          </p:nvSpPr>
          <p:spPr>
            <a:xfrm>
              <a:off x="5236302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180</a:t>
              </a:r>
              <a:endParaRPr sz="1800"/>
            </a:p>
          </p:txBody>
        </p:sp>
        <p:sp>
          <p:nvSpPr>
            <p:cNvPr id="145" name="Google Shape;145;p28"/>
            <p:cNvSpPr txBox="1"/>
            <p:nvPr/>
          </p:nvSpPr>
          <p:spPr>
            <a:xfrm>
              <a:off x="6239655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185</a:t>
              </a:r>
              <a:endParaRPr sz="1800"/>
            </a:p>
          </p:txBody>
        </p:sp>
        <p:sp>
          <p:nvSpPr>
            <p:cNvPr id="146" name="Google Shape;146;p28"/>
            <p:cNvSpPr txBox="1"/>
            <p:nvPr/>
          </p:nvSpPr>
          <p:spPr>
            <a:xfrm>
              <a:off x="7243010" y="4063942"/>
              <a:ext cx="771000" cy="52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190</a:t>
              </a:r>
              <a:endParaRPr sz="1800"/>
            </a:p>
          </p:txBody>
        </p:sp>
        <p:cxnSp>
          <p:nvCxnSpPr>
            <p:cNvPr id="147" name="Google Shape;147;p28"/>
            <p:cNvCxnSpPr>
              <a:stCxn id="140" idx="0"/>
            </p:cNvCxnSpPr>
            <p:nvPr/>
          </p:nvCxnSpPr>
          <p:spPr>
            <a:xfrm rot="10800000">
              <a:off x="1608385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28"/>
            <p:cNvCxnSpPr/>
            <p:nvPr/>
          </p:nvCxnSpPr>
          <p:spPr>
            <a:xfrm rot="10800000">
              <a:off x="26117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28"/>
            <p:cNvCxnSpPr/>
            <p:nvPr/>
          </p:nvCxnSpPr>
          <p:spPr>
            <a:xfrm rot="10800000">
              <a:off x="36151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28"/>
            <p:cNvCxnSpPr/>
            <p:nvPr/>
          </p:nvCxnSpPr>
          <p:spPr>
            <a:xfrm rot="10800000">
              <a:off x="46184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28"/>
            <p:cNvCxnSpPr/>
            <p:nvPr/>
          </p:nvCxnSpPr>
          <p:spPr>
            <a:xfrm rot="10800000">
              <a:off x="56218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28"/>
            <p:cNvCxnSpPr/>
            <p:nvPr/>
          </p:nvCxnSpPr>
          <p:spPr>
            <a:xfrm rot="10800000">
              <a:off x="662516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28"/>
            <p:cNvCxnSpPr/>
            <p:nvPr/>
          </p:nvCxnSpPr>
          <p:spPr>
            <a:xfrm rot="10800000">
              <a:off x="7628510" y="3783442"/>
              <a:ext cx="0" cy="28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4" name="Google Shape;154;p28"/>
          <p:cNvSpPr/>
          <p:nvPr/>
        </p:nvSpPr>
        <p:spPr>
          <a:xfrm>
            <a:off x="6706625" y="3910050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8"/>
          <p:cNvSpPr/>
          <p:nvPr/>
        </p:nvSpPr>
        <p:spPr>
          <a:xfrm>
            <a:off x="3700871" y="3910050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8"/>
          <p:cNvSpPr/>
          <p:nvPr/>
        </p:nvSpPr>
        <p:spPr>
          <a:xfrm>
            <a:off x="6704356" y="37553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8"/>
          <p:cNvSpPr/>
          <p:nvPr/>
        </p:nvSpPr>
        <p:spPr>
          <a:xfrm>
            <a:off x="1687987" y="39077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/>
          <p:nvPr/>
        </p:nvSpPr>
        <p:spPr>
          <a:xfrm>
            <a:off x="5705463" y="39077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8"/>
          <p:cNvSpPr/>
          <p:nvPr/>
        </p:nvSpPr>
        <p:spPr>
          <a:xfrm>
            <a:off x="3700871" y="37553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/>
          <p:nvPr/>
        </p:nvSpPr>
        <p:spPr>
          <a:xfrm>
            <a:off x="6696063" y="36029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8"/>
          <p:cNvSpPr/>
          <p:nvPr/>
        </p:nvSpPr>
        <p:spPr>
          <a:xfrm>
            <a:off x="2689148" y="39077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8"/>
          <p:cNvSpPr/>
          <p:nvPr/>
        </p:nvSpPr>
        <p:spPr>
          <a:xfrm>
            <a:off x="3703140" y="3602981"/>
            <a:ext cx="842700" cy="9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/>
          <p:nvPr/>
        </p:nvSpPr>
        <p:spPr>
          <a:xfrm>
            <a:off x="6983100" y="2788877"/>
            <a:ext cx="1767900" cy="525900"/>
          </a:xfrm>
          <a:prstGeom prst="wedgeRoundRectCallout">
            <a:avLst>
              <a:gd name="adj1" fmla="val -32698"/>
              <a:gd name="adj2" fmla="val 84724"/>
              <a:gd name="adj3" fmla="val 0"/>
            </a:avLst>
          </a:prstGeom>
          <a:solidFill>
            <a:schemeClr val="lt1"/>
          </a:solidFill>
          <a:ln w="9525" cap="flat" cmpd="sng">
            <a:solidFill>
              <a:srgbClr val="3B7EA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34343"/>
                </a:solidFill>
              </a:rPr>
              <a:t>The [185,190) bin</a:t>
            </a:r>
            <a:endParaRPr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392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</a:t>
            </a:r>
            <a:endParaRPr/>
          </a:p>
        </p:txBody>
      </p:sp>
      <p:sp>
        <p:nvSpPr>
          <p:cNvPr id="169" name="Google Shape;169;p29"/>
          <p:cNvSpPr txBox="1">
            <a:spLocks noGrp="1"/>
          </p:cNvSpPr>
          <p:nvPr>
            <p:ph type="body" idx="1"/>
          </p:nvPr>
        </p:nvSpPr>
        <p:spPr>
          <a:xfrm>
            <a:off x="344675" y="1206525"/>
            <a:ext cx="8757600" cy="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 dirty="0"/>
              <a:t>Chart to display the distribution of numerical values using bins </a:t>
            </a:r>
            <a:endParaRPr dirty="0"/>
          </a:p>
        </p:txBody>
      </p:sp>
      <p:sp>
        <p:nvSpPr>
          <p:cNvPr id="170" name="Google Shape;170;p29"/>
          <p:cNvSpPr txBox="1"/>
          <p:nvPr/>
        </p:nvSpPr>
        <p:spPr>
          <a:xfrm>
            <a:off x="3764100" y="2755352"/>
            <a:ext cx="1615800" cy="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  <p:sp>
        <p:nvSpPr>
          <p:cNvPr id="171" name="Google Shape;171;p29"/>
          <p:cNvSpPr/>
          <p:nvPr/>
        </p:nvSpPr>
        <p:spPr>
          <a:xfrm>
            <a:off x="2165975" y="1749850"/>
            <a:ext cx="256200" cy="2123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577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Density Scale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5606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Histogram Axes</a:t>
            </a:r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18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default, 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hist</a:t>
            </a:r>
            <a:r>
              <a:rPr lang="en"/>
              <a:t> uses a scale (</a:t>
            </a:r>
            <a:r>
              <a:rPr lang="en" b="1">
                <a:solidFill>
                  <a:srgbClr val="3B7EA1"/>
                </a:solidFill>
                <a:latin typeface="Courier New"/>
                <a:ea typeface="Courier New"/>
                <a:cs typeface="Courier New"/>
                <a:sym typeface="Courier New"/>
              </a:rPr>
              <a:t>normed=True</a:t>
            </a:r>
            <a:r>
              <a:rPr lang="en"/>
              <a:t>) that ensures the area of the chart sums to 100%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horizontal axis is a number line (e.g., years)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vertical axis is a rate (e.g., percent per year)</a:t>
            </a:r>
            <a:endParaRPr/>
          </a:p>
          <a:p>
            <a: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area of a bar is a percentage of the whole</a:t>
            </a:r>
            <a:endParaRPr/>
          </a:p>
        </p:txBody>
      </p:sp>
      <p:sp>
        <p:nvSpPr>
          <p:cNvPr id="189" name="Google Shape;189;p32"/>
          <p:cNvSpPr txBox="1"/>
          <p:nvPr/>
        </p:nvSpPr>
        <p:spPr>
          <a:xfrm>
            <a:off x="3864600" y="3543700"/>
            <a:ext cx="14148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010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Calculate Height</a:t>
            </a:r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The [20, 40) bin contains 59 out of 200 movies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“59 out of 200” is 29.5%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bin is 40 - 20 = 20 years wide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lang="en">
                <a:solidFill>
                  <a:srgbClr val="0000FF"/>
                </a:solidFill>
              </a:rPr>
              <a:t>                            29.5 percent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Height of bar  =  -------------------------- 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                                   20 years</a:t>
            </a:r>
            <a:endParaRPr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                      =  1.475 percent per year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3276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 Measures Density</a:t>
            </a:r>
            <a:endParaRPr/>
          </a:p>
        </p:txBody>
      </p:sp>
      <p:sp>
        <p:nvSpPr>
          <p:cNvPr id="201" name="Google Shape;201;p34"/>
          <p:cNvSpPr txBox="1">
            <a:spLocks noGrp="1"/>
          </p:cNvSpPr>
          <p:nvPr>
            <p:ph type="body" idx="1"/>
          </p:nvPr>
        </p:nvSpPr>
        <p:spPr>
          <a:xfrm>
            <a:off x="1404150" y="950425"/>
            <a:ext cx="4811700" cy="15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b="1">
                <a:solidFill>
                  <a:srgbClr val="0000FF"/>
                </a:solidFill>
              </a:rPr>
              <a:t>                      % in bin</a:t>
            </a:r>
            <a:endParaRPr b="1"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Height  =   ---------------------</a:t>
            </a:r>
            <a:endParaRPr b="1">
              <a:solidFill>
                <a:srgbClr val="0000FF"/>
              </a:solidFill>
            </a:endParaRPr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                     width of bin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670500" y="2850900"/>
            <a:ext cx="7803000" cy="14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/>
              <a:t>The height measures the percent of data in the bin </a:t>
            </a:r>
            <a:r>
              <a:rPr lang="en" sz="2400" b="1" i="1"/>
              <a:t>relative to the amount of space in the bin</a:t>
            </a:r>
            <a:r>
              <a:rPr lang="en" sz="2400" b="1"/>
              <a:t>.</a:t>
            </a:r>
            <a:endParaRPr sz="2400" b="1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600" b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/>
              <a:t>So height measures crowdedness, or </a:t>
            </a:r>
            <a:r>
              <a:rPr lang="en" sz="2400" b="1">
                <a:solidFill>
                  <a:srgbClr val="0000FF"/>
                </a:solidFill>
              </a:rPr>
              <a:t>density</a:t>
            </a:r>
            <a:r>
              <a:rPr lang="en" sz="2400"/>
              <a:t>.</a:t>
            </a:r>
            <a:endParaRPr sz="2400"/>
          </a:p>
        </p:txBody>
      </p:sp>
      <p:sp>
        <p:nvSpPr>
          <p:cNvPr id="203" name="Google Shape;203;p34"/>
          <p:cNvSpPr txBox="1"/>
          <p:nvPr/>
        </p:nvSpPr>
        <p:spPr>
          <a:xfrm>
            <a:off x="3859200" y="4161900"/>
            <a:ext cx="1425600" cy="5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954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Measures Percent</a:t>
            </a:r>
            <a:endParaRPr/>
          </a:p>
        </p:txBody>
      </p:sp>
      <p:sp>
        <p:nvSpPr>
          <p:cNvPr id="209" name="Google Shape;209;p35"/>
          <p:cNvSpPr txBox="1">
            <a:spLocks noGrp="1"/>
          </p:cNvSpPr>
          <p:nvPr>
            <p:ph type="body" idx="1"/>
          </p:nvPr>
        </p:nvSpPr>
        <p:spPr>
          <a:xfrm>
            <a:off x="1001700" y="1447350"/>
            <a:ext cx="7140600" cy="82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FF"/>
                </a:solidFill>
              </a:rPr>
              <a:t>Area   =   % in bin   </a:t>
            </a:r>
            <a:r>
              <a:rPr lang="en" b="1">
                <a:solidFill>
                  <a:srgbClr val="000000"/>
                </a:solidFill>
              </a:rPr>
              <a:t>=   Height  x  width of bin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802950" y="2988550"/>
            <a:ext cx="7538100" cy="12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/>
              <a:t>“How many individuals in the bin?” Use </a:t>
            </a:r>
            <a:r>
              <a:rPr lang="en" sz="2400">
                <a:solidFill>
                  <a:srgbClr val="0000FF"/>
                </a:solidFill>
              </a:rPr>
              <a:t>area</a:t>
            </a:r>
            <a:r>
              <a:rPr lang="en" sz="2400"/>
              <a:t>.</a:t>
            </a:r>
            <a:endParaRPr sz="2400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sz="2400"/>
              <a:t>“How crowded is the bin?” Use </a:t>
            </a:r>
            <a:r>
              <a:rPr lang="en" sz="2400">
                <a:solidFill>
                  <a:srgbClr val="0000FF"/>
                </a:solidFill>
              </a:rPr>
              <a:t>height</a:t>
            </a:r>
            <a:r>
              <a:rPr lang="en" sz="2400"/>
              <a:t>.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0602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59010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What's the height of each bar in these </a:t>
            </a:r>
            <a:br>
              <a:rPr lang="en"/>
            </a:br>
            <a:r>
              <a:rPr lang="en"/>
              <a:t>two histograms?</a:t>
            </a: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actress.hist(1, bins=[0,15,25,85])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actress.hist(1, bins=[0,15,35,85])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What are the vertical axis units?</a:t>
            </a:r>
            <a:endParaRPr/>
          </a:p>
        </p:txBody>
      </p:sp>
      <p:graphicFrame>
        <p:nvGraphicFramePr>
          <p:cNvPr id="217" name="Google Shape;217;p36"/>
          <p:cNvGraphicFramePr/>
          <p:nvPr/>
        </p:nvGraphicFramePr>
        <p:xfrm>
          <a:off x="6437250" y="26550"/>
          <a:ext cx="2238200" cy="50644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99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Name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2016 Income (millions)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Jennifer Lawrence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61.7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Scarlett Johansson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57.5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Angelina Jolie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Jennifer Aniston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24.75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Anne Hathaway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Melissa McCarthy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24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Bingbing Fan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Sandra Bullock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20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Cara Delevingne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Reese Witherspoon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Amy Adams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Kristen Stewart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12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Amanda Seyfried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Tina Fey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Julia Roberts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Emma Stone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10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Natalie Portman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Margot Robbie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8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825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Meryl Streep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6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Mila Kunis</a:t>
                      </a:r>
                      <a:endParaRPr sz="1100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4.5</a:t>
                      </a:r>
                      <a:endParaRPr sz="1100" b="1"/>
                    </a:p>
                  </a:txBody>
                  <a:tcPr marL="28575" marR="28575" marT="19050" marB="19050" anchor="b">
                    <a:lnL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416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Chart Types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48596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Bar Chart Versus Histogram</a:t>
            </a: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3B7EA1"/>
                </a:solidFill>
              </a:rPr>
              <a:t>Bar Chart</a:t>
            </a:r>
            <a:endParaRPr sz="2200">
              <a:solidFill>
                <a:srgbClr val="3B7EA1"/>
              </a:solidFill>
            </a:endParaRPr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1 categorical axis &amp;</a:t>
            </a:r>
            <a:br>
              <a:rPr lang="en" sz="2200">
                <a:solidFill>
                  <a:srgbClr val="000000"/>
                </a:solidFill>
              </a:rPr>
            </a:br>
            <a:r>
              <a:rPr lang="en" sz="2200">
                <a:solidFill>
                  <a:srgbClr val="000000"/>
                </a:solidFill>
              </a:rPr>
              <a:t>1 numerical axis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Bars have arbitrary </a:t>
            </a:r>
            <a:br>
              <a:rPr lang="en" sz="2200">
                <a:solidFill>
                  <a:srgbClr val="000000"/>
                </a:solidFill>
              </a:rPr>
            </a:br>
            <a:r>
              <a:rPr lang="en" sz="2200">
                <a:solidFill>
                  <a:srgbClr val="000000"/>
                </a:solidFill>
              </a:rPr>
              <a:t>(but equal) widths and spacings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For distributions:</a:t>
            </a:r>
            <a:br>
              <a:rPr lang="en" sz="2200">
                <a:solidFill>
                  <a:srgbClr val="000000"/>
                </a:solidFill>
              </a:rPr>
            </a:br>
            <a:r>
              <a:rPr lang="en" sz="2200">
                <a:solidFill>
                  <a:srgbClr val="000000"/>
                </a:solidFill>
              </a:rPr>
              <a:t>height (or length) of bars are proportional to the percent of individuals</a:t>
            </a:r>
            <a:endParaRPr sz="2200">
              <a:solidFill>
                <a:srgbClr val="000000"/>
              </a:solidFill>
            </a:endParaRPr>
          </a:p>
        </p:txBody>
      </p:sp>
      <p:sp>
        <p:nvSpPr>
          <p:cNvPr id="235" name="Google Shape;235;p39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rgbClr val="3B7EA1"/>
                </a:solidFill>
              </a:rPr>
              <a:t>Histogram</a:t>
            </a:r>
            <a:endParaRPr sz="2200">
              <a:solidFill>
                <a:srgbClr val="3B7EA1"/>
              </a:solidFill>
            </a:endParaRPr>
          </a:p>
          <a:p>
            <a:pPr marL="457200" lvl="0" indent="-368300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Horizontal axis is numerical, hence to scale with no gaps</a:t>
            </a:r>
            <a:endParaRPr sz="2200">
              <a:solidFill>
                <a:srgbClr val="000000"/>
              </a:solidFill>
            </a:endParaRPr>
          </a:p>
          <a:p>
            <a:pPr marL="457200" lvl="0" indent="-3683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200"/>
              <a:buChar char="●"/>
            </a:pPr>
            <a:r>
              <a:rPr lang="en" sz="2200">
                <a:solidFill>
                  <a:srgbClr val="000000"/>
                </a:solidFill>
              </a:rPr>
              <a:t>Height measures density; areas are proportional to the percent of individuals</a:t>
            </a:r>
            <a:endParaRPr sz="2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87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Comparing Histograms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44686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Overlaid Graphs</a:t>
            </a:r>
            <a:endParaRPr/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1"/>
          </p:nvPr>
        </p:nvSpPr>
        <p:spPr>
          <a:xfrm>
            <a:off x="1680450" y="2197050"/>
            <a:ext cx="57831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For visually comparing two populations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20" name="Google Shape;120;p25"/>
          <p:cNvSpPr txBox="1"/>
          <p:nvPr/>
        </p:nvSpPr>
        <p:spPr>
          <a:xfrm>
            <a:off x="3891000" y="4022950"/>
            <a:ext cx="13620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115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126" name="Google Shape;126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histogram describes a </a:t>
            </a:r>
            <a:r>
              <a:rPr lang="en" b="1"/>
              <a:t>year</a:t>
            </a:r>
            <a:r>
              <a:rPr lang="en"/>
              <a:t> of daily temperatures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Try to answer these questions:</a:t>
            </a:r>
            <a:endParaRPr/>
          </a:p>
          <a:p>
            <a:pPr marL="457200" lvl="0" indent="-355600" rtl="0"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proportion of days had a high temp in the range 60-69?</a:t>
            </a:r>
            <a:endParaRPr sz="2000"/>
          </a:p>
          <a:p>
            <a:pPr marL="457200" lvl="0" indent="-355600" rtl="0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proportion had </a:t>
            </a:r>
            <a:br>
              <a:rPr lang="en" sz="2000"/>
            </a:br>
            <a:r>
              <a:rPr lang="en" sz="2000"/>
              <a:t>a low of 45 or more?</a:t>
            </a:r>
            <a:endParaRPr sz="2000"/>
          </a:p>
          <a:p>
            <a:pPr marL="457200" lvl="0" indent="-355600" rtl="0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en" sz="2000"/>
              <a:t>How many days had</a:t>
            </a:r>
            <a:br>
              <a:rPr lang="en" sz="2000"/>
            </a:br>
            <a:r>
              <a:rPr lang="en" sz="2000"/>
              <a:t>a difference of more</a:t>
            </a:r>
            <a:br>
              <a:rPr lang="en" sz="2000"/>
            </a:br>
            <a:r>
              <a:rPr lang="en" sz="2000"/>
              <a:t>than 20 degrees</a:t>
            </a:r>
            <a:br>
              <a:rPr lang="en" sz="2000"/>
            </a:br>
            <a:r>
              <a:rPr lang="en" sz="2000"/>
              <a:t>between their high &amp;</a:t>
            </a:r>
            <a:br>
              <a:rPr lang="en" sz="2000"/>
            </a:br>
            <a:r>
              <a:rPr lang="en" sz="2000"/>
              <a:t>low temperatures?</a:t>
            </a:r>
            <a:endParaRPr sz="2000"/>
          </a:p>
        </p:txBody>
      </p:sp>
      <p:pic>
        <p:nvPicPr>
          <p:cNvPr id="127" name="Google Shape;12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8050" y="2251451"/>
            <a:ext cx="5695950" cy="288880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6"/>
          <p:cNvSpPr/>
          <p:nvPr/>
        </p:nvSpPr>
        <p:spPr>
          <a:xfrm>
            <a:off x="3652075" y="2304065"/>
            <a:ext cx="191100" cy="261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9318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Discussion Question</a:t>
            </a:r>
            <a:endParaRPr sz="3000"/>
          </a:p>
        </p:txBody>
      </p:sp>
      <p:sp>
        <p:nvSpPr>
          <p:cNvPr id="119" name="Google Shape;119;p25"/>
          <p:cNvSpPr txBox="1">
            <a:spLocks noGrp="1"/>
          </p:cNvSpPr>
          <p:nvPr>
            <p:ph type="body" idx="1"/>
          </p:nvPr>
        </p:nvSpPr>
        <p:spPr>
          <a:xfrm>
            <a:off x="457200" y="802465"/>
            <a:ext cx="4488900" cy="41256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Which of the following questions can be answered by this chart?</a:t>
            </a:r>
            <a:endParaRPr sz="2000"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2000" i="1"/>
              <a:t>Among survey responders...</a:t>
            </a:r>
            <a:endParaRPr sz="2000" i="1"/>
          </a:p>
          <a:p>
            <a:pPr marL="457200" lvl="0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proportion did </a:t>
            </a:r>
            <a:r>
              <a:rPr lang="en" sz="1800" b="1"/>
              <a:t>not</a:t>
            </a:r>
            <a:r>
              <a:rPr lang="en" sz="1800"/>
              <a:t> use their phone for </a:t>
            </a:r>
            <a:r>
              <a:rPr lang="en" sz="1800">
                <a:solidFill>
                  <a:srgbClr val="3B7EA1"/>
                </a:solidFill>
              </a:rPr>
              <a:t>online banking</a:t>
            </a:r>
            <a:r>
              <a:rPr lang="en" sz="1800"/>
              <a:t>?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What proportion either used their phone for </a:t>
            </a:r>
            <a:r>
              <a:rPr lang="en" sz="1800">
                <a:solidFill>
                  <a:srgbClr val="3B7EA1"/>
                </a:solidFill>
              </a:rPr>
              <a:t>online banking</a:t>
            </a:r>
            <a:r>
              <a:rPr lang="en" sz="1800"/>
              <a:t> or to </a:t>
            </a:r>
            <a:br>
              <a:rPr lang="en" sz="1800"/>
            </a:br>
            <a:r>
              <a:rPr lang="en" sz="1800">
                <a:solidFill>
                  <a:srgbClr val="3B7EA1"/>
                </a:solidFill>
              </a:rPr>
              <a:t>look up real estate listings</a:t>
            </a:r>
            <a:r>
              <a:rPr lang="en" sz="1800"/>
              <a:t>?</a:t>
            </a:r>
            <a:endParaRPr sz="1800"/>
          </a:p>
          <a:p>
            <a:pPr marL="457200" lvl="0" indent="-342900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Did everyone use their phone for at least one of these activities? </a:t>
            </a:r>
            <a:endParaRPr sz="1800"/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 sz="1800"/>
              <a:t>Did anyone use their phone for both </a:t>
            </a:r>
            <a:r>
              <a:rPr lang="en" sz="1800">
                <a:solidFill>
                  <a:srgbClr val="3B7EA1"/>
                </a:solidFill>
              </a:rPr>
              <a:t>online</a:t>
            </a:r>
            <a:r>
              <a:rPr lang="en" sz="1800"/>
              <a:t> </a:t>
            </a:r>
            <a:r>
              <a:rPr lang="en" sz="1800">
                <a:solidFill>
                  <a:srgbClr val="3B7EA1"/>
                </a:solidFill>
              </a:rPr>
              <a:t>banking</a:t>
            </a:r>
            <a:r>
              <a:rPr lang="en" sz="1800"/>
              <a:t> and </a:t>
            </a:r>
            <a:r>
              <a:rPr lang="en" sz="1800">
                <a:solidFill>
                  <a:srgbClr val="3B7EA1"/>
                </a:solidFill>
              </a:rPr>
              <a:t>real</a:t>
            </a:r>
            <a:r>
              <a:rPr lang="en" sz="1800"/>
              <a:t> </a:t>
            </a:r>
            <a:r>
              <a:rPr lang="en" sz="1800">
                <a:solidFill>
                  <a:srgbClr val="3B7EA1"/>
                </a:solidFill>
              </a:rPr>
              <a:t>estate</a:t>
            </a:r>
            <a:r>
              <a:rPr lang="en" sz="1800"/>
              <a:t>?</a:t>
            </a:r>
            <a:endParaRPr sz="1800"/>
          </a:p>
        </p:txBody>
      </p:sp>
      <p:pic>
        <p:nvPicPr>
          <p:cNvPr id="120" name="Google Shape;120;p25"/>
          <p:cNvPicPr preferRelativeResize="0"/>
          <p:nvPr/>
        </p:nvPicPr>
        <p:blipFill rotWithShape="1">
          <a:blip r:embed="rId3">
            <a:alphaModFix/>
          </a:blip>
          <a:srcRect l="23447" t="19864" r="26258" b="14899"/>
          <a:stretch/>
        </p:blipFill>
        <p:spPr>
          <a:xfrm>
            <a:off x="4827864" y="32573"/>
            <a:ext cx="4263324" cy="49284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5"/>
          <p:cNvSpPr txBox="1"/>
          <p:nvPr/>
        </p:nvSpPr>
        <p:spPr>
          <a:xfrm>
            <a:off x="7143375" y="4808250"/>
            <a:ext cx="66876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999999"/>
                </a:solidFill>
              </a:rPr>
              <a:t>Pew research center, 2014</a:t>
            </a:r>
            <a:endParaRPr sz="1200">
              <a:solidFill>
                <a:srgbClr val="9999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Area Principle</a:t>
            </a: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Areas should be proportional to the values they represent</a:t>
            </a:r>
            <a:endParaRPr/>
          </a:p>
        </p:txBody>
      </p:sp>
      <p:sp>
        <p:nvSpPr>
          <p:cNvPr id="128" name="Google Shape;128;p26"/>
          <p:cNvSpPr txBox="1"/>
          <p:nvPr/>
        </p:nvSpPr>
        <p:spPr>
          <a:xfrm>
            <a:off x="2574900" y="4730775"/>
            <a:ext cx="3994200" cy="7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from Tian Zheng</a:t>
            </a:r>
            <a:endParaRPr/>
          </a:p>
        </p:txBody>
      </p:sp>
      <p:grpSp>
        <p:nvGrpSpPr>
          <p:cNvPr id="129" name="Google Shape;129;p26"/>
          <p:cNvGrpSpPr/>
          <p:nvPr/>
        </p:nvGrpSpPr>
        <p:grpSpPr>
          <a:xfrm>
            <a:off x="1322925" y="1591350"/>
            <a:ext cx="6816125" cy="2698175"/>
            <a:chOff x="1322925" y="1591350"/>
            <a:chExt cx="6816125" cy="2698175"/>
          </a:xfrm>
        </p:grpSpPr>
        <p:sp>
          <p:nvSpPr>
            <p:cNvPr id="130" name="Google Shape;130;p26"/>
            <p:cNvSpPr txBox="1"/>
            <p:nvPr/>
          </p:nvSpPr>
          <p:spPr>
            <a:xfrm>
              <a:off x="4203050" y="2200950"/>
              <a:ext cx="39360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30% of accidental deaths of males were due to automobile accidents</a:t>
              </a:r>
              <a:endParaRPr sz="1800"/>
            </a:p>
          </p:txBody>
        </p:sp>
        <p:sp>
          <p:nvSpPr>
            <p:cNvPr id="131" name="Google Shape;131;p26"/>
            <p:cNvSpPr txBox="1"/>
            <p:nvPr/>
          </p:nvSpPr>
          <p:spPr>
            <a:xfrm>
              <a:off x="4203050" y="3115350"/>
              <a:ext cx="38895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20% of accidental deaths of females were due to automobile accidents</a:t>
              </a:r>
              <a:endParaRPr sz="1800"/>
            </a:p>
          </p:txBody>
        </p:sp>
        <p:grpSp>
          <p:nvGrpSpPr>
            <p:cNvPr id="132" name="Google Shape;132;p26"/>
            <p:cNvGrpSpPr/>
            <p:nvPr/>
          </p:nvGrpSpPr>
          <p:grpSpPr>
            <a:xfrm>
              <a:off x="1322925" y="1803250"/>
              <a:ext cx="2824300" cy="2486275"/>
              <a:chOff x="1322925" y="1803250"/>
              <a:chExt cx="2824300" cy="2486275"/>
            </a:xfrm>
          </p:grpSpPr>
          <p:cxnSp>
            <p:nvCxnSpPr>
              <p:cNvPr id="133" name="Google Shape;133;p26"/>
              <p:cNvCxnSpPr/>
              <p:nvPr/>
            </p:nvCxnSpPr>
            <p:spPr>
              <a:xfrm>
                <a:off x="1604500" y="1803250"/>
                <a:ext cx="0" cy="21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26"/>
              <p:cNvCxnSpPr/>
              <p:nvPr/>
            </p:nvCxnSpPr>
            <p:spPr>
              <a:xfrm rot="10800000">
                <a:off x="1604425" y="3904750"/>
                <a:ext cx="254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pic>
            <p:nvPicPr>
              <p:cNvPr id="135" name="Google Shape;135;p26"/>
              <p:cNvPicPr preferRelativeResize="0"/>
              <p:nvPr/>
            </p:nvPicPr>
            <p:blipFill rotWithShape="1">
              <a:blip r:embed="rId3">
                <a:alphaModFix/>
              </a:blip>
              <a:srcRect l="2790" t="10696" r="3558" b="9950"/>
              <a:stretch/>
            </p:blipFill>
            <p:spPr>
              <a:xfrm>
                <a:off x="1604500" y="1829400"/>
                <a:ext cx="2283750" cy="1160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6" name="Google Shape;136;p26"/>
              <p:cNvPicPr preferRelativeResize="0"/>
              <p:nvPr/>
            </p:nvPicPr>
            <p:blipFill rotWithShape="1">
              <a:blip r:embed="rId3">
                <a:alphaModFix/>
              </a:blip>
              <a:srcRect l="2790" t="10696" r="3558" b="9950"/>
              <a:stretch/>
            </p:blipFill>
            <p:spPr>
              <a:xfrm>
                <a:off x="1604500" y="3048225"/>
                <a:ext cx="1535003" cy="7803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7" name="Google Shape;137;p26"/>
              <p:cNvSpPr txBox="1"/>
              <p:nvPr/>
            </p:nvSpPr>
            <p:spPr>
              <a:xfrm>
                <a:off x="20595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10%</a:t>
                </a:r>
                <a:endParaRPr/>
              </a:p>
            </p:txBody>
          </p:sp>
          <p:sp>
            <p:nvSpPr>
              <p:cNvPr id="138" name="Google Shape;138;p26"/>
              <p:cNvSpPr txBox="1"/>
              <p:nvPr/>
            </p:nvSpPr>
            <p:spPr>
              <a:xfrm>
                <a:off x="13229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0%</a:t>
                </a:r>
                <a:endParaRPr/>
              </a:p>
            </p:txBody>
          </p:sp>
          <p:sp>
            <p:nvSpPr>
              <p:cNvPr id="139" name="Google Shape;139;p26"/>
              <p:cNvSpPr txBox="1"/>
              <p:nvPr/>
            </p:nvSpPr>
            <p:spPr>
              <a:xfrm>
                <a:off x="27961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20%</a:t>
                </a:r>
                <a:endParaRPr/>
              </a:p>
            </p:txBody>
          </p:sp>
          <p:sp>
            <p:nvSpPr>
              <p:cNvPr id="140" name="Google Shape;140;p26"/>
              <p:cNvSpPr txBox="1"/>
              <p:nvPr/>
            </p:nvSpPr>
            <p:spPr>
              <a:xfrm>
                <a:off x="3532725" y="3883025"/>
                <a:ext cx="613200" cy="406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30%</a:t>
                </a:r>
                <a:endParaRPr/>
              </a:p>
            </p:txBody>
          </p:sp>
          <p:cxnSp>
            <p:nvCxnSpPr>
              <p:cNvPr id="141" name="Google Shape;141;p26"/>
              <p:cNvCxnSpPr/>
              <p:nvPr/>
            </p:nvCxnSpPr>
            <p:spPr>
              <a:xfrm>
                <a:off x="3100818" y="3622500"/>
                <a:ext cx="0" cy="267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26"/>
              <p:cNvCxnSpPr/>
              <p:nvPr/>
            </p:nvCxnSpPr>
            <p:spPr>
              <a:xfrm>
                <a:off x="3839600" y="2758250"/>
                <a:ext cx="0" cy="113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3" name="Google Shape;143;p26"/>
            <p:cNvSpPr txBox="1"/>
            <p:nvPr/>
          </p:nvSpPr>
          <p:spPr>
            <a:xfrm>
              <a:off x="4203050" y="1591350"/>
              <a:ext cx="3936000" cy="780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i="1"/>
                <a:t>In 2013,</a:t>
              </a:r>
              <a:endParaRPr sz="1800" i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 of Data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values in a column should be both the same type </a:t>
            </a:r>
            <a:r>
              <a:rPr lang="en" b="1"/>
              <a:t>and</a:t>
            </a:r>
            <a:r>
              <a:rPr lang="en"/>
              <a:t> be comparable to each other in some way</a:t>
            </a:r>
            <a:endParaRPr/>
          </a:p>
          <a:p>
            <a:pPr marL="457200" lvl="0" indent="-381000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Numerical </a:t>
            </a:r>
            <a:r>
              <a:rPr lang="en"/>
              <a:t>— Each value is from a numerical scale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Numerical measurements are ordered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Differences are meaningful</a:t>
            </a:r>
            <a:endParaRPr b="1"/>
          </a:p>
          <a:p>
            <a: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/>
              <a:t>Categorical</a:t>
            </a:r>
            <a:r>
              <a:rPr lang="en"/>
              <a:t> — Each value is from a fixed inventory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May or may not have an ordering</a:t>
            </a:r>
            <a:endParaRPr/>
          </a:p>
          <a:p>
            <a: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Categories are the same or different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Data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3904650" y="3938800"/>
            <a:ext cx="13347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3B7EA1"/>
                </a:solidFill>
              </a:rPr>
              <a:t>(Demo)</a:t>
            </a:r>
            <a:endParaRPr sz="2400" dirty="0">
              <a:solidFill>
                <a:srgbClr val="3B7EA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“Numerical” Data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n"/>
              <a:t>Just because the values are numbers, doesn’t mean the variable is numerical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Census example had numerical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SEX</a:t>
            </a:r>
            <a:r>
              <a:rPr lang="en"/>
              <a:t> code (0, 1, and 2)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It doesn’t make sense to perform arithmetic on these “numbers”, e.g. 1 - 0 or (0+1+2)/3 are nonsense here</a:t>
            </a:r>
            <a:endParaRPr/>
          </a:p>
          <a:p>
            <a:pPr marL="0" lvl="0" indent="0" rtl="0">
              <a:spcBef>
                <a:spcPts val="480"/>
              </a:spcBef>
              <a:spcAft>
                <a:spcPts val="0"/>
              </a:spcAft>
              <a:buNone/>
            </a:pPr>
            <a:endParaRPr sz="600"/>
          </a:p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The variable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SEX</a:t>
            </a:r>
            <a:r>
              <a:rPr lang="en"/>
              <a:t> is still categorical, even though numbers were used for the categories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solidFill>
                  <a:srgbClr val="0000FF"/>
                </a:solidFill>
              </a:rPr>
              <a:t>Individuals</a:t>
            </a:r>
            <a:r>
              <a:rPr lang="en"/>
              <a:t>: those whose features are recorded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solidFill>
                  <a:srgbClr val="0000FF"/>
                </a:solidFill>
              </a:rPr>
              <a:t>Variables</a:t>
            </a:r>
            <a:r>
              <a:rPr lang="en"/>
              <a:t>: features; these vary across individuals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Variables have different </a:t>
            </a:r>
            <a:r>
              <a:rPr lang="en" b="1">
                <a:solidFill>
                  <a:srgbClr val="0000FF"/>
                </a:solidFill>
              </a:rPr>
              <a:t>values</a:t>
            </a:r>
            <a:endParaRPr b="1">
              <a:solidFill>
                <a:srgbClr val="0000FF"/>
              </a:solidFill>
            </a:endParaRPr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Values can be </a:t>
            </a:r>
            <a:r>
              <a:rPr lang="en" b="1">
                <a:solidFill>
                  <a:srgbClr val="0000FF"/>
                </a:solidFill>
              </a:rPr>
              <a:t>numerical</a:t>
            </a:r>
            <a:r>
              <a:rPr lang="en"/>
              <a:t>, or </a:t>
            </a:r>
            <a:r>
              <a:rPr lang="en" b="1">
                <a:solidFill>
                  <a:srgbClr val="0000FF"/>
                </a:solidFill>
              </a:rPr>
              <a:t>categorical</a:t>
            </a:r>
            <a:r>
              <a:rPr lang="en"/>
              <a:t>, or of many other types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b="1">
                <a:solidFill>
                  <a:srgbClr val="0000FF"/>
                </a:solidFill>
              </a:rPr>
              <a:t>Distribution</a:t>
            </a:r>
            <a:r>
              <a:rPr lang="en"/>
              <a:t>: For each different value of the variable, the frequency of individuals that have that value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Frequency is measured in counts. Later we will use proportions or percents.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>
            <a:spLocks noGrp="1"/>
          </p:cNvSpPr>
          <p:nvPr>
            <p:ph type="title"/>
          </p:nvPr>
        </p:nvSpPr>
        <p:spPr>
          <a:xfrm>
            <a:off x="390650" y="205975"/>
            <a:ext cx="8221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Two Numerical Variables</a:t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1" y="1563020"/>
            <a:ext cx="3253925" cy="2952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550" y="1721875"/>
            <a:ext cx="4291749" cy="27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2"/>
          <p:cNvSpPr txBox="1"/>
          <p:nvPr/>
        </p:nvSpPr>
        <p:spPr>
          <a:xfrm>
            <a:off x="510025" y="993700"/>
            <a:ext cx="2821200" cy="4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Scatter plot: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scatter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4351350" y="1052575"/>
            <a:ext cx="4145100" cy="3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Line graph: </a:t>
            </a:r>
            <a:r>
              <a:rPr lang="en" sz="20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plot</a:t>
            </a:r>
            <a:endParaRPr sz="2000" b="1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Words>1034</Words>
  <Application>Microsoft Macintosh PowerPoint</Application>
  <PresentationFormat>On-screen Show (16:9)</PresentationFormat>
  <Paragraphs>183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Consolas</vt:lpstr>
      <vt:lpstr>Courier New</vt:lpstr>
      <vt:lpstr>1_Custom</vt:lpstr>
      <vt:lpstr>Module 3</vt:lpstr>
      <vt:lpstr>Data Visualization</vt:lpstr>
      <vt:lpstr>Discussion Question</vt:lpstr>
      <vt:lpstr>Area Principle</vt:lpstr>
      <vt:lpstr>Types of Data</vt:lpstr>
      <vt:lpstr>Numerical Data</vt:lpstr>
      <vt:lpstr>“Numerical” Data</vt:lpstr>
      <vt:lpstr>Terminology</vt:lpstr>
      <vt:lpstr>Plotting Two Numerical Variables</vt:lpstr>
      <vt:lpstr>Categorical Data</vt:lpstr>
      <vt:lpstr>Bar Charts of Counts</vt:lpstr>
      <vt:lpstr>Categorical Distributions</vt:lpstr>
      <vt:lpstr>How Do You Generate This Chart?</vt:lpstr>
      <vt:lpstr>Binning</vt:lpstr>
      <vt:lpstr>Binning Numerical Values</vt:lpstr>
      <vt:lpstr>Histogram</vt:lpstr>
      <vt:lpstr>The Density Scale</vt:lpstr>
      <vt:lpstr>Histogram Axes</vt:lpstr>
      <vt:lpstr>How to Calculate Height</vt:lpstr>
      <vt:lpstr>Height Measures Density</vt:lpstr>
      <vt:lpstr>Area Measures Percent</vt:lpstr>
      <vt:lpstr>Discussion Question</vt:lpstr>
      <vt:lpstr>Chart Types</vt:lpstr>
      <vt:lpstr>Bar Chart Versus Histogram</vt:lpstr>
      <vt:lpstr>Comparing Histograms</vt:lpstr>
      <vt:lpstr>Overlaid Graphs</vt:lpstr>
      <vt:lpstr>Discussion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</dc:title>
  <cp:lastModifiedBy>Thomas Bernardin</cp:lastModifiedBy>
  <cp:revision>4</cp:revision>
  <dcterms:modified xsi:type="dcterms:W3CDTF">2021-09-21T01:07:31Z</dcterms:modified>
</cp:coreProperties>
</file>