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53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212711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212715"/>
            <a:ext cx="80835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B7E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905764"/>
            <a:ext cx="8083550" cy="359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0417" y="2536424"/>
            <a:ext cx="5594350" cy="635"/>
          </a:xfrm>
          <a:custGeom>
            <a:avLst/>
            <a:gdLst/>
            <a:ahLst/>
            <a:cxnLst/>
            <a:rect l="l" t="t" r="r" b="b"/>
            <a:pathLst>
              <a:path w="5594350" h="635">
                <a:moveTo>
                  <a:pt x="0" y="299"/>
                </a:moveTo>
                <a:lnTo>
                  <a:pt x="5594100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8549" y="2147568"/>
            <a:ext cx="1062990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0" dirty="0">
                <a:solidFill>
                  <a:srgbClr val="003162"/>
                </a:solidFill>
                <a:latin typeface="Arial"/>
                <a:cs typeface="Arial"/>
              </a:rPr>
              <a:t>D</a:t>
            </a:r>
            <a:r>
              <a:rPr sz="2000" b="1" spc="-80" dirty="0">
                <a:solidFill>
                  <a:srgbClr val="003162"/>
                </a:solidFill>
                <a:latin typeface="Arial"/>
                <a:cs typeface="Arial"/>
              </a:rPr>
              <a:t>ATA</a:t>
            </a:r>
            <a:r>
              <a:rPr sz="2000" b="1" spc="130" dirty="0">
                <a:solidFill>
                  <a:srgbClr val="003162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162"/>
                </a:solidFill>
                <a:latin typeface="Arial"/>
                <a:cs typeface="Arial"/>
              </a:rPr>
              <a:t>8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Sprin</a:t>
            </a:r>
            <a:r>
              <a:rPr sz="1400" b="1" dirty="0">
                <a:solidFill>
                  <a:srgbClr val="C4820D"/>
                </a:solidFill>
                <a:latin typeface="Arial"/>
                <a:cs typeface="Arial"/>
              </a:rPr>
              <a:t>g</a:t>
            </a:r>
            <a:r>
              <a:rPr sz="1400" b="1" spc="-5" dirty="0">
                <a:solidFill>
                  <a:srgbClr val="C4820D"/>
                </a:solidFill>
                <a:latin typeface="Arial"/>
                <a:cs typeface="Arial"/>
              </a:rPr>
              <a:t> </a:t>
            </a:r>
            <a:r>
              <a:rPr sz="1400" b="1" spc="-5" dirty="0" smtClean="0">
                <a:solidFill>
                  <a:srgbClr val="C4820D"/>
                </a:solidFill>
                <a:latin typeface="Arial"/>
                <a:cs typeface="Arial"/>
              </a:rPr>
              <a:t>202</a:t>
            </a:r>
            <a:r>
              <a:rPr lang="en-US" sz="1400" b="1" spc="-5" dirty="0" smtClean="0">
                <a:solidFill>
                  <a:srgbClr val="C4820D"/>
                </a:solidFill>
                <a:latin typeface="Arial"/>
                <a:cs typeface="Arial"/>
              </a:rPr>
              <a:t>3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24" y="2237985"/>
            <a:ext cx="726224" cy="5809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4825" y="1866887"/>
            <a:ext cx="230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Lecture</a:t>
            </a:r>
            <a:r>
              <a:rPr spc="-90" dirty="0"/>
              <a:t> </a:t>
            </a:r>
            <a:r>
              <a:rPr spc="-5" dirty="0"/>
              <a:t>35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4825" y="2635631"/>
            <a:ext cx="137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212711"/>
            <a:ext cx="5253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Classification</a:t>
            </a:r>
            <a:r>
              <a:rPr sz="3600" b="1" spc="-90" dirty="0">
                <a:solidFill>
                  <a:srgbClr val="3B7E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3B7EA1"/>
                </a:solidFill>
                <a:latin typeface="Arial"/>
                <a:cs typeface="Arial"/>
              </a:rPr>
              <a:t>Examples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1275" y="4237807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 MT"/>
                <a:cs typeface="Arial MT"/>
              </a:rPr>
              <a:t>(Demo)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075" y="1302062"/>
            <a:ext cx="3972189" cy="25886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5391" y="1547790"/>
            <a:ext cx="2414435" cy="23690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905" y="2240540"/>
            <a:ext cx="233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5425" y="1666637"/>
            <a:ext cx="3241040" cy="490855"/>
            <a:chOff x="3015425" y="1666637"/>
            <a:chExt cx="3241040" cy="490855"/>
          </a:xfrm>
        </p:grpSpPr>
        <p:sp>
          <p:nvSpPr>
            <p:cNvPr id="3" name="object 3"/>
            <p:cNvSpPr/>
            <p:nvPr/>
          </p:nvSpPr>
          <p:spPr>
            <a:xfrm>
              <a:off x="3020187" y="1671399"/>
              <a:ext cx="3231515" cy="481330"/>
            </a:xfrm>
            <a:custGeom>
              <a:avLst/>
              <a:gdLst/>
              <a:ahLst/>
              <a:cxnLst/>
              <a:rect l="l" t="t" r="r" b="b"/>
              <a:pathLst>
                <a:path w="3231515" h="481330">
                  <a:moveTo>
                    <a:pt x="2990699" y="481199"/>
                  </a:moveTo>
                  <a:lnTo>
                    <a:pt x="2990699" y="360899"/>
                  </a:lnTo>
                  <a:lnTo>
                    <a:pt x="0" y="360899"/>
                  </a:lnTo>
                  <a:lnTo>
                    <a:pt x="0" y="120299"/>
                  </a:lnTo>
                  <a:lnTo>
                    <a:pt x="2990699" y="120299"/>
                  </a:lnTo>
                  <a:lnTo>
                    <a:pt x="2990699" y="0"/>
                  </a:lnTo>
                  <a:lnTo>
                    <a:pt x="3231299" y="240599"/>
                  </a:lnTo>
                  <a:lnTo>
                    <a:pt x="2990699" y="481199"/>
                  </a:lnTo>
                  <a:close/>
                </a:path>
              </a:pathLst>
            </a:custGeom>
            <a:solidFill>
              <a:srgbClr val="60B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20187" y="1671399"/>
              <a:ext cx="3231515" cy="481330"/>
            </a:xfrm>
            <a:custGeom>
              <a:avLst/>
              <a:gdLst/>
              <a:ahLst/>
              <a:cxnLst/>
              <a:rect l="l" t="t" r="r" b="b"/>
              <a:pathLst>
                <a:path w="3231515" h="481330">
                  <a:moveTo>
                    <a:pt x="0" y="120299"/>
                  </a:moveTo>
                  <a:lnTo>
                    <a:pt x="2990699" y="120299"/>
                  </a:lnTo>
                  <a:lnTo>
                    <a:pt x="2990699" y="0"/>
                  </a:lnTo>
                  <a:lnTo>
                    <a:pt x="3231299" y="240599"/>
                  </a:lnTo>
                  <a:lnTo>
                    <a:pt x="2990699" y="481199"/>
                  </a:lnTo>
                  <a:lnTo>
                    <a:pt x="2990699" y="360899"/>
                  </a:lnTo>
                  <a:lnTo>
                    <a:pt x="0" y="360899"/>
                  </a:lnTo>
                  <a:lnTo>
                    <a:pt x="0" y="120299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4367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Training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5" dirty="0"/>
              <a:t>Classifier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45699" y="1143418"/>
            <a:ext cx="2052955" cy="1532255"/>
          </a:xfrm>
          <a:prstGeom prst="rect">
            <a:avLst/>
          </a:prstGeom>
          <a:solidFill>
            <a:srgbClr val="CCCCCC"/>
          </a:solidFill>
          <a:ln w="9524">
            <a:solidFill>
              <a:srgbClr val="3B7EA1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900">
              <a:latin typeface="Times New Roman"/>
              <a:cs typeface="Times New Roman"/>
            </a:endParaRPr>
          </a:p>
          <a:p>
            <a:pPr marL="33972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Classifier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000" y="1499108"/>
            <a:ext cx="16459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Attributes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550" y="3138149"/>
            <a:ext cx="1591310" cy="1296670"/>
          </a:xfrm>
          <a:prstGeom prst="rect">
            <a:avLst/>
          </a:prstGeom>
          <a:solidFill>
            <a:srgbClr val="3B7EA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164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4596" y="3354299"/>
            <a:ext cx="1172210" cy="864869"/>
          </a:xfrm>
          <a:custGeom>
            <a:avLst/>
            <a:gdLst/>
            <a:ahLst/>
            <a:cxnLst/>
            <a:rect l="l" t="t" r="r" b="b"/>
            <a:pathLst>
              <a:path w="1172210" h="864870">
                <a:moveTo>
                  <a:pt x="1171799" y="864299"/>
                </a:moveTo>
                <a:lnTo>
                  <a:pt x="0" y="864299"/>
                </a:lnTo>
                <a:lnTo>
                  <a:pt x="0" y="0"/>
                </a:lnTo>
                <a:lnTo>
                  <a:pt x="1171799" y="0"/>
                </a:lnTo>
                <a:lnTo>
                  <a:pt x="1171799" y="864299"/>
                </a:lnTo>
                <a:close/>
              </a:path>
            </a:pathLst>
          </a:custGeom>
          <a:solidFill>
            <a:srgbClr val="C48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94596" y="3354299"/>
            <a:ext cx="1172210" cy="594995"/>
          </a:xfrm>
          <a:prstGeom prst="rect">
            <a:avLst/>
          </a:prstGeom>
          <a:solidFill>
            <a:srgbClr val="C4820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Labels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2796" y="3354299"/>
            <a:ext cx="1172210" cy="864869"/>
          </a:xfrm>
          <a:custGeom>
            <a:avLst/>
            <a:gdLst/>
            <a:ahLst/>
            <a:cxnLst/>
            <a:rect l="l" t="t" r="r" b="b"/>
            <a:pathLst>
              <a:path w="1172210" h="864870">
                <a:moveTo>
                  <a:pt x="1171800" y="864299"/>
                </a:moveTo>
                <a:lnTo>
                  <a:pt x="0" y="864299"/>
                </a:lnTo>
                <a:lnTo>
                  <a:pt x="0" y="0"/>
                </a:lnTo>
                <a:lnTo>
                  <a:pt x="1171800" y="0"/>
                </a:lnTo>
                <a:lnTo>
                  <a:pt x="1171800" y="864299"/>
                </a:lnTo>
                <a:close/>
              </a:path>
            </a:pathLst>
          </a:custGeom>
          <a:solidFill>
            <a:srgbClr val="3B7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89417" y="3626493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71138" y="3541087"/>
            <a:ext cx="231140" cy="490855"/>
            <a:chOff x="2471138" y="3541087"/>
            <a:chExt cx="231140" cy="490855"/>
          </a:xfrm>
        </p:grpSpPr>
        <p:sp>
          <p:nvSpPr>
            <p:cNvPr id="14" name="object 14"/>
            <p:cNvSpPr/>
            <p:nvPr/>
          </p:nvSpPr>
          <p:spPr>
            <a:xfrm>
              <a:off x="2475900" y="3545849"/>
              <a:ext cx="221615" cy="481330"/>
            </a:xfrm>
            <a:custGeom>
              <a:avLst/>
              <a:gdLst/>
              <a:ahLst/>
              <a:cxnLst/>
              <a:rect l="l" t="t" r="r" b="b"/>
              <a:pathLst>
                <a:path w="221614" h="481329">
                  <a:moveTo>
                    <a:pt x="0" y="481199"/>
                  </a:moveTo>
                  <a:lnTo>
                    <a:pt x="0" y="120299"/>
                  </a:lnTo>
                  <a:lnTo>
                    <a:pt x="0" y="0"/>
                  </a:lnTo>
                  <a:lnTo>
                    <a:pt x="221099" y="240599"/>
                  </a:lnTo>
                  <a:lnTo>
                    <a:pt x="0" y="481199"/>
                  </a:lnTo>
                  <a:close/>
                </a:path>
              </a:pathLst>
            </a:custGeom>
            <a:solidFill>
              <a:srgbClr val="60B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5900" y="3545849"/>
              <a:ext cx="221615" cy="481330"/>
            </a:xfrm>
            <a:custGeom>
              <a:avLst/>
              <a:gdLst/>
              <a:ahLst/>
              <a:cxnLst/>
              <a:rect l="l" t="t" r="r" b="b"/>
              <a:pathLst>
                <a:path w="221614" h="481329">
                  <a:moveTo>
                    <a:pt x="0" y="120299"/>
                  </a:moveTo>
                  <a:lnTo>
                    <a:pt x="0" y="0"/>
                  </a:lnTo>
                  <a:lnTo>
                    <a:pt x="221099" y="240599"/>
                  </a:lnTo>
                  <a:lnTo>
                    <a:pt x="0" y="481199"/>
                  </a:lnTo>
                  <a:lnTo>
                    <a:pt x="0" y="360899"/>
                  </a:lnTo>
                  <a:lnTo>
                    <a:pt x="0" y="12029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24624" y="3297749"/>
            <a:ext cx="1172210" cy="549910"/>
          </a:xfrm>
          <a:prstGeom prst="rect">
            <a:avLst/>
          </a:prstGeom>
          <a:solidFill>
            <a:srgbClr val="6C9EEB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5"/>
              </a:spcBef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6650" y="3297743"/>
            <a:ext cx="622935" cy="549910"/>
          </a:xfrm>
          <a:prstGeom prst="rect">
            <a:avLst/>
          </a:prstGeom>
          <a:solidFill>
            <a:srgbClr val="E69137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38150" y="3963299"/>
            <a:ext cx="2583180" cy="0"/>
          </a:xfrm>
          <a:custGeom>
            <a:avLst/>
            <a:gdLst/>
            <a:ahLst/>
            <a:cxnLst/>
            <a:rect l="l" t="t" r="r" b="b"/>
            <a:pathLst>
              <a:path w="2583179">
                <a:moveTo>
                  <a:pt x="0" y="0"/>
                </a:moveTo>
                <a:lnTo>
                  <a:pt x="25829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24624" y="4066299"/>
            <a:ext cx="1172210" cy="304800"/>
          </a:xfrm>
          <a:prstGeom prst="rect">
            <a:avLst/>
          </a:prstGeom>
          <a:solidFill>
            <a:srgbClr val="0B5394"/>
          </a:solidFill>
        </p:spPr>
        <p:txBody>
          <a:bodyPr vert="horz" wrap="square" lIns="0" tIns="508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40"/>
              </a:spcBef>
            </a:pP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6650" y="4066291"/>
            <a:ext cx="622935" cy="304800"/>
          </a:xfrm>
          <a:prstGeom prst="rect">
            <a:avLst/>
          </a:prstGeom>
          <a:solidFill>
            <a:srgbClr val="BE9000"/>
          </a:solidFill>
        </p:spPr>
        <p:txBody>
          <a:bodyPr vert="horz" wrap="square" lIns="0" tIns="508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42564" y="2367337"/>
            <a:ext cx="1543685" cy="1412240"/>
            <a:chOff x="7342564" y="2367337"/>
            <a:chExt cx="1543685" cy="1412240"/>
          </a:xfrm>
        </p:grpSpPr>
        <p:sp>
          <p:nvSpPr>
            <p:cNvPr id="22" name="object 22"/>
            <p:cNvSpPr/>
            <p:nvPr/>
          </p:nvSpPr>
          <p:spPr>
            <a:xfrm>
              <a:off x="7347327" y="2372099"/>
              <a:ext cx="1534160" cy="1402715"/>
            </a:xfrm>
            <a:custGeom>
              <a:avLst/>
              <a:gdLst/>
              <a:ahLst/>
              <a:cxnLst/>
              <a:rect l="l" t="t" r="r" b="b"/>
              <a:pathLst>
                <a:path w="1534159" h="1402714">
                  <a:moveTo>
                    <a:pt x="1300172" y="1402499"/>
                  </a:moveTo>
                  <a:lnTo>
                    <a:pt x="328572" y="1402499"/>
                  </a:lnTo>
                  <a:lnTo>
                    <a:pt x="281463" y="1397751"/>
                  </a:lnTo>
                  <a:lnTo>
                    <a:pt x="237586" y="1384130"/>
                  </a:lnTo>
                  <a:lnTo>
                    <a:pt x="197880" y="1362579"/>
                  </a:lnTo>
                  <a:lnTo>
                    <a:pt x="163286" y="1334036"/>
                  </a:lnTo>
                  <a:lnTo>
                    <a:pt x="134743" y="1299441"/>
                  </a:lnTo>
                  <a:lnTo>
                    <a:pt x="113191" y="1259736"/>
                  </a:lnTo>
                  <a:lnTo>
                    <a:pt x="99571" y="1215858"/>
                  </a:lnTo>
                  <a:lnTo>
                    <a:pt x="94822" y="1168749"/>
                  </a:lnTo>
                  <a:lnTo>
                    <a:pt x="0" y="1045199"/>
                  </a:lnTo>
                  <a:lnTo>
                    <a:pt x="94822" y="818124"/>
                  </a:lnTo>
                  <a:lnTo>
                    <a:pt x="94822" y="233749"/>
                  </a:lnTo>
                  <a:lnTo>
                    <a:pt x="99571" y="186641"/>
                  </a:lnTo>
                  <a:lnTo>
                    <a:pt x="113191" y="142763"/>
                  </a:lnTo>
                  <a:lnTo>
                    <a:pt x="134743" y="103058"/>
                  </a:lnTo>
                  <a:lnTo>
                    <a:pt x="163286" y="68463"/>
                  </a:lnTo>
                  <a:lnTo>
                    <a:pt x="197880" y="39920"/>
                  </a:lnTo>
                  <a:lnTo>
                    <a:pt x="237586" y="18369"/>
                  </a:lnTo>
                  <a:lnTo>
                    <a:pt x="281463" y="4748"/>
                  </a:lnTo>
                  <a:lnTo>
                    <a:pt x="328572" y="0"/>
                  </a:lnTo>
                  <a:lnTo>
                    <a:pt x="1300172" y="0"/>
                  </a:lnTo>
                  <a:lnTo>
                    <a:pt x="1345987" y="4532"/>
                  </a:lnTo>
                  <a:lnTo>
                    <a:pt x="1389624" y="17793"/>
                  </a:lnTo>
                  <a:lnTo>
                    <a:pt x="1429856" y="39272"/>
                  </a:lnTo>
                  <a:lnTo>
                    <a:pt x="1465458" y="68463"/>
                  </a:lnTo>
                  <a:lnTo>
                    <a:pt x="1494649" y="104065"/>
                  </a:lnTo>
                  <a:lnTo>
                    <a:pt x="1516129" y="144297"/>
                  </a:lnTo>
                  <a:lnTo>
                    <a:pt x="1529389" y="187934"/>
                  </a:lnTo>
                  <a:lnTo>
                    <a:pt x="1533922" y="233749"/>
                  </a:lnTo>
                  <a:lnTo>
                    <a:pt x="1533922" y="1168749"/>
                  </a:lnTo>
                  <a:lnTo>
                    <a:pt x="1529173" y="1215858"/>
                  </a:lnTo>
                  <a:lnTo>
                    <a:pt x="1515553" y="1259736"/>
                  </a:lnTo>
                  <a:lnTo>
                    <a:pt x="1494001" y="1299441"/>
                  </a:lnTo>
                  <a:lnTo>
                    <a:pt x="1465458" y="1334036"/>
                  </a:lnTo>
                  <a:lnTo>
                    <a:pt x="1430864" y="1362579"/>
                  </a:lnTo>
                  <a:lnTo>
                    <a:pt x="1391158" y="1384130"/>
                  </a:lnTo>
                  <a:lnTo>
                    <a:pt x="1347281" y="1397751"/>
                  </a:lnTo>
                  <a:lnTo>
                    <a:pt x="1300172" y="14024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47327" y="2372099"/>
              <a:ext cx="1534160" cy="1402715"/>
            </a:xfrm>
            <a:custGeom>
              <a:avLst/>
              <a:gdLst/>
              <a:ahLst/>
              <a:cxnLst/>
              <a:rect l="l" t="t" r="r" b="b"/>
              <a:pathLst>
                <a:path w="1534159" h="1402714">
                  <a:moveTo>
                    <a:pt x="94822" y="233749"/>
                  </a:moveTo>
                  <a:lnTo>
                    <a:pt x="99571" y="186641"/>
                  </a:lnTo>
                  <a:lnTo>
                    <a:pt x="113191" y="142763"/>
                  </a:lnTo>
                  <a:lnTo>
                    <a:pt x="134743" y="103058"/>
                  </a:lnTo>
                  <a:lnTo>
                    <a:pt x="163286" y="68463"/>
                  </a:lnTo>
                  <a:lnTo>
                    <a:pt x="197880" y="39920"/>
                  </a:lnTo>
                  <a:lnTo>
                    <a:pt x="237586" y="18369"/>
                  </a:lnTo>
                  <a:lnTo>
                    <a:pt x="281463" y="4748"/>
                  </a:lnTo>
                  <a:lnTo>
                    <a:pt x="328572" y="0"/>
                  </a:lnTo>
                  <a:lnTo>
                    <a:pt x="334672" y="0"/>
                  </a:lnTo>
                  <a:lnTo>
                    <a:pt x="694447" y="0"/>
                  </a:lnTo>
                  <a:lnTo>
                    <a:pt x="1300172" y="0"/>
                  </a:lnTo>
                  <a:lnTo>
                    <a:pt x="1345987" y="4532"/>
                  </a:lnTo>
                  <a:lnTo>
                    <a:pt x="1389624" y="17793"/>
                  </a:lnTo>
                  <a:lnTo>
                    <a:pt x="1429856" y="39272"/>
                  </a:lnTo>
                  <a:lnTo>
                    <a:pt x="1465458" y="68463"/>
                  </a:lnTo>
                  <a:lnTo>
                    <a:pt x="1494649" y="104065"/>
                  </a:lnTo>
                  <a:lnTo>
                    <a:pt x="1516129" y="144297"/>
                  </a:lnTo>
                  <a:lnTo>
                    <a:pt x="1529389" y="187934"/>
                  </a:lnTo>
                  <a:lnTo>
                    <a:pt x="1533922" y="233749"/>
                  </a:lnTo>
                  <a:lnTo>
                    <a:pt x="1533922" y="818124"/>
                  </a:lnTo>
                  <a:lnTo>
                    <a:pt x="1533922" y="1168749"/>
                  </a:lnTo>
                  <a:lnTo>
                    <a:pt x="1529173" y="1215858"/>
                  </a:lnTo>
                  <a:lnTo>
                    <a:pt x="1515553" y="1259736"/>
                  </a:lnTo>
                  <a:lnTo>
                    <a:pt x="1494001" y="1299441"/>
                  </a:lnTo>
                  <a:lnTo>
                    <a:pt x="1465458" y="1334036"/>
                  </a:lnTo>
                  <a:lnTo>
                    <a:pt x="1430864" y="1362579"/>
                  </a:lnTo>
                  <a:lnTo>
                    <a:pt x="1391158" y="1384130"/>
                  </a:lnTo>
                  <a:lnTo>
                    <a:pt x="1347281" y="1397751"/>
                  </a:lnTo>
                  <a:lnTo>
                    <a:pt x="1300172" y="1402499"/>
                  </a:lnTo>
                  <a:lnTo>
                    <a:pt x="694447" y="1402499"/>
                  </a:lnTo>
                  <a:lnTo>
                    <a:pt x="334672" y="1402499"/>
                  </a:lnTo>
                  <a:lnTo>
                    <a:pt x="328572" y="1402499"/>
                  </a:lnTo>
                  <a:lnTo>
                    <a:pt x="281463" y="1397751"/>
                  </a:lnTo>
                  <a:lnTo>
                    <a:pt x="237586" y="1384130"/>
                  </a:lnTo>
                  <a:lnTo>
                    <a:pt x="197880" y="1362579"/>
                  </a:lnTo>
                  <a:lnTo>
                    <a:pt x="163286" y="1334036"/>
                  </a:lnTo>
                  <a:lnTo>
                    <a:pt x="134743" y="1299441"/>
                  </a:lnTo>
                  <a:lnTo>
                    <a:pt x="113191" y="1259736"/>
                  </a:lnTo>
                  <a:lnTo>
                    <a:pt x="99571" y="1215858"/>
                  </a:lnTo>
                  <a:lnTo>
                    <a:pt x="94822" y="1168749"/>
                  </a:lnTo>
                  <a:lnTo>
                    <a:pt x="0" y="1045199"/>
                  </a:lnTo>
                  <a:lnTo>
                    <a:pt x="94822" y="818124"/>
                  </a:lnTo>
                  <a:lnTo>
                    <a:pt x="94822" y="2337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63125" y="1499108"/>
            <a:ext cx="2035810" cy="16992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Predicted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label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  <a:p>
            <a:pPr marL="932815" marR="78740">
              <a:lnSpc>
                <a:spcPct val="101600"/>
              </a:lnSpc>
              <a:spcBef>
                <a:spcPts val="1505"/>
              </a:spcBef>
            </a:pPr>
            <a:r>
              <a:rPr sz="1600" dirty="0">
                <a:latin typeface="Arial MT"/>
                <a:cs typeface="Arial MT"/>
              </a:rPr>
              <a:t>Model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association  between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83637" y="3176347"/>
            <a:ext cx="105283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MT"/>
                <a:cs typeface="Arial MT"/>
              </a:rPr>
              <a:t>attributes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&amp;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labels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24590" y="3853562"/>
            <a:ext cx="1561465" cy="855980"/>
            <a:chOff x="7324590" y="3853562"/>
            <a:chExt cx="1561465" cy="855980"/>
          </a:xfrm>
        </p:grpSpPr>
        <p:sp>
          <p:nvSpPr>
            <p:cNvPr id="27" name="object 27"/>
            <p:cNvSpPr/>
            <p:nvPr/>
          </p:nvSpPr>
          <p:spPr>
            <a:xfrm>
              <a:off x="7329352" y="3858324"/>
              <a:ext cx="1551940" cy="846455"/>
            </a:xfrm>
            <a:custGeom>
              <a:avLst/>
              <a:gdLst/>
              <a:ahLst/>
              <a:cxnLst/>
              <a:rect l="l" t="t" r="r" b="b"/>
              <a:pathLst>
                <a:path w="1551940" h="846454">
                  <a:moveTo>
                    <a:pt x="1410846" y="846299"/>
                  </a:moveTo>
                  <a:lnTo>
                    <a:pt x="253846" y="846299"/>
                  </a:lnTo>
                  <a:lnTo>
                    <a:pt x="209264" y="839109"/>
                  </a:lnTo>
                  <a:lnTo>
                    <a:pt x="170544" y="819085"/>
                  </a:lnTo>
                  <a:lnTo>
                    <a:pt x="140011" y="788552"/>
                  </a:lnTo>
                  <a:lnTo>
                    <a:pt x="119987" y="749832"/>
                  </a:lnTo>
                  <a:lnTo>
                    <a:pt x="112796" y="705249"/>
                  </a:lnTo>
                  <a:lnTo>
                    <a:pt x="112796" y="352624"/>
                  </a:lnTo>
                  <a:lnTo>
                    <a:pt x="0" y="326578"/>
                  </a:lnTo>
                  <a:lnTo>
                    <a:pt x="112796" y="141049"/>
                  </a:lnTo>
                  <a:lnTo>
                    <a:pt x="119987" y="96467"/>
                  </a:lnTo>
                  <a:lnTo>
                    <a:pt x="140011" y="57747"/>
                  </a:lnTo>
                  <a:lnTo>
                    <a:pt x="170544" y="27214"/>
                  </a:lnTo>
                  <a:lnTo>
                    <a:pt x="209264" y="7190"/>
                  </a:lnTo>
                  <a:lnTo>
                    <a:pt x="253846" y="0"/>
                  </a:lnTo>
                  <a:lnTo>
                    <a:pt x="1410846" y="0"/>
                  </a:lnTo>
                  <a:lnTo>
                    <a:pt x="1464824" y="10736"/>
                  </a:lnTo>
                  <a:lnTo>
                    <a:pt x="1510584" y="41312"/>
                  </a:lnTo>
                  <a:lnTo>
                    <a:pt x="1541160" y="87072"/>
                  </a:lnTo>
                  <a:lnTo>
                    <a:pt x="1551896" y="141049"/>
                  </a:lnTo>
                  <a:lnTo>
                    <a:pt x="1551896" y="705249"/>
                  </a:lnTo>
                  <a:lnTo>
                    <a:pt x="1544706" y="749832"/>
                  </a:lnTo>
                  <a:lnTo>
                    <a:pt x="1524682" y="788552"/>
                  </a:lnTo>
                  <a:lnTo>
                    <a:pt x="1494149" y="819085"/>
                  </a:lnTo>
                  <a:lnTo>
                    <a:pt x="1455429" y="839109"/>
                  </a:lnTo>
                  <a:lnTo>
                    <a:pt x="1410846" y="8462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29352" y="3858324"/>
              <a:ext cx="1551940" cy="846455"/>
            </a:xfrm>
            <a:custGeom>
              <a:avLst/>
              <a:gdLst/>
              <a:ahLst/>
              <a:cxnLst/>
              <a:rect l="l" t="t" r="r" b="b"/>
              <a:pathLst>
                <a:path w="1551940" h="846454">
                  <a:moveTo>
                    <a:pt x="112796" y="141049"/>
                  </a:moveTo>
                  <a:lnTo>
                    <a:pt x="119987" y="96467"/>
                  </a:lnTo>
                  <a:lnTo>
                    <a:pt x="140011" y="57747"/>
                  </a:lnTo>
                  <a:lnTo>
                    <a:pt x="170544" y="27214"/>
                  </a:lnTo>
                  <a:lnTo>
                    <a:pt x="209264" y="7190"/>
                  </a:lnTo>
                  <a:lnTo>
                    <a:pt x="253846" y="0"/>
                  </a:lnTo>
                  <a:lnTo>
                    <a:pt x="352646" y="0"/>
                  </a:lnTo>
                  <a:lnTo>
                    <a:pt x="712421" y="0"/>
                  </a:lnTo>
                  <a:lnTo>
                    <a:pt x="1410846" y="0"/>
                  </a:lnTo>
                  <a:lnTo>
                    <a:pt x="1438492" y="2735"/>
                  </a:lnTo>
                  <a:lnTo>
                    <a:pt x="1489101" y="23697"/>
                  </a:lnTo>
                  <a:lnTo>
                    <a:pt x="1528198" y="62795"/>
                  </a:lnTo>
                  <a:lnTo>
                    <a:pt x="1549161" y="113404"/>
                  </a:lnTo>
                  <a:lnTo>
                    <a:pt x="1551896" y="141049"/>
                  </a:lnTo>
                  <a:lnTo>
                    <a:pt x="1551896" y="352624"/>
                  </a:lnTo>
                  <a:lnTo>
                    <a:pt x="1551896" y="705249"/>
                  </a:lnTo>
                  <a:lnTo>
                    <a:pt x="1544706" y="749832"/>
                  </a:lnTo>
                  <a:lnTo>
                    <a:pt x="1524682" y="788552"/>
                  </a:lnTo>
                  <a:lnTo>
                    <a:pt x="1494149" y="819085"/>
                  </a:lnTo>
                  <a:lnTo>
                    <a:pt x="1455429" y="839109"/>
                  </a:lnTo>
                  <a:lnTo>
                    <a:pt x="1410846" y="846299"/>
                  </a:lnTo>
                  <a:lnTo>
                    <a:pt x="712421" y="846299"/>
                  </a:lnTo>
                  <a:lnTo>
                    <a:pt x="352646" y="846299"/>
                  </a:lnTo>
                  <a:lnTo>
                    <a:pt x="253846" y="846299"/>
                  </a:lnTo>
                  <a:lnTo>
                    <a:pt x="209264" y="839109"/>
                  </a:lnTo>
                  <a:lnTo>
                    <a:pt x="170544" y="819085"/>
                  </a:lnTo>
                  <a:lnTo>
                    <a:pt x="140011" y="788552"/>
                  </a:lnTo>
                  <a:lnTo>
                    <a:pt x="119987" y="749832"/>
                  </a:lnTo>
                  <a:lnTo>
                    <a:pt x="112796" y="705249"/>
                  </a:lnTo>
                  <a:lnTo>
                    <a:pt x="112796" y="352624"/>
                  </a:lnTo>
                  <a:lnTo>
                    <a:pt x="0" y="326578"/>
                  </a:lnTo>
                  <a:lnTo>
                    <a:pt x="112796" y="141049"/>
                  </a:lnTo>
                  <a:close/>
                </a:path>
              </a:pathLst>
            </a:custGeom>
            <a:ln w="9524">
              <a:solidFill>
                <a:srgbClr val="3368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556487" y="3889172"/>
            <a:ext cx="115379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spc="-5" dirty="0">
                <a:latin typeface="Arial MT"/>
                <a:cs typeface="Arial MT"/>
              </a:rPr>
              <a:t>Estimate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accuracy of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classifier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5425" y="1143418"/>
            <a:ext cx="3241040" cy="1532255"/>
            <a:chOff x="3015425" y="1143418"/>
            <a:chExt cx="3241040" cy="1532255"/>
          </a:xfrm>
        </p:grpSpPr>
        <p:sp>
          <p:nvSpPr>
            <p:cNvPr id="3" name="object 3"/>
            <p:cNvSpPr/>
            <p:nvPr/>
          </p:nvSpPr>
          <p:spPr>
            <a:xfrm>
              <a:off x="3020187" y="1671400"/>
              <a:ext cx="3231515" cy="481330"/>
            </a:xfrm>
            <a:custGeom>
              <a:avLst/>
              <a:gdLst/>
              <a:ahLst/>
              <a:cxnLst/>
              <a:rect l="l" t="t" r="r" b="b"/>
              <a:pathLst>
                <a:path w="3231515" h="481330">
                  <a:moveTo>
                    <a:pt x="2990699" y="481199"/>
                  </a:moveTo>
                  <a:lnTo>
                    <a:pt x="2990699" y="360899"/>
                  </a:lnTo>
                  <a:lnTo>
                    <a:pt x="0" y="360899"/>
                  </a:lnTo>
                  <a:lnTo>
                    <a:pt x="0" y="120299"/>
                  </a:lnTo>
                  <a:lnTo>
                    <a:pt x="2990699" y="120299"/>
                  </a:lnTo>
                  <a:lnTo>
                    <a:pt x="2990699" y="0"/>
                  </a:lnTo>
                  <a:lnTo>
                    <a:pt x="3231299" y="240599"/>
                  </a:lnTo>
                  <a:lnTo>
                    <a:pt x="2990699" y="481199"/>
                  </a:lnTo>
                  <a:close/>
                </a:path>
              </a:pathLst>
            </a:custGeom>
            <a:solidFill>
              <a:srgbClr val="60B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20187" y="1671400"/>
              <a:ext cx="3231515" cy="481330"/>
            </a:xfrm>
            <a:custGeom>
              <a:avLst/>
              <a:gdLst/>
              <a:ahLst/>
              <a:cxnLst/>
              <a:rect l="l" t="t" r="r" b="b"/>
              <a:pathLst>
                <a:path w="3231515" h="481330">
                  <a:moveTo>
                    <a:pt x="0" y="120299"/>
                  </a:moveTo>
                  <a:lnTo>
                    <a:pt x="2990699" y="120299"/>
                  </a:lnTo>
                  <a:lnTo>
                    <a:pt x="2990699" y="0"/>
                  </a:lnTo>
                  <a:lnTo>
                    <a:pt x="3231299" y="240599"/>
                  </a:lnTo>
                  <a:lnTo>
                    <a:pt x="2990699" y="481199"/>
                  </a:lnTo>
                  <a:lnTo>
                    <a:pt x="2990699" y="360899"/>
                  </a:lnTo>
                  <a:lnTo>
                    <a:pt x="0" y="360899"/>
                  </a:lnTo>
                  <a:lnTo>
                    <a:pt x="0" y="120299"/>
                  </a:lnTo>
                  <a:close/>
                </a:path>
              </a:pathLst>
            </a:custGeom>
            <a:ln w="9524">
              <a:solidFill>
                <a:srgbClr val="3B7E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5700" y="1143418"/>
              <a:ext cx="2052955" cy="1532255"/>
            </a:xfrm>
            <a:custGeom>
              <a:avLst/>
              <a:gdLst/>
              <a:ahLst/>
              <a:cxnLst/>
              <a:rect l="l" t="t" r="r" b="b"/>
              <a:pathLst>
                <a:path w="2052954" h="1532255">
                  <a:moveTo>
                    <a:pt x="2052599" y="1532099"/>
                  </a:moveTo>
                  <a:lnTo>
                    <a:pt x="0" y="1532099"/>
                  </a:lnTo>
                  <a:lnTo>
                    <a:pt x="0" y="0"/>
                  </a:lnTo>
                  <a:lnTo>
                    <a:pt x="2052599" y="0"/>
                  </a:lnTo>
                  <a:lnTo>
                    <a:pt x="2052599" y="15320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6018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Nearest</a:t>
            </a:r>
            <a:r>
              <a:rPr spc="-50" dirty="0"/>
              <a:t> </a:t>
            </a:r>
            <a:r>
              <a:rPr spc="-5" dirty="0"/>
              <a:t>Neighbor</a:t>
            </a:r>
            <a:r>
              <a:rPr spc="-45" dirty="0"/>
              <a:t> </a:t>
            </a:r>
            <a:r>
              <a:rPr spc="-5" dirty="0"/>
              <a:t>Classifier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5699" y="1143418"/>
            <a:ext cx="2052955" cy="1532255"/>
          </a:xfrm>
          <a:prstGeom prst="rect">
            <a:avLst/>
          </a:prstGeom>
          <a:ln w="9524">
            <a:solidFill>
              <a:srgbClr val="3B7EA1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94615" marR="90170" indent="61594" algn="just">
              <a:lnSpc>
                <a:spcPct val="100000"/>
              </a:lnSpc>
              <a:spcBef>
                <a:spcPts val="103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NN Classifier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Use the label of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most similar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training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example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000" y="1499108"/>
            <a:ext cx="16459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Attributes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3125" y="1499108"/>
            <a:ext cx="203581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Predicted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label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550" y="3138149"/>
            <a:ext cx="1591310" cy="1296670"/>
          </a:xfrm>
          <a:prstGeom prst="rect">
            <a:avLst/>
          </a:prstGeom>
          <a:solidFill>
            <a:srgbClr val="CEE1F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164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Population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5575" y="3354299"/>
            <a:ext cx="1289685" cy="864869"/>
          </a:xfrm>
          <a:custGeom>
            <a:avLst/>
            <a:gdLst/>
            <a:ahLst/>
            <a:cxnLst/>
            <a:rect l="l" t="t" r="r" b="b"/>
            <a:pathLst>
              <a:path w="1289685" h="864870">
                <a:moveTo>
                  <a:pt x="1289099" y="864299"/>
                </a:moveTo>
                <a:lnTo>
                  <a:pt x="0" y="864299"/>
                </a:lnTo>
                <a:lnTo>
                  <a:pt x="0" y="0"/>
                </a:lnTo>
                <a:lnTo>
                  <a:pt x="1289099" y="0"/>
                </a:lnTo>
                <a:lnTo>
                  <a:pt x="1289099" y="864299"/>
                </a:lnTo>
                <a:close/>
              </a:path>
            </a:pathLst>
          </a:custGeom>
          <a:solidFill>
            <a:srgbClr val="CEE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97681" y="3626493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Attributes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4596" y="3354299"/>
            <a:ext cx="1172210" cy="864869"/>
          </a:xfrm>
          <a:custGeom>
            <a:avLst/>
            <a:gdLst/>
            <a:ahLst/>
            <a:cxnLst/>
            <a:rect l="l" t="t" r="r" b="b"/>
            <a:pathLst>
              <a:path w="1172210" h="864870">
                <a:moveTo>
                  <a:pt x="1171799" y="864299"/>
                </a:moveTo>
                <a:lnTo>
                  <a:pt x="0" y="864299"/>
                </a:lnTo>
                <a:lnTo>
                  <a:pt x="0" y="0"/>
                </a:lnTo>
                <a:lnTo>
                  <a:pt x="1171799" y="0"/>
                </a:lnTo>
                <a:lnTo>
                  <a:pt x="1171799" y="864299"/>
                </a:lnTo>
                <a:close/>
              </a:path>
            </a:pathLst>
          </a:custGeom>
          <a:solidFill>
            <a:srgbClr val="FFE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94596" y="3626493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Labels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75900" y="3545849"/>
            <a:ext cx="221615" cy="481330"/>
          </a:xfrm>
          <a:custGeom>
            <a:avLst/>
            <a:gdLst/>
            <a:ahLst/>
            <a:cxnLst/>
            <a:rect l="l" t="t" r="r" b="b"/>
            <a:pathLst>
              <a:path w="221614" h="481329">
                <a:moveTo>
                  <a:pt x="0" y="481199"/>
                </a:moveTo>
                <a:lnTo>
                  <a:pt x="0" y="120299"/>
                </a:lnTo>
                <a:lnTo>
                  <a:pt x="0" y="0"/>
                </a:lnTo>
                <a:lnTo>
                  <a:pt x="221099" y="240599"/>
                </a:lnTo>
                <a:lnTo>
                  <a:pt x="0" y="481199"/>
                </a:lnTo>
                <a:close/>
              </a:path>
            </a:pathLst>
          </a:custGeom>
          <a:solidFill>
            <a:srgbClr val="C9DA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64050" y="2554224"/>
            <a:ext cx="2985135" cy="1423670"/>
            <a:chOff x="2564050" y="2554224"/>
            <a:chExt cx="2985135" cy="1423670"/>
          </a:xfrm>
        </p:grpSpPr>
        <p:sp>
          <p:nvSpPr>
            <p:cNvPr id="17" name="object 17"/>
            <p:cNvSpPr/>
            <p:nvPr/>
          </p:nvSpPr>
          <p:spPr>
            <a:xfrm>
              <a:off x="2838150" y="3963299"/>
              <a:ext cx="2583180" cy="0"/>
            </a:xfrm>
            <a:custGeom>
              <a:avLst/>
              <a:gdLst/>
              <a:ahLst/>
              <a:cxnLst/>
              <a:rect l="l" t="t" r="r" b="b"/>
              <a:pathLst>
                <a:path w="2583179">
                  <a:moveTo>
                    <a:pt x="0" y="0"/>
                  </a:moveTo>
                  <a:lnTo>
                    <a:pt x="2582999" y="0"/>
                  </a:lnTo>
                </a:path>
              </a:pathLst>
            </a:custGeom>
            <a:ln w="28574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3100" y="2573274"/>
              <a:ext cx="2947035" cy="854710"/>
            </a:xfrm>
            <a:custGeom>
              <a:avLst/>
              <a:gdLst/>
              <a:ahLst/>
              <a:cxnLst/>
              <a:rect l="l" t="t" r="r" b="b"/>
              <a:pathLst>
                <a:path w="2947035" h="854710">
                  <a:moveTo>
                    <a:pt x="0" y="0"/>
                  </a:moveTo>
                  <a:lnTo>
                    <a:pt x="29718" y="1476"/>
                  </a:lnTo>
                  <a:lnTo>
                    <a:pt x="69303" y="2280"/>
                  </a:lnTo>
                  <a:lnTo>
                    <a:pt x="116588" y="2868"/>
                  </a:lnTo>
                  <a:lnTo>
                    <a:pt x="169408" y="3697"/>
                  </a:lnTo>
                  <a:lnTo>
                    <a:pt x="225596" y="5223"/>
                  </a:lnTo>
                  <a:lnTo>
                    <a:pt x="282988" y="7903"/>
                  </a:lnTo>
                  <a:lnTo>
                    <a:pt x="339418" y="12194"/>
                  </a:lnTo>
                  <a:lnTo>
                    <a:pt x="392719" y="18553"/>
                  </a:lnTo>
                  <a:lnTo>
                    <a:pt x="440727" y="27436"/>
                  </a:lnTo>
                  <a:lnTo>
                    <a:pt x="481274" y="39299"/>
                  </a:lnTo>
                  <a:lnTo>
                    <a:pt x="521251" y="59691"/>
                  </a:lnTo>
                  <a:lnTo>
                    <a:pt x="552804" y="85950"/>
                  </a:lnTo>
                  <a:lnTo>
                    <a:pt x="578732" y="116352"/>
                  </a:lnTo>
                  <a:lnTo>
                    <a:pt x="601832" y="149171"/>
                  </a:lnTo>
                  <a:lnTo>
                    <a:pt x="624904" y="182683"/>
                  </a:lnTo>
                  <a:lnTo>
                    <a:pt x="650745" y="215163"/>
                  </a:lnTo>
                  <a:lnTo>
                    <a:pt x="682152" y="244885"/>
                  </a:lnTo>
                  <a:lnTo>
                    <a:pt x="721924" y="270124"/>
                  </a:lnTo>
                  <a:lnTo>
                    <a:pt x="757245" y="287662"/>
                  </a:lnTo>
                  <a:lnTo>
                    <a:pt x="792176" y="304346"/>
                  </a:lnTo>
                  <a:lnTo>
                    <a:pt x="827898" y="320101"/>
                  </a:lnTo>
                  <a:lnTo>
                    <a:pt x="865596" y="334853"/>
                  </a:lnTo>
                  <a:lnTo>
                    <a:pt x="906451" y="348526"/>
                  </a:lnTo>
                  <a:lnTo>
                    <a:pt x="951646" y="361045"/>
                  </a:lnTo>
                  <a:lnTo>
                    <a:pt x="1002363" y="372334"/>
                  </a:lnTo>
                  <a:lnTo>
                    <a:pt x="1059785" y="382319"/>
                  </a:lnTo>
                  <a:lnTo>
                    <a:pt x="1125095" y="390924"/>
                  </a:lnTo>
                  <a:lnTo>
                    <a:pt x="1199474" y="398074"/>
                  </a:lnTo>
                  <a:lnTo>
                    <a:pt x="1278872" y="401535"/>
                  </a:lnTo>
                  <a:lnTo>
                    <a:pt x="1323516" y="401705"/>
                  </a:lnTo>
                  <a:lnTo>
                    <a:pt x="1370989" y="401017"/>
                  </a:lnTo>
                  <a:lnTo>
                    <a:pt x="1420938" y="399608"/>
                  </a:lnTo>
                  <a:lnTo>
                    <a:pt x="1473012" y="397615"/>
                  </a:lnTo>
                  <a:lnTo>
                    <a:pt x="1526859" y="395175"/>
                  </a:lnTo>
                  <a:lnTo>
                    <a:pt x="1582127" y="392425"/>
                  </a:lnTo>
                  <a:lnTo>
                    <a:pt x="1638464" y="389501"/>
                  </a:lnTo>
                  <a:lnTo>
                    <a:pt x="1695519" y="386542"/>
                  </a:lnTo>
                  <a:lnTo>
                    <a:pt x="1752940" y="383684"/>
                  </a:lnTo>
                  <a:lnTo>
                    <a:pt x="1810375" y="381063"/>
                  </a:lnTo>
                  <a:lnTo>
                    <a:pt x="1867472" y="378818"/>
                  </a:lnTo>
                  <a:lnTo>
                    <a:pt x="1923879" y="377084"/>
                  </a:lnTo>
                  <a:lnTo>
                    <a:pt x="1979245" y="375999"/>
                  </a:lnTo>
                  <a:lnTo>
                    <a:pt x="2033218" y="375700"/>
                  </a:lnTo>
                  <a:lnTo>
                    <a:pt x="2085446" y="376323"/>
                  </a:lnTo>
                  <a:lnTo>
                    <a:pt x="2135577" y="378006"/>
                  </a:lnTo>
                  <a:lnTo>
                    <a:pt x="2183260" y="380886"/>
                  </a:lnTo>
                  <a:lnTo>
                    <a:pt x="2228143" y="385099"/>
                  </a:lnTo>
                  <a:lnTo>
                    <a:pt x="2269873" y="390783"/>
                  </a:lnTo>
                  <a:lnTo>
                    <a:pt x="2308099" y="398074"/>
                  </a:lnTo>
                  <a:lnTo>
                    <a:pt x="2367053" y="414599"/>
                  </a:lnTo>
                  <a:lnTo>
                    <a:pt x="2421106" y="436058"/>
                  </a:lnTo>
                  <a:lnTo>
                    <a:pt x="2470633" y="461605"/>
                  </a:lnTo>
                  <a:lnTo>
                    <a:pt x="2516008" y="490397"/>
                  </a:lnTo>
                  <a:lnTo>
                    <a:pt x="2557604" y="521590"/>
                  </a:lnTo>
                  <a:lnTo>
                    <a:pt x="2595795" y="554340"/>
                  </a:lnTo>
                  <a:lnTo>
                    <a:pt x="2630955" y="587803"/>
                  </a:lnTo>
                  <a:lnTo>
                    <a:pt x="2663458" y="621134"/>
                  </a:lnTo>
                  <a:lnTo>
                    <a:pt x="2693678" y="653490"/>
                  </a:lnTo>
                  <a:lnTo>
                    <a:pt x="2721988" y="684026"/>
                  </a:lnTo>
                  <a:lnTo>
                    <a:pt x="2748763" y="711898"/>
                  </a:lnTo>
                  <a:lnTo>
                    <a:pt x="2799199" y="756274"/>
                  </a:lnTo>
                  <a:lnTo>
                    <a:pt x="2863655" y="801412"/>
                  </a:lnTo>
                  <a:lnTo>
                    <a:pt x="2903556" y="827774"/>
                  </a:lnTo>
                  <a:lnTo>
                    <a:pt x="2928109" y="842943"/>
                  </a:lnTo>
                  <a:lnTo>
                    <a:pt x="2946524" y="854499"/>
                  </a:lnTo>
                </a:path>
              </a:pathLst>
            </a:custGeom>
            <a:ln w="38099">
              <a:solidFill>
                <a:srgbClr val="60B4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002600" y="2571750"/>
            <a:ext cx="1473835" cy="0"/>
          </a:xfrm>
          <a:custGeom>
            <a:avLst/>
            <a:gdLst/>
            <a:ahLst/>
            <a:cxnLst/>
            <a:rect l="l" t="t" r="r" b="b"/>
            <a:pathLst>
              <a:path w="1473835">
                <a:moveTo>
                  <a:pt x="0" y="0"/>
                </a:moveTo>
                <a:lnTo>
                  <a:pt x="1473299" y="0"/>
                </a:lnTo>
              </a:path>
            </a:pathLst>
          </a:custGeom>
          <a:ln w="76199">
            <a:solidFill>
              <a:srgbClr val="3B7E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7327575" y="2532808"/>
            <a:ext cx="669925" cy="923925"/>
            <a:chOff x="7327575" y="2532808"/>
            <a:chExt cx="669925" cy="923925"/>
          </a:xfrm>
        </p:grpSpPr>
        <p:sp>
          <p:nvSpPr>
            <p:cNvPr id="21" name="object 21"/>
            <p:cNvSpPr/>
            <p:nvPr/>
          </p:nvSpPr>
          <p:spPr>
            <a:xfrm>
              <a:off x="7584728" y="2570908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499" y="0"/>
                  </a:lnTo>
                </a:path>
              </a:pathLst>
            </a:custGeom>
            <a:ln w="76199">
              <a:solidFill>
                <a:srgbClr val="C48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46625" y="2579499"/>
              <a:ext cx="450215" cy="858519"/>
            </a:xfrm>
            <a:custGeom>
              <a:avLst/>
              <a:gdLst/>
              <a:ahLst/>
              <a:cxnLst/>
              <a:rect l="l" t="t" r="r" b="b"/>
              <a:pathLst>
                <a:path w="450215" h="858520">
                  <a:moveTo>
                    <a:pt x="0" y="858099"/>
                  </a:moveTo>
                  <a:lnTo>
                    <a:pt x="26313" y="854560"/>
                  </a:lnTo>
                  <a:lnTo>
                    <a:pt x="62389" y="853677"/>
                  </a:lnTo>
                  <a:lnTo>
                    <a:pt x="105813" y="853849"/>
                  </a:lnTo>
                  <a:lnTo>
                    <a:pt x="154167" y="853475"/>
                  </a:lnTo>
                  <a:lnTo>
                    <a:pt x="205035" y="850953"/>
                  </a:lnTo>
                  <a:lnTo>
                    <a:pt x="256002" y="844680"/>
                  </a:lnTo>
                  <a:lnTo>
                    <a:pt x="304651" y="833055"/>
                  </a:lnTo>
                  <a:lnTo>
                    <a:pt x="348565" y="814476"/>
                  </a:lnTo>
                  <a:lnTo>
                    <a:pt x="385328" y="787342"/>
                  </a:lnTo>
                  <a:lnTo>
                    <a:pt x="412524" y="750049"/>
                  </a:lnTo>
                  <a:lnTo>
                    <a:pt x="434966" y="676412"/>
                  </a:lnTo>
                  <a:lnTo>
                    <a:pt x="441909" y="629127"/>
                  </a:lnTo>
                  <a:lnTo>
                    <a:pt x="446442" y="576513"/>
                  </a:lnTo>
                  <a:lnTo>
                    <a:pt x="448897" y="519809"/>
                  </a:lnTo>
                  <a:lnTo>
                    <a:pt x="449605" y="460251"/>
                  </a:lnTo>
                  <a:lnTo>
                    <a:pt x="448899" y="399078"/>
                  </a:lnTo>
                  <a:lnTo>
                    <a:pt x="447111" y="337525"/>
                  </a:lnTo>
                  <a:lnTo>
                    <a:pt x="444572" y="276832"/>
                  </a:lnTo>
                  <a:lnTo>
                    <a:pt x="441613" y="218235"/>
                  </a:lnTo>
                  <a:lnTo>
                    <a:pt x="438568" y="162971"/>
                  </a:lnTo>
                  <a:lnTo>
                    <a:pt x="435767" y="112278"/>
                  </a:lnTo>
                  <a:lnTo>
                    <a:pt x="433542" y="67394"/>
                  </a:lnTo>
                  <a:lnTo>
                    <a:pt x="432226" y="29555"/>
                  </a:lnTo>
                  <a:lnTo>
                    <a:pt x="432149" y="0"/>
                  </a:lnTo>
                </a:path>
              </a:pathLst>
            </a:custGeom>
            <a:ln w="38099">
              <a:solidFill>
                <a:srgbClr val="60B4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24624" y="3297749"/>
            <a:ext cx="1172210" cy="549910"/>
          </a:xfrm>
          <a:prstGeom prst="rect">
            <a:avLst/>
          </a:prstGeom>
          <a:solidFill>
            <a:srgbClr val="3B7EA1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5"/>
              </a:spcBef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96650" y="3297743"/>
            <a:ext cx="622935" cy="549910"/>
          </a:xfrm>
          <a:prstGeom prst="rect">
            <a:avLst/>
          </a:prstGeom>
          <a:solidFill>
            <a:srgbClr val="C4820D"/>
          </a:solidFill>
        </p:spPr>
        <p:txBody>
          <a:bodyPr vert="horz" wrap="square" lIns="0" tIns="12763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24624" y="4066299"/>
            <a:ext cx="1172210" cy="304800"/>
          </a:xfrm>
          <a:prstGeom prst="rect">
            <a:avLst/>
          </a:prstGeom>
          <a:solidFill>
            <a:srgbClr val="CEE1F3"/>
          </a:solidFill>
        </p:spPr>
        <p:txBody>
          <a:bodyPr vert="horz" wrap="square" lIns="0" tIns="508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40"/>
              </a:spcBef>
            </a:pP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96650" y="4066291"/>
            <a:ext cx="622935" cy="304800"/>
          </a:xfrm>
          <a:prstGeom prst="rect">
            <a:avLst/>
          </a:prstGeom>
          <a:solidFill>
            <a:srgbClr val="FFE499"/>
          </a:solidFill>
        </p:spPr>
        <p:txBody>
          <a:bodyPr vert="horz" wrap="square" lIns="0" tIns="508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4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31651" y="419065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 MT"/>
                <a:cs typeface="Arial MT"/>
              </a:rPr>
              <a:t>(Demo)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625" y="2240540"/>
            <a:ext cx="124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225" y="905764"/>
            <a:ext cx="7720330" cy="3647793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Each</a:t>
            </a:r>
            <a:r>
              <a:rPr sz="22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row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contains</a:t>
            </a:r>
            <a:r>
              <a:rPr sz="22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all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data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one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individual</a:t>
            </a:r>
            <a:endParaRPr sz="2200" dirty="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885"/>
              </a:spcBef>
              <a:buClr>
                <a:srgbClr val="C4820D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t.row(i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sz="2200" b="1" spc="-7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evaluate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 t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o</a:t>
            </a:r>
            <a:r>
              <a:rPr sz="2200" spc="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t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h</a:t>
            </a:r>
            <a:r>
              <a:rPr sz="22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row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 o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f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 tabl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e</a:t>
            </a:r>
            <a:r>
              <a:rPr sz="2200" spc="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t</a:t>
            </a:r>
            <a:endParaRPr sz="2200" dirty="0">
              <a:latin typeface="Courier New"/>
              <a:cs typeface="Courier New"/>
            </a:endParaRPr>
          </a:p>
          <a:p>
            <a:pPr marL="469900" indent="-397510">
              <a:lnSpc>
                <a:spcPct val="100000"/>
              </a:lnSpc>
              <a:spcBef>
                <a:spcPts val="405"/>
              </a:spcBef>
              <a:buClr>
                <a:srgbClr val="C4820D"/>
              </a:buClr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t.row(i).item(j)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 th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value</a:t>
            </a:r>
            <a:r>
              <a:rPr sz="2200" spc="-5" dirty="0">
                <a:latin typeface="Arial MT"/>
                <a:cs typeface="Arial MT"/>
              </a:rPr>
              <a:t> o</a:t>
            </a:r>
            <a:r>
              <a:rPr sz="2200" dirty="0">
                <a:latin typeface="Arial MT"/>
                <a:cs typeface="Arial MT"/>
              </a:rPr>
              <a:t>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column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b="1" dirty="0">
                <a:latin typeface="Courier New"/>
                <a:cs typeface="Courier New"/>
              </a:rPr>
              <a:t>j</a:t>
            </a:r>
            <a:r>
              <a:rPr sz="2200" b="1" spc="-7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Arial MT"/>
                <a:cs typeface="Arial MT"/>
              </a:rPr>
              <a:t>i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row </a:t>
            </a:r>
            <a:r>
              <a:rPr sz="2200" b="1" dirty="0">
                <a:latin typeface="Courier New"/>
                <a:cs typeface="Courier New"/>
              </a:rPr>
              <a:t>i</a:t>
            </a:r>
            <a:endParaRPr sz="2200" dirty="0">
              <a:latin typeface="Courier New"/>
              <a:cs typeface="Courier New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If</a:t>
            </a:r>
            <a:r>
              <a:rPr sz="22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all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values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are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numbers,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then</a:t>
            </a:r>
            <a:r>
              <a:rPr sz="2200" spc="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np.array(t.row(i))</a:t>
            </a:r>
            <a:endParaRPr sz="22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evaluates</a:t>
            </a:r>
            <a:r>
              <a:rPr sz="22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an array</a:t>
            </a:r>
            <a:r>
              <a:rPr sz="22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all the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numbers in</a:t>
            </a:r>
            <a:r>
              <a:rPr sz="22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3B3B3B"/>
                </a:solidFill>
                <a:latin typeface="Arial MT"/>
                <a:cs typeface="Arial MT"/>
              </a:rPr>
              <a:t>row.</a:t>
            </a:r>
            <a:endParaRPr sz="2200" dirty="0">
              <a:latin typeface="Arial MT"/>
              <a:cs typeface="Arial MT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lr>
                <a:srgbClr val="C4820D"/>
              </a:buClr>
              <a:buChar char="●"/>
              <a:tabLst>
                <a:tab pos="469265" algn="l"/>
                <a:tab pos="469900" algn="l"/>
              </a:tabLst>
            </a:pPr>
            <a:r>
              <a:rPr sz="2200" spc="-125" dirty="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consider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each</a:t>
            </a:r>
            <a:r>
              <a:rPr sz="22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row</a:t>
            </a:r>
            <a:r>
              <a:rPr sz="22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3B3B3B"/>
                </a:solidFill>
                <a:latin typeface="Arial MT"/>
                <a:cs typeface="Arial MT"/>
              </a:rPr>
              <a:t>individually,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use</a:t>
            </a:r>
            <a:endParaRPr sz="22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59"/>
              </a:spcBef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2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row</a:t>
            </a:r>
            <a:r>
              <a:rPr sz="22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22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t.rows:</a:t>
            </a:r>
            <a:endParaRPr sz="2200" dirty="0">
              <a:latin typeface="Courier New"/>
              <a:cs typeface="Courier New"/>
            </a:endParaRPr>
          </a:p>
          <a:p>
            <a:pPr marL="1140460">
              <a:lnSpc>
                <a:spcPct val="100000"/>
              </a:lnSpc>
              <a:spcBef>
                <a:spcPts val="359"/>
              </a:spcBef>
            </a:pPr>
            <a:r>
              <a:rPr lang="en-US" sz="2200" b="1" spc="-5" dirty="0" smtClean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200" b="1" spc="-45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row.item(j)</a:t>
            </a:r>
            <a:r>
              <a:rPr sz="22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endParaRPr sz="2200" dirty="0">
              <a:latin typeface="Courier New"/>
              <a:cs typeface="Courier New"/>
            </a:endParaRPr>
          </a:p>
          <a:p>
            <a:pPr marL="469900" indent="-397510">
              <a:lnSpc>
                <a:spcPct val="100000"/>
              </a:lnSpc>
              <a:spcBef>
                <a:spcPts val="359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t.exclude(i)</a:t>
            </a:r>
            <a:r>
              <a:rPr sz="2200" spc="-5" dirty="0">
                <a:latin typeface="Arial MT"/>
                <a:cs typeface="Arial MT"/>
              </a:rPr>
              <a:t>evaluate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 t</a:t>
            </a:r>
            <a:r>
              <a:rPr sz="2200" dirty="0">
                <a:latin typeface="Arial MT"/>
                <a:cs typeface="Arial MT"/>
              </a:rPr>
              <a:t>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tabl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e</a:t>
            </a:r>
            <a:r>
              <a:rPr sz="2200" spc="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ourier New"/>
                <a:cs typeface="Courier New"/>
              </a:rPr>
              <a:t>t</a:t>
            </a:r>
            <a:r>
              <a:rPr sz="2200" b="1" spc="-7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Arial MT"/>
                <a:cs typeface="Arial MT"/>
              </a:rPr>
              <a:t>withou</a:t>
            </a:r>
            <a:r>
              <a:rPr sz="220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 it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ourier New"/>
                <a:cs typeface="Courier New"/>
              </a:rPr>
              <a:t>i</a:t>
            </a:r>
            <a:r>
              <a:rPr sz="2200" spc="-5" dirty="0">
                <a:solidFill>
                  <a:srgbClr val="3B3B3B"/>
                </a:solidFill>
                <a:latin typeface="Arial MT"/>
                <a:cs typeface="Arial MT"/>
              </a:rPr>
              <a:t>t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h</a:t>
            </a:r>
            <a:r>
              <a:rPr sz="22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B3B3B"/>
                </a:solidFill>
                <a:latin typeface="Arial MT"/>
                <a:cs typeface="Arial MT"/>
              </a:rPr>
              <a:t>row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3341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Rows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50" dirty="0"/>
              <a:t> Tables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390" y="2240540"/>
            <a:ext cx="193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4540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Pythagoras</a:t>
            </a:r>
            <a:r>
              <a:rPr dirty="0"/>
              <a:t>’</a:t>
            </a:r>
            <a:r>
              <a:rPr spc="-204" dirty="0"/>
              <a:t> </a:t>
            </a:r>
            <a:r>
              <a:rPr spc="-5" dirty="0"/>
              <a:t>Formula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4501" y="1557899"/>
            <a:ext cx="6025515" cy="2353310"/>
            <a:chOff x="1164501" y="1557899"/>
            <a:chExt cx="6025515" cy="2353310"/>
          </a:xfrm>
        </p:grpSpPr>
        <p:sp>
          <p:nvSpPr>
            <p:cNvPr id="4" name="object 4"/>
            <p:cNvSpPr/>
            <p:nvPr/>
          </p:nvSpPr>
          <p:spPr>
            <a:xfrm>
              <a:off x="4459499" y="1576949"/>
              <a:ext cx="2703830" cy="2315210"/>
            </a:xfrm>
            <a:custGeom>
              <a:avLst/>
              <a:gdLst/>
              <a:ahLst/>
              <a:cxnLst/>
              <a:rect l="l" t="t" r="r" b="b"/>
              <a:pathLst>
                <a:path w="2703829" h="2315210">
                  <a:moveTo>
                    <a:pt x="0" y="2315099"/>
                  </a:moveTo>
                  <a:lnTo>
                    <a:pt x="27032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3349" y="3867149"/>
              <a:ext cx="2715895" cy="25400"/>
            </a:xfrm>
            <a:custGeom>
              <a:avLst/>
              <a:gdLst/>
              <a:ahLst/>
              <a:cxnLst/>
              <a:rect l="l" t="t" r="r" b="b"/>
              <a:pathLst>
                <a:path w="2715895" h="25400">
                  <a:moveTo>
                    <a:pt x="0" y="24899"/>
                  </a:moveTo>
                  <a:lnTo>
                    <a:pt x="2715599" y="0"/>
                  </a:lnTo>
                </a:path>
              </a:pathLst>
            </a:custGeom>
            <a:ln w="28574">
              <a:solidFill>
                <a:srgbClr val="1155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2800" y="1576974"/>
              <a:ext cx="12700" cy="2315210"/>
            </a:xfrm>
            <a:custGeom>
              <a:avLst/>
              <a:gdLst/>
              <a:ahLst/>
              <a:cxnLst/>
              <a:rect l="l" t="t" r="r" b="b"/>
              <a:pathLst>
                <a:path w="12700" h="2315210">
                  <a:moveTo>
                    <a:pt x="12599" y="23150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3776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501" y="1882210"/>
              <a:ext cx="4365664" cy="9845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72725" y="1096595"/>
            <a:ext cx="878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(x</a:t>
            </a:r>
            <a:r>
              <a:rPr sz="2400" dirty="0">
                <a:latin typeface="MS PGothic"/>
                <a:cs typeface="MS PGothic"/>
              </a:rPr>
              <a:t>₀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dirty="0">
                <a:latin typeface="MS PGothic"/>
                <a:cs typeface="MS PGothic"/>
              </a:rPr>
              <a:t>₀</a:t>
            </a:r>
            <a:r>
              <a:rPr sz="2400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7575" y="3694870"/>
            <a:ext cx="878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(x</a:t>
            </a:r>
            <a:r>
              <a:rPr sz="2400" dirty="0">
                <a:latin typeface="MS PGothic"/>
                <a:cs typeface="MS PGothic"/>
              </a:rPr>
              <a:t>₁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dirty="0">
                <a:latin typeface="MS PGothic"/>
                <a:cs typeface="MS PGothic"/>
              </a:rPr>
              <a:t>₁</a:t>
            </a:r>
            <a:r>
              <a:rPr sz="2400" dirty="0">
                <a:latin typeface="Arial MT"/>
                <a:cs typeface="Arial MT"/>
              </a:rPr>
              <a:t>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9100" y="2549770"/>
            <a:ext cx="77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7761C"/>
                </a:solidFill>
                <a:latin typeface="Arial MT"/>
                <a:cs typeface="Arial MT"/>
              </a:rPr>
              <a:t>y</a:t>
            </a:r>
            <a:r>
              <a:rPr sz="2400" dirty="0">
                <a:solidFill>
                  <a:srgbClr val="37761C"/>
                </a:solidFill>
                <a:latin typeface="MS PGothic"/>
                <a:cs typeface="MS PGothic"/>
              </a:rPr>
              <a:t>₀</a:t>
            </a:r>
            <a:r>
              <a:rPr sz="2400" spc="-120" dirty="0">
                <a:solidFill>
                  <a:srgbClr val="37761C"/>
                </a:solidFill>
                <a:latin typeface="MS PGothic"/>
                <a:cs typeface="MS PGothic"/>
              </a:rPr>
              <a:t> </a:t>
            </a:r>
            <a:r>
              <a:rPr sz="2400" dirty="0">
                <a:solidFill>
                  <a:srgbClr val="37761C"/>
                </a:solidFill>
                <a:latin typeface="Arial MT"/>
                <a:cs typeface="Arial MT"/>
              </a:rPr>
              <a:t>-</a:t>
            </a:r>
            <a:r>
              <a:rPr sz="2400" spc="-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761C"/>
                </a:solidFill>
                <a:latin typeface="Arial MT"/>
                <a:cs typeface="Arial MT"/>
              </a:rPr>
              <a:t>y</a:t>
            </a:r>
            <a:r>
              <a:rPr sz="2400" dirty="0">
                <a:solidFill>
                  <a:srgbClr val="37761C"/>
                </a:solidFill>
                <a:latin typeface="MS PGothic"/>
                <a:cs typeface="MS PGothic"/>
              </a:rPr>
              <a:t>₁</a:t>
            </a:r>
            <a:endParaRPr sz="2400">
              <a:latin typeface="MS PGothic"/>
              <a:cs typeface="MS P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3200" y="3927945"/>
            <a:ext cx="77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155CC"/>
                </a:solidFill>
                <a:latin typeface="Arial MT"/>
                <a:cs typeface="Arial MT"/>
              </a:rPr>
              <a:t>x</a:t>
            </a:r>
            <a:r>
              <a:rPr sz="2400" dirty="0">
                <a:solidFill>
                  <a:srgbClr val="1155CC"/>
                </a:solidFill>
                <a:latin typeface="MS PGothic"/>
                <a:cs typeface="MS PGothic"/>
              </a:rPr>
              <a:t>₀</a:t>
            </a:r>
            <a:r>
              <a:rPr sz="2400" spc="-120" dirty="0">
                <a:solidFill>
                  <a:srgbClr val="1155CC"/>
                </a:solidFill>
                <a:latin typeface="MS PGothic"/>
                <a:cs typeface="MS PGothic"/>
              </a:rPr>
              <a:t> </a:t>
            </a:r>
            <a:r>
              <a:rPr sz="2400" dirty="0">
                <a:solidFill>
                  <a:srgbClr val="1155CC"/>
                </a:solidFill>
                <a:latin typeface="Arial MT"/>
                <a:cs typeface="Arial MT"/>
              </a:rPr>
              <a:t>-</a:t>
            </a:r>
            <a:r>
              <a:rPr sz="2400" spc="-50" dirty="0">
                <a:solidFill>
                  <a:srgbClr val="1155CC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55CC"/>
                </a:solidFill>
                <a:latin typeface="Arial MT"/>
                <a:cs typeface="Arial MT"/>
              </a:rPr>
              <a:t>x</a:t>
            </a:r>
            <a:r>
              <a:rPr sz="2400" dirty="0">
                <a:solidFill>
                  <a:srgbClr val="1155CC"/>
                </a:solidFill>
                <a:latin typeface="MS PGothic"/>
                <a:cs typeface="MS PGothic"/>
              </a:rPr>
              <a:t>₁</a:t>
            </a:r>
            <a:endParaRPr sz="24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46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Distance</a:t>
            </a:r>
            <a:r>
              <a:rPr spc="-35" dirty="0"/>
              <a:t> </a:t>
            </a:r>
            <a:r>
              <a:rPr spc="-5" dirty="0"/>
              <a:t>Between</a:t>
            </a:r>
            <a:r>
              <a:rPr spc="-30" dirty="0"/>
              <a:t> </a:t>
            </a:r>
            <a:r>
              <a:rPr spc="-95" dirty="0"/>
              <a:t>Two</a:t>
            </a:r>
            <a:r>
              <a:rPr spc="-40" dirty="0"/>
              <a:t> </a:t>
            </a:r>
            <a:r>
              <a:rPr spc="-5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3488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 MT"/>
                <a:cs typeface="Arial MT"/>
              </a:rPr>
              <a:t>Two</a:t>
            </a:r>
            <a:r>
              <a:rPr sz="24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attributes</a:t>
            </a:r>
            <a:r>
              <a:rPr sz="24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x</a:t>
            </a:r>
            <a:r>
              <a:rPr sz="2400" i="1" spc="-2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B3B3B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3B3B3B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5535" y="1505460"/>
            <a:ext cx="4105582" cy="9102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4724" y="2632058"/>
            <a:ext cx="4109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Three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attributes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i="1" spc="-90" dirty="0">
                <a:latin typeface="Arial"/>
                <a:cs typeface="Arial"/>
              </a:rPr>
              <a:t>y,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z</a:t>
            </a:r>
            <a:r>
              <a:rPr sz="240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025" y="3113650"/>
            <a:ext cx="5978074" cy="8807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4574" y="4164558"/>
            <a:ext cx="211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9150" y="4017808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B7EA1"/>
                </a:solidFill>
                <a:latin typeface="Arial MT"/>
                <a:cs typeface="Arial MT"/>
              </a:rPr>
              <a:t>(Demo)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451" y="2240540"/>
            <a:ext cx="360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Announcements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1526" y="2240540"/>
            <a:ext cx="2256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46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Guessing</a:t>
            </a:r>
            <a:r>
              <a:rPr spc="-2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45" dirty="0"/>
              <a:t>Value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an</a:t>
            </a:r>
            <a:r>
              <a:rPr spc="-155" dirty="0"/>
              <a:t> </a:t>
            </a:r>
            <a:r>
              <a:rPr spc="-5" dirty="0"/>
              <a:t>Attribute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724" y="1093342"/>
            <a:ext cx="7884159" cy="3426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Based</a:t>
            </a:r>
            <a:r>
              <a:rPr sz="2400" spc="-3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on</a:t>
            </a:r>
            <a:r>
              <a:rPr sz="24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incomplete</a:t>
            </a:r>
            <a:r>
              <a:rPr sz="24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information</a:t>
            </a:r>
            <a:endParaRPr sz="2400" dirty="0">
              <a:latin typeface="Arial MT"/>
              <a:cs typeface="Arial MT"/>
            </a:endParaRPr>
          </a:p>
          <a:p>
            <a:pPr marL="424815" indent="-412750">
              <a:lnSpc>
                <a:spcPts val="2865"/>
              </a:lnSpc>
              <a:spcBef>
                <a:spcPts val="15"/>
              </a:spcBef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One</a:t>
            </a:r>
            <a:r>
              <a:rPr sz="2400" spc="-3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way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B3B3B"/>
                </a:solidFill>
                <a:latin typeface="Arial MT"/>
                <a:cs typeface="Arial MT"/>
              </a:rPr>
              <a:t>making</a:t>
            </a:r>
            <a:r>
              <a:rPr sz="24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predictions:</a:t>
            </a:r>
            <a:endParaRPr sz="2400" dirty="0">
              <a:latin typeface="Arial MT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135" dirty="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predict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an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outcome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for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an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individual,</a:t>
            </a:r>
            <a:endParaRPr sz="2400" dirty="0">
              <a:latin typeface="Arial MT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find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others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who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like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that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individual</a:t>
            </a:r>
            <a:endParaRPr sz="2400" dirty="0">
              <a:latin typeface="Arial MT"/>
              <a:cs typeface="Arial MT"/>
            </a:endParaRPr>
          </a:p>
          <a:p>
            <a:pPr marL="882015" lvl="1" indent="-412750">
              <a:lnSpc>
                <a:spcPts val="2850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whose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outcomes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B3B3B"/>
                </a:solidFill>
                <a:latin typeface="Arial MT"/>
                <a:cs typeface="Arial MT"/>
              </a:rPr>
              <a:t>you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3B3B3B"/>
                </a:solidFill>
                <a:latin typeface="Arial MT"/>
                <a:cs typeface="Arial MT"/>
              </a:rPr>
              <a:t>know.</a:t>
            </a:r>
            <a:endParaRPr sz="2400" dirty="0">
              <a:latin typeface="Arial MT"/>
              <a:cs typeface="Arial MT"/>
            </a:endParaRPr>
          </a:p>
          <a:p>
            <a:pPr marL="882015" lvl="1" indent="-412750">
              <a:lnSpc>
                <a:spcPts val="2865"/>
              </a:lnSpc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Use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those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outcomes</a:t>
            </a:r>
            <a:r>
              <a:rPr sz="24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as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basis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B3B3B"/>
                </a:solidFill>
                <a:latin typeface="Arial MT"/>
                <a:cs typeface="Arial MT"/>
              </a:rPr>
              <a:t>your</a:t>
            </a:r>
            <a:r>
              <a:rPr sz="24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prediction.</a:t>
            </a:r>
            <a:endParaRPr sz="24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C4820D"/>
              </a:buClr>
              <a:buFont typeface="Arial MT"/>
              <a:buChar char="○"/>
            </a:pPr>
            <a:endParaRPr sz="3300" dirty="0">
              <a:latin typeface="Arial MT"/>
              <a:cs typeface="Arial MT"/>
            </a:endParaRPr>
          </a:p>
          <a:p>
            <a:pPr marL="424815" indent="-412750">
              <a:lnSpc>
                <a:spcPct val="100000"/>
              </a:lnSpc>
              <a:buClr>
                <a:srgbClr val="C4820D"/>
              </a:buClr>
              <a:buChar char="●"/>
              <a:tabLst>
                <a:tab pos="424815" algn="l"/>
                <a:tab pos="425450" algn="l"/>
              </a:tabLst>
            </a:pPr>
            <a:r>
              <a:rPr sz="2400" spc="-50" dirty="0">
                <a:solidFill>
                  <a:srgbClr val="3B3B3B"/>
                </a:solidFill>
                <a:latin typeface="Arial MT"/>
                <a:cs typeface="Arial MT"/>
              </a:rPr>
              <a:t>Two</a:t>
            </a:r>
            <a:r>
              <a:rPr sz="2400" spc="-7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3B3B3B"/>
                </a:solidFill>
                <a:latin typeface="Arial MT"/>
                <a:cs typeface="Arial MT"/>
              </a:rPr>
              <a:t>Types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sz="24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B3B3B"/>
                </a:solidFill>
                <a:latin typeface="Arial MT"/>
                <a:cs typeface="Arial MT"/>
              </a:rPr>
              <a:t>Prediction</a:t>
            </a:r>
            <a:endParaRPr sz="2400" dirty="0">
              <a:latin typeface="Arial MT"/>
              <a:cs typeface="Arial MT"/>
            </a:endParaRPr>
          </a:p>
          <a:p>
            <a:pPr marL="882015" lvl="1" indent="-412750">
              <a:lnSpc>
                <a:spcPct val="100000"/>
              </a:lnSpc>
              <a:spcBef>
                <a:spcPts val="15"/>
              </a:spcBef>
              <a:buClr>
                <a:srgbClr val="C4820D"/>
              </a:buClr>
              <a:buChar char="○"/>
              <a:tabLst>
                <a:tab pos="882015" algn="l"/>
                <a:tab pos="882650" algn="l"/>
              </a:tabLst>
            </a:pPr>
            <a:r>
              <a:rPr sz="2000" spc="-5" dirty="0">
                <a:solidFill>
                  <a:srgbClr val="3B3B3B"/>
                </a:solidFill>
                <a:latin typeface="Arial MT"/>
                <a:cs typeface="Arial MT"/>
              </a:rPr>
              <a:t>Classification</a:t>
            </a:r>
            <a:r>
              <a:rPr sz="20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B3B3B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 MT"/>
                <a:cs typeface="Arial MT"/>
              </a:rPr>
              <a:t>Categorical;</a:t>
            </a:r>
            <a:r>
              <a:rPr sz="20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B3B3B"/>
                </a:solidFill>
                <a:latin typeface="Arial MT"/>
                <a:cs typeface="Arial MT"/>
              </a:rPr>
              <a:t>Regression</a:t>
            </a:r>
            <a:r>
              <a:rPr sz="2000" spc="-1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B3B3B"/>
                </a:solidFill>
                <a:latin typeface="Arial MT"/>
                <a:cs typeface="Arial MT"/>
              </a:rPr>
              <a:t>=</a:t>
            </a:r>
            <a:r>
              <a:rPr sz="20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2000" spc="-5" dirty="0" smtClean="0">
                <a:solidFill>
                  <a:srgbClr val="3B3B3B"/>
                </a:solidFill>
                <a:latin typeface="Arial MT"/>
                <a:cs typeface="Arial MT"/>
              </a:rPr>
              <a:t>Numeric</a:t>
            </a:r>
            <a:r>
              <a:rPr lang="en-US" sz="2000" spc="-5" dirty="0" smtClean="0">
                <a:solidFill>
                  <a:srgbClr val="3B3B3B"/>
                </a:solidFill>
                <a:latin typeface="Arial MT"/>
                <a:cs typeface="Arial MT"/>
              </a:rPr>
              <a:t>al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7522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Prediction</a:t>
            </a:r>
            <a:r>
              <a:rPr spc="-35" dirty="0"/>
              <a:t> </a:t>
            </a:r>
            <a:r>
              <a:rPr spc="-10" dirty="0"/>
              <a:t>Example:</a:t>
            </a:r>
            <a:r>
              <a:rPr spc="-30" dirty="0"/>
              <a:t> </a:t>
            </a:r>
            <a:r>
              <a:rPr spc="-10" dirty="0"/>
              <a:t>Spam</a:t>
            </a:r>
            <a:r>
              <a:rPr spc="-30" dirty="0"/>
              <a:t> </a:t>
            </a:r>
            <a:r>
              <a:rPr spc="-5" dirty="0"/>
              <a:t>or</a:t>
            </a:r>
            <a:r>
              <a:rPr spc="-30" dirty="0"/>
              <a:t> </a:t>
            </a:r>
            <a:r>
              <a:rPr spc="-5" dirty="0"/>
              <a:t>Not?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992212"/>
            <a:ext cx="8839200" cy="6559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2059283"/>
            <a:ext cx="8839199" cy="5992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3981833"/>
            <a:ext cx="8839199" cy="5842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" y="1112378"/>
            <a:ext cx="8839199" cy="613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225" y="212715"/>
            <a:ext cx="617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Machine</a:t>
            </a:r>
            <a:r>
              <a:rPr spc="-50" dirty="0"/>
              <a:t> </a:t>
            </a:r>
            <a:r>
              <a:rPr spc="-10" dirty="0"/>
              <a:t>Learning</a:t>
            </a:r>
            <a:r>
              <a:rPr spc="-18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699" y="1090295"/>
            <a:ext cx="7740650" cy="276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9105" algn="just">
              <a:lnSpc>
                <a:spcPts val="3585"/>
              </a:lnSpc>
              <a:spcBef>
                <a:spcPts val="100"/>
              </a:spcBef>
              <a:buClr>
                <a:srgbClr val="C4820D"/>
              </a:buClr>
              <a:buChar char="●"/>
              <a:tabLst>
                <a:tab pos="471805" algn="l"/>
              </a:tabLst>
            </a:pPr>
            <a:r>
              <a:rPr sz="3000" dirty="0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sz="3000" spc="-204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B3B3B"/>
                </a:solidFill>
                <a:latin typeface="Arial MT"/>
                <a:cs typeface="Arial MT"/>
              </a:rPr>
              <a:t>mathematical</a:t>
            </a:r>
            <a:r>
              <a:rPr sz="3000" spc="-3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B3B3B"/>
                </a:solidFill>
                <a:latin typeface="Arial MT"/>
                <a:cs typeface="Arial MT"/>
              </a:rPr>
              <a:t>model</a:t>
            </a:r>
            <a:endParaRPr sz="3000">
              <a:latin typeface="Arial MT"/>
              <a:cs typeface="Arial MT"/>
            </a:endParaRPr>
          </a:p>
          <a:p>
            <a:pPr marL="471170" marR="75565" indent="-459105" algn="just">
              <a:lnSpc>
                <a:spcPts val="3600"/>
              </a:lnSpc>
              <a:spcBef>
                <a:spcPts val="105"/>
              </a:spcBef>
              <a:buClr>
                <a:srgbClr val="C4820D"/>
              </a:buClr>
              <a:buChar char="●"/>
              <a:tabLst>
                <a:tab pos="471805" algn="l"/>
              </a:tabLst>
            </a:pPr>
            <a:r>
              <a:rPr sz="3000" dirty="0">
                <a:solidFill>
                  <a:srgbClr val="3B3B3B"/>
                </a:solidFill>
                <a:latin typeface="Arial MT"/>
                <a:cs typeface="Arial MT"/>
              </a:rPr>
              <a:t>calculated</a:t>
            </a:r>
            <a:r>
              <a:rPr sz="30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3B3B3B"/>
                </a:solidFill>
                <a:latin typeface="Arial MT"/>
                <a:cs typeface="Arial MT"/>
              </a:rPr>
              <a:t>based</a:t>
            </a:r>
            <a:r>
              <a:rPr sz="30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3B3B3B"/>
                </a:solidFill>
                <a:latin typeface="Arial MT"/>
                <a:cs typeface="Arial MT"/>
              </a:rPr>
              <a:t>on</a:t>
            </a:r>
            <a:r>
              <a:rPr sz="3000" spc="-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B3B3B"/>
                </a:solidFill>
                <a:latin typeface="Arial MT"/>
                <a:cs typeface="Arial MT"/>
              </a:rPr>
              <a:t>sample</a:t>
            </a:r>
            <a:r>
              <a:rPr sz="30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3B3B3B"/>
                </a:solidFill>
                <a:latin typeface="Arial MT"/>
                <a:cs typeface="Arial MT"/>
              </a:rPr>
              <a:t>data</a:t>
            </a:r>
            <a:r>
              <a:rPr sz="3000" spc="-20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B3B3B"/>
                </a:solidFill>
                <a:latin typeface="Arial MT"/>
                <a:cs typeface="Arial MT"/>
              </a:rPr>
              <a:t>("training </a:t>
            </a:r>
            <a:r>
              <a:rPr sz="3000" spc="-825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3B3B3B"/>
                </a:solidFill>
                <a:latin typeface="Arial MT"/>
                <a:cs typeface="Arial MT"/>
              </a:rPr>
              <a:t>data")</a:t>
            </a:r>
            <a:endParaRPr sz="3000">
              <a:latin typeface="Arial MT"/>
              <a:cs typeface="Arial MT"/>
            </a:endParaRPr>
          </a:p>
          <a:p>
            <a:pPr marL="471170" marR="5080" indent="-459105" algn="just">
              <a:lnSpc>
                <a:spcPts val="3600"/>
              </a:lnSpc>
              <a:buClr>
                <a:srgbClr val="C4820D"/>
              </a:buClr>
              <a:buChar char="●"/>
              <a:tabLst>
                <a:tab pos="471805" algn="l"/>
              </a:tabLst>
            </a:pPr>
            <a:r>
              <a:rPr sz="3000" spc="-5" dirty="0">
                <a:solidFill>
                  <a:srgbClr val="3B3B3B"/>
                </a:solidFill>
                <a:latin typeface="Arial MT"/>
                <a:cs typeface="Arial MT"/>
              </a:rPr>
              <a:t>that </a:t>
            </a:r>
            <a:r>
              <a:rPr sz="3000" dirty="0">
                <a:solidFill>
                  <a:srgbClr val="3B3B3B"/>
                </a:solidFill>
                <a:latin typeface="Arial MT"/>
                <a:cs typeface="Arial MT"/>
              </a:rPr>
              <a:t>makes </a:t>
            </a:r>
            <a:r>
              <a:rPr sz="3000" spc="-5" dirty="0">
                <a:solidFill>
                  <a:srgbClr val="3B3B3B"/>
                </a:solidFill>
                <a:latin typeface="Arial MT"/>
                <a:cs typeface="Arial MT"/>
              </a:rPr>
              <a:t>predictions or decisions without </a:t>
            </a:r>
            <a:r>
              <a:rPr sz="3000" spc="-819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3B3B3B"/>
                </a:solidFill>
                <a:latin typeface="Arial MT"/>
                <a:cs typeface="Arial MT"/>
              </a:rPr>
              <a:t>being explicitly programmed to perform the </a:t>
            </a:r>
            <a:r>
              <a:rPr sz="3000" spc="-819" dirty="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sz="3000" spc="-5" dirty="0">
                <a:solidFill>
                  <a:srgbClr val="3B3B3B"/>
                </a:solidFill>
                <a:latin typeface="Arial MT"/>
                <a:cs typeface="Arial MT"/>
              </a:rPr>
              <a:t>task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2953" y="2240540"/>
            <a:ext cx="2997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253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25" y="1516887"/>
            <a:ext cx="7550525" cy="2109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88184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474345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225" y="212711"/>
            <a:ext cx="5253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</a:t>
            </a:r>
            <a:r>
              <a:rPr spc="-9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2263949" y="10727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1999" y="3428999"/>
                </a:moveTo>
                <a:lnTo>
                  <a:pt x="0" y="34289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342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314</Words>
  <Application>Microsoft Office PowerPoint</Application>
  <PresentationFormat>On-screen Show (16:9)</PresentationFormat>
  <Paragraphs>79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MT</vt:lpstr>
      <vt:lpstr>MS PGothic</vt:lpstr>
      <vt:lpstr>Arial</vt:lpstr>
      <vt:lpstr>Calibri</vt:lpstr>
      <vt:lpstr>Courier New</vt:lpstr>
      <vt:lpstr>Times New Roman</vt:lpstr>
      <vt:lpstr>Office Theme</vt:lpstr>
      <vt:lpstr>Lecture 35</vt:lpstr>
      <vt:lpstr>Announcements</vt:lpstr>
      <vt:lpstr>Prediction</vt:lpstr>
      <vt:lpstr>Guessing the Value of an Attribute</vt:lpstr>
      <vt:lpstr>Prediction Example: Spam or Not?</vt:lpstr>
      <vt:lpstr>Machine Learning Algorithm</vt:lpstr>
      <vt:lpstr>Classification</vt:lpstr>
      <vt:lpstr>Classification Examples</vt:lpstr>
      <vt:lpstr>Classification Examples</vt:lpstr>
      <vt:lpstr>PowerPoint Presentation</vt:lpstr>
      <vt:lpstr>Classifiers</vt:lpstr>
      <vt:lpstr>Training a Classifier</vt:lpstr>
      <vt:lpstr>Nearest Neighbor Classifier</vt:lpstr>
      <vt:lpstr>Rows</vt:lpstr>
      <vt:lpstr>Rows of Tables</vt:lpstr>
      <vt:lpstr>Distance</vt:lpstr>
      <vt:lpstr>Pythagoras’ Formula</vt:lpstr>
      <vt:lpstr>Distance Between Two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35</dc:title>
  <cp:lastModifiedBy>yzhang</cp:lastModifiedBy>
  <cp:revision>1</cp:revision>
  <dcterms:created xsi:type="dcterms:W3CDTF">2022-12-04T02:17:21Z</dcterms:created>
  <dcterms:modified xsi:type="dcterms:W3CDTF">2023-05-02T13:35:48Z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