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a3271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a3271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53aea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53aea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53aea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53aea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553aea0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553aea0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a3271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a3271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53aea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553aea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088013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1088013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846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23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786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6a6bfc1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6a6bfc1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21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6a6bfc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6a6bfc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5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6a6bfc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6a6bfc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496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5632113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5632113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26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63211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632113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082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a6bfc1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a6bfc1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72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5632113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5632113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08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a6bfc1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6a6bfc1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38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29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63211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63211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1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0326a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0326a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753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1628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1628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48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1088013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1088013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15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632113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632113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49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5632113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5632113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861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5632113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5632113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348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553aea0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553aea0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53aea0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53aea0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553aea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553aea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553aea0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553aea0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a3271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a3271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327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327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771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7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761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02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3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42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ttend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ttend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3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“Numerical” Data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Just because the values are numbers, doesn’t mean the variable is numerical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Census example had numerical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code (0, 1, and 2)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doesn’t make sense to perform arithmetic on these “numbers”, e.g. 1 - 0 or (0+1+2)/3 are nonsense here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is still categorical, even though numbers were used for the categories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Individuals</a:t>
            </a:r>
            <a:r>
              <a:rPr lang="en"/>
              <a:t>: those whose features are recorded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Variables</a:t>
            </a:r>
            <a:r>
              <a:rPr lang="en"/>
              <a:t>: features; these vary across individuals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Variables have different </a:t>
            </a:r>
            <a:r>
              <a:rPr lang="en" b="1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Values can be </a:t>
            </a:r>
            <a:r>
              <a:rPr lang="en" b="1">
                <a:solidFill>
                  <a:srgbClr val="0000FF"/>
                </a:solidFill>
              </a:rPr>
              <a:t>numerical</a:t>
            </a:r>
            <a:r>
              <a:rPr lang="en"/>
              <a:t>, or </a:t>
            </a:r>
            <a:r>
              <a:rPr lang="en" b="1">
                <a:solidFill>
                  <a:srgbClr val="0000FF"/>
                </a:solidFill>
              </a:rPr>
              <a:t>categorical</a:t>
            </a:r>
            <a:r>
              <a:rPr lang="en"/>
              <a:t>, or of many other types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Distribution</a:t>
            </a:r>
            <a:r>
              <a:rPr lang="en"/>
              <a:t>: For each different value of the variable, the frequency of individuals that have that value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Frequency is measured in counts. Later we will use proportions or percents.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90650" y="205975"/>
            <a:ext cx="8221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Two Numerical Variables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563020"/>
            <a:ext cx="3253925" cy="295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50" y="1721875"/>
            <a:ext cx="4291749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510025" y="993700"/>
            <a:ext cx="28212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351350" y="1052575"/>
            <a:ext cx="414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 graph: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904650" y="3949775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 of Counts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/>
              <a:t>Distributions:</a:t>
            </a:r>
            <a:endParaRPr sz="2200" i="1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distribution of a variable (a column) describes the frequency of its different values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200"/>
              <a:t> method counts the number of rows for each value in a column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Bar charts can display the distribution of categorical values</a:t>
            </a:r>
            <a:endParaRPr sz="220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Proportion of how many US residents are male or female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Count of how many top movies were released by each studio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7" name="Google Shape;197;p34"/>
          <p:cNvSpPr txBox="1"/>
          <p:nvPr/>
        </p:nvSpPr>
        <p:spPr>
          <a:xfrm>
            <a:off x="3864600" y="4058225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Distributions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4038"/>
            <a:ext cx="52006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57200" y="977524"/>
            <a:ext cx="4427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bar chart: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barh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657850" y="1544025"/>
            <a:ext cx="32184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Displays a categorical distribution</a:t>
            </a:r>
            <a:endParaRPr sz="2400"/>
          </a:p>
        </p:txBody>
      </p:sp>
      <p:sp>
        <p:nvSpPr>
          <p:cNvPr id="206" name="Google Shape;206;p35"/>
          <p:cNvSpPr txBox="1"/>
          <p:nvPr/>
        </p:nvSpPr>
        <p:spPr>
          <a:xfrm>
            <a:off x="457200" y="3776000"/>
            <a:ext cx="80175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(But when the values of the variable have a rank ordering, or fixed sizes relative to each other, more care might be needed.)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624525" y="2233800"/>
            <a:ext cx="78951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out your </a:t>
            </a:r>
            <a:br>
              <a:rPr lang="en"/>
            </a:br>
            <a:r>
              <a:rPr lang="en"/>
              <a:t>row letter (row) &amp; seat # (column)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46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3</a:t>
            </a:r>
            <a:endParaRPr dirty="0"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506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137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 (Review)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066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values in a column should be both the same type </a:t>
            </a:r>
            <a:r>
              <a:rPr lang="en" b="1"/>
              <a:t>and</a:t>
            </a:r>
            <a:r>
              <a:rPr lang="en"/>
              <a:t> be comparable to each other in some way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Numerical </a:t>
            </a:r>
            <a:r>
              <a:rPr lang="en"/>
              <a:t>— Each value is from a numerical scale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Numerical measurements are ordered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Differences are meaningful</a:t>
            </a:r>
            <a:endParaRPr b="1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Categorical</a:t>
            </a:r>
            <a:r>
              <a:rPr lang="en"/>
              <a:t> — Each value is from a fixed inventory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or may not have an ordering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Categories are the same or different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31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 of Counts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/>
              <a:t>Distributions:</a:t>
            </a:r>
            <a:endParaRPr sz="2200" i="1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distribution of a variable (a column) describes the frequency of its different values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200"/>
              <a:t> method counts the number of rows for each value in a column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Bar charts can display the distribution of categorical values</a:t>
            </a:r>
            <a:endParaRPr sz="220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Proportion of how many US residents are male or female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Count of how many top movies were released by each studio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25" name="Google Shape;125;p26"/>
          <p:cNvSpPr txBox="1"/>
          <p:nvPr/>
        </p:nvSpPr>
        <p:spPr>
          <a:xfrm>
            <a:off x="3864600" y="4058225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721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Numerical Values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is counting the number of numerical values that lie within ranges, called bins.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Bins are defined by their lower bounds (inclusive)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upper bound is the lower bound of the next bin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917250" y="2727025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188, 170, 189, 163, 183, 171, 185, 168, 173, ...</a:t>
            </a:r>
            <a:endParaRPr sz="1800"/>
          </a:p>
        </p:txBody>
      </p:sp>
      <p:grpSp>
        <p:nvGrpSpPr>
          <p:cNvPr id="138" name="Google Shape;138;p28"/>
          <p:cNvGrpSpPr/>
          <p:nvPr/>
        </p:nvGrpSpPr>
        <p:grpSpPr>
          <a:xfrm>
            <a:off x="1119525" y="3783442"/>
            <a:ext cx="6939000" cy="806400"/>
            <a:chOff x="1119525" y="3783442"/>
            <a:chExt cx="6939000" cy="806400"/>
          </a:xfrm>
        </p:grpSpPr>
        <p:cxnSp>
          <p:nvCxnSpPr>
            <p:cNvPr id="139" name="Google Shape;139;p28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Google Shape;140;p28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44" name="Google Shape;144;p28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7" name="Google Shape;147;p28"/>
            <p:cNvCxnSpPr>
              <a:stCxn id="140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8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8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8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8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8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8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28"/>
          <p:cNvSpPr/>
          <p:nvPr/>
        </p:nvSpPr>
        <p:spPr>
          <a:xfrm>
            <a:off x="6706625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700871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704356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687987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705463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700871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696063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689148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703140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983100" y="2788877"/>
            <a:ext cx="1767900" cy="5259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[185,190) bin</a:t>
            </a: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44675" y="1206525"/>
            <a:ext cx="8757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Chart to display the distribution of numerical values using bins 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3764100" y="27553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2165975" y="1749850"/>
            <a:ext cx="256200" cy="21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7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for Odd Seats</a:t>
            </a:r>
            <a:endParaRPr/>
          </a:p>
        </p:txBody>
      </p:sp>
      <p:sp>
        <p:nvSpPr>
          <p:cNvPr id="177" name="Google Shape;177;p30"/>
          <p:cNvSpPr txBox="1"/>
          <p:nvPr/>
        </p:nvSpPr>
        <p:spPr>
          <a:xfrm>
            <a:off x="2026800" y="364995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hlink"/>
                </a:solidFill>
                <a:hlinkClick r:id="rId3"/>
              </a:rPr>
              <a:t>bit.ly/attend8</a:t>
            </a:r>
            <a:endParaRPr sz="3000" b="1" u="sng"/>
          </a:p>
        </p:txBody>
      </p:sp>
    </p:spTree>
    <p:extLst>
      <p:ext uri="{BB962C8B-B14F-4D97-AF65-F5344CB8AC3E}">
        <p14:creationId xmlns:p14="http://schemas.microsoft.com/office/powerpoint/2010/main" val="1777298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Density Scale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560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Axes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"/>
              <a:t> uses a scale (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"/>
              <a:t>) that ensures the area of the chart sums to 100%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horizontal axis is a number line (e.g., years)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vertical axis is a rate (e.g., percent per year)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area of a bar is a percentage of the whole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864600" y="3543700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Height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[20, 40) bin contains 59 out of 200 movies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“59 out of 200” is 29.5%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bin is 40 - 20 = 20 years wide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>
                <a:solidFill>
                  <a:srgbClr val="0000FF"/>
                </a:solidFill>
              </a:rPr>
              <a:t>                            29.5 percent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Height of bar  =  -------------------------- 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    20 years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          =  1.475 percent per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2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Measures Density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404150" y="950425"/>
            <a:ext cx="48117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>
                <a:solidFill>
                  <a:srgbClr val="0000FF"/>
                </a:solidFill>
              </a:rPr>
              <a:t>                      % in bin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Height  =   ---------------------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width of bin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70500" y="2850900"/>
            <a:ext cx="78030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The height measures the percent of data in the bin </a:t>
            </a:r>
            <a:r>
              <a:rPr lang="en" sz="2400" b="1" i="1"/>
              <a:t>relative to the amount of space in the bin</a:t>
            </a:r>
            <a:r>
              <a:rPr lang="en" sz="2400" b="1"/>
              <a:t>.</a:t>
            </a: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So height measures crowdedness, or </a:t>
            </a:r>
            <a:r>
              <a:rPr lang="en" sz="2400" b="1">
                <a:solidFill>
                  <a:srgbClr val="0000FF"/>
                </a:solidFill>
              </a:rPr>
              <a:t>density</a:t>
            </a:r>
            <a:r>
              <a:rPr lang="en" sz="2400"/>
              <a:t>.</a:t>
            </a:r>
            <a:endParaRPr sz="2400"/>
          </a:p>
        </p:txBody>
      </p:sp>
      <p:sp>
        <p:nvSpPr>
          <p:cNvPr id="203" name="Google Shape;203;p34"/>
          <p:cNvSpPr txBox="1"/>
          <p:nvPr/>
        </p:nvSpPr>
        <p:spPr>
          <a:xfrm>
            <a:off x="3859200" y="4161900"/>
            <a:ext cx="1425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Continued</a:t>
            </a: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3904650" y="3938800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Measures Percent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001700" y="1447350"/>
            <a:ext cx="7140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Area   =   % in bin   </a:t>
            </a:r>
            <a:r>
              <a:rPr lang="en" b="1">
                <a:solidFill>
                  <a:srgbClr val="000000"/>
                </a:solidFill>
              </a:rPr>
              <a:t>=   Height  x  width of bin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802950" y="2988550"/>
            <a:ext cx="7538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many individuals in the bin?” Use </a:t>
            </a:r>
            <a:r>
              <a:rPr lang="en" sz="2400">
                <a:solidFill>
                  <a:srgbClr val="0000FF"/>
                </a:solidFill>
              </a:rPr>
              <a:t>area</a:t>
            </a:r>
            <a:r>
              <a:rPr lang="en" sz="2400"/>
              <a:t>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crowded is the bin?” Use </a:t>
            </a:r>
            <a:r>
              <a:rPr lang="en" sz="2400">
                <a:solidFill>
                  <a:srgbClr val="0000FF"/>
                </a:solidFill>
              </a:rPr>
              <a:t>height</a:t>
            </a:r>
            <a:r>
              <a:rPr lang="en" sz="2400"/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0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901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What's the height of each bar in these </a:t>
            </a:r>
            <a:br>
              <a:rPr lang="en"/>
            </a:br>
            <a:r>
              <a:rPr lang="en"/>
              <a:t>two histograms?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bins=[0,15,25,85])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bins=[0,15,35,85])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are the vertical axis units?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6437250" y="26550"/>
          <a:ext cx="2238200" cy="5064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2016 Income (millions)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1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for Even Seats</a:t>
            </a: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2026800" y="3649950"/>
            <a:ext cx="50904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hlink"/>
                </a:solidFill>
                <a:hlinkClick r:id="rId3"/>
              </a:rPr>
              <a:t>http://bit.ly/attend8</a:t>
            </a:r>
            <a:endParaRPr sz="3000" b="1" u="sng"/>
          </a:p>
        </p:txBody>
      </p:sp>
    </p:spTree>
    <p:extLst>
      <p:ext uri="{BB962C8B-B14F-4D97-AF65-F5344CB8AC3E}">
        <p14:creationId xmlns:p14="http://schemas.microsoft.com/office/powerpoint/2010/main" val="1594173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Types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596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Versus Histogram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Bar Chart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1 categorical axis &amp;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1 numerical axis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Bars have arbitrary 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(but equal) widths and spacings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For distributions: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height (or length) of bars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Histogram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Horizontal axis is numerical, hence to scale with no gaps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Height measures density; areas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 Graphs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1680450" y="2197050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visually comparing two populations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2" name="Google Shape;242;p40"/>
          <p:cNvSpPr txBox="1"/>
          <p:nvPr/>
        </p:nvSpPr>
        <p:spPr>
          <a:xfrm>
            <a:off x="3891000" y="4022950"/>
            <a:ext cx="1362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58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Question</a:t>
            </a:r>
            <a:endParaRPr sz="3000"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457200" y="802465"/>
            <a:ext cx="4488900" cy="4125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of the following questions can be answered by this chart?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i="1"/>
              <a:t>Among survey responders...</a:t>
            </a:r>
            <a:endParaRPr sz="2000" i="1"/>
          </a:p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did </a:t>
            </a:r>
            <a:r>
              <a:rPr lang="en" sz="1800" b="1"/>
              <a:t>not</a:t>
            </a:r>
            <a:r>
              <a:rPr lang="en" sz="1800"/>
              <a:t> use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either used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 or to </a:t>
            </a:r>
            <a:br>
              <a:rPr lang="en" sz="1800"/>
            </a:br>
            <a:r>
              <a:rPr lang="en" sz="1800">
                <a:solidFill>
                  <a:srgbClr val="3B7EA1"/>
                </a:solidFill>
              </a:rPr>
              <a:t>look up real estate listings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 everyone use their phone for at least one of these activities? 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Did anyone use their phone for both </a:t>
            </a:r>
            <a:r>
              <a:rPr lang="en" sz="1800">
                <a:solidFill>
                  <a:srgbClr val="3B7EA1"/>
                </a:solidFill>
              </a:rPr>
              <a:t>online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banking</a:t>
            </a:r>
            <a:r>
              <a:rPr lang="en" sz="1800"/>
              <a:t> and </a:t>
            </a:r>
            <a:r>
              <a:rPr lang="en" sz="1800">
                <a:solidFill>
                  <a:srgbClr val="3B7EA1"/>
                </a:solidFill>
              </a:rPr>
              <a:t>real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estate</a:t>
            </a:r>
            <a:r>
              <a:rPr lang="en" sz="1800"/>
              <a:t>?</a:t>
            </a:r>
            <a:endParaRPr sz="1800"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l="23447" t="19864" r="26258" b="14899"/>
          <a:stretch/>
        </p:blipFill>
        <p:spPr>
          <a:xfrm>
            <a:off x="4827864" y="32573"/>
            <a:ext cx="4263324" cy="49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7143375" y="48082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Pew research center, 2014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Principle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Areas should be proportional to the values they represent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2574900" y="4730775"/>
            <a:ext cx="3994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Tian Zheng</a:t>
            </a:r>
            <a:endParaRPr/>
          </a:p>
        </p:txBody>
      </p:sp>
      <p:grpSp>
        <p:nvGrpSpPr>
          <p:cNvPr id="129" name="Google Shape;129;p26"/>
          <p:cNvGrpSpPr/>
          <p:nvPr/>
        </p:nvGrpSpPr>
        <p:grpSpPr>
          <a:xfrm>
            <a:off x="1322925" y="1591350"/>
            <a:ext cx="6816125" cy="2698175"/>
            <a:chOff x="1322925" y="1591350"/>
            <a:chExt cx="6816125" cy="2698175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203050" y="22009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30% of accidental deaths of males were due to automobile accidents</a:t>
              </a:r>
              <a:endParaRPr sz="1800"/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4203050" y="3115350"/>
              <a:ext cx="38895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20% of accidental deaths of females were due to automobile accidents</a:t>
              </a:r>
              <a:endParaRPr sz="1800"/>
            </a:p>
          </p:txBody>
        </p:sp>
        <p:grpSp>
          <p:nvGrpSpPr>
            <p:cNvPr id="132" name="Google Shape;132;p26"/>
            <p:cNvGrpSpPr/>
            <p:nvPr/>
          </p:nvGrpSpPr>
          <p:grpSpPr>
            <a:xfrm>
              <a:off x="1322925" y="1803250"/>
              <a:ext cx="2824300" cy="2486275"/>
              <a:chOff x="1322925" y="1803250"/>
              <a:chExt cx="2824300" cy="2486275"/>
            </a:xfrm>
          </p:grpSpPr>
          <p:cxnSp>
            <p:nvCxnSpPr>
              <p:cNvPr id="133" name="Google Shape;133;p26"/>
              <p:cNvCxnSpPr/>
              <p:nvPr/>
            </p:nvCxnSpPr>
            <p:spPr>
              <a:xfrm>
                <a:off x="1604500" y="1803250"/>
                <a:ext cx="0" cy="21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6"/>
              <p:cNvCxnSpPr/>
              <p:nvPr/>
            </p:nvCxnSpPr>
            <p:spPr>
              <a:xfrm rot="10800000">
                <a:off x="1604425" y="3904750"/>
                <a:ext cx="254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5" name="Google Shape;135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1829400"/>
                <a:ext cx="2283750" cy="116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3048225"/>
                <a:ext cx="1535003" cy="78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26"/>
              <p:cNvSpPr txBox="1"/>
              <p:nvPr/>
            </p:nvSpPr>
            <p:spPr>
              <a:xfrm>
                <a:off x="20595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</a:t>
                </a:r>
                <a:endParaRPr/>
              </a:p>
            </p:txBody>
          </p:sp>
          <p:sp>
            <p:nvSpPr>
              <p:cNvPr id="138" name="Google Shape;138;p26"/>
              <p:cNvSpPr txBox="1"/>
              <p:nvPr/>
            </p:nvSpPr>
            <p:spPr>
              <a:xfrm>
                <a:off x="13229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0%</a:t>
                </a:r>
                <a:endParaRPr/>
              </a:p>
            </p:txBody>
          </p:sp>
          <p:sp>
            <p:nvSpPr>
              <p:cNvPr id="139" name="Google Shape;139;p26"/>
              <p:cNvSpPr txBox="1"/>
              <p:nvPr/>
            </p:nvSpPr>
            <p:spPr>
              <a:xfrm>
                <a:off x="27961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20%</a:t>
                </a:r>
                <a:endParaRPr/>
              </a:p>
            </p:txBody>
          </p:sp>
          <p:sp>
            <p:nvSpPr>
              <p:cNvPr id="140" name="Google Shape;140;p26"/>
              <p:cNvSpPr txBox="1"/>
              <p:nvPr/>
            </p:nvSpPr>
            <p:spPr>
              <a:xfrm>
                <a:off x="35327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30%</a:t>
                </a:r>
                <a:endParaRPr/>
              </a:p>
            </p:txBody>
          </p:sp>
          <p:cxnSp>
            <p:nvCxnSpPr>
              <p:cNvPr id="141" name="Google Shape;141;p26"/>
              <p:cNvCxnSpPr/>
              <p:nvPr/>
            </p:nvCxnSpPr>
            <p:spPr>
              <a:xfrm>
                <a:off x="3100818" y="3622500"/>
                <a:ext cx="0" cy="267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6"/>
              <p:cNvCxnSpPr/>
              <p:nvPr/>
            </p:nvCxnSpPr>
            <p:spPr>
              <a:xfrm>
                <a:off x="3839600" y="2758250"/>
                <a:ext cx="0" cy="11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26"/>
            <p:cNvSpPr txBox="1"/>
            <p:nvPr/>
          </p:nvSpPr>
          <p:spPr>
            <a:xfrm>
              <a:off x="4203050" y="15913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/>
                <a:t>In 2013,</a:t>
              </a:r>
              <a:endParaRPr sz="1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904650" y="3938800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30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Generate This Chart?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" y="881875"/>
            <a:ext cx="8891540" cy="42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544950" y="1376125"/>
            <a:ext cx="1443600" cy="1080300"/>
          </a:xfrm>
          <a:prstGeom prst="wedgeRoundRectCallout">
            <a:avLst>
              <a:gd name="adj1" fmla="val 64571"/>
              <a:gd name="adj2" fmla="val 3678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Top 10 highest grossing movies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882925" y="4120525"/>
            <a:ext cx="1443600" cy="916800"/>
          </a:xfrm>
          <a:prstGeom prst="wedgeRoundRectCallout">
            <a:avLst>
              <a:gd name="adj1" fmla="val -61882"/>
              <a:gd name="adj2" fmla="val 3329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long ago each one was released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values in a column should be both the same type </a:t>
            </a:r>
            <a:r>
              <a:rPr lang="en" b="1"/>
              <a:t>and</a:t>
            </a:r>
            <a:r>
              <a:rPr lang="en"/>
              <a:t> be comparable to each other in some way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Numerical </a:t>
            </a:r>
            <a:r>
              <a:rPr lang="en"/>
              <a:t>— Each value is from a numerical scale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Numerical measurements are ordered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Differences are meaningful</a:t>
            </a:r>
            <a:endParaRPr b="1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Categorical</a:t>
            </a:r>
            <a:r>
              <a:rPr lang="en"/>
              <a:t> — Each value is from a fixed inventory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or may not have an ordering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Categories are the same or different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1135</Words>
  <Application>Microsoft Macintosh PowerPoint</Application>
  <PresentationFormat>On-screen Show (16:9)</PresentationFormat>
  <Paragraphs>203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Consolas</vt:lpstr>
      <vt:lpstr>Courier New</vt:lpstr>
      <vt:lpstr>1_Custom</vt:lpstr>
      <vt:lpstr>Module 3</vt:lpstr>
      <vt:lpstr>Announcements</vt:lpstr>
      <vt:lpstr>Census Continued</vt:lpstr>
      <vt:lpstr>Data Visualization</vt:lpstr>
      <vt:lpstr>Discussion Question</vt:lpstr>
      <vt:lpstr>Area Principle</vt:lpstr>
      <vt:lpstr>Numerical Data</vt:lpstr>
      <vt:lpstr>How Do You Generate This Chart?</vt:lpstr>
      <vt:lpstr>Types of Data</vt:lpstr>
      <vt:lpstr>“Numerical” Data</vt:lpstr>
      <vt:lpstr>Terminology</vt:lpstr>
      <vt:lpstr>Plotting Two Numerical Variables</vt:lpstr>
      <vt:lpstr>Categorical Data</vt:lpstr>
      <vt:lpstr>Bar Charts of Counts</vt:lpstr>
      <vt:lpstr>Categorical Distributions</vt:lpstr>
      <vt:lpstr>Figure out your  row letter (row) &amp; seat # (column)</vt:lpstr>
      <vt:lpstr>Module 3</vt:lpstr>
      <vt:lpstr>Announcements</vt:lpstr>
      <vt:lpstr>Bar Charts (Review)</vt:lpstr>
      <vt:lpstr>Types of Data</vt:lpstr>
      <vt:lpstr>Bar Charts of Counts</vt:lpstr>
      <vt:lpstr>Binning</vt:lpstr>
      <vt:lpstr>Binning Numerical Values</vt:lpstr>
      <vt:lpstr>Histogram</vt:lpstr>
      <vt:lpstr>Attendance for Odd Seats</vt:lpstr>
      <vt:lpstr>The Density Scale</vt:lpstr>
      <vt:lpstr>Histogram Axes</vt:lpstr>
      <vt:lpstr>How to Calculate Height</vt:lpstr>
      <vt:lpstr>Height Measures Density</vt:lpstr>
      <vt:lpstr>Area Measures Percent</vt:lpstr>
      <vt:lpstr>Discussion Question</vt:lpstr>
      <vt:lpstr>Attendance for Even Seats</vt:lpstr>
      <vt:lpstr>Chart Types</vt:lpstr>
      <vt:lpstr>Bar Chart Versus Histogram</vt:lpstr>
      <vt:lpstr>Overlaid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cp:lastModifiedBy>Shreyas Kulkarni</cp:lastModifiedBy>
  <cp:revision>3</cp:revision>
  <dcterms:modified xsi:type="dcterms:W3CDTF">2021-08-27T17:38:36Z</dcterms:modified>
</cp:coreProperties>
</file>