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15"/>
  </p:notes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0FF3030-71AA-4D02-8F1A-B548D46FB968}">
  <a:tblStyle styleId="{F0FF3030-71AA-4D02-8F1A-B548D46FB9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09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c75dad6a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c75dad6a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9489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c75dad6a9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c75dad6a9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997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c75dad6a9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c75dad6a9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662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c75dad6a9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c75dad6a9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816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c214841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c214841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4133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c6a6bfc13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c6a6bfc13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674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90fc38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90fc38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859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90fc383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90fc383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556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75dad6a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75dad6a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579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c75dad6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c75dad6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180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c75dad6a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c75dad6a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137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c75dad6a9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c75dad6a9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98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" b="1" dirty="0">
                <a:solidFill>
                  <a:schemeClr val="accent2">
                    <a:lumMod val="50000"/>
                  </a:schemeClr>
                </a:solidFill>
              </a:rPr>
              <a:t>Fall 201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65976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95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3387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07627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341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434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attend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4</a:t>
            </a:r>
            <a:endParaRPr dirty="0"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44222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7190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</a:t>
            </a:r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en"/>
              <a:t> method creates an array by calling a function on every element in input column(s)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First argument: 		Function to apply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Other arguments: 	The input column(s)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table_name.apply(function_name, 'column_label')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endParaRPr/>
          </a:p>
        </p:txBody>
      </p:sp>
      <p:sp>
        <p:nvSpPr>
          <p:cNvPr id="173" name="Google Shape;173;p31"/>
          <p:cNvSpPr txBox="1"/>
          <p:nvPr/>
        </p:nvSpPr>
        <p:spPr>
          <a:xfrm>
            <a:off x="3764100" y="38014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94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Prediction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5406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Sir Francis Galton</a:t>
            </a:r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5422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1822 - 1911 (knighted in 1909)</a:t>
            </a:r>
            <a:endParaRPr/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 pioneer in making predictions</a:t>
            </a:r>
            <a:endParaRPr/>
          </a:p>
          <a:p>
            <a: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Particular interest in heredity</a:t>
            </a:r>
            <a:endParaRPr/>
          </a:p>
          <a:p>
            <a: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Charles Darwin's half-cousin</a:t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5250" y="971550"/>
            <a:ext cx="2711550" cy="368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 txBox="1"/>
          <p:nvPr/>
        </p:nvSpPr>
        <p:spPr>
          <a:xfrm>
            <a:off x="2360550" y="3638927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731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sp>
        <p:nvSpPr>
          <p:cNvPr id="108" name="Google Shape;108;p23"/>
          <p:cNvSpPr txBox="1">
            <a:spLocks noGrp="1"/>
          </p:cNvSpPr>
          <p:nvPr>
            <p:ph type="title" idx="4294967295"/>
          </p:nvPr>
        </p:nvSpPr>
        <p:spPr>
          <a:xfrm>
            <a:off x="0" y="3532188"/>
            <a:ext cx="6705600" cy="676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u="sng">
                <a:solidFill>
                  <a:schemeClr val="hlink"/>
                </a:solidFill>
                <a:hlinkClick r:id="rId3"/>
              </a:rPr>
              <a:t>bit.ly/attend8</a:t>
            </a:r>
            <a:endParaRPr sz="3000" b="0"/>
          </a:p>
        </p:txBody>
      </p:sp>
    </p:spTree>
    <p:extLst>
      <p:ext uri="{BB962C8B-B14F-4D97-AF65-F5344CB8AC3E}">
        <p14:creationId xmlns:p14="http://schemas.microsoft.com/office/powerpoint/2010/main" val="286256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Histograms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468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Overlaid Graphs</a:t>
            </a:r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1"/>
          </p:nvPr>
        </p:nvSpPr>
        <p:spPr>
          <a:xfrm>
            <a:off x="1680450" y="2197050"/>
            <a:ext cx="57831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For visually comparing two populations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20" name="Google Shape;120;p25"/>
          <p:cNvSpPr txBox="1"/>
          <p:nvPr/>
        </p:nvSpPr>
        <p:spPr>
          <a:xfrm>
            <a:off x="3891000" y="4022950"/>
            <a:ext cx="1362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1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histogram describes a </a:t>
            </a:r>
            <a:r>
              <a:rPr lang="en" b="1"/>
              <a:t>year</a:t>
            </a:r>
            <a:r>
              <a:rPr lang="en"/>
              <a:t> of daily temperatures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Try to answer these questions:</a:t>
            </a:r>
            <a:endParaRPr/>
          </a:p>
          <a:p>
            <a:pPr marL="457200" lvl="0" indent="-355600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proportion of days had a high temp in the range 60-69?</a:t>
            </a:r>
            <a:endParaRPr sz="2000"/>
          </a:p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proportion had </a:t>
            </a:r>
            <a:br>
              <a:rPr lang="en" sz="2000"/>
            </a:br>
            <a:r>
              <a:rPr lang="en" sz="2000"/>
              <a:t>a low of 45 or more?</a:t>
            </a:r>
            <a:endParaRPr sz="2000"/>
          </a:p>
          <a:p>
            <a:pPr marL="457200" lvl="0" indent="-355600" rtl="0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How many days had</a:t>
            </a:r>
            <a:br>
              <a:rPr lang="en" sz="2000"/>
            </a:br>
            <a:r>
              <a:rPr lang="en" sz="2000"/>
              <a:t>a difference of more</a:t>
            </a:r>
            <a:br>
              <a:rPr lang="en" sz="2000"/>
            </a:br>
            <a:r>
              <a:rPr lang="en" sz="2000"/>
              <a:t>than 20 degrees</a:t>
            </a:r>
            <a:br>
              <a:rPr lang="en" sz="2000"/>
            </a:br>
            <a:r>
              <a:rPr lang="en" sz="2000"/>
              <a:t>between their high &amp;</a:t>
            </a:r>
            <a:br>
              <a:rPr lang="en" sz="2000"/>
            </a:br>
            <a:r>
              <a:rPr lang="en" sz="2000"/>
              <a:t>low temperatures?</a:t>
            </a:r>
            <a:endParaRPr sz="2000"/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050" y="2251451"/>
            <a:ext cx="5695950" cy="288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/>
          <p:nvPr/>
        </p:nvSpPr>
        <p:spPr>
          <a:xfrm>
            <a:off x="3652075" y="2304065"/>
            <a:ext cx="191100" cy="261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31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Functions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9602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 Statements</a:t>
            </a:r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User-defined functions give names to blocks of code</a:t>
            </a:r>
            <a:endParaRPr/>
          </a:p>
        </p:txBody>
      </p:sp>
      <p:sp>
        <p:nvSpPr>
          <p:cNvPr id="140" name="Google Shape;140;p28"/>
          <p:cNvSpPr txBox="1"/>
          <p:nvPr/>
        </p:nvSpPr>
        <p:spPr>
          <a:xfrm>
            <a:off x="648675" y="2158675"/>
            <a:ext cx="8073300" cy="16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107902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 b="1">
                <a:solidFill>
                  <a:srgbClr val="0950AD"/>
                </a:solidFill>
                <a:latin typeface="Consolas"/>
                <a:ea typeface="Consolas"/>
                <a:cs typeface="Consolas"/>
                <a:sym typeface="Consolas"/>
              </a:rPr>
              <a:t>spread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(values):</a:t>
            </a:r>
            <a:endParaRPr sz="3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41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3000" b="1">
                <a:solidFill>
                  <a:srgbClr val="10790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D5F18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(values) </a:t>
            </a:r>
            <a:r>
              <a:rPr lang="en" sz="3000">
                <a:solidFill>
                  <a:srgbClr val="262626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D5F18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lang="en" sz="3000">
                <a:latin typeface="Consolas"/>
                <a:ea typeface="Consolas"/>
                <a:cs typeface="Consolas"/>
                <a:sym typeface="Consolas"/>
              </a:rPr>
              <a:t>(values)</a:t>
            </a:r>
            <a:endParaRPr sz="3000"/>
          </a:p>
        </p:txBody>
      </p:sp>
      <p:sp>
        <p:nvSpPr>
          <p:cNvPr id="141" name="Google Shape;141;p28"/>
          <p:cNvSpPr txBox="1"/>
          <p:nvPr/>
        </p:nvSpPr>
        <p:spPr>
          <a:xfrm>
            <a:off x="3764100" y="41062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  <p:grpSp>
        <p:nvGrpSpPr>
          <p:cNvPr id="142" name="Google Shape;142;p28"/>
          <p:cNvGrpSpPr/>
          <p:nvPr/>
        </p:nvGrpSpPr>
        <p:grpSpPr>
          <a:xfrm>
            <a:off x="1526150" y="1719600"/>
            <a:ext cx="1340100" cy="1086625"/>
            <a:chOff x="1526150" y="1567200"/>
            <a:chExt cx="1340100" cy="1086625"/>
          </a:xfrm>
        </p:grpSpPr>
        <p:sp>
          <p:nvSpPr>
            <p:cNvPr id="143" name="Google Shape;143;p28"/>
            <p:cNvSpPr/>
            <p:nvPr/>
          </p:nvSpPr>
          <p:spPr>
            <a:xfrm>
              <a:off x="1526150" y="2059825"/>
              <a:ext cx="1340100" cy="5940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8"/>
            <p:cNvSpPr/>
            <p:nvPr/>
          </p:nvSpPr>
          <p:spPr>
            <a:xfrm>
              <a:off x="1616575" y="1567200"/>
              <a:ext cx="1130100" cy="415200"/>
            </a:xfrm>
            <a:prstGeom prst="wedgeRoundRectCallout">
              <a:avLst>
                <a:gd name="adj1" fmla="val -20833"/>
                <a:gd name="adj2" fmla="val 62500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Name</a:t>
              </a:r>
              <a:endParaRPr sz="1800"/>
            </a:p>
          </p:txBody>
        </p:sp>
      </p:grpSp>
      <p:grpSp>
        <p:nvGrpSpPr>
          <p:cNvPr id="145" name="Google Shape;145;p28"/>
          <p:cNvGrpSpPr/>
          <p:nvPr/>
        </p:nvGrpSpPr>
        <p:grpSpPr>
          <a:xfrm>
            <a:off x="3032975" y="1719600"/>
            <a:ext cx="3571624" cy="1086625"/>
            <a:chOff x="3032975" y="1567200"/>
            <a:chExt cx="3571624" cy="1086625"/>
          </a:xfrm>
        </p:grpSpPr>
        <p:sp>
          <p:nvSpPr>
            <p:cNvPr id="146" name="Google Shape;146;p28"/>
            <p:cNvSpPr/>
            <p:nvPr/>
          </p:nvSpPr>
          <p:spPr>
            <a:xfrm>
              <a:off x="3032975" y="2059825"/>
              <a:ext cx="1281000" cy="5940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8"/>
            <p:cNvSpPr/>
            <p:nvPr/>
          </p:nvSpPr>
          <p:spPr>
            <a:xfrm>
              <a:off x="3100599" y="1567200"/>
              <a:ext cx="3504000" cy="415200"/>
            </a:xfrm>
            <a:prstGeom prst="wedgeRoundRectCallout">
              <a:avLst>
                <a:gd name="adj1" fmla="val -33943"/>
                <a:gd name="adj2" fmla="val 65155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Argument names (parameters)</a:t>
              </a:r>
              <a:endParaRPr sz="1800"/>
            </a:p>
          </p:txBody>
        </p:sp>
      </p:grpSp>
      <p:grpSp>
        <p:nvGrpSpPr>
          <p:cNvPr id="148" name="Google Shape;148;p28"/>
          <p:cNvGrpSpPr/>
          <p:nvPr/>
        </p:nvGrpSpPr>
        <p:grpSpPr>
          <a:xfrm>
            <a:off x="502025" y="2861798"/>
            <a:ext cx="7949850" cy="1086600"/>
            <a:chOff x="502025" y="2709398"/>
            <a:chExt cx="7949850" cy="1086600"/>
          </a:xfrm>
        </p:grpSpPr>
        <p:sp>
          <p:nvSpPr>
            <p:cNvPr id="149" name="Google Shape;149;p28"/>
            <p:cNvSpPr/>
            <p:nvPr/>
          </p:nvSpPr>
          <p:spPr>
            <a:xfrm>
              <a:off x="1508975" y="2709398"/>
              <a:ext cx="6942900" cy="10866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8"/>
            <p:cNvSpPr/>
            <p:nvPr/>
          </p:nvSpPr>
          <p:spPr>
            <a:xfrm>
              <a:off x="502025" y="2848375"/>
              <a:ext cx="861000" cy="415200"/>
            </a:xfrm>
            <a:prstGeom prst="wedgeRoundRectCallout">
              <a:avLst>
                <a:gd name="adj1" fmla="val 67700"/>
                <a:gd name="adj2" fmla="val -19178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Body</a:t>
              </a:r>
              <a:endParaRPr sz="1800"/>
            </a:p>
          </p:txBody>
        </p:sp>
      </p:grpSp>
      <p:grpSp>
        <p:nvGrpSpPr>
          <p:cNvPr id="151" name="Google Shape;151;p28"/>
          <p:cNvGrpSpPr/>
          <p:nvPr/>
        </p:nvGrpSpPr>
        <p:grpSpPr>
          <a:xfrm>
            <a:off x="2978474" y="2391175"/>
            <a:ext cx="5306700" cy="1038176"/>
            <a:chOff x="2978474" y="2238775"/>
            <a:chExt cx="5306700" cy="1038176"/>
          </a:xfrm>
        </p:grpSpPr>
        <p:sp>
          <p:nvSpPr>
            <p:cNvPr id="152" name="Google Shape;152;p28"/>
            <p:cNvSpPr/>
            <p:nvPr/>
          </p:nvSpPr>
          <p:spPr>
            <a:xfrm>
              <a:off x="5074025" y="2238775"/>
              <a:ext cx="2341800" cy="415200"/>
            </a:xfrm>
            <a:prstGeom prst="wedgeRoundRectCallout">
              <a:avLst>
                <a:gd name="adj1" fmla="val -21151"/>
                <a:gd name="adj2" fmla="val 84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Return expression</a:t>
              </a:r>
              <a:endParaRPr sz="1800"/>
            </a:p>
          </p:txBody>
        </p:sp>
        <p:sp>
          <p:nvSpPr>
            <p:cNvPr id="153" name="Google Shape;153;p28"/>
            <p:cNvSpPr/>
            <p:nvPr/>
          </p:nvSpPr>
          <p:spPr>
            <a:xfrm>
              <a:off x="2978474" y="2778351"/>
              <a:ext cx="5306700" cy="498600"/>
            </a:xfrm>
            <a:prstGeom prst="roundRect">
              <a:avLst>
                <a:gd name="adj" fmla="val 16667"/>
              </a:avLst>
            </a:prstGeom>
            <a:solidFill>
              <a:srgbClr val="3B7EA1">
                <a:alpha val="27739"/>
              </a:srgbClr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5923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9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What does this function do? What kind of input does it take? What output will it give? What's a reasonable name?</a:t>
            </a:r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255950" y="2371600"/>
            <a:ext cx="9060300" cy="14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 b="1">
                <a:solidFill>
                  <a:srgbClr val="0066BB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(s): 	</a:t>
            </a:r>
            <a:endParaRPr sz="3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0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  </a:t>
            </a:r>
            <a:r>
              <a:rPr lang="en" sz="3000" b="1">
                <a:solidFill>
                  <a:srgbClr val="0088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np</a:t>
            </a:r>
            <a:r>
              <a:rPr lang="en" sz="3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round(s </a:t>
            </a:r>
            <a:r>
              <a:rPr lang="en" sz="3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>
                <a:solidFill>
                  <a:srgbClr val="00702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 </a:t>
            </a:r>
            <a:r>
              <a:rPr lang="en" sz="3000">
                <a:solidFill>
                  <a:srgbClr val="333333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3000" b="1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100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3000" b="1">
                <a:solidFill>
                  <a:srgbClr val="0000D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30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30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</a:t>
            </a:r>
            <a:endParaRPr sz="3000"/>
          </a:p>
        </p:txBody>
      </p:sp>
      <p:sp>
        <p:nvSpPr>
          <p:cNvPr id="161" name="Google Shape;161;p29"/>
          <p:cNvSpPr txBox="1"/>
          <p:nvPr/>
        </p:nvSpPr>
        <p:spPr>
          <a:xfrm>
            <a:off x="3764100" y="37252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863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264</Words>
  <Application>Microsoft Macintosh PowerPoint</Application>
  <PresentationFormat>On-screen Show (16:9)</PresentationFormat>
  <Paragraphs>46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Consolas</vt:lpstr>
      <vt:lpstr>Courier New</vt:lpstr>
      <vt:lpstr>1_Custom</vt:lpstr>
      <vt:lpstr>Module 4</vt:lpstr>
      <vt:lpstr>Announcements</vt:lpstr>
      <vt:lpstr>Attendance</vt:lpstr>
      <vt:lpstr>Comparing Histograms</vt:lpstr>
      <vt:lpstr>Overlaid Graphs</vt:lpstr>
      <vt:lpstr>Discussion Question</vt:lpstr>
      <vt:lpstr>Defining Functions</vt:lpstr>
      <vt:lpstr>Def Statements</vt:lpstr>
      <vt:lpstr>Discussion Question</vt:lpstr>
      <vt:lpstr>Apply</vt:lpstr>
      <vt:lpstr>Apply</vt:lpstr>
      <vt:lpstr>Example: Prediction</vt:lpstr>
      <vt:lpstr>Sir Francis Galton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 out your  row letter (row) &amp; seat # (column)</dc:title>
  <cp:lastModifiedBy>Shreyas Kulkarni</cp:lastModifiedBy>
  <cp:revision>3</cp:revision>
  <dcterms:modified xsi:type="dcterms:W3CDTF">2021-08-27T17:40:29Z</dcterms:modified>
</cp:coreProperties>
</file>