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78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196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b4d221b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b4d221b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509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cb4d221b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cb4d221b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743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b4d221b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b4d221b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018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cb4d221b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cb4d221b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151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58651ff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58651ff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146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86849d62_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86849d62_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982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8651ff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8651ff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928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8651ff4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8651ff4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149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8651ff4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58651ff4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223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51ff4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51ff4c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175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21484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21484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75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514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c21484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c21484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846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8d7e3cc3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8d7e3cc3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apminder.org/tools/#_locale_id=en;&amp;state_time_value=1960;&amp;marker_axis/_x_which=children/_per/_woman/_total/_fertility&amp;domainMin:null&amp;domainMax:null&amp;zoomedMin:null&amp;zoomedMax:null&amp;scaleType=linear;&amp;axis/_y_which=child/_mortality/_0/_5/_year/_olds/_dying/_per/_1000/_born&amp;domainMin:null&amp;domainMax:null&amp;zoomedMin:null&amp;zoomedMax:null&amp;scaleType=log;;;&amp;chart-type=bubb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0957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8651ff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8651ff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7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86849d62_1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586849d62_1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490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86655604_2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86655604_2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5129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869dbbe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c869dbbe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3129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8651ff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8651ff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5072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8651ff4c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58651ff4c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8735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8651ff4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58651ff4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828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58651ff4c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58651ff4c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816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8651ff4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8651ff4c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1227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8d7e3c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8d7e3cc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8016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8d7e3cc3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58d7e3cc3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6617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8d7e3cc3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58d7e3cc3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9286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8d7e3cc3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8d7e3cc3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271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58d7e3cc3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58d7e3cc3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475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58d7e3cc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58d7e3cc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9176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9372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21484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21484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6200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0ec578e3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0ec578e3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956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9bd3e1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9bd3e1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7709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0ec578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10ec578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816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97fa7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97fa7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5214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97fa7067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97fa7067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9120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0e727d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0e727d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1721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597fa7067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597fa7067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0352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97fa7067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97fa7067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8385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97fa7067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97fa7067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7635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10ec578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10ec578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814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97fa706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97fa706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5712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97fa706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97fa706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400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b4d221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b4d221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7212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97fa706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97fa706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3980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97fa706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97fa706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9675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97fa706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97fa706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3480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97fa706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97fa706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2381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97fa706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97fa706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2110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97fa706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97fa706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5802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97fa706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97fa706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421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597fa7067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597fa7067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2924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97fa7067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97fa7067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43022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597fa706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597fa706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063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b4d221b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b4d221b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3666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597fa7067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597fa7067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9442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97fa7067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597fa7067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63506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8176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21484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c21484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83170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0e727d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0e727d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5047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0ec578e3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0ec578e3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6180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9a69331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9a69331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34215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0ec578e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0ec578e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31575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9a69331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9a69331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73733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9a69331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59a69331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845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c869dbbe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c869dbbe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3328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0ec578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0ec578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2779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9a69331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9a69331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96435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9a69331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9a69331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8903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59a69331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59a69331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8632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97fa7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97fa7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7445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97fa7067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97fa7067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3858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dcf665dd_1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dcf665dd_1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009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b4d221b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b4d221b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84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b4d221b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cb4d221b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03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" b="1" dirty="0">
                <a:solidFill>
                  <a:schemeClr val="accent2">
                    <a:lumMod val="50000"/>
                  </a:schemeClr>
                </a:solidFill>
              </a:rPr>
              <a:t>Fall 201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364200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38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5520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556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26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75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470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apminder.org/tool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ttend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ttend8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ttend8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ttend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Module 6</a:t>
            </a:r>
            <a:endParaRPr dirty="0"/>
          </a:p>
        </p:txBody>
      </p:sp>
      <p:sp>
        <p:nvSpPr>
          <p:cNvPr id="151" name="Google Shape;151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96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Distribution</a:t>
            </a:r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Based on observations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Observations can be from repetitions of an experiment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“Empirical Distribution”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All observed values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proportion of counts of each value</a:t>
            </a:r>
            <a:endParaRPr/>
          </a:p>
        </p:txBody>
      </p:sp>
      <p:sp>
        <p:nvSpPr>
          <p:cNvPr id="204" name="Google Shape;204;p42"/>
          <p:cNvSpPr txBox="1"/>
          <p:nvPr/>
        </p:nvSpPr>
        <p:spPr>
          <a:xfrm>
            <a:off x="7374900" y="3988200"/>
            <a:ext cx="131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2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Random Samples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097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Averages</a:t>
            </a:r>
            <a:endParaRPr/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If a chance experiment is repeated many times,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independently and under the same conditions,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then the proportion of times that an event occurs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gets closer to the theoretical probability of the event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As you increase the number of rolls of a die, the proportion of times you see the face with five spots gets closer to 1/6</a:t>
            </a:r>
            <a:endParaRPr/>
          </a:p>
        </p:txBody>
      </p:sp>
      <p:sp>
        <p:nvSpPr>
          <p:cNvPr id="216" name="Google Shape;216;p44"/>
          <p:cNvSpPr txBox="1"/>
          <p:nvPr/>
        </p:nvSpPr>
        <p:spPr>
          <a:xfrm>
            <a:off x="6499200" y="3362375"/>
            <a:ext cx="78729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4"/>
          <p:cNvSpPr txBox="1"/>
          <p:nvPr/>
        </p:nvSpPr>
        <p:spPr>
          <a:xfrm>
            <a:off x="7333800" y="4041150"/>
            <a:ext cx="13530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86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Random Samples</a:t>
            </a:r>
            <a:endParaRPr/>
          </a:p>
        </p:txBody>
      </p:sp>
      <p:sp>
        <p:nvSpPr>
          <p:cNvPr id="223" name="Google Shape;223;p45"/>
          <p:cNvSpPr txBox="1">
            <a:spLocks noGrp="1"/>
          </p:cNvSpPr>
          <p:nvPr>
            <p:ph type="body" idx="1"/>
          </p:nvPr>
        </p:nvSpPr>
        <p:spPr>
          <a:xfrm>
            <a:off x="457200" y="9381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If the sample size is large, 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then the empirical distribution of a uniform random sample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resembles the distribution of the population,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with high probability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863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>
            <a:spLocks noGrp="1"/>
          </p:cNvSpPr>
          <p:nvPr>
            <p:ph type="title"/>
          </p:nvPr>
        </p:nvSpPr>
        <p:spPr>
          <a:xfrm>
            <a:off x="396225" y="2233800"/>
            <a:ext cx="8351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&amp; Simulation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950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</a:t>
            </a:r>
            <a:endParaRPr/>
          </a:p>
        </p:txBody>
      </p:sp>
      <p:sp>
        <p:nvSpPr>
          <p:cNvPr id="234" name="Google Shape;234;p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Roll a fair die 4 times.</a:t>
            </a: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What is P(get at least one 6)?</a:t>
            </a:r>
            <a:endParaRPr/>
          </a:p>
        </p:txBody>
      </p:sp>
      <p:sp>
        <p:nvSpPr>
          <p:cNvPr id="235" name="Google Shape;235;p47"/>
          <p:cNvSpPr txBox="1"/>
          <p:nvPr/>
        </p:nvSpPr>
        <p:spPr>
          <a:xfrm>
            <a:off x="3915300" y="4062625"/>
            <a:ext cx="13134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58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7864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sample?</a:t>
            </a:r>
            <a:endParaRPr/>
          </a:p>
        </p:txBody>
      </p:sp>
      <p:sp>
        <p:nvSpPr>
          <p:cNvPr id="245" name="Google Shape;245;p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Probability</a:t>
            </a:r>
            <a:endParaRPr sz="36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 b="1"/>
              <a:t>Statistics</a:t>
            </a:r>
            <a:endParaRPr sz="36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 b="1"/>
              <a:t>Sampling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17566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0"/>
          <p:cNvSpPr txBox="1"/>
          <p:nvPr/>
        </p:nvSpPr>
        <p:spPr>
          <a:xfrm>
            <a:off x="457200" y="2055800"/>
            <a:ext cx="85941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Example</a:t>
            </a:r>
            <a:r>
              <a:rPr lang="en" sz="2400"/>
              <a:t>:</a:t>
            </a:r>
            <a:endParaRPr sz="2400"/>
          </a:p>
          <a:p>
            <a:pPr marL="45720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/>
              <a:t>Use the data to guess the value of an unknown number</a:t>
            </a:r>
            <a:endParaRPr sz="2400"/>
          </a:p>
        </p:txBody>
      </p:sp>
      <p:sp>
        <p:nvSpPr>
          <p:cNvPr id="252" name="Google Shape;252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</a:t>
            </a:r>
            <a:endParaRPr/>
          </a:p>
        </p:txBody>
      </p:sp>
      <p:sp>
        <p:nvSpPr>
          <p:cNvPr id="253" name="Google Shape;253;p5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3301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Statistical Inference:</a:t>
            </a:r>
            <a:endParaRPr b="1"/>
          </a:p>
          <a:p>
            <a:pPr marL="45720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Making conclusions based on data in random samples</a:t>
            </a:r>
            <a:endParaRPr b="1"/>
          </a:p>
        </p:txBody>
      </p:sp>
      <p:sp>
        <p:nvSpPr>
          <p:cNvPr id="254" name="Google Shape;254;p50"/>
          <p:cNvSpPr txBox="1"/>
          <p:nvPr/>
        </p:nvSpPr>
        <p:spPr>
          <a:xfrm>
            <a:off x="457200" y="3791275"/>
            <a:ext cx="78525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Create an </a:t>
            </a:r>
            <a:r>
              <a:rPr lang="en" sz="2400" b="1">
                <a:solidFill>
                  <a:schemeClr val="dk1"/>
                </a:solidFill>
              </a:rPr>
              <a:t>estimate</a:t>
            </a:r>
            <a:r>
              <a:rPr lang="en" sz="2400">
                <a:solidFill>
                  <a:schemeClr val="dk1"/>
                </a:solidFill>
              </a:rPr>
              <a:t> of the unknown quantity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55" name="Google Shape;255;p50"/>
          <p:cNvSpPr/>
          <p:nvPr/>
        </p:nvSpPr>
        <p:spPr>
          <a:xfrm>
            <a:off x="6183880" y="1988452"/>
            <a:ext cx="1029000" cy="559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fixed</a:t>
            </a:r>
            <a:endParaRPr sz="2400"/>
          </a:p>
        </p:txBody>
      </p:sp>
      <p:sp>
        <p:nvSpPr>
          <p:cNvPr id="256" name="Google Shape;256;p50"/>
          <p:cNvSpPr/>
          <p:nvPr/>
        </p:nvSpPr>
        <p:spPr>
          <a:xfrm>
            <a:off x="1741650" y="3099200"/>
            <a:ext cx="4620000" cy="6759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depends on the random sample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0441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262" name="Google Shape;262;p5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/>
              <a:t>Parameter</a:t>
            </a:r>
            <a:endParaRPr b="1">
              <a:solidFill>
                <a:srgbClr val="0000FF"/>
              </a:solidFill>
            </a:endParaRPr>
          </a:p>
          <a:p>
            <a:pPr marL="45720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number associated with the population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b="1"/>
              <a:t>Statistic</a:t>
            </a:r>
            <a:endParaRPr b="1">
              <a:solidFill>
                <a:srgbClr val="0000FF"/>
              </a:solidFill>
            </a:endParaRPr>
          </a:p>
          <a:p>
            <a:pPr marL="45720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number calculated from the sample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statistic can be used as an </a:t>
            </a:r>
            <a:r>
              <a:rPr lang="en" b="1"/>
              <a:t>estimate</a:t>
            </a:r>
            <a:r>
              <a:rPr lang="en"/>
              <a:t> of a parameter</a:t>
            </a:r>
            <a:endParaRPr/>
          </a:p>
        </p:txBody>
      </p:sp>
      <p:sp>
        <p:nvSpPr>
          <p:cNvPr id="263" name="Google Shape;263;p51"/>
          <p:cNvSpPr txBox="1"/>
          <p:nvPr/>
        </p:nvSpPr>
        <p:spPr>
          <a:xfrm>
            <a:off x="3915300" y="4062625"/>
            <a:ext cx="13134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63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8573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Module 6</a:t>
            </a:r>
            <a:endParaRPr dirty="0"/>
          </a:p>
        </p:txBody>
      </p:sp>
      <p:sp>
        <p:nvSpPr>
          <p:cNvPr id="151" name="Google Shape;151;p3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1343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8376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</a:t>
            </a:r>
            <a:endParaRPr/>
          </a:p>
        </p:txBody>
      </p:sp>
      <p:sp>
        <p:nvSpPr>
          <p:cNvPr id="162" name="Google Shape;162;p35"/>
          <p:cNvSpPr txBox="1"/>
          <p:nvPr/>
        </p:nvSpPr>
        <p:spPr>
          <a:xfrm>
            <a:off x="1818600" y="3881550"/>
            <a:ext cx="5506800" cy="6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gapminder.org/tools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5312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396225" y="2233800"/>
            <a:ext cx="8351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&amp; Simulation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0378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</a:t>
            </a:r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Roll a fair die 4 times.</a:t>
            </a: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What is P(get at least one 6)?</a:t>
            </a:r>
            <a:endParaRPr/>
          </a:p>
        </p:txBody>
      </p:sp>
      <p:sp>
        <p:nvSpPr>
          <p:cNvPr id="174" name="Google Shape;174;p37"/>
          <p:cNvSpPr txBox="1"/>
          <p:nvPr/>
        </p:nvSpPr>
        <p:spPr>
          <a:xfrm>
            <a:off x="3915300" y="4062625"/>
            <a:ext cx="13134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</a:t>
            </a:r>
            <a:endParaRPr/>
          </a:p>
        </p:txBody>
      </p:sp>
      <p:sp>
        <p:nvSpPr>
          <p:cNvPr id="180" name="Google Shape;180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Roll a fair die 20 times.  What is P(get at least one 6)?</a:t>
            </a: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Three ways to compute it:</a:t>
            </a: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/>
              <a:t>Calculation:</a:t>
            </a:r>
            <a:r>
              <a:rPr lang="en"/>
              <a:t>  Use math.</a:t>
            </a: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/>
              <a:t>Enumeration:</a:t>
            </a:r>
            <a:r>
              <a:rPr lang="en"/>
              <a:t>  Count all outcomes.</a:t>
            </a: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/>
              <a:t>Estimation:</a:t>
            </a:r>
            <a:r>
              <a:rPr lang="en"/>
              <a:t>  Randomly sample outcomes.  Estimate.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974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186" name="Google Shape;186;p39"/>
          <p:cNvSpPr txBox="1">
            <a:spLocks noGrp="1"/>
          </p:cNvSpPr>
          <p:nvPr>
            <p:ph type="title" idx="4294967295"/>
          </p:nvPr>
        </p:nvSpPr>
        <p:spPr>
          <a:xfrm>
            <a:off x="0" y="3532188"/>
            <a:ext cx="6705600" cy="676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u="sng">
                <a:solidFill>
                  <a:schemeClr val="hlink"/>
                </a:solidFill>
                <a:hlinkClick r:id="rId3"/>
              </a:rPr>
              <a:t>bit.ly/attend8</a:t>
            </a:r>
            <a:endParaRPr sz="3000" b="0"/>
          </a:p>
        </p:txBody>
      </p:sp>
    </p:spTree>
    <p:extLst>
      <p:ext uri="{BB962C8B-B14F-4D97-AF65-F5344CB8AC3E}">
        <p14:creationId xmlns:p14="http://schemas.microsoft.com/office/powerpoint/2010/main" val="3862522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1807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sample?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Probability</a:t>
            </a:r>
            <a:endParaRPr sz="36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600" b="1"/>
              <a:t>Statistics</a:t>
            </a:r>
            <a:endParaRPr sz="36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 b="1"/>
              <a:t>Sampling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283755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/>
        </p:nvSpPr>
        <p:spPr>
          <a:xfrm>
            <a:off x="457200" y="2055800"/>
            <a:ext cx="85941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Example</a:t>
            </a:r>
            <a:r>
              <a:rPr lang="en" sz="2400"/>
              <a:t>:</a:t>
            </a:r>
            <a:endParaRPr sz="2400"/>
          </a:p>
          <a:p>
            <a:pPr marL="45720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400"/>
              <a:t>Use the data to guess the value of an unknown number</a:t>
            </a:r>
            <a:endParaRPr sz="2400"/>
          </a:p>
        </p:txBody>
      </p:sp>
      <p:sp>
        <p:nvSpPr>
          <p:cNvPr id="203" name="Google Shape;20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</a:t>
            </a:r>
            <a:endParaRPr/>
          </a:p>
        </p:txBody>
      </p:sp>
      <p:sp>
        <p:nvSpPr>
          <p:cNvPr id="204" name="Google Shape;204;p4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3301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Statistical Inference:</a:t>
            </a:r>
            <a:endParaRPr b="1"/>
          </a:p>
          <a:p>
            <a:pPr marL="45720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Making conclusions based on data in random samples</a:t>
            </a:r>
            <a:endParaRPr b="1"/>
          </a:p>
        </p:txBody>
      </p:sp>
      <p:sp>
        <p:nvSpPr>
          <p:cNvPr id="205" name="Google Shape;205;p42"/>
          <p:cNvSpPr txBox="1"/>
          <p:nvPr/>
        </p:nvSpPr>
        <p:spPr>
          <a:xfrm>
            <a:off x="457200" y="3791275"/>
            <a:ext cx="7852500" cy="5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Create an </a:t>
            </a:r>
            <a:r>
              <a:rPr lang="en" sz="2400" b="1">
                <a:solidFill>
                  <a:schemeClr val="dk1"/>
                </a:solidFill>
              </a:rPr>
              <a:t>estimate</a:t>
            </a:r>
            <a:r>
              <a:rPr lang="en" sz="2400">
                <a:solidFill>
                  <a:schemeClr val="dk1"/>
                </a:solidFill>
              </a:rPr>
              <a:t> of the unknown quantity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06" name="Google Shape;206;p42"/>
          <p:cNvSpPr/>
          <p:nvPr/>
        </p:nvSpPr>
        <p:spPr>
          <a:xfrm>
            <a:off x="6183880" y="1988452"/>
            <a:ext cx="1029000" cy="5598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fixed</a:t>
            </a:r>
            <a:endParaRPr sz="2400"/>
          </a:p>
        </p:txBody>
      </p:sp>
      <p:sp>
        <p:nvSpPr>
          <p:cNvPr id="207" name="Google Shape;207;p42"/>
          <p:cNvSpPr/>
          <p:nvPr/>
        </p:nvSpPr>
        <p:spPr>
          <a:xfrm>
            <a:off x="1741650" y="3099200"/>
            <a:ext cx="4620000" cy="6759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depends on the random sample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43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5" descr="freespee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3" y="1652588"/>
            <a:ext cx="7839075" cy="183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4377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213" name="Google Shape;213;p4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/>
              <a:t>Parameter</a:t>
            </a:r>
            <a:endParaRPr b="1">
              <a:solidFill>
                <a:srgbClr val="0000FF"/>
              </a:solidFill>
            </a:endParaRPr>
          </a:p>
          <a:p>
            <a:pPr marL="45720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number associated with the population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b="1"/>
              <a:t>Statistic</a:t>
            </a:r>
            <a:endParaRPr b="1">
              <a:solidFill>
                <a:srgbClr val="0000FF"/>
              </a:solidFill>
            </a:endParaRPr>
          </a:p>
          <a:p>
            <a:pPr marL="45720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number calculated from the sample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statistic can be used as an </a:t>
            </a:r>
            <a:r>
              <a:rPr lang="en" b="1"/>
              <a:t>estimate</a:t>
            </a:r>
            <a:r>
              <a:rPr lang="en"/>
              <a:t> of a parameter</a:t>
            </a:r>
            <a:endParaRPr/>
          </a:p>
        </p:txBody>
      </p:sp>
      <p:sp>
        <p:nvSpPr>
          <p:cNvPr id="214" name="Google Shape;214;p43"/>
          <p:cNvSpPr txBox="1"/>
          <p:nvPr/>
        </p:nvSpPr>
        <p:spPr>
          <a:xfrm>
            <a:off x="3915300" y="4062625"/>
            <a:ext cx="13134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7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305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enemy planes?</a:t>
            </a:r>
            <a:endParaRPr/>
          </a:p>
        </p:txBody>
      </p:sp>
      <p:pic>
        <p:nvPicPr>
          <p:cNvPr id="225" name="Google Shape;225;p45" descr="aircraft.jpg"/>
          <p:cNvPicPr preferRelativeResize="0"/>
          <p:nvPr/>
        </p:nvPicPr>
        <p:blipFill rotWithShape="1">
          <a:blip r:embed="rId3">
            <a:alphaModFix/>
          </a:blip>
          <a:srcRect l="23383"/>
          <a:stretch/>
        </p:blipFill>
        <p:spPr>
          <a:xfrm>
            <a:off x="76200" y="929350"/>
            <a:ext cx="4514226" cy="37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425" y="929352"/>
            <a:ext cx="4514224" cy="3722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4642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232" name="Google Shape;232;p4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16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Planes have serial numbers 1, 2, 3, …, N.</a:t>
            </a:r>
            <a:endParaRPr/>
          </a:p>
          <a:p>
            <a:pPr marL="457200" lvl="0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don’t know N.</a:t>
            </a:r>
            <a:endParaRPr/>
          </a:p>
          <a:p>
            <a:pPr marL="457200" lvl="0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would like to estimate N based on the serial numbers of the planes that we see.</a:t>
            </a:r>
            <a:endParaRPr/>
          </a:p>
          <a:p>
            <a:pPr marL="0" lvl="0" indent="0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sp>
        <p:nvSpPr>
          <p:cNvPr id="233" name="Google Shape;233;p46"/>
          <p:cNvSpPr txBox="1"/>
          <p:nvPr/>
        </p:nvSpPr>
        <p:spPr>
          <a:xfrm>
            <a:off x="519375" y="2911325"/>
            <a:ext cx="7954800" cy="17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</a:rPr>
              <a:t>The main assumption</a:t>
            </a:r>
            <a:endParaRPr sz="2400" b="1">
              <a:solidFill>
                <a:schemeClr val="dk1"/>
              </a:solidFill>
            </a:endParaRPr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The serial numbers of the planes that we see are a uniform random sample drawn with replacement from 1, 2, 3, …, N.</a:t>
            </a:r>
            <a:endParaRPr sz="2400">
              <a:solidFill>
                <a:schemeClr val="dk1"/>
              </a:solidFill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733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239" name="Google Shape;239;p47"/>
          <p:cNvSpPr txBox="1">
            <a:spLocks noGrp="1"/>
          </p:cNvSpPr>
          <p:nvPr>
            <p:ph type="body" idx="1"/>
          </p:nvPr>
        </p:nvSpPr>
        <p:spPr>
          <a:xfrm>
            <a:off x="457200" y="984100"/>
            <a:ext cx="7992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saw these serial numbers, what would be your estimate of N?</a:t>
            </a:r>
            <a:endParaRPr/>
          </a:p>
          <a:p>
            <a:pPr marL="0" lvl="0" indent="0" algn="ctr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170	271	285	290	48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235	 24	 90	291	19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240" name="Google Shape;240;p47"/>
          <p:cNvSpPr txBox="1"/>
          <p:nvPr/>
        </p:nvSpPr>
        <p:spPr>
          <a:xfrm>
            <a:off x="588075" y="3344575"/>
            <a:ext cx="76869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One idea:</a:t>
            </a:r>
            <a:r>
              <a:rPr lang="en" sz="2400"/>
              <a:t> 291. Just go with the largest one.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7723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8549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largest number observed</a:t>
            </a:r>
            <a:endParaRPr/>
          </a:p>
        </p:txBody>
      </p:sp>
      <p:sp>
        <p:nvSpPr>
          <p:cNvPr id="246" name="Google Shape;246;p4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15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Is it likely to be close to N?</a:t>
            </a:r>
            <a:endParaRPr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How likely?</a:t>
            </a:r>
            <a:endParaRPr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How close?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247" name="Google Shape;247;p48"/>
          <p:cNvSpPr txBox="1"/>
          <p:nvPr/>
        </p:nvSpPr>
        <p:spPr>
          <a:xfrm>
            <a:off x="505725" y="1544500"/>
            <a:ext cx="29796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48"/>
          <p:cNvSpPr txBox="1"/>
          <p:nvPr/>
        </p:nvSpPr>
        <p:spPr>
          <a:xfrm>
            <a:off x="574075" y="1900000"/>
            <a:ext cx="2747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48"/>
          <p:cNvSpPr txBox="1"/>
          <p:nvPr/>
        </p:nvSpPr>
        <p:spPr>
          <a:xfrm>
            <a:off x="457200" y="2432925"/>
            <a:ext cx="79413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Option 1.</a:t>
            </a:r>
            <a:r>
              <a:rPr lang="en" sz="2400"/>
              <a:t> We could try to calculate the probabilities and draw a probability histogram.</a:t>
            </a:r>
            <a:endParaRPr sz="2400"/>
          </a:p>
        </p:txBody>
      </p:sp>
      <p:sp>
        <p:nvSpPr>
          <p:cNvPr id="250" name="Google Shape;250;p48"/>
          <p:cNvSpPr txBox="1"/>
          <p:nvPr/>
        </p:nvSpPr>
        <p:spPr>
          <a:xfrm>
            <a:off x="457200" y="3492950"/>
            <a:ext cx="89370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Option 2.</a:t>
            </a:r>
            <a:r>
              <a:rPr lang="en" sz="2400"/>
              <a:t> We could simulate and draw an empirical histogram.</a:t>
            </a:r>
            <a:endParaRPr sz="2400"/>
          </a:p>
        </p:txBody>
      </p:sp>
      <p:sp>
        <p:nvSpPr>
          <p:cNvPr id="251" name="Google Shape;251;p48"/>
          <p:cNvSpPr txBox="1"/>
          <p:nvPr/>
        </p:nvSpPr>
        <p:spPr>
          <a:xfrm>
            <a:off x="3764100" y="40300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4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Verdict on the estimate</a:t>
            </a:r>
            <a:endParaRPr/>
          </a:p>
        </p:txBody>
      </p:sp>
      <p:sp>
        <p:nvSpPr>
          <p:cNvPr id="257" name="Google Shape;257;p49"/>
          <p:cNvSpPr txBox="1">
            <a:spLocks noGrp="1"/>
          </p:cNvSpPr>
          <p:nvPr>
            <p:ph type="body" idx="1"/>
          </p:nvPr>
        </p:nvSpPr>
        <p:spPr>
          <a:xfrm>
            <a:off x="457200" y="1047750"/>
            <a:ext cx="7168200" cy="13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largest serial number observed is likely to be close to N.</a:t>
            </a:r>
            <a:endParaRPr/>
          </a:p>
          <a:p>
            <a:pPr marL="457200" lvl="0" indent="-381000" rtl="0">
              <a:spcBef>
                <a:spcPts val="800"/>
              </a:spcBef>
              <a:spcAft>
                <a:spcPts val="800"/>
              </a:spcAft>
              <a:buSzPts val="2400"/>
              <a:buChar char="●"/>
            </a:pPr>
            <a:r>
              <a:rPr lang="en"/>
              <a:t>But it is also likely to underestimate N.</a:t>
            </a:r>
            <a:endParaRPr/>
          </a:p>
        </p:txBody>
      </p:sp>
      <p:sp>
        <p:nvSpPr>
          <p:cNvPr id="258" name="Google Shape;258;p49"/>
          <p:cNvSpPr txBox="1"/>
          <p:nvPr/>
        </p:nvSpPr>
        <p:spPr>
          <a:xfrm>
            <a:off x="457200" y="2495550"/>
            <a:ext cx="8135100" cy="8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Another idea for an estimate:</a:t>
            </a:r>
            <a:endParaRPr sz="2400" b="1"/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Average of the serial numbers observed  ~  N/2</a:t>
            </a:r>
            <a:endParaRPr sz="2400"/>
          </a:p>
        </p:txBody>
      </p:sp>
      <p:sp>
        <p:nvSpPr>
          <p:cNvPr id="259" name="Google Shape;259;p49"/>
          <p:cNvSpPr txBox="1"/>
          <p:nvPr/>
        </p:nvSpPr>
        <p:spPr>
          <a:xfrm>
            <a:off x="457200" y="3521525"/>
            <a:ext cx="50385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New estimate:</a:t>
            </a:r>
            <a:r>
              <a:rPr lang="en" sz="2400"/>
              <a:t> 2 times the average</a:t>
            </a:r>
            <a:endParaRPr sz="2400"/>
          </a:p>
        </p:txBody>
      </p:sp>
      <p:sp>
        <p:nvSpPr>
          <p:cNvPr id="260" name="Google Shape;260;p49"/>
          <p:cNvSpPr txBox="1"/>
          <p:nvPr/>
        </p:nvSpPr>
        <p:spPr>
          <a:xfrm>
            <a:off x="3764100" y="40300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Module 6</a:t>
            </a:r>
            <a:endParaRPr dirty="0"/>
          </a:p>
        </p:txBody>
      </p:sp>
      <p:sp>
        <p:nvSpPr>
          <p:cNvPr id="146" name="Google Shape;146;p3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9709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6801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and Simulation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365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7683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390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Mendel's Pea Plants</a:t>
            </a:r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1"/>
          </p:nvPr>
        </p:nvSpPr>
        <p:spPr>
          <a:xfrm>
            <a:off x="457200" y="859524"/>
            <a:ext cx="8229600" cy="3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3262"/>
                </a:solidFill>
              </a:rPr>
              <a:t>Gregor Mendel (1822-1884) </a:t>
            </a:r>
            <a:r>
              <a:rPr lang="en">
                <a:solidFill>
                  <a:srgbClr val="003262"/>
                </a:solidFill>
              </a:rPr>
              <a:t>was an Austrian monk and founder of the modern field of genetics. His theories predicted that pea plants will bear purple or white flowers at random, in the ratio 3:1.</a:t>
            </a:r>
            <a:endParaRPr>
              <a:solidFill>
                <a:srgbClr val="003262"/>
              </a:solidFill>
            </a:endParaRPr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/>
              <a:t>He planted 929 plants.  Can we predict how many will have purple flowers, if his theories are right?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b="1">
              <a:solidFill>
                <a:srgbClr val="003262"/>
              </a:solidFill>
            </a:endParaRPr>
          </a:p>
        </p:txBody>
      </p:sp>
      <p:sp>
        <p:nvSpPr>
          <p:cNvPr id="162" name="Google Shape;162;p39"/>
          <p:cNvSpPr txBox="1"/>
          <p:nvPr/>
        </p:nvSpPr>
        <p:spPr>
          <a:xfrm>
            <a:off x="7162800" y="4117608"/>
            <a:ext cx="16836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8826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390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Mendel's Observations</a:t>
            </a:r>
            <a:endParaRPr/>
          </a:p>
        </p:txBody>
      </p:sp>
      <p:sp>
        <p:nvSpPr>
          <p:cNvPr id="168" name="Google Shape;168;p40"/>
          <p:cNvSpPr txBox="1">
            <a:spLocks noGrp="1"/>
          </p:cNvSpPr>
          <p:nvPr>
            <p:ph type="body" idx="1"/>
          </p:nvPr>
        </p:nvSpPr>
        <p:spPr>
          <a:xfrm>
            <a:off x="457200" y="859524"/>
            <a:ext cx="8229600" cy="3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262"/>
                </a:solidFill>
              </a:rPr>
              <a:t>Mendel observed 705 of the 929 plants had purple flowers.</a:t>
            </a:r>
            <a:endParaRPr>
              <a:solidFill>
                <a:srgbClr val="003262"/>
              </a:solidFill>
            </a:endParaRPr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/>
              <a:t>Does this sound consistent with our predictions?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b="1">
              <a:solidFill>
                <a:srgbClr val="003262"/>
              </a:solidFill>
            </a:endParaRPr>
          </a:p>
        </p:txBody>
      </p:sp>
      <p:sp>
        <p:nvSpPr>
          <p:cNvPr id="169" name="Google Shape;169;p40"/>
          <p:cNvSpPr txBox="1"/>
          <p:nvPr/>
        </p:nvSpPr>
        <p:spPr>
          <a:xfrm>
            <a:off x="7162800" y="4117608"/>
            <a:ext cx="16836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5218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390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Statistics</a:t>
            </a:r>
            <a:endParaRPr/>
          </a:p>
        </p:txBody>
      </p:sp>
      <p:sp>
        <p:nvSpPr>
          <p:cNvPr id="175" name="Google Shape;175;p41"/>
          <p:cNvSpPr txBox="1">
            <a:spLocks noGrp="1"/>
          </p:cNvSpPr>
          <p:nvPr>
            <p:ph type="body" idx="1"/>
          </p:nvPr>
        </p:nvSpPr>
        <p:spPr>
          <a:xfrm>
            <a:off x="457200" y="859524"/>
            <a:ext cx="8229600" cy="3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262"/>
                </a:solidFill>
              </a:rPr>
              <a:t>The statistic was "proportion of plants with purple flowers".  We could have chosen a different statistic, and predicted the values of that statistic.</a:t>
            </a:r>
            <a:endParaRPr b="1">
              <a:solidFill>
                <a:srgbClr val="003262"/>
              </a:solidFill>
            </a:endParaRPr>
          </a:p>
        </p:txBody>
      </p:sp>
      <p:sp>
        <p:nvSpPr>
          <p:cNvPr id="176" name="Google Shape;176;p41"/>
          <p:cNvSpPr txBox="1"/>
          <p:nvPr/>
        </p:nvSpPr>
        <p:spPr>
          <a:xfrm>
            <a:off x="7162800" y="4117608"/>
            <a:ext cx="16836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1827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183" name="Google Shape;183;p42"/>
          <p:cNvSpPr txBox="1">
            <a:spLocks noGrp="1"/>
          </p:cNvSpPr>
          <p:nvPr>
            <p:ph type="title" idx="4294967295"/>
          </p:nvPr>
        </p:nvSpPr>
        <p:spPr>
          <a:xfrm>
            <a:off x="0" y="3532188"/>
            <a:ext cx="6705600" cy="676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u="sng">
                <a:solidFill>
                  <a:schemeClr val="hlink"/>
                </a:solidFill>
                <a:hlinkClick r:id="rId3"/>
              </a:rPr>
              <a:t>bit.ly/attend8</a:t>
            </a:r>
            <a:endParaRPr sz="3000" b="0"/>
          </a:p>
        </p:txBody>
      </p:sp>
    </p:spTree>
    <p:extLst>
      <p:ext uri="{BB962C8B-B14F-4D97-AF65-F5344CB8AC3E}">
        <p14:creationId xmlns:p14="http://schemas.microsoft.com/office/powerpoint/2010/main" val="5948483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>
            <a:spLocks noGrp="1"/>
          </p:cNvSpPr>
          <p:nvPr>
            <p:ph type="title"/>
          </p:nvPr>
        </p:nvSpPr>
        <p:spPr>
          <a:xfrm>
            <a:off x="2193475" y="2233800"/>
            <a:ext cx="4756800" cy="6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Predictions: Swain v. Alabama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62934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Jury Panels</a:t>
            </a:r>
            <a:endParaRPr/>
          </a:p>
        </p:txBody>
      </p:sp>
      <p:sp>
        <p:nvSpPr>
          <p:cNvPr id="193" name="Google Shape;193;p44"/>
          <p:cNvSpPr txBox="1">
            <a:spLocks noGrp="1"/>
          </p:cNvSpPr>
          <p:nvPr>
            <p:ph type="body" idx="1"/>
          </p:nvPr>
        </p:nvSpPr>
        <p:spPr>
          <a:xfrm>
            <a:off x="457200" y="2175700"/>
            <a:ext cx="8229600" cy="27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Section 197 of California's Code of Civil Procedure</a:t>
            </a:r>
            <a:r>
              <a:rPr lang="en" sz="2000"/>
              <a:t>: All persons selected for jury service shall be selected at random, from a source or sources inclusive of a representative cross section of the population of the area served by the court.</a:t>
            </a:r>
            <a:endParaRPr sz="2000"/>
          </a:p>
          <a:p>
            <a:pPr marL="0" lvl="0" indent="0" rtl="0">
              <a:spcBef>
                <a:spcPts val="1000"/>
              </a:spcBef>
              <a:spcAft>
                <a:spcPts val="400"/>
              </a:spcAft>
              <a:buNone/>
            </a:pPr>
            <a:r>
              <a:rPr lang="en" sz="2000" b="1"/>
              <a:t>Sixth Amendment to the US Constitution</a:t>
            </a:r>
            <a:r>
              <a:rPr lang="en" sz="2000"/>
              <a:t>: … the accused shall enjoy the right to a speedy and public trial, by an impartial jury of the state and district wherein the crime shall have been committed.</a:t>
            </a:r>
            <a:endParaRPr sz="2000"/>
          </a:p>
        </p:txBody>
      </p:sp>
      <p:sp>
        <p:nvSpPr>
          <p:cNvPr id="195" name="Google Shape;195;p44"/>
          <p:cNvSpPr/>
          <p:nvPr/>
        </p:nvSpPr>
        <p:spPr>
          <a:xfrm>
            <a:off x="629150" y="1108975"/>
            <a:ext cx="1683600" cy="868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Eligible jurors in a county</a:t>
            </a:r>
            <a:endParaRPr sz="1800"/>
          </a:p>
        </p:txBody>
      </p:sp>
      <p:sp>
        <p:nvSpPr>
          <p:cNvPr id="196" name="Google Shape;196;p44"/>
          <p:cNvSpPr/>
          <p:nvPr/>
        </p:nvSpPr>
        <p:spPr>
          <a:xfrm>
            <a:off x="6953750" y="1108975"/>
            <a:ext cx="1683600" cy="8688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Jury</a:t>
            </a:r>
            <a:endParaRPr sz="1800"/>
          </a:p>
        </p:txBody>
      </p:sp>
      <p:grpSp>
        <p:nvGrpSpPr>
          <p:cNvPr id="197" name="Google Shape;197;p44"/>
          <p:cNvGrpSpPr/>
          <p:nvPr/>
        </p:nvGrpSpPr>
        <p:grpSpPr>
          <a:xfrm>
            <a:off x="2414200" y="1108975"/>
            <a:ext cx="2006750" cy="868800"/>
            <a:chOff x="2414200" y="1108975"/>
            <a:chExt cx="2006750" cy="868800"/>
          </a:xfrm>
        </p:grpSpPr>
        <p:sp>
          <p:nvSpPr>
            <p:cNvPr id="198" name="Google Shape;198;p44"/>
            <p:cNvSpPr/>
            <p:nvPr/>
          </p:nvSpPr>
          <p:spPr>
            <a:xfrm>
              <a:off x="2737350" y="1108975"/>
              <a:ext cx="1683600" cy="868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List of eligible residents</a:t>
              </a:r>
              <a:endParaRPr sz="1800"/>
            </a:p>
          </p:txBody>
        </p:sp>
        <p:sp>
          <p:nvSpPr>
            <p:cNvPr id="199" name="Google Shape;199;p44"/>
            <p:cNvSpPr/>
            <p:nvPr/>
          </p:nvSpPr>
          <p:spPr>
            <a:xfrm>
              <a:off x="2414200" y="1339050"/>
              <a:ext cx="221700" cy="369600"/>
            </a:xfrm>
            <a:prstGeom prst="rightArrow">
              <a:avLst>
                <a:gd name="adj1" fmla="val 50000"/>
                <a:gd name="adj2" fmla="val 11636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44"/>
          <p:cNvGrpSpPr/>
          <p:nvPr/>
        </p:nvGrpSpPr>
        <p:grpSpPr>
          <a:xfrm>
            <a:off x="4522400" y="1108975"/>
            <a:ext cx="2329900" cy="868800"/>
            <a:chOff x="4522400" y="1108975"/>
            <a:chExt cx="2329900" cy="868800"/>
          </a:xfrm>
        </p:grpSpPr>
        <p:sp>
          <p:nvSpPr>
            <p:cNvPr id="201" name="Google Shape;201;p44"/>
            <p:cNvSpPr/>
            <p:nvPr/>
          </p:nvSpPr>
          <p:spPr>
            <a:xfrm>
              <a:off x="4845550" y="1108975"/>
              <a:ext cx="1683600" cy="868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Jury panel</a:t>
              </a:r>
              <a:endParaRPr sz="1800"/>
            </a:p>
          </p:txBody>
        </p:sp>
        <p:sp>
          <p:nvSpPr>
            <p:cNvPr id="202" name="Google Shape;202;p44"/>
            <p:cNvSpPr/>
            <p:nvPr/>
          </p:nvSpPr>
          <p:spPr>
            <a:xfrm>
              <a:off x="4522400" y="1339050"/>
              <a:ext cx="221700" cy="369600"/>
            </a:xfrm>
            <a:prstGeom prst="rightArrow">
              <a:avLst>
                <a:gd name="adj1" fmla="val 50000"/>
                <a:gd name="adj2" fmla="val 11636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4"/>
            <p:cNvSpPr/>
            <p:nvPr/>
          </p:nvSpPr>
          <p:spPr>
            <a:xfrm>
              <a:off x="6630600" y="1339050"/>
              <a:ext cx="221700" cy="369600"/>
            </a:xfrm>
            <a:prstGeom prst="rightArrow">
              <a:avLst>
                <a:gd name="adj1" fmla="val 50000"/>
                <a:gd name="adj2" fmla="val 116361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91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Swain v. Alabama</a:t>
            </a:r>
            <a:endParaRPr/>
          </a:p>
        </p:txBody>
      </p:sp>
      <p:sp>
        <p:nvSpPr>
          <p:cNvPr id="209" name="Google Shape;209;p45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1965 Supreme Court case about jury selection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Talladega, Alabama, 26% of residents were black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Swain's jury panel, 8 of 100 panelists were black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 8 were struck from the jury by the prosecution</a:t>
            </a:r>
            <a:br>
              <a:rPr lang="en"/>
            </a:br>
            <a:r>
              <a:rPr lang="en"/>
              <a:t>(using peremptory challenges)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400"/>
              </a:spcAft>
              <a:buNone/>
            </a:pPr>
            <a:r>
              <a:rPr lang="en" b="1"/>
              <a:t>Ruling</a:t>
            </a:r>
            <a:r>
              <a:rPr lang="en"/>
              <a:t>: "The overall percentage disparity has been small and reflects no studied attempt to include or exclude a specified number of [black men]."</a:t>
            </a:r>
            <a:endParaRPr/>
          </a:p>
        </p:txBody>
      </p:sp>
      <p:sp>
        <p:nvSpPr>
          <p:cNvPr id="210" name="Google Shape;210;p45"/>
          <p:cNvSpPr txBox="1"/>
          <p:nvPr/>
        </p:nvSpPr>
        <p:spPr>
          <a:xfrm>
            <a:off x="3730200" y="4115133"/>
            <a:ext cx="16836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681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43097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 information</a:t>
            </a:r>
            <a:endParaRPr/>
          </a:p>
        </p:txBody>
      </p:sp>
      <p:sp>
        <p:nvSpPr>
          <p:cNvPr id="221" name="Google Shape;221;p47"/>
          <p:cNvSpPr txBox="1">
            <a:spLocks noGrp="1"/>
          </p:cNvSpPr>
          <p:nvPr>
            <p:ph type="body" idx="1"/>
          </p:nvPr>
        </p:nvSpPr>
        <p:spPr>
          <a:xfrm>
            <a:off x="526650" y="1085456"/>
            <a:ext cx="8229600" cy="3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You want to know how many US voters support a particular policy.</a:t>
            </a:r>
            <a:br>
              <a:rPr lang="en" sz="2400"/>
            </a:b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You could ask everyone.  That works.</a:t>
            </a:r>
            <a:br>
              <a:rPr lang="en" sz="2400"/>
            </a:b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But, sometimes we can't afford to do that.  So, instead, we could ask some of them, and draw inferences about the general population.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02837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scenario</a:t>
            </a:r>
            <a:endParaRPr/>
          </a:p>
        </p:txBody>
      </p:sp>
      <p:sp>
        <p:nvSpPr>
          <p:cNvPr id="227" name="Google Shape;227;p48"/>
          <p:cNvSpPr txBox="1">
            <a:spLocks noGrp="1"/>
          </p:cNvSpPr>
          <p:nvPr>
            <p:ph type="body" idx="1"/>
          </p:nvPr>
        </p:nvSpPr>
        <p:spPr>
          <a:xfrm>
            <a:off x="526650" y="1085456"/>
            <a:ext cx="8229600" cy="3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You have to make a decision based on incomplete information.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The quality of your decision is affected by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/>
              <a:t>the information that you have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/>
              <a:t>the information that you don’t have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So, before making the decision, it is worth examining why and how your information came to be incomplete.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529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Deterministic sample: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Sampling scheme doesn’t involve chance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Probability sample: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Before the sample is drawn, you have to know the selection probability of every group of people in the population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Not all individuals have to have equal chance of being selected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7"/>
          <p:cNvSpPr txBox="1"/>
          <p:nvPr/>
        </p:nvSpPr>
        <p:spPr>
          <a:xfrm>
            <a:off x="7123650" y="4224350"/>
            <a:ext cx="14955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1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 b="1">
                <a:solidFill>
                  <a:srgbClr val="003262"/>
                </a:solidFill>
              </a:rPr>
              <a:t>Population: </a:t>
            </a:r>
            <a:r>
              <a:rPr lang="en" sz="2400"/>
              <a:t>A collection of individuals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/>
              <a:t>All flights out of SFO last summer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 b="1">
                <a:solidFill>
                  <a:srgbClr val="003262"/>
                </a:solidFill>
              </a:rPr>
              <a:t>Variable:</a:t>
            </a:r>
            <a:r>
              <a:rPr lang="en" sz="2400"/>
              <a:t> Something that varies in the population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/>
              <a:t>airline </a:t>
            </a:r>
            <a:r>
              <a:rPr lang="en" i="1">
                <a:solidFill>
                  <a:srgbClr val="003262"/>
                </a:solidFill>
              </a:rPr>
              <a:t>(categorical variable)</a:t>
            </a:r>
            <a:endParaRPr i="1">
              <a:solidFill>
                <a:srgbClr val="003262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/>
              <a:t>amount of delay in departure </a:t>
            </a:r>
            <a:r>
              <a:rPr lang="en" i="1">
                <a:solidFill>
                  <a:srgbClr val="003262"/>
                </a:solidFill>
              </a:rPr>
              <a:t>(quantitative variable)</a:t>
            </a:r>
            <a:endParaRPr i="1">
              <a:solidFill>
                <a:srgbClr val="003262"/>
              </a:solidFill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003262"/>
              </a:solidFill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 b="1">
                <a:solidFill>
                  <a:srgbClr val="003262"/>
                </a:solidFill>
              </a:rPr>
              <a:t>Sample:</a:t>
            </a:r>
            <a:r>
              <a:rPr lang="en" sz="2400"/>
              <a:t> A subset of the population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5073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take a sample?</a:t>
            </a:r>
            <a:endParaRPr/>
          </a:p>
        </p:txBody>
      </p:sp>
      <p:sp>
        <p:nvSpPr>
          <p:cNvPr id="239" name="Google Shape;239;p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You want to understand the variable in the population,</a:t>
            </a:r>
            <a:endParaRPr sz="2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262"/>
                </a:solidFill>
              </a:rPr>
              <a:t>but</a:t>
            </a:r>
            <a:endParaRPr sz="2400">
              <a:solidFill>
                <a:srgbClr val="003262"/>
              </a:solidFill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you don’t have the resources to measure the variable on all the individuals in the population,</a:t>
            </a:r>
            <a:endParaRPr sz="2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3262"/>
                </a:solidFill>
              </a:rPr>
              <a:t>so</a:t>
            </a:r>
            <a:endParaRPr sz="2400">
              <a:solidFill>
                <a:srgbClr val="003262"/>
              </a:solidFill>
            </a:endParaRPr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you just measure it on a subset of them.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716892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“Tickets in a box”</a:t>
            </a:r>
            <a:endParaRPr/>
          </a:p>
        </p:txBody>
      </p:sp>
      <p:cxnSp>
        <p:nvCxnSpPr>
          <p:cNvPr id="245" name="Google Shape;245;p51"/>
          <p:cNvCxnSpPr/>
          <p:nvPr/>
        </p:nvCxnSpPr>
        <p:spPr>
          <a:xfrm>
            <a:off x="1323875" y="2505356"/>
            <a:ext cx="0" cy="935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51"/>
          <p:cNvCxnSpPr/>
          <p:nvPr/>
        </p:nvCxnSpPr>
        <p:spPr>
          <a:xfrm rot="10800000" flipH="1">
            <a:off x="1323875" y="3417450"/>
            <a:ext cx="4418100" cy="23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51"/>
          <p:cNvCxnSpPr/>
          <p:nvPr/>
        </p:nvCxnSpPr>
        <p:spPr>
          <a:xfrm rot="10800000">
            <a:off x="5757325" y="2488200"/>
            <a:ext cx="0" cy="94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51"/>
          <p:cNvSpPr/>
          <p:nvPr/>
        </p:nvSpPr>
        <p:spPr>
          <a:xfrm>
            <a:off x="1677950" y="2770913"/>
            <a:ext cx="492600" cy="1848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51"/>
          <p:cNvSpPr/>
          <p:nvPr/>
        </p:nvSpPr>
        <p:spPr>
          <a:xfrm>
            <a:off x="2292175" y="2955638"/>
            <a:ext cx="492600" cy="184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51"/>
          <p:cNvSpPr/>
          <p:nvPr/>
        </p:nvSpPr>
        <p:spPr>
          <a:xfrm>
            <a:off x="2998750" y="3140363"/>
            <a:ext cx="492600" cy="184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51"/>
          <p:cNvSpPr/>
          <p:nvPr/>
        </p:nvSpPr>
        <p:spPr>
          <a:xfrm>
            <a:off x="2135150" y="3113813"/>
            <a:ext cx="492600" cy="1848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51"/>
          <p:cNvSpPr/>
          <p:nvPr/>
        </p:nvSpPr>
        <p:spPr>
          <a:xfrm>
            <a:off x="4902200" y="2880544"/>
            <a:ext cx="492600" cy="184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51"/>
          <p:cNvSpPr/>
          <p:nvPr/>
        </p:nvSpPr>
        <p:spPr>
          <a:xfrm>
            <a:off x="5166225" y="3148959"/>
            <a:ext cx="492600" cy="1848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51"/>
          <p:cNvSpPr/>
          <p:nvPr/>
        </p:nvSpPr>
        <p:spPr>
          <a:xfrm>
            <a:off x="4309500" y="3113813"/>
            <a:ext cx="492600" cy="184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51"/>
          <p:cNvSpPr/>
          <p:nvPr/>
        </p:nvSpPr>
        <p:spPr>
          <a:xfrm>
            <a:off x="1483213" y="3094144"/>
            <a:ext cx="492600" cy="184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51"/>
          <p:cNvSpPr/>
          <p:nvPr/>
        </p:nvSpPr>
        <p:spPr>
          <a:xfrm>
            <a:off x="5166225" y="2695819"/>
            <a:ext cx="492600" cy="184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1"/>
          <p:cNvSpPr/>
          <p:nvPr/>
        </p:nvSpPr>
        <p:spPr>
          <a:xfrm>
            <a:off x="2524625" y="2695819"/>
            <a:ext cx="492600" cy="184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51"/>
          <p:cNvSpPr/>
          <p:nvPr/>
        </p:nvSpPr>
        <p:spPr>
          <a:xfrm>
            <a:off x="4325700" y="2743894"/>
            <a:ext cx="492600" cy="184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51"/>
          <p:cNvSpPr/>
          <p:nvPr/>
        </p:nvSpPr>
        <p:spPr>
          <a:xfrm>
            <a:off x="3654125" y="3148969"/>
            <a:ext cx="492600" cy="184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51"/>
          <p:cNvSpPr/>
          <p:nvPr/>
        </p:nvSpPr>
        <p:spPr>
          <a:xfrm>
            <a:off x="3161525" y="2863350"/>
            <a:ext cx="492600" cy="184800"/>
          </a:xfrm>
          <a:prstGeom prst="rect">
            <a:avLst/>
          </a:prstGeom>
          <a:solidFill>
            <a:srgbClr val="CC412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51"/>
          <p:cNvSpPr/>
          <p:nvPr/>
        </p:nvSpPr>
        <p:spPr>
          <a:xfrm>
            <a:off x="3967050" y="2695819"/>
            <a:ext cx="492600" cy="184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51"/>
          <p:cNvSpPr/>
          <p:nvPr/>
        </p:nvSpPr>
        <p:spPr>
          <a:xfrm>
            <a:off x="3743613" y="2922394"/>
            <a:ext cx="492600" cy="184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1"/>
          <p:cNvSpPr/>
          <p:nvPr/>
        </p:nvSpPr>
        <p:spPr>
          <a:xfrm>
            <a:off x="5280125" y="2047943"/>
            <a:ext cx="1462475" cy="769144"/>
          </a:xfrm>
          <a:custGeom>
            <a:avLst/>
            <a:gdLst/>
            <a:ahLst/>
            <a:cxnLst/>
            <a:rect l="l" t="t" r="r" b="b"/>
            <a:pathLst>
              <a:path w="58499" h="41021" extrusionOk="0">
                <a:moveTo>
                  <a:pt x="0" y="26243"/>
                </a:moveTo>
                <a:cubicBezTo>
                  <a:pt x="1319" y="9109"/>
                  <a:pt x="28392" y="-3602"/>
                  <a:pt x="44950" y="997"/>
                </a:cubicBezTo>
                <a:cubicBezTo>
                  <a:pt x="58521" y="4766"/>
                  <a:pt x="58497" y="26936"/>
                  <a:pt x="58497" y="41021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Google Shape;264;p51"/>
          <p:cNvSpPr/>
          <p:nvPr/>
        </p:nvSpPr>
        <p:spPr>
          <a:xfrm>
            <a:off x="4587400" y="1336354"/>
            <a:ext cx="3031625" cy="1399931"/>
          </a:xfrm>
          <a:custGeom>
            <a:avLst/>
            <a:gdLst/>
            <a:ahLst/>
            <a:cxnLst/>
            <a:rect l="l" t="t" r="r" b="b"/>
            <a:pathLst>
              <a:path w="121265" h="74663" extrusionOk="0">
                <a:moveTo>
                  <a:pt x="0" y="64195"/>
                </a:moveTo>
                <a:cubicBezTo>
                  <a:pt x="0" y="50218"/>
                  <a:pt x="11053" y="37748"/>
                  <a:pt x="20936" y="27865"/>
                </a:cubicBezTo>
                <a:cubicBezTo>
                  <a:pt x="36203" y="12598"/>
                  <a:pt x="59393" y="-4900"/>
                  <a:pt x="80048" y="1387"/>
                </a:cubicBezTo>
                <a:cubicBezTo>
                  <a:pt x="93402" y="5452"/>
                  <a:pt x="106172" y="14403"/>
                  <a:pt x="113915" y="26018"/>
                </a:cubicBezTo>
                <a:cubicBezTo>
                  <a:pt x="122996" y="39640"/>
                  <a:pt x="120688" y="58292"/>
                  <a:pt x="120688" y="74663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Google Shape;265;p51"/>
          <p:cNvSpPr/>
          <p:nvPr/>
        </p:nvSpPr>
        <p:spPr>
          <a:xfrm>
            <a:off x="6483850" y="2955638"/>
            <a:ext cx="492600" cy="1848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51"/>
          <p:cNvSpPr/>
          <p:nvPr/>
        </p:nvSpPr>
        <p:spPr>
          <a:xfrm>
            <a:off x="7395275" y="2863350"/>
            <a:ext cx="492600" cy="184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51"/>
          <p:cNvSpPr/>
          <p:nvPr/>
        </p:nvSpPr>
        <p:spPr>
          <a:xfrm>
            <a:off x="6645488" y="2707800"/>
            <a:ext cx="169325" cy="160763"/>
          </a:xfrm>
          <a:custGeom>
            <a:avLst/>
            <a:gdLst/>
            <a:ahLst/>
            <a:cxnLst/>
            <a:rect l="l" t="t" r="r" b="b"/>
            <a:pathLst>
              <a:path w="6773" h="8574" extrusionOk="0">
                <a:moveTo>
                  <a:pt x="0" y="2463"/>
                </a:moveTo>
                <a:cubicBezTo>
                  <a:pt x="1047" y="4556"/>
                  <a:pt x="3264" y="10099"/>
                  <a:pt x="4310" y="8005"/>
                </a:cubicBezTo>
                <a:cubicBezTo>
                  <a:pt x="5558" y="5508"/>
                  <a:pt x="6773" y="2792"/>
                  <a:pt x="6773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Google Shape;268;p51"/>
          <p:cNvSpPr/>
          <p:nvPr/>
        </p:nvSpPr>
        <p:spPr>
          <a:xfrm>
            <a:off x="7527625" y="2643900"/>
            <a:ext cx="169350" cy="135056"/>
          </a:xfrm>
          <a:custGeom>
            <a:avLst/>
            <a:gdLst/>
            <a:ahLst/>
            <a:cxnLst/>
            <a:rect l="l" t="t" r="r" b="b"/>
            <a:pathLst>
              <a:path w="6774" h="7203" extrusionOk="0">
                <a:moveTo>
                  <a:pt x="0" y="1848"/>
                </a:moveTo>
                <a:cubicBezTo>
                  <a:pt x="1289" y="3780"/>
                  <a:pt x="3285" y="8416"/>
                  <a:pt x="4927" y="6774"/>
                </a:cubicBezTo>
                <a:cubicBezTo>
                  <a:pt x="6582" y="5119"/>
                  <a:pt x="6774" y="2340"/>
                  <a:pt x="6774" y="0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9" name="Google Shape;269;p51"/>
          <p:cNvSpPr txBox="1"/>
          <p:nvPr/>
        </p:nvSpPr>
        <p:spPr>
          <a:xfrm>
            <a:off x="2501525" y="3524231"/>
            <a:ext cx="20628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population</a:t>
            </a:r>
            <a:endParaRPr sz="3000"/>
          </a:p>
        </p:txBody>
      </p:sp>
      <p:sp>
        <p:nvSpPr>
          <p:cNvPr id="270" name="Google Shape;270;p51"/>
          <p:cNvSpPr txBox="1"/>
          <p:nvPr/>
        </p:nvSpPr>
        <p:spPr>
          <a:xfrm>
            <a:off x="6483850" y="3278906"/>
            <a:ext cx="1600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sample</a:t>
            </a: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9777344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way to draw the sample</a:t>
            </a:r>
            <a:endParaRPr/>
          </a:p>
        </p:txBody>
      </p:sp>
      <p:sp>
        <p:nvSpPr>
          <p:cNvPr id="276" name="Google Shape;276;p52"/>
          <p:cNvSpPr txBox="1">
            <a:spLocks noGrp="1"/>
          </p:cNvSpPr>
          <p:nvPr>
            <p:ph type="body" idx="1"/>
          </p:nvPr>
        </p:nvSpPr>
        <p:spPr>
          <a:xfrm>
            <a:off x="3382050" y="2232000"/>
            <a:ext cx="2606100" cy="6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3262"/>
                </a:solidFill>
              </a:rPr>
              <a:t>At random!</a:t>
            </a:r>
            <a:endParaRPr b="1">
              <a:solidFill>
                <a:srgbClr val="0032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297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distributions</a:t>
            </a:r>
            <a:endParaRPr/>
          </a:p>
        </p:txBody>
      </p:sp>
      <p:sp>
        <p:nvSpPr>
          <p:cNvPr id="282" name="Google Shape;282;p53"/>
          <p:cNvSpPr txBox="1">
            <a:spLocks noGrp="1"/>
          </p:cNvSpPr>
          <p:nvPr>
            <p:ph type="body" idx="1"/>
          </p:nvPr>
        </p:nvSpPr>
        <p:spPr>
          <a:xfrm>
            <a:off x="1776100" y="1385138"/>
            <a:ext cx="2832900" cy="9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distribution of the population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3" name="Google Shape;28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7950" y="1068909"/>
            <a:ext cx="2409488" cy="1622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7950" y="2759006"/>
            <a:ext cx="2409488" cy="171954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3"/>
          <p:cNvSpPr txBox="1"/>
          <p:nvPr/>
        </p:nvSpPr>
        <p:spPr>
          <a:xfrm>
            <a:off x="874600" y="3181491"/>
            <a:ext cx="3734400" cy="8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empirical distribution of a sample</a:t>
            </a: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15826200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sample at random?</a:t>
            </a:r>
            <a:endParaRPr/>
          </a:p>
        </p:txBody>
      </p:sp>
      <p:sp>
        <p:nvSpPr>
          <p:cNvPr id="291" name="Google Shape;291;p54"/>
          <p:cNvSpPr txBox="1">
            <a:spLocks noGrp="1"/>
          </p:cNvSpPr>
          <p:nvPr>
            <p:ph type="body" idx="1"/>
          </p:nvPr>
        </p:nvSpPr>
        <p:spPr>
          <a:xfrm>
            <a:off x="441000" y="1320666"/>
            <a:ext cx="6248100" cy="15771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The </a:t>
            </a:r>
            <a:r>
              <a:rPr lang="en" sz="2400">
                <a:solidFill>
                  <a:srgbClr val="38761D"/>
                </a:solidFill>
              </a:rPr>
              <a:t>empirical distribution</a:t>
            </a:r>
            <a:r>
              <a:rPr lang="en" sz="2400"/>
              <a:t> </a:t>
            </a: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of a </a:t>
            </a:r>
            <a:r>
              <a:rPr lang="en" sz="2400">
                <a:solidFill>
                  <a:srgbClr val="0000FF"/>
                </a:solidFill>
              </a:rPr>
              <a:t>large</a:t>
            </a:r>
            <a:r>
              <a:rPr lang="en" sz="2400"/>
              <a:t> </a:t>
            </a:r>
            <a:r>
              <a:rPr lang="en" sz="2400">
                <a:solidFill>
                  <a:srgbClr val="A61C00"/>
                </a:solidFill>
              </a:rPr>
              <a:t>random</a:t>
            </a:r>
            <a:r>
              <a:rPr lang="en" sz="2400"/>
              <a:t> </a:t>
            </a:r>
            <a:r>
              <a:rPr lang="en" sz="2400">
                <a:solidFill>
                  <a:srgbClr val="38761D"/>
                </a:solidFill>
              </a:rPr>
              <a:t>sample</a:t>
            </a:r>
            <a:endParaRPr sz="2400">
              <a:solidFill>
                <a:srgbClr val="38761D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is </a:t>
            </a:r>
            <a:r>
              <a:rPr lang="en" sz="2400">
                <a:solidFill>
                  <a:srgbClr val="B45F06"/>
                </a:solidFill>
              </a:rPr>
              <a:t>very likely</a:t>
            </a:r>
            <a:r>
              <a:rPr lang="en" sz="2400"/>
              <a:t> to be </a:t>
            </a:r>
            <a:r>
              <a:rPr lang="en" sz="2400">
                <a:solidFill>
                  <a:srgbClr val="674EA7"/>
                </a:solidFill>
              </a:rPr>
              <a:t>close</a:t>
            </a:r>
            <a:endParaRPr sz="2400">
              <a:solidFill>
                <a:srgbClr val="674EA7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to the </a:t>
            </a:r>
            <a:r>
              <a:rPr lang="en" sz="2400">
                <a:solidFill>
                  <a:srgbClr val="3D85C6"/>
                </a:solidFill>
              </a:rPr>
              <a:t>distribution of the population</a:t>
            </a:r>
            <a:r>
              <a:rPr lang="en" sz="2400"/>
              <a:t>.</a:t>
            </a:r>
            <a:endParaRPr sz="2400"/>
          </a:p>
        </p:txBody>
      </p:sp>
      <p:sp>
        <p:nvSpPr>
          <p:cNvPr id="292" name="Google Shape;292;p54"/>
          <p:cNvSpPr txBox="1"/>
          <p:nvPr/>
        </p:nvSpPr>
        <p:spPr>
          <a:xfrm>
            <a:off x="7107875" y="1692825"/>
            <a:ext cx="1402200" cy="83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That’s why.</a:t>
            </a: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703171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effect of sample size</a:t>
            </a:r>
            <a:endParaRPr/>
          </a:p>
        </p:txBody>
      </p:sp>
      <p:sp>
        <p:nvSpPr>
          <p:cNvPr id="298" name="Google Shape;298;p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Larger </a:t>
            </a:r>
            <a:r>
              <a:rPr lang="en" sz="2400" b="1">
                <a:solidFill>
                  <a:srgbClr val="CC4125"/>
                </a:solidFill>
              </a:rPr>
              <a:t>random</a:t>
            </a:r>
            <a:r>
              <a:rPr lang="en" sz="2400"/>
              <a:t> samples are more likely to resemble the population than smaller ones.</a:t>
            </a:r>
            <a:endParaRPr sz="24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However, if the method of sampling is not random, taking a larger sample isn’t necessarily better.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/>
              <a:t>You could just end up with a big bad sample.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0004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terminology</a:t>
            </a:r>
            <a:endParaRPr/>
          </a:p>
        </p:txBody>
      </p:sp>
      <p:sp>
        <p:nvSpPr>
          <p:cNvPr id="304" name="Google Shape;304;p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 b="1">
                <a:solidFill>
                  <a:srgbClr val="003262"/>
                </a:solidFill>
              </a:rPr>
              <a:t>Parameter:</a:t>
            </a:r>
            <a:r>
              <a:rPr lang="en" sz="2400"/>
              <a:t> A number calculated using the values in the population</a:t>
            </a:r>
            <a:endParaRPr sz="240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/>
              <a:t>Median delay among all flights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○"/>
            </a:pPr>
            <a:r>
              <a:rPr lang="en"/>
              <a:t>Proportion of voters who are Republican</a:t>
            </a:r>
            <a:endParaRPr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 b="1">
                <a:solidFill>
                  <a:srgbClr val="003262"/>
                </a:solidFill>
              </a:rPr>
              <a:t>Statistic:</a:t>
            </a:r>
            <a:r>
              <a:rPr lang="en" sz="2400"/>
              <a:t> A number calculated using the values in a sample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A statistic can be used as an </a:t>
            </a:r>
            <a:r>
              <a:rPr lang="en" sz="2400" b="1">
                <a:solidFill>
                  <a:srgbClr val="003262"/>
                </a:solidFill>
              </a:rPr>
              <a:t>estimate</a:t>
            </a:r>
            <a:r>
              <a:rPr lang="en" sz="2400"/>
              <a:t> of a parameter.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466091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400" y="209527"/>
            <a:ext cx="1566900" cy="1055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525" y="1934569"/>
            <a:ext cx="1566885" cy="1055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7278" y="1934567"/>
            <a:ext cx="1566894" cy="1055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7875" y="1934569"/>
            <a:ext cx="1566909" cy="1055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27275" y="3856069"/>
            <a:ext cx="1566900" cy="10558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57"/>
          <p:cNvCxnSpPr/>
          <p:nvPr/>
        </p:nvCxnSpPr>
        <p:spPr>
          <a:xfrm flipH="1">
            <a:off x="2130800" y="1285050"/>
            <a:ext cx="1642200" cy="56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5" name="Google Shape;315;p57"/>
          <p:cNvCxnSpPr/>
          <p:nvPr/>
        </p:nvCxnSpPr>
        <p:spPr>
          <a:xfrm>
            <a:off x="5452550" y="1285050"/>
            <a:ext cx="1642200" cy="56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6" name="Google Shape;316;p57"/>
          <p:cNvCxnSpPr/>
          <p:nvPr/>
        </p:nvCxnSpPr>
        <p:spPr>
          <a:xfrm flipH="1">
            <a:off x="4637100" y="1322546"/>
            <a:ext cx="11100" cy="51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7" name="Google Shape;317;p57"/>
          <p:cNvSpPr txBox="1"/>
          <p:nvPr/>
        </p:nvSpPr>
        <p:spPr>
          <a:xfrm>
            <a:off x="1475925" y="1322550"/>
            <a:ext cx="17646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sample</a:t>
            </a:r>
            <a:endParaRPr/>
          </a:p>
        </p:txBody>
      </p:sp>
      <p:sp>
        <p:nvSpPr>
          <p:cNvPr id="318" name="Google Shape;318;p57"/>
          <p:cNvSpPr txBox="1"/>
          <p:nvPr/>
        </p:nvSpPr>
        <p:spPr>
          <a:xfrm>
            <a:off x="5911800" y="1212131"/>
            <a:ext cx="17646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sample</a:t>
            </a:r>
            <a:endParaRPr/>
          </a:p>
        </p:txBody>
      </p:sp>
      <p:sp>
        <p:nvSpPr>
          <p:cNvPr id="319" name="Google Shape;319;p57"/>
          <p:cNvSpPr txBox="1"/>
          <p:nvPr/>
        </p:nvSpPr>
        <p:spPr>
          <a:xfrm>
            <a:off x="4745100" y="1470947"/>
            <a:ext cx="11667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randomly sample</a:t>
            </a:r>
            <a:endParaRPr/>
          </a:p>
        </p:txBody>
      </p:sp>
      <p:sp>
        <p:nvSpPr>
          <p:cNvPr id="320" name="Google Shape;320;p57"/>
          <p:cNvSpPr txBox="1"/>
          <p:nvPr/>
        </p:nvSpPr>
        <p:spPr>
          <a:xfrm>
            <a:off x="907000" y="3161888"/>
            <a:ext cx="17646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= 2.0</a:t>
            </a:r>
            <a:endParaRPr/>
          </a:p>
        </p:txBody>
      </p:sp>
      <p:sp>
        <p:nvSpPr>
          <p:cNvPr id="321" name="Google Shape;321;p57"/>
          <p:cNvSpPr txBox="1"/>
          <p:nvPr/>
        </p:nvSpPr>
        <p:spPr>
          <a:xfrm>
            <a:off x="3789575" y="3161888"/>
            <a:ext cx="17646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= -0.5</a:t>
            </a:r>
            <a:endParaRPr/>
          </a:p>
        </p:txBody>
      </p:sp>
      <p:sp>
        <p:nvSpPr>
          <p:cNvPr id="322" name="Google Shape;322;p57"/>
          <p:cNvSpPr txBox="1"/>
          <p:nvPr/>
        </p:nvSpPr>
        <p:spPr>
          <a:xfrm>
            <a:off x="6882700" y="3161888"/>
            <a:ext cx="1764600" cy="2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= 9.5</a:t>
            </a:r>
            <a:endParaRPr/>
          </a:p>
        </p:txBody>
      </p:sp>
      <p:cxnSp>
        <p:nvCxnSpPr>
          <p:cNvPr id="323" name="Google Shape;323;p57"/>
          <p:cNvCxnSpPr/>
          <p:nvPr/>
        </p:nvCxnSpPr>
        <p:spPr>
          <a:xfrm>
            <a:off x="2130650" y="3512231"/>
            <a:ext cx="1464600" cy="34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324;p57"/>
          <p:cNvCxnSpPr/>
          <p:nvPr/>
        </p:nvCxnSpPr>
        <p:spPr>
          <a:xfrm flipH="1">
            <a:off x="5868875" y="3512231"/>
            <a:ext cx="1464600" cy="34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57"/>
          <p:cNvCxnSpPr/>
          <p:nvPr/>
        </p:nvCxnSpPr>
        <p:spPr>
          <a:xfrm>
            <a:off x="4677050" y="3463406"/>
            <a:ext cx="0" cy="29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2717396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the entire population...</a:t>
            </a:r>
            <a:endParaRPr/>
          </a:p>
        </p:txBody>
      </p:sp>
      <p:sp>
        <p:nvSpPr>
          <p:cNvPr id="331" name="Google Shape;331;p58"/>
          <p:cNvSpPr txBox="1">
            <a:spLocks noGrp="1"/>
          </p:cNvSpPr>
          <p:nvPr>
            <p:ph type="body" idx="1"/>
          </p:nvPr>
        </p:nvSpPr>
        <p:spPr>
          <a:xfrm>
            <a:off x="526650" y="1085456"/>
            <a:ext cx="8229600" cy="3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Formulate a question you want to answer (a parameter of the population).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Font typeface="Arial"/>
              <a:buChar char="●"/>
            </a:pPr>
            <a:r>
              <a:rPr lang="en" sz="2400"/>
              <a:t>Visualize the data (the population).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en" sz="2400"/>
              <a:t>Compute the answer.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Interpret the results, and explain them in language without statistical jargon.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01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of Convenience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Example: sample consists of whoever walks by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Just because you think you’re sampling “at random”, doesn’t mean you are.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you can’t figure out ahead of time 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what’s the population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what’s the chance of selection, for each group in the population</a:t>
            </a:r>
            <a:endParaRPr/>
          </a:p>
          <a:p>
            <a:pPr marL="45720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then you don’t have a random sample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999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don't...</a:t>
            </a:r>
            <a:endParaRPr/>
          </a:p>
        </p:txBody>
      </p:sp>
      <p:sp>
        <p:nvSpPr>
          <p:cNvPr id="337" name="Google Shape;337;p59"/>
          <p:cNvSpPr txBox="1">
            <a:spLocks noGrp="1"/>
          </p:cNvSpPr>
          <p:nvPr>
            <p:ph type="body" idx="1"/>
          </p:nvPr>
        </p:nvSpPr>
        <p:spPr>
          <a:xfrm>
            <a:off x="526650" y="1085456"/>
            <a:ext cx="8229600" cy="3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Formulate a question you want to answer (a parameter of the population).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Select a method of inference.</a:t>
            </a:r>
            <a:endParaRPr sz="2400"/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Font typeface="Arial"/>
              <a:buChar char="●"/>
            </a:pPr>
            <a:r>
              <a:rPr lang="en" sz="2400"/>
              <a:t>Visualize the data (the sample).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en" sz="2400"/>
              <a:t>Calculate the statistic on your sample, then apply the method to estimate the population parameter.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Interpret the results, and explain them in language without statistical jargon.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269428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you now know how to do...</a:t>
            </a:r>
            <a:endParaRPr/>
          </a:p>
        </p:txBody>
      </p:sp>
      <p:sp>
        <p:nvSpPr>
          <p:cNvPr id="343" name="Google Shape;343;p60"/>
          <p:cNvSpPr txBox="1">
            <a:spLocks noGrp="1"/>
          </p:cNvSpPr>
          <p:nvPr>
            <p:ph type="body" idx="1"/>
          </p:nvPr>
        </p:nvSpPr>
        <p:spPr>
          <a:xfrm>
            <a:off x="526650" y="1085456"/>
            <a:ext cx="8229600" cy="34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How much error should I expect in my estimate?</a:t>
            </a:r>
            <a:br>
              <a:rPr lang="en" sz="2400"/>
            </a:b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How can I choose between multiple methods of estimation?</a:t>
            </a:r>
            <a:br>
              <a:rPr lang="en" sz="2400"/>
            </a:b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D89F39"/>
              </a:buClr>
              <a:buSzPts val="2400"/>
              <a:buChar char="●"/>
            </a:pPr>
            <a:r>
              <a:rPr lang="en" sz="2400"/>
              <a:t>How large a sample will I need?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493382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Module 6</a:t>
            </a:r>
            <a:endParaRPr dirty="0"/>
          </a:p>
        </p:txBody>
      </p:sp>
      <p:sp>
        <p:nvSpPr>
          <p:cNvPr id="126" name="Google Shape;126;p2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Chance Examples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50452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7651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title" idx="4294967295"/>
          </p:nvPr>
        </p:nvSpPr>
        <p:spPr>
          <a:xfrm>
            <a:off x="0" y="3532188"/>
            <a:ext cx="6705600" cy="676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u="sng">
                <a:solidFill>
                  <a:schemeClr val="hlink"/>
                </a:solidFill>
                <a:hlinkClick r:id="rId3"/>
              </a:rPr>
              <a:t>bit.ly/attend8</a:t>
            </a:r>
            <a:endParaRPr sz="3000" b="0"/>
          </a:p>
        </p:txBody>
      </p:sp>
    </p:spTree>
    <p:extLst>
      <p:ext uri="{BB962C8B-B14F-4D97-AF65-F5344CB8AC3E}">
        <p14:creationId xmlns:p14="http://schemas.microsoft.com/office/powerpoint/2010/main" val="13125767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6515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Probability</a:t>
            </a:r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424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Multiplication Rule</a:t>
            </a:r>
            <a:r>
              <a:rPr lang="en"/>
              <a:t>: The chance two events both happen =</a:t>
            </a:r>
            <a:br>
              <a:rPr lang="en"/>
            </a:br>
            <a:r>
              <a:rPr lang="en"/>
              <a:t>(</a:t>
            </a:r>
            <a:r>
              <a:rPr lang="en">
                <a:solidFill>
                  <a:srgbClr val="3B7EA1"/>
                </a:solidFill>
              </a:rPr>
              <a:t>the chance the first event happens</a:t>
            </a:r>
            <a:r>
              <a:rPr lang="en"/>
              <a:t>) * </a:t>
            </a:r>
            <a:br>
              <a:rPr lang="en"/>
            </a:br>
            <a:r>
              <a:rPr lang="en"/>
              <a:t>(</a:t>
            </a:r>
            <a:r>
              <a:rPr lang="en">
                <a:solidFill>
                  <a:srgbClr val="3B7EA1"/>
                </a:solidFill>
              </a:rPr>
              <a:t>the chance the second happens, given the first happens</a:t>
            </a:r>
            <a:r>
              <a:rPr lang="en"/>
              <a:t>)</a:t>
            </a:r>
            <a:endParaRPr/>
          </a:p>
          <a:p>
            <a:pPr marL="0" lvl="0" indent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b="1"/>
              <a:t>Addition Rule</a:t>
            </a:r>
            <a:r>
              <a:rPr lang="en"/>
              <a:t>: The chance an event happens =</a:t>
            </a:r>
            <a:br>
              <a:rPr lang="en"/>
            </a:br>
            <a:r>
              <a:rPr lang="en"/>
              <a:t>(</a:t>
            </a:r>
            <a:r>
              <a:rPr lang="en">
                <a:solidFill>
                  <a:srgbClr val="3B7EA1"/>
                </a:solidFill>
              </a:rPr>
              <a:t>the sum of the chances of all different ways it can happen</a:t>
            </a:r>
            <a:r>
              <a:rPr lang="en"/>
              <a:t>), as long as no two of those ways can both happen</a:t>
            </a:r>
            <a:endParaRPr/>
          </a:p>
          <a:p>
            <a:pPr marL="0" lvl="0" indent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b="1"/>
              <a:t>Complement Rule</a:t>
            </a:r>
            <a:r>
              <a:rPr lang="en"/>
              <a:t>: The chance an event doesn't happen = </a:t>
            </a:r>
            <a:br>
              <a:rPr lang="en"/>
            </a:br>
            <a:r>
              <a:rPr lang="en"/>
              <a:t>1 - (</a:t>
            </a:r>
            <a:r>
              <a:rPr lang="en">
                <a:solidFill>
                  <a:srgbClr val="3B7EA1"/>
                </a:solidFill>
              </a:rPr>
              <a:t>the chance that it does happen</a:t>
            </a:r>
            <a:r>
              <a:rPr lang="en"/>
              <a:t>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645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390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Coins</a:t>
            </a:r>
            <a:endParaRPr/>
          </a:p>
        </p:txBody>
      </p:sp>
      <p:sp>
        <p:nvSpPr>
          <p:cNvPr id="153" name="Google Shape;153;p34"/>
          <p:cNvSpPr txBox="1">
            <a:spLocks noGrp="1"/>
          </p:cNvSpPr>
          <p:nvPr>
            <p:ph type="body" idx="1"/>
          </p:nvPr>
        </p:nvSpPr>
        <p:spPr>
          <a:xfrm>
            <a:off x="457200" y="859525"/>
            <a:ext cx="8229600" cy="31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262"/>
                </a:solidFill>
              </a:rPr>
              <a:t>If you flip 3 coins, what is the chance that an odd number of heads come up?</a:t>
            </a:r>
            <a:endParaRPr>
              <a:solidFill>
                <a:srgbClr val="003262"/>
              </a:solidFill>
            </a:endParaRPr>
          </a:p>
          <a:p>
            <a:pPr marL="0" lvl="0" indent="0"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262"/>
                </a:solidFill>
              </a:rPr>
              <a:t>Chance of 3 heads: (½) * (½) * (½) for HHH</a:t>
            </a:r>
            <a:endParaRPr>
              <a:solidFill>
                <a:srgbClr val="003262"/>
              </a:solidFill>
            </a:endParaRPr>
          </a:p>
          <a:p>
            <a:pPr marL="0" lvl="0" indent="0" rtl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">
                <a:solidFill>
                  <a:srgbClr val="003262"/>
                </a:solidFill>
              </a:rPr>
              <a:t>Chance of 1 head: HTT or THT or TTH </a:t>
            </a:r>
            <a:endParaRPr>
              <a:solidFill>
                <a:srgbClr val="003262"/>
              </a:solidFill>
            </a:endParaRPr>
          </a:p>
        </p:txBody>
      </p:sp>
      <p:sp>
        <p:nvSpPr>
          <p:cNvPr id="155" name="Google Shape;155;p34"/>
          <p:cNvSpPr txBox="1"/>
          <p:nvPr/>
        </p:nvSpPr>
        <p:spPr>
          <a:xfrm>
            <a:off x="7162800" y="4117608"/>
            <a:ext cx="16836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06639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</a:t>
            </a:r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If you sample at random </a:t>
            </a:r>
            <a:r>
              <a:rPr lang="en" b="1"/>
              <a:t>with</a:t>
            </a:r>
            <a:r>
              <a:rPr lang="en"/>
              <a:t> </a:t>
            </a:r>
            <a:r>
              <a:rPr lang="en" b="1"/>
              <a:t>replacement</a:t>
            </a:r>
            <a:r>
              <a:rPr lang="en"/>
              <a:t> 79 times from the course instructional staff (80 people), what is the chance that I am never chosen?</a:t>
            </a: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If you sample at random </a:t>
            </a:r>
            <a:r>
              <a:rPr lang="en" b="1"/>
              <a:t>without</a:t>
            </a:r>
            <a:r>
              <a:rPr lang="en"/>
              <a:t> </a:t>
            </a:r>
            <a:r>
              <a:rPr lang="en" b="1"/>
              <a:t>replacement</a:t>
            </a:r>
            <a:r>
              <a:rPr lang="en"/>
              <a:t> 79 times from the course instructional staff (80 people), what is the chance that I am never chosen?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374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390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 of Coins</a:t>
            </a:r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1"/>
          </p:nvPr>
        </p:nvSpPr>
        <p:spPr>
          <a:xfrm>
            <a:off x="457200" y="859525"/>
            <a:ext cx="8229600" cy="24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262"/>
                </a:solidFill>
              </a:rPr>
              <a:t>There are 3 coins: 2 fair coins and 1 two-headed coin. </a:t>
            </a:r>
            <a:br>
              <a:rPr lang="en">
                <a:solidFill>
                  <a:srgbClr val="003262"/>
                </a:solidFill>
              </a:rPr>
            </a:br>
            <a:r>
              <a:rPr lang="en">
                <a:solidFill>
                  <a:srgbClr val="003262"/>
                </a:solidFill>
              </a:rPr>
              <a:t>10 times, you pick a coin at random and flip it. What's the chance that at least one tail comes up in those 10 flips? </a:t>
            </a:r>
            <a:endParaRPr>
              <a:solidFill>
                <a:srgbClr val="003262"/>
              </a:solidFill>
            </a:endParaRPr>
          </a:p>
          <a:p>
            <a:pPr marL="0" lvl="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262"/>
                </a:solidFill>
              </a:rPr>
              <a:t>An easier problem: What's the chance of all heads?</a:t>
            </a:r>
            <a:endParaRPr>
              <a:solidFill>
                <a:srgbClr val="003262"/>
              </a:solidFill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262"/>
                </a:solidFill>
              </a:rPr>
              <a:t>An even easier problem: What's the chance of one head?</a:t>
            </a:r>
            <a:endParaRPr>
              <a:solidFill>
                <a:srgbClr val="003262"/>
              </a:solidFill>
            </a:endParaRPr>
          </a:p>
        </p:txBody>
      </p:sp>
      <p:grpSp>
        <p:nvGrpSpPr>
          <p:cNvPr id="168" name="Google Shape;168;p36"/>
          <p:cNvGrpSpPr/>
          <p:nvPr/>
        </p:nvGrpSpPr>
        <p:grpSpPr>
          <a:xfrm>
            <a:off x="2799175" y="3441188"/>
            <a:ext cx="1749700" cy="1159212"/>
            <a:chOff x="2341975" y="3441188"/>
            <a:chExt cx="1749700" cy="1159212"/>
          </a:xfrm>
        </p:grpSpPr>
        <p:cxnSp>
          <p:nvCxnSpPr>
            <p:cNvPr id="169" name="Google Shape;169;p36"/>
            <p:cNvCxnSpPr/>
            <p:nvPr/>
          </p:nvCxnSpPr>
          <p:spPr>
            <a:xfrm rot="10800000" flipH="1">
              <a:off x="2341975" y="3638000"/>
              <a:ext cx="694200" cy="40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36"/>
            <p:cNvCxnSpPr/>
            <p:nvPr/>
          </p:nvCxnSpPr>
          <p:spPr>
            <a:xfrm>
              <a:off x="2341975" y="4038800"/>
              <a:ext cx="68820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36"/>
            <p:cNvSpPr txBox="1"/>
            <p:nvPr/>
          </p:nvSpPr>
          <p:spPr>
            <a:xfrm>
              <a:off x="3043475" y="3441188"/>
              <a:ext cx="9192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Fair coin</a:t>
              </a:r>
              <a:endParaRPr/>
            </a:p>
          </p:txBody>
        </p:sp>
        <p:sp>
          <p:nvSpPr>
            <p:cNvPr id="172" name="Google Shape;172;p36"/>
            <p:cNvSpPr txBox="1"/>
            <p:nvPr/>
          </p:nvSpPr>
          <p:spPr>
            <a:xfrm>
              <a:off x="3043475" y="4203200"/>
              <a:ext cx="10482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2-headed</a:t>
              </a:r>
              <a:endParaRPr/>
            </a:p>
          </p:txBody>
        </p:sp>
        <p:sp>
          <p:nvSpPr>
            <p:cNvPr id="173" name="Google Shape;173;p36"/>
            <p:cNvSpPr txBox="1"/>
            <p:nvPr/>
          </p:nvSpPr>
          <p:spPr>
            <a:xfrm>
              <a:off x="2458075" y="3486700"/>
              <a:ext cx="9192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2/3</a:t>
              </a:r>
              <a:endParaRPr/>
            </a:p>
          </p:txBody>
        </p:sp>
        <p:sp>
          <p:nvSpPr>
            <p:cNvPr id="174" name="Google Shape;174;p36"/>
            <p:cNvSpPr txBox="1"/>
            <p:nvPr/>
          </p:nvSpPr>
          <p:spPr>
            <a:xfrm>
              <a:off x="2458075" y="4190175"/>
              <a:ext cx="9192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1/3</a:t>
              </a:r>
              <a:endParaRPr/>
            </a:p>
          </p:txBody>
        </p:sp>
      </p:grpSp>
      <p:grpSp>
        <p:nvGrpSpPr>
          <p:cNvPr id="175" name="Google Shape;175;p36"/>
          <p:cNvGrpSpPr/>
          <p:nvPr/>
        </p:nvGrpSpPr>
        <p:grpSpPr>
          <a:xfrm>
            <a:off x="4441600" y="3258100"/>
            <a:ext cx="1578475" cy="854400"/>
            <a:chOff x="3984400" y="3258100"/>
            <a:chExt cx="1578475" cy="854400"/>
          </a:xfrm>
        </p:grpSpPr>
        <p:cxnSp>
          <p:nvCxnSpPr>
            <p:cNvPr id="176" name="Google Shape;176;p36"/>
            <p:cNvCxnSpPr/>
            <p:nvPr/>
          </p:nvCxnSpPr>
          <p:spPr>
            <a:xfrm rot="10800000" flipH="1">
              <a:off x="3984400" y="3552787"/>
              <a:ext cx="663900" cy="11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36"/>
            <p:cNvCxnSpPr/>
            <p:nvPr/>
          </p:nvCxnSpPr>
          <p:spPr>
            <a:xfrm>
              <a:off x="3984400" y="3669787"/>
              <a:ext cx="672900" cy="112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8" name="Google Shape;178;p36"/>
            <p:cNvSpPr txBox="1"/>
            <p:nvPr/>
          </p:nvSpPr>
          <p:spPr>
            <a:xfrm>
              <a:off x="4058275" y="3258100"/>
              <a:ext cx="9192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1/2</a:t>
              </a:r>
              <a:endParaRPr/>
            </a:p>
          </p:txBody>
        </p:sp>
        <p:sp>
          <p:nvSpPr>
            <p:cNvPr id="179" name="Google Shape;179;p36"/>
            <p:cNvSpPr txBox="1"/>
            <p:nvPr/>
          </p:nvSpPr>
          <p:spPr>
            <a:xfrm>
              <a:off x="4058275" y="3715300"/>
              <a:ext cx="9192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1/2</a:t>
              </a:r>
              <a:endParaRPr/>
            </a:p>
          </p:txBody>
        </p:sp>
        <p:sp>
          <p:nvSpPr>
            <p:cNvPr id="180" name="Google Shape;180;p36"/>
            <p:cNvSpPr txBox="1"/>
            <p:nvPr/>
          </p:nvSpPr>
          <p:spPr>
            <a:xfrm>
              <a:off x="4643675" y="3347312"/>
              <a:ext cx="9192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Head</a:t>
              </a:r>
              <a:endParaRPr/>
            </a:p>
          </p:txBody>
        </p:sp>
        <p:sp>
          <p:nvSpPr>
            <p:cNvPr id="181" name="Google Shape;181;p36"/>
            <p:cNvSpPr txBox="1"/>
            <p:nvPr/>
          </p:nvSpPr>
          <p:spPr>
            <a:xfrm>
              <a:off x="4643675" y="3575912"/>
              <a:ext cx="9192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Tail</a:t>
              </a:r>
              <a:endParaRPr/>
            </a:p>
          </p:txBody>
        </p:sp>
      </p:grpSp>
      <p:grpSp>
        <p:nvGrpSpPr>
          <p:cNvPr id="182" name="Google Shape;182;p36"/>
          <p:cNvGrpSpPr/>
          <p:nvPr/>
        </p:nvGrpSpPr>
        <p:grpSpPr>
          <a:xfrm>
            <a:off x="4441600" y="4060950"/>
            <a:ext cx="1578475" cy="719675"/>
            <a:chOff x="3984400" y="4060950"/>
            <a:chExt cx="1578475" cy="719675"/>
          </a:xfrm>
        </p:grpSpPr>
        <p:cxnSp>
          <p:nvCxnSpPr>
            <p:cNvPr id="183" name="Google Shape;183;p36"/>
            <p:cNvCxnSpPr/>
            <p:nvPr/>
          </p:nvCxnSpPr>
          <p:spPr>
            <a:xfrm rot="10800000" flipH="1">
              <a:off x="3984400" y="4314787"/>
              <a:ext cx="663900" cy="11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36"/>
            <p:cNvCxnSpPr/>
            <p:nvPr/>
          </p:nvCxnSpPr>
          <p:spPr>
            <a:xfrm>
              <a:off x="3984400" y="4431787"/>
              <a:ext cx="672900" cy="112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" name="Google Shape;185;p36"/>
            <p:cNvSpPr txBox="1"/>
            <p:nvPr/>
          </p:nvSpPr>
          <p:spPr>
            <a:xfrm>
              <a:off x="4134475" y="4060950"/>
              <a:ext cx="9192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86" name="Google Shape;186;p36"/>
            <p:cNvSpPr txBox="1"/>
            <p:nvPr/>
          </p:nvSpPr>
          <p:spPr>
            <a:xfrm>
              <a:off x="4134475" y="4383425"/>
              <a:ext cx="9192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87" name="Google Shape;187;p36"/>
            <p:cNvSpPr txBox="1"/>
            <p:nvPr/>
          </p:nvSpPr>
          <p:spPr>
            <a:xfrm>
              <a:off x="4643675" y="4109312"/>
              <a:ext cx="9192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Head</a:t>
              </a:r>
              <a:endParaRPr/>
            </a:p>
          </p:txBody>
        </p:sp>
        <p:sp>
          <p:nvSpPr>
            <p:cNvPr id="188" name="Google Shape;188;p36"/>
            <p:cNvSpPr txBox="1"/>
            <p:nvPr/>
          </p:nvSpPr>
          <p:spPr>
            <a:xfrm>
              <a:off x="4643675" y="4337912"/>
              <a:ext cx="9192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Tail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1718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185" name="Google Shape;185;p39"/>
          <p:cNvSpPr txBox="1">
            <a:spLocks noGrp="1"/>
          </p:cNvSpPr>
          <p:nvPr>
            <p:ph type="title" idx="4294967295"/>
          </p:nvPr>
        </p:nvSpPr>
        <p:spPr>
          <a:xfrm>
            <a:off x="0" y="3532188"/>
            <a:ext cx="6705600" cy="676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u="sng">
                <a:solidFill>
                  <a:schemeClr val="hlink"/>
                </a:solidFill>
                <a:hlinkClick r:id="rId3"/>
              </a:rPr>
              <a:t>bit.ly/attend8</a:t>
            </a:r>
            <a:endParaRPr sz="3000" b="0"/>
          </a:p>
        </p:txBody>
      </p:sp>
    </p:spTree>
    <p:extLst>
      <p:ext uri="{BB962C8B-B14F-4D97-AF65-F5344CB8AC3E}">
        <p14:creationId xmlns:p14="http://schemas.microsoft.com/office/powerpoint/2010/main" val="7101617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0347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8678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Estimating the Interval Width</a:t>
            </a:r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body" idx="1"/>
          </p:nvPr>
        </p:nvSpPr>
        <p:spPr>
          <a:xfrm>
            <a:off x="457200" y="859525"/>
            <a:ext cx="8229600" cy="10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3262"/>
                </a:solidFill>
              </a:rPr>
              <a:t>Given </a:t>
            </a:r>
            <a:r>
              <a:rPr lang="en" sz="2200">
                <a:solidFill>
                  <a:srgbClr val="003262"/>
                </a:solidFill>
                <a:latin typeface="Courier New"/>
                <a:ea typeface="Courier New"/>
                <a:cs typeface="Courier New"/>
                <a:sym typeface="Courier New"/>
              </a:rPr>
              <a:t>np.random.choice(np.arange(start, end), k)</a:t>
            </a:r>
            <a:r>
              <a:rPr lang="en" sz="2200">
                <a:solidFill>
                  <a:srgbClr val="003262"/>
                </a:solidFill>
              </a:rPr>
              <a:t> for unknown </a:t>
            </a:r>
            <a:r>
              <a:rPr lang="en" sz="2200">
                <a:solidFill>
                  <a:srgbClr val="003262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" sz="2200">
                <a:solidFill>
                  <a:srgbClr val="003262"/>
                </a:solidFill>
              </a:rPr>
              <a:t> &amp; </a:t>
            </a:r>
            <a:r>
              <a:rPr lang="en" sz="2200">
                <a:solidFill>
                  <a:srgbClr val="003262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2200">
                <a:solidFill>
                  <a:srgbClr val="003262"/>
                </a:solidFill>
              </a:rPr>
              <a:t>, how can we estimate </a:t>
            </a:r>
            <a:r>
              <a:rPr lang="en" sz="2200">
                <a:solidFill>
                  <a:srgbClr val="003262"/>
                </a:solidFill>
                <a:latin typeface="Courier New"/>
                <a:ea typeface="Courier New"/>
                <a:cs typeface="Courier New"/>
                <a:sym typeface="Courier New"/>
              </a:rPr>
              <a:t>end-start</a:t>
            </a:r>
            <a:r>
              <a:rPr lang="en" sz="2200">
                <a:solidFill>
                  <a:srgbClr val="003262"/>
                </a:solidFill>
              </a:rPr>
              <a:t>?</a:t>
            </a:r>
            <a:endParaRPr sz="2200" b="1">
              <a:solidFill>
                <a:srgbClr val="003262"/>
              </a:solidFill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7162800" y="4117608"/>
            <a:ext cx="16836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38"/>
          <p:cNvSpPr txBox="1"/>
          <p:nvPr/>
        </p:nvSpPr>
        <p:spPr>
          <a:xfrm>
            <a:off x="966600" y="2094525"/>
            <a:ext cx="68490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10, 11, 12, 13, 14, 15, 16, 17, …, 48, 49</a:t>
            </a:r>
            <a:endParaRPr sz="2400"/>
          </a:p>
        </p:txBody>
      </p:sp>
      <p:sp>
        <p:nvSpPr>
          <p:cNvPr id="202" name="Google Shape;202;p38"/>
          <p:cNvSpPr txBox="1"/>
          <p:nvPr/>
        </p:nvSpPr>
        <p:spPr>
          <a:xfrm>
            <a:off x="1316800" y="2899363"/>
            <a:ext cx="6239400" cy="10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21, 28, 24, 37, 24, 31, 29, 12, 40, 20, 38, 23</a:t>
            </a:r>
            <a:endParaRPr sz="2400"/>
          </a:p>
        </p:txBody>
      </p:sp>
      <p:sp>
        <p:nvSpPr>
          <p:cNvPr id="203" name="Google Shape;203;p38"/>
          <p:cNvSpPr/>
          <p:nvPr/>
        </p:nvSpPr>
        <p:spPr>
          <a:xfrm>
            <a:off x="1590775" y="2103350"/>
            <a:ext cx="5638500" cy="548100"/>
          </a:xfrm>
          <a:prstGeom prst="rect">
            <a:avLst/>
          </a:prstGeom>
          <a:solidFill>
            <a:srgbClr val="CCCCCC">
              <a:alpha val="6192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02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8678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Estimating a Probability</a:t>
            </a:r>
            <a:endParaRPr/>
          </a:p>
        </p:txBody>
      </p:sp>
      <p:sp>
        <p:nvSpPr>
          <p:cNvPr id="208" name="Google Shape;208;p39"/>
          <p:cNvSpPr txBox="1">
            <a:spLocks noGrp="1"/>
          </p:cNvSpPr>
          <p:nvPr>
            <p:ph type="body" idx="1"/>
          </p:nvPr>
        </p:nvSpPr>
        <p:spPr>
          <a:xfrm>
            <a:off x="457200" y="859524"/>
            <a:ext cx="8229600" cy="3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262"/>
                </a:solidFill>
              </a:rPr>
              <a:t>There are 3 coins: 2 fair coins and 1 two-headed coin. </a:t>
            </a:r>
            <a:br>
              <a:rPr lang="en">
                <a:solidFill>
                  <a:srgbClr val="003262"/>
                </a:solidFill>
              </a:rPr>
            </a:br>
            <a:r>
              <a:rPr lang="en">
                <a:solidFill>
                  <a:srgbClr val="003262"/>
                </a:solidFill>
              </a:rPr>
              <a:t>10 times, you pick a coin at random and flip it. What's the chance that at least one tail comes up in those 10 flips? </a:t>
            </a:r>
            <a:endParaRPr>
              <a:solidFill>
                <a:srgbClr val="003262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>
              <a:solidFill>
                <a:srgbClr val="003262"/>
              </a:solidFill>
            </a:endParaRPr>
          </a:p>
        </p:txBody>
      </p:sp>
      <p:sp>
        <p:nvSpPr>
          <p:cNvPr id="209" name="Google Shape;209;p39"/>
          <p:cNvSpPr txBox="1"/>
          <p:nvPr/>
        </p:nvSpPr>
        <p:spPr>
          <a:xfrm>
            <a:off x="7162800" y="4117608"/>
            <a:ext cx="16836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6281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47129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390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the Bins</a:t>
            </a:r>
            <a:endParaRPr/>
          </a:p>
        </p:txBody>
      </p:sp>
      <p:pic>
        <p:nvPicPr>
          <p:cNvPr id="221" name="Google Shape;2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49" y="1027200"/>
            <a:ext cx="4964675" cy="35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1"/>
          <p:cNvSpPr txBox="1"/>
          <p:nvPr/>
        </p:nvSpPr>
        <p:spPr>
          <a:xfrm>
            <a:off x="5799550" y="1379775"/>
            <a:ext cx="31920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If the two bins from 58-60 and 60-62 were redrawn as one bin, what would be the height of its bar?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4?  8?  Unknown?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2686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8678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Intervals Around Unknown Values</a:t>
            </a:r>
            <a:endParaRPr/>
          </a:p>
        </p:txBody>
      </p:sp>
      <p:pic>
        <p:nvPicPr>
          <p:cNvPr id="228" name="Google Shape;2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49" y="1027200"/>
            <a:ext cx="4964675" cy="350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2"/>
          <p:cNvSpPr txBox="1"/>
          <p:nvPr/>
        </p:nvSpPr>
        <p:spPr>
          <a:xfrm>
            <a:off x="5799550" y="1379775"/>
            <a:ext cx="31920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tall is the tallest mother?</a:t>
            </a:r>
            <a:endParaRPr sz="2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much taller is the tallest mother than the shortest mother?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823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Degrees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32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748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Probability Distribution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Random quantity with various possible values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“Probability distribution”: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All the possible values of the quantity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 probability of each of those values</a:t>
            </a:r>
            <a:endParaRPr/>
          </a:p>
          <a:p>
            <a:pPr marL="45720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some cases, the probability distribution can be worked out mathematically without ever generating </a:t>
            </a:r>
            <a:br>
              <a:rPr lang="en"/>
            </a:br>
            <a:r>
              <a:rPr lang="en"/>
              <a:t>(or simulating) the random quantity</a:t>
            </a:r>
            <a:endParaRPr/>
          </a:p>
        </p:txBody>
      </p:sp>
      <p:sp>
        <p:nvSpPr>
          <p:cNvPr id="197" name="Google Shape;197;p41"/>
          <p:cNvSpPr txBox="1"/>
          <p:nvPr/>
        </p:nvSpPr>
        <p:spPr>
          <a:xfrm>
            <a:off x="7162800" y="4014450"/>
            <a:ext cx="14955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7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2184</Words>
  <Application>Microsoft Macintosh PowerPoint</Application>
  <PresentationFormat>On-screen Show (16:9)</PresentationFormat>
  <Paragraphs>315</Paragraphs>
  <Slides>76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9" baseType="lpstr">
      <vt:lpstr>Arial</vt:lpstr>
      <vt:lpstr>Courier New</vt:lpstr>
      <vt:lpstr>1_Custom</vt:lpstr>
      <vt:lpstr>Module 6</vt:lpstr>
      <vt:lpstr>Announcements</vt:lpstr>
      <vt:lpstr>PowerPoint Presentation</vt:lpstr>
      <vt:lpstr>Sampling</vt:lpstr>
      <vt:lpstr>Sampling</vt:lpstr>
      <vt:lpstr>Sample of Convenience</vt:lpstr>
      <vt:lpstr>Attendance</vt:lpstr>
      <vt:lpstr>Distributions</vt:lpstr>
      <vt:lpstr>Probability Distribution</vt:lpstr>
      <vt:lpstr>Empirical Distribution</vt:lpstr>
      <vt:lpstr>Large Random Samples</vt:lpstr>
      <vt:lpstr>Law of Averages</vt:lpstr>
      <vt:lpstr>Large Random Samples</vt:lpstr>
      <vt:lpstr>Probability &amp; Simulation</vt:lpstr>
      <vt:lpstr>Calculation</vt:lpstr>
      <vt:lpstr>Statistics</vt:lpstr>
      <vt:lpstr>Why sample?</vt:lpstr>
      <vt:lpstr>Estimation</vt:lpstr>
      <vt:lpstr>Terminology</vt:lpstr>
      <vt:lpstr>Module 6</vt:lpstr>
      <vt:lpstr>Announcements</vt:lpstr>
      <vt:lpstr>Project 1</vt:lpstr>
      <vt:lpstr>Probability &amp; Simulation</vt:lpstr>
      <vt:lpstr>Calculation</vt:lpstr>
      <vt:lpstr>Calculation</vt:lpstr>
      <vt:lpstr>Attendance</vt:lpstr>
      <vt:lpstr>Statistics</vt:lpstr>
      <vt:lpstr>Why sample?</vt:lpstr>
      <vt:lpstr>Estimation</vt:lpstr>
      <vt:lpstr>Terminology</vt:lpstr>
      <vt:lpstr>Estimation</vt:lpstr>
      <vt:lpstr>How many enemy planes?</vt:lpstr>
      <vt:lpstr>Assumptions</vt:lpstr>
      <vt:lpstr>Discussion question</vt:lpstr>
      <vt:lpstr>The largest number observed</vt:lpstr>
      <vt:lpstr>Verdict on the estimate</vt:lpstr>
      <vt:lpstr>Module 6</vt:lpstr>
      <vt:lpstr>Announcements</vt:lpstr>
      <vt:lpstr>Prediction and Simulation</vt:lpstr>
      <vt:lpstr>Mendel's Pea Plants</vt:lpstr>
      <vt:lpstr>Mendel's Observations</vt:lpstr>
      <vt:lpstr>Different Statistics</vt:lpstr>
      <vt:lpstr>Attendance</vt:lpstr>
      <vt:lpstr>Predictions: Swain v. Alabama</vt:lpstr>
      <vt:lpstr>Jury Panels</vt:lpstr>
      <vt:lpstr>Robert Swain v. Alabama</vt:lpstr>
      <vt:lpstr>Estimation</vt:lpstr>
      <vt:lpstr>Perfect information</vt:lpstr>
      <vt:lpstr>A common scenario</vt:lpstr>
      <vt:lpstr>Terminology</vt:lpstr>
      <vt:lpstr>Why take a sample?</vt:lpstr>
      <vt:lpstr>“Tickets in a box”</vt:lpstr>
      <vt:lpstr>Best way to draw the sample</vt:lpstr>
      <vt:lpstr>Two distributions</vt:lpstr>
      <vt:lpstr>Why sample at random?</vt:lpstr>
      <vt:lpstr>The effect of sample size</vt:lpstr>
      <vt:lpstr>More terminology</vt:lpstr>
      <vt:lpstr>PowerPoint Presentation</vt:lpstr>
      <vt:lpstr>If you have the entire population...</vt:lpstr>
      <vt:lpstr>If you don't...</vt:lpstr>
      <vt:lpstr>Things you now know how to do...</vt:lpstr>
      <vt:lpstr>Module 6</vt:lpstr>
      <vt:lpstr>Announcements</vt:lpstr>
      <vt:lpstr>Attendance</vt:lpstr>
      <vt:lpstr>Probability</vt:lpstr>
      <vt:lpstr>Rules of Probability</vt:lpstr>
      <vt:lpstr>Coins</vt:lpstr>
      <vt:lpstr>Samples</vt:lpstr>
      <vt:lpstr>Samples of Coins</vt:lpstr>
      <vt:lpstr>Estimation</vt:lpstr>
      <vt:lpstr>Estimating the Interval Width</vt:lpstr>
      <vt:lpstr>Estimating a Probability</vt:lpstr>
      <vt:lpstr>Histograms</vt:lpstr>
      <vt:lpstr>Changing the Bins</vt:lpstr>
      <vt:lpstr>Intervals Around Unknown Values</vt:lpstr>
      <vt:lpstr>Data Science Degrees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</dc:title>
  <cp:lastModifiedBy>Shreyas Kulkarni</cp:lastModifiedBy>
  <cp:revision>3</cp:revision>
  <dcterms:modified xsi:type="dcterms:W3CDTF">2021-08-27T17:43:17Z</dcterms:modified>
</cp:coreProperties>
</file>