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media/image9.jpg" ContentType="image/jp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9" r:id="rId1"/>
  </p:sldMasterIdLst>
  <p:notesMasterIdLst>
    <p:notesMasterId r:id="rId9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e98f86dd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6e98f86dd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6e98f86dd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6e98f86dd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6e98f86dd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6e98f86dd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6e98f86dd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6e98f86dd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6e98f86dd_0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26e98f86dd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6e98f86dd_0_2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6e98f86dd_0_2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ec654f9c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ec654f9c5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ec04eda7c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ec04eda7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1ec04eda7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1ec04eda7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1ec04eda7c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1ec04eda7c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c214841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c214841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ec04eda7c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ec04eda7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6e98f86dd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6e98f86dd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26e98f86dd_0_2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26e98f86dd_0_2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ec04eda7c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ec04eda7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1ec04eda7c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1ec04eda7c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1ec04eda7c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1ec04eda7c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1ec04eda7c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1ec04eda7c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3146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c214841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c214841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351784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5bd89d03d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5bd89d03d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02419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6e98f86dd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6e98f86dd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10ec578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10ec578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77987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10ec578e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10ec578e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9371105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5bd89d03d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5bd89d03d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11190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5bd89d03d_0_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5bd89d03d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626568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10ec578e3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10ec578e3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534091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5bd89d03d_0_2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5bd89d03d_0_2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3349110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5bd89d03d_0_3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5bd89d03d_0_3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530019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d0e727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d0e727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323873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25bd89d03d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25bd89d03d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9097863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5bd89d03d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5bd89d03d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21932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6e98f86dd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26e98f86dd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25bd89d03d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25bd89d03d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7571077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5bd89d03d_0_2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5bd89d03d_0_2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2688247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25bd89d03d_0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2" name="Google Shape;242;g25bd89d03d_0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239360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25bd89d03d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25bd89d03d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022236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5bd89d03d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25bd89d03d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1967143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5bd89d03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5bd89d03d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3851335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bd89d03d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bd89d03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9987501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bd89d03d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bd89d03d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05624580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25bd89d03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25bd89d03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224452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10ec578e3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210ec578e3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423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6e98f86dd_0_2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6e98f86dd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210ec578e3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210ec578e3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24796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10ec578e3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10ec578e3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52110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0ec578e3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10ec578e3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94686840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25bd89d03d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25bd89d03d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5998049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210ec578e3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210ec578e3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01854195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0ec578e3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0ec578e3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4956946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2505184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c214841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c214841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63785709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10ec578e3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10ec578e3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957189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5c39c4c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5c39c4c4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8952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6e98f86dd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6e98f86dd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5c39c4c4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5c39c4c4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420259020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5c39c4c4b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5c39c4c4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0013266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25c39c4c4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25c39c4c4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864326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5c39c4c4b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5c39c4c4b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355653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5c39c4c4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5c39c4c4b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3237351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5c39c4c4b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5c39c4c4b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83184969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25c39c4c4b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25c39c4c4b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5397468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d0e727d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d0e727d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72151781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5bd89d03d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5bd89d03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658477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10ec578e3_0_3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210ec578e3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5156491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6e98f86dd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6e98f86dd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5c39c4c4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5c39c4c4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6874160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25c39c4c4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25c39c4c4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69178819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25c39c4c4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25c39c4c4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7131984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5c39c4c4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5c39c4c4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45151048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835165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6e98f86dd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6e98f86d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26e98f86dd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26e98f86dd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971800" y="1657350"/>
            <a:ext cx="5586300" cy="8787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i="0" u="none" strike="noStrike" cap="none">
                <a:solidFill>
                  <a:schemeClr val="tx1">
                    <a:lumMod val="50000"/>
                  </a:schemeClr>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endParaRPr dirty="0"/>
          </a:p>
        </p:txBody>
      </p:sp>
      <p:sp>
        <p:nvSpPr>
          <p:cNvPr id="10" name="Google Shape;10;p2"/>
          <p:cNvSpPr txBox="1">
            <a:spLocks noGrp="1"/>
          </p:cNvSpPr>
          <p:nvPr>
            <p:ph type="subTitle" idx="1"/>
          </p:nvPr>
        </p:nvSpPr>
        <p:spPr>
          <a:xfrm>
            <a:off x="2971800" y="2571750"/>
            <a:ext cx="5586300" cy="514200"/>
          </a:xfrm>
          <a:prstGeom prst="rect">
            <a:avLst/>
          </a:prstGeom>
          <a:noFill/>
          <a:ln>
            <a:noFill/>
          </a:ln>
        </p:spPr>
        <p:txBody>
          <a:bodyPr spcFirstLastPara="1" wrap="square" lIns="91425" tIns="91425" rIns="91425" bIns="91425" anchor="t" anchorCtr="0"/>
          <a:lstStyle>
            <a:lvl1pPr lvl="0" algn="l" rtl="0">
              <a:spcBef>
                <a:spcPts val="0"/>
              </a:spcBef>
              <a:spcAft>
                <a:spcPts val="0"/>
              </a:spcAft>
              <a:buClr>
                <a:srgbClr val="000000"/>
              </a:buClr>
              <a:buSzPts val="1800"/>
              <a:buFont typeface="Arial"/>
              <a:buNone/>
              <a:defRPr sz="1800" b="0" i="0" u="none" strike="noStrike" cap="none">
                <a:solidFill>
                  <a:schemeClr val="accent2">
                    <a:lumMod val="50000"/>
                  </a:schemeClr>
                </a:solidFill>
                <a:latin typeface="Arial"/>
                <a:ea typeface="Arial"/>
                <a:cs typeface="Arial"/>
                <a:sym typeface="Arial"/>
              </a:defRPr>
            </a:lvl1pPr>
            <a:lvl2pPr lvl="1"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dirty="0"/>
          </a:p>
        </p:txBody>
      </p:sp>
      <p:cxnSp>
        <p:nvCxnSpPr>
          <p:cNvPr id="11" name="Google Shape;11;p2"/>
          <p:cNvCxnSpPr/>
          <p:nvPr/>
        </p:nvCxnSpPr>
        <p:spPr>
          <a:xfrm rot="10800000" flipH="1">
            <a:off x="2940417" y="2536424"/>
            <a:ext cx="5594100" cy="300"/>
          </a:xfrm>
          <a:prstGeom prst="straightConnector1">
            <a:avLst/>
          </a:prstGeom>
          <a:noFill/>
          <a:ln w="9525" cap="flat" cmpd="sng">
            <a:solidFill>
              <a:srgbClr val="CCCCCC"/>
            </a:solidFill>
            <a:prstDash val="solid"/>
            <a:round/>
            <a:headEnd type="none" w="med" len="med"/>
            <a:tailEnd type="none" w="med" len="med"/>
          </a:ln>
        </p:spPr>
      </p:cxnSp>
      <p:sp>
        <p:nvSpPr>
          <p:cNvPr id="12" name="Google Shape;12;p2"/>
          <p:cNvSpPr txBox="1"/>
          <p:nvPr/>
        </p:nvSpPr>
        <p:spPr>
          <a:xfrm>
            <a:off x="1801689" y="209310"/>
            <a:ext cx="1474500" cy="1029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b="1" dirty="0">
                <a:solidFill>
                  <a:schemeClr val="tx1">
                    <a:lumMod val="50000"/>
                  </a:schemeClr>
                </a:solidFill>
              </a:rPr>
              <a:t>190F</a:t>
            </a:r>
            <a:endParaRPr sz="2800" b="1" dirty="0">
              <a:solidFill>
                <a:schemeClr val="tx1">
                  <a:lumMod val="50000"/>
                </a:schemeClr>
              </a:solidFill>
            </a:endParaRPr>
          </a:p>
          <a:p>
            <a:pPr marL="0" lvl="0" indent="0">
              <a:spcBef>
                <a:spcPts val="0"/>
              </a:spcBef>
              <a:spcAft>
                <a:spcPts val="0"/>
              </a:spcAft>
              <a:buNone/>
            </a:pPr>
            <a:r>
              <a:rPr lang="en-US" b="1" dirty="0">
                <a:solidFill>
                  <a:schemeClr val="accent2">
                    <a:lumMod val="50000"/>
                  </a:schemeClr>
                </a:solidFill>
              </a:rPr>
              <a:t> </a:t>
            </a:r>
            <a:r>
              <a:rPr lang="en" b="1" dirty="0">
                <a:solidFill>
                  <a:schemeClr val="accent2">
                    <a:lumMod val="50000"/>
                  </a:schemeClr>
                </a:solidFill>
              </a:rPr>
              <a:t>Fall 201</a:t>
            </a:r>
            <a:r>
              <a:rPr lang="en-US" b="1" dirty="0">
                <a:solidFill>
                  <a:schemeClr val="accent2">
                    <a:lumMod val="50000"/>
                  </a:schemeClr>
                </a:solidFill>
              </a:rPr>
              <a:t>8</a:t>
            </a:r>
            <a:r>
              <a:rPr lang="en" b="1" dirty="0">
                <a:solidFill>
                  <a:srgbClr val="C4820E"/>
                </a:solidFill>
              </a:rPr>
              <a:t>	</a:t>
            </a:r>
            <a:endParaRPr b="1" dirty="0">
              <a:solidFill>
                <a:srgbClr val="C4820E"/>
              </a:solidFill>
            </a:endParaRPr>
          </a:p>
        </p:txBody>
      </p:sp>
      <p:pic>
        <p:nvPicPr>
          <p:cNvPr id="1026" name="Picture 2" descr="mage result for umass logo"/>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8805" y="323069"/>
            <a:ext cx="972884" cy="80178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userDrawn="1"/>
        </p:nvSpPr>
        <p:spPr>
          <a:xfrm>
            <a:off x="2855248" y="240366"/>
            <a:ext cx="6738265" cy="523220"/>
          </a:xfrm>
          <a:prstGeom prst="rect">
            <a:avLst/>
          </a:prstGeom>
          <a:noFill/>
        </p:spPr>
        <p:txBody>
          <a:bodyPr wrap="square" rtlCol="0">
            <a:spAutoFit/>
          </a:bodyPr>
          <a:lstStyle/>
          <a:p>
            <a:r>
              <a:rPr lang="en-US" sz="2800" b="1" dirty="0"/>
              <a:t>Foundations of Data Science</a:t>
            </a:r>
          </a:p>
        </p:txBody>
      </p:sp>
    </p:spTree>
    <p:extLst>
      <p:ext uri="{BB962C8B-B14F-4D97-AF65-F5344CB8AC3E}">
        <p14:creationId xmlns:p14="http://schemas.microsoft.com/office/powerpoint/2010/main" val="815103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dirty="0"/>
          </a:p>
        </p:txBody>
      </p:sp>
      <p:cxnSp>
        <p:nvCxnSpPr>
          <p:cNvPr id="16" name="Google Shape;16;p3"/>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17" name="Google Shape;17;p3"/>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
        <p:nvSpPr>
          <p:cNvPr id="18" name="Google Shape;18;p3"/>
          <p:cNvSpPr txBox="1">
            <a:spLocks noGrp="1"/>
          </p:cNvSpPr>
          <p:nvPr>
            <p:ph type="body" idx="1" hasCustomPrompt="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Font typeface="Arial" charset="0"/>
              <a:buChar char="●"/>
              <a:defRPr sz="2400"/>
            </a:lvl1pPr>
            <a:lvl2pPr marL="914400" lvl="1" indent="-381000" rtl="0">
              <a:spcBef>
                <a:spcPts val="0"/>
              </a:spcBef>
              <a:spcAft>
                <a:spcPts val="0"/>
              </a:spcAft>
              <a:buClr>
                <a:schemeClr val="accent2">
                  <a:lumMod val="50000"/>
                </a:schemeClr>
              </a:buClr>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r>
              <a:rPr lang="en-US" dirty="0"/>
              <a:t> </a:t>
            </a:r>
          </a:p>
          <a:p>
            <a:pPr lvl="1"/>
            <a:br>
              <a:rPr lang="en-US" dirty="0"/>
            </a:br>
            <a:endParaRPr lang="en-US" dirty="0"/>
          </a:p>
          <a:p>
            <a:endParaRPr dirty="0"/>
          </a:p>
        </p:txBody>
      </p:sp>
    </p:spTree>
    <p:extLst>
      <p:ext uri="{BB962C8B-B14F-4D97-AF65-F5344CB8AC3E}">
        <p14:creationId xmlns:p14="http://schemas.microsoft.com/office/powerpoint/2010/main" val="37163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reserve="1">
  <p:cSld name="Title and two columns">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SzPts val="3600"/>
              <a:buFont typeface="Arial"/>
              <a:buNone/>
              <a:defRPr sz="3600" b="1">
                <a:solidFill>
                  <a:schemeClr val="tx1">
                    <a:lumMod val="50000"/>
                  </a:schemeClr>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2"/>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2"/>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2"/>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2"/>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2"/>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2"/>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2"/>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2"/>
                </a:solidFill>
                <a:latin typeface="Arial"/>
                <a:ea typeface="Arial"/>
                <a:cs typeface="Arial"/>
                <a:sym typeface="Arial"/>
              </a:defRPr>
            </a:lvl9pPr>
          </a:lstStyle>
          <a:p>
            <a:endParaRPr/>
          </a:p>
        </p:txBody>
      </p:sp>
      <p:sp>
        <p:nvSpPr>
          <p:cNvPr id="21" name="Google Shape;21;p4"/>
          <p:cNvSpPr txBox="1">
            <a:spLocks noGrp="1"/>
          </p:cNvSpPr>
          <p:nvPr>
            <p:ph type="body" idx="1"/>
          </p:nvPr>
        </p:nvSpPr>
        <p:spPr>
          <a:xfrm>
            <a:off x="457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lvl2pPr>
            <a:lvl3pPr marL="1371600" lvl="2" indent="-381000" rtl="0">
              <a:spcBef>
                <a:spcPts val="0"/>
              </a:spcBef>
              <a:spcAft>
                <a:spcPts val="0"/>
              </a:spcAft>
              <a:buSzPts val="2400"/>
              <a:buChar char="■"/>
              <a:defRPr sz="24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dirty="0"/>
          </a:p>
        </p:txBody>
      </p:sp>
      <p:sp>
        <p:nvSpPr>
          <p:cNvPr id="22" name="Google Shape;22;p4"/>
          <p:cNvSpPr txBox="1">
            <a:spLocks noGrp="1"/>
          </p:cNvSpPr>
          <p:nvPr>
            <p:ph type="body" idx="2"/>
          </p:nvPr>
        </p:nvSpPr>
        <p:spPr>
          <a:xfrm>
            <a:off x="4648200" y="971550"/>
            <a:ext cx="4038600" cy="3623100"/>
          </a:xfrm>
          <a:prstGeom prst="rect">
            <a:avLst/>
          </a:prstGeom>
          <a:noFill/>
          <a:ln>
            <a:noFill/>
          </a:ln>
        </p:spPr>
        <p:txBody>
          <a:bodyPr spcFirstLastPara="1" wrap="square" lIns="91425" tIns="91425" rIns="91425" bIns="91425" anchor="t" anchorCtr="0"/>
          <a:lstStyle>
            <a:lvl1pPr marL="457200" lvl="0" indent="-381000" rtl="0">
              <a:spcBef>
                <a:spcPts val="480"/>
              </a:spcBef>
              <a:spcAft>
                <a:spcPts val="0"/>
              </a:spcAft>
              <a:buClr>
                <a:schemeClr val="accent2">
                  <a:lumMod val="50000"/>
                </a:schemeClr>
              </a:buClr>
              <a:buSzPts val="2400"/>
              <a:buChar char="●"/>
              <a:defRPr sz="2400"/>
            </a:lvl1pPr>
            <a:lvl2pPr marL="914400" lvl="1" indent="-381000" rtl="0">
              <a:spcBef>
                <a:spcPts val="0"/>
              </a:spcBef>
              <a:spcAft>
                <a:spcPts val="0"/>
              </a:spcAft>
              <a:buSzPts val="2400"/>
              <a:buChar char="○"/>
              <a:defRPr sz="2400">
                <a:solidFill>
                  <a:schemeClr val="dk1"/>
                </a:solidFill>
              </a:defRPr>
            </a:lvl2pPr>
            <a:lvl3pPr marL="1371600" lvl="2" indent="-381000" rtl="0">
              <a:spcBef>
                <a:spcPts val="0"/>
              </a:spcBef>
              <a:spcAft>
                <a:spcPts val="0"/>
              </a:spcAft>
              <a:buSzPts val="2400"/>
              <a:buChar char="■"/>
              <a:defRPr sz="2400">
                <a:solidFill>
                  <a:schemeClr val="dk1"/>
                </a:solidFill>
              </a:defRPr>
            </a:lvl3pPr>
            <a:lvl4pPr marL="1828800" lvl="3" indent="-342900" rtl="0">
              <a:spcBef>
                <a:spcPts val="0"/>
              </a:spcBef>
              <a:spcAft>
                <a:spcPts val="0"/>
              </a:spcAft>
              <a:buSzPts val="1800"/>
              <a:buChar char="●"/>
              <a:defRPr sz="1800">
                <a:solidFill>
                  <a:schemeClr val="dk1"/>
                </a:solidFill>
              </a:defRPr>
            </a:lvl4pPr>
            <a:lvl5pPr marL="2286000" lvl="4" indent="-342900" rtl="0">
              <a:spcBef>
                <a:spcPts val="0"/>
              </a:spcBef>
              <a:spcAft>
                <a:spcPts val="0"/>
              </a:spcAft>
              <a:buSzPts val="1800"/>
              <a:buChar char="○"/>
              <a:defRPr sz="1800">
                <a:solidFill>
                  <a:schemeClr val="dk1"/>
                </a:solidFill>
              </a:defRPr>
            </a:lvl5pPr>
            <a:lvl6pPr marL="2743200" lvl="5" indent="-342900" rtl="0">
              <a:spcBef>
                <a:spcPts val="0"/>
              </a:spcBef>
              <a:spcAft>
                <a:spcPts val="0"/>
              </a:spcAft>
              <a:buSzPts val="1800"/>
              <a:buChar char="■"/>
              <a:defRPr sz="1800">
                <a:solidFill>
                  <a:schemeClr val="dk1"/>
                </a:solidFill>
              </a:defRPr>
            </a:lvl6pPr>
            <a:lvl7pPr marL="3200400" lvl="6" indent="-342900" rtl="0">
              <a:spcBef>
                <a:spcPts val="0"/>
              </a:spcBef>
              <a:spcAft>
                <a:spcPts val="0"/>
              </a:spcAft>
              <a:buSzPts val="1800"/>
              <a:buChar char="●"/>
              <a:defRPr sz="1800">
                <a:solidFill>
                  <a:schemeClr val="dk1"/>
                </a:solidFill>
              </a:defRPr>
            </a:lvl7pPr>
            <a:lvl8pPr marL="3657600" lvl="7" indent="-342900" rtl="0">
              <a:spcBef>
                <a:spcPts val="0"/>
              </a:spcBef>
              <a:spcAft>
                <a:spcPts val="0"/>
              </a:spcAft>
              <a:buSzPts val="1800"/>
              <a:buChar char="○"/>
              <a:defRPr sz="1800">
                <a:solidFill>
                  <a:schemeClr val="dk1"/>
                </a:solidFill>
              </a:defRPr>
            </a:lvl8pPr>
            <a:lvl9pPr marL="4114800" lvl="8" indent="-342900" rtl="0">
              <a:spcBef>
                <a:spcPts val="0"/>
              </a:spcBef>
              <a:spcAft>
                <a:spcPts val="0"/>
              </a:spcAft>
              <a:buSzPts val="1800"/>
              <a:buChar char="■"/>
              <a:defRPr sz="1800"/>
            </a:lvl9pPr>
          </a:lstStyle>
          <a:p>
            <a:endParaRPr dirty="0"/>
          </a:p>
        </p:txBody>
      </p:sp>
      <p:cxnSp>
        <p:nvCxnSpPr>
          <p:cNvPr id="23" name="Google Shape;23;p4"/>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4" name="Google Shape;24;p4"/>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322715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reserve="1">
  <p:cSld name="Title 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rtl="0">
              <a:spcBef>
                <a:spcPts val="0"/>
              </a:spcBef>
              <a:spcAft>
                <a:spcPts val="0"/>
              </a:spcAft>
              <a:buSzPts val="3600"/>
              <a:buNone/>
              <a:defRPr>
                <a:solidFill>
                  <a:schemeClr val="tx1">
                    <a:lumMod val="50000"/>
                  </a:schemeClr>
                </a:solidFill>
              </a:defRPr>
            </a:lvl1pPr>
            <a:lvl2pPr lvl="1" rtl="0">
              <a:spcBef>
                <a:spcPts val="0"/>
              </a:spcBef>
              <a:spcAft>
                <a:spcPts val="0"/>
              </a:spcAft>
              <a:buSzPts val="3600"/>
              <a:buNone/>
              <a:defRPr>
                <a:solidFill>
                  <a:schemeClr val="dk2"/>
                </a:solidFill>
              </a:defRPr>
            </a:lvl2pPr>
            <a:lvl3pPr lvl="2" rtl="0">
              <a:spcBef>
                <a:spcPts val="0"/>
              </a:spcBef>
              <a:spcAft>
                <a:spcPts val="0"/>
              </a:spcAft>
              <a:buSzPts val="3600"/>
              <a:buNone/>
              <a:defRPr>
                <a:solidFill>
                  <a:schemeClr val="dk2"/>
                </a:solidFill>
              </a:defRPr>
            </a:lvl3pPr>
            <a:lvl4pPr lvl="3" rtl="0">
              <a:spcBef>
                <a:spcPts val="0"/>
              </a:spcBef>
              <a:spcAft>
                <a:spcPts val="0"/>
              </a:spcAft>
              <a:buSzPts val="3600"/>
              <a:buNone/>
              <a:defRPr>
                <a:solidFill>
                  <a:schemeClr val="dk2"/>
                </a:solidFill>
              </a:defRPr>
            </a:lvl4pPr>
            <a:lvl5pPr lvl="4" rtl="0">
              <a:spcBef>
                <a:spcPts val="0"/>
              </a:spcBef>
              <a:spcAft>
                <a:spcPts val="0"/>
              </a:spcAft>
              <a:buSzPts val="3600"/>
              <a:buNone/>
              <a:defRPr>
                <a:solidFill>
                  <a:schemeClr val="dk2"/>
                </a:solidFill>
              </a:defRPr>
            </a:lvl5pPr>
            <a:lvl6pPr lvl="5" rtl="0">
              <a:spcBef>
                <a:spcPts val="0"/>
              </a:spcBef>
              <a:spcAft>
                <a:spcPts val="0"/>
              </a:spcAft>
              <a:buSzPts val="3600"/>
              <a:buNone/>
              <a:defRPr>
                <a:solidFill>
                  <a:schemeClr val="dk2"/>
                </a:solidFill>
              </a:defRPr>
            </a:lvl6pPr>
            <a:lvl7pPr lvl="6" rtl="0">
              <a:spcBef>
                <a:spcPts val="0"/>
              </a:spcBef>
              <a:spcAft>
                <a:spcPts val="0"/>
              </a:spcAft>
              <a:buSzPts val="3600"/>
              <a:buNone/>
              <a:defRPr>
                <a:solidFill>
                  <a:schemeClr val="dk2"/>
                </a:solidFill>
              </a:defRPr>
            </a:lvl7pPr>
            <a:lvl8pPr lvl="7" rtl="0">
              <a:spcBef>
                <a:spcPts val="0"/>
              </a:spcBef>
              <a:spcAft>
                <a:spcPts val="0"/>
              </a:spcAft>
              <a:buSzPts val="3600"/>
              <a:buNone/>
              <a:defRPr>
                <a:solidFill>
                  <a:schemeClr val="dk2"/>
                </a:solidFill>
              </a:defRPr>
            </a:lvl8pPr>
            <a:lvl9pPr lvl="8" rtl="0">
              <a:spcBef>
                <a:spcPts val="0"/>
              </a:spcBef>
              <a:spcAft>
                <a:spcPts val="0"/>
              </a:spcAft>
              <a:buSzPts val="3600"/>
              <a:buNone/>
              <a:defRPr>
                <a:solidFill>
                  <a:schemeClr val="dk2"/>
                </a:solidFill>
              </a:defRPr>
            </a:lvl9pPr>
          </a:lstStyle>
          <a:p>
            <a:endParaRPr/>
          </a:p>
        </p:txBody>
      </p:sp>
      <p:cxnSp>
        <p:nvCxnSpPr>
          <p:cNvPr id="27" name="Google Shape;27;p5"/>
          <p:cNvCxnSpPr/>
          <p:nvPr/>
        </p:nvCxnSpPr>
        <p:spPr>
          <a:xfrm>
            <a:off x="457200" y="881840"/>
            <a:ext cx="8229600" cy="0"/>
          </a:xfrm>
          <a:prstGeom prst="straightConnector1">
            <a:avLst/>
          </a:prstGeom>
          <a:noFill/>
          <a:ln w="9525" cap="flat" cmpd="sng">
            <a:solidFill>
              <a:srgbClr val="CCCCCC"/>
            </a:solidFill>
            <a:prstDash val="solid"/>
            <a:round/>
            <a:headEnd type="none" w="med" len="med"/>
            <a:tailEnd type="none" w="med" len="med"/>
          </a:ln>
        </p:spPr>
      </p:cxnSp>
      <p:cxnSp>
        <p:nvCxnSpPr>
          <p:cNvPr id="28" name="Google Shape;28;p5"/>
          <p:cNvCxnSpPr/>
          <p:nvPr/>
        </p:nvCxnSpPr>
        <p:spPr>
          <a:xfrm>
            <a:off x="457200" y="4743450"/>
            <a:ext cx="8229600" cy="0"/>
          </a:xfrm>
          <a:prstGeom prst="straightConnector1">
            <a:avLst/>
          </a:prstGeom>
          <a:noFill/>
          <a:ln w="9525" cap="flat" cmpd="sng">
            <a:solidFill>
              <a:srgbClr val="CCCCCC"/>
            </a:solidFill>
            <a:prstDash val="solid"/>
            <a:round/>
            <a:headEnd type="none" w="med" len="med"/>
            <a:tailEnd type="none" w="med" len="med"/>
          </a:ln>
        </p:spPr>
      </p:cxnSp>
    </p:spTree>
    <p:extLst>
      <p:ext uri="{BB962C8B-B14F-4D97-AF65-F5344CB8AC3E}">
        <p14:creationId xmlns:p14="http://schemas.microsoft.com/office/powerpoint/2010/main" val="242538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preserve="1">
  <p:cSld name="Section">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1219200" y="2233804"/>
            <a:ext cx="6705600" cy="675900"/>
          </a:xfrm>
          <a:prstGeom prst="rect">
            <a:avLst/>
          </a:prstGeom>
          <a:noFill/>
          <a:ln>
            <a:noFill/>
          </a:ln>
        </p:spPr>
        <p:txBody>
          <a:bodyPr spcFirstLastPara="1" wrap="square" lIns="91425" tIns="91425" rIns="91425" bIns="91425" anchor="b" anchorCtr="0"/>
          <a:lstStyle>
            <a:lvl1pPr lvl="0" algn="ctr" rtl="0">
              <a:spcBef>
                <a:spcPts val="0"/>
              </a:spcBef>
              <a:spcAft>
                <a:spcPts val="0"/>
              </a:spcAft>
              <a:buSzPts val="3600"/>
              <a:buNone/>
              <a:defRPr>
                <a:solidFill>
                  <a:schemeClr val="tx1">
                    <a:lumMod val="50000"/>
                  </a:schemeClr>
                </a:solidFill>
              </a:defRPr>
            </a:lvl1pPr>
            <a:lvl2pPr lvl="1" algn="ctr" rtl="0">
              <a:spcBef>
                <a:spcPts val="0"/>
              </a:spcBef>
              <a:spcAft>
                <a:spcPts val="0"/>
              </a:spcAft>
              <a:buSzPts val="3600"/>
              <a:buNone/>
              <a:defRPr>
                <a:solidFill>
                  <a:schemeClr val="dk2"/>
                </a:solidFill>
              </a:defRPr>
            </a:lvl2pPr>
            <a:lvl3pPr lvl="2" algn="ctr" rtl="0">
              <a:spcBef>
                <a:spcPts val="0"/>
              </a:spcBef>
              <a:spcAft>
                <a:spcPts val="0"/>
              </a:spcAft>
              <a:buSzPts val="3600"/>
              <a:buNone/>
              <a:defRPr>
                <a:solidFill>
                  <a:schemeClr val="dk2"/>
                </a:solidFill>
              </a:defRPr>
            </a:lvl3pPr>
            <a:lvl4pPr lvl="3" algn="ctr" rtl="0">
              <a:spcBef>
                <a:spcPts val="0"/>
              </a:spcBef>
              <a:spcAft>
                <a:spcPts val="0"/>
              </a:spcAft>
              <a:buSzPts val="3600"/>
              <a:buNone/>
              <a:defRPr>
                <a:solidFill>
                  <a:schemeClr val="dk2"/>
                </a:solidFill>
              </a:defRPr>
            </a:lvl4pPr>
            <a:lvl5pPr lvl="4" algn="ctr" rtl="0">
              <a:spcBef>
                <a:spcPts val="0"/>
              </a:spcBef>
              <a:spcAft>
                <a:spcPts val="0"/>
              </a:spcAft>
              <a:buSzPts val="3600"/>
              <a:buNone/>
              <a:defRPr>
                <a:solidFill>
                  <a:schemeClr val="dk2"/>
                </a:solidFill>
              </a:defRPr>
            </a:lvl5pPr>
            <a:lvl6pPr lvl="5" algn="ctr" rtl="0">
              <a:spcBef>
                <a:spcPts val="0"/>
              </a:spcBef>
              <a:spcAft>
                <a:spcPts val="0"/>
              </a:spcAft>
              <a:buSzPts val="3600"/>
              <a:buNone/>
              <a:defRPr>
                <a:solidFill>
                  <a:schemeClr val="dk2"/>
                </a:solidFill>
              </a:defRPr>
            </a:lvl6pPr>
            <a:lvl7pPr lvl="6" algn="ctr" rtl="0">
              <a:spcBef>
                <a:spcPts val="0"/>
              </a:spcBef>
              <a:spcAft>
                <a:spcPts val="0"/>
              </a:spcAft>
              <a:buSzPts val="3600"/>
              <a:buNone/>
              <a:defRPr>
                <a:solidFill>
                  <a:schemeClr val="dk2"/>
                </a:solidFill>
              </a:defRPr>
            </a:lvl7pPr>
            <a:lvl8pPr lvl="7" algn="ctr" rtl="0">
              <a:spcBef>
                <a:spcPts val="0"/>
              </a:spcBef>
              <a:spcAft>
                <a:spcPts val="0"/>
              </a:spcAft>
              <a:buSzPts val="3600"/>
              <a:buNone/>
              <a:defRPr>
                <a:solidFill>
                  <a:schemeClr val="dk2"/>
                </a:solidFill>
              </a:defRPr>
            </a:lvl8pPr>
            <a:lvl9pPr lvl="8" algn="ctr" rtl="0">
              <a:spcBef>
                <a:spcPts val="0"/>
              </a:spcBef>
              <a:spcAft>
                <a:spcPts val="0"/>
              </a:spcAft>
              <a:buSzPts val="3600"/>
              <a:buNone/>
              <a:defRPr>
                <a:solidFill>
                  <a:schemeClr val="dk2"/>
                </a:solidFill>
              </a:defRPr>
            </a:lvl9pPr>
          </a:lstStyle>
          <a:p>
            <a:endParaRPr/>
          </a:p>
        </p:txBody>
      </p:sp>
    </p:spTree>
    <p:extLst>
      <p:ext uri="{BB962C8B-B14F-4D97-AF65-F5344CB8AC3E}">
        <p14:creationId xmlns:p14="http://schemas.microsoft.com/office/powerpoint/2010/main" val="2437221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3B7EA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400" b="0" i="0">
                <a:solidFill>
                  <a:srgbClr val="3B3B3B"/>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8/27/21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2343328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6705600" cy="675900"/>
          </a:xfrm>
          <a:prstGeom prst="rect">
            <a:avLst/>
          </a:prstGeom>
          <a:noFill/>
          <a:ln>
            <a:noFill/>
          </a:ln>
        </p:spPr>
        <p:txBody>
          <a:bodyPr spcFirstLastPara="1" wrap="square" lIns="91425" tIns="91425" rIns="91425" bIns="91425" anchor="b" anchorCtr="0"/>
          <a:lstStyle>
            <a:lvl1pPr lvl="0" algn="l" rtl="0">
              <a:spcBef>
                <a:spcPts val="0"/>
              </a:spcBef>
              <a:spcAft>
                <a:spcPts val="0"/>
              </a:spcAft>
              <a:buClr>
                <a:srgbClr val="3B7EA1"/>
              </a:buClr>
              <a:buSzPts val="3600"/>
              <a:buFont typeface="Arial"/>
              <a:buNone/>
              <a:defRPr sz="3600" b="1" i="0" u="none" strike="noStrike" cap="none">
                <a:solidFill>
                  <a:srgbClr val="3B7EA1"/>
                </a:solidFill>
                <a:latin typeface="Arial"/>
                <a:ea typeface="Arial"/>
                <a:cs typeface="Arial"/>
                <a:sym typeface="Arial"/>
              </a:defRPr>
            </a:lvl1pPr>
            <a:lvl2pPr lvl="1"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2pPr>
            <a:lvl3pPr lvl="2"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3pPr>
            <a:lvl4pPr lvl="3"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4pPr>
            <a:lvl5pPr lvl="4"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5pPr>
            <a:lvl6pPr lvl="5"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6pPr>
            <a:lvl7pPr lvl="6"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7pPr>
            <a:lvl8pPr lvl="7"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8pPr>
            <a:lvl9pPr lvl="8" algn="l" rtl="0">
              <a:spcBef>
                <a:spcPts val="0"/>
              </a:spcBef>
              <a:spcAft>
                <a:spcPts val="0"/>
              </a:spcAft>
              <a:buClr>
                <a:schemeClr val="dk2"/>
              </a:buClr>
              <a:buSzPts val="3600"/>
              <a:buFont typeface="Arial"/>
              <a:buNone/>
              <a:defRPr sz="3600" b="1" i="0" u="none" strike="noStrike" cap="none">
                <a:solidFill>
                  <a:schemeClr val="dk2"/>
                </a:solidFill>
                <a:latin typeface="Arial"/>
                <a:ea typeface="Arial"/>
                <a:cs typeface="Arial"/>
                <a:sym typeface="Arial"/>
              </a:defRPr>
            </a:lvl9pPr>
          </a:lstStyle>
          <a:p>
            <a:r>
              <a:rPr lang="en-US" b="1" dirty="0">
                <a:solidFill>
                  <a:schemeClr val="accent2">
                    <a:lumMod val="50000"/>
                  </a:schemeClr>
                </a:solidFill>
              </a:rPr>
              <a:t>Click to add title</a:t>
            </a:r>
            <a:endParaRPr dirty="0"/>
          </a:p>
        </p:txBody>
      </p:sp>
      <p:sp>
        <p:nvSpPr>
          <p:cNvPr id="7" name="Google Shape;7;p1"/>
          <p:cNvSpPr txBox="1">
            <a:spLocks noGrp="1"/>
          </p:cNvSpPr>
          <p:nvPr>
            <p:ph type="body" idx="1"/>
          </p:nvPr>
        </p:nvSpPr>
        <p:spPr>
          <a:xfrm>
            <a:off x="457200" y="971550"/>
            <a:ext cx="8229600" cy="3623100"/>
          </a:xfrm>
          <a:prstGeom prst="rect">
            <a:avLst/>
          </a:prstGeom>
          <a:noFill/>
          <a:ln>
            <a:noFill/>
          </a:ln>
        </p:spPr>
        <p:txBody>
          <a:bodyPr spcFirstLastPara="1" wrap="square" lIns="91425" tIns="91425" rIns="91425" bIns="91425" anchor="t" anchorCtr="0"/>
          <a:lstStyle>
            <a:lvl1pPr marL="457200" lvl="0" indent="-381000" algn="l" rtl="0">
              <a:spcBef>
                <a:spcPts val="48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t> </a:t>
            </a:r>
          </a:p>
          <a:p>
            <a:pPr lvl="1"/>
            <a:br>
              <a:rPr lang="en-US" dirty="0"/>
            </a:br>
            <a:endParaRPr lang="en-US" dirty="0"/>
          </a:p>
        </p:txBody>
      </p:sp>
    </p:spTree>
    <p:extLst>
      <p:ext uri="{BB962C8B-B14F-4D97-AF65-F5344CB8AC3E}">
        <p14:creationId xmlns:p14="http://schemas.microsoft.com/office/powerpoint/2010/main" val="529098093"/>
      </p:ext>
    </p:extLst>
  </p:cSld>
  <p:clrMap bg1="lt1" tx1="dk1" bg2="dk2" tx2="lt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1" u="none" strike="noStrike" cap="none" baseline="0">
          <a:solidFill>
            <a:schemeClr val="tx1">
              <a:lumMod val="50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590550" marR="0" lvl="0" indent="-514350" algn="l" rtl="0">
        <a:lnSpc>
          <a:spcPct val="100000"/>
        </a:lnSpc>
        <a:spcBef>
          <a:spcPts val="0"/>
        </a:spcBef>
        <a:spcAft>
          <a:spcPts val="0"/>
        </a:spcAft>
        <a:buClr>
          <a:schemeClr val="accent2">
            <a:lumMod val="50000"/>
          </a:schemeClr>
        </a:buClr>
        <a:buSzPct val="100000"/>
        <a:buFont typeface="+mj-lt"/>
        <a:buAutoNum type="romanLcPeriod"/>
        <a:defRPr sz="1400" b="0" i="0" u="none" strike="noStrike" cap="none">
          <a:solidFill>
            <a:schemeClr val="accent2">
              <a:lumMod val="75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accent2">
              <a:lumMod val="75000"/>
            </a:schemeClr>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bit.ly/attend8" TargetMode="External"/><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bit.ly/attend8" TargetMode="External"/><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bit.ly/attend8" TargetMode="External"/><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en" dirty="0"/>
              <a:t>Module 7</a:t>
            </a:r>
            <a:endParaRPr dirty="0"/>
          </a:p>
        </p:txBody>
      </p:sp>
      <p:sp>
        <p:nvSpPr>
          <p:cNvPr id="138" name="Google Shape;138;p32"/>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Hypothesis Testing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4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192" name="Google Shape;192;p41"/>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endParaRPr/>
          </a:p>
          <a:p>
            <a:pPr marL="457200" lvl="0" indent="-419100" rtl="0">
              <a:spcBef>
                <a:spcPts val="0"/>
              </a:spcBef>
              <a:spcAft>
                <a:spcPts val="0"/>
              </a:spcAft>
              <a:buClr>
                <a:srgbClr val="D89F39"/>
              </a:buClr>
              <a:buSzPts val="3000"/>
              <a:buChar char="●"/>
            </a:pPr>
            <a:r>
              <a:rPr lang="en" b="1"/>
              <a:t>Prediction:</a:t>
            </a:r>
            <a:r>
              <a:rPr lang="en"/>
              <a:t> If you observe a random sample of 100 swans, more likely than not, at least 99 will be white.</a:t>
            </a:r>
            <a:endParaRPr sz="1400"/>
          </a:p>
          <a:p>
            <a:pPr marL="457200" lvl="0" indent="-419100" rtl="0">
              <a:spcBef>
                <a:spcPts val="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4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198" name="Google Shape;198;p42"/>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endParaRPr/>
          </a:p>
          <a:p>
            <a:pPr marL="457200" lvl="0" indent="-419100" rtl="0">
              <a:spcBef>
                <a:spcPts val="0"/>
              </a:spcBef>
              <a:spcAft>
                <a:spcPts val="0"/>
              </a:spcAft>
              <a:buClr>
                <a:srgbClr val="D89F39"/>
              </a:buClr>
              <a:buSzPts val="3000"/>
              <a:buChar char="●"/>
            </a:pPr>
            <a:r>
              <a:rPr lang="en" b="1"/>
              <a:t>Prediction:</a:t>
            </a:r>
            <a:r>
              <a:rPr lang="en"/>
              <a:t> If you observe a random sample of 100 swans, almost certainly, at least 90 will be white.</a:t>
            </a:r>
            <a:endParaRPr sz="1400"/>
          </a:p>
          <a:p>
            <a:pPr marL="457200" lvl="0" indent="-419100" rtl="0">
              <a:spcBef>
                <a:spcPts val="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204" name="Google Shape;204;p43"/>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endParaRPr/>
          </a:p>
          <a:p>
            <a:pPr marL="457200" lvl="0" indent="-419100" rtl="0">
              <a:spcBef>
                <a:spcPts val="0"/>
              </a:spcBef>
              <a:spcAft>
                <a:spcPts val="0"/>
              </a:spcAft>
              <a:buClr>
                <a:srgbClr val="D89F39"/>
              </a:buClr>
              <a:buSzPts val="3000"/>
              <a:buChar char="●"/>
            </a:pPr>
            <a:r>
              <a:rPr lang="en" b="1"/>
              <a:t>Prediction:</a:t>
            </a:r>
            <a:r>
              <a:rPr lang="en"/>
              <a:t> If you observe a random sample of 100 swans, almost certainly, at least 90 will be white.</a:t>
            </a:r>
            <a:endParaRPr sz="1400"/>
          </a:p>
          <a:p>
            <a:pPr marL="457200" lvl="0" indent="-419100" rtl="0">
              <a:spcBef>
                <a:spcPts val="0"/>
              </a:spcBef>
              <a:spcAft>
                <a:spcPts val="0"/>
              </a:spcAft>
              <a:buClr>
                <a:srgbClr val="D89F39"/>
              </a:buClr>
              <a:buSzPts val="3000"/>
              <a:buChar char="●"/>
            </a:pPr>
            <a:r>
              <a:rPr lang="en" b="1"/>
              <a:t>Test:</a:t>
            </a:r>
            <a:r>
              <a:rPr lang="en"/>
              <a:t> Randomly sample 100 swans.  Observe their color.</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Interpreting the result of a test</a:t>
            </a:r>
            <a:endParaRPr/>
          </a:p>
        </p:txBody>
      </p:sp>
      <p:sp>
        <p:nvSpPr>
          <p:cNvPr id="210" name="Google Shape;210;p44"/>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Test:</a:t>
            </a:r>
            <a:r>
              <a:rPr lang="en"/>
              <a:t> Randomly sample 100 swans.  Observe their color.</a:t>
            </a:r>
            <a:endParaRPr/>
          </a:p>
          <a:p>
            <a:pPr marL="457200" lvl="0" indent="-419100" rtl="0">
              <a:spcBef>
                <a:spcPts val="0"/>
              </a:spcBef>
              <a:spcAft>
                <a:spcPts val="0"/>
              </a:spcAft>
              <a:buClr>
                <a:srgbClr val="D89F39"/>
              </a:buClr>
              <a:buSzPts val="3000"/>
              <a:buChar char="●"/>
            </a:pPr>
            <a:r>
              <a:rPr lang="en"/>
              <a:t>If at least 90 are white: hypothesis could be true.</a:t>
            </a:r>
            <a:endParaRPr/>
          </a:p>
          <a:p>
            <a:pPr marL="457200" lvl="0" indent="-419100" rtl="0">
              <a:spcBef>
                <a:spcPts val="0"/>
              </a:spcBef>
              <a:spcAft>
                <a:spcPts val="0"/>
              </a:spcAft>
              <a:buClr>
                <a:srgbClr val="D89F39"/>
              </a:buClr>
              <a:buSzPts val="3000"/>
              <a:buChar char="●"/>
            </a:pPr>
            <a:r>
              <a:rPr lang="en"/>
              <a:t>If fewer than 80 are white: either the hypothesis is false, or a ginormous coincidence just happened.</a:t>
            </a:r>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6" name="Google Shape;216;p45"/>
          <p:cNvSpPr txBox="1">
            <a:spLocks noGrp="1"/>
          </p:cNvSpPr>
          <p:nvPr>
            <p:ph type="title"/>
          </p:nvPr>
        </p:nvSpPr>
        <p:spPr>
          <a:xfrm>
            <a:off x="457200" y="205975"/>
            <a:ext cx="81984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Emily Rosa and the healing touch</a:t>
            </a:r>
            <a:endParaRPr/>
          </a:p>
        </p:txBody>
      </p:sp>
      <p:sp>
        <p:nvSpPr>
          <p:cNvPr id="215" name="Google Shape;215;p45"/>
          <p:cNvSpPr txBox="1">
            <a:spLocks noGrp="1"/>
          </p:cNvSpPr>
          <p:nvPr>
            <p:ph type="body" idx="1"/>
          </p:nvPr>
        </p:nvSpPr>
        <p:spPr>
          <a:xfrm>
            <a:off x="304800" y="895350"/>
            <a:ext cx="8763000" cy="362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Emily Rosa's 4th grade science fair project:</a:t>
            </a:r>
            <a:endParaRPr/>
          </a:p>
          <a:p>
            <a:pPr marL="0" lvl="0" indent="0" rtl="0">
              <a:spcBef>
                <a:spcPts val="600"/>
              </a:spcBef>
              <a:spcAft>
                <a:spcPts val="600"/>
              </a:spcAft>
              <a:buNone/>
            </a:pPr>
            <a:r>
              <a:rPr lang="en"/>
              <a:t>Touch healers say they detect and use the healing energy field (HEF) to cure patients.  Can they detect HEF?</a:t>
            </a:r>
            <a:endParaRPr/>
          </a:p>
        </p:txBody>
      </p:sp>
      <p:pic>
        <p:nvPicPr>
          <p:cNvPr id="217" name="Google Shape;217;p45" descr="rosa.png"/>
          <p:cNvPicPr preferRelativeResize="0"/>
          <p:nvPr/>
        </p:nvPicPr>
        <p:blipFill>
          <a:blip r:embed="rId3">
            <a:alphaModFix/>
          </a:blip>
          <a:stretch>
            <a:fillRect/>
          </a:stretch>
        </p:blipFill>
        <p:spPr>
          <a:xfrm>
            <a:off x="4870650" y="2463575"/>
            <a:ext cx="3482100" cy="25301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5">
                                            <p:txEl>
                                              <p:pRg st="0" end="0"/>
                                            </p:txEl>
                                          </p:spTgt>
                                        </p:tgtEl>
                                        <p:attrNameLst>
                                          <p:attrName>style.visibility</p:attrName>
                                        </p:attrNameLst>
                                      </p:cBhvr>
                                      <p:to>
                                        <p:strVal val="visible"/>
                                      </p:to>
                                    </p:set>
                                    <p:animEffect transition="in" filter="fade">
                                      <p:cBhvr>
                                        <p:cTn id="7" dur="1"/>
                                        <p:tgtEl>
                                          <p:spTgt spid="2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5">
                                            <p:txEl>
                                              <p:pRg st="1" end="1"/>
                                            </p:txEl>
                                          </p:spTgt>
                                        </p:tgtEl>
                                        <p:attrNameLst>
                                          <p:attrName>style.visibility</p:attrName>
                                        </p:attrNameLst>
                                      </p:cBhvr>
                                      <p:to>
                                        <p:strVal val="visible"/>
                                      </p:to>
                                    </p:set>
                                    <p:animEffect transition="in" filter="fade">
                                      <p:cBhvr>
                                        <p:cTn id="12" dur="1"/>
                                        <p:tgtEl>
                                          <p:spTgt spid="2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4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Science</a:t>
            </a:r>
            <a:endParaRPr/>
          </a:p>
        </p:txBody>
      </p:sp>
      <p:sp>
        <p:nvSpPr>
          <p:cNvPr id="223" name="Google Shape;223;p46"/>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Healers cannot detect HEF better than random guessing.</a:t>
            </a:r>
            <a:endParaRPr/>
          </a:p>
          <a:p>
            <a:pPr marL="457200" lvl="0" indent="-419100" rtl="0">
              <a:spcBef>
                <a:spcPts val="0"/>
              </a:spcBef>
              <a:spcAft>
                <a:spcPts val="0"/>
              </a:spcAft>
              <a:buClr>
                <a:srgbClr val="D89F39"/>
              </a:buClr>
              <a:buSzPts val="3000"/>
              <a:buChar char="●"/>
            </a:pPr>
            <a:r>
              <a:rPr lang="en" b="1"/>
              <a:t>Prediction:</a:t>
            </a:r>
            <a:r>
              <a:rPr lang="en"/>
              <a:t> If you test healers 150 times, almost certainly, they'll be right at most 60% of the time.</a:t>
            </a:r>
            <a:endParaRPr sz="1400"/>
          </a:p>
          <a:p>
            <a:pPr marL="457200" lvl="0" indent="-419100" rtl="0">
              <a:spcBef>
                <a:spcPts val="0"/>
              </a:spcBef>
              <a:spcAft>
                <a:spcPts val="0"/>
              </a:spcAft>
              <a:buClr>
                <a:srgbClr val="D89F39"/>
              </a:buClr>
              <a:buSzPts val="3000"/>
              <a:buChar char="●"/>
            </a:pPr>
            <a:r>
              <a:rPr lang="en" b="1"/>
              <a:t>Test:</a:t>
            </a:r>
            <a:r>
              <a:rPr lang="en"/>
              <a:t> Go find healers and test them.</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4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Attendance</a:t>
            </a:r>
            <a:endParaRPr/>
          </a:p>
        </p:txBody>
      </p:sp>
      <p:sp>
        <p:nvSpPr>
          <p:cNvPr id="229" name="Google Shape;229;p47"/>
          <p:cNvSpPr txBox="1">
            <a:spLocks noGrp="1"/>
          </p:cNvSpPr>
          <p:nvPr>
            <p:ph type="title" idx="4294967295"/>
          </p:nvPr>
        </p:nvSpPr>
        <p:spPr>
          <a:xfrm>
            <a:off x="0" y="3532188"/>
            <a:ext cx="6705600" cy="6762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000" b="0" u="sng">
                <a:solidFill>
                  <a:schemeClr val="hlink"/>
                </a:solidFill>
                <a:hlinkClick r:id="rId3"/>
              </a:rPr>
              <a:t>bit.ly/attend8</a:t>
            </a:r>
            <a:endParaRPr sz="3000" b="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4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Jury Panels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4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Jury Panels</a:t>
            </a:r>
            <a:endParaRPr/>
          </a:p>
        </p:txBody>
      </p:sp>
      <p:sp>
        <p:nvSpPr>
          <p:cNvPr id="249" name="Google Shape;249;p49"/>
          <p:cNvSpPr txBox="1">
            <a:spLocks noGrp="1"/>
          </p:cNvSpPr>
          <p:nvPr>
            <p:ph type="body" idx="1"/>
          </p:nvPr>
        </p:nvSpPr>
        <p:spPr>
          <a:xfrm>
            <a:off x="609600" y="2632900"/>
            <a:ext cx="7924200" cy="1753200"/>
          </a:xfrm>
          <a:prstGeom prst="rect">
            <a:avLst/>
          </a:prstGeom>
        </p:spPr>
        <p:txBody>
          <a:bodyPr spcFirstLastPara="1" wrap="square" lIns="91425" tIns="91425" rIns="91425" bIns="91425" anchor="t" anchorCtr="0">
            <a:noAutofit/>
          </a:bodyPr>
          <a:lstStyle/>
          <a:p>
            <a:pPr marL="0" lvl="0" indent="0" rtl="0">
              <a:spcBef>
                <a:spcPts val="0"/>
              </a:spcBef>
              <a:spcAft>
                <a:spcPts val="400"/>
              </a:spcAft>
              <a:buNone/>
            </a:pPr>
            <a:r>
              <a:rPr lang="en"/>
              <a:t>"All persons selected for jury service shall be </a:t>
            </a:r>
            <a:br>
              <a:rPr lang="en"/>
            </a:br>
            <a:r>
              <a:rPr lang="en" b="1"/>
              <a:t>selected at random</a:t>
            </a:r>
            <a:r>
              <a:rPr lang="en"/>
              <a:t>, from a source or sources </a:t>
            </a:r>
            <a:br>
              <a:rPr lang="en"/>
            </a:br>
            <a:r>
              <a:rPr lang="en"/>
              <a:t>inclusive of a </a:t>
            </a:r>
            <a:r>
              <a:rPr lang="en" b="1"/>
              <a:t>representative cross section </a:t>
            </a:r>
            <a:br>
              <a:rPr lang="en" b="1"/>
            </a:br>
            <a:r>
              <a:rPr lang="en"/>
              <a:t>of the population of the </a:t>
            </a:r>
            <a:r>
              <a:rPr lang="en" b="1"/>
              <a:t>area served by the court</a:t>
            </a:r>
            <a:r>
              <a:rPr lang="en"/>
              <a:t>."</a:t>
            </a:r>
            <a:endParaRPr/>
          </a:p>
        </p:txBody>
      </p:sp>
      <p:sp>
        <p:nvSpPr>
          <p:cNvPr id="240" name="Google Shape;240;p49"/>
          <p:cNvSpPr/>
          <p:nvPr/>
        </p:nvSpPr>
        <p:spPr>
          <a:xfrm>
            <a:off x="629150" y="14137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Eligible jurors in a County</a:t>
            </a:r>
            <a:endParaRPr sz="1800"/>
          </a:p>
        </p:txBody>
      </p:sp>
      <p:sp>
        <p:nvSpPr>
          <p:cNvPr id="241" name="Google Shape;241;p49"/>
          <p:cNvSpPr/>
          <p:nvPr/>
        </p:nvSpPr>
        <p:spPr>
          <a:xfrm>
            <a:off x="6953750" y="14137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Jury</a:t>
            </a:r>
            <a:endParaRPr sz="1800"/>
          </a:p>
        </p:txBody>
      </p:sp>
      <p:grpSp>
        <p:nvGrpSpPr>
          <p:cNvPr id="242" name="Google Shape;242;p49"/>
          <p:cNvGrpSpPr/>
          <p:nvPr/>
        </p:nvGrpSpPr>
        <p:grpSpPr>
          <a:xfrm>
            <a:off x="2414200" y="1413775"/>
            <a:ext cx="2006750" cy="868800"/>
            <a:chOff x="2414200" y="1108975"/>
            <a:chExt cx="2006750" cy="868800"/>
          </a:xfrm>
        </p:grpSpPr>
        <p:sp>
          <p:nvSpPr>
            <p:cNvPr id="243" name="Google Shape;243;p49"/>
            <p:cNvSpPr/>
            <p:nvPr/>
          </p:nvSpPr>
          <p:spPr>
            <a:xfrm>
              <a:off x="2737350" y="11089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List of eligible residents</a:t>
              </a:r>
              <a:endParaRPr sz="1800"/>
            </a:p>
          </p:txBody>
        </p:sp>
        <p:sp>
          <p:nvSpPr>
            <p:cNvPr id="244" name="Google Shape;244;p49"/>
            <p:cNvSpPr/>
            <p:nvPr/>
          </p:nvSpPr>
          <p:spPr>
            <a:xfrm>
              <a:off x="2414200" y="1339050"/>
              <a:ext cx="221700" cy="369600"/>
            </a:xfrm>
            <a:prstGeom prst="rightArrow">
              <a:avLst>
                <a:gd name="adj1" fmla="val 50000"/>
                <a:gd name="adj2" fmla="val 11636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grpSp>
        <p:nvGrpSpPr>
          <p:cNvPr id="245" name="Google Shape;245;p49"/>
          <p:cNvGrpSpPr/>
          <p:nvPr/>
        </p:nvGrpSpPr>
        <p:grpSpPr>
          <a:xfrm>
            <a:off x="4522400" y="1413775"/>
            <a:ext cx="2329900" cy="868800"/>
            <a:chOff x="4522400" y="1108975"/>
            <a:chExt cx="2329900" cy="868800"/>
          </a:xfrm>
        </p:grpSpPr>
        <p:sp>
          <p:nvSpPr>
            <p:cNvPr id="246" name="Google Shape;246;p49"/>
            <p:cNvSpPr/>
            <p:nvPr/>
          </p:nvSpPr>
          <p:spPr>
            <a:xfrm>
              <a:off x="4845550" y="1108975"/>
              <a:ext cx="1683600" cy="868800"/>
            </a:xfrm>
            <a:prstGeom prst="rect">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Jury panel</a:t>
              </a:r>
              <a:endParaRPr sz="1800"/>
            </a:p>
          </p:txBody>
        </p:sp>
        <p:sp>
          <p:nvSpPr>
            <p:cNvPr id="247" name="Google Shape;247;p49"/>
            <p:cNvSpPr/>
            <p:nvPr/>
          </p:nvSpPr>
          <p:spPr>
            <a:xfrm>
              <a:off x="4522400" y="1339050"/>
              <a:ext cx="221700" cy="369600"/>
            </a:xfrm>
            <a:prstGeom prst="rightArrow">
              <a:avLst>
                <a:gd name="adj1" fmla="val 50000"/>
                <a:gd name="adj2" fmla="val 116361"/>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49"/>
            <p:cNvSpPr/>
            <p:nvPr/>
          </p:nvSpPr>
          <p:spPr>
            <a:xfrm>
              <a:off x="6630600" y="1339050"/>
              <a:ext cx="221700" cy="369600"/>
            </a:xfrm>
            <a:prstGeom prst="rightArrow">
              <a:avLst>
                <a:gd name="adj1" fmla="val 50000"/>
                <a:gd name="adj2" fmla="val 116361"/>
              </a:avLst>
            </a:prstGeom>
            <a:solidFill>
              <a:srgbClr val="C4820E"/>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grpSp>
      <p:sp>
        <p:nvSpPr>
          <p:cNvPr id="250" name="Google Shape;250;p49"/>
          <p:cNvSpPr/>
          <p:nvPr/>
        </p:nvSpPr>
        <p:spPr>
          <a:xfrm>
            <a:off x="2206025" y="1253950"/>
            <a:ext cx="2763300" cy="1197600"/>
          </a:xfrm>
          <a:prstGeom prst="wedgeRoundRectCallout">
            <a:avLst>
              <a:gd name="adj1" fmla="val -19748"/>
              <a:gd name="adj2" fmla="val 74094"/>
              <a:gd name="adj3" fmla="val 0"/>
            </a:avLst>
          </a:prstGeom>
          <a:noFill/>
          <a:ln w="28575" cap="flat" cmpd="sng">
            <a:solidFill>
              <a:srgbClr val="3B7EA1"/>
            </a:solidFill>
            <a:prstDash val="dash"/>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1" name="Google Shape;251;p49"/>
          <p:cNvSpPr txBox="1"/>
          <p:nvPr/>
        </p:nvSpPr>
        <p:spPr>
          <a:xfrm>
            <a:off x="3730200" y="4172208"/>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Distances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Announcements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2" name="Google Shape;262;p5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Computing Distance</a:t>
            </a:r>
            <a:endParaRPr/>
          </a:p>
        </p:txBody>
      </p:sp>
      <p:sp>
        <p:nvSpPr>
          <p:cNvPr id="261" name="Google Shape;261;p51"/>
          <p:cNvSpPr txBox="1">
            <a:spLocks noGrp="1"/>
          </p:cNvSpPr>
          <p:nvPr>
            <p:ph type="body" idx="1"/>
          </p:nvPr>
        </p:nvSpPr>
        <p:spPr>
          <a:xfrm>
            <a:off x="457200" y="971550"/>
            <a:ext cx="8229600" cy="6024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a:t>Every distance has a computational recipe</a:t>
            </a:r>
            <a:endParaRPr/>
          </a:p>
        </p:txBody>
      </p:sp>
      <p:sp>
        <p:nvSpPr>
          <p:cNvPr id="263" name="Google Shape;263;p51"/>
          <p:cNvSpPr txBox="1"/>
          <p:nvPr/>
        </p:nvSpPr>
        <p:spPr>
          <a:xfrm>
            <a:off x="3730200" y="4648533"/>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
        <p:nvSpPr>
          <p:cNvPr id="264" name="Google Shape;264;p51"/>
          <p:cNvSpPr txBox="1"/>
          <p:nvPr/>
        </p:nvSpPr>
        <p:spPr>
          <a:xfrm>
            <a:off x="281579" y="1462947"/>
            <a:ext cx="4281300" cy="3239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200" b="1">
                <a:solidFill>
                  <a:schemeClr val="dk1"/>
                </a:solidFill>
              </a:rPr>
              <a:t>Total Variation Distance</a:t>
            </a:r>
            <a:r>
              <a:rPr lang="en" sz="2200">
                <a:solidFill>
                  <a:schemeClr val="dk1"/>
                </a:solidFill>
              </a:rPr>
              <a:t> (TVD):</a:t>
            </a:r>
            <a:endParaRPr sz="2200">
              <a:solidFill>
                <a:schemeClr val="dk1"/>
              </a:solidFill>
            </a:endParaRPr>
          </a:p>
          <a:p>
            <a:pPr marL="457200" lvl="0" indent="-368300" rtl="0">
              <a:spcBef>
                <a:spcPts val="1200"/>
              </a:spcBef>
              <a:spcAft>
                <a:spcPts val="0"/>
              </a:spcAft>
              <a:buClr>
                <a:srgbClr val="C4820E"/>
              </a:buClr>
              <a:buSzPts val="2200"/>
              <a:buChar char="●"/>
            </a:pPr>
            <a:r>
              <a:rPr lang="en" sz="2200">
                <a:solidFill>
                  <a:schemeClr val="dk1"/>
                </a:solidFill>
              </a:rPr>
              <a:t>For each category, compute the difference in proportions between two distributions</a:t>
            </a:r>
            <a:endParaRPr sz="2200">
              <a:solidFill>
                <a:schemeClr val="dk1"/>
              </a:solidFill>
            </a:endParaRPr>
          </a:p>
          <a:p>
            <a:pPr marL="457200" lvl="0" indent="-368300" rtl="0">
              <a:spcBef>
                <a:spcPts val="1200"/>
              </a:spcBef>
              <a:spcAft>
                <a:spcPts val="0"/>
              </a:spcAft>
              <a:buClr>
                <a:srgbClr val="C4820E"/>
              </a:buClr>
              <a:buSzPts val="2200"/>
              <a:buChar char="●"/>
            </a:pPr>
            <a:r>
              <a:rPr lang="en" sz="2200">
                <a:solidFill>
                  <a:schemeClr val="dk1"/>
                </a:solidFill>
              </a:rPr>
              <a:t>Take the absolute value of each difference</a:t>
            </a:r>
            <a:endParaRPr sz="2200">
              <a:solidFill>
                <a:schemeClr val="dk1"/>
              </a:solidFill>
            </a:endParaRPr>
          </a:p>
          <a:p>
            <a:pPr marL="457200" lvl="0" indent="-368300" rtl="0">
              <a:spcBef>
                <a:spcPts val="1200"/>
              </a:spcBef>
              <a:spcAft>
                <a:spcPts val="1200"/>
              </a:spcAft>
              <a:buClr>
                <a:srgbClr val="C4820E"/>
              </a:buClr>
              <a:buSzPts val="2200"/>
              <a:buChar char="●"/>
            </a:pPr>
            <a:r>
              <a:rPr lang="en" sz="2200">
                <a:solidFill>
                  <a:schemeClr val="dk1"/>
                </a:solidFill>
              </a:rPr>
              <a:t>Sum &amp; divide by 2</a:t>
            </a:r>
            <a:endParaRPr sz="2200">
              <a:solidFill>
                <a:schemeClr val="dk1"/>
              </a:solidFill>
            </a:endParaRPr>
          </a:p>
        </p:txBody>
      </p:sp>
      <p:sp>
        <p:nvSpPr>
          <p:cNvPr id="265" name="Google Shape;265;p51"/>
          <p:cNvSpPr txBox="1"/>
          <p:nvPr/>
        </p:nvSpPr>
        <p:spPr>
          <a:xfrm>
            <a:off x="4572000" y="1462950"/>
            <a:ext cx="4495800" cy="32394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 sz="2200" b="1">
                <a:solidFill>
                  <a:schemeClr val="dk1"/>
                </a:solidFill>
              </a:rPr>
              <a:t>Chi Squared </a:t>
            </a:r>
            <a:r>
              <a:rPr lang="en" sz="2200">
                <a:solidFill>
                  <a:schemeClr val="dk1"/>
                </a:solidFill>
              </a:rPr>
              <a:t>(χ</a:t>
            </a:r>
            <a:r>
              <a:rPr lang="en" sz="2200" baseline="30000">
                <a:solidFill>
                  <a:schemeClr val="dk1"/>
                </a:solidFill>
              </a:rPr>
              <a:t>2  </a:t>
            </a:r>
            <a:r>
              <a:rPr lang="en" sz="2200" i="1">
                <a:solidFill>
                  <a:schemeClr val="dk1"/>
                </a:solidFill>
              </a:rPr>
              <a:t>Optional</a:t>
            </a:r>
            <a:r>
              <a:rPr lang="en" sz="2200">
                <a:solidFill>
                  <a:schemeClr val="dk1"/>
                </a:solidFill>
              </a:rPr>
              <a:t>):</a:t>
            </a:r>
            <a:endParaRPr sz="2200">
              <a:solidFill>
                <a:schemeClr val="dk1"/>
              </a:solidFill>
            </a:endParaRPr>
          </a:p>
          <a:p>
            <a:pPr marL="457200" lvl="0" indent="-368300" rtl="0">
              <a:spcBef>
                <a:spcPts val="1200"/>
              </a:spcBef>
              <a:spcAft>
                <a:spcPts val="0"/>
              </a:spcAft>
              <a:buClr>
                <a:srgbClr val="C4820E"/>
              </a:buClr>
              <a:buSzPts val="2200"/>
              <a:buChar char="●"/>
            </a:pPr>
            <a:r>
              <a:rPr lang="en" sz="2200">
                <a:solidFill>
                  <a:schemeClr val="dk1"/>
                </a:solidFill>
              </a:rPr>
              <a:t>For each category, compute the difference in proportions between two distributions</a:t>
            </a:r>
            <a:endParaRPr sz="2200">
              <a:solidFill>
                <a:schemeClr val="dk1"/>
              </a:solidFill>
            </a:endParaRPr>
          </a:p>
          <a:p>
            <a:pPr marL="457200" lvl="0" indent="-368300" rtl="0">
              <a:spcBef>
                <a:spcPts val="1200"/>
              </a:spcBef>
              <a:spcAft>
                <a:spcPts val="0"/>
              </a:spcAft>
              <a:buClr>
                <a:srgbClr val="C4820E"/>
              </a:buClr>
              <a:buSzPts val="2200"/>
              <a:buChar char="●"/>
            </a:pPr>
            <a:r>
              <a:rPr lang="en" sz="2200">
                <a:solidFill>
                  <a:schemeClr val="dk1"/>
                </a:solidFill>
              </a:rPr>
              <a:t>Square each difference and divide by the first proportion</a:t>
            </a:r>
            <a:endParaRPr sz="2200">
              <a:solidFill>
                <a:schemeClr val="dk1"/>
              </a:solidFill>
            </a:endParaRPr>
          </a:p>
          <a:p>
            <a:pPr marL="457200" lvl="0" indent="-368300" rtl="0">
              <a:spcBef>
                <a:spcPts val="1200"/>
              </a:spcBef>
              <a:spcAft>
                <a:spcPts val="1200"/>
              </a:spcAft>
              <a:buClr>
                <a:srgbClr val="C4820E"/>
              </a:buClr>
              <a:buSzPts val="2200"/>
              <a:buChar char="●"/>
            </a:pPr>
            <a:r>
              <a:rPr lang="en" sz="2200">
                <a:solidFill>
                  <a:schemeClr val="dk1"/>
                </a:solidFill>
              </a:rPr>
              <a:t>Sum &amp; multiply by sample size</a:t>
            </a:r>
            <a:endParaRPr sz="2200">
              <a:solidFill>
                <a:schemeClr val="dk1"/>
              </a:solidFill>
            </a:endParaRPr>
          </a:p>
        </p:txBody>
      </p:sp>
      <p:cxnSp>
        <p:nvCxnSpPr>
          <p:cNvPr id="266" name="Google Shape;266;p51"/>
          <p:cNvCxnSpPr/>
          <p:nvPr/>
        </p:nvCxnSpPr>
        <p:spPr>
          <a:xfrm>
            <a:off x="4572000" y="1561650"/>
            <a:ext cx="0" cy="30420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5">
                                            <p:txEl>
                                              <p:pRg st="0" end="0"/>
                                            </p:txEl>
                                          </p:spTgt>
                                        </p:tgtEl>
                                        <p:attrNameLst>
                                          <p:attrName>style.visibility</p:attrName>
                                        </p:attrNameLst>
                                      </p:cBhvr>
                                      <p:to>
                                        <p:strVal val="visible"/>
                                      </p:to>
                                    </p:set>
                                    <p:animEffect transition="in" filter="fade">
                                      <p:cBhvr>
                                        <p:cTn id="7" dur="1"/>
                                        <p:tgtEl>
                                          <p:spTgt spid="26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5">
                                            <p:txEl>
                                              <p:pRg st="1" end="1"/>
                                            </p:txEl>
                                          </p:spTgt>
                                        </p:tgtEl>
                                        <p:attrNameLst>
                                          <p:attrName>style.visibility</p:attrName>
                                        </p:attrNameLst>
                                      </p:cBhvr>
                                      <p:to>
                                        <p:strVal val="visible"/>
                                      </p:to>
                                    </p:set>
                                    <p:animEffect transition="in" filter="fade">
                                      <p:cBhvr>
                                        <p:cTn id="12" dur="1"/>
                                        <p:tgtEl>
                                          <p:spTgt spid="26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5">
                                            <p:txEl>
                                              <p:pRg st="2" end="2"/>
                                            </p:txEl>
                                          </p:spTgt>
                                        </p:tgtEl>
                                        <p:attrNameLst>
                                          <p:attrName>style.visibility</p:attrName>
                                        </p:attrNameLst>
                                      </p:cBhvr>
                                      <p:to>
                                        <p:strVal val="visible"/>
                                      </p:to>
                                    </p:set>
                                    <p:animEffect transition="in" filter="fade">
                                      <p:cBhvr>
                                        <p:cTn id="17" dur="1"/>
                                        <p:tgtEl>
                                          <p:spTgt spid="26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5">
                                            <p:txEl>
                                              <p:pRg st="3" end="3"/>
                                            </p:txEl>
                                          </p:spTgt>
                                        </p:tgtEl>
                                        <p:attrNameLst>
                                          <p:attrName>style.visibility</p:attrName>
                                        </p:attrNameLst>
                                      </p:cBhvr>
                                      <p:to>
                                        <p:strVal val="visible"/>
                                      </p:to>
                                    </p:set>
                                    <p:animEffect transition="in" filter="fade">
                                      <p:cBhvr>
                                        <p:cTn id="22" dur="1"/>
                                        <p:tgtEl>
                                          <p:spTgt spid="26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3"/>
                                        </p:tgtEl>
                                        <p:attrNameLst>
                                          <p:attrName>style.visibility</p:attrName>
                                        </p:attrNameLst>
                                      </p:cBhvr>
                                      <p:to>
                                        <p:strVal val="visible"/>
                                      </p:to>
                                    </p:set>
                                    <p:animEffect transition="in" filter="fade">
                                      <p:cBhvr>
                                        <p:cTn id="27" dur="1"/>
                                        <p:tgtEl>
                                          <p:spTgt spid="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5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Empirical Distributions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7" name="Google Shape;277;p5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Distribution of a Statistic</a:t>
            </a:r>
            <a:endParaRPr/>
          </a:p>
        </p:txBody>
      </p:sp>
      <p:sp>
        <p:nvSpPr>
          <p:cNvPr id="276" name="Google Shape;276;p5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Statistic</a:t>
            </a:r>
            <a:r>
              <a:rPr lang="en"/>
              <a:t>: A quantity computed for a particular sample</a:t>
            </a:r>
            <a:endParaRPr/>
          </a:p>
          <a:p>
            <a:pPr marL="0" lvl="0" indent="0" rtl="0">
              <a:spcBef>
                <a:spcPts val="1200"/>
              </a:spcBef>
              <a:spcAft>
                <a:spcPts val="0"/>
              </a:spcAft>
              <a:buNone/>
            </a:pPr>
            <a:r>
              <a:rPr lang="en" b="1"/>
              <a:t>Distribution</a:t>
            </a:r>
            <a:r>
              <a:rPr lang="en"/>
              <a:t>: The chance of each outcome of sampling</a:t>
            </a:r>
            <a:endParaRPr/>
          </a:p>
          <a:p>
            <a:pPr marL="0" lvl="0" indent="0" rtl="0">
              <a:spcBef>
                <a:spcPts val="1200"/>
              </a:spcBef>
              <a:spcAft>
                <a:spcPts val="0"/>
              </a:spcAft>
              <a:buNone/>
            </a:pPr>
            <a:r>
              <a:rPr lang="en" b="1"/>
              <a:t>Sampling distribution</a:t>
            </a:r>
            <a:r>
              <a:rPr lang="en"/>
              <a:t>: Chance of each value of a statistic</a:t>
            </a:r>
            <a:br>
              <a:rPr lang="en"/>
            </a:br>
            <a:r>
              <a:rPr lang="en"/>
              <a:t>	(computed from all possible samples)</a:t>
            </a:r>
            <a:endParaRPr/>
          </a:p>
          <a:p>
            <a:pPr marL="0" lvl="0" indent="0" rtl="0">
              <a:spcBef>
                <a:spcPts val="1200"/>
              </a:spcBef>
              <a:spcAft>
                <a:spcPts val="0"/>
              </a:spcAft>
              <a:buNone/>
            </a:pPr>
            <a:r>
              <a:rPr lang="en"/>
              <a:t>	Also known as the </a:t>
            </a:r>
            <a:r>
              <a:rPr lang="en" i="1"/>
              <a:t>probability distribution of the statistic</a:t>
            </a:r>
            <a:endParaRPr i="1"/>
          </a:p>
          <a:p>
            <a:pPr marL="0" lvl="0" indent="0" rtl="0">
              <a:spcBef>
                <a:spcPts val="1200"/>
              </a:spcBef>
              <a:spcAft>
                <a:spcPts val="400"/>
              </a:spcAft>
              <a:buNone/>
            </a:pPr>
            <a:r>
              <a:rPr lang="en" b="1"/>
              <a:t>Empirical distribution</a:t>
            </a:r>
            <a:r>
              <a:rPr lang="en"/>
              <a:t>: Observations of a statistic </a:t>
            </a:r>
            <a:br>
              <a:rPr lang="en"/>
            </a:br>
            <a:r>
              <a:rPr lang="en"/>
              <a:t>	(computed from some samples drawn at random)</a:t>
            </a:r>
            <a:endParaRPr/>
          </a:p>
        </p:txBody>
      </p:sp>
      <p:sp>
        <p:nvSpPr>
          <p:cNvPr id="278" name="Google Shape;278;p53"/>
          <p:cNvSpPr txBox="1"/>
          <p:nvPr/>
        </p:nvSpPr>
        <p:spPr>
          <a:xfrm>
            <a:off x="3730200" y="4168112"/>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
                                            <p:txEl>
                                              <p:pRg st="0" end="0"/>
                                            </p:txEl>
                                          </p:spTgt>
                                        </p:tgtEl>
                                        <p:attrNameLst>
                                          <p:attrName>style.visibility</p:attrName>
                                        </p:attrNameLst>
                                      </p:cBhvr>
                                      <p:to>
                                        <p:strVal val="visible"/>
                                      </p:to>
                                    </p:set>
                                    <p:animEffect transition="in" filter="fade">
                                      <p:cBhvr>
                                        <p:cTn id="7" dur="1"/>
                                        <p:tgtEl>
                                          <p:spTgt spid="2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6">
                                            <p:txEl>
                                              <p:pRg st="1" end="1"/>
                                            </p:txEl>
                                          </p:spTgt>
                                        </p:tgtEl>
                                        <p:attrNameLst>
                                          <p:attrName>style.visibility</p:attrName>
                                        </p:attrNameLst>
                                      </p:cBhvr>
                                      <p:to>
                                        <p:strVal val="visible"/>
                                      </p:to>
                                    </p:set>
                                    <p:animEffect transition="in" filter="fade">
                                      <p:cBhvr>
                                        <p:cTn id="12" dur="1"/>
                                        <p:tgtEl>
                                          <p:spTgt spid="2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6">
                                            <p:txEl>
                                              <p:pRg st="2" end="2"/>
                                            </p:txEl>
                                          </p:spTgt>
                                        </p:tgtEl>
                                        <p:attrNameLst>
                                          <p:attrName>style.visibility</p:attrName>
                                        </p:attrNameLst>
                                      </p:cBhvr>
                                      <p:to>
                                        <p:strVal val="visible"/>
                                      </p:to>
                                    </p:set>
                                    <p:animEffect transition="in" filter="fade">
                                      <p:cBhvr>
                                        <p:cTn id="17" dur="1"/>
                                        <p:tgtEl>
                                          <p:spTgt spid="2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6">
                                            <p:txEl>
                                              <p:pRg st="3" end="3"/>
                                            </p:txEl>
                                          </p:spTgt>
                                        </p:tgtEl>
                                        <p:attrNameLst>
                                          <p:attrName>style.visibility</p:attrName>
                                        </p:attrNameLst>
                                      </p:cBhvr>
                                      <p:to>
                                        <p:strVal val="visible"/>
                                      </p:to>
                                    </p:set>
                                    <p:animEffect transition="in" filter="fade">
                                      <p:cBhvr>
                                        <p:cTn id="22" dur="1"/>
                                        <p:tgtEl>
                                          <p:spTgt spid="2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6">
                                            <p:txEl>
                                              <p:pRg st="4" end="4"/>
                                            </p:txEl>
                                          </p:spTgt>
                                        </p:tgtEl>
                                        <p:attrNameLst>
                                          <p:attrName>style.visibility</p:attrName>
                                        </p:attrNameLst>
                                      </p:cBhvr>
                                      <p:to>
                                        <p:strVal val="visible"/>
                                      </p:to>
                                    </p:set>
                                    <p:animEffect transition="in" filter="fade">
                                      <p:cBhvr>
                                        <p:cTn id="27" dur="1"/>
                                        <p:tgtEl>
                                          <p:spTgt spid="27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8"/>
                                        </p:tgtEl>
                                        <p:attrNameLst>
                                          <p:attrName>style.visibility</p:attrName>
                                        </p:attrNameLst>
                                      </p:cBhvr>
                                      <p:to>
                                        <p:strVal val="visible"/>
                                      </p:to>
                                    </p:set>
                                    <p:animEffect transition="in" filter="fade">
                                      <p:cBhvr>
                                        <p:cTn id="32" dur="1"/>
                                        <p:tgtEl>
                                          <p:spTgt spid="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Hypothesis Testing</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9" name="Google Shape;289;p5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Testing a Hypothesis</a:t>
            </a:r>
            <a:endParaRPr/>
          </a:p>
        </p:txBody>
      </p:sp>
      <p:sp>
        <p:nvSpPr>
          <p:cNvPr id="288" name="Google Shape;288;p55"/>
          <p:cNvSpPr txBox="1">
            <a:spLocks noGrp="1"/>
          </p:cNvSpPr>
          <p:nvPr>
            <p:ph type="body" idx="1"/>
          </p:nvPr>
        </p:nvSpPr>
        <p:spPr>
          <a:xfrm>
            <a:off x="304800" y="895350"/>
            <a:ext cx="8763000" cy="362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200" b="1"/>
              <a:t>Step 1: The Hypotheses</a:t>
            </a:r>
            <a:endParaRPr sz="2200" b="1"/>
          </a:p>
          <a:p>
            <a:pPr marL="457200" lvl="0" indent="-368300" rtl="0">
              <a:spcBef>
                <a:spcPts val="600"/>
              </a:spcBef>
              <a:spcAft>
                <a:spcPts val="0"/>
              </a:spcAft>
              <a:buSzPts val="2200"/>
              <a:buChar char="●"/>
            </a:pPr>
            <a:r>
              <a:rPr lang="en" sz="2200"/>
              <a:t>A test chooses between two views of how data were generated</a:t>
            </a:r>
            <a:endParaRPr sz="2200"/>
          </a:p>
          <a:p>
            <a:pPr marL="457200" lvl="0" indent="-368300" rtl="0">
              <a:spcBef>
                <a:spcPts val="600"/>
              </a:spcBef>
              <a:spcAft>
                <a:spcPts val="0"/>
              </a:spcAft>
              <a:buSzPts val="2200"/>
              <a:buChar char="●"/>
            </a:pPr>
            <a:r>
              <a:rPr lang="en" sz="2200" i="1"/>
              <a:t>Null hypothesis </a:t>
            </a:r>
            <a:r>
              <a:rPr lang="en" sz="2200"/>
              <a:t>proposes that data were generated at random</a:t>
            </a:r>
            <a:endParaRPr sz="2200"/>
          </a:p>
          <a:p>
            <a:pPr marL="457200" lvl="0" indent="-368300" rtl="0">
              <a:spcBef>
                <a:spcPts val="600"/>
              </a:spcBef>
              <a:spcAft>
                <a:spcPts val="0"/>
              </a:spcAft>
              <a:buSzPts val="2200"/>
              <a:buChar char="●"/>
            </a:pPr>
            <a:r>
              <a:rPr lang="en" sz="2200" i="1"/>
              <a:t>Alternative hypothesis</a:t>
            </a:r>
            <a:r>
              <a:rPr lang="en" sz="2200"/>
              <a:t> proposes some effect other than chance</a:t>
            </a:r>
            <a:endParaRPr sz="2200"/>
          </a:p>
          <a:p>
            <a:pPr marL="0" lvl="0" indent="0" rtl="0">
              <a:spcBef>
                <a:spcPts val="600"/>
              </a:spcBef>
              <a:spcAft>
                <a:spcPts val="0"/>
              </a:spcAft>
              <a:buNone/>
            </a:pPr>
            <a:r>
              <a:rPr lang="en" sz="2200" b="1"/>
              <a:t>Step 2: The Test Statistic</a:t>
            </a:r>
            <a:endParaRPr sz="2200" b="1"/>
          </a:p>
          <a:p>
            <a:pPr marL="457200" lvl="0" indent="-368300" rtl="0">
              <a:spcBef>
                <a:spcPts val="600"/>
              </a:spcBef>
              <a:spcAft>
                <a:spcPts val="0"/>
              </a:spcAft>
              <a:buSzPts val="2200"/>
              <a:buChar char="●"/>
            </a:pPr>
            <a:r>
              <a:rPr lang="en" sz="2200"/>
              <a:t>A value that can be computed for the data and for samples</a:t>
            </a:r>
            <a:endParaRPr sz="2200"/>
          </a:p>
          <a:p>
            <a:pPr marL="0" lvl="0" indent="0" rtl="0">
              <a:spcBef>
                <a:spcPts val="600"/>
              </a:spcBef>
              <a:spcAft>
                <a:spcPts val="0"/>
              </a:spcAft>
              <a:buNone/>
            </a:pPr>
            <a:r>
              <a:rPr lang="en" sz="2200" b="1"/>
              <a:t>Step 3: The Sampling Distribution of the Test Statistic</a:t>
            </a:r>
            <a:endParaRPr sz="2200" b="1"/>
          </a:p>
          <a:p>
            <a:pPr marL="457200" lvl="0" indent="-368300" rtl="0">
              <a:spcBef>
                <a:spcPts val="600"/>
              </a:spcBef>
              <a:spcAft>
                <a:spcPts val="0"/>
              </a:spcAft>
              <a:buSzPts val="2200"/>
              <a:buChar char="●"/>
            </a:pPr>
            <a:r>
              <a:rPr lang="en" sz="2200"/>
              <a:t>What the test statistic might be if the null hypothesis were true</a:t>
            </a:r>
            <a:endParaRPr sz="2200"/>
          </a:p>
          <a:p>
            <a:pPr marL="457200" lvl="0" indent="-368300" rtl="0">
              <a:spcBef>
                <a:spcPts val="600"/>
              </a:spcBef>
              <a:spcAft>
                <a:spcPts val="600"/>
              </a:spcAft>
              <a:buSzPts val="2200"/>
              <a:buChar char="●"/>
            </a:pPr>
            <a:r>
              <a:rPr lang="en" sz="2200"/>
              <a:t>Approximate the sampling distribution by an empirical distribution</a:t>
            </a:r>
            <a:endParaRPr sz="2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8">
                                            <p:txEl>
                                              <p:pRg st="0" end="0"/>
                                            </p:txEl>
                                          </p:spTgt>
                                        </p:tgtEl>
                                        <p:attrNameLst>
                                          <p:attrName>style.visibility</p:attrName>
                                        </p:attrNameLst>
                                      </p:cBhvr>
                                      <p:to>
                                        <p:strVal val="visible"/>
                                      </p:to>
                                    </p:set>
                                    <p:animEffect transition="in" filter="fade">
                                      <p:cBhvr>
                                        <p:cTn id="7" dur="1"/>
                                        <p:tgtEl>
                                          <p:spTgt spid="2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xEl>
                                              <p:pRg st="1" end="1"/>
                                            </p:txEl>
                                          </p:spTgt>
                                        </p:tgtEl>
                                        <p:attrNameLst>
                                          <p:attrName>style.visibility</p:attrName>
                                        </p:attrNameLst>
                                      </p:cBhvr>
                                      <p:to>
                                        <p:strVal val="visible"/>
                                      </p:to>
                                    </p:set>
                                    <p:animEffect transition="in" filter="fade">
                                      <p:cBhvr>
                                        <p:cTn id="12" dur="1"/>
                                        <p:tgtEl>
                                          <p:spTgt spid="2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8">
                                            <p:txEl>
                                              <p:pRg st="2" end="2"/>
                                            </p:txEl>
                                          </p:spTgt>
                                        </p:tgtEl>
                                        <p:attrNameLst>
                                          <p:attrName>style.visibility</p:attrName>
                                        </p:attrNameLst>
                                      </p:cBhvr>
                                      <p:to>
                                        <p:strVal val="visible"/>
                                      </p:to>
                                    </p:set>
                                    <p:animEffect transition="in" filter="fade">
                                      <p:cBhvr>
                                        <p:cTn id="17" dur="1"/>
                                        <p:tgtEl>
                                          <p:spTgt spid="2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8">
                                            <p:txEl>
                                              <p:pRg st="3" end="3"/>
                                            </p:txEl>
                                          </p:spTgt>
                                        </p:tgtEl>
                                        <p:attrNameLst>
                                          <p:attrName>style.visibility</p:attrName>
                                        </p:attrNameLst>
                                      </p:cBhvr>
                                      <p:to>
                                        <p:strVal val="visible"/>
                                      </p:to>
                                    </p:set>
                                    <p:animEffect transition="in" filter="fade">
                                      <p:cBhvr>
                                        <p:cTn id="22" dur="1"/>
                                        <p:tgtEl>
                                          <p:spTgt spid="28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xEl>
                                              <p:pRg st="4" end="4"/>
                                            </p:txEl>
                                          </p:spTgt>
                                        </p:tgtEl>
                                        <p:attrNameLst>
                                          <p:attrName>style.visibility</p:attrName>
                                        </p:attrNameLst>
                                      </p:cBhvr>
                                      <p:to>
                                        <p:strVal val="visible"/>
                                      </p:to>
                                    </p:set>
                                    <p:animEffect transition="in" filter="fade">
                                      <p:cBhvr>
                                        <p:cTn id="27" dur="1"/>
                                        <p:tgtEl>
                                          <p:spTgt spid="28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8">
                                            <p:txEl>
                                              <p:pRg st="5" end="5"/>
                                            </p:txEl>
                                          </p:spTgt>
                                        </p:tgtEl>
                                        <p:attrNameLst>
                                          <p:attrName>style.visibility</p:attrName>
                                        </p:attrNameLst>
                                      </p:cBhvr>
                                      <p:to>
                                        <p:strVal val="visible"/>
                                      </p:to>
                                    </p:set>
                                    <p:animEffect transition="in" filter="fade">
                                      <p:cBhvr>
                                        <p:cTn id="32" dur="1"/>
                                        <p:tgtEl>
                                          <p:spTgt spid="28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88">
                                            <p:txEl>
                                              <p:pRg st="6" end="6"/>
                                            </p:txEl>
                                          </p:spTgt>
                                        </p:tgtEl>
                                        <p:attrNameLst>
                                          <p:attrName>style.visibility</p:attrName>
                                        </p:attrNameLst>
                                      </p:cBhvr>
                                      <p:to>
                                        <p:strVal val="visible"/>
                                      </p:to>
                                    </p:set>
                                    <p:animEffect transition="in" filter="fade">
                                      <p:cBhvr>
                                        <p:cTn id="37" dur="1"/>
                                        <p:tgtEl>
                                          <p:spTgt spid="28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88">
                                            <p:txEl>
                                              <p:pRg st="7" end="7"/>
                                            </p:txEl>
                                          </p:spTgt>
                                        </p:tgtEl>
                                        <p:attrNameLst>
                                          <p:attrName>style.visibility</p:attrName>
                                        </p:attrNameLst>
                                      </p:cBhvr>
                                      <p:to>
                                        <p:strVal val="visible"/>
                                      </p:to>
                                    </p:set>
                                    <p:animEffect transition="in" filter="fade">
                                      <p:cBhvr>
                                        <p:cTn id="42" dur="1"/>
                                        <p:tgtEl>
                                          <p:spTgt spid="28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88">
                                            <p:txEl>
                                              <p:pRg st="8" end="8"/>
                                            </p:txEl>
                                          </p:spTgt>
                                        </p:tgtEl>
                                        <p:attrNameLst>
                                          <p:attrName>style.visibility</p:attrName>
                                        </p:attrNameLst>
                                      </p:cBhvr>
                                      <p:to>
                                        <p:strVal val="visible"/>
                                      </p:to>
                                    </p:set>
                                    <p:animEffect transition="in" filter="fade">
                                      <p:cBhvr>
                                        <p:cTn id="47" dur="1"/>
                                        <p:tgtEl>
                                          <p:spTgt spid="28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5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Conclusion of a Test</a:t>
            </a:r>
            <a:endParaRPr/>
          </a:p>
        </p:txBody>
      </p:sp>
      <p:sp>
        <p:nvSpPr>
          <p:cNvPr id="295" name="Google Shape;295;p5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Resolve choice between null and alternative hypotheses</a:t>
            </a:r>
            <a:endParaRPr/>
          </a:p>
          <a:p>
            <a:pPr marL="457200" lvl="0" indent="-381000" rtl="0">
              <a:spcBef>
                <a:spcPts val="400"/>
              </a:spcBef>
              <a:spcAft>
                <a:spcPts val="0"/>
              </a:spcAft>
              <a:buSzPts val="2400"/>
              <a:buChar char="●"/>
            </a:pPr>
            <a:r>
              <a:rPr lang="en"/>
              <a:t>Compare observed test statistic to its empirical distribution under the null hypothesis</a:t>
            </a:r>
            <a:endParaRPr/>
          </a:p>
          <a:p>
            <a:pPr marL="457200" lvl="0" indent="-381000" rtl="0">
              <a:spcBef>
                <a:spcPts val="0"/>
              </a:spcBef>
              <a:spcAft>
                <a:spcPts val="0"/>
              </a:spcAft>
              <a:buSzPts val="2400"/>
              <a:buChar char="●"/>
            </a:pPr>
            <a:r>
              <a:rPr lang="en"/>
              <a:t>If the observed value is </a:t>
            </a:r>
            <a:r>
              <a:rPr lang="en" b="1"/>
              <a:t>consistent</a:t>
            </a:r>
            <a:r>
              <a:rPr lang="en"/>
              <a:t> with the distribution, then the test </a:t>
            </a:r>
            <a:r>
              <a:rPr lang="en" i="1"/>
              <a:t>does not </a:t>
            </a:r>
            <a:r>
              <a:rPr lang="en"/>
              <a:t>support the alternative hypothesis</a:t>
            </a:r>
            <a:endParaRPr/>
          </a:p>
          <a:p>
            <a:pPr marL="0" lvl="0" indent="0" rtl="0">
              <a:spcBef>
                <a:spcPts val="400"/>
              </a:spcBef>
              <a:spcAft>
                <a:spcPts val="0"/>
              </a:spcAft>
              <a:buNone/>
            </a:pPr>
            <a:r>
              <a:rPr lang="en"/>
              <a:t>Whether a value is consistent with a distribution:</a:t>
            </a:r>
            <a:endParaRPr/>
          </a:p>
          <a:p>
            <a:pPr marL="457200" lvl="0" indent="-381000" rtl="0">
              <a:spcBef>
                <a:spcPts val="400"/>
              </a:spcBef>
              <a:spcAft>
                <a:spcPts val="0"/>
              </a:spcAft>
              <a:buSzPts val="2400"/>
              <a:buChar char="●"/>
            </a:pPr>
            <a:r>
              <a:rPr lang="en"/>
              <a:t>A visualization may be sufficient</a:t>
            </a:r>
            <a:endParaRPr/>
          </a:p>
          <a:p>
            <a:pPr marL="457200" lvl="0" indent="-381000" rtl="0">
              <a:spcBef>
                <a:spcPts val="0"/>
              </a:spcBef>
              <a:spcAft>
                <a:spcPts val="0"/>
              </a:spcAft>
              <a:buSzPts val="2400"/>
              <a:buChar char="●"/>
            </a:pPr>
            <a:r>
              <a:rPr lang="en"/>
              <a:t>Convention: The observed significance level (P-value)</a:t>
            </a:r>
            <a:endParaRPr/>
          </a:p>
        </p:txBody>
      </p:sp>
      <p:sp>
        <p:nvSpPr>
          <p:cNvPr id="296" name="Google Shape;296;p56"/>
          <p:cNvSpPr txBox="1"/>
          <p:nvPr/>
        </p:nvSpPr>
        <p:spPr>
          <a:xfrm>
            <a:off x="3730200" y="4115133"/>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5">
                                            <p:txEl>
                                              <p:pRg st="0" end="0"/>
                                            </p:txEl>
                                          </p:spTgt>
                                        </p:tgtEl>
                                        <p:attrNameLst>
                                          <p:attrName>style.visibility</p:attrName>
                                        </p:attrNameLst>
                                      </p:cBhvr>
                                      <p:to>
                                        <p:strVal val="visible"/>
                                      </p:to>
                                    </p:set>
                                    <p:animEffect transition="in" filter="fade">
                                      <p:cBhvr>
                                        <p:cTn id="7" dur="1"/>
                                        <p:tgtEl>
                                          <p:spTgt spid="2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5">
                                            <p:txEl>
                                              <p:pRg st="1" end="1"/>
                                            </p:txEl>
                                          </p:spTgt>
                                        </p:tgtEl>
                                        <p:attrNameLst>
                                          <p:attrName>style.visibility</p:attrName>
                                        </p:attrNameLst>
                                      </p:cBhvr>
                                      <p:to>
                                        <p:strVal val="visible"/>
                                      </p:to>
                                    </p:set>
                                    <p:animEffect transition="in" filter="fade">
                                      <p:cBhvr>
                                        <p:cTn id="12" dur="1"/>
                                        <p:tgtEl>
                                          <p:spTgt spid="2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95">
                                            <p:txEl>
                                              <p:pRg st="2" end="2"/>
                                            </p:txEl>
                                          </p:spTgt>
                                        </p:tgtEl>
                                        <p:attrNameLst>
                                          <p:attrName>style.visibility</p:attrName>
                                        </p:attrNameLst>
                                      </p:cBhvr>
                                      <p:to>
                                        <p:strVal val="visible"/>
                                      </p:to>
                                    </p:set>
                                    <p:animEffect transition="in" filter="fade">
                                      <p:cBhvr>
                                        <p:cTn id="17" dur="1"/>
                                        <p:tgtEl>
                                          <p:spTgt spid="2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95">
                                            <p:txEl>
                                              <p:pRg st="3" end="3"/>
                                            </p:txEl>
                                          </p:spTgt>
                                        </p:tgtEl>
                                        <p:attrNameLst>
                                          <p:attrName>style.visibility</p:attrName>
                                        </p:attrNameLst>
                                      </p:cBhvr>
                                      <p:to>
                                        <p:strVal val="visible"/>
                                      </p:to>
                                    </p:set>
                                    <p:animEffect transition="in" filter="fade">
                                      <p:cBhvr>
                                        <p:cTn id="22" dur="1"/>
                                        <p:tgtEl>
                                          <p:spTgt spid="2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95">
                                            <p:txEl>
                                              <p:pRg st="4" end="4"/>
                                            </p:txEl>
                                          </p:spTgt>
                                        </p:tgtEl>
                                        <p:attrNameLst>
                                          <p:attrName>style.visibility</p:attrName>
                                        </p:attrNameLst>
                                      </p:cBhvr>
                                      <p:to>
                                        <p:strVal val="visible"/>
                                      </p:to>
                                    </p:set>
                                    <p:animEffect transition="in" filter="fade">
                                      <p:cBhvr>
                                        <p:cTn id="27" dur="1"/>
                                        <p:tgtEl>
                                          <p:spTgt spid="2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95">
                                            <p:txEl>
                                              <p:pRg st="5" end="5"/>
                                            </p:txEl>
                                          </p:spTgt>
                                        </p:tgtEl>
                                        <p:attrNameLst>
                                          <p:attrName>style.visibility</p:attrName>
                                        </p:attrNameLst>
                                      </p:cBhvr>
                                      <p:to>
                                        <p:strVal val="visible"/>
                                      </p:to>
                                    </p:set>
                                    <p:animEffect transition="in" filter="fade">
                                      <p:cBhvr>
                                        <p:cTn id="32" dur="1"/>
                                        <p:tgtEl>
                                          <p:spTgt spid="2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96"/>
                                        </p:tgtEl>
                                        <p:attrNameLst>
                                          <p:attrName>style.visibility</p:attrName>
                                        </p:attrNameLst>
                                      </p:cBhvr>
                                      <p:to>
                                        <p:strVal val="visible"/>
                                      </p:to>
                                    </p:set>
                                    <p:animEffect transition="in" filter="fade">
                                      <p:cBhvr>
                                        <p:cTn id="37" dur="1"/>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5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Observed Significance Level</a:t>
            </a:r>
            <a:endParaRPr/>
          </a:p>
        </p:txBody>
      </p:sp>
      <p:sp>
        <p:nvSpPr>
          <p:cNvPr id="302" name="Google Shape;302;p57"/>
          <p:cNvSpPr txBox="1">
            <a:spLocks noGrp="1"/>
          </p:cNvSpPr>
          <p:nvPr>
            <p:ph type="body" idx="1"/>
          </p:nvPr>
        </p:nvSpPr>
        <p:spPr>
          <a:xfrm>
            <a:off x="457200" y="971550"/>
            <a:ext cx="8541000" cy="362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P-Value</a:t>
            </a:r>
            <a:r>
              <a:rPr lang="en"/>
              <a:t>: The chance, under the null hypothesis, </a:t>
            </a:r>
            <a:br>
              <a:rPr lang="en"/>
            </a:br>
            <a:r>
              <a:rPr lang="en"/>
              <a:t>that the test statistic is equal to the value that was observed or is even further in the direction of the alternative.</a:t>
            </a:r>
            <a:endParaRPr/>
          </a:p>
          <a:p>
            <a:pPr marL="0" lvl="0" indent="0" rtl="0">
              <a:spcBef>
                <a:spcPts val="1800"/>
              </a:spcBef>
              <a:spcAft>
                <a:spcPts val="0"/>
              </a:spcAft>
              <a:buNone/>
            </a:pPr>
            <a:r>
              <a:rPr lang="en" b="1"/>
              <a:t>Statistically Significant: </a:t>
            </a:r>
            <a:r>
              <a:rPr lang="en"/>
              <a:t>The P-value is less than 5%</a:t>
            </a:r>
            <a:endParaRPr/>
          </a:p>
          <a:p>
            <a:pPr marL="0" lvl="0" indent="0" rtl="0">
              <a:spcBef>
                <a:spcPts val="1800"/>
              </a:spcBef>
              <a:spcAft>
                <a:spcPts val="1800"/>
              </a:spcAft>
              <a:buNone/>
            </a:pPr>
            <a:r>
              <a:rPr lang="en" b="1"/>
              <a:t>Highly Statistically Significant: </a:t>
            </a:r>
            <a:r>
              <a:rPr lang="en"/>
              <a:t>The P-value is less than 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2">
                                            <p:txEl>
                                              <p:pRg st="0" end="0"/>
                                            </p:txEl>
                                          </p:spTgt>
                                        </p:tgtEl>
                                        <p:attrNameLst>
                                          <p:attrName>style.visibility</p:attrName>
                                        </p:attrNameLst>
                                      </p:cBhvr>
                                      <p:to>
                                        <p:strVal val="visible"/>
                                      </p:to>
                                    </p:set>
                                    <p:animEffect transition="in" filter="fade">
                                      <p:cBhvr>
                                        <p:cTn id="7" dur="1"/>
                                        <p:tgtEl>
                                          <p:spTgt spid="3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02">
                                            <p:txEl>
                                              <p:pRg st="1" end="1"/>
                                            </p:txEl>
                                          </p:spTgt>
                                        </p:tgtEl>
                                        <p:attrNameLst>
                                          <p:attrName>style.visibility</p:attrName>
                                        </p:attrNameLst>
                                      </p:cBhvr>
                                      <p:to>
                                        <p:strVal val="visible"/>
                                      </p:to>
                                    </p:set>
                                    <p:animEffect transition="in" filter="fade">
                                      <p:cBhvr>
                                        <p:cTn id="12" dur="1"/>
                                        <p:tgtEl>
                                          <p:spTgt spid="3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02">
                                            <p:txEl>
                                              <p:pRg st="2" end="2"/>
                                            </p:txEl>
                                          </p:spTgt>
                                        </p:tgtEl>
                                        <p:attrNameLst>
                                          <p:attrName>style.visibility</p:attrName>
                                        </p:attrNameLst>
                                      </p:cBhvr>
                                      <p:to>
                                        <p:strVal val="visible"/>
                                      </p:to>
                                    </p:set>
                                    <p:animEffect transition="in" filter="fade">
                                      <p:cBhvr>
                                        <p:cTn id="17" dur="1"/>
                                        <p:tgtEl>
                                          <p:spTgt spid="3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4"/>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en" dirty="0"/>
              <a:t>Module 7</a:t>
            </a:r>
            <a:endParaRPr dirty="0"/>
          </a:p>
        </p:txBody>
      </p:sp>
      <p:sp>
        <p:nvSpPr>
          <p:cNvPr id="152" name="Google Shape;152;p3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Error Probabilities</a:t>
            </a:r>
            <a:endParaRPr/>
          </a:p>
        </p:txBody>
      </p:sp>
    </p:spTree>
    <p:extLst>
      <p:ext uri="{BB962C8B-B14F-4D97-AF65-F5344CB8AC3E}">
        <p14:creationId xmlns:p14="http://schemas.microsoft.com/office/powerpoint/2010/main" val="37378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Announcements</a:t>
            </a:r>
            <a:endParaRPr/>
          </a:p>
        </p:txBody>
      </p:sp>
    </p:spTree>
    <p:extLst>
      <p:ext uri="{BB962C8B-B14F-4D97-AF65-F5344CB8AC3E}">
        <p14:creationId xmlns:p14="http://schemas.microsoft.com/office/powerpoint/2010/main" val="4047207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pic>
        <p:nvPicPr>
          <p:cNvPr id="162" name="Google Shape;162;p36" descr="Screen Shot 2017-10-11 at 9.22.14 AM.png"/>
          <p:cNvPicPr preferRelativeResize="0"/>
          <p:nvPr/>
        </p:nvPicPr>
        <p:blipFill>
          <a:blip r:embed="rId3">
            <a:alphaModFix/>
          </a:blip>
          <a:stretch>
            <a:fillRect/>
          </a:stretch>
        </p:blipFill>
        <p:spPr>
          <a:xfrm>
            <a:off x="152400" y="1958425"/>
            <a:ext cx="8839199" cy="2016998"/>
          </a:xfrm>
          <a:prstGeom prst="rect">
            <a:avLst/>
          </a:prstGeom>
          <a:noFill/>
          <a:ln>
            <a:noFill/>
          </a:ln>
        </p:spPr>
      </p:pic>
      <p:sp>
        <p:nvSpPr>
          <p:cNvPr id="163" name="Google Shape;163;p36"/>
          <p:cNvSpPr txBox="1">
            <a:spLocks noGrp="1"/>
          </p:cNvSpPr>
          <p:nvPr>
            <p:ph type="body" idx="4294967295"/>
          </p:nvPr>
        </p:nvSpPr>
        <p:spPr>
          <a:xfrm>
            <a:off x="457200" y="1065213"/>
            <a:ext cx="8686800" cy="966787"/>
          </a:xfrm>
          <a:prstGeom prst="rect">
            <a:avLst/>
          </a:prstGeom>
        </p:spPr>
        <p:txBody>
          <a:bodyPr spcFirstLastPara="1" wrap="square" lIns="91425" tIns="91425" rIns="91425" bIns="91425" anchor="t" anchorCtr="0">
            <a:noAutofit/>
          </a:bodyPr>
          <a:lstStyle/>
          <a:p>
            <a:pPr marL="0" lvl="0" indent="0" rtl="0">
              <a:lnSpc>
                <a:spcPct val="115000"/>
              </a:lnSpc>
              <a:spcBef>
                <a:spcPts val="480"/>
              </a:spcBef>
              <a:spcAft>
                <a:spcPts val="0"/>
              </a:spcAft>
              <a:buNone/>
            </a:pPr>
            <a:r>
              <a:rPr lang="en"/>
              <a:t>Midterm grade distribution</a:t>
            </a:r>
            <a:endParaRPr/>
          </a:p>
        </p:txBody>
      </p:sp>
    </p:spTree>
    <p:extLst>
      <p:ext uri="{BB962C8B-B14F-4D97-AF65-F5344CB8AC3E}">
        <p14:creationId xmlns:p14="http://schemas.microsoft.com/office/powerpoint/2010/main" val="2564784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9" name="Google Shape;149;p3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What are you thinking?</a:t>
            </a:r>
            <a:endParaRPr/>
          </a:p>
        </p:txBody>
      </p:sp>
      <p:sp>
        <p:nvSpPr>
          <p:cNvPr id="148" name="Google Shape;148;p34"/>
          <p:cNvSpPr txBox="1">
            <a:spLocks noGrp="1"/>
          </p:cNvSpPr>
          <p:nvPr>
            <p:ph type="body" idx="1"/>
          </p:nvPr>
        </p:nvSpPr>
        <p:spPr>
          <a:xfrm>
            <a:off x="457200" y="1930894"/>
            <a:ext cx="8229600" cy="2663700"/>
          </a:xfrm>
          <a:prstGeom prst="rect">
            <a:avLst/>
          </a:prstGeom>
        </p:spPr>
        <p:txBody>
          <a:bodyPr spcFirstLastPara="1" wrap="square" lIns="91425" tIns="91425" rIns="91425" bIns="91425" anchor="t" anchorCtr="0">
            <a:noAutofit/>
          </a:bodyPr>
          <a:lstStyle/>
          <a:p>
            <a:pPr marL="457200" lvl="0" indent="-419100" rtl="0">
              <a:spcBef>
                <a:spcPts val="0"/>
              </a:spcBef>
              <a:spcAft>
                <a:spcPts val="1200"/>
              </a:spcAft>
              <a:buSzPts val="3000"/>
              <a:buChar char="●"/>
            </a:pPr>
            <a:r>
              <a:rPr lang="en" sz="3000"/>
              <a:t>What does this make you wonder?</a:t>
            </a:r>
            <a:endParaRPr sz="3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Hypothesis Testing</a:t>
            </a:r>
            <a:endParaRPr/>
          </a:p>
        </p:txBody>
      </p:sp>
    </p:spTree>
    <p:extLst>
      <p:ext uri="{BB962C8B-B14F-4D97-AF65-F5344CB8AC3E}">
        <p14:creationId xmlns:p14="http://schemas.microsoft.com/office/powerpoint/2010/main" val="9565091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3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Testing a Hypothesis</a:t>
            </a:r>
            <a:endParaRPr/>
          </a:p>
        </p:txBody>
      </p:sp>
      <p:sp>
        <p:nvSpPr>
          <p:cNvPr id="173" name="Google Shape;173;p38"/>
          <p:cNvSpPr txBox="1">
            <a:spLocks noGrp="1"/>
          </p:cNvSpPr>
          <p:nvPr>
            <p:ph type="body" idx="1"/>
          </p:nvPr>
        </p:nvSpPr>
        <p:spPr>
          <a:xfrm>
            <a:off x="304800" y="895350"/>
            <a:ext cx="8763000" cy="362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200" b="1"/>
              <a:t>Step 1: Select Two Hypotheses</a:t>
            </a:r>
            <a:endParaRPr sz="2200" b="1"/>
          </a:p>
          <a:p>
            <a:pPr marL="457200" lvl="0" indent="-368300" rtl="0">
              <a:spcBef>
                <a:spcPts val="600"/>
              </a:spcBef>
              <a:spcAft>
                <a:spcPts val="0"/>
              </a:spcAft>
              <a:buSzPts val="2200"/>
              <a:buChar char="●"/>
            </a:pPr>
            <a:r>
              <a:rPr lang="en" sz="2200"/>
              <a:t>A test chooses between two views of how data were generated:</a:t>
            </a:r>
            <a:br>
              <a:rPr lang="en" sz="2200"/>
            </a:br>
            <a:r>
              <a:rPr lang="en" sz="2200" i="1"/>
              <a:t>Null hypothesis </a:t>
            </a:r>
            <a:r>
              <a:rPr lang="en" sz="2200"/>
              <a:t>proposes that data were generated at random;</a:t>
            </a:r>
            <a:br>
              <a:rPr lang="en" sz="2200"/>
            </a:br>
            <a:r>
              <a:rPr lang="en" sz="2200" i="1"/>
              <a:t>Alternative hypothesis</a:t>
            </a:r>
            <a:r>
              <a:rPr lang="en" sz="2200"/>
              <a:t> proposes some effect other than chance</a:t>
            </a:r>
            <a:endParaRPr sz="2200"/>
          </a:p>
          <a:p>
            <a:pPr marL="0" lvl="0" indent="0" rtl="0">
              <a:spcBef>
                <a:spcPts val="600"/>
              </a:spcBef>
              <a:spcAft>
                <a:spcPts val="0"/>
              </a:spcAft>
              <a:buNone/>
            </a:pPr>
            <a:r>
              <a:rPr lang="en" sz="2200" b="1"/>
              <a:t>Step 2: Choose a Test Statistic</a:t>
            </a:r>
            <a:endParaRPr sz="2200" b="1"/>
          </a:p>
          <a:p>
            <a:pPr marL="457200" lvl="0" indent="-368300" rtl="0">
              <a:spcBef>
                <a:spcPts val="600"/>
              </a:spcBef>
              <a:spcAft>
                <a:spcPts val="0"/>
              </a:spcAft>
              <a:buSzPts val="2200"/>
              <a:buChar char="●"/>
            </a:pPr>
            <a:r>
              <a:rPr lang="en" sz="2200"/>
              <a:t>A value that can be computed from the data</a:t>
            </a:r>
            <a:endParaRPr sz="2200"/>
          </a:p>
          <a:p>
            <a:pPr marL="0" lvl="0" indent="0" rtl="0">
              <a:spcBef>
                <a:spcPts val="600"/>
              </a:spcBef>
              <a:spcAft>
                <a:spcPts val="0"/>
              </a:spcAft>
              <a:buNone/>
            </a:pPr>
            <a:r>
              <a:rPr lang="en" sz="2200" b="1"/>
              <a:t>Step 3: Compute What The Null Hypothesis Predicts</a:t>
            </a:r>
            <a:endParaRPr sz="2200" b="1"/>
          </a:p>
          <a:p>
            <a:pPr marL="457200" lvl="0" indent="-368300" rtl="0">
              <a:spcBef>
                <a:spcPts val="600"/>
              </a:spcBef>
              <a:spcAft>
                <a:spcPts val="0"/>
              </a:spcAft>
              <a:buSzPts val="2200"/>
              <a:buChar char="●"/>
            </a:pPr>
            <a:r>
              <a:rPr lang="en" sz="2200"/>
              <a:t>Compute the distribution of the test statistic: what the test statistic might be if the null hypothesis were true.</a:t>
            </a:r>
            <a:endParaRPr sz="2200"/>
          </a:p>
          <a:p>
            <a:pPr marL="0" lvl="0" indent="0" rtl="0">
              <a:spcBef>
                <a:spcPts val="600"/>
              </a:spcBef>
              <a:spcAft>
                <a:spcPts val="600"/>
              </a:spcAft>
              <a:buNone/>
            </a:pPr>
            <a:r>
              <a:rPr lang="en" sz="2200" b="1"/>
              <a:t>Step 4: Compare the Prediction to the Observed Data</a:t>
            </a:r>
            <a:endParaRPr sz="2200"/>
          </a:p>
        </p:txBody>
      </p:sp>
    </p:spTree>
    <p:extLst>
      <p:ext uri="{BB962C8B-B14F-4D97-AF65-F5344CB8AC3E}">
        <p14:creationId xmlns:p14="http://schemas.microsoft.com/office/powerpoint/2010/main" val="1010795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3">
                                            <p:txEl>
                                              <p:pRg st="0" end="0"/>
                                            </p:txEl>
                                          </p:spTgt>
                                        </p:tgtEl>
                                        <p:attrNameLst>
                                          <p:attrName>style.visibility</p:attrName>
                                        </p:attrNameLst>
                                      </p:cBhvr>
                                      <p:to>
                                        <p:strVal val="visible"/>
                                      </p:to>
                                    </p:set>
                                    <p:animEffect transition="in" filter="fade">
                                      <p:cBhvr>
                                        <p:cTn id="7" dur="1"/>
                                        <p:tgtEl>
                                          <p:spTgt spid="17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3">
                                            <p:txEl>
                                              <p:pRg st="1" end="1"/>
                                            </p:txEl>
                                          </p:spTgt>
                                        </p:tgtEl>
                                        <p:attrNameLst>
                                          <p:attrName>style.visibility</p:attrName>
                                        </p:attrNameLst>
                                      </p:cBhvr>
                                      <p:to>
                                        <p:strVal val="visible"/>
                                      </p:to>
                                    </p:set>
                                    <p:animEffect transition="in" filter="fade">
                                      <p:cBhvr>
                                        <p:cTn id="12" dur="1"/>
                                        <p:tgtEl>
                                          <p:spTgt spid="17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3">
                                            <p:txEl>
                                              <p:pRg st="2" end="2"/>
                                            </p:txEl>
                                          </p:spTgt>
                                        </p:tgtEl>
                                        <p:attrNameLst>
                                          <p:attrName>style.visibility</p:attrName>
                                        </p:attrNameLst>
                                      </p:cBhvr>
                                      <p:to>
                                        <p:strVal val="visible"/>
                                      </p:to>
                                    </p:set>
                                    <p:animEffect transition="in" filter="fade">
                                      <p:cBhvr>
                                        <p:cTn id="17" dur="1"/>
                                        <p:tgtEl>
                                          <p:spTgt spid="17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3">
                                            <p:txEl>
                                              <p:pRg st="3" end="3"/>
                                            </p:txEl>
                                          </p:spTgt>
                                        </p:tgtEl>
                                        <p:attrNameLst>
                                          <p:attrName>style.visibility</p:attrName>
                                        </p:attrNameLst>
                                      </p:cBhvr>
                                      <p:to>
                                        <p:strVal val="visible"/>
                                      </p:to>
                                    </p:set>
                                    <p:animEffect transition="in" filter="fade">
                                      <p:cBhvr>
                                        <p:cTn id="22" dur="1"/>
                                        <p:tgtEl>
                                          <p:spTgt spid="17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3">
                                            <p:txEl>
                                              <p:pRg st="4" end="4"/>
                                            </p:txEl>
                                          </p:spTgt>
                                        </p:tgtEl>
                                        <p:attrNameLst>
                                          <p:attrName>style.visibility</p:attrName>
                                        </p:attrNameLst>
                                      </p:cBhvr>
                                      <p:to>
                                        <p:strVal val="visible"/>
                                      </p:to>
                                    </p:set>
                                    <p:animEffect transition="in" filter="fade">
                                      <p:cBhvr>
                                        <p:cTn id="27" dur="1"/>
                                        <p:tgtEl>
                                          <p:spTgt spid="17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3">
                                            <p:txEl>
                                              <p:pRg st="5" end="5"/>
                                            </p:txEl>
                                          </p:spTgt>
                                        </p:tgtEl>
                                        <p:attrNameLst>
                                          <p:attrName>style.visibility</p:attrName>
                                        </p:attrNameLst>
                                      </p:cBhvr>
                                      <p:to>
                                        <p:strVal val="visible"/>
                                      </p:to>
                                    </p:set>
                                    <p:animEffect transition="in" filter="fade">
                                      <p:cBhvr>
                                        <p:cTn id="32" dur="1"/>
                                        <p:tgtEl>
                                          <p:spTgt spid="17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3">
                                            <p:txEl>
                                              <p:pRg st="6" end="6"/>
                                            </p:txEl>
                                          </p:spTgt>
                                        </p:tgtEl>
                                        <p:attrNameLst>
                                          <p:attrName>style.visibility</p:attrName>
                                        </p:attrNameLst>
                                      </p:cBhvr>
                                      <p:to>
                                        <p:strVal val="visible"/>
                                      </p:to>
                                    </p:set>
                                    <p:animEffect transition="in" filter="fade">
                                      <p:cBhvr>
                                        <p:cTn id="37" dur="1"/>
                                        <p:tgtEl>
                                          <p:spTgt spid="17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Hypothesis Testing Logic</a:t>
            </a:r>
            <a:endParaRPr/>
          </a:p>
        </p:txBody>
      </p:sp>
      <p:sp>
        <p:nvSpPr>
          <p:cNvPr id="179" name="Google Shape;179;p39"/>
          <p:cNvSpPr txBox="1">
            <a:spLocks noGrp="1"/>
          </p:cNvSpPr>
          <p:nvPr>
            <p:ph type="body" idx="1"/>
          </p:nvPr>
        </p:nvSpPr>
        <p:spPr>
          <a:xfrm>
            <a:off x="457200" y="971550"/>
            <a:ext cx="8686800" cy="3623100"/>
          </a:xfrm>
          <a:prstGeom prst="rect">
            <a:avLst/>
          </a:prstGeom>
        </p:spPr>
        <p:txBody>
          <a:bodyPr spcFirstLastPara="1" wrap="square" lIns="91425" tIns="91425" rIns="91425" bIns="91425" anchor="t" anchorCtr="0">
            <a:noAutofit/>
          </a:bodyPr>
          <a:lstStyle/>
          <a:p>
            <a:pPr marL="0" lvl="0" indent="0" rtl="0">
              <a:lnSpc>
                <a:spcPct val="115000"/>
              </a:lnSpc>
              <a:spcBef>
                <a:spcPts val="0"/>
              </a:spcBef>
              <a:spcAft>
                <a:spcPts val="0"/>
              </a:spcAft>
              <a:buNone/>
            </a:pPr>
            <a:r>
              <a:rPr lang="en"/>
              <a:t>Define 2 mutually exclusive descriptions: either this or that.</a:t>
            </a:r>
            <a:endParaRPr/>
          </a:p>
          <a:p>
            <a:pPr marL="0" lvl="0" indent="0" rtl="0">
              <a:lnSpc>
                <a:spcPct val="115000"/>
              </a:lnSpc>
              <a:spcBef>
                <a:spcPts val="400"/>
              </a:spcBef>
              <a:spcAft>
                <a:spcPts val="0"/>
              </a:spcAft>
              <a:buNone/>
            </a:pPr>
            <a:r>
              <a:rPr lang="en"/>
              <a:t>One of them can be evaluated using probability (the null hypo.)</a:t>
            </a:r>
            <a:endParaRPr/>
          </a:p>
          <a:p>
            <a:pPr marL="0" lvl="0" indent="0" rtl="0">
              <a:lnSpc>
                <a:spcPct val="115000"/>
              </a:lnSpc>
              <a:spcBef>
                <a:spcPts val="1000"/>
              </a:spcBef>
              <a:spcAft>
                <a:spcPts val="0"/>
              </a:spcAft>
              <a:buNone/>
            </a:pPr>
            <a:r>
              <a:rPr lang="en"/>
              <a:t>You can "reject the null," so then you accept the alternative.</a:t>
            </a:r>
            <a:endParaRPr/>
          </a:p>
          <a:p>
            <a:pPr marL="0" lvl="0" indent="0" rtl="0">
              <a:lnSpc>
                <a:spcPct val="115000"/>
              </a:lnSpc>
              <a:spcBef>
                <a:spcPts val="400"/>
              </a:spcBef>
              <a:spcAft>
                <a:spcPts val="400"/>
              </a:spcAft>
              <a:buNone/>
            </a:pPr>
            <a:r>
              <a:rPr lang="en"/>
              <a:t>Otherwise: you're still not sure, but null looks plausible.</a:t>
            </a:r>
            <a:endParaRPr/>
          </a:p>
        </p:txBody>
      </p:sp>
    </p:spTree>
    <p:extLst>
      <p:ext uri="{BB962C8B-B14F-4D97-AF65-F5344CB8AC3E}">
        <p14:creationId xmlns:p14="http://schemas.microsoft.com/office/powerpoint/2010/main" val="138935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9">
                                            <p:txEl>
                                              <p:pRg st="0" end="0"/>
                                            </p:txEl>
                                          </p:spTgt>
                                        </p:tgtEl>
                                        <p:attrNameLst>
                                          <p:attrName>style.visibility</p:attrName>
                                        </p:attrNameLst>
                                      </p:cBhvr>
                                      <p:to>
                                        <p:strVal val="visible"/>
                                      </p:to>
                                    </p:set>
                                    <p:animEffect transition="in" filter="fade">
                                      <p:cBhvr>
                                        <p:cTn id="7" dur="1"/>
                                        <p:tgtEl>
                                          <p:spTgt spid="1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xEl>
                                              <p:pRg st="1" end="1"/>
                                            </p:txEl>
                                          </p:spTgt>
                                        </p:tgtEl>
                                        <p:attrNameLst>
                                          <p:attrName>style.visibility</p:attrName>
                                        </p:attrNameLst>
                                      </p:cBhvr>
                                      <p:to>
                                        <p:strVal val="visible"/>
                                      </p:to>
                                    </p:set>
                                    <p:animEffect transition="in" filter="fade">
                                      <p:cBhvr>
                                        <p:cTn id="12" dur="1"/>
                                        <p:tgtEl>
                                          <p:spTgt spid="1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9">
                                            <p:txEl>
                                              <p:pRg st="2" end="2"/>
                                            </p:txEl>
                                          </p:spTgt>
                                        </p:tgtEl>
                                        <p:attrNameLst>
                                          <p:attrName>style.visibility</p:attrName>
                                        </p:attrNameLst>
                                      </p:cBhvr>
                                      <p:to>
                                        <p:strVal val="visible"/>
                                      </p:to>
                                    </p:set>
                                    <p:animEffect transition="in" filter="fade">
                                      <p:cBhvr>
                                        <p:cTn id="17" dur="1"/>
                                        <p:tgtEl>
                                          <p:spTgt spid="1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9">
                                            <p:txEl>
                                              <p:pRg st="3" end="3"/>
                                            </p:txEl>
                                          </p:spTgt>
                                        </p:tgtEl>
                                        <p:attrNameLst>
                                          <p:attrName>style.visibility</p:attrName>
                                        </p:attrNameLst>
                                      </p:cBhvr>
                                      <p:to>
                                        <p:strVal val="visible"/>
                                      </p:to>
                                    </p:set>
                                    <p:animEffect transition="in" filter="fade">
                                      <p:cBhvr>
                                        <p:cTn id="22" dur="1"/>
                                        <p:tgtEl>
                                          <p:spTgt spid="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1:</a:t>
            </a:r>
            <a:br>
              <a:rPr lang="en"/>
            </a:br>
            <a:r>
              <a:rPr lang="en"/>
              <a:t>Select Two Hypotheses</a:t>
            </a:r>
            <a:endParaRPr/>
          </a:p>
        </p:txBody>
      </p:sp>
    </p:spTree>
    <p:extLst>
      <p:ext uri="{BB962C8B-B14F-4D97-AF65-F5344CB8AC3E}">
        <p14:creationId xmlns:p14="http://schemas.microsoft.com/office/powerpoint/2010/main" val="40873424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4" name="Google Shape;194;p41"/>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Example: The Two Hypotheses</a:t>
            </a:r>
            <a:endParaRPr/>
          </a:p>
        </p:txBody>
      </p:sp>
      <p:sp>
        <p:nvSpPr>
          <p:cNvPr id="190" name="Google Shape;190;p41"/>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b="1">
                <a:solidFill>
                  <a:srgbClr val="003262"/>
                </a:solidFill>
              </a:rPr>
              <a:t>Gregor Mendel (1822-1884) </a:t>
            </a:r>
            <a:r>
              <a:rPr lang="en">
                <a:solidFill>
                  <a:srgbClr val="003262"/>
                </a:solidFill>
              </a:rPr>
              <a:t>was an Austrian monk and founder of the modern field of genetics. Among many experiments, he tested the hypothesis that pea plants will bear purple or white flowers at random, in the ratio 3:1.</a:t>
            </a:r>
            <a:endParaRPr>
              <a:solidFill>
                <a:srgbClr val="003262"/>
              </a:solidFill>
            </a:endParaRPr>
          </a:p>
          <a:p>
            <a:pPr marL="457200" lvl="0" indent="-381000" rtl="0">
              <a:spcBef>
                <a:spcPts val="480"/>
              </a:spcBef>
              <a:spcAft>
                <a:spcPts val="0"/>
              </a:spcAft>
              <a:buClr>
                <a:srgbClr val="D89F39"/>
              </a:buClr>
              <a:buSzPts val="2400"/>
              <a:buChar char="●"/>
            </a:pPr>
            <a:r>
              <a:rPr lang="en" b="1">
                <a:solidFill>
                  <a:srgbClr val="003262"/>
                </a:solidFill>
              </a:rPr>
              <a:t>Mendel’s model describes the world.</a:t>
            </a:r>
            <a:r>
              <a:rPr lang="en"/>
              <a:t> If the distribution of the observed plants is different from the distribution in the model, it's just chance variation.</a:t>
            </a:r>
            <a:endParaRPr/>
          </a:p>
          <a:p>
            <a:pPr marL="0" lvl="0" indent="0" rtl="0">
              <a:spcBef>
                <a:spcPts val="480"/>
              </a:spcBef>
              <a:spcAft>
                <a:spcPts val="0"/>
              </a:spcAft>
              <a:buNone/>
            </a:pPr>
            <a:endParaRPr/>
          </a:p>
          <a:p>
            <a:pPr marL="457200" lvl="0" indent="-381000" rtl="0">
              <a:spcBef>
                <a:spcPts val="480"/>
              </a:spcBef>
              <a:spcAft>
                <a:spcPts val="0"/>
              </a:spcAft>
              <a:buClr>
                <a:srgbClr val="D89F39"/>
              </a:buClr>
              <a:buSzPts val="2400"/>
              <a:buChar char="●"/>
            </a:pPr>
            <a:r>
              <a:rPr lang="en" b="1">
                <a:solidFill>
                  <a:srgbClr val="003262"/>
                </a:solidFill>
              </a:rPr>
              <a:t>Mendel’s model doesn't.</a:t>
            </a:r>
            <a:endParaRPr b="1">
              <a:solidFill>
                <a:srgbClr val="003262"/>
              </a:solidFill>
            </a:endParaRPr>
          </a:p>
        </p:txBody>
      </p:sp>
      <p:sp>
        <p:nvSpPr>
          <p:cNvPr id="191" name="Google Shape;191;p41"/>
          <p:cNvSpPr/>
          <p:nvPr/>
        </p:nvSpPr>
        <p:spPr>
          <a:xfrm>
            <a:off x="4781175" y="4007052"/>
            <a:ext cx="2175900" cy="660900"/>
          </a:xfrm>
          <a:prstGeom prst="wedgeRoundRectCallout">
            <a:avLst>
              <a:gd name="adj1" fmla="val -58393"/>
              <a:gd name="adj2" fmla="val -823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Alternative</a:t>
            </a:r>
            <a:endParaRPr sz="3000"/>
          </a:p>
        </p:txBody>
      </p:sp>
      <p:sp>
        <p:nvSpPr>
          <p:cNvPr id="192" name="Google Shape;192;p41"/>
          <p:cNvSpPr/>
          <p:nvPr/>
        </p:nvSpPr>
        <p:spPr>
          <a:xfrm>
            <a:off x="7341217" y="3601113"/>
            <a:ext cx="1101600" cy="660900"/>
          </a:xfrm>
          <a:prstGeom prst="wedgeRoundRectCallout">
            <a:avLst>
              <a:gd name="adj1" fmla="val -63643"/>
              <a:gd name="adj2" fmla="val -3574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Null</a:t>
            </a:r>
            <a:endParaRPr sz="3000"/>
          </a:p>
        </p:txBody>
      </p:sp>
      <p:sp>
        <p:nvSpPr>
          <p:cNvPr id="193" name="Google Shape;193;p41"/>
          <p:cNvSpPr txBox="1"/>
          <p:nvPr/>
        </p:nvSpPr>
        <p:spPr>
          <a:xfrm>
            <a:off x="7162800" y="4117608"/>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Tree>
    <p:extLst>
      <p:ext uri="{BB962C8B-B14F-4D97-AF65-F5344CB8AC3E}">
        <p14:creationId xmlns:p14="http://schemas.microsoft.com/office/powerpoint/2010/main" val="224537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xEl>
                                              <p:pRg st="0" end="0"/>
                                            </p:txEl>
                                          </p:spTgt>
                                        </p:tgtEl>
                                        <p:attrNameLst>
                                          <p:attrName>style.visibility</p:attrName>
                                        </p:attrNameLst>
                                      </p:cBhvr>
                                      <p:to>
                                        <p:strVal val="visible"/>
                                      </p:to>
                                    </p:set>
                                    <p:animEffect transition="in" filter="fade">
                                      <p:cBhvr>
                                        <p:cTn id="7" dur="1"/>
                                        <p:tgtEl>
                                          <p:spTgt spid="19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0">
                                            <p:txEl>
                                              <p:pRg st="1" end="1"/>
                                            </p:txEl>
                                          </p:spTgt>
                                        </p:tgtEl>
                                        <p:attrNameLst>
                                          <p:attrName>style.visibility</p:attrName>
                                        </p:attrNameLst>
                                      </p:cBhvr>
                                      <p:to>
                                        <p:strVal val="visible"/>
                                      </p:to>
                                    </p:set>
                                    <p:animEffect transition="in" filter="fade">
                                      <p:cBhvr>
                                        <p:cTn id="12" dur="1"/>
                                        <p:tgtEl>
                                          <p:spTgt spid="19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0">
                                            <p:txEl>
                                              <p:pRg st="2" end="2"/>
                                            </p:txEl>
                                          </p:spTgt>
                                        </p:tgtEl>
                                        <p:attrNameLst>
                                          <p:attrName>style.visibility</p:attrName>
                                        </p:attrNameLst>
                                      </p:cBhvr>
                                      <p:to>
                                        <p:strVal val="visible"/>
                                      </p:to>
                                    </p:set>
                                    <p:animEffect transition="in" filter="fade">
                                      <p:cBhvr>
                                        <p:cTn id="17" dur="1"/>
                                        <p:tgtEl>
                                          <p:spTgt spid="19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0">
                                            <p:txEl>
                                              <p:pRg st="3" end="3"/>
                                            </p:txEl>
                                          </p:spTgt>
                                        </p:tgtEl>
                                        <p:attrNameLst>
                                          <p:attrName>style.visibility</p:attrName>
                                        </p:attrNameLst>
                                      </p:cBhvr>
                                      <p:to>
                                        <p:strVal val="visible"/>
                                      </p:to>
                                    </p:set>
                                    <p:animEffect transition="in" filter="fade">
                                      <p:cBhvr>
                                        <p:cTn id="22" dur="1"/>
                                        <p:tgtEl>
                                          <p:spTgt spid="19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2"/>
                                        </p:tgtEl>
                                        <p:attrNameLst>
                                          <p:attrName>style.visibility</p:attrName>
                                        </p:attrNameLst>
                                      </p:cBhvr>
                                      <p:to>
                                        <p:strVal val="visible"/>
                                      </p:to>
                                    </p:set>
                                    <p:animEffect transition="in" filter="fade">
                                      <p:cBhvr>
                                        <p:cTn id="27" dur="1"/>
                                        <p:tgtEl>
                                          <p:spTgt spid="19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91"/>
                                        </p:tgtEl>
                                        <p:attrNameLst>
                                          <p:attrName>style.visibility</p:attrName>
                                        </p:attrNameLst>
                                      </p:cBhvr>
                                      <p:to>
                                        <p:strVal val="visible"/>
                                      </p:to>
                                    </p:set>
                                    <p:animEffect transition="in" filter="fade">
                                      <p:cBhvr>
                                        <p:cTn id="32" dur="1"/>
                                        <p:tgtEl>
                                          <p:spTgt spid="19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93"/>
                                        </p:tgtEl>
                                        <p:attrNameLst>
                                          <p:attrName>style.visibility</p:attrName>
                                        </p:attrNameLst>
                                      </p:cBhvr>
                                      <p:to>
                                        <p:strVal val="visible"/>
                                      </p:to>
                                    </p:set>
                                    <p:animEffect transition="in" filter="fade">
                                      <p:cBhvr>
                                        <p:cTn id="37" dur="1"/>
                                        <p:tgtEl>
                                          <p:spTgt spid="1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202" name="Google Shape;202;p42"/>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Example: Smoking and Babies</a:t>
            </a:r>
            <a:endParaRPr/>
          </a:p>
        </p:txBody>
      </p:sp>
      <p:sp>
        <p:nvSpPr>
          <p:cNvPr id="199" name="Google Shape;199;p42"/>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marL="457200" lvl="0" indent="-381000" rtl="0">
              <a:spcBef>
                <a:spcPts val="480"/>
              </a:spcBef>
              <a:spcAft>
                <a:spcPts val="0"/>
              </a:spcAft>
              <a:buClr>
                <a:srgbClr val="D89F39"/>
              </a:buClr>
              <a:buSzPts val="2400"/>
              <a:buChar char="●"/>
            </a:pPr>
            <a:r>
              <a:rPr lang="en" b="1">
                <a:solidFill>
                  <a:srgbClr val="003262"/>
                </a:solidFill>
              </a:rPr>
              <a:t>Birth weights aren't affected by maternal smoking.</a:t>
            </a:r>
            <a:r>
              <a:rPr lang="en"/>
              <a:t> The birthweight distribution for babies of smokers is same as that of babies of non-smokers.</a:t>
            </a:r>
            <a:endParaRPr/>
          </a:p>
          <a:p>
            <a:pPr marL="0" lvl="0" indent="0" rtl="0">
              <a:spcBef>
                <a:spcPts val="480"/>
              </a:spcBef>
              <a:spcAft>
                <a:spcPts val="0"/>
              </a:spcAft>
              <a:buNone/>
            </a:pPr>
            <a:endParaRPr/>
          </a:p>
          <a:p>
            <a:pPr marL="457200" lvl="0" indent="-381000" rtl="0">
              <a:spcBef>
                <a:spcPts val="480"/>
              </a:spcBef>
              <a:spcAft>
                <a:spcPts val="0"/>
              </a:spcAft>
              <a:buClr>
                <a:srgbClr val="D89F39"/>
              </a:buClr>
              <a:buSzPts val="2400"/>
              <a:buChar char="●"/>
            </a:pPr>
            <a:r>
              <a:rPr lang="en" b="1">
                <a:solidFill>
                  <a:srgbClr val="003262"/>
                </a:solidFill>
              </a:rPr>
              <a:t>They are affected.</a:t>
            </a:r>
            <a:endParaRPr b="1">
              <a:solidFill>
                <a:srgbClr val="003262"/>
              </a:solidFill>
            </a:endParaRPr>
          </a:p>
        </p:txBody>
      </p:sp>
      <p:sp>
        <p:nvSpPr>
          <p:cNvPr id="200" name="Google Shape;200;p42"/>
          <p:cNvSpPr/>
          <p:nvPr/>
        </p:nvSpPr>
        <p:spPr>
          <a:xfrm>
            <a:off x="4032125" y="4190152"/>
            <a:ext cx="2175900" cy="660900"/>
          </a:xfrm>
          <a:prstGeom prst="wedgeRoundRectCallout">
            <a:avLst>
              <a:gd name="adj1" fmla="val -58393"/>
              <a:gd name="adj2" fmla="val -823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Alternative</a:t>
            </a:r>
            <a:endParaRPr sz="3000"/>
          </a:p>
        </p:txBody>
      </p:sp>
      <p:sp>
        <p:nvSpPr>
          <p:cNvPr id="201" name="Google Shape;201;p42"/>
          <p:cNvSpPr/>
          <p:nvPr/>
        </p:nvSpPr>
        <p:spPr>
          <a:xfrm>
            <a:off x="6483992" y="3361613"/>
            <a:ext cx="1101600" cy="660900"/>
          </a:xfrm>
          <a:prstGeom prst="wedgeRoundRectCallout">
            <a:avLst>
              <a:gd name="adj1" fmla="val -63643"/>
              <a:gd name="adj2" fmla="val -35745"/>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000"/>
              <a:t>Null</a:t>
            </a:r>
            <a:endParaRPr sz="3000"/>
          </a:p>
        </p:txBody>
      </p:sp>
    </p:spTree>
    <p:extLst>
      <p:ext uri="{BB962C8B-B14F-4D97-AF65-F5344CB8AC3E}">
        <p14:creationId xmlns:p14="http://schemas.microsoft.com/office/powerpoint/2010/main" val="823244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xEl>
                                              <p:pRg st="0" end="0"/>
                                            </p:txEl>
                                          </p:spTgt>
                                        </p:tgtEl>
                                        <p:attrNameLst>
                                          <p:attrName>style.visibility</p:attrName>
                                        </p:attrNameLst>
                                      </p:cBhvr>
                                      <p:to>
                                        <p:strVal val="visible"/>
                                      </p:to>
                                    </p:set>
                                    <p:animEffect transition="in" filter="fade">
                                      <p:cBhvr>
                                        <p:cTn id="7" dur="1"/>
                                        <p:tgtEl>
                                          <p:spTgt spid="1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9">
                                            <p:txEl>
                                              <p:pRg st="1" end="1"/>
                                            </p:txEl>
                                          </p:spTgt>
                                        </p:tgtEl>
                                        <p:attrNameLst>
                                          <p:attrName>style.visibility</p:attrName>
                                        </p:attrNameLst>
                                      </p:cBhvr>
                                      <p:to>
                                        <p:strVal val="visible"/>
                                      </p:to>
                                    </p:set>
                                    <p:animEffect transition="in" filter="fade">
                                      <p:cBhvr>
                                        <p:cTn id="12" dur="1"/>
                                        <p:tgtEl>
                                          <p:spTgt spid="1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9">
                                            <p:txEl>
                                              <p:pRg st="2" end="2"/>
                                            </p:txEl>
                                          </p:spTgt>
                                        </p:tgtEl>
                                        <p:attrNameLst>
                                          <p:attrName>style.visibility</p:attrName>
                                        </p:attrNameLst>
                                      </p:cBhvr>
                                      <p:to>
                                        <p:strVal val="visible"/>
                                      </p:to>
                                    </p:set>
                                    <p:animEffect transition="in" filter="fade">
                                      <p:cBhvr>
                                        <p:cTn id="17" dur="1"/>
                                        <p:tgtEl>
                                          <p:spTgt spid="1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9">
                                            <p:txEl>
                                              <p:pRg st="3" end="3"/>
                                            </p:txEl>
                                          </p:spTgt>
                                        </p:tgtEl>
                                        <p:attrNameLst>
                                          <p:attrName>style.visibility</p:attrName>
                                        </p:attrNameLst>
                                      </p:cBhvr>
                                      <p:to>
                                        <p:strVal val="visible"/>
                                      </p:to>
                                    </p:set>
                                    <p:animEffect transition="in" filter="fade">
                                      <p:cBhvr>
                                        <p:cTn id="22" dur="1"/>
                                        <p:tgtEl>
                                          <p:spTgt spid="1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01"/>
                                        </p:tgtEl>
                                        <p:attrNameLst>
                                          <p:attrName>style.visibility</p:attrName>
                                        </p:attrNameLst>
                                      </p:cBhvr>
                                      <p:to>
                                        <p:strVal val="visible"/>
                                      </p:to>
                                    </p:set>
                                    <p:animEffect transition="in" filter="fade">
                                      <p:cBhvr>
                                        <p:cTn id="27" dur="1"/>
                                        <p:tgtEl>
                                          <p:spTgt spid="20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00"/>
                                        </p:tgtEl>
                                        <p:attrNameLst>
                                          <p:attrName>style.visibility</p:attrName>
                                        </p:attrNameLst>
                                      </p:cBhvr>
                                      <p:to>
                                        <p:strVal val="visible"/>
                                      </p:to>
                                    </p:set>
                                    <p:animEffect transition="in" filter="fade">
                                      <p:cBhvr>
                                        <p:cTn id="32" dur="1"/>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8" name="Google Shape;208;p43"/>
          <p:cNvSpPr txBox="1">
            <a:spLocks noGrp="1"/>
          </p:cNvSpPr>
          <p:nvPr>
            <p:ph type="title"/>
          </p:nvPr>
        </p:nvSpPr>
        <p:spPr>
          <a:xfrm>
            <a:off x="457200" y="205975"/>
            <a:ext cx="73905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Example: Smoking and Babies</a:t>
            </a:r>
            <a:endParaRPr/>
          </a:p>
        </p:txBody>
      </p:sp>
      <p:sp>
        <p:nvSpPr>
          <p:cNvPr id="207" name="Google Shape;207;p43"/>
          <p:cNvSpPr txBox="1">
            <a:spLocks noGrp="1"/>
          </p:cNvSpPr>
          <p:nvPr>
            <p:ph type="body" idx="1"/>
          </p:nvPr>
        </p:nvSpPr>
        <p:spPr>
          <a:xfrm>
            <a:off x="457200" y="859524"/>
            <a:ext cx="8229600" cy="3204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Researchers are interested in whether there is an association between smoking mothers and the health of their babies. For each birth, they record the baby's birth weight and whether the mother smokes or not.</a:t>
            </a:r>
            <a:endParaRPr>
              <a:solidFill>
                <a:srgbClr val="003262"/>
              </a:solidFill>
            </a:endParaRPr>
          </a:p>
          <a:p>
            <a:pPr marL="457200" lvl="0" indent="-381000" rtl="0">
              <a:spcBef>
                <a:spcPts val="480"/>
              </a:spcBef>
              <a:spcAft>
                <a:spcPts val="0"/>
              </a:spcAft>
              <a:buClr>
                <a:srgbClr val="D89F39"/>
              </a:buClr>
              <a:buSzPts val="2400"/>
              <a:buChar char="●"/>
            </a:pPr>
            <a:r>
              <a:rPr lang="en" b="1">
                <a:solidFill>
                  <a:srgbClr val="003262"/>
                </a:solidFill>
              </a:rPr>
              <a:t>Birth weights aren't affected by maternal smoking.</a:t>
            </a:r>
            <a:r>
              <a:rPr lang="en"/>
              <a:t> The birthweight distribution for babies of smokers is same as that of babies of non-smokers.</a:t>
            </a:r>
            <a:endParaRPr/>
          </a:p>
          <a:p>
            <a:pPr marL="457200" lvl="0" indent="-381000" rtl="0">
              <a:spcBef>
                <a:spcPts val="0"/>
              </a:spcBef>
              <a:spcAft>
                <a:spcPts val="0"/>
              </a:spcAft>
              <a:buClr>
                <a:srgbClr val="D89F39"/>
              </a:buClr>
              <a:buSzPts val="2400"/>
              <a:buChar char="●"/>
            </a:pPr>
            <a:r>
              <a:rPr lang="en" b="1">
                <a:solidFill>
                  <a:srgbClr val="003262"/>
                </a:solidFill>
              </a:rPr>
              <a:t>They are lower.  </a:t>
            </a:r>
            <a:r>
              <a:rPr lang="en"/>
              <a:t>Birthweight of babies of smokers are lower than birthweights of babies of non-smokers.</a:t>
            </a:r>
            <a:endParaRPr b="1">
              <a:solidFill>
                <a:srgbClr val="003262"/>
              </a:solidFill>
            </a:endParaRPr>
          </a:p>
        </p:txBody>
      </p:sp>
    </p:spTree>
    <p:extLst>
      <p:ext uri="{BB962C8B-B14F-4D97-AF65-F5344CB8AC3E}">
        <p14:creationId xmlns:p14="http://schemas.microsoft.com/office/powerpoint/2010/main" val="191434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fade">
                                      <p:cBhvr>
                                        <p:cTn id="7" dur="1"/>
                                        <p:tgtEl>
                                          <p:spTgt spid="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7">
                                            <p:txEl>
                                              <p:pRg st="1" end="1"/>
                                            </p:txEl>
                                          </p:spTgt>
                                        </p:tgtEl>
                                        <p:attrNameLst>
                                          <p:attrName>style.visibility</p:attrName>
                                        </p:attrNameLst>
                                      </p:cBhvr>
                                      <p:to>
                                        <p:strVal val="visible"/>
                                      </p:to>
                                    </p:set>
                                    <p:animEffect transition="in" filter="fade">
                                      <p:cBhvr>
                                        <p:cTn id="12" dur="1"/>
                                        <p:tgtEl>
                                          <p:spTgt spid="2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7">
                                            <p:txEl>
                                              <p:pRg st="2" end="2"/>
                                            </p:txEl>
                                          </p:spTgt>
                                        </p:tgtEl>
                                        <p:attrNameLst>
                                          <p:attrName>style.visibility</p:attrName>
                                        </p:attrNameLst>
                                      </p:cBhvr>
                                      <p:to>
                                        <p:strVal val="visible"/>
                                      </p:to>
                                    </p:set>
                                    <p:animEffect transition="in" filter="fade">
                                      <p:cBhvr>
                                        <p:cTn id="17" dur="1"/>
                                        <p:tgtEl>
                                          <p:spTgt spid="20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4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Attendance</a:t>
            </a:r>
            <a:endParaRPr/>
          </a:p>
        </p:txBody>
      </p:sp>
      <p:sp>
        <p:nvSpPr>
          <p:cNvPr id="214" name="Google Shape;214;p44"/>
          <p:cNvSpPr txBox="1">
            <a:spLocks noGrp="1"/>
          </p:cNvSpPr>
          <p:nvPr>
            <p:ph type="title" idx="4294967295"/>
          </p:nvPr>
        </p:nvSpPr>
        <p:spPr>
          <a:xfrm>
            <a:off x="0" y="3532188"/>
            <a:ext cx="6705600" cy="6762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000" b="0" u="sng">
                <a:solidFill>
                  <a:schemeClr val="hlink"/>
                </a:solidFill>
                <a:hlinkClick r:id="rId3"/>
              </a:rPr>
              <a:t>bit.ly/attend8</a:t>
            </a:r>
            <a:endParaRPr sz="3000" b="0"/>
          </a:p>
        </p:txBody>
      </p:sp>
    </p:spTree>
    <p:extLst>
      <p:ext uri="{BB962C8B-B14F-4D97-AF65-F5344CB8AC3E}">
        <p14:creationId xmlns:p14="http://schemas.microsoft.com/office/powerpoint/2010/main" val="32879259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4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2:</a:t>
            </a:r>
            <a:br>
              <a:rPr lang="en"/>
            </a:br>
            <a:r>
              <a:rPr lang="en"/>
              <a:t>Choose a Test Statistic</a:t>
            </a:r>
            <a:endParaRPr/>
          </a:p>
        </p:txBody>
      </p:sp>
    </p:spTree>
    <p:extLst>
      <p:ext uri="{BB962C8B-B14F-4D97-AF65-F5344CB8AC3E}">
        <p14:creationId xmlns:p14="http://schemas.microsoft.com/office/powerpoint/2010/main" val="17658546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4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Choosing a Test Statistic</a:t>
            </a:r>
            <a:endParaRPr/>
          </a:p>
        </p:txBody>
      </p:sp>
      <p:sp>
        <p:nvSpPr>
          <p:cNvPr id="225" name="Google Shape;225;p46"/>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Test statistic: </a:t>
            </a:r>
            <a:r>
              <a:rPr lang="en"/>
              <a:t>The statistic that you have chosen to calculate, to help you decide between the two hypotheses</a:t>
            </a:r>
            <a:endParaRPr/>
          </a:p>
          <a:p>
            <a:pPr marL="0" lvl="0" indent="0" rtl="0">
              <a:spcBef>
                <a:spcPts val="400"/>
              </a:spcBef>
              <a:spcAft>
                <a:spcPts val="0"/>
              </a:spcAft>
              <a:buNone/>
            </a:pPr>
            <a:endParaRPr/>
          </a:p>
          <a:p>
            <a:pPr marL="0" lvl="0" indent="0" rtl="0">
              <a:spcBef>
                <a:spcPts val="400"/>
              </a:spcBef>
              <a:spcAft>
                <a:spcPts val="0"/>
              </a:spcAft>
              <a:buNone/>
            </a:pPr>
            <a:r>
              <a:rPr lang="en" b="1"/>
              <a:t>Goal</a:t>
            </a:r>
            <a:r>
              <a:rPr lang="en"/>
              <a:t>: If the null hypothesis is false, then you expect that measuring the test statistic will allow you to reject the null</a:t>
            </a:r>
            <a:endParaRPr/>
          </a:p>
          <a:p>
            <a:pPr marL="0" lvl="0" indent="0" rtl="0">
              <a:spcBef>
                <a:spcPts val="400"/>
              </a:spcBef>
              <a:spcAft>
                <a:spcPts val="0"/>
              </a:spcAft>
              <a:buNone/>
            </a:pPr>
            <a:endParaRPr/>
          </a:p>
          <a:p>
            <a:pPr marL="0" lvl="0" indent="0" rtl="0">
              <a:spcBef>
                <a:spcPts val="400"/>
              </a:spcBef>
              <a:spcAft>
                <a:spcPts val="0"/>
              </a:spcAft>
              <a:buNone/>
            </a:pPr>
            <a:endParaRPr b="1"/>
          </a:p>
          <a:p>
            <a:pPr marL="0" lvl="0" indent="0" rtl="0">
              <a:spcBef>
                <a:spcPts val="400"/>
              </a:spcBef>
              <a:spcAft>
                <a:spcPts val="0"/>
              </a:spcAft>
              <a:buNone/>
            </a:pPr>
            <a:endParaRPr/>
          </a:p>
          <a:p>
            <a:pPr marL="0" lvl="0" indent="0" rtl="0">
              <a:spcBef>
                <a:spcPts val="400"/>
              </a:spcBef>
              <a:spcAft>
                <a:spcPts val="400"/>
              </a:spcAft>
              <a:buNone/>
            </a:pPr>
            <a:endParaRPr/>
          </a:p>
        </p:txBody>
      </p:sp>
    </p:spTree>
    <p:extLst>
      <p:ext uri="{BB962C8B-B14F-4D97-AF65-F5344CB8AC3E}">
        <p14:creationId xmlns:p14="http://schemas.microsoft.com/office/powerpoint/2010/main" val="198658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animEffect transition="in" filter="fade">
                                      <p:cBhvr>
                                        <p:cTn id="7" dur="1"/>
                                        <p:tgtEl>
                                          <p:spTgt spid="2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xEl>
                                              <p:pRg st="1" end="1"/>
                                            </p:txEl>
                                          </p:spTgt>
                                        </p:tgtEl>
                                        <p:attrNameLst>
                                          <p:attrName>style.visibility</p:attrName>
                                        </p:attrNameLst>
                                      </p:cBhvr>
                                      <p:to>
                                        <p:strVal val="visible"/>
                                      </p:to>
                                    </p:set>
                                    <p:animEffect transition="in" filter="fade">
                                      <p:cBhvr>
                                        <p:cTn id="12" dur="1"/>
                                        <p:tgtEl>
                                          <p:spTgt spid="2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5">
                                            <p:txEl>
                                              <p:pRg st="2" end="2"/>
                                            </p:txEl>
                                          </p:spTgt>
                                        </p:tgtEl>
                                        <p:attrNameLst>
                                          <p:attrName>style.visibility</p:attrName>
                                        </p:attrNameLst>
                                      </p:cBhvr>
                                      <p:to>
                                        <p:strVal val="visible"/>
                                      </p:to>
                                    </p:set>
                                    <p:animEffect transition="in" filter="fade">
                                      <p:cBhvr>
                                        <p:cTn id="17" dur="1"/>
                                        <p:tgtEl>
                                          <p:spTgt spid="2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5">
                                            <p:txEl>
                                              <p:pRg st="3" end="3"/>
                                            </p:txEl>
                                          </p:spTgt>
                                        </p:tgtEl>
                                        <p:attrNameLst>
                                          <p:attrName>style.visibility</p:attrName>
                                        </p:attrNameLst>
                                      </p:cBhvr>
                                      <p:to>
                                        <p:strVal val="visible"/>
                                      </p:to>
                                    </p:set>
                                    <p:animEffect transition="in" filter="fade">
                                      <p:cBhvr>
                                        <p:cTn id="22" dur="1"/>
                                        <p:tgtEl>
                                          <p:spTgt spid="2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5">
                                            <p:txEl>
                                              <p:pRg st="4" end="4"/>
                                            </p:txEl>
                                          </p:spTgt>
                                        </p:tgtEl>
                                        <p:attrNameLst>
                                          <p:attrName>style.visibility</p:attrName>
                                        </p:attrNameLst>
                                      </p:cBhvr>
                                      <p:to>
                                        <p:strVal val="visible"/>
                                      </p:to>
                                    </p:set>
                                    <p:animEffect transition="in" filter="fade">
                                      <p:cBhvr>
                                        <p:cTn id="27" dur="1"/>
                                        <p:tgtEl>
                                          <p:spTgt spid="2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5">
                                            <p:txEl>
                                              <p:pRg st="5" end="5"/>
                                            </p:txEl>
                                          </p:spTgt>
                                        </p:tgtEl>
                                        <p:attrNameLst>
                                          <p:attrName>style.visibility</p:attrName>
                                        </p:attrNameLst>
                                      </p:cBhvr>
                                      <p:to>
                                        <p:strVal val="visible"/>
                                      </p:to>
                                    </p:set>
                                    <p:animEffect transition="in" filter="fade">
                                      <p:cBhvr>
                                        <p:cTn id="32" dur="1"/>
                                        <p:tgtEl>
                                          <p:spTgt spid="2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25">
                                            <p:txEl>
                                              <p:pRg st="6" end="6"/>
                                            </p:txEl>
                                          </p:spTgt>
                                        </p:tgtEl>
                                        <p:attrNameLst>
                                          <p:attrName>style.visibility</p:attrName>
                                        </p:attrNameLst>
                                      </p:cBhvr>
                                      <p:to>
                                        <p:strVal val="visible"/>
                                      </p:to>
                                    </p:set>
                                    <p:animEffect transition="in" filter="fade">
                                      <p:cBhvr>
                                        <p:cTn id="37" dur="1"/>
                                        <p:tgtEl>
                                          <p:spTgt spid="22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5" name="Google Shape;155;p3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How many is too many?</a:t>
            </a:r>
            <a:endParaRPr/>
          </a:p>
        </p:txBody>
      </p:sp>
      <p:sp>
        <p:nvSpPr>
          <p:cNvPr id="154" name="Google Shape;154;p35"/>
          <p:cNvSpPr txBox="1">
            <a:spLocks noGrp="1"/>
          </p:cNvSpPr>
          <p:nvPr>
            <p:ph type="body" idx="1"/>
          </p:nvPr>
        </p:nvSpPr>
        <p:spPr>
          <a:xfrm>
            <a:off x="457200" y="1930894"/>
            <a:ext cx="8229600" cy="2663700"/>
          </a:xfrm>
          <a:prstGeom prst="rect">
            <a:avLst/>
          </a:prstGeom>
        </p:spPr>
        <p:txBody>
          <a:bodyPr spcFirstLastPara="1" wrap="square" lIns="91425" tIns="91425" rIns="91425" bIns="91425" anchor="t" anchorCtr="0">
            <a:noAutofit/>
          </a:bodyPr>
          <a:lstStyle/>
          <a:p>
            <a:pPr marL="457200" lvl="0" indent="-419100" rtl="0">
              <a:spcBef>
                <a:spcPts val="0"/>
              </a:spcBef>
              <a:spcAft>
                <a:spcPts val="0"/>
              </a:spcAft>
              <a:buSzPts val="3000"/>
              <a:buChar char="●"/>
            </a:pPr>
            <a:r>
              <a:rPr lang="en" sz="3000"/>
              <a:t>How many might land butter-side-up, if both sides are equally likely?</a:t>
            </a:r>
            <a:br>
              <a:rPr lang="en" sz="3000"/>
            </a:br>
            <a:endParaRPr sz="3000"/>
          </a:p>
          <a:p>
            <a:pPr marL="457200" lvl="0" indent="-419100" rtl="0">
              <a:spcBef>
                <a:spcPts val="1200"/>
              </a:spcBef>
              <a:spcAft>
                <a:spcPts val="1200"/>
              </a:spcAft>
              <a:buSzPts val="3000"/>
              <a:buChar char="●"/>
            </a:pPr>
            <a:r>
              <a:rPr lang="en" sz="3000"/>
              <a:t>How high might it go?</a:t>
            </a:r>
            <a:endParaRPr sz="3000"/>
          </a:p>
        </p:txBody>
      </p:sp>
      <p:sp>
        <p:nvSpPr>
          <p:cNvPr id="156" name="Google Shape;156;p35"/>
          <p:cNvSpPr txBox="1"/>
          <p:nvPr/>
        </p:nvSpPr>
        <p:spPr>
          <a:xfrm>
            <a:off x="3730200" y="4172208"/>
            <a:ext cx="1683600" cy="602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400">
                <a:solidFill>
                  <a:srgbClr val="3B7EA1"/>
                </a:solidFill>
              </a:rPr>
              <a:t>(Demo)</a:t>
            </a:r>
            <a:endParaRPr/>
          </a:p>
          <a:p>
            <a:pPr marL="0" lvl="0" indent="0" rtl="0">
              <a:spcBef>
                <a:spcPts val="0"/>
              </a:spcBef>
              <a:spcAft>
                <a:spcPts val="0"/>
              </a:spcAft>
              <a:buNone/>
            </a:pP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4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Choosing a Test Statistic</a:t>
            </a:r>
            <a:endParaRPr/>
          </a:p>
        </p:txBody>
      </p:sp>
      <p:sp>
        <p:nvSpPr>
          <p:cNvPr id="231" name="Google Shape;231;p47"/>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Mendel's pea flower experiment, which of the following would be reasonable test statistics?</a:t>
            </a:r>
            <a:br>
              <a:rPr lang="en"/>
            </a:br>
            <a:r>
              <a:rPr lang="en"/>
              <a:t>(Choose all that are OK.)</a:t>
            </a:r>
            <a:endParaRPr/>
          </a:p>
          <a:p>
            <a:pPr marL="457200" lvl="0" indent="-381000" rtl="0">
              <a:spcBef>
                <a:spcPts val="400"/>
              </a:spcBef>
              <a:spcAft>
                <a:spcPts val="0"/>
              </a:spcAft>
              <a:buSzPts val="2400"/>
              <a:buAutoNum type="arabicPeriod"/>
            </a:pPr>
            <a:r>
              <a:rPr lang="en"/>
              <a:t>The proportion of plants with purple flowers.</a:t>
            </a:r>
            <a:endParaRPr/>
          </a:p>
          <a:p>
            <a:pPr marL="457200" lvl="0" indent="-381000" rtl="0">
              <a:spcBef>
                <a:spcPts val="0"/>
              </a:spcBef>
              <a:spcAft>
                <a:spcPts val="0"/>
              </a:spcAft>
              <a:buSzPts val="2400"/>
              <a:buAutoNum type="arabicPeriod"/>
            </a:pPr>
            <a:r>
              <a:rPr lang="en"/>
              <a:t>The proportion of plants with white flowers.</a:t>
            </a:r>
            <a:endParaRPr/>
          </a:p>
          <a:p>
            <a:pPr marL="457200" lvl="0" indent="-381000" rtl="0">
              <a:spcBef>
                <a:spcPts val="0"/>
              </a:spcBef>
              <a:spcAft>
                <a:spcPts val="0"/>
              </a:spcAft>
              <a:buSzPts val="2400"/>
              <a:buAutoNum type="arabicPeriod"/>
            </a:pPr>
            <a:r>
              <a:rPr lang="en"/>
              <a:t>abs(p - 0.75), where p is the proportion of plants with purple flowers.</a:t>
            </a:r>
            <a:endParaRPr/>
          </a:p>
          <a:p>
            <a:pPr marL="457200" lvl="0" indent="-381000" rtl="0">
              <a:spcBef>
                <a:spcPts val="0"/>
              </a:spcBef>
              <a:spcAft>
                <a:spcPts val="0"/>
              </a:spcAft>
              <a:buSzPts val="2400"/>
              <a:buAutoNum type="arabicPeriod"/>
            </a:pPr>
            <a:r>
              <a:rPr lang="en"/>
              <a:t>The number of different colors in the plants flowers.</a:t>
            </a:r>
            <a:endParaRPr/>
          </a:p>
          <a:p>
            <a:pPr marL="457200" lvl="0" indent="-381000" rtl="0">
              <a:spcBef>
                <a:spcPts val="0"/>
              </a:spcBef>
              <a:spcAft>
                <a:spcPts val="0"/>
              </a:spcAft>
              <a:buSzPts val="2400"/>
              <a:buAutoNum type="arabicPeriod"/>
            </a:pPr>
            <a:r>
              <a:rPr lang="en"/>
              <a:t>The total variation distance between the distribution in the observed data, vs the model distribution (0.75, 0.25)</a:t>
            </a:r>
            <a:endParaRPr/>
          </a:p>
        </p:txBody>
      </p:sp>
      <p:sp>
        <p:nvSpPr>
          <p:cNvPr id="232" name="Google Shape;232;p47"/>
          <p:cNvSpPr/>
          <p:nvPr/>
        </p:nvSpPr>
        <p:spPr>
          <a:xfrm>
            <a:off x="3387375" y="324625"/>
            <a:ext cx="4710600" cy="1381500"/>
          </a:xfrm>
          <a:prstGeom prst="wedgeRoundRectCallout">
            <a:avLst>
              <a:gd name="adj1" fmla="val -56360"/>
              <a:gd name="adj2" fmla="val 86151"/>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If the alternative hypothesis is true, will test statistic be </a:t>
            </a:r>
            <a:r>
              <a:rPr lang="en" sz="2400" i="1"/>
              <a:t>larger</a:t>
            </a:r>
            <a:r>
              <a:rPr lang="en" sz="2400"/>
              <a:t> than prediction, </a:t>
            </a:r>
            <a:r>
              <a:rPr lang="en" sz="2400" i="1"/>
              <a:t>smaller</a:t>
            </a:r>
            <a:r>
              <a:rPr lang="en" sz="2400"/>
              <a:t>, or </a:t>
            </a:r>
            <a:r>
              <a:rPr lang="en" sz="2400" i="1"/>
              <a:t>could be either way</a:t>
            </a:r>
            <a:r>
              <a:rPr lang="en" sz="2400"/>
              <a:t>?</a:t>
            </a:r>
            <a:endParaRPr sz="2400"/>
          </a:p>
        </p:txBody>
      </p:sp>
    </p:spTree>
    <p:extLst>
      <p:ext uri="{BB962C8B-B14F-4D97-AF65-F5344CB8AC3E}">
        <p14:creationId xmlns:p14="http://schemas.microsoft.com/office/powerpoint/2010/main" val="411082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animEffect transition="in" filter="fade">
                                      <p:cBhvr>
                                        <p:cTn id="7" dur="1"/>
                                        <p:tgtEl>
                                          <p:spTgt spid="2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1">
                                            <p:txEl>
                                              <p:pRg st="1" end="1"/>
                                            </p:txEl>
                                          </p:spTgt>
                                        </p:tgtEl>
                                        <p:attrNameLst>
                                          <p:attrName>style.visibility</p:attrName>
                                        </p:attrNameLst>
                                      </p:cBhvr>
                                      <p:to>
                                        <p:strVal val="visible"/>
                                      </p:to>
                                    </p:set>
                                    <p:animEffect transition="in" filter="fade">
                                      <p:cBhvr>
                                        <p:cTn id="12" dur="1"/>
                                        <p:tgtEl>
                                          <p:spTgt spid="2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1">
                                            <p:txEl>
                                              <p:pRg st="2" end="2"/>
                                            </p:txEl>
                                          </p:spTgt>
                                        </p:tgtEl>
                                        <p:attrNameLst>
                                          <p:attrName>style.visibility</p:attrName>
                                        </p:attrNameLst>
                                      </p:cBhvr>
                                      <p:to>
                                        <p:strVal val="visible"/>
                                      </p:to>
                                    </p:set>
                                    <p:animEffect transition="in" filter="fade">
                                      <p:cBhvr>
                                        <p:cTn id="17" dur="1"/>
                                        <p:tgtEl>
                                          <p:spTgt spid="2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1">
                                            <p:txEl>
                                              <p:pRg st="3" end="3"/>
                                            </p:txEl>
                                          </p:spTgt>
                                        </p:tgtEl>
                                        <p:attrNameLst>
                                          <p:attrName>style.visibility</p:attrName>
                                        </p:attrNameLst>
                                      </p:cBhvr>
                                      <p:to>
                                        <p:strVal val="visible"/>
                                      </p:to>
                                    </p:set>
                                    <p:animEffect transition="in" filter="fade">
                                      <p:cBhvr>
                                        <p:cTn id="22" dur="1"/>
                                        <p:tgtEl>
                                          <p:spTgt spid="2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1">
                                            <p:txEl>
                                              <p:pRg st="4" end="4"/>
                                            </p:txEl>
                                          </p:spTgt>
                                        </p:tgtEl>
                                        <p:attrNameLst>
                                          <p:attrName>style.visibility</p:attrName>
                                        </p:attrNameLst>
                                      </p:cBhvr>
                                      <p:to>
                                        <p:strVal val="visible"/>
                                      </p:to>
                                    </p:set>
                                    <p:animEffect transition="in" filter="fade">
                                      <p:cBhvr>
                                        <p:cTn id="27" dur="1"/>
                                        <p:tgtEl>
                                          <p:spTgt spid="2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1">
                                            <p:txEl>
                                              <p:pRg st="5" end="5"/>
                                            </p:txEl>
                                          </p:spTgt>
                                        </p:tgtEl>
                                        <p:attrNameLst>
                                          <p:attrName>style.visibility</p:attrName>
                                        </p:attrNameLst>
                                      </p:cBhvr>
                                      <p:to>
                                        <p:strVal val="visible"/>
                                      </p:to>
                                    </p:set>
                                    <p:animEffect transition="in" filter="fade">
                                      <p:cBhvr>
                                        <p:cTn id="32" dur="1"/>
                                        <p:tgtEl>
                                          <p:spTgt spid="23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2"/>
                                        </p:tgtEl>
                                        <p:attrNameLst>
                                          <p:attrName>style.visibility</p:attrName>
                                        </p:attrNameLst>
                                      </p:cBhvr>
                                      <p:to>
                                        <p:strVal val="visible"/>
                                      </p:to>
                                    </p:set>
                                    <p:animEffect transition="in" filter="fade">
                                      <p:cBhvr>
                                        <p:cTn id="37" dur="1000"/>
                                        <p:tgtEl>
                                          <p:spTgt spid="2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Choosing a Test Statistic</a:t>
            </a:r>
            <a:endParaRPr/>
          </a:p>
        </p:txBody>
      </p:sp>
      <p:sp>
        <p:nvSpPr>
          <p:cNvPr id="238" name="Google Shape;238;p4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For the baby birth weights experiment, which of the following would be reasonable test statistics?</a:t>
            </a:r>
            <a:br>
              <a:rPr lang="en"/>
            </a:br>
            <a:r>
              <a:rPr lang="en"/>
              <a:t>(Choose all that are OK.)</a:t>
            </a:r>
            <a:endParaRPr/>
          </a:p>
          <a:p>
            <a:pPr marL="457200" lvl="0" indent="-381000" rtl="0">
              <a:spcBef>
                <a:spcPts val="400"/>
              </a:spcBef>
              <a:spcAft>
                <a:spcPts val="0"/>
              </a:spcAft>
              <a:buSzPts val="2400"/>
              <a:buAutoNum type="arabicPeriod"/>
            </a:pPr>
            <a:r>
              <a:rPr lang="en"/>
              <a:t>The average birth weight of all the babies.</a:t>
            </a:r>
            <a:endParaRPr/>
          </a:p>
          <a:p>
            <a:pPr marL="457200" lvl="0" indent="-381000" rtl="0">
              <a:spcBef>
                <a:spcPts val="0"/>
              </a:spcBef>
              <a:spcAft>
                <a:spcPts val="0"/>
              </a:spcAft>
              <a:buSzPts val="2400"/>
              <a:buAutoNum type="arabicPeriod"/>
            </a:pPr>
            <a:r>
              <a:rPr lang="en"/>
              <a:t>The proportion of babies whose mother smoked.</a:t>
            </a:r>
            <a:endParaRPr/>
          </a:p>
          <a:p>
            <a:pPr marL="457200" lvl="0" indent="-381000" rtl="0">
              <a:spcBef>
                <a:spcPts val="0"/>
              </a:spcBef>
              <a:spcAft>
                <a:spcPts val="0"/>
              </a:spcAft>
              <a:buSzPts val="2400"/>
              <a:buAutoNum type="arabicPeriod"/>
            </a:pPr>
            <a:r>
              <a:rPr lang="en"/>
              <a:t>The average birth weight of babies of smokers, minus the average birth weight of babies of non-smokers.</a:t>
            </a:r>
            <a:endParaRPr/>
          </a:p>
          <a:p>
            <a:pPr marL="457200" lvl="0" indent="-381000" rtl="0">
              <a:spcBef>
                <a:spcPts val="0"/>
              </a:spcBef>
              <a:spcAft>
                <a:spcPts val="0"/>
              </a:spcAft>
              <a:buSzPts val="2400"/>
              <a:buAutoNum type="arabicPeriod"/>
            </a:pPr>
            <a:r>
              <a:rPr lang="en"/>
              <a:t>The absolute value of the previous difference.</a:t>
            </a:r>
            <a:endParaRPr/>
          </a:p>
        </p:txBody>
      </p:sp>
      <p:sp>
        <p:nvSpPr>
          <p:cNvPr id="239" name="Google Shape;239;p48"/>
          <p:cNvSpPr/>
          <p:nvPr/>
        </p:nvSpPr>
        <p:spPr>
          <a:xfrm>
            <a:off x="3387375" y="324625"/>
            <a:ext cx="4710600" cy="1381500"/>
          </a:xfrm>
          <a:prstGeom prst="wedgeRoundRectCallout">
            <a:avLst>
              <a:gd name="adj1" fmla="val -56360"/>
              <a:gd name="adj2" fmla="val 86151"/>
              <a:gd name="adj3" fmla="val 0"/>
            </a:avLst>
          </a:prstGeom>
          <a:solidFill>
            <a:srgbClr val="CFE2F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t>If the alternative hypothesis is true, will test statistic be </a:t>
            </a:r>
            <a:r>
              <a:rPr lang="en" sz="2400" i="1"/>
              <a:t>larger</a:t>
            </a:r>
            <a:r>
              <a:rPr lang="en" sz="2400"/>
              <a:t> than prediction, </a:t>
            </a:r>
            <a:r>
              <a:rPr lang="en" sz="2400" i="1"/>
              <a:t>smaller</a:t>
            </a:r>
            <a:r>
              <a:rPr lang="en" sz="2400"/>
              <a:t>, or </a:t>
            </a:r>
            <a:r>
              <a:rPr lang="en" sz="2400" i="1"/>
              <a:t>could be either way</a:t>
            </a:r>
            <a:r>
              <a:rPr lang="en" sz="2400"/>
              <a:t>?</a:t>
            </a:r>
            <a:endParaRPr sz="2400"/>
          </a:p>
        </p:txBody>
      </p:sp>
    </p:spTree>
    <p:extLst>
      <p:ext uri="{BB962C8B-B14F-4D97-AF65-F5344CB8AC3E}">
        <p14:creationId xmlns:p14="http://schemas.microsoft.com/office/powerpoint/2010/main" val="1780177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8">
                                            <p:txEl>
                                              <p:pRg st="0" end="0"/>
                                            </p:txEl>
                                          </p:spTgt>
                                        </p:tgtEl>
                                        <p:attrNameLst>
                                          <p:attrName>style.visibility</p:attrName>
                                        </p:attrNameLst>
                                      </p:cBhvr>
                                      <p:to>
                                        <p:strVal val="visible"/>
                                      </p:to>
                                    </p:set>
                                    <p:animEffect transition="in" filter="fade">
                                      <p:cBhvr>
                                        <p:cTn id="7" dur="1"/>
                                        <p:tgtEl>
                                          <p:spTgt spid="23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8">
                                            <p:txEl>
                                              <p:pRg st="1" end="1"/>
                                            </p:txEl>
                                          </p:spTgt>
                                        </p:tgtEl>
                                        <p:attrNameLst>
                                          <p:attrName>style.visibility</p:attrName>
                                        </p:attrNameLst>
                                      </p:cBhvr>
                                      <p:to>
                                        <p:strVal val="visible"/>
                                      </p:to>
                                    </p:set>
                                    <p:animEffect transition="in" filter="fade">
                                      <p:cBhvr>
                                        <p:cTn id="12" dur="1"/>
                                        <p:tgtEl>
                                          <p:spTgt spid="23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8">
                                            <p:txEl>
                                              <p:pRg st="2" end="2"/>
                                            </p:txEl>
                                          </p:spTgt>
                                        </p:tgtEl>
                                        <p:attrNameLst>
                                          <p:attrName>style.visibility</p:attrName>
                                        </p:attrNameLst>
                                      </p:cBhvr>
                                      <p:to>
                                        <p:strVal val="visible"/>
                                      </p:to>
                                    </p:set>
                                    <p:animEffect transition="in" filter="fade">
                                      <p:cBhvr>
                                        <p:cTn id="17" dur="1"/>
                                        <p:tgtEl>
                                          <p:spTgt spid="23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8">
                                            <p:txEl>
                                              <p:pRg st="3" end="3"/>
                                            </p:txEl>
                                          </p:spTgt>
                                        </p:tgtEl>
                                        <p:attrNameLst>
                                          <p:attrName>style.visibility</p:attrName>
                                        </p:attrNameLst>
                                      </p:cBhvr>
                                      <p:to>
                                        <p:strVal val="visible"/>
                                      </p:to>
                                    </p:set>
                                    <p:animEffect transition="in" filter="fade">
                                      <p:cBhvr>
                                        <p:cTn id="22" dur="1"/>
                                        <p:tgtEl>
                                          <p:spTgt spid="23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8">
                                            <p:txEl>
                                              <p:pRg st="4" end="4"/>
                                            </p:txEl>
                                          </p:spTgt>
                                        </p:tgtEl>
                                        <p:attrNameLst>
                                          <p:attrName>style.visibility</p:attrName>
                                        </p:attrNameLst>
                                      </p:cBhvr>
                                      <p:to>
                                        <p:strVal val="visible"/>
                                      </p:to>
                                    </p:set>
                                    <p:animEffect transition="in" filter="fade">
                                      <p:cBhvr>
                                        <p:cTn id="27" dur="1"/>
                                        <p:tgtEl>
                                          <p:spTgt spid="23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gtEl>
                                        <p:attrNameLst>
                                          <p:attrName>style.visibility</p:attrName>
                                        </p:attrNameLst>
                                      </p:cBhvr>
                                      <p:to>
                                        <p:strVal val="visible"/>
                                      </p:to>
                                    </p:set>
                                    <p:animEffect transition="in" filter="fade">
                                      <p:cBhvr>
                                        <p:cTn id="32" dur="1000"/>
                                        <p:tgtEl>
                                          <p:spTgt spid="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5" name="Google Shape;245;p49"/>
          <p:cNvSpPr txBox="1">
            <a:spLocks noGrp="1"/>
          </p:cNvSpPr>
          <p:nvPr>
            <p:ph type="title"/>
          </p:nvPr>
        </p:nvSpPr>
        <p:spPr>
          <a:xfrm>
            <a:off x="457200" y="205975"/>
            <a:ext cx="74079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Absolute Values &amp; Alternatives</a:t>
            </a:r>
            <a:endParaRPr/>
          </a:p>
        </p:txBody>
      </p:sp>
      <p:sp>
        <p:nvSpPr>
          <p:cNvPr id="244" name="Google Shape;244;p49"/>
          <p:cNvSpPr txBox="1">
            <a:spLocks noGrp="1"/>
          </p:cNvSpPr>
          <p:nvPr>
            <p:ph type="body" idx="1"/>
          </p:nvPr>
        </p:nvSpPr>
        <p:spPr>
          <a:xfrm>
            <a:off x="457200" y="981188"/>
            <a:ext cx="8229600" cy="3603000"/>
          </a:xfrm>
          <a:prstGeom prst="rect">
            <a:avLst/>
          </a:prstGeom>
        </p:spPr>
        <p:txBody>
          <a:bodyPr spcFirstLastPara="1" wrap="square" lIns="91425" tIns="91425" rIns="91425" bIns="91425" anchor="t" anchorCtr="0">
            <a:noAutofit/>
          </a:bodyPr>
          <a:lstStyle/>
          <a:p>
            <a:pPr marL="457200" lvl="0" indent="-381000" rtl="0">
              <a:spcBef>
                <a:spcPts val="0"/>
              </a:spcBef>
              <a:spcAft>
                <a:spcPts val="0"/>
              </a:spcAft>
              <a:buClr>
                <a:srgbClr val="D89F39"/>
              </a:buClr>
              <a:buSzPts val="2400"/>
              <a:buChar char="●"/>
            </a:pPr>
            <a:r>
              <a:rPr lang="en" sz="2200"/>
              <a:t>Choose a test statistic where alternative hypothesis suggests which direction statistic will go.</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Alternative: Smoking causes poor health.</a:t>
            </a:r>
            <a:endParaRPr b="1">
              <a:solidFill>
                <a:srgbClr val="003262"/>
              </a:solidFill>
            </a:endParaRPr>
          </a:p>
          <a:p>
            <a:pPr marL="914400" lvl="1" indent="-381000" rtl="0">
              <a:spcBef>
                <a:spcPts val="0"/>
              </a:spcBef>
              <a:spcAft>
                <a:spcPts val="0"/>
              </a:spcAft>
              <a:buClr>
                <a:srgbClr val="D89F39"/>
              </a:buClr>
              <a:buSzPts val="2400"/>
              <a:buChar char="○"/>
            </a:pPr>
            <a:r>
              <a:rPr lang="en" sz="2200"/>
              <a:t>Test statistic: Average birth weight for smokers, minus average for non-smokers.</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Alternative: Smoking has some relation to health.</a:t>
            </a:r>
            <a:endParaRPr b="1">
              <a:solidFill>
                <a:srgbClr val="003262"/>
              </a:solidFill>
            </a:endParaRPr>
          </a:p>
          <a:p>
            <a:pPr marL="914400" lvl="1" indent="-381000" rtl="0">
              <a:spcBef>
                <a:spcPts val="0"/>
              </a:spcBef>
              <a:spcAft>
                <a:spcPts val="0"/>
              </a:spcAft>
              <a:buClr>
                <a:srgbClr val="D89F39"/>
              </a:buClr>
              <a:buSzPts val="2400"/>
              <a:buChar char="○"/>
            </a:pPr>
            <a:r>
              <a:rPr lang="en" sz="2200"/>
              <a:t>Test statistic: Absolute value of that difference.</a:t>
            </a:r>
            <a:endParaRPr/>
          </a:p>
        </p:txBody>
      </p:sp>
    </p:spTree>
    <p:extLst>
      <p:ext uri="{BB962C8B-B14F-4D97-AF65-F5344CB8AC3E}">
        <p14:creationId xmlns:p14="http://schemas.microsoft.com/office/powerpoint/2010/main" val="353723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3:</a:t>
            </a:r>
            <a:br>
              <a:rPr lang="en"/>
            </a:br>
            <a:r>
              <a:rPr lang="en"/>
              <a:t>Compute the Distribution of the Test Statistic under the Null Hypothesis</a:t>
            </a:r>
            <a:endParaRPr/>
          </a:p>
        </p:txBody>
      </p:sp>
    </p:spTree>
    <p:extLst>
      <p:ext uri="{BB962C8B-B14F-4D97-AF65-F5344CB8AC3E}">
        <p14:creationId xmlns:p14="http://schemas.microsoft.com/office/powerpoint/2010/main" val="17576222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Step 4:</a:t>
            </a:r>
            <a:br>
              <a:rPr lang="en"/>
            </a:br>
            <a:r>
              <a:rPr lang="en"/>
              <a:t>Compare the Prediction to the Observed Data</a:t>
            </a:r>
            <a:endParaRPr/>
          </a:p>
        </p:txBody>
      </p:sp>
    </p:spTree>
    <p:extLst>
      <p:ext uri="{BB962C8B-B14F-4D97-AF65-F5344CB8AC3E}">
        <p14:creationId xmlns:p14="http://schemas.microsoft.com/office/powerpoint/2010/main" val="1231783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5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Conclusion of a Test</a:t>
            </a:r>
            <a:endParaRPr/>
          </a:p>
        </p:txBody>
      </p:sp>
      <p:sp>
        <p:nvSpPr>
          <p:cNvPr id="261" name="Google Shape;261;p52"/>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a:t>Resolve choice between null and alternative hypotheses</a:t>
            </a:r>
            <a:endParaRPr/>
          </a:p>
          <a:p>
            <a:pPr marL="457200" lvl="0" indent="-381000" rtl="0">
              <a:spcBef>
                <a:spcPts val="400"/>
              </a:spcBef>
              <a:spcAft>
                <a:spcPts val="0"/>
              </a:spcAft>
              <a:buSzPts val="2400"/>
              <a:buChar char="●"/>
            </a:pPr>
            <a:r>
              <a:rPr lang="en"/>
              <a:t>Compare observed test statistic to its empirical distribution under the null hypothesis</a:t>
            </a:r>
            <a:endParaRPr/>
          </a:p>
          <a:p>
            <a:pPr marL="457200" lvl="0" indent="-381000" rtl="0">
              <a:spcBef>
                <a:spcPts val="0"/>
              </a:spcBef>
              <a:spcAft>
                <a:spcPts val="0"/>
              </a:spcAft>
              <a:buSzPts val="2400"/>
              <a:buChar char="●"/>
            </a:pPr>
            <a:r>
              <a:rPr lang="en"/>
              <a:t>If the observed value is </a:t>
            </a:r>
            <a:r>
              <a:rPr lang="en" b="1"/>
              <a:t>consistent</a:t>
            </a:r>
            <a:r>
              <a:rPr lang="en"/>
              <a:t> with the distribution, then the test </a:t>
            </a:r>
            <a:r>
              <a:rPr lang="en" i="1"/>
              <a:t>does not </a:t>
            </a:r>
            <a:r>
              <a:rPr lang="en"/>
              <a:t>reject the null hypothesis</a:t>
            </a:r>
            <a:endParaRPr/>
          </a:p>
          <a:p>
            <a:pPr marL="0" lvl="0" indent="0" rtl="0">
              <a:spcBef>
                <a:spcPts val="400"/>
              </a:spcBef>
              <a:spcAft>
                <a:spcPts val="0"/>
              </a:spcAft>
              <a:buNone/>
            </a:pPr>
            <a:r>
              <a:rPr lang="en"/>
              <a:t>Whether a value is consistent with a distribution:</a:t>
            </a:r>
            <a:endParaRPr/>
          </a:p>
          <a:p>
            <a:pPr marL="457200" lvl="0" indent="-381000" rtl="0">
              <a:spcBef>
                <a:spcPts val="400"/>
              </a:spcBef>
              <a:spcAft>
                <a:spcPts val="0"/>
              </a:spcAft>
              <a:buSzPts val="2400"/>
              <a:buChar char="●"/>
            </a:pPr>
            <a:r>
              <a:rPr lang="en"/>
              <a:t>A visualization may be sufficient</a:t>
            </a:r>
            <a:endParaRPr/>
          </a:p>
          <a:p>
            <a:pPr marL="457200" lvl="0" indent="-381000" rtl="0">
              <a:spcBef>
                <a:spcPts val="0"/>
              </a:spcBef>
              <a:spcAft>
                <a:spcPts val="0"/>
              </a:spcAft>
              <a:buSzPts val="2400"/>
              <a:buChar char="●"/>
            </a:pPr>
            <a:r>
              <a:rPr lang="en"/>
              <a:t>Convention: The observed significance level (P-value)</a:t>
            </a:r>
            <a:endParaRPr/>
          </a:p>
        </p:txBody>
      </p:sp>
    </p:spTree>
    <p:extLst>
      <p:ext uri="{BB962C8B-B14F-4D97-AF65-F5344CB8AC3E}">
        <p14:creationId xmlns:p14="http://schemas.microsoft.com/office/powerpoint/2010/main" val="554553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1">
                                            <p:txEl>
                                              <p:pRg st="0" end="0"/>
                                            </p:txEl>
                                          </p:spTgt>
                                        </p:tgtEl>
                                        <p:attrNameLst>
                                          <p:attrName>style.visibility</p:attrName>
                                        </p:attrNameLst>
                                      </p:cBhvr>
                                      <p:to>
                                        <p:strVal val="visible"/>
                                      </p:to>
                                    </p:set>
                                    <p:animEffect transition="in" filter="fade">
                                      <p:cBhvr>
                                        <p:cTn id="7" dur="1"/>
                                        <p:tgtEl>
                                          <p:spTgt spid="2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1">
                                            <p:txEl>
                                              <p:pRg st="1" end="1"/>
                                            </p:txEl>
                                          </p:spTgt>
                                        </p:tgtEl>
                                        <p:attrNameLst>
                                          <p:attrName>style.visibility</p:attrName>
                                        </p:attrNameLst>
                                      </p:cBhvr>
                                      <p:to>
                                        <p:strVal val="visible"/>
                                      </p:to>
                                    </p:set>
                                    <p:animEffect transition="in" filter="fade">
                                      <p:cBhvr>
                                        <p:cTn id="12" dur="1"/>
                                        <p:tgtEl>
                                          <p:spTgt spid="26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1">
                                            <p:txEl>
                                              <p:pRg st="2" end="2"/>
                                            </p:txEl>
                                          </p:spTgt>
                                        </p:tgtEl>
                                        <p:attrNameLst>
                                          <p:attrName>style.visibility</p:attrName>
                                        </p:attrNameLst>
                                      </p:cBhvr>
                                      <p:to>
                                        <p:strVal val="visible"/>
                                      </p:to>
                                    </p:set>
                                    <p:animEffect transition="in" filter="fade">
                                      <p:cBhvr>
                                        <p:cTn id="17" dur="1"/>
                                        <p:tgtEl>
                                          <p:spTgt spid="26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1">
                                            <p:txEl>
                                              <p:pRg st="3" end="3"/>
                                            </p:txEl>
                                          </p:spTgt>
                                        </p:tgtEl>
                                        <p:attrNameLst>
                                          <p:attrName>style.visibility</p:attrName>
                                        </p:attrNameLst>
                                      </p:cBhvr>
                                      <p:to>
                                        <p:strVal val="visible"/>
                                      </p:to>
                                    </p:set>
                                    <p:animEffect transition="in" filter="fade">
                                      <p:cBhvr>
                                        <p:cTn id="22" dur="1"/>
                                        <p:tgtEl>
                                          <p:spTgt spid="26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1">
                                            <p:txEl>
                                              <p:pRg st="4" end="4"/>
                                            </p:txEl>
                                          </p:spTgt>
                                        </p:tgtEl>
                                        <p:attrNameLst>
                                          <p:attrName>style.visibility</p:attrName>
                                        </p:attrNameLst>
                                      </p:cBhvr>
                                      <p:to>
                                        <p:strVal val="visible"/>
                                      </p:to>
                                    </p:set>
                                    <p:animEffect transition="in" filter="fade">
                                      <p:cBhvr>
                                        <p:cTn id="27" dur="1"/>
                                        <p:tgtEl>
                                          <p:spTgt spid="26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1">
                                            <p:txEl>
                                              <p:pRg st="5" end="5"/>
                                            </p:txEl>
                                          </p:spTgt>
                                        </p:tgtEl>
                                        <p:attrNameLst>
                                          <p:attrName>style.visibility</p:attrName>
                                        </p:attrNameLst>
                                      </p:cBhvr>
                                      <p:to>
                                        <p:strVal val="visible"/>
                                      </p:to>
                                    </p:set>
                                    <p:animEffect transition="in" filter="fade">
                                      <p:cBhvr>
                                        <p:cTn id="32" dur="1"/>
                                        <p:tgtEl>
                                          <p:spTgt spid="26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Quantifying Conclusions</a:t>
            </a:r>
            <a:endParaRPr/>
          </a:p>
        </p:txBody>
      </p:sp>
      <p:sp>
        <p:nvSpPr>
          <p:cNvPr id="267" name="Google Shape;267;p53"/>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b="1"/>
              <a:t>Step 0</a:t>
            </a:r>
            <a:r>
              <a:rPr lang="en"/>
              <a:t>: Go find some data. These are the </a:t>
            </a:r>
            <a:r>
              <a:rPr lang="en" i="1"/>
              <a:t>observations.</a:t>
            </a:r>
            <a:endParaRPr i="1"/>
          </a:p>
          <a:p>
            <a:pPr marL="0" lvl="0" indent="0" rtl="0">
              <a:spcBef>
                <a:spcPts val="400"/>
              </a:spcBef>
              <a:spcAft>
                <a:spcPts val="0"/>
              </a:spcAft>
              <a:buNone/>
            </a:pPr>
            <a:r>
              <a:rPr lang="en" b="1"/>
              <a:t>Step 1</a:t>
            </a:r>
            <a:r>
              <a:rPr lang="en"/>
              <a:t>: Two descriptions of the world:</a:t>
            </a:r>
            <a:endParaRPr/>
          </a:p>
          <a:p>
            <a:pPr marL="457200" lvl="0" indent="-381000" rtl="0">
              <a:spcBef>
                <a:spcPts val="400"/>
              </a:spcBef>
              <a:spcAft>
                <a:spcPts val="0"/>
              </a:spcAft>
              <a:buSzPts val="2400"/>
              <a:buChar char="●"/>
            </a:pPr>
            <a:r>
              <a:rPr lang="en"/>
              <a:t>Null: Data come from a well-defined random process</a:t>
            </a:r>
            <a:endParaRPr/>
          </a:p>
          <a:p>
            <a:pPr marL="457200" lvl="0" indent="-381000" rtl="0">
              <a:spcBef>
                <a:spcPts val="0"/>
              </a:spcBef>
              <a:spcAft>
                <a:spcPts val="0"/>
              </a:spcAft>
              <a:buSzPts val="2400"/>
              <a:buChar char="●"/>
            </a:pPr>
            <a:r>
              <a:rPr lang="en"/>
              <a:t>Alternative: Something else is going on</a:t>
            </a:r>
            <a:endParaRPr/>
          </a:p>
          <a:p>
            <a:pPr marL="0" lvl="0" indent="0" rtl="0">
              <a:spcBef>
                <a:spcPts val="400"/>
              </a:spcBef>
              <a:spcAft>
                <a:spcPts val="0"/>
              </a:spcAft>
              <a:buNone/>
            </a:pPr>
            <a:r>
              <a:rPr lang="en"/>
              <a:t>We evaluate how unusual the data would be under the null</a:t>
            </a:r>
            <a:endParaRPr/>
          </a:p>
          <a:p>
            <a:pPr marL="0" lvl="0" indent="0" rtl="0">
              <a:spcBef>
                <a:spcPts val="400"/>
              </a:spcBef>
              <a:spcAft>
                <a:spcPts val="0"/>
              </a:spcAft>
              <a:buNone/>
            </a:pPr>
            <a:r>
              <a:rPr lang="en" b="1"/>
              <a:t>Step 2</a:t>
            </a:r>
            <a:r>
              <a:rPr lang="en"/>
              <a:t>: Choose a test statistic to summarize the data.</a:t>
            </a:r>
            <a:endParaRPr/>
          </a:p>
          <a:p>
            <a:pPr marL="0" lvl="0" indent="0" rtl="0">
              <a:spcBef>
                <a:spcPts val="400"/>
              </a:spcBef>
              <a:spcAft>
                <a:spcPts val="0"/>
              </a:spcAft>
              <a:buNone/>
            </a:pPr>
            <a:r>
              <a:rPr lang="en" b="1"/>
              <a:t>Step 3</a:t>
            </a:r>
            <a:r>
              <a:rPr lang="en"/>
              <a:t>: Compute the following probability (p-value)</a:t>
            </a:r>
            <a:endParaRPr/>
          </a:p>
          <a:p>
            <a:pPr marL="0" lvl="0" indent="0" rtl="0">
              <a:spcBef>
                <a:spcPts val="400"/>
              </a:spcBef>
              <a:spcAft>
                <a:spcPts val="0"/>
              </a:spcAft>
              <a:buNone/>
            </a:pPr>
            <a:r>
              <a:rPr lang="en"/>
              <a:t>P(the </a:t>
            </a:r>
            <a:r>
              <a:rPr lang="en">
                <a:solidFill>
                  <a:srgbClr val="C4820E"/>
                </a:solidFill>
              </a:rPr>
              <a:t>test statistic</a:t>
            </a:r>
            <a:r>
              <a:rPr lang="en"/>
              <a:t> would be </a:t>
            </a:r>
            <a:r>
              <a:rPr lang="en">
                <a:solidFill>
                  <a:schemeClr val="accent4"/>
                </a:solidFill>
              </a:rPr>
              <a:t>equal to or more extreme</a:t>
            </a:r>
            <a:br>
              <a:rPr lang="en"/>
            </a:br>
            <a:r>
              <a:rPr lang="en"/>
              <a:t>    than </a:t>
            </a:r>
            <a:r>
              <a:rPr lang="en">
                <a:solidFill>
                  <a:srgbClr val="000000"/>
                </a:solidFill>
              </a:rPr>
              <a:t>the</a:t>
            </a:r>
            <a:r>
              <a:rPr lang="en">
                <a:solidFill>
                  <a:srgbClr val="007DD6"/>
                </a:solidFill>
              </a:rPr>
              <a:t> observed test statistic</a:t>
            </a:r>
            <a:r>
              <a:rPr lang="en"/>
              <a:t> </a:t>
            </a:r>
            <a:r>
              <a:rPr lang="en">
                <a:solidFill>
                  <a:srgbClr val="0B5394"/>
                </a:solidFill>
              </a:rPr>
              <a:t>under the null hypothesis</a:t>
            </a:r>
            <a:r>
              <a:rPr lang="en"/>
              <a:t>)</a:t>
            </a:r>
            <a:endParaRPr/>
          </a:p>
          <a:p>
            <a:pPr marL="0" lvl="0" indent="0" rtl="0">
              <a:spcBef>
                <a:spcPts val="400"/>
              </a:spcBef>
              <a:spcAft>
                <a:spcPts val="400"/>
              </a:spcAft>
              <a:buNone/>
            </a:pPr>
            <a:endParaRPr/>
          </a:p>
        </p:txBody>
      </p:sp>
    </p:spTree>
    <p:extLst>
      <p:ext uri="{BB962C8B-B14F-4D97-AF65-F5344CB8AC3E}">
        <p14:creationId xmlns:p14="http://schemas.microsoft.com/office/powerpoint/2010/main" val="117906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7">
                                            <p:txEl>
                                              <p:pRg st="0" end="0"/>
                                            </p:txEl>
                                          </p:spTgt>
                                        </p:tgtEl>
                                        <p:attrNameLst>
                                          <p:attrName>style.visibility</p:attrName>
                                        </p:attrNameLst>
                                      </p:cBhvr>
                                      <p:to>
                                        <p:strVal val="visible"/>
                                      </p:to>
                                    </p:set>
                                    <p:animEffect transition="in" filter="fade">
                                      <p:cBhvr>
                                        <p:cTn id="7" dur="1"/>
                                        <p:tgtEl>
                                          <p:spTgt spid="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7">
                                            <p:txEl>
                                              <p:pRg st="1" end="1"/>
                                            </p:txEl>
                                          </p:spTgt>
                                        </p:tgtEl>
                                        <p:attrNameLst>
                                          <p:attrName>style.visibility</p:attrName>
                                        </p:attrNameLst>
                                      </p:cBhvr>
                                      <p:to>
                                        <p:strVal val="visible"/>
                                      </p:to>
                                    </p:set>
                                    <p:animEffect transition="in" filter="fade">
                                      <p:cBhvr>
                                        <p:cTn id="12" dur="1"/>
                                        <p:tgtEl>
                                          <p:spTgt spid="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7">
                                            <p:txEl>
                                              <p:pRg st="2" end="2"/>
                                            </p:txEl>
                                          </p:spTgt>
                                        </p:tgtEl>
                                        <p:attrNameLst>
                                          <p:attrName>style.visibility</p:attrName>
                                        </p:attrNameLst>
                                      </p:cBhvr>
                                      <p:to>
                                        <p:strVal val="visible"/>
                                      </p:to>
                                    </p:set>
                                    <p:animEffect transition="in" filter="fade">
                                      <p:cBhvr>
                                        <p:cTn id="17" dur="1"/>
                                        <p:tgtEl>
                                          <p:spTgt spid="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7">
                                            <p:txEl>
                                              <p:pRg st="3" end="3"/>
                                            </p:txEl>
                                          </p:spTgt>
                                        </p:tgtEl>
                                        <p:attrNameLst>
                                          <p:attrName>style.visibility</p:attrName>
                                        </p:attrNameLst>
                                      </p:cBhvr>
                                      <p:to>
                                        <p:strVal val="visible"/>
                                      </p:to>
                                    </p:set>
                                    <p:animEffect transition="in" filter="fade">
                                      <p:cBhvr>
                                        <p:cTn id="22" dur="1"/>
                                        <p:tgtEl>
                                          <p:spTgt spid="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67">
                                            <p:txEl>
                                              <p:pRg st="4" end="4"/>
                                            </p:txEl>
                                          </p:spTgt>
                                        </p:tgtEl>
                                        <p:attrNameLst>
                                          <p:attrName>style.visibility</p:attrName>
                                        </p:attrNameLst>
                                      </p:cBhvr>
                                      <p:to>
                                        <p:strVal val="visible"/>
                                      </p:to>
                                    </p:set>
                                    <p:animEffect transition="in" filter="fade">
                                      <p:cBhvr>
                                        <p:cTn id="27" dur="1"/>
                                        <p:tgtEl>
                                          <p:spTgt spid="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67">
                                            <p:txEl>
                                              <p:pRg st="5" end="5"/>
                                            </p:txEl>
                                          </p:spTgt>
                                        </p:tgtEl>
                                        <p:attrNameLst>
                                          <p:attrName>style.visibility</p:attrName>
                                        </p:attrNameLst>
                                      </p:cBhvr>
                                      <p:to>
                                        <p:strVal val="visible"/>
                                      </p:to>
                                    </p:set>
                                    <p:animEffect transition="in" filter="fade">
                                      <p:cBhvr>
                                        <p:cTn id="32" dur="1"/>
                                        <p:tgtEl>
                                          <p:spTgt spid="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67">
                                            <p:txEl>
                                              <p:pRg st="6" end="6"/>
                                            </p:txEl>
                                          </p:spTgt>
                                        </p:tgtEl>
                                        <p:attrNameLst>
                                          <p:attrName>style.visibility</p:attrName>
                                        </p:attrNameLst>
                                      </p:cBhvr>
                                      <p:to>
                                        <p:strVal val="visible"/>
                                      </p:to>
                                    </p:set>
                                    <p:animEffect transition="in" filter="fade">
                                      <p:cBhvr>
                                        <p:cTn id="37" dur="1"/>
                                        <p:tgtEl>
                                          <p:spTgt spid="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67">
                                            <p:txEl>
                                              <p:pRg st="7" end="7"/>
                                            </p:txEl>
                                          </p:spTgt>
                                        </p:tgtEl>
                                        <p:attrNameLst>
                                          <p:attrName>style.visibility</p:attrName>
                                        </p:attrNameLst>
                                      </p:cBhvr>
                                      <p:to>
                                        <p:strVal val="visible"/>
                                      </p:to>
                                    </p:set>
                                    <p:animEffect transition="in" filter="fade">
                                      <p:cBhvr>
                                        <p:cTn id="42" dur="1"/>
                                        <p:tgtEl>
                                          <p:spTgt spid="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67">
                                            <p:txEl>
                                              <p:pRg st="8" end="8"/>
                                            </p:txEl>
                                          </p:spTgt>
                                        </p:tgtEl>
                                        <p:attrNameLst>
                                          <p:attrName>style.visibility</p:attrName>
                                        </p:attrNameLst>
                                      </p:cBhvr>
                                      <p:to>
                                        <p:strVal val="visible"/>
                                      </p:to>
                                    </p:set>
                                    <p:animEffect transition="in" filter="fade">
                                      <p:cBhvr>
                                        <p:cTn id="47" dur="1"/>
                                        <p:tgtEl>
                                          <p:spTgt spid="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5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Definition of </a:t>
            </a:r>
            <a:r>
              <a:rPr lang="en" i="1"/>
              <a:t>P</a:t>
            </a:r>
            <a:r>
              <a:rPr lang="en"/>
              <a:t>-value</a:t>
            </a:r>
            <a:endParaRPr/>
          </a:p>
        </p:txBody>
      </p:sp>
      <p:sp>
        <p:nvSpPr>
          <p:cNvPr id="273" name="Google Shape;273;p54"/>
          <p:cNvSpPr txBox="1">
            <a:spLocks noGrp="1"/>
          </p:cNvSpPr>
          <p:nvPr>
            <p:ph type="body" idx="1"/>
          </p:nvPr>
        </p:nvSpPr>
        <p:spPr>
          <a:xfrm>
            <a:off x="508825" y="1368900"/>
            <a:ext cx="8229600" cy="24057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0000"/>
                </a:solidFill>
                <a:highlight>
                  <a:srgbClr val="FFFFFF"/>
                </a:highlight>
              </a:rPr>
              <a:t>The P-value is the chance, </a:t>
            </a:r>
            <a:endParaRPr>
              <a:solidFill>
                <a:srgbClr val="000000"/>
              </a:solidFill>
              <a:highlight>
                <a:srgbClr val="FFFFFF"/>
              </a:highlight>
            </a:endParaRPr>
          </a:p>
          <a:p>
            <a:pPr marL="914400" lvl="0" indent="-381000" rtl="0">
              <a:spcBef>
                <a:spcPts val="480"/>
              </a:spcBef>
              <a:spcAft>
                <a:spcPts val="0"/>
              </a:spcAft>
              <a:buClr>
                <a:srgbClr val="C4820E"/>
              </a:buClr>
              <a:buSzPts val="2400"/>
              <a:buChar char="●"/>
            </a:pPr>
            <a:r>
              <a:rPr lang="en">
                <a:solidFill>
                  <a:srgbClr val="000000"/>
                </a:solidFill>
                <a:highlight>
                  <a:srgbClr val="FFFFFF"/>
                </a:highlight>
              </a:rPr>
              <a:t>under the null hypothesis, </a:t>
            </a:r>
            <a:endParaRPr>
              <a:solidFill>
                <a:srgbClr val="000000"/>
              </a:solidFill>
              <a:highlight>
                <a:srgbClr val="FFFFFF"/>
              </a:highlight>
            </a:endParaRPr>
          </a:p>
          <a:p>
            <a:pPr marL="914400" lvl="0" indent="-381000" rtl="0">
              <a:spcBef>
                <a:spcPts val="0"/>
              </a:spcBef>
              <a:spcAft>
                <a:spcPts val="0"/>
              </a:spcAft>
              <a:buClr>
                <a:srgbClr val="C4820E"/>
              </a:buClr>
              <a:buSzPts val="2400"/>
              <a:buChar char="●"/>
            </a:pPr>
            <a:r>
              <a:rPr lang="en">
                <a:solidFill>
                  <a:srgbClr val="000000"/>
                </a:solidFill>
                <a:highlight>
                  <a:srgbClr val="FFFFFF"/>
                </a:highlight>
              </a:rPr>
              <a:t>that the test statistic </a:t>
            </a:r>
            <a:endParaRPr>
              <a:solidFill>
                <a:srgbClr val="000000"/>
              </a:solidFill>
              <a:highlight>
                <a:srgbClr val="FFFFFF"/>
              </a:highlight>
            </a:endParaRPr>
          </a:p>
          <a:p>
            <a:pPr marL="914400" lvl="0" indent="-381000" rtl="0">
              <a:spcBef>
                <a:spcPts val="0"/>
              </a:spcBef>
              <a:spcAft>
                <a:spcPts val="0"/>
              </a:spcAft>
              <a:buClr>
                <a:srgbClr val="C4820E"/>
              </a:buClr>
              <a:buSzPts val="2400"/>
              <a:buChar char="●"/>
            </a:pPr>
            <a:r>
              <a:rPr lang="en">
                <a:solidFill>
                  <a:srgbClr val="000000"/>
                </a:solidFill>
                <a:highlight>
                  <a:srgbClr val="FFFFFF"/>
                </a:highlight>
              </a:rPr>
              <a:t>is equal to the value that was observed in the data or is even further in the direction of the alternative.</a:t>
            </a:r>
            <a:endParaRPr/>
          </a:p>
        </p:txBody>
      </p:sp>
    </p:spTree>
    <p:extLst>
      <p:ext uri="{BB962C8B-B14F-4D97-AF65-F5344CB8AC3E}">
        <p14:creationId xmlns:p14="http://schemas.microsoft.com/office/powerpoint/2010/main" val="377495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5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Quantifying Conclusions</a:t>
            </a:r>
            <a:endParaRPr/>
          </a:p>
        </p:txBody>
      </p:sp>
      <p:sp>
        <p:nvSpPr>
          <p:cNvPr id="279" name="Google Shape;279;p55"/>
          <p:cNvSpPr txBox="1">
            <a:spLocks noGrp="1"/>
          </p:cNvSpPr>
          <p:nvPr>
            <p:ph type="body" idx="1"/>
          </p:nvPr>
        </p:nvSpPr>
        <p:spPr>
          <a:xfrm>
            <a:off x="457200" y="971550"/>
            <a:ext cx="8229600" cy="902400"/>
          </a:xfrm>
          <a:prstGeom prst="rect">
            <a:avLst/>
          </a:prstGeom>
        </p:spPr>
        <p:txBody>
          <a:bodyPr spcFirstLastPara="1" wrap="square" lIns="91425" tIns="91425" rIns="91425" bIns="91425" anchor="t" anchorCtr="0">
            <a:noAutofit/>
          </a:bodyPr>
          <a:lstStyle/>
          <a:p>
            <a:pPr marL="0" lvl="0" indent="0" rtl="0">
              <a:spcBef>
                <a:spcPts val="0"/>
              </a:spcBef>
              <a:spcAft>
                <a:spcPts val="400"/>
              </a:spcAft>
              <a:buNone/>
            </a:pPr>
            <a:r>
              <a:rPr lang="en"/>
              <a:t>P(the </a:t>
            </a:r>
            <a:r>
              <a:rPr lang="en">
                <a:solidFill>
                  <a:srgbClr val="C4820E"/>
                </a:solidFill>
              </a:rPr>
              <a:t>test statistic</a:t>
            </a:r>
            <a:r>
              <a:rPr lang="en"/>
              <a:t> would be </a:t>
            </a:r>
            <a:r>
              <a:rPr lang="en">
                <a:solidFill>
                  <a:schemeClr val="accent4"/>
                </a:solidFill>
              </a:rPr>
              <a:t>equal to or more extreme</a:t>
            </a:r>
            <a:br>
              <a:rPr lang="en"/>
            </a:br>
            <a:r>
              <a:rPr lang="en"/>
              <a:t>    than </a:t>
            </a:r>
            <a:r>
              <a:rPr lang="en">
                <a:solidFill>
                  <a:srgbClr val="000000"/>
                </a:solidFill>
              </a:rPr>
              <a:t>the</a:t>
            </a:r>
            <a:r>
              <a:rPr lang="en">
                <a:solidFill>
                  <a:srgbClr val="007DD6"/>
                </a:solidFill>
              </a:rPr>
              <a:t> observed test statistic</a:t>
            </a:r>
            <a:r>
              <a:rPr lang="en"/>
              <a:t> </a:t>
            </a:r>
            <a:r>
              <a:rPr lang="en">
                <a:solidFill>
                  <a:srgbClr val="0B5394"/>
                </a:solidFill>
              </a:rPr>
              <a:t>under the null hypothesis</a:t>
            </a:r>
            <a:r>
              <a:rPr lang="en"/>
              <a:t>)</a:t>
            </a:r>
            <a:endParaRPr/>
          </a:p>
        </p:txBody>
      </p:sp>
      <p:pic>
        <p:nvPicPr>
          <p:cNvPr id="280" name="Google Shape;280;p55"/>
          <p:cNvPicPr preferRelativeResize="0"/>
          <p:nvPr/>
        </p:nvPicPr>
        <p:blipFill>
          <a:blip r:embed="rId3">
            <a:alphaModFix/>
          </a:blip>
          <a:stretch>
            <a:fillRect/>
          </a:stretch>
        </p:blipFill>
        <p:spPr>
          <a:xfrm>
            <a:off x="1400175" y="2170225"/>
            <a:ext cx="4163975" cy="2394600"/>
          </a:xfrm>
          <a:prstGeom prst="rect">
            <a:avLst/>
          </a:prstGeom>
          <a:noFill/>
          <a:ln>
            <a:noFill/>
          </a:ln>
        </p:spPr>
      </p:pic>
      <p:grpSp>
        <p:nvGrpSpPr>
          <p:cNvPr id="281" name="Google Shape;281;p55"/>
          <p:cNvGrpSpPr/>
          <p:nvPr/>
        </p:nvGrpSpPr>
        <p:grpSpPr>
          <a:xfrm>
            <a:off x="2093725" y="1826000"/>
            <a:ext cx="2887200" cy="516300"/>
            <a:chOff x="2093725" y="1826000"/>
            <a:chExt cx="2887200" cy="516300"/>
          </a:xfrm>
        </p:grpSpPr>
        <p:cxnSp>
          <p:nvCxnSpPr>
            <p:cNvPr id="282" name="Google Shape;282;p55"/>
            <p:cNvCxnSpPr/>
            <p:nvPr/>
          </p:nvCxnSpPr>
          <p:spPr>
            <a:xfrm rot="10800000" flipH="1">
              <a:off x="2361425" y="1826000"/>
              <a:ext cx="353700" cy="516300"/>
            </a:xfrm>
            <a:prstGeom prst="straightConnector1">
              <a:avLst/>
            </a:prstGeom>
            <a:noFill/>
            <a:ln w="38100" cap="flat" cmpd="sng">
              <a:solidFill>
                <a:srgbClr val="980000"/>
              </a:solidFill>
              <a:prstDash val="solid"/>
              <a:round/>
              <a:headEnd type="stealth" w="med" len="med"/>
              <a:tailEnd type="none" w="med" len="med"/>
            </a:ln>
          </p:spPr>
        </p:cxnSp>
        <p:cxnSp>
          <p:nvCxnSpPr>
            <p:cNvPr id="283" name="Google Shape;283;p55"/>
            <p:cNvCxnSpPr/>
            <p:nvPr/>
          </p:nvCxnSpPr>
          <p:spPr>
            <a:xfrm>
              <a:off x="2093725" y="1826000"/>
              <a:ext cx="2887200" cy="0"/>
            </a:xfrm>
            <a:prstGeom prst="straightConnector1">
              <a:avLst/>
            </a:prstGeom>
            <a:noFill/>
            <a:ln w="38100" cap="flat" cmpd="sng">
              <a:solidFill>
                <a:srgbClr val="980000"/>
              </a:solidFill>
              <a:prstDash val="solid"/>
              <a:round/>
              <a:headEnd type="none" w="med" len="med"/>
              <a:tailEnd type="none" w="med" len="med"/>
            </a:ln>
          </p:spPr>
        </p:cxnSp>
      </p:grpSp>
      <p:grpSp>
        <p:nvGrpSpPr>
          <p:cNvPr id="284" name="Google Shape;284;p55"/>
          <p:cNvGrpSpPr/>
          <p:nvPr/>
        </p:nvGrpSpPr>
        <p:grpSpPr>
          <a:xfrm>
            <a:off x="3040200" y="1825875"/>
            <a:ext cx="5417219" cy="1778400"/>
            <a:chOff x="3040200" y="1825875"/>
            <a:chExt cx="5417219" cy="1778400"/>
          </a:xfrm>
        </p:grpSpPr>
        <p:cxnSp>
          <p:nvCxnSpPr>
            <p:cNvPr id="285" name="Google Shape;285;p55"/>
            <p:cNvCxnSpPr/>
            <p:nvPr/>
          </p:nvCxnSpPr>
          <p:spPr>
            <a:xfrm rot="10800000" flipH="1">
              <a:off x="3040200" y="1825875"/>
              <a:ext cx="2676900" cy="1778400"/>
            </a:xfrm>
            <a:prstGeom prst="straightConnector1">
              <a:avLst/>
            </a:prstGeom>
            <a:noFill/>
            <a:ln w="38100" cap="flat" cmpd="sng">
              <a:solidFill>
                <a:srgbClr val="980000"/>
              </a:solidFill>
              <a:prstDash val="solid"/>
              <a:round/>
              <a:headEnd type="stealth" w="med" len="med"/>
              <a:tailEnd type="none" w="med" len="med"/>
            </a:ln>
          </p:spPr>
        </p:cxnSp>
        <p:cxnSp>
          <p:nvCxnSpPr>
            <p:cNvPr id="286" name="Google Shape;286;p55"/>
            <p:cNvCxnSpPr/>
            <p:nvPr/>
          </p:nvCxnSpPr>
          <p:spPr>
            <a:xfrm>
              <a:off x="5114819" y="1826000"/>
              <a:ext cx="3342600" cy="0"/>
            </a:xfrm>
            <a:prstGeom prst="straightConnector1">
              <a:avLst/>
            </a:prstGeom>
            <a:noFill/>
            <a:ln w="38100" cap="flat" cmpd="sng">
              <a:solidFill>
                <a:srgbClr val="980000"/>
              </a:solidFill>
              <a:prstDash val="solid"/>
              <a:round/>
              <a:headEnd type="none" w="med" len="med"/>
              <a:tailEnd type="none" w="med" len="med"/>
            </a:ln>
          </p:spPr>
        </p:cxnSp>
      </p:grpSp>
      <p:sp>
        <p:nvSpPr>
          <p:cNvPr id="287" name="Google Shape;287;p55"/>
          <p:cNvSpPr txBox="1"/>
          <p:nvPr/>
        </p:nvSpPr>
        <p:spPr>
          <a:xfrm>
            <a:off x="5468550" y="2174250"/>
            <a:ext cx="33426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Evaluating Mendel's pea flower hypothesis</a:t>
            </a:r>
            <a:endParaRPr sz="2400"/>
          </a:p>
        </p:txBody>
      </p:sp>
      <p:sp>
        <p:nvSpPr>
          <p:cNvPr id="288" name="Google Shape;288;p55"/>
          <p:cNvSpPr/>
          <p:nvPr/>
        </p:nvSpPr>
        <p:spPr>
          <a:xfrm>
            <a:off x="2370919" y="2696025"/>
            <a:ext cx="2045925" cy="1539225"/>
          </a:xfrm>
          <a:custGeom>
            <a:avLst/>
            <a:gdLst/>
            <a:ahLst/>
            <a:cxnLst/>
            <a:rect l="l" t="t" r="r" b="b"/>
            <a:pathLst>
              <a:path w="81837" h="61569" extrusionOk="0">
                <a:moveTo>
                  <a:pt x="382" y="0"/>
                </a:moveTo>
                <a:lnTo>
                  <a:pt x="5354" y="0"/>
                </a:lnTo>
                <a:lnTo>
                  <a:pt x="5354" y="19121"/>
                </a:lnTo>
                <a:lnTo>
                  <a:pt x="19885" y="19121"/>
                </a:lnTo>
                <a:lnTo>
                  <a:pt x="19885" y="30594"/>
                </a:lnTo>
                <a:lnTo>
                  <a:pt x="33270" y="30594"/>
                </a:lnTo>
                <a:lnTo>
                  <a:pt x="33270" y="45125"/>
                </a:lnTo>
                <a:lnTo>
                  <a:pt x="46272" y="45125"/>
                </a:lnTo>
                <a:lnTo>
                  <a:pt x="46272" y="52391"/>
                </a:lnTo>
                <a:lnTo>
                  <a:pt x="56980" y="52391"/>
                </a:lnTo>
                <a:lnTo>
                  <a:pt x="56980" y="56598"/>
                </a:lnTo>
                <a:lnTo>
                  <a:pt x="81837" y="56598"/>
                </a:lnTo>
                <a:lnTo>
                  <a:pt x="81837" y="61569"/>
                </a:lnTo>
                <a:lnTo>
                  <a:pt x="0" y="61569"/>
                </a:lnTo>
                <a:close/>
              </a:path>
            </a:pathLst>
          </a:custGeom>
          <a:solidFill>
            <a:srgbClr val="C4CC00">
              <a:alpha val="35000"/>
            </a:srgbClr>
          </a:solidFill>
          <a:ln w="9525" cap="flat" cmpd="sng">
            <a:solidFill>
              <a:schemeClr val="dk2"/>
            </a:solidFill>
            <a:prstDash val="solid"/>
            <a:round/>
            <a:headEnd type="none" w="med" len="med"/>
            <a:tailEnd type="none" w="med" len="med"/>
          </a:ln>
        </p:spPr>
      </p:sp>
      <p:grpSp>
        <p:nvGrpSpPr>
          <p:cNvPr id="289" name="Google Shape;289;p55"/>
          <p:cNvGrpSpPr/>
          <p:nvPr/>
        </p:nvGrpSpPr>
        <p:grpSpPr>
          <a:xfrm>
            <a:off x="3527850" y="3060475"/>
            <a:ext cx="5420700" cy="763500"/>
            <a:chOff x="3527850" y="3060475"/>
            <a:chExt cx="5420700" cy="763500"/>
          </a:xfrm>
        </p:grpSpPr>
        <p:cxnSp>
          <p:nvCxnSpPr>
            <p:cNvPr id="290" name="Google Shape;290;p55"/>
            <p:cNvCxnSpPr>
              <a:endCxn id="291" idx="1"/>
            </p:cNvCxnSpPr>
            <p:nvPr/>
          </p:nvCxnSpPr>
          <p:spPr>
            <a:xfrm rot="10800000" flipH="1">
              <a:off x="3527850" y="3381775"/>
              <a:ext cx="1940700" cy="442200"/>
            </a:xfrm>
            <a:prstGeom prst="straightConnector1">
              <a:avLst/>
            </a:prstGeom>
            <a:noFill/>
            <a:ln w="38100" cap="flat" cmpd="sng">
              <a:solidFill>
                <a:srgbClr val="980000"/>
              </a:solidFill>
              <a:prstDash val="solid"/>
              <a:round/>
              <a:headEnd type="stealth" w="med" len="med"/>
              <a:tailEnd type="none" w="med" len="med"/>
            </a:ln>
          </p:spPr>
        </p:cxnSp>
        <p:sp>
          <p:nvSpPr>
            <p:cNvPr id="291" name="Google Shape;291;p55"/>
            <p:cNvSpPr txBox="1"/>
            <p:nvPr/>
          </p:nvSpPr>
          <p:spPr>
            <a:xfrm>
              <a:off x="5468550" y="3060475"/>
              <a:ext cx="34800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This area is the P-value (approximately) </a:t>
              </a:r>
              <a:endParaRPr sz="2400"/>
            </a:p>
          </p:txBody>
        </p:sp>
      </p:grpSp>
    </p:spTree>
    <p:extLst>
      <p:ext uri="{BB962C8B-B14F-4D97-AF65-F5344CB8AC3E}">
        <p14:creationId xmlns:p14="http://schemas.microsoft.com/office/powerpoint/2010/main" val="335949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0"/>
                                        </p:tgtEl>
                                        <p:attrNameLst>
                                          <p:attrName>style.visibility</p:attrName>
                                        </p:attrNameLst>
                                      </p:cBhvr>
                                      <p:to>
                                        <p:strVal val="visible"/>
                                      </p:to>
                                    </p:set>
                                    <p:animEffect transition="in" filter="fade">
                                      <p:cBhvr>
                                        <p:cTn id="7" dur="1"/>
                                        <p:tgtEl>
                                          <p:spTgt spid="2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7"/>
                                        </p:tgtEl>
                                        <p:attrNameLst>
                                          <p:attrName>style.visibility</p:attrName>
                                        </p:attrNameLst>
                                      </p:cBhvr>
                                      <p:to>
                                        <p:strVal val="visible"/>
                                      </p:to>
                                    </p:set>
                                    <p:animEffect transition="in" filter="fade">
                                      <p:cBhvr>
                                        <p:cTn id="12" dur="1"/>
                                        <p:tgtEl>
                                          <p:spTgt spid="28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1"/>
                                        </p:tgtEl>
                                        <p:attrNameLst>
                                          <p:attrName>style.visibility</p:attrName>
                                        </p:attrNameLst>
                                      </p:cBhvr>
                                      <p:to>
                                        <p:strVal val="visible"/>
                                      </p:to>
                                    </p:set>
                                    <p:animEffect transition="in" filter="fade">
                                      <p:cBhvr>
                                        <p:cTn id="17" dur="1"/>
                                        <p:tgtEl>
                                          <p:spTgt spid="2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4"/>
                                        </p:tgtEl>
                                        <p:attrNameLst>
                                          <p:attrName>style.visibility</p:attrName>
                                        </p:attrNameLst>
                                      </p:cBhvr>
                                      <p:to>
                                        <p:strVal val="visible"/>
                                      </p:to>
                                    </p:set>
                                    <p:animEffect transition="in" filter="fade">
                                      <p:cBhvr>
                                        <p:cTn id="22" dur="1"/>
                                        <p:tgtEl>
                                          <p:spTgt spid="28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8"/>
                                        </p:tgtEl>
                                        <p:attrNameLst>
                                          <p:attrName>style.visibility</p:attrName>
                                        </p:attrNameLst>
                                      </p:cBhvr>
                                      <p:to>
                                        <p:strVal val="visible"/>
                                      </p:to>
                                    </p:set>
                                    <p:animEffect transition="in" filter="fade">
                                      <p:cBhvr>
                                        <p:cTn id="27" dur="1"/>
                                        <p:tgtEl>
                                          <p:spTgt spid="28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89"/>
                                        </p:tgtEl>
                                        <p:attrNameLst>
                                          <p:attrName>style.visibility</p:attrName>
                                        </p:attrNameLst>
                                      </p:cBhvr>
                                      <p:to>
                                        <p:strVal val="visible"/>
                                      </p:to>
                                    </p:set>
                                    <p:animEffect transition="in" filter="fade">
                                      <p:cBhvr>
                                        <p:cTn id="32" dur="1"/>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7" name="Google Shape;297;p5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Conventions of Consistency</a:t>
            </a:r>
            <a:endParaRPr/>
          </a:p>
        </p:txBody>
      </p:sp>
      <p:sp>
        <p:nvSpPr>
          <p:cNvPr id="296" name="Google Shape;296;p56"/>
          <p:cNvSpPr txBox="1">
            <a:spLocks noGrp="1"/>
          </p:cNvSpPr>
          <p:nvPr>
            <p:ph type="body" idx="1"/>
          </p:nvPr>
        </p:nvSpPr>
        <p:spPr>
          <a:xfrm>
            <a:off x="457200" y="981188"/>
            <a:ext cx="8229600" cy="3603000"/>
          </a:xfrm>
          <a:prstGeom prst="rect">
            <a:avLst/>
          </a:prstGeom>
        </p:spPr>
        <p:txBody>
          <a:bodyPr spcFirstLastPara="1" wrap="square" lIns="91425" tIns="91425" rIns="91425" bIns="91425" anchor="t" anchorCtr="0">
            <a:noAutofit/>
          </a:bodyPr>
          <a:lstStyle/>
          <a:p>
            <a:pPr marL="457200" lvl="0" indent="-381000" rtl="0">
              <a:spcBef>
                <a:spcPts val="480"/>
              </a:spcBef>
              <a:spcAft>
                <a:spcPts val="0"/>
              </a:spcAft>
              <a:buClr>
                <a:srgbClr val="D89F39"/>
              </a:buClr>
              <a:buSzPts val="2400"/>
              <a:buChar char="●"/>
            </a:pPr>
            <a:r>
              <a:rPr lang="en" b="1">
                <a:solidFill>
                  <a:srgbClr val="003262"/>
                </a:solidFill>
              </a:rPr>
              <a:t>“Inconsistent”: </a:t>
            </a:r>
            <a:r>
              <a:rPr lang="en">
                <a:solidFill>
                  <a:srgbClr val="000000"/>
                </a:solidFill>
              </a:rPr>
              <a:t>The test statistic is in the tail of the null distribution.</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“In the tail,” first convention:</a:t>
            </a:r>
            <a:endParaRPr b="1">
              <a:solidFill>
                <a:srgbClr val="003262"/>
              </a:solidFill>
            </a:endParaRPr>
          </a:p>
          <a:p>
            <a:pPr marL="914400" lvl="1" indent="-381000" rtl="0">
              <a:spcBef>
                <a:spcPts val="0"/>
              </a:spcBef>
              <a:spcAft>
                <a:spcPts val="0"/>
              </a:spcAft>
              <a:buClr>
                <a:srgbClr val="D89F39"/>
              </a:buClr>
              <a:buSzPts val="2400"/>
              <a:buChar char="○"/>
            </a:pPr>
            <a:r>
              <a:rPr lang="en">
                <a:solidFill>
                  <a:srgbClr val="000000"/>
                </a:solidFill>
              </a:rPr>
              <a:t>The area in the tail is less than 5%.</a:t>
            </a:r>
            <a:endParaRPr>
              <a:solidFill>
                <a:srgbClr val="000000"/>
              </a:solidFill>
            </a:endParaRPr>
          </a:p>
          <a:p>
            <a:pPr marL="914400" lvl="1" indent="-381000" rtl="0">
              <a:spcBef>
                <a:spcPts val="0"/>
              </a:spcBef>
              <a:spcAft>
                <a:spcPts val="0"/>
              </a:spcAft>
              <a:buClr>
                <a:srgbClr val="D89F39"/>
              </a:buClr>
              <a:buSzPts val="2400"/>
              <a:buChar char="○"/>
            </a:pPr>
            <a:r>
              <a:rPr lang="en">
                <a:solidFill>
                  <a:srgbClr val="000000"/>
                </a:solidFill>
              </a:rPr>
              <a:t>The result is “statistically significant.”</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“In the tail,” second convention:</a:t>
            </a:r>
            <a:endParaRPr b="1">
              <a:solidFill>
                <a:srgbClr val="003262"/>
              </a:solidFill>
            </a:endParaRPr>
          </a:p>
          <a:p>
            <a:pPr marL="914400" lvl="1" indent="-381000" rtl="0">
              <a:spcBef>
                <a:spcPts val="0"/>
              </a:spcBef>
              <a:spcAft>
                <a:spcPts val="0"/>
              </a:spcAft>
              <a:buClr>
                <a:srgbClr val="D89F39"/>
              </a:buClr>
              <a:buSzPts val="2400"/>
              <a:buChar char="○"/>
            </a:pPr>
            <a:r>
              <a:rPr lang="en"/>
              <a:t>The area in the tail is less than 1%.</a:t>
            </a:r>
            <a:endParaRPr/>
          </a:p>
          <a:p>
            <a:pPr marL="914400" lvl="1" indent="-381000" rtl="0">
              <a:spcBef>
                <a:spcPts val="0"/>
              </a:spcBef>
              <a:spcAft>
                <a:spcPts val="0"/>
              </a:spcAft>
              <a:buClr>
                <a:srgbClr val="D89F39"/>
              </a:buClr>
              <a:buSzPts val="2400"/>
              <a:buChar char="○"/>
            </a:pPr>
            <a:r>
              <a:rPr lang="en"/>
              <a:t>The result is “highly statistically significant.”</a:t>
            </a:r>
            <a:endParaRPr/>
          </a:p>
        </p:txBody>
      </p:sp>
    </p:spTree>
    <p:extLst>
      <p:ext uri="{BB962C8B-B14F-4D97-AF65-F5344CB8AC3E}">
        <p14:creationId xmlns:p14="http://schemas.microsoft.com/office/powerpoint/2010/main" val="364192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Science</a:t>
            </a:r>
            <a:endParaRPr/>
          </a:p>
        </p:txBody>
      </p:sp>
      <p:sp>
        <p:nvSpPr>
          <p:cNvPr id="162" name="Google Shape;162;p36"/>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The sun always rises in the east.</a:t>
            </a:r>
            <a:br>
              <a:rPr lang="en"/>
            </a:br>
            <a:endParaRPr/>
          </a:p>
          <a:p>
            <a:pPr marL="457200" lvl="0" indent="-419100" rtl="0">
              <a:spcBef>
                <a:spcPts val="0"/>
              </a:spcBef>
              <a:spcAft>
                <a:spcPts val="0"/>
              </a:spcAft>
              <a:buClr>
                <a:srgbClr val="D89F39"/>
              </a:buClr>
              <a:buSzPts val="3000"/>
              <a:buChar char="●"/>
            </a:pPr>
            <a:r>
              <a:rPr lang="en" b="1"/>
              <a:t>Prediction:</a:t>
            </a:r>
            <a:r>
              <a:rPr lang="en"/>
              <a:t> If you observe a bunch of sunrises, all of them will be in the east.</a:t>
            </a:r>
            <a:endParaRPr/>
          </a:p>
          <a:p>
            <a:pPr marL="0" lvl="0" indent="0" rtl="0">
              <a:spcBef>
                <a:spcPts val="600"/>
              </a:spcBef>
              <a:spcAft>
                <a:spcPts val="0"/>
              </a:spcAft>
              <a:buNone/>
            </a:pPr>
            <a:endParaRPr sz="1400"/>
          </a:p>
          <a:p>
            <a:pPr marL="457200" lvl="0" indent="-419100" rtl="0">
              <a:spcBef>
                <a:spcPts val="600"/>
              </a:spcBef>
              <a:spcAft>
                <a:spcPts val="0"/>
              </a:spcAft>
              <a:buClr>
                <a:srgbClr val="D89F39"/>
              </a:buClr>
              <a:buSzPts val="3000"/>
              <a:buChar char="●"/>
            </a:pPr>
            <a:r>
              <a:rPr lang="en" b="1"/>
              <a:t>Test:</a:t>
            </a:r>
            <a:r>
              <a:rPr lang="en"/>
              <a:t> Go watch some sunsets.</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pic>
        <p:nvPicPr>
          <p:cNvPr id="302" name="Google Shape;302;p57"/>
          <p:cNvPicPr preferRelativeResize="0"/>
          <p:nvPr/>
        </p:nvPicPr>
        <p:blipFill>
          <a:blip r:embed="rId3">
            <a:alphaModFix/>
          </a:blip>
          <a:stretch>
            <a:fillRect/>
          </a:stretch>
        </p:blipFill>
        <p:spPr>
          <a:xfrm>
            <a:off x="1072688" y="1004100"/>
            <a:ext cx="6698325" cy="3465858"/>
          </a:xfrm>
          <a:prstGeom prst="rect">
            <a:avLst/>
          </a:prstGeom>
          <a:noFill/>
          <a:ln>
            <a:noFill/>
          </a:ln>
        </p:spPr>
      </p:pic>
      <p:sp>
        <p:nvSpPr>
          <p:cNvPr id="303" name="Google Shape;303;p5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Sir Ronald Fisher, 1890-1962</a:t>
            </a:r>
            <a:endParaRPr/>
          </a:p>
        </p:txBody>
      </p:sp>
    </p:spTree>
    <p:extLst>
      <p:ext uri="{BB962C8B-B14F-4D97-AF65-F5344CB8AC3E}">
        <p14:creationId xmlns:p14="http://schemas.microsoft.com/office/powerpoint/2010/main" val="37298642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5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Sir Ronald Fisher, 1925</a:t>
            </a:r>
            <a:endParaRPr/>
          </a:p>
        </p:txBody>
      </p:sp>
      <p:sp>
        <p:nvSpPr>
          <p:cNvPr id="308" name="Google Shape;308;p58"/>
          <p:cNvSpPr txBox="1">
            <a:spLocks noGrp="1"/>
          </p:cNvSpPr>
          <p:nvPr>
            <p:ph type="body" idx="1"/>
          </p:nvPr>
        </p:nvSpPr>
        <p:spPr>
          <a:xfrm>
            <a:off x="457200" y="1680188"/>
            <a:ext cx="8229600" cy="17832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“It is convenient to take this point [5%] as a limit in judging whether a deviation is to be considered significant or not.”</a:t>
            </a:r>
            <a:endParaRPr>
              <a:solidFill>
                <a:srgbClr val="003262"/>
              </a:solidFill>
            </a:endParaRPr>
          </a:p>
          <a:p>
            <a:pPr marL="0" lvl="0" indent="0" rtl="0">
              <a:spcBef>
                <a:spcPts val="480"/>
              </a:spcBef>
              <a:spcAft>
                <a:spcPts val="0"/>
              </a:spcAft>
              <a:buNone/>
            </a:pPr>
            <a:r>
              <a:rPr lang="en"/>
              <a:t>–– </a:t>
            </a:r>
            <a:r>
              <a:rPr lang="en" i="1"/>
              <a:t>Statistical Methods for Research Workers</a:t>
            </a:r>
            <a:endParaRPr i="1"/>
          </a:p>
        </p:txBody>
      </p:sp>
    </p:spTree>
    <p:extLst>
      <p:ext uri="{BB962C8B-B14F-4D97-AF65-F5344CB8AC3E}">
        <p14:creationId xmlns:p14="http://schemas.microsoft.com/office/powerpoint/2010/main" val="30993768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5" name="Google Shape;315;p5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Sir Ronald Fisher, 1926</a:t>
            </a:r>
            <a:endParaRPr/>
          </a:p>
        </p:txBody>
      </p:sp>
      <p:sp>
        <p:nvSpPr>
          <p:cNvPr id="314" name="Google Shape;314;p59"/>
          <p:cNvSpPr txBox="1">
            <a:spLocks noGrp="1"/>
          </p:cNvSpPr>
          <p:nvPr>
            <p:ph type="body" idx="1"/>
          </p:nvPr>
        </p:nvSpPr>
        <p:spPr>
          <a:xfrm>
            <a:off x="457200" y="1390950"/>
            <a:ext cx="8229600" cy="2361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“If one in twenty does not seem high enough odds, we may, if we prefer it, draw the line at one in fifty (the 2 percent point), or one in a hundred (the 1 percent point). Personally, the author prefers to set a low standard of significance at the 5 percent point …”</a:t>
            </a:r>
            <a:endParaRPr>
              <a:solidFill>
                <a:srgbClr val="003262"/>
              </a:solidFill>
            </a:endParaRPr>
          </a:p>
        </p:txBody>
      </p:sp>
    </p:spTree>
    <p:extLst>
      <p:ext uri="{BB962C8B-B14F-4D97-AF65-F5344CB8AC3E}">
        <p14:creationId xmlns:p14="http://schemas.microsoft.com/office/powerpoint/2010/main" val="35497945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6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Sir Ronald Fisher, 1935</a:t>
            </a:r>
            <a:endParaRPr/>
          </a:p>
        </p:txBody>
      </p:sp>
      <p:sp>
        <p:nvSpPr>
          <p:cNvPr id="320" name="Google Shape;320;p60"/>
          <p:cNvSpPr txBox="1">
            <a:spLocks noGrp="1"/>
          </p:cNvSpPr>
          <p:nvPr>
            <p:ph type="body" idx="1"/>
          </p:nvPr>
        </p:nvSpPr>
        <p:spPr>
          <a:xfrm>
            <a:off x="457200" y="1390950"/>
            <a:ext cx="8229600" cy="2361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a:t>
            </a:r>
            <a:r>
              <a:rPr lang="en"/>
              <a:t>No isolated experiment, however significant in itself, can suffice for the experimental demonstration of any natural phenomenon.</a:t>
            </a:r>
            <a:r>
              <a:rPr lang="en">
                <a:solidFill>
                  <a:srgbClr val="003262"/>
                </a:solidFill>
              </a:rPr>
              <a:t>”</a:t>
            </a:r>
            <a:endParaRPr>
              <a:solidFill>
                <a:srgbClr val="003262"/>
              </a:solidFill>
            </a:endParaRPr>
          </a:p>
        </p:txBody>
      </p:sp>
    </p:spTree>
    <p:extLst>
      <p:ext uri="{BB962C8B-B14F-4D97-AF65-F5344CB8AC3E}">
        <p14:creationId xmlns:p14="http://schemas.microsoft.com/office/powerpoint/2010/main" val="3442105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8" name="Google Shape;328;p61"/>
          <p:cNvSpPr txBox="1">
            <a:spLocks noGrp="1"/>
          </p:cNvSpPr>
          <p:nvPr>
            <p:ph type="title"/>
          </p:nvPr>
        </p:nvSpPr>
        <p:spPr>
          <a:xfrm>
            <a:off x="457200" y="205975"/>
            <a:ext cx="77457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Can the Conclusion be Wrong?</a:t>
            </a:r>
            <a:endParaRPr/>
          </a:p>
        </p:txBody>
      </p:sp>
      <p:sp>
        <p:nvSpPr>
          <p:cNvPr id="326" name="Google Shape;326;p61"/>
          <p:cNvSpPr txBox="1">
            <a:spLocks noGrp="1"/>
          </p:cNvSpPr>
          <p:nvPr>
            <p:ph type="body" idx="1"/>
          </p:nvPr>
        </p:nvSpPr>
        <p:spPr>
          <a:xfrm>
            <a:off x="457200" y="977025"/>
            <a:ext cx="8229600" cy="5850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b="1">
                <a:solidFill>
                  <a:srgbClr val="CC4125"/>
                </a:solidFill>
              </a:rPr>
              <a:t>Yes.</a:t>
            </a:r>
            <a:r>
              <a:rPr lang="en">
                <a:solidFill>
                  <a:srgbClr val="000000"/>
                </a:solidFill>
              </a:rPr>
              <a:t> </a:t>
            </a:r>
            <a:endParaRPr sz="800">
              <a:solidFill>
                <a:srgbClr val="000000"/>
              </a:solidFill>
            </a:endParaRPr>
          </a:p>
          <a:p>
            <a:pPr marL="0" lvl="0" indent="0" rtl="0">
              <a:spcBef>
                <a:spcPts val="480"/>
              </a:spcBef>
              <a:spcAft>
                <a:spcPts val="0"/>
              </a:spcAft>
              <a:buNone/>
            </a:pPr>
            <a:endParaRPr>
              <a:solidFill>
                <a:srgbClr val="000000"/>
              </a:solidFill>
            </a:endParaRPr>
          </a:p>
        </p:txBody>
      </p:sp>
      <p:graphicFrame>
        <p:nvGraphicFramePr>
          <p:cNvPr id="327" name="Google Shape;327;p61"/>
          <p:cNvGraphicFramePr/>
          <p:nvPr/>
        </p:nvGraphicFramePr>
        <p:xfrm>
          <a:off x="547075" y="1673119"/>
          <a:ext cx="7327675" cy="2514570"/>
        </p:xfrm>
        <a:graphic>
          <a:graphicData uri="http://schemas.openxmlformats.org/drawingml/2006/table">
            <a:tbl>
              <a:tblPr>
                <a:noFill/>
              </a:tblPr>
              <a:tblGrid>
                <a:gridCol w="2501675">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285750">
                <a:tc>
                  <a:txBody>
                    <a:bodyPr/>
                    <a:lstStyle/>
                    <a:p>
                      <a:pPr marL="0" lvl="0" indent="0" rtl="0">
                        <a:spcBef>
                          <a:spcPts val="0"/>
                        </a:spcBef>
                        <a:spcAft>
                          <a:spcPts val="0"/>
                        </a:spcAft>
                        <a:buNone/>
                      </a:pPr>
                      <a:endParaRPr sz="2300"/>
                    </a:p>
                  </a:txBody>
                  <a:tcPr marL="91425" marR="91425" marT="68575" marB="6857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2300" b="1"/>
                        <a:t>Null is true</a:t>
                      </a:r>
                      <a:endParaRPr sz="2300" b="1"/>
                    </a:p>
                  </a:txBody>
                  <a:tcPr marL="91425" marR="91425" marT="68575" marB="68575">
                    <a:lnL w="9525" cap="flat" cmpd="sng">
                      <a:solidFill>
                        <a:srgbClr val="9E9E9E"/>
                      </a:solidFill>
                      <a:prstDash val="solid"/>
                      <a:round/>
                      <a:headEnd type="none" w="sm" len="sm"/>
                      <a:tailEnd type="none" w="sm" len="sm"/>
                    </a:lnL>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2300" b="1"/>
                        <a:t>Alternative is true</a:t>
                      </a:r>
                      <a:endParaRPr sz="2300" b="1"/>
                    </a:p>
                  </a:txBody>
                  <a:tcPr marL="91425" marR="91425" marT="68575" marB="68575">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rtl="0">
                        <a:spcBef>
                          <a:spcPts val="0"/>
                        </a:spcBef>
                        <a:spcAft>
                          <a:spcPts val="0"/>
                        </a:spcAft>
                        <a:buNone/>
                      </a:pPr>
                      <a:r>
                        <a:rPr lang="en" sz="2300" b="1"/>
                        <a:t>Test rejects the null</a:t>
                      </a:r>
                      <a:endParaRPr sz="2300" b="1"/>
                    </a:p>
                  </a:txBody>
                  <a:tcPr marL="91425" marR="91425" marT="68575" marB="68575">
                    <a:lnR w="2857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4500">
                          <a:solidFill>
                            <a:srgbClr val="FF0000"/>
                          </a:solidFill>
                        </a:rPr>
                        <a:t>❌</a:t>
                      </a:r>
                      <a:endParaRPr sz="4500">
                        <a:solidFill>
                          <a:srgbClr val="FF0000"/>
                        </a:solidFill>
                      </a:endParaRPr>
                    </a:p>
                  </a:txBody>
                  <a:tcPr marL="91425" marR="91425" marT="68575" marB="6857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4500">
                          <a:solidFill>
                            <a:srgbClr val="00FF00"/>
                          </a:solidFill>
                        </a:rPr>
                        <a:t>✅</a:t>
                      </a:r>
                      <a:endParaRPr sz="4500">
                        <a:solidFill>
                          <a:srgbClr val="00FF00"/>
                        </a:solidFill>
                      </a:endParaRPr>
                    </a:p>
                  </a:txBody>
                  <a:tcPr marL="91425" marR="91425" marT="68575" marB="6857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rtl="0">
                        <a:spcBef>
                          <a:spcPts val="0"/>
                        </a:spcBef>
                        <a:spcAft>
                          <a:spcPts val="0"/>
                        </a:spcAft>
                        <a:buNone/>
                      </a:pPr>
                      <a:r>
                        <a:rPr lang="en" sz="2300" b="1"/>
                        <a:t>Test doesn’t reject the null</a:t>
                      </a:r>
                      <a:endParaRPr sz="2300" b="1"/>
                    </a:p>
                  </a:txBody>
                  <a:tcPr marL="91425" marR="91425" marT="68575" marB="68575">
                    <a:lnR w="2857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800"/>
                        <a:buFont typeface="Arial"/>
                        <a:buNone/>
                      </a:pPr>
                      <a:r>
                        <a:rPr lang="en" sz="4500">
                          <a:solidFill>
                            <a:srgbClr val="00FF00"/>
                          </a:solidFill>
                        </a:rPr>
                        <a:t>✅</a:t>
                      </a:r>
                      <a:endParaRPr sz="2300">
                        <a:solidFill>
                          <a:srgbClr val="00FF00"/>
                        </a:solidFill>
                      </a:endParaRPr>
                    </a:p>
                  </a:txBody>
                  <a:tcPr marL="91425" marR="91425" marT="68575" marB="6857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4500">
                          <a:solidFill>
                            <a:srgbClr val="FF0000"/>
                          </a:solidFill>
                        </a:rPr>
                        <a:t>❌</a:t>
                      </a:r>
                      <a:endParaRPr sz="2300">
                        <a:solidFill>
                          <a:srgbClr val="FF0000"/>
                        </a:solidFill>
                      </a:endParaRPr>
                    </a:p>
                  </a:txBody>
                  <a:tcPr marL="91425" marR="91425" marT="68575" marB="6857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4778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6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 Error Probability</a:t>
            </a:r>
            <a:endParaRPr/>
          </a:p>
        </p:txBody>
      </p:sp>
      <p:sp>
        <p:nvSpPr>
          <p:cNvPr id="334" name="Google Shape;334;p62"/>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rtl="0">
              <a:spcBef>
                <a:spcPts val="480"/>
              </a:spcBef>
              <a:spcAft>
                <a:spcPts val="0"/>
              </a:spcAft>
              <a:buSzPts val="2400"/>
              <a:buChar char="●"/>
            </a:pPr>
            <a:r>
              <a:rPr lang="en"/>
              <a:t>The cutoff for the P-value is an error probability.</a:t>
            </a:r>
            <a:endParaRPr/>
          </a:p>
          <a:p>
            <a:pPr marL="0" lvl="0" indent="0" rtl="0">
              <a:spcBef>
                <a:spcPts val="480"/>
              </a:spcBef>
              <a:spcAft>
                <a:spcPts val="0"/>
              </a:spcAft>
              <a:buNone/>
            </a:pPr>
            <a:endParaRPr sz="800"/>
          </a:p>
          <a:p>
            <a:pPr marL="457200" lvl="0" indent="-381000" rtl="0">
              <a:spcBef>
                <a:spcPts val="480"/>
              </a:spcBef>
              <a:spcAft>
                <a:spcPts val="0"/>
              </a:spcAft>
              <a:buSzPts val="2400"/>
              <a:buChar char="●"/>
            </a:pPr>
            <a:r>
              <a:rPr lang="en"/>
              <a:t>If:</a:t>
            </a:r>
            <a:endParaRPr/>
          </a:p>
          <a:p>
            <a:pPr marL="914400" lvl="1" indent="-381000" rtl="0">
              <a:spcBef>
                <a:spcPts val="0"/>
              </a:spcBef>
              <a:spcAft>
                <a:spcPts val="0"/>
              </a:spcAft>
              <a:buSzPts val="2400"/>
              <a:buChar char="○"/>
            </a:pPr>
            <a:r>
              <a:rPr lang="en"/>
              <a:t>your </a:t>
            </a:r>
            <a:r>
              <a:rPr lang="en" b="1">
                <a:solidFill>
                  <a:srgbClr val="0000FF"/>
                </a:solidFill>
              </a:rPr>
              <a:t>cutoff is 5%</a:t>
            </a:r>
            <a:endParaRPr b="1">
              <a:solidFill>
                <a:srgbClr val="0000FF"/>
              </a:solidFill>
            </a:endParaRPr>
          </a:p>
          <a:p>
            <a:pPr marL="914400" lvl="1" indent="-381000" rtl="0">
              <a:spcBef>
                <a:spcPts val="0"/>
              </a:spcBef>
              <a:spcAft>
                <a:spcPts val="0"/>
              </a:spcAft>
              <a:buSzPts val="2400"/>
              <a:buChar char="○"/>
            </a:pPr>
            <a:r>
              <a:rPr lang="en"/>
              <a:t>and the </a:t>
            </a:r>
            <a:r>
              <a:rPr lang="en" b="1">
                <a:solidFill>
                  <a:srgbClr val="0000FF"/>
                </a:solidFill>
              </a:rPr>
              <a:t>null hypothesis happens to be true</a:t>
            </a:r>
            <a:endParaRPr b="1">
              <a:solidFill>
                <a:srgbClr val="0000FF"/>
              </a:solidFill>
            </a:endParaRPr>
          </a:p>
          <a:p>
            <a:pPr marL="914400" lvl="1" indent="-381000" rtl="0">
              <a:spcBef>
                <a:spcPts val="0"/>
              </a:spcBef>
              <a:spcAft>
                <a:spcPts val="0"/>
              </a:spcAft>
              <a:buSzPts val="2400"/>
              <a:buChar char="○"/>
            </a:pPr>
            <a:r>
              <a:rPr lang="en"/>
              <a:t>(but you don’t know that)</a:t>
            </a:r>
            <a:endParaRPr/>
          </a:p>
          <a:p>
            <a:pPr marL="0" lvl="0" indent="0" rtl="0">
              <a:spcBef>
                <a:spcPts val="480"/>
              </a:spcBef>
              <a:spcAft>
                <a:spcPts val="0"/>
              </a:spcAft>
              <a:buNone/>
            </a:pPr>
            <a:endParaRPr sz="800"/>
          </a:p>
          <a:p>
            <a:pPr marL="457200" lvl="0" indent="-381000" rtl="0">
              <a:spcBef>
                <a:spcPts val="480"/>
              </a:spcBef>
              <a:spcAft>
                <a:spcPts val="0"/>
              </a:spcAft>
              <a:buSzPts val="2400"/>
              <a:buChar char="●"/>
            </a:pPr>
            <a:r>
              <a:rPr lang="en"/>
              <a:t>then there is about a </a:t>
            </a:r>
            <a:r>
              <a:rPr lang="en" b="1">
                <a:solidFill>
                  <a:srgbClr val="FF0000"/>
                </a:solidFill>
              </a:rPr>
              <a:t>5% chance</a:t>
            </a:r>
            <a:r>
              <a:rPr lang="en"/>
              <a:t> that </a:t>
            </a:r>
            <a:r>
              <a:rPr lang="en" b="1">
                <a:solidFill>
                  <a:srgbClr val="FF0000"/>
                </a:solidFill>
              </a:rPr>
              <a:t>your test will reject the null hypothesis anyway</a:t>
            </a:r>
            <a:r>
              <a:rPr lang="en"/>
              <a:t>.</a:t>
            </a:r>
            <a:endParaRPr/>
          </a:p>
        </p:txBody>
      </p:sp>
      <p:sp>
        <p:nvSpPr>
          <p:cNvPr id="335" name="Google Shape;335;p62"/>
          <p:cNvSpPr txBox="1"/>
          <p:nvPr/>
        </p:nvSpPr>
        <p:spPr>
          <a:xfrm>
            <a:off x="3899400" y="4139883"/>
            <a:ext cx="1345200" cy="75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solidFill>
                  <a:srgbClr val="3B7EA1"/>
                </a:solidFill>
              </a:rPr>
              <a:t>(Demo)</a:t>
            </a:r>
            <a:endParaRPr sz="2400">
              <a:solidFill>
                <a:srgbClr val="3B7EA1"/>
              </a:solidFill>
            </a:endParaRPr>
          </a:p>
        </p:txBody>
      </p:sp>
    </p:spTree>
    <p:extLst>
      <p:ext uri="{BB962C8B-B14F-4D97-AF65-F5344CB8AC3E}">
        <p14:creationId xmlns:p14="http://schemas.microsoft.com/office/powerpoint/2010/main" val="4268107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4"/>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en" dirty="0"/>
              <a:t>Module 7</a:t>
            </a:r>
            <a:endParaRPr dirty="0"/>
          </a:p>
        </p:txBody>
      </p:sp>
      <p:sp>
        <p:nvSpPr>
          <p:cNvPr id="152" name="Google Shape;152;p3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
              <a:t>Examples and Error Probabilities</a:t>
            </a:r>
            <a:endParaRPr/>
          </a:p>
        </p:txBody>
      </p:sp>
    </p:spTree>
    <p:extLst>
      <p:ext uri="{BB962C8B-B14F-4D97-AF65-F5344CB8AC3E}">
        <p14:creationId xmlns:p14="http://schemas.microsoft.com/office/powerpoint/2010/main" val="10810098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3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spcBef>
                <a:spcPts val="0"/>
              </a:spcBef>
              <a:spcAft>
                <a:spcPts val="0"/>
              </a:spcAft>
              <a:buNone/>
            </a:pPr>
            <a:r>
              <a:rPr lang="en"/>
              <a:t>Announcements</a:t>
            </a:r>
            <a:endParaRPr/>
          </a:p>
        </p:txBody>
      </p:sp>
    </p:spTree>
    <p:extLst>
      <p:ext uri="{BB962C8B-B14F-4D97-AF65-F5344CB8AC3E}">
        <p14:creationId xmlns:p14="http://schemas.microsoft.com/office/powerpoint/2010/main" val="29738889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3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Testing a Hypothesis</a:t>
            </a:r>
            <a:endParaRPr/>
          </a:p>
        </p:txBody>
      </p:sp>
      <p:sp>
        <p:nvSpPr>
          <p:cNvPr id="162" name="Google Shape;162;p36"/>
          <p:cNvSpPr txBox="1">
            <a:spLocks noGrp="1"/>
          </p:cNvSpPr>
          <p:nvPr>
            <p:ph type="body" idx="1"/>
          </p:nvPr>
        </p:nvSpPr>
        <p:spPr>
          <a:xfrm>
            <a:off x="304800" y="895350"/>
            <a:ext cx="8763000" cy="36231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200" b="1"/>
              <a:t>Step 1: Select Two Hypotheses</a:t>
            </a:r>
            <a:endParaRPr sz="2200" b="1"/>
          </a:p>
          <a:p>
            <a:pPr marL="457200" lvl="0" indent="-368300" rtl="0">
              <a:spcBef>
                <a:spcPts val="600"/>
              </a:spcBef>
              <a:spcAft>
                <a:spcPts val="0"/>
              </a:spcAft>
              <a:buSzPts val="2200"/>
              <a:buChar char="●"/>
            </a:pPr>
            <a:r>
              <a:rPr lang="en" sz="2200"/>
              <a:t>A test chooses between two views of how data were generated:</a:t>
            </a:r>
            <a:br>
              <a:rPr lang="en" sz="2200"/>
            </a:br>
            <a:r>
              <a:rPr lang="en" sz="2200" i="1"/>
              <a:t>Null hypothesis </a:t>
            </a:r>
            <a:r>
              <a:rPr lang="en" sz="2200"/>
              <a:t>proposes that data were generated at random;</a:t>
            </a:r>
            <a:br>
              <a:rPr lang="en" sz="2200"/>
            </a:br>
            <a:r>
              <a:rPr lang="en" sz="2200" i="1"/>
              <a:t>Alternative hypothesis</a:t>
            </a:r>
            <a:r>
              <a:rPr lang="en" sz="2200"/>
              <a:t> proposes some effect other than chance</a:t>
            </a:r>
            <a:endParaRPr sz="2200"/>
          </a:p>
          <a:p>
            <a:pPr marL="0" lvl="0" indent="0" rtl="0">
              <a:spcBef>
                <a:spcPts val="600"/>
              </a:spcBef>
              <a:spcAft>
                <a:spcPts val="0"/>
              </a:spcAft>
              <a:buNone/>
            </a:pPr>
            <a:r>
              <a:rPr lang="en" sz="2200" b="1"/>
              <a:t>Step 2: Choose a Test Statistic</a:t>
            </a:r>
            <a:endParaRPr sz="2200" b="1"/>
          </a:p>
          <a:p>
            <a:pPr marL="457200" lvl="0" indent="-368300" rtl="0">
              <a:spcBef>
                <a:spcPts val="600"/>
              </a:spcBef>
              <a:spcAft>
                <a:spcPts val="0"/>
              </a:spcAft>
              <a:buSzPts val="2200"/>
              <a:buChar char="●"/>
            </a:pPr>
            <a:r>
              <a:rPr lang="en" sz="2200"/>
              <a:t>A value that can be computed from the data</a:t>
            </a:r>
            <a:endParaRPr sz="2200"/>
          </a:p>
          <a:p>
            <a:pPr marL="0" lvl="0" indent="0" rtl="0">
              <a:spcBef>
                <a:spcPts val="600"/>
              </a:spcBef>
              <a:spcAft>
                <a:spcPts val="0"/>
              </a:spcAft>
              <a:buNone/>
            </a:pPr>
            <a:r>
              <a:rPr lang="en" sz="2200" b="1"/>
              <a:t>Step 3: Compute What The Null Hypothesis Predicts</a:t>
            </a:r>
            <a:endParaRPr sz="2200" b="1"/>
          </a:p>
          <a:p>
            <a:pPr marL="457200" lvl="0" indent="-368300" rtl="0">
              <a:spcBef>
                <a:spcPts val="600"/>
              </a:spcBef>
              <a:spcAft>
                <a:spcPts val="0"/>
              </a:spcAft>
              <a:buSzPts val="2200"/>
              <a:buChar char="●"/>
            </a:pPr>
            <a:r>
              <a:rPr lang="en" sz="2200"/>
              <a:t>Compute the distribution of the test statistic: what the test statistic might be if the null hypothesis were true.</a:t>
            </a:r>
            <a:endParaRPr sz="2200"/>
          </a:p>
          <a:p>
            <a:pPr marL="0" lvl="0" indent="0" rtl="0">
              <a:spcBef>
                <a:spcPts val="600"/>
              </a:spcBef>
              <a:spcAft>
                <a:spcPts val="600"/>
              </a:spcAft>
              <a:buNone/>
            </a:pPr>
            <a:r>
              <a:rPr lang="en" sz="2200" b="1"/>
              <a:t>Step 4: Compare the Prediction to the Observed Data</a:t>
            </a:r>
            <a:endParaRPr sz="2200"/>
          </a:p>
        </p:txBody>
      </p:sp>
    </p:spTree>
    <p:extLst>
      <p:ext uri="{BB962C8B-B14F-4D97-AF65-F5344CB8AC3E}">
        <p14:creationId xmlns:p14="http://schemas.microsoft.com/office/powerpoint/2010/main" val="344577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animEffect transition="in" filter="fade">
                                      <p:cBhvr>
                                        <p:cTn id="7" dur="1"/>
                                        <p:tgtEl>
                                          <p:spTgt spid="16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2">
                                            <p:txEl>
                                              <p:pRg st="1" end="1"/>
                                            </p:txEl>
                                          </p:spTgt>
                                        </p:tgtEl>
                                        <p:attrNameLst>
                                          <p:attrName>style.visibility</p:attrName>
                                        </p:attrNameLst>
                                      </p:cBhvr>
                                      <p:to>
                                        <p:strVal val="visible"/>
                                      </p:to>
                                    </p:set>
                                    <p:animEffect transition="in" filter="fade">
                                      <p:cBhvr>
                                        <p:cTn id="12" dur="1"/>
                                        <p:tgtEl>
                                          <p:spTgt spid="16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2">
                                            <p:txEl>
                                              <p:pRg st="2" end="2"/>
                                            </p:txEl>
                                          </p:spTgt>
                                        </p:tgtEl>
                                        <p:attrNameLst>
                                          <p:attrName>style.visibility</p:attrName>
                                        </p:attrNameLst>
                                      </p:cBhvr>
                                      <p:to>
                                        <p:strVal val="visible"/>
                                      </p:to>
                                    </p:set>
                                    <p:animEffect transition="in" filter="fade">
                                      <p:cBhvr>
                                        <p:cTn id="17" dur="1"/>
                                        <p:tgtEl>
                                          <p:spTgt spid="16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2">
                                            <p:txEl>
                                              <p:pRg st="3" end="3"/>
                                            </p:txEl>
                                          </p:spTgt>
                                        </p:tgtEl>
                                        <p:attrNameLst>
                                          <p:attrName>style.visibility</p:attrName>
                                        </p:attrNameLst>
                                      </p:cBhvr>
                                      <p:to>
                                        <p:strVal val="visible"/>
                                      </p:to>
                                    </p:set>
                                    <p:animEffect transition="in" filter="fade">
                                      <p:cBhvr>
                                        <p:cTn id="22" dur="1"/>
                                        <p:tgtEl>
                                          <p:spTgt spid="16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2">
                                            <p:txEl>
                                              <p:pRg st="4" end="4"/>
                                            </p:txEl>
                                          </p:spTgt>
                                        </p:tgtEl>
                                        <p:attrNameLst>
                                          <p:attrName>style.visibility</p:attrName>
                                        </p:attrNameLst>
                                      </p:cBhvr>
                                      <p:to>
                                        <p:strVal val="visible"/>
                                      </p:to>
                                    </p:set>
                                    <p:animEffect transition="in" filter="fade">
                                      <p:cBhvr>
                                        <p:cTn id="27" dur="1"/>
                                        <p:tgtEl>
                                          <p:spTgt spid="16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62">
                                            <p:txEl>
                                              <p:pRg st="5" end="5"/>
                                            </p:txEl>
                                          </p:spTgt>
                                        </p:tgtEl>
                                        <p:attrNameLst>
                                          <p:attrName>style.visibility</p:attrName>
                                        </p:attrNameLst>
                                      </p:cBhvr>
                                      <p:to>
                                        <p:strVal val="visible"/>
                                      </p:to>
                                    </p:set>
                                    <p:animEffect transition="in" filter="fade">
                                      <p:cBhvr>
                                        <p:cTn id="32" dur="1"/>
                                        <p:tgtEl>
                                          <p:spTgt spid="16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2">
                                            <p:txEl>
                                              <p:pRg st="6" end="6"/>
                                            </p:txEl>
                                          </p:spTgt>
                                        </p:tgtEl>
                                        <p:attrNameLst>
                                          <p:attrName>style.visibility</p:attrName>
                                        </p:attrNameLst>
                                      </p:cBhvr>
                                      <p:to>
                                        <p:strVal val="visible"/>
                                      </p:to>
                                    </p:set>
                                    <p:animEffect transition="in" filter="fade">
                                      <p:cBhvr>
                                        <p:cTn id="37" dur="1"/>
                                        <p:tgtEl>
                                          <p:spTgt spid="1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Conclusions From a Test</a:t>
            </a:r>
            <a:endParaRPr/>
          </a:p>
        </p:txBody>
      </p:sp>
      <p:sp>
        <p:nvSpPr>
          <p:cNvPr id="169" name="Google Shape;169;p37"/>
          <p:cNvSpPr txBox="1"/>
          <p:nvPr/>
        </p:nvSpPr>
        <p:spPr>
          <a:xfrm>
            <a:off x="1356950" y="2356025"/>
            <a:ext cx="1850400" cy="4350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a:spcBef>
                <a:spcPts val="0"/>
              </a:spcBef>
              <a:spcAft>
                <a:spcPts val="0"/>
              </a:spcAft>
              <a:buNone/>
            </a:pPr>
            <a:r>
              <a:rPr lang="en" sz="1800"/>
              <a:t>Hypothesis test</a:t>
            </a:r>
            <a:endParaRPr sz="1800"/>
          </a:p>
        </p:txBody>
      </p:sp>
      <p:sp>
        <p:nvSpPr>
          <p:cNvPr id="170" name="Google Shape;170;p37"/>
          <p:cNvSpPr txBox="1"/>
          <p:nvPr/>
        </p:nvSpPr>
        <p:spPr>
          <a:xfrm>
            <a:off x="5047325" y="1472600"/>
            <a:ext cx="3438600" cy="7788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 sz="1800"/>
              <a:t>Can't reject the null hypothesis</a:t>
            </a:r>
            <a:br>
              <a:rPr lang="en" sz="1800"/>
            </a:br>
            <a:r>
              <a:rPr lang="en" sz="1800"/>
              <a:t>(inconclusive, don't know)</a:t>
            </a:r>
            <a:endParaRPr sz="1800"/>
          </a:p>
        </p:txBody>
      </p:sp>
      <p:sp>
        <p:nvSpPr>
          <p:cNvPr id="171" name="Google Shape;171;p37"/>
          <p:cNvSpPr txBox="1"/>
          <p:nvPr/>
        </p:nvSpPr>
        <p:spPr>
          <a:xfrm>
            <a:off x="5047325" y="2874125"/>
            <a:ext cx="3438600" cy="7788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t>Reject the null hypothesis</a:t>
            </a:r>
            <a:br>
              <a:rPr lang="en" sz="1800"/>
            </a:br>
            <a:r>
              <a:rPr lang="en" sz="1800"/>
              <a:t>(accept the alternative)</a:t>
            </a:r>
            <a:endParaRPr sz="1800"/>
          </a:p>
        </p:txBody>
      </p:sp>
      <p:cxnSp>
        <p:nvCxnSpPr>
          <p:cNvPr id="172" name="Google Shape;172;p37"/>
          <p:cNvCxnSpPr/>
          <p:nvPr/>
        </p:nvCxnSpPr>
        <p:spPr>
          <a:xfrm rot="10800000" flipH="1">
            <a:off x="3283550" y="2050900"/>
            <a:ext cx="1565100" cy="354600"/>
          </a:xfrm>
          <a:prstGeom prst="straightConnector1">
            <a:avLst/>
          </a:prstGeom>
          <a:noFill/>
          <a:ln w="9525" cap="flat" cmpd="sng">
            <a:solidFill>
              <a:schemeClr val="dk2"/>
            </a:solidFill>
            <a:prstDash val="solid"/>
            <a:round/>
            <a:headEnd type="none" w="med" len="med"/>
            <a:tailEnd type="triangle" w="med" len="med"/>
          </a:ln>
        </p:spPr>
      </p:cxnSp>
      <p:cxnSp>
        <p:nvCxnSpPr>
          <p:cNvPr id="173" name="Google Shape;173;p37"/>
          <p:cNvCxnSpPr/>
          <p:nvPr/>
        </p:nvCxnSpPr>
        <p:spPr>
          <a:xfrm>
            <a:off x="3283550" y="2736700"/>
            <a:ext cx="1565100" cy="354600"/>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229448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Science</a:t>
            </a:r>
            <a:endParaRPr/>
          </a:p>
        </p:txBody>
      </p:sp>
      <p:sp>
        <p:nvSpPr>
          <p:cNvPr id="168" name="Google Shape;168;p37"/>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All swans are white.</a:t>
            </a:r>
            <a:br>
              <a:rPr lang="en"/>
            </a:br>
            <a:endParaRPr/>
          </a:p>
          <a:p>
            <a:pPr marL="457200" lvl="0" indent="-419100" rtl="0">
              <a:spcBef>
                <a:spcPts val="0"/>
              </a:spcBef>
              <a:spcAft>
                <a:spcPts val="0"/>
              </a:spcAft>
              <a:buClr>
                <a:srgbClr val="D89F39"/>
              </a:buClr>
              <a:buSzPts val="3000"/>
              <a:buChar char="●"/>
            </a:pPr>
            <a:r>
              <a:rPr lang="en" b="1"/>
              <a:t>Prediction:</a:t>
            </a:r>
            <a:r>
              <a:rPr lang="en"/>
              <a:t> If you observe a bunch of swans, all of them will be white.</a:t>
            </a:r>
            <a:endParaRPr/>
          </a:p>
          <a:p>
            <a:pPr marL="0" lvl="0" indent="0" rtl="0">
              <a:spcBef>
                <a:spcPts val="600"/>
              </a:spcBef>
              <a:spcAft>
                <a:spcPts val="0"/>
              </a:spcAft>
              <a:buNone/>
            </a:pPr>
            <a:endParaRPr sz="1400"/>
          </a:p>
          <a:p>
            <a:pPr marL="457200" lvl="0" indent="-419100" rtl="0">
              <a:spcBef>
                <a:spcPts val="600"/>
              </a:spcBef>
              <a:spcAft>
                <a:spcPts val="0"/>
              </a:spcAft>
              <a:buClr>
                <a:srgbClr val="D89F39"/>
              </a:buClr>
              <a:buSzPts val="3000"/>
              <a:buChar char="●"/>
            </a:pPr>
            <a:r>
              <a:rPr lang="en" b="1"/>
              <a:t>Test:</a:t>
            </a:r>
            <a:r>
              <a:rPr lang="en"/>
              <a:t> Go find swans.</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38"/>
          <p:cNvSpPr txBox="1">
            <a:spLocks noGrp="1"/>
          </p:cNvSpPr>
          <p:nvPr>
            <p:ph type="title"/>
          </p:nvPr>
        </p:nvSpPr>
        <p:spPr>
          <a:xfrm>
            <a:off x="457200" y="205975"/>
            <a:ext cx="7745700" cy="6759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Can the Conclusion be Wrong?</a:t>
            </a:r>
            <a:endParaRPr/>
          </a:p>
        </p:txBody>
      </p:sp>
      <p:sp>
        <p:nvSpPr>
          <p:cNvPr id="178" name="Google Shape;178;p38"/>
          <p:cNvSpPr txBox="1">
            <a:spLocks noGrp="1"/>
          </p:cNvSpPr>
          <p:nvPr>
            <p:ph type="body" idx="1"/>
          </p:nvPr>
        </p:nvSpPr>
        <p:spPr>
          <a:xfrm>
            <a:off x="457200" y="977025"/>
            <a:ext cx="8229600" cy="5850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b="1">
                <a:solidFill>
                  <a:srgbClr val="CC4125"/>
                </a:solidFill>
              </a:rPr>
              <a:t>Yes.</a:t>
            </a:r>
            <a:r>
              <a:rPr lang="en">
                <a:solidFill>
                  <a:srgbClr val="000000"/>
                </a:solidFill>
              </a:rPr>
              <a:t> </a:t>
            </a:r>
            <a:endParaRPr sz="800">
              <a:solidFill>
                <a:srgbClr val="000000"/>
              </a:solidFill>
            </a:endParaRPr>
          </a:p>
          <a:p>
            <a:pPr marL="0" lvl="0" indent="0" rtl="0">
              <a:spcBef>
                <a:spcPts val="480"/>
              </a:spcBef>
              <a:spcAft>
                <a:spcPts val="0"/>
              </a:spcAft>
              <a:buNone/>
            </a:pPr>
            <a:endParaRPr>
              <a:solidFill>
                <a:srgbClr val="000000"/>
              </a:solidFill>
            </a:endParaRPr>
          </a:p>
        </p:txBody>
      </p:sp>
      <p:graphicFrame>
        <p:nvGraphicFramePr>
          <p:cNvPr id="179" name="Google Shape;179;p38"/>
          <p:cNvGraphicFramePr/>
          <p:nvPr/>
        </p:nvGraphicFramePr>
        <p:xfrm>
          <a:off x="547075" y="1673119"/>
          <a:ext cx="7327675" cy="2514570"/>
        </p:xfrm>
        <a:graphic>
          <a:graphicData uri="http://schemas.openxmlformats.org/drawingml/2006/table">
            <a:tbl>
              <a:tblPr>
                <a:noFill/>
              </a:tblPr>
              <a:tblGrid>
                <a:gridCol w="2501675">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13000">
                  <a:extLst>
                    <a:ext uri="{9D8B030D-6E8A-4147-A177-3AD203B41FA5}">
                      <a16:colId xmlns:a16="http://schemas.microsoft.com/office/drawing/2014/main" val="20002"/>
                    </a:ext>
                  </a:extLst>
                </a:gridCol>
              </a:tblGrid>
              <a:tr h="285750">
                <a:tc>
                  <a:txBody>
                    <a:bodyPr/>
                    <a:lstStyle/>
                    <a:p>
                      <a:pPr marL="0" lvl="0" indent="0" rtl="0">
                        <a:spcBef>
                          <a:spcPts val="0"/>
                        </a:spcBef>
                        <a:spcAft>
                          <a:spcPts val="0"/>
                        </a:spcAft>
                        <a:buNone/>
                      </a:pPr>
                      <a:endParaRPr sz="2300"/>
                    </a:p>
                  </a:txBody>
                  <a:tcPr marL="91425" marR="91425" marT="68575" marB="68575">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2300" b="1"/>
                        <a:t>Null is true</a:t>
                      </a:r>
                      <a:endParaRPr sz="2300" b="1"/>
                    </a:p>
                  </a:txBody>
                  <a:tcPr marL="91425" marR="91425" marT="68575" marB="68575">
                    <a:lnL w="9525" cap="flat" cmpd="sng">
                      <a:solidFill>
                        <a:srgbClr val="9E9E9E"/>
                      </a:solidFill>
                      <a:prstDash val="solid"/>
                      <a:round/>
                      <a:headEnd type="none" w="sm" len="sm"/>
                      <a:tailEnd type="none" w="sm" len="sm"/>
                    </a:lnL>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2300" b="1"/>
                        <a:t>Alternative is true</a:t>
                      </a:r>
                      <a:endParaRPr sz="2300" b="1"/>
                    </a:p>
                  </a:txBody>
                  <a:tcPr marL="91425" marR="91425" marT="68575" marB="68575">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rtl="0">
                        <a:spcBef>
                          <a:spcPts val="0"/>
                        </a:spcBef>
                        <a:spcAft>
                          <a:spcPts val="0"/>
                        </a:spcAft>
                        <a:buNone/>
                      </a:pPr>
                      <a:r>
                        <a:rPr lang="en" sz="2300" b="1"/>
                        <a:t>Test rejects the null</a:t>
                      </a:r>
                      <a:endParaRPr sz="2300" b="1"/>
                    </a:p>
                  </a:txBody>
                  <a:tcPr marL="91425" marR="91425" marT="68575" marB="68575">
                    <a:lnR w="2857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 sz="4500">
                          <a:solidFill>
                            <a:srgbClr val="FF0000"/>
                          </a:solidFill>
                        </a:rPr>
                        <a:t>❌</a:t>
                      </a:r>
                      <a:endParaRPr sz="4500">
                        <a:solidFill>
                          <a:srgbClr val="FF0000"/>
                        </a:solidFill>
                      </a:endParaRPr>
                    </a:p>
                  </a:txBody>
                  <a:tcPr marL="91425" marR="91425" marT="68575" marB="6857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4500">
                          <a:solidFill>
                            <a:srgbClr val="00FF00"/>
                          </a:solidFill>
                        </a:rPr>
                        <a:t>✅</a:t>
                      </a:r>
                      <a:endParaRPr sz="4500">
                        <a:solidFill>
                          <a:srgbClr val="00FF00"/>
                        </a:solidFill>
                      </a:endParaRPr>
                    </a:p>
                  </a:txBody>
                  <a:tcPr marL="91425" marR="91425" marT="68575" marB="6857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rtl="0">
                        <a:spcBef>
                          <a:spcPts val="0"/>
                        </a:spcBef>
                        <a:spcAft>
                          <a:spcPts val="0"/>
                        </a:spcAft>
                        <a:buNone/>
                      </a:pPr>
                      <a:r>
                        <a:rPr lang="en" sz="2300" b="1"/>
                        <a:t>Test doesn’t reject the null</a:t>
                      </a:r>
                      <a:endParaRPr sz="2300" b="1"/>
                    </a:p>
                  </a:txBody>
                  <a:tcPr marL="91425" marR="91425" marT="68575" marB="68575">
                    <a:lnR w="2857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Clr>
                          <a:schemeClr val="dk1"/>
                        </a:buClr>
                        <a:buSzPts val="800"/>
                        <a:buFont typeface="Arial"/>
                        <a:buNone/>
                      </a:pPr>
                      <a:r>
                        <a:rPr lang="en" sz="4500">
                          <a:solidFill>
                            <a:srgbClr val="00FF00"/>
                          </a:solidFill>
                        </a:rPr>
                        <a:t>✅</a:t>
                      </a:r>
                      <a:endParaRPr sz="2300">
                        <a:solidFill>
                          <a:srgbClr val="00FF00"/>
                        </a:solidFill>
                      </a:endParaRPr>
                    </a:p>
                  </a:txBody>
                  <a:tcPr marL="91425" marR="91425" marT="68575" marB="6857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800"/>
                        <a:buFont typeface="Arial"/>
                        <a:buNone/>
                      </a:pPr>
                      <a:r>
                        <a:rPr lang="en" sz="4500" b="1">
                          <a:solidFill>
                            <a:srgbClr val="FF0000"/>
                          </a:solidFill>
                        </a:rPr>
                        <a:t>?</a:t>
                      </a:r>
                      <a:endParaRPr sz="2300" b="1">
                        <a:solidFill>
                          <a:srgbClr val="FF0000"/>
                        </a:solidFill>
                      </a:endParaRPr>
                    </a:p>
                  </a:txBody>
                  <a:tcPr marL="91425" marR="91425" marT="68575" marB="6857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752240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Setting a Cutoff</a:t>
            </a:r>
            <a:endParaRPr/>
          </a:p>
        </p:txBody>
      </p:sp>
      <p:sp>
        <p:nvSpPr>
          <p:cNvPr id="186" name="Google Shape;186;p39"/>
          <p:cNvSpPr txBox="1">
            <a:spLocks noGrp="1"/>
          </p:cNvSpPr>
          <p:nvPr>
            <p:ph type="body" idx="1"/>
          </p:nvPr>
        </p:nvSpPr>
        <p:spPr>
          <a:xfrm>
            <a:off x="457200" y="971550"/>
            <a:ext cx="8229600" cy="456000"/>
          </a:xfrm>
          <a:prstGeom prst="rect">
            <a:avLst/>
          </a:prstGeom>
        </p:spPr>
        <p:txBody>
          <a:bodyPr spcFirstLastPara="1" wrap="square" lIns="91425" tIns="91425" rIns="91425" bIns="91425" anchor="t" anchorCtr="0">
            <a:noAutofit/>
          </a:bodyPr>
          <a:lstStyle/>
          <a:p>
            <a:pPr marL="0" lvl="0" indent="0" rtl="0">
              <a:spcBef>
                <a:spcPts val="0"/>
              </a:spcBef>
              <a:spcAft>
                <a:spcPts val="400"/>
              </a:spcAft>
              <a:buNone/>
            </a:pPr>
            <a:r>
              <a:rPr lang="en"/>
              <a:t>Let's draw a cutoff point for where we'll reject the null.</a:t>
            </a:r>
            <a:endParaRPr/>
          </a:p>
        </p:txBody>
      </p:sp>
      <p:pic>
        <p:nvPicPr>
          <p:cNvPr id="187" name="Google Shape;187;p39"/>
          <p:cNvPicPr preferRelativeResize="0"/>
          <p:nvPr/>
        </p:nvPicPr>
        <p:blipFill>
          <a:blip r:embed="rId3">
            <a:alphaModFix/>
          </a:blip>
          <a:stretch>
            <a:fillRect/>
          </a:stretch>
        </p:blipFill>
        <p:spPr>
          <a:xfrm>
            <a:off x="1400175" y="2170225"/>
            <a:ext cx="4163975" cy="2394600"/>
          </a:xfrm>
          <a:prstGeom prst="rect">
            <a:avLst/>
          </a:prstGeom>
          <a:noFill/>
          <a:ln>
            <a:noFill/>
          </a:ln>
        </p:spPr>
      </p:pic>
      <p:grpSp>
        <p:nvGrpSpPr>
          <p:cNvPr id="188" name="Google Shape;188;p39"/>
          <p:cNvGrpSpPr/>
          <p:nvPr/>
        </p:nvGrpSpPr>
        <p:grpSpPr>
          <a:xfrm>
            <a:off x="304300" y="1581775"/>
            <a:ext cx="2202600" cy="1016475"/>
            <a:chOff x="304300" y="1581775"/>
            <a:chExt cx="2202600" cy="1016475"/>
          </a:xfrm>
        </p:grpSpPr>
        <p:sp>
          <p:nvSpPr>
            <p:cNvPr id="189" name="Google Shape;189;p39"/>
            <p:cNvSpPr txBox="1"/>
            <p:nvPr/>
          </p:nvSpPr>
          <p:spPr>
            <a:xfrm>
              <a:off x="304300" y="1581775"/>
              <a:ext cx="2202600" cy="43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980000"/>
                  </a:solidFill>
                </a:rPr>
                <a:t>Won't reject the null</a:t>
              </a:r>
              <a:endParaRPr sz="1800">
                <a:solidFill>
                  <a:srgbClr val="980000"/>
                </a:solidFill>
              </a:endParaRPr>
            </a:p>
          </p:txBody>
        </p:sp>
        <p:cxnSp>
          <p:nvCxnSpPr>
            <p:cNvPr id="190" name="Google Shape;190;p39"/>
            <p:cNvCxnSpPr/>
            <p:nvPr/>
          </p:nvCxnSpPr>
          <p:spPr>
            <a:xfrm rot="10800000" flipH="1">
              <a:off x="2081675" y="1996750"/>
              <a:ext cx="126600" cy="601500"/>
            </a:xfrm>
            <a:prstGeom prst="straightConnector1">
              <a:avLst/>
            </a:prstGeom>
            <a:noFill/>
            <a:ln w="38100" cap="flat" cmpd="sng">
              <a:solidFill>
                <a:srgbClr val="980000"/>
              </a:solidFill>
              <a:prstDash val="solid"/>
              <a:round/>
              <a:headEnd type="stealth" w="med" len="med"/>
              <a:tailEnd type="none" w="med" len="med"/>
            </a:ln>
          </p:spPr>
        </p:cxnSp>
        <p:cxnSp>
          <p:nvCxnSpPr>
            <p:cNvPr id="191" name="Google Shape;191;p39"/>
            <p:cNvCxnSpPr/>
            <p:nvPr/>
          </p:nvCxnSpPr>
          <p:spPr>
            <a:xfrm rot="10800000" flipH="1">
              <a:off x="1854700" y="1996725"/>
              <a:ext cx="496800" cy="6600"/>
            </a:xfrm>
            <a:prstGeom prst="straightConnector1">
              <a:avLst/>
            </a:prstGeom>
            <a:noFill/>
            <a:ln w="38100" cap="flat" cmpd="sng">
              <a:solidFill>
                <a:srgbClr val="980000"/>
              </a:solidFill>
              <a:prstDash val="solid"/>
              <a:round/>
              <a:headEnd type="none" w="med" len="med"/>
              <a:tailEnd type="none" w="med" len="med"/>
            </a:ln>
          </p:spPr>
        </p:cxnSp>
      </p:grpSp>
      <p:sp>
        <p:nvSpPr>
          <p:cNvPr id="192" name="Google Shape;192;p39"/>
          <p:cNvSpPr txBox="1"/>
          <p:nvPr/>
        </p:nvSpPr>
        <p:spPr>
          <a:xfrm>
            <a:off x="5468550" y="1781050"/>
            <a:ext cx="33426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Evaluating Mendel's pea flower hypothesis</a:t>
            </a:r>
            <a:endParaRPr sz="2400"/>
          </a:p>
        </p:txBody>
      </p:sp>
      <p:sp>
        <p:nvSpPr>
          <p:cNvPr id="193" name="Google Shape;193;p39"/>
          <p:cNvSpPr/>
          <p:nvPr/>
        </p:nvSpPr>
        <p:spPr>
          <a:xfrm>
            <a:off x="2370919" y="2696025"/>
            <a:ext cx="2045925" cy="1539225"/>
          </a:xfrm>
          <a:custGeom>
            <a:avLst/>
            <a:gdLst/>
            <a:ahLst/>
            <a:cxnLst/>
            <a:rect l="l" t="t" r="r" b="b"/>
            <a:pathLst>
              <a:path w="81837" h="61569" extrusionOk="0">
                <a:moveTo>
                  <a:pt x="382" y="0"/>
                </a:moveTo>
                <a:lnTo>
                  <a:pt x="5354" y="0"/>
                </a:lnTo>
                <a:lnTo>
                  <a:pt x="5354" y="19121"/>
                </a:lnTo>
                <a:lnTo>
                  <a:pt x="19885" y="19121"/>
                </a:lnTo>
                <a:lnTo>
                  <a:pt x="19885" y="30594"/>
                </a:lnTo>
                <a:lnTo>
                  <a:pt x="33270" y="30594"/>
                </a:lnTo>
                <a:lnTo>
                  <a:pt x="33270" y="45125"/>
                </a:lnTo>
                <a:lnTo>
                  <a:pt x="46272" y="45125"/>
                </a:lnTo>
                <a:lnTo>
                  <a:pt x="46272" y="52391"/>
                </a:lnTo>
                <a:lnTo>
                  <a:pt x="56980" y="52391"/>
                </a:lnTo>
                <a:lnTo>
                  <a:pt x="56980" y="56598"/>
                </a:lnTo>
                <a:lnTo>
                  <a:pt x="81837" y="56598"/>
                </a:lnTo>
                <a:lnTo>
                  <a:pt x="81837" y="61569"/>
                </a:lnTo>
                <a:lnTo>
                  <a:pt x="0" y="61569"/>
                </a:lnTo>
                <a:close/>
              </a:path>
            </a:pathLst>
          </a:custGeom>
          <a:solidFill>
            <a:srgbClr val="C4CC00">
              <a:alpha val="35000"/>
            </a:srgbClr>
          </a:solidFill>
          <a:ln w="9525" cap="flat" cmpd="sng">
            <a:solidFill>
              <a:schemeClr val="dk2"/>
            </a:solidFill>
            <a:prstDash val="solid"/>
            <a:round/>
            <a:headEnd type="none" w="med" len="med"/>
            <a:tailEnd type="none" w="med" len="med"/>
          </a:ln>
        </p:spPr>
      </p:sp>
      <p:grpSp>
        <p:nvGrpSpPr>
          <p:cNvPr id="194" name="Google Shape;194;p39"/>
          <p:cNvGrpSpPr/>
          <p:nvPr/>
        </p:nvGrpSpPr>
        <p:grpSpPr>
          <a:xfrm>
            <a:off x="3527850" y="3060475"/>
            <a:ext cx="5420700" cy="763500"/>
            <a:chOff x="3527850" y="3060475"/>
            <a:chExt cx="5420700" cy="763500"/>
          </a:xfrm>
        </p:grpSpPr>
        <p:cxnSp>
          <p:nvCxnSpPr>
            <p:cNvPr id="195" name="Google Shape;195;p39"/>
            <p:cNvCxnSpPr>
              <a:endCxn id="196" idx="1"/>
            </p:cNvCxnSpPr>
            <p:nvPr/>
          </p:nvCxnSpPr>
          <p:spPr>
            <a:xfrm rot="10800000" flipH="1">
              <a:off x="3527850" y="3381775"/>
              <a:ext cx="1940700" cy="442200"/>
            </a:xfrm>
            <a:prstGeom prst="straightConnector1">
              <a:avLst/>
            </a:prstGeom>
            <a:noFill/>
            <a:ln w="38100" cap="flat" cmpd="sng">
              <a:solidFill>
                <a:srgbClr val="980000"/>
              </a:solidFill>
              <a:prstDash val="solid"/>
              <a:round/>
              <a:headEnd type="stealth" w="med" len="med"/>
              <a:tailEnd type="none" w="med" len="med"/>
            </a:ln>
          </p:spPr>
        </p:cxnSp>
        <p:sp>
          <p:nvSpPr>
            <p:cNvPr id="196" name="Google Shape;196;p39"/>
            <p:cNvSpPr txBox="1"/>
            <p:nvPr/>
          </p:nvSpPr>
          <p:spPr>
            <a:xfrm>
              <a:off x="5468550" y="3060475"/>
              <a:ext cx="34800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t>This area is the probability of wrongly rejecting the null</a:t>
              </a:r>
              <a:endParaRPr sz="1800"/>
            </a:p>
          </p:txBody>
        </p:sp>
      </p:grpSp>
      <p:grpSp>
        <p:nvGrpSpPr>
          <p:cNvPr id="197" name="Google Shape;197;p39"/>
          <p:cNvGrpSpPr/>
          <p:nvPr/>
        </p:nvGrpSpPr>
        <p:grpSpPr>
          <a:xfrm>
            <a:off x="2454894" y="1495150"/>
            <a:ext cx="2679906" cy="2109125"/>
            <a:chOff x="2454894" y="1495150"/>
            <a:chExt cx="2679906" cy="2109125"/>
          </a:xfrm>
        </p:grpSpPr>
        <p:cxnSp>
          <p:nvCxnSpPr>
            <p:cNvPr id="198" name="Google Shape;198;p39"/>
            <p:cNvCxnSpPr/>
            <p:nvPr/>
          </p:nvCxnSpPr>
          <p:spPr>
            <a:xfrm rot="10800000" flipH="1">
              <a:off x="3040200" y="2019975"/>
              <a:ext cx="629700" cy="1584300"/>
            </a:xfrm>
            <a:prstGeom prst="straightConnector1">
              <a:avLst/>
            </a:prstGeom>
            <a:noFill/>
            <a:ln w="38100" cap="flat" cmpd="sng">
              <a:solidFill>
                <a:srgbClr val="980000"/>
              </a:solidFill>
              <a:prstDash val="solid"/>
              <a:round/>
              <a:headEnd type="stealth" w="med" len="med"/>
              <a:tailEnd type="none" w="med" len="med"/>
            </a:ln>
          </p:spPr>
        </p:cxnSp>
        <p:cxnSp>
          <p:nvCxnSpPr>
            <p:cNvPr id="199" name="Google Shape;199;p39"/>
            <p:cNvCxnSpPr/>
            <p:nvPr/>
          </p:nvCxnSpPr>
          <p:spPr>
            <a:xfrm>
              <a:off x="2454894" y="2001313"/>
              <a:ext cx="2679900" cy="3300"/>
            </a:xfrm>
            <a:prstGeom prst="straightConnector1">
              <a:avLst/>
            </a:prstGeom>
            <a:noFill/>
            <a:ln w="38100" cap="flat" cmpd="sng">
              <a:solidFill>
                <a:srgbClr val="980000"/>
              </a:solidFill>
              <a:prstDash val="solid"/>
              <a:round/>
              <a:headEnd type="none" w="med" len="med"/>
              <a:tailEnd type="none" w="med" len="med"/>
            </a:ln>
          </p:spPr>
        </p:cxnSp>
        <p:sp>
          <p:nvSpPr>
            <p:cNvPr id="200" name="Google Shape;200;p39"/>
            <p:cNvSpPr txBox="1"/>
            <p:nvPr/>
          </p:nvSpPr>
          <p:spPr>
            <a:xfrm>
              <a:off x="2932200" y="1495150"/>
              <a:ext cx="2202600" cy="438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1800">
                  <a:solidFill>
                    <a:srgbClr val="980000"/>
                  </a:solidFill>
                </a:rPr>
                <a:t>Will reject the null</a:t>
              </a:r>
              <a:endParaRPr sz="1800">
                <a:solidFill>
                  <a:srgbClr val="980000"/>
                </a:solidFill>
              </a:endParaRPr>
            </a:p>
          </p:txBody>
        </p:sp>
      </p:grpSp>
    </p:spTree>
    <p:extLst>
      <p:ext uri="{BB962C8B-B14F-4D97-AF65-F5344CB8AC3E}">
        <p14:creationId xmlns:p14="http://schemas.microsoft.com/office/powerpoint/2010/main" val="676617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6"/>
                                        </p:tgtEl>
                                        <p:attrNameLst>
                                          <p:attrName>style.visibility</p:attrName>
                                        </p:attrNameLst>
                                      </p:cBhvr>
                                      <p:to>
                                        <p:strVal val="visible"/>
                                      </p:to>
                                    </p:set>
                                    <p:animEffect transition="in" filter="fade">
                                      <p:cBhvr>
                                        <p:cTn id="7" dur="1000"/>
                                        <p:tgtEl>
                                          <p:spTgt spid="1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8"/>
                                        </p:tgtEl>
                                        <p:attrNameLst>
                                          <p:attrName>style.visibility</p:attrName>
                                        </p:attrNameLst>
                                      </p:cBhvr>
                                      <p:to>
                                        <p:strVal val="visible"/>
                                      </p:to>
                                    </p:set>
                                    <p:animEffect transition="in" filter="fade">
                                      <p:cBhvr>
                                        <p:cTn id="12" dur="1000"/>
                                        <p:tgtEl>
                                          <p:spTgt spid="1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97"/>
                                        </p:tgtEl>
                                        <p:attrNameLst>
                                          <p:attrName>style.visibility</p:attrName>
                                        </p:attrNameLst>
                                      </p:cBhvr>
                                      <p:to>
                                        <p:strVal val="visible"/>
                                      </p:to>
                                    </p:set>
                                    <p:animEffect transition="in" filter="fade">
                                      <p:cBhvr>
                                        <p:cTn id="17" dur="1000"/>
                                        <p:tgtEl>
                                          <p:spTgt spid="19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93"/>
                                        </p:tgtEl>
                                        <p:attrNameLst>
                                          <p:attrName>style.visibility</p:attrName>
                                        </p:attrNameLst>
                                      </p:cBhvr>
                                      <p:to>
                                        <p:strVal val="visible"/>
                                      </p:to>
                                    </p:set>
                                    <p:animEffect transition="in" filter="fade">
                                      <p:cBhvr>
                                        <p:cTn id="22" dur="1"/>
                                        <p:tgtEl>
                                          <p:spTgt spid="19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94"/>
                                        </p:tgtEl>
                                        <p:attrNameLst>
                                          <p:attrName>style.visibility</p:attrName>
                                        </p:attrNameLst>
                                      </p:cBhvr>
                                      <p:to>
                                        <p:strVal val="visible"/>
                                      </p:to>
                                    </p:set>
                                    <p:animEffect transition="in" filter="fade">
                                      <p:cBhvr>
                                        <p:cTn id="27" dur="1"/>
                                        <p:tgtEl>
                                          <p:spTgt spid="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6" name="Google Shape;206;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How Much Risk To Accept?</a:t>
            </a:r>
            <a:endParaRPr/>
          </a:p>
        </p:txBody>
      </p:sp>
      <p:sp>
        <p:nvSpPr>
          <p:cNvPr id="205" name="Google Shape;205;p40"/>
          <p:cNvSpPr txBox="1">
            <a:spLocks noGrp="1"/>
          </p:cNvSpPr>
          <p:nvPr>
            <p:ph type="body" idx="1"/>
          </p:nvPr>
        </p:nvSpPr>
        <p:spPr>
          <a:xfrm>
            <a:off x="457200" y="981188"/>
            <a:ext cx="8229600" cy="3603000"/>
          </a:xfrm>
          <a:prstGeom prst="rect">
            <a:avLst/>
          </a:prstGeom>
        </p:spPr>
        <p:txBody>
          <a:bodyPr spcFirstLastPara="1" wrap="square" lIns="91425" tIns="91425" rIns="91425" bIns="91425" anchor="t" anchorCtr="0">
            <a:noAutofit/>
          </a:bodyPr>
          <a:lstStyle/>
          <a:p>
            <a:pPr marL="457200" lvl="0" indent="-381000" rtl="0">
              <a:spcBef>
                <a:spcPts val="480"/>
              </a:spcBef>
              <a:spcAft>
                <a:spcPts val="0"/>
              </a:spcAft>
              <a:buClr>
                <a:srgbClr val="D89F39"/>
              </a:buClr>
              <a:buSzPts val="2400"/>
              <a:buChar char="●"/>
            </a:pPr>
            <a:r>
              <a:rPr lang="en" b="1">
                <a:solidFill>
                  <a:srgbClr val="003262"/>
                </a:solidFill>
              </a:rPr>
              <a:t>First convention:</a:t>
            </a:r>
            <a:endParaRPr b="1">
              <a:solidFill>
                <a:srgbClr val="003262"/>
              </a:solidFill>
            </a:endParaRPr>
          </a:p>
          <a:p>
            <a:pPr marL="914400" lvl="1" indent="-381000" rtl="0">
              <a:spcBef>
                <a:spcPts val="0"/>
              </a:spcBef>
              <a:spcAft>
                <a:spcPts val="0"/>
              </a:spcAft>
              <a:buClr>
                <a:srgbClr val="D89F39"/>
              </a:buClr>
              <a:buSzPts val="2400"/>
              <a:buChar char="○"/>
            </a:pPr>
            <a:r>
              <a:rPr lang="en">
                <a:solidFill>
                  <a:srgbClr val="000000"/>
                </a:solidFill>
              </a:rPr>
              <a:t>Accept a 5% risk of wrongly rejecting the null.</a:t>
            </a:r>
            <a:endParaRPr>
              <a:solidFill>
                <a:srgbClr val="000000"/>
              </a:solidFill>
            </a:endParaRPr>
          </a:p>
          <a:p>
            <a:pPr marL="914400" lvl="1" indent="-381000" rtl="0">
              <a:spcBef>
                <a:spcPts val="0"/>
              </a:spcBef>
              <a:spcAft>
                <a:spcPts val="0"/>
              </a:spcAft>
              <a:buClr>
                <a:srgbClr val="D89F39"/>
              </a:buClr>
              <a:buSzPts val="2400"/>
              <a:buChar char="○"/>
            </a:pPr>
            <a:r>
              <a:rPr lang="en">
                <a:solidFill>
                  <a:srgbClr val="000000"/>
                </a:solidFill>
              </a:rPr>
              <a:t>The result is “statistically significant.”</a:t>
            </a:r>
            <a:endParaRPr>
              <a:solidFill>
                <a:srgbClr val="000000"/>
              </a:solidFill>
            </a:endParaRPr>
          </a:p>
          <a:p>
            <a:pPr marL="0" lvl="0" indent="0" rtl="0">
              <a:spcBef>
                <a:spcPts val="480"/>
              </a:spcBef>
              <a:spcAft>
                <a:spcPts val="0"/>
              </a:spcAft>
              <a:buNone/>
            </a:pPr>
            <a:endParaRPr sz="600">
              <a:solidFill>
                <a:srgbClr val="000000"/>
              </a:solidFill>
            </a:endParaRPr>
          </a:p>
          <a:p>
            <a:pPr marL="457200" lvl="0" indent="-381000" rtl="0">
              <a:spcBef>
                <a:spcPts val="480"/>
              </a:spcBef>
              <a:spcAft>
                <a:spcPts val="0"/>
              </a:spcAft>
              <a:buClr>
                <a:srgbClr val="D89F39"/>
              </a:buClr>
              <a:buSzPts val="2400"/>
              <a:buChar char="●"/>
            </a:pPr>
            <a:r>
              <a:rPr lang="en" b="1">
                <a:solidFill>
                  <a:srgbClr val="003262"/>
                </a:solidFill>
              </a:rPr>
              <a:t>Second convention:</a:t>
            </a:r>
            <a:endParaRPr b="1">
              <a:solidFill>
                <a:srgbClr val="003262"/>
              </a:solidFill>
            </a:endParaRPr>
          </a:p>
          <a:p>
            <a:pPr marL="914400" lvl="1" indent="-381000" rtl="0">
              <a:spcBef>
                <a:spcPts val="0"/>
              </a:spcBef>
              <a:spcAft>
                <a:spcPts val="0"/>
              </a:spcAft>
              <a:buClr>
                <a:srgbClr val="D89F39"/>
              </a:buClr>
              <a:buSzPts val="2400"/>
              <a:buChar char="○"/>
            </a:pPr>
            <a:r>
              <a:rPr lang="en">
                <a:solidFill>
                  <a:srgbClr val="000000"/>
                </a:solidFill>
              </a:rPr>
              <a:t>Accept a 1% risk of wrongly rejecting the null.</a:t>
            </a:r>
            <a:endParaRPr/>
          </a:p>
          <a:p>
            <a:pPr marL="914400" lvl="1" indent="-381000" rtl="0">
              <a:spcBef>
                <a:spcPts val="0"/>
              </a:spcBef>
              <a:spcAft>
                <a:spcPts val="0"/>
              </a:spcAft>
              <a:buClr>
                <a:srgbClr val="D89F39"/>
              </a:buClr>
              <a:buSzPts val="2400"/>
              <a:buChar char="○"/>
            </a:pPr>
            <a:r>
              <a:rPr lang="en"/>
              <a:t>The result is “highly statistically significant.”</a:t>
            </a:r>
            <a:endParaRPr/>
          </a:p>
        </p:txBody>
      </p:sp>
    </p:spTree>
    <p:extLst>
      <p:ext uri="{BB962C8B-B14F-4D97-AF65-F5344CB8AC3E}">
        <p14:creationId xmlns:p14="http://schemas.microsoft.com/office/powerpoint/2010/main" val="313839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pic>
        <p:nvPicPr>
          <p:cNvPr id="211" name="Google Shape;211;p41"/>
          <p:cNvPicPr preferRelativeResize="0"/>
          <p:nvPr/>
        </p:nvPicPr>
        <p:blipFill>
          <a:blip r:embed="rId3">
            <a:alphaModFix/>
          </a:blip>
          <a:stretch>
            <a:fillRect/>
          </a:stretch>
        </p:blipFill>
        <p:spPr>
          <a:xfrm>
            <a:off x="1072688" y="1004100"/>
            <a:ext cx="6698325" cy="3465858"/>
          </a:xfrm>
          <a:prstGeom prst="rect">
            <a:avLst/>
          </a:prstGeom>
          <a:noFill/>
          <a:ln>
            <a:noFill/>
          </a:ln>
        </p:spPr>
      </p:pic>
      <p:sp>
        <p:nvSpPr>
          <p:cNvPr id="212" name="Google Shape;212;p4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Sir Ronald Fisher, 1890-1962</a:t>
            </a:r>
            <a:endParaRPr/>
          </a:p>
        </p:txBody>
      </p:sp>
    </p:spTree>
    <p:extLst>
      <p:ext uri="{BB962C8B-B14F-4D97-AF65-F5344CB8AC3E}">
        <p14:creationId xmlns:p14="http://schemas.microsoft.com/office/powerpoint/2010/main" val="34194613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42"/>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Sir Ronald Fisher, 1925</a:t>
            </a:r>
            <a:endParaRPr/>
          </a:p>
        </p:txBody>
      </p:sp>
      <p:sp>
        <p:nvSpPr>
          <p:cNvPr id="217" name="Google Shape;217;p42"/>
          <p:cNvSpPr txBox="1">
            <a:spLocks noGrp="1"/>
          </p:cNvSpPr>
          <p:nvPr>
            <p:ph type="body" idx="1"/>
          </p:nvPr>
        </p:nvSpPr>
        <p:spPr>
          <a:xfrm>
            <a:off x="457200" y="1680188"/>
            <a:ext cx="8229600" cy="17832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“It is convenient to take this point [5%] as a limit in judging whether a deviation is to be considered significant or not.”</a:t>
            </a:r>
            <a:endParaRPr>
              <a:solidFill>
                <a:srgbClr val="003262"/>
              </a:solidFill>
            </a:endParaRPr>
          </a:p>
          <a:p>
            <a:pPr marL="0" lvl="0" indent="0" rtl="0">
              <a:spcBef>
                <a:spcPts val="480"/>
              </a:spcBef>
              <a:spcAft>
                <a:spcPts val="0"/>
              </a:spcAft>
              <a:buNone/>
            </a:pPr>
            <a:r>
              <a:rPr lang="en"/>
              <a:t>–– </a:t>
            </a:r>
            <a:r>
              <a:rPr lang="en" i="1"/>
              <a:t>Statistical Methods for Research Workers</a:t>
            </a:r>
            <a:endParaRPr i="1"/>
          </a:p>
        </p:txBody>
      </p:sp>
    </p:spTree>
    <p:extLst>
      <p:ext uri="{BB962C8B-B14F-4D97-AF65-F5344CB8AC3E}">
        <p14:creationId xmlns:p14="http://schemas.microsoft.com/office/powerpoint/2010/main" val="179318333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4" name="Google Shape;224;p43"/>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Sir Ronald Fisher, 1926</a:t>
            </a:r>
            <a:endParaRPr/>
          </a:p>
        </p:txBody>
      </p:sp>
      <p:sp>
        <p:nvSpPr>
          <p:cNvPr id="223" name="Google Shape;223;p43"/>
          <p:cNvSpPr txBox="1">
            <a:spLocks noGrp="1"/>
          </p:cNvSpPr>
          <p:nvPr>
            <p:ph type="body" idx="1"/>
          </p:nvPr>
        </p:nvSpPr>
        <p:spPr>
          <a:xfrm>
            <a:off x="457200" y="1390950"/>
            <a:ext cx="8229600" cy="2361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“If one in twenty does not seem high enough odds, we may, if we prefer it, draw the line at one in fifty (the 2 percent point), or one in a hundred (the 1 percent point). Personally, the author prefers to set a low standard of significance at the 5 percent point …”</a:t>
            </a:r>
            <a:endParaRPr>
              <a:solidFill>
                <a:srgbClr val="003262"/>
              </a:solidFill>
            </a:endParaRPr>
          </a:p>
        </p:txBody>
      </p:sp>
    </p:spTree>
    <p:extLst>
      <p:ext uri="{BB962C8B-B14F-4D97-AF65-F5344CB8AC3E}">
        <p14:creationId xmlns:p14="http://schemas.microsoft.com/office/powerpoint/2010/main" val="376748634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30" name="Google Shape;230;p44"/>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Sir Ronald Fisher, 1935</a:t>
            </a:r>
            <a:endParaRPr/>
          </a:p>
        </p:txBody>
      </p:sp>
      <p:sp>
        <p:nvSpPr>
          <p:cNvPr id="229" name="Google Shape;229;p44"/>
          <p:cNvSpPr txBox="1">
            <a:spLocks noGrp="1"/>
          </p:cNvSpPr>
          <p:nvPr>
            <p:ph type="body" idx="1"/>
          </p:nvPr>
        </p:nvSpPr>
        <p:spPr>
          <a:xfrm>
            <a:off x="457200" y="1390950"/>
            <a:ext cx="8229600" cy="2361600"/>
          </a:xfrm>
          <a:prstGeom prst="rect">
            <a:avLst/>
          </a:prstGeom>
        </p:spPr>
        <p:txBody>
          <a:bodyPr spcFirstLastPara="1" wrap="square" lIns="91425" tIns="91425" rIns="91425" bIns="91425" anchor="t" anchorCtr="0">
            <a:noAutofit/>
          </a:bodyPr>
          <a:lstStyle/>
          <a:p>
            <a:pPr marL="0" lvl="0" indent="0" rtl="0">
              <a:spcBef>
                <a:spcPts val="480"/>
              </a:spcBef>
              <a:spcAft>
                <a:spcPts val="0"/>
              </a:spcAft>
              <a:buNone/>
            </a:pPr>
            <a:r>
              <a:rPr lang="en">
                <a:solidFill>
                  <a:srgbClr val="003262"/>
                </a:solidFill>
              </a:rPr>
              <a:t>“</a:t>
            </a:r>
            <a:r>
              <a:rPr lang="en"/>
              <a:t>No isolated experiment, however significant in itself, can suffice for the experimental demonstration of any natural phenomenon.</a:t>
            </a:r>
            <a:r>
              <a:rPr lang="en">
                <a:solidFill>
                  <a:srgbClr val="003262"/>
                </a:solidFill>
              </a:rPr>
              <a:t>”</a:t>
            </a:r>
            <a:endParaRPr>
              <a:solidFill>
                <a:srgbClr val="003262"/>
              </a:solidFill>
            </a:endParaRPr>
          </a:p>
        </p:txBody>
      </p:sp>
    </p:spTree>
    <p:extLst>
      <p:ext uri="{BB962C8B-B14F-4D97-AF65-F5344CB8AC3E}">
        <p14:creationId xmlns:p14="http://schemas.microsoft.com/office/powerpoint/2010/main" val="33603789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5"/>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Attendance</a:t>
            </a:r>
            <a:endParaRPr/>
          </a:p>
        </p:txBody>
      </p:sp>
      <p:sp>
        <p:nvSpPr>
          <p:cNvPr id="236" name="Google Shape;236;p45"/>
          <p:cNvSpPr txBox="1">
            <a:spLocks noGrp="1"/>
          </p:cNvSpPr>
          <p:nvPr>
            <p:ph type="title" idx="4294967295"/>
          </p:nvPr>
        </p:nvSpPr>
        <p:spPr>
          <a:xfrm>
            <a:off x="0" y="3532188"/>
            <a:ext cx="6705600" cy="67627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000" b="0" u="sng">
                <a:solidFill>
                  <a:schemeClr val="hlink"/>
                </a:solidFill>
                <a:hlinkClick r:id="rId3"/>
              </a:rPr>
              <a:t>bit.ly/attend8</a:t>
            </a:r>
            <a:endParaRPr sz="3000" b="0"/>
          </a:p>
        </p:txBody>
      </p:sp>
    </p:spTree>
    <p:extLst>
      <p:ext uri="{BB962C8B-B14F-4D97-AF65-F5344CB8AC3E}">
        <p14:creationId xmlns:p14="http://schemas.microsoft.com/office/powerpoint/2010/main" val="31160734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Quantifying Conclusions</a:t>
            </a:r>
            <a:endParaRPr/>
          </a:p>
        </p:txBody>
      </p:sp>
      <p:sp>
        <p:nvSpPr>
          <p:cNvPr id="242" name="Google Shape;242;p46"/>
          <p:cNvSpPr txBox="1">
            <a:spLocks noGrp="1"/>
          </p:cNvSpPr>
          <p:nvPr>
            <p:ph type="body" idx="1"/>
          </p:nvPr>
        </p:nvSpPr>
        <p:spPr>
          <a:xfrm>
            <a:off x="457200" y="971550"/>
            <a:ext cx="8229600" cy="902400"/>
          </a:xfrm>
          <a:prstGeom prst="rect">
            <a:avLst/>
          </a:prstGeom>
        </p:spPr>
        <p:txBody>
          <a:bodyPr spcFirstLastPara="1" wrap="square" lIns="91425" tIns="91425" rIns="91425" bIns="91425" anchor="t" anchorCtr="0">
            <a:noAutofit/>
          </a:bodyPr>
          <a:lstStyle/>
          <a:p>
            <a:pPr marL="0" lvl="0" indent="0" rtl="0">
              <a:spcBef>
                <a:spcPts val="0"/>
              </a:spcBef>
              <a:spcAft>
                <a:spcPts val="400"/>
              </a:spcAft>
              <a:buNone/>
            </a:pPr>
            <a:r>
              <a:rPr lang="en"/>
              <a:t>P(the </a:t>
            </a:r>
            <a:r>
              <a:rPr lang="en">
                <a:solidFill>
                  <a:srgbClr val="C4820E"/>
                </a:solidFill>
              </a:rPr>
              <a:t>test statistic</a:t>
            </a:r>
            <a:r>
              <a:rPr lang="en"/>
              <a:t> would be </a:t>
            </a:r>
            <a:r>
              <a:rPr lang="en">
                <a:solidFill>
                  <a:schemeClr val="accent4"/>
                </a:solidFill>
              </a:rPr>
              <a:t>equal to or more extreme</a:t>
            </a:r>
            <a:br>
              <a:rPr lang="en"/>
            </a:br>
            <a:r>
              <a:rPr lang="en"/>
              <a:t>    than </a:t>
            </a:r>
            <a:r>
              <a:rPr lang="en">
                <a:solidFill>
                  <a:srgbClr val="000000"/>
                </a:solidFill>
              </a:rPr>
              <a:t>the</a:t>
            </a:r>
            <a:r>
              <a:rPr lang="en">
                <a:solidFill>
                  <a:srgbClr val="007DD6"/>
                </a:solidFill>
              </a:rPr>
              <a:t> observed test statistic</a:t>
            </a:r>
            <a:r>
              <a:rPr lang="en"/>
              <a:t> </a:t>
            </a:r>
            <a:r>
              <a:rPr lang="en">
                <a:solidFill>
                  <a:srgbClr val="0B5394"/>
                </a:solidFill>
              </a:rPr>
              <a:t>under the null hypothesis</a:t>
            </a:r>
            <a:r>
              <a:rPr lang="en"/>
              <a:t>)</a:t>
            </a:r>
            <a:endParaRPr/>
          </a:p>
        </p:txBody>
      </p:sp>
      <p:pic>
        <p:nvPicPr>
          <p:cNvPr id="243" name="Google Shape;243;p46"/>
          <p:cNvPicPr preferRelativeResize="0"/>
          <p:nvPr/>
        </p:nvPicPr>
        <p:blipFill>
          <a:blip r:embed="rId3">
            <a:alphaModFix/>
          </a:blip>
          <a:stretch>
            <a:fillRect/>
          </a:stretch>
        </p:blipFill>
        <p:spPr>
          <a:xfrm>
            <a:off x="1400175" y="2170225"/>
            <a:ext cx="4163975" cy="2394600"/>
          </a:xfrm>
          <a:prstGeom prst="rect">
            <a:avLst/>
          </a:prstGeom>
          <a:noFill/>
          <a:ln>
            <a:noFill/>
          </a:ln>
        </p:spPr>
      </p:pic>
      <p:grpSp>
        <p:nvGrpSpPr>
          <p:cNvPr id="244" name="Google Shape;244;p46"/>
          <p:cNvGrpSpPr/>
          <p:nvPr/>
        </p:nvGrpSpPr>
        <p:grpSpPr>
          <a:xfrm>
            <a:off x="2093725" y="1826000"/>
            <a:ext cx="2887200" cy="516300"/>
            <a:chOff x="2093725" y="1826000"/>
            <a:chExt cx="2887200" cy="516300"/>
          </a:xfrm>
        </p:grpSpPr>
        <p:cxnSp>
          <p:nvCxnSpPr>
            <p:cNvPr id="245" name="Google Shape;245;p46"/>
            <p:cNvCxnSpPr/>
            <p:nvPr/>
          </p:nvCxnSpPr>
          <p:spPr>
            <a:xfrm rot="10800000" flipH="1">
              <a:off x="2361425" y="1826000"/>
              <a:ext cx="353700" cy="516300"/>
            </a:xfrm>
            <a:prstGeom prst="straightConnector1">
              <a:avLst/>
            </a:prstGeom>
            <a:noFill/>
            <a:ln w="38100" cap="flat" cmpd="sng">
              <a:solidFill>
                <a:srgbClr val="980000"/>
              </a:solidFill>
              <a:prstDash val="solid"/>
              <a:round/>
              <a:headEnd type="stealth" w="med" len="med"/>
              <a:tailEnd type="none" w="med" len="med"/>
            </a:ln>
          </p:spPr>
        </p:cxnSp>
        <p:cxnSp>
          <p:nvCxnSpPr>
            <p:cNvPr id="246" name="Google Shape;246;p46"/>
            <p:cNvCxnSpPr/>
            <p:nvPr/>
          </p:nvCxnSpPr>
          <p:spPr>
            <a:xfrm>
              <a:off x="2093725" y="1826000"/>
              <a:ext cx="2887200" cy="0"/>
            </a:xfrm>
            <a:prstGeom prst="straightConnector1">
              <a:avLst/>
            </a:prstGeom>
            <a:noFill/>
            <a:ln w="38100" cap="flat" cmpd="sng">
              <a:solidFill>
                <a:srgbClr val="980000"/>
              </a:solidFill>
              <a:prstDash val="solid"/>
              <a:round/>
              <a:headEnd type="none" w="med" len="med"/>
              <a:tailEnd type="none" w="med" len="med"/>
            </a:ln>
          </p:spPr>
        </p:cxnSp>
      </p:grpSp>
      <p:grpSp>
        <p:nvGrpSpPr>
          <p:cNvPr id="247" name="Google Shape;247;p46"/>
          <p:cNvGrpSpPr/>
          <p:nvPr/>
        </p:nvGrpSpPr>
        <p:grpSpPr>
          <a:xfrm>
            <a:off x="3040200" y="1825875"/>
            <a:ext cx="5417219" cy="1778400"/>
            <a:chOff x="3040200" y="1825875"/>
            <a:chExt cx="5417219" cy="1778400"/>
          </a:xfrm>
        </p:grpSpPr>
        <p:cxnSp>
          <p:nvCxnSpPr>
            <p:cNvPr id="248" name="Google Shape;248;p46"/>
            <p:cNvCxnSpPr/>
            <p:nvPr/>
          </p:nvCxnSpPr>
          <p:spPr>
            <a:xfrm rot="10800000" flipH="1">
              <a:off x="3040200" y="1825875"/>
              <a:ext cx="2676900" cy="1778400"/>
            </a:xfrm>
            <a:prstGeom prst="straightConnector1">
              <a:avLst/>
            </a:prstGeom>
            <a:noFill/>
            <a:ln w="38100" cap="flat" cmpd="sng">
              <a:solidFill>
                <a:srgbClr val="980000"/>
              </a:solidFill>
              <a:prstDash val="solid"/>
              <a:round/>
              <a:headEnd type="stealth" w="med" len="med"/>
              <a:tailEnd type="none" w="med" len="med"/>
            </a:ln>
          </p:spPr>
        </p:cxnSp>
        <p:cxnSp>
          <p:nvCxnSpPr>
            <p:cNvPr id="249" name="Google Shape;249;p46"/>
            <p:cNvCxnSpPr/>
            <p:nvPr/>
          </p:nvCxnSpPr>
          <p:spPr>
            <a:xfrm>
              <a:off x="5114819" y="1826000"/>
              <a:ext cx="3342600" cy="0"/>
            </a:xfrm>
            <a:prstGeom prst="straightConnector1">
              <a:avLst/>
            </a:prstGeom>
            <a:noFill/>
            <a:ln w="38100" cap="flat" cmpd="sng">
              <a:solidFill>
                <a:srgbClr val="980000"/>
              </a:solidFill>
              <a:prstDash val="solid"/>
              <a:round/>
              <a:headEnd type="none" w="med" len="med"/>
              <a:tailEnd type="none" w="med" len="med"/>
            </a:ln>
          </p:spPr>
        </p:cxnSp>
      </p:grpSp>
      <p:sp>
        <p:nvSpPr>
          <p:cNvPr id="250" name="Google Shape;250;p46"/>
          <p:cNvSpPr txBox="1"/>
          <p:nvPr/>
        </p:nvSpPr>
        <p:spPr>
          <a:xfrm>
            <a:off x="5468550" y="2174250"/>
            <a:ext cx="33426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Evaluating Mendel's pea flower hypothesis</a:t>
            </a:r>
            <a:endParaRPr sz="2400"/>
          </a:p>
        </p:txBody>
      </p:sp>
      <p:sp>
        <p:nvSpPr>
          <p:cNvPr id="251" name="Google Shape;251;p46"/>
          <p:cNvSpPr/>
          <p:nvPr/>
        </p:nvSpPr>
        <p:spPr>
          <a:xfrm>
            <a:off x="2370919" y="2696025"/>
            <a:ext cx="2045925" cy="1539225"/>
          </a:xfrm>
          <a:custGeom>
            <a:avLst/>
            <a:gdLst/>
            <a:ahLst/>
            <a:cxnLst/>
            <a:rect l="l" t="t" r="r" b="b"/>
            <a:pathLst>
              <a:path w="81837" h="61569" extrusionOk="0">
                <a:moveTo>
                  <a:pt x="382" y="0"/>
                </a:moveTo>
                <a:lnTo>
                  <a:pt x="5354" y="0"/>
                </a:lnTo>
                <a:lnTo>
                  <a:pt x="5354" y="19121"/>
                </a:lnTo>
                <a:lnTo>
                  <a:pt x="19885" y="19121"/>
                </a:lnTo>
                <a:lnTo>
                  <a:pt x="19885" y="30594"/>
                </a:lnTo>
                <a:lnTo>
                  <a:pt x="33270" y="30594"/>
                </a:lnTo>
                <a:lnTo>
                  <a:pt x="33270" y="45125"/>
                </a:lnTo>
                <a:lnTo>
                  <a:pt x="46272" y="45125"/>
                </a:lnTo>
                <a:lnTo>
                  <a:pt x="46272" y="52391"/>
                </a:lnTo>
                <a:lnTo>
                  <a:pt x="56980" y="52391"/>
                </a:lnTo>
                <a:lnTo>
                  <a:pt x="56980" y="56598"/>
                </a:lnTo>
                <a:lnTo>
                  <a:pt x="81837" y="56598"/>
                </a:lnTo>
                <a:lnTo>
                  <a:pt x="81837" y="61569"/>
                </a:lnTo>
                <a:lnTo>
                  <a:pt x="0" y="61569"/>
                </a:lnTo>
                <a:close/>
              </a:path>
            </a:pathLst>
          </a:custGeom>
          <a:solidFill>
            <a:srgbClr val="C4CC00">
              <a:alpha val="35000"/>
            </a:srgbClr>
          </a:solidFill>
          <a:ln w="9525" cap="flat" cmpd="sng">
            <a:solidFill>
              <a:schemeClr val="dk2"/>
            </a:solidFill>
            <a:prstDash val="solid"/>
            <a:round/>
            <a:headEnd type="none" w="med" len="med"/>
            <a:tailEnd type="none" w="med" len="med"/>
          </a:ln>
        </p:spPr>
      </p:sp>
      <p:grpSp>
        <p:nvGrpSpPr>
          <p:cNvPr id="252" name="Google Shape;252;p46"/>
          <p:cNvGrpSpPr/>
          <p:nvPr/>
        </p:nvGrpSpPr>
        <p:grpSpPr>
          <a:xfrm>
            <a:off x="3527850" y="3060475"/>
            <a:ext cx="5420700" cy="763500"/>
            <a:chOff x="3527850" y="3060475"/>
            <a:chExt cx="5420700" cy="763500"/>
          </a:xfrm>
        </p:grpSpPr>
        <p:cxnSp>
          <p:nvCxnSpPr>
            <p:cNvPr id="253" name="Google Shape;253;p46"/>
            <p:cNvCxnSpPr>
              <a:endCxn id="254" idx="1"/>
            </p:cNvCxnSpPr>
            <p:nvPr/>
          </p:nvCxnSpPr>
          <p:spPr>
            <a:xfrm rot="10800000" flipH="1">
              <a:off x="3527850" y="3381775"/>
              <a:ext cx="1940700" cy="442200"/>
            </a:xfrm>
            <a:prstGeom prst="straightConnector1">
              <a:avLst/>
            </a:prstGeom>
            <a:noFill/>
            <a:ln w="38100" cap="flat" cmpd="sng">
              <a:solidFill>
                <a:srgbClr val="980000"/>
              </a:solidFill>
              <a:prstDash val="solid"/>
              <a:round/>
              <a:headEnd type="stealth" w="med" len="med"/>
              <a:tailEnd type="none" w="med" len="med"/>
            </a:ln>
          </p:spPr>
        </p:cxnSp>
        <p:sp>
          <p:nvSpPr>
            <p:cNvPr id="254" name="Google Shape;254;p46"/>
            <p:cNvSpPr txBox="1"/>
            <p:nvPr/>
          </p:nvSpPr>
          <p:spPr>
            <a:xfrm>
              <a:off x="5468550" y="3060475"/>
              <a:ext cx="3480000" cy="6426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This area is the P-value (approximately) </a:t>
              </a:r>
              <a:endParaRPr sz="2400"/>
            </a:p>
          </p:txBody>
        </p:sp>
      </p:grpSp>
    </p:spTree>
    <p:extLst>
      <p:ext uri="{BB962C8B-B14F-4D97-AF65-F5344CB8AC3E}">
        <p14:creationId xmlns:p14="http://schemas.microsoft.com/office/powerpoint/2010/main" val="125537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3"/>
                                        </p:tgtEl>
                                        <p:attrNameLst>
                                          <p:attrName>style.visibility</p:attrName>
                                        </p:attrNameLst>
                                      </p:cBhvr>
                                      <p:to>
                                        <p:strVal val="visible"/>
                                      </p:to>
                                    </p:set>
                                    <p:animEffect transition="in" filter="fade">
                                      <p:cBhvr>
                                        <p:cTn id="7" dur="1"/>
                                        <p:tgtEl>
                                          <p:spTgt spid="2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0"/>
                                        </p:tgtEl>
                                        <p:attrNameLst>
                                          <p:attrName>style.visibility</p:attrName>
                                        </p:attrNameLst>
                                      </p:cBhvr>
                                      <p:to>
                                        <p:strVal val="visible"/>
                                      </p:to>
                                    </p:set>
                                    <p:animEffect transition="in" filter="fade">
                                      <p:cBhvr>
                                        <p:cTn id="12" dur="1"/>
                                        <p:tgtEl>
                                          <p:spTgt spid="2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4"/>
                                        </p:tgtEl>
                                        <p:attrNameLst>
                                          <p:attrName>style.visibility</p:attrName>
                                        </p:attrNameLst>
                                      </p:cBhvr>
                                      <p:to>
                                        <p:strVal val="visible"/>
                                      </p:to>
                                    </p:set>
                                    <p:animEffect transition="in" filter="fade">
                                      <p:cBhvr>
                                        <p:cTn id="17" dur="1"/>
                                        <p:tgtEl>
                                          <p:spTgt spid="2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7"/>
                                        </p:tgtEl>
                                        <p:attrNameLst>
                                          <p:attrName>style.visibility</p:attrName>
                                        </p:attrNameLst>
                                      </p:cBhvr>
                                      <p:to>
                                        <p:strVal val="visible"/>
                                      </p:to>
                                    </p:set>
                                    <p:animEffect transition="in" filter="fade">
                                      <p:cBhvr>
                                        <p:cTn id="22" dur="1"/>
                                        <p:tgtEl>
                                          <p:spTgt spid="24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1"/>
                                        </p:tgtEl>
                                        <p:attrNameLst>
                                          <p:attrName>style.visibility</p:attrName>
                                        </p:attrNameLst>
                                      </p:cBhvr>
                                      <p:to>
                                        <p:strVal val="visible"/>
                                      </p:to>
                                    </p:set>
                                    <p:animEffect transition="in" filter="fade">
                                      <p:cBhvr>
                                        <p:cTn id="27" dur="1"/>
                                        <p:tgtEl>
                                          <p:spTgt spid="25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52"/>
                                        </p:tgtEl>
                                        <p:attrNameLst>
                                          <p:attrName>style.visibility</p:attrName>
                                        </p:attrNameLst>
                                      </p:cBhvr>
                                      <p:to>
                                        <p:strVal val="visible"/>
                                      </p:to>
                                    </p:set>
                                    <p:animEffect transition="in" filter="fade">
                                      <p:cBhvr>
                                        <p:cTn id="32" dur="1"/>
                                        <p:tgtEl>
                                          <p:spTgt spid="2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7"/>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An Error Probability</a:t>
            </a:r>
            <a:endParaRPr/>
          </a:p>
        </p:txBody>
      </p:sp>
      <p:sp>
        <p:nvSpPr>
          <p:cNvPr id="260" name="Google Shape;260;p47"/>
          <p:cNvSpPr txBox="1">
            <a:spLocks noGrp="1"/>
          </p:cNvSpPr>
          <p:nvPr>
            <p:ph type="body" idx="1"/>
          </p:nvPr>
        </p:nvSpPr>
        <p:spPr>
          <a:prstGeom prst="rect">
            <a:avLst/>
          </a:prstGeom>
        </p:spPr>
        <p:txBody>
          <a:bodyPr spcFirstLastPara="1" wrap="square" lIns="91425" tIns="91425" rIns="91425" bIns="91425" anchor="t" anchorCtr="0">
            <a:noAutofit/>
          </a:bodyPr>
          <a:lstStyle/>
          <a:p>
            <a:pPr marL="457200" lvl="0" indent="-381000" rtl="0">
              <a:spcBef>
                <a:spcPts val="480"/>
              </a:spcBef>
              <a:spcAft>
                <a:spcPts val="0"/>
              </a:spcAft>
              <a:buSzPts val="2400"/>
              <a:buChar char="●"/>
            </a:pPr>
            <a:r>
              <a:rPr lang="en"/>
              <a:t>The cutoff for the P-value is an error probability.</a:t>
            </a:r>
            <a:endParaRPr/>
          </a:p>
          <a:p>
            <a:pPr marL="0" lvl="0" indent="0" rtl="0">
              <a:spcBef>
                <a:spcPts val="480"/>
              </a:spcBef>
              <a:spcAft>
                <a:spcPts val="0"/>
              </a:spcAft>
              <a:buNone/>
            </a:pPr>
            <a:endParaRPr sz="800"/>
          </a:p>
          <a:p>
            <a:pPr marL="457200" lvl="0" indent="-381000" rtl="0">
              <a:spcBef>
                <a:spcPts val="480"/>
              </a:spcBef>
              <a:spcAft>
                <a:spcPts val="0"/>
              </a:spcAft>
              <a:buSzPts val="2400"/>
              <a:buChar char="●"/>
            </a:pPr>
            <a:r>
              <a:rPr lang="en"/>
              <a:t>If:</a:t>
            </a:r>
            <a:endParaRPr/>
          </a:p>
          <a:p>
            <a:pPr marL="914400" lvl="1" indent="-381000" rtl="0">
              <a:spcBef>
                <a:spcPts val="0"/>
              </a:spcBef>
              <a:spcAft>
                <a:spcPts val="0"/>
              </a:spcAft>
              <a:buSzPts val="2400"/>
              <a:buChar char="○"/>
            </a:pPr>
            <a:r>
              <a:rPr lang="en"/>
              <a:t>your </a:t>
            </a:r>
            <a:r>
              <a:rPr lang="en" b="1">
                <a:solidFill>
                  <a:srgbClr val="0000FF"/>
                </a:solidFill>
              </a:rPr>
              <a:t>cutoff is 5%</a:t>
            </a:r>
            <a:endParaRPr b="1">
              <a:solidFill>
                <a:srgbClr val="0000FF"/>
              </a:solidFill>
            </a:endParaRPr>
          </a:p>
          <a:p>
            <a:pPr marL="914400" lvl="1" indent="-381000" rtl="0">
              <a:spcBef>
                <a:spcPts val="0"/>
              </a:spcBef>
              <a:spcAft>
                <a:spcPts val="0"/>
              </a:spcAft>
              <a:buSzPts val="2400"/>
              <a:buChar char="○"/>
            </a:pPr>
            <a:r>
              <a:rPr lang="en"/>
              <a:t>and the </a:t>
            </a:r>
            <a:r>
              <a:rPr lang="en" b="1">
                <a:solidFill>
                  <a:srgbClr val="0000FF"/>
                </a:solidFill>
              </a:rPr>
              <a:t>null hypothesis happens to be true</a:t>
            </a:r>
            <a:endParaRPr b="1">
              <a:solidFill>
                <a:srgbClr val="0000FF"/>
              </a:solidFill>
            </a:endParaRPr>
          </a:p>
          <a:p>
            <a:pPr marL="914400" lvl="1" indent="-381000" rtl="0">
              <a:spcBef>
                <a:spcPts val="0"/>
              </a:spcBef>
              <a:spcAft>
                <a:spcPts val="0"/>
              </a:spcAft>
              <a:buSzPts val="2400"/>
              <a:buChar char="○"/>
            </a:pPr>
            <a:r>
              <a:rPr lang="en"/>
              <a:t>(but you don’t know that)</a:t>
            </a:r>
            <a:endParaRPr/>
          </a:p>
          <a:p>
            <a:pPr marL="0" lvl="0" indent="0" rtl="0">
              <a:spcBef>
                <a:spcPts val="480"/>
              </a:spcBef>
              <a:spcAft>
                <a:spcPts val="0"/>
              </a:spcAft>
              <a:buNone/>
            </a:pPr>
            <a:endParaRPr sz="800"/>
          </a:p>
          <a:p>
            <a:pPr marL="457200" lvl="0" indent="-381000" rtl="0">
              <a:spcBef>
                <a:spcPts val="480"/>
              </a:spcBef>
              <a:spcAft>
                <a:spcPts val="0"/>
              </a:spcAft>
              <a:buSzPts val="2400"/>
              <a:buChar char="●"/>
            </a:pPr>
            <a:r>
              <a:rPr lang="en"/>
              <a:t>then there is about a </a:t>
            </a:r>
            <a:r>
              <a:rPr lang="en" b="1">
                <a:solidFill>
                  <a:srgbClr val="FF0000"/>
                </a:solidFill>
              </a:rPr>
              <a:t>5% chance</a:t>
            </a:r>
            <a:r>
              <a:rPr lang="en"/>
              <a:t> that </a:t>
            </a:r>
            <a:r>
              <a:rPr lang="en" b="1">
                <a:solidFill>
                  <a:srgbClr val="FF0000"/>
                </a:solidFill>
              </a:rPr>
              <a:t>your test will reject the null hypothesis anyway</a:t>
            </a:r>
            <a:r>
              <a:rPr lang="en"/>
              <a:t>.</a:t>
            </a:r>
            <a:endParaRPr/>
          </a:p>
        </p:txBody>
      </p:sp>
      <p:sp>
        <p:nvSpPr>
          <p:cNvPr id="261" name="Google Shape;261;p47"/>
          <p:cNvSpPr txBox="1"/>
          <p:nvPr/>
        </p:nvSpPr>
        <p:spPr>
          <a:xfrm>
            <a:off x="3899400" y="4139883"/>
            <a:ext cx="1345200" cy="7584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solidFill>
                  <a:srgbClr val="3B7EA1"/>
                </a:solidFill>
              </a:rPr>
              <a:t>(Demo)</a:t>
            </a:r>
            <a:endParaRPr sz="2400">
              <a:solidFill>
                <a:srgbClr val="3B7EA1"/>
              </a:solidFill>
            </a:endParaRPr>
          </a:p>
        </p:txBody>
      </p:sp>
    </p:spTree>
    <p:extLst>
      <p:ext uri="{BB962C8B-B14F-4D97-AF65-F5344CB8AC3E}">
        <p14:creationId xmlns:p14="http://schemas.microsoft.com/office/powerpoint/2010/main" val="202117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Where it gets hairy</a:t>
            </a:r>
            <a:endParaRPr/>
          </a:p>
        </p:txBody>
      </p:sp>
      <p:sp>
        <p:nvSpPr>
          <p:cNvPr id="174" name="Google Shape;174;p38"/>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Most swans are white.</a:t>
            </a:r>
            <a:br>
              <a:rPr lang="en"/>
            </a:br>
            <a:endParaRPr/>
          </a:p>
          <a:p>
            <a:pPr marL="457200" lvl="0" indent="-419100" rtl="0">
              <a:spcBef>
                <a:spcPts val="0"/>
              </a:spcBef>
              <a:spcAft>
                <a:spcPts val="0"/>
              </a:spcAft>
              <a:buClr>
                <a:srgbClr val="D89F39"/>
              </a:buClr>
              <a:buSzPts val="3000"/>
              <a:buChar char="●"/>
            </a:pPr>
            <a:r>
              <a:rPr lang="en" b="1"/>
              <a:t>Prediction:</a:t>
            </a:r>
            <a:r>
              <a:rPr lang="en"/>
              <a:t> ???</a:t>
            </a:r>
            <a:endParaRPr/>
          </a:p>
          <a:p>
            <a:pPr marL="0" lvl="0" indent="0" rtl="0">
              <a:spcBef>
                <a:spcPts val="600"/>
              </a:spcBef>
              <a:spcAft>
                <a:spcPts val="0"/>
              </a:spcAft>
              <a:buNone/>
            </a:pPr>
            <a:endParaRPr sz="1400"/>
          </a:p>
          <a:p>
            <a:pPr marL="457200" lvl="0" indent="-419100" rtl="0">
              <a:spcBef>
                <a:spcPts val="60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8"/>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Deflategate</a:t>
            </a:r>
            <a:endParaRPr/>
          </a:p>
        </p:txBody>
      </p:sp>
    </p:spTree>
    <p:extLst>
      <p:ext uri="{BB962C8B-B14F-4D97-AF65-F5344CB8AC3E}">
        <p14:creationId xmlns:p14="http://schemas.microsoft.com/office/powerpoint/2010/main" val="17993498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Deflategate</a:t>
            </a:r>
            <a:endParaRPr/>
          </a:p>
        </p:txBody>
      </p:sp>
      <p:pic>
        <p:nvPicPr>
          <p:cNvPr id="272" name="Google Shape;272;p49"/>
          <p:cNvPicPr preferRelativeResize="0"/>
          <p:nvPr/>
        </p:nvPicPr>
        <p:blipFill>
          <a:blip r:embed="rId3">
            <a:alphaModFix/>
          </a:blip>
          <a:stretch>
            <a:fillRect/>
          </a:stretch>
        </p:blipFill>
        <p:spPr>
          <a:xfrm>
            <a:off x="1809588" y="1016387"/>
            <a:ext cx="5524825" cy="3110725"/>
          </a:xfrm>
          <a:prstGeom prst="rect">
            <a:avLst/>
          </a:prstGeom>
          <a:noFill/>
          <a:ln>
            <a:noFill/>
          </a:ln>
        </p:spPr>
      </p:pic>
    </p:spTree>
    <p:extLst>
      <p:ext uri="{BB962C8B-B14F-4D97-AF65-F5344CB8AC3E}">
        <p14:creationId xmlns:p14="http://schemas.microsoft.com/office/powerpoint/2010/main" val="177308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5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Tom Brady Then</a:t>
            </a:r>
            <a:endParaRPr/>
          </a:p>
        </p:txBody>
      </p:sp>
      <p:pic>
        <p:nvPicPr>
          <p:cNvPr id="278" name="Google Shape;278;p50"/>
          <p:cNvPicPr preferRelativeResize="0"/>
          <p:nvPr/>
        </p:nvPicPr>
        <p:blipFill>
          <a:blip r:embed="rId3">
            <a:alphaModFix/>
          </a:blip>
          <a:stretch>
            <a:fillRect/>
          </a:stretch>
        </p:blipFill>
        <p:spPr>
          <a:xfrm>
            <a:off x="1768750" y="1031063"/>
            <a:ext cx="5606501" cy="3504075"/>
          </a:xfrm>
          <a:prstGeom prst="rect">
            <a:avLst/>
          </a:prstGeom>
          <a:noFill/>
          <a:ln>
            <a:noFill/>
          </a:ln>
        </p:spPr>
      </p:pic>
    </p:spTree>
    <p:extLst>
      <p:ext uri="{BB962C8B-B14F-4D97-AF65-F5344CB8AC3E}">
        <p14:creationId xmlns:p14="http://schemas.microsoft.com/office/powerpoint/2010/main" val="3439326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51"/>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Tom Brady Now</a:t>
            </a:r>
            <a:endParaRPr/>
          </a:p>
        </p:txBody>
      </p:sp>
      <p:pic>
        <p:nvPicPr>
          <p:cNvPr id="284" name="Google Shape;284;p51"/>
          <p:cNvPicPr preferRelativeResize="0"/>
          <p:nvPr/>
        </p:nvPicPr>
        <p:blipFill>
          <a:blip r:embed="rId3">
            <a:alphaModFix/>
          </a:blip>
          <a:stretch>
            <a:fillRect/>
          </a:stretch>
        </p:blipFill>
        <p:spPr>
          <a:xfrm>
            <a:off x="3488425" y="960848"/>
            <a:ext cx="3674381" cy="3623100"/>
          </a:xfrm>
          <a:prstGeom prst="rect">
            <a:avLst/>
          </a:prstGeom>
          <a:noFill/>
          <a:ln>
            <a:noFill/>
          </a:ln>
        </p:spPr>
      </p:pic>
      <p:sp>
        <p:nvSpPr>
          <p:cNvPr id="285" name="Google Shape;285;p51"/>
          <p:cNvSpPr txBox="1"/>
          <p:nvPr/>
        </p:nvSpPr>
        <p:spPr>
          <a:xfrm>
            <a:off x="385000" y="2363525"/>
            <a:ext cx="2352900" cy="108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t>Boston Globe,</a:t>
            </a:r>
            <a:endParaRPr sz="2400"/>
          </a:p>
          <a:p>
            <a:pPr marL="0" lvl="0" indent="0" rtl="0">
              <a:spcBef>
                <a:spcPts val="0"/>
              </a:spcBef>
              <a:spcAft>
                <a:spcPts val="0"/>
              </a:spcAft>
              <a:buNone/>
            </a:pPr>
            <a:r>
              <a:rPr lang="en" sz="2400"/>
              <a:t>Sunday 10/9/16</a:t>
            </a:r>
            <a:endParaRPr sz="2400"/>
          </a:p>
        </p:txBody>
      </p:sp>
      <p:sp>
        <p:nvSpPr>
          <p:cNvPr id="286" name="Google Shape;286;p51"/>
          <p:cNvSpPr txBox="1"/>
          <p:nvPr/>
        </p:nvSpPr>
        <p:spPr>
          <a:xfrm>
            <a:off x="7379375" y="4042600"/>
            <a:ext cx="1272600" cy="6309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 sz="2400">
                <a:solidFill>
                  <a:srgbClr val="3B7EA1"/>
                </a:solidFill>
              </a:rPr>
              <a:t>(Demo)</a:t>
            </a:r>
            <a:endParaRPr sz="2400">
              <a:solidFill>
                <a:srgbClr val="3B7EA1"/>
              </a:solidFill>
            </a:endParaRPr>
          </a:p>
        </p:txBody>
      </p:sp>
    </p:spTree>
    <p:extLst>
      <p:ext uri="{BB962C8B-B14F-4D97-AF65-F5344CB8AC3E}">
        <p14:creationId xmlns:p14="http://schemas.microsoft.com/office/powerpoint/2010/main" val="19749952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4"/>
          <p:cNvSpPr txBox="1">
            <a:spLocks noGrp="1"/>
          </p:cNvSpPr>
          <p:nvPr>
            <p:ph type="ctrTitle"/>
          </p:nvPr>
        </p:nvSpPr>
        <p:spPr>
          <a:prstGeom prst="rect">
            <a:avLst/>
          </a:prstGeom>
        </p:spPr>
        <p:txBody>
          <a:bodyPr spcFirstLastPara="1" wrap="square" lIns="91425" tIns="91425" rIns="91425" bIns="91425" anchor="b" anchorCtr="0">
            <a:noAutofit/>
          </a:bodyPr>
          <a:lstStyle/>
          <a:p>
            <a:pPr lvl="0"/>
            <a:r>
              <a:rPr lang="en" dirty="0"/>
              <a:t>Module 7</a:t>
            </a:r>
            <a:endParaRPr dirty="0"/>
          </a:p>
        </p:txBody>
      </p:sp>
      <p:sp>
        <p:nvSpPr>
          <p:cNvPr id="152" name="Google Shape;152;p34"/>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US" dirty="0"/>
              <a:t>Midterm Exam Review</a:t>
            </a:r>
            <a:endParaRPr dirty="0"/>
          </a:p>
        </p:txBody>
      </p:sp>
    </p:spTree>
    <p:extLst>
      <p:ext uri="{BB962C8B-B14F-4D97-AF65-F5344CB8AC3E}">
        <p14:creationId xmlns:p14="http://schemas.microsoft.com/office/powerpoint/2010/main" val="13066227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768451" y="2327264"/>
            <a:ext cx="3604895" cy="482600"/>
          </a:xfrm>
          <a:prstGeom prst="rect">
            <a:avLst/>
          </a:prstGeom>
        </p:spPr>
        <p:txBody>
          <a:bodyPr vert="horz" wrap="square" lIns="0" tIns="0" rIns="0" bIns="0" rtlCol="0">
            <a:spAutoFit/>
          </a:bodyPr>
          <a:lstStyle/>
          <a:p>
            <a:pPr marL="12700">
              <a:lnSpc>
                <a:spcPct val="100000"/>
              </a:lnSpc>
            </a:pPr>
            <a:r>
              <a:rPr spc="-5" dirty="0"/>
              <a:t>Announcements</a:t>
            </a:r>
          </a:p>
        </p:txBody>
      </p:sp>
    </p:spTree>
    <p:extLst>
      <p:ext uri="{BB962C8B-B14F-4D97-AF65-F5344CB8AC3E}">
        <p14:creationId xmlns:p14="http://schemas.microsoft.com/office/powerpoint/2010/main" val="1631282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2233803"/>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3301665" y="2255866"/>
            <a:ext cx="2539365" cy="553998"/>
          </a:xfrm>
          <a:prstGeom prst="rect">
            <a:avLst/>
          </a:prstGeom>
        </p:spPr>
        <p:txBody>
          <a:bodyPr vert="horz" wrap="square" lIns="0" tIns="0" rIns="0" bIns="0" rtlCol="0">
            <a:spAutoFit/>
          </a:bodyPr>
          <a:lstStyle/>
          <a:p>
            <a:pPr marL="12700">
              <a:lnSpc>
                <a:spcPct val="100000"/>
              </a:lnSpc>
            </a:pPr>
            <a:r>
              <a:rPr spc="-5" dirty="0">
                <a:solidFill>
                  <a:schemeClr val="tx1">
                    <a:lumMod val="50000"/>
                  </a:schemeClr>
                </a:solidFill>
              </a:rPr>
              <a:t>Histograms</a:t>
            </a:r>
          </a:p>
        </p:txBody>
      </p:sp>
    </p:spTree>
    <p:extLst>
      <p:ext uri="{BB962C8B-B14F-4D97-AF65-F5344CB8AC3E}">
        <p14:creationId xmlns:p14="http://schemas.microsoft.com/office/powerpoint/2010/main" val="22759337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66987"/>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Using the Density Scale</a:t>
            </a:r>
          </a:p>
        </p:txBody>
      </p:sp>
      <p:sp>
        <p:nvSpPr>
          <p:cNvPr id="5" name="object 5"/>
          <p:cNvSpPr/>
          <p:nvPr/>
        </p:nvSpPr>
        <p:spPr>
          <a:xfrm>
            <a:off x="4535739" y="1736784"/>
            <a:ext cx="4105274" cy="2847974"/>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93024" y="943262"/>
            <a:ext cx="7781925" cy="882015"/>
          </a:xfrm>
          <a:custGeom>
            <a:avLst/>
            <a:gdLst/>
            <a:ahLst/>
            <a:cxnLst/>
            <a:rect l="l" t="t" r="r" b="b"/>
            <a:pathLst>
              <a:path w="7781925" h="882014">
                <a:moveTo>
                  <a:pt x="0" y="0"/>
                </a:moveTo>
                <a:lnTo>
                  <a:pt x="7781699" y="0"/>
                </a:lnTo>
                <a:lnTo>
                  <a:pt x="7781699" y="881699"/>
                </a:lnTo>
                <a:lnTo>
                  <a:pt x="0" y="881699"/>
                </a:lnTo>
                <a:lnTo>
                  <a:pt x="0" y="0"/>
                </a:lnTo>
                <a:close/>
              </a:path>
            </a:pathLst>
          </a:custGeom>
          <a:noFill/>
        </p:spPr>
        <p:txBody>
          <a:bodyPr wrap="square" lIns="0" tIns="0" rIns="0" bIns="0" rtlCol="0"/>
          <a:lstStyle/>
          <a:p>
            <a:endParaRPr/>
          </a:p>
        </p:txBody>
      </p:sp>
      <p:sp>
        <p:nvSpPr>
          <p:cNvPr id="7" name="object 7"/>
          <p:cNvSpPr/>
          <p:nvPr/>
        </p:nvSpPr>
        <p:spPr>
          <a:xfrm>
            <a:off x="593024" y="1839549"/>
            <a:ext cx="3942715" cy="2847975"/>
          </a:xfrm>
          <a:custGeom>
            <a:avLst/>
            <a:gdLst/>
            <a:ahLst/>
            <a:cxnLst/>
            <a:rect l="l" t="t" r="r" b="b"/>
            <a:pathLst>
              <a:path w="3942715" h="2847975">
                <a:moveTo>
                  <a:pt x="0" y="0"/>
                </a:moveTo>
                <a:lnTo>
                  <a:pt x="3942599" y="0"/>
                </a:lnTo>
                <a:lnTo>
                  <a:pt x="3942599" y="2847899"/>
                </a:lnTo>
                <a:lnTo>
                  <a:pt x="0" y="2847899"/>
                </a:lnTo>
                <a:lnTo>
                  <a:pt x="0" y="0"/>
                </a:lnTo>
                <a:close/>
              </a:path>
            </a:pathLst>
          </a:custGeom>
          <a:noFill/>
        </p:spPr>
        <p:txBody>
          <a:bodyPr wrap="square" lIns="0" tIns="0" rIns="0" bIns="0" rtlCol="0"/>
          <a:lstStyle/>
          <a:p>
            <a:endParaRPr/>
          </a:p>
        </p:txBody>
      </p:sp>
      <p:sp>
        <p:nvSpPr>
          <p:cNvPr id="4" name="TextBox 3">
            <a:extLst>
              <a:ext uri="{FF2B5EF4-FFF2-40B4-BE49-F238E27FC236}">
                <a16:creationId xmlns:a16="http://schemas.microsoft.com/office/drawing/2014/main" id="{06FA036F-837C-C04B-99B5-3E32964BA49D}"/>
              </a:ext>
            </a:extLst>
          </p:cNvPr>
          <p:cNvSpPr txBox="1"/>
          <p:nvPr/>
        </p:nvSpPr>
        <p:spPr>
          <a:xfrm>
            <a:off x="593024" y="1264024"/>
            <a:ext cx="3593494" cy="3139321"/>
          </a:xfrm>
          <a:prstGeom prst="rect">
            <a:avLst/>
          </a:prstGeom>
          <a:noFill/>
        </p:spPr>
        <p:txBody>
          <a:bodyPr wrap="square" rtlCol="0">
            <a:spAutoFit/>
          </a:bodyPr>
          <a:lstStyle/>
          <a:p>
            <a:pPr marL="342900" indent="-342900">
              <a:buFont typeface="+mj-lt"/>
              <a:buAutoNum type="arabicPeriod"/>
            </a:pPr>
            <a:r>
              <a:rPr lang="en-US" sz="1800" dirty="0"/>
              <a:t>Which bin has more people: [10, 15) or [15, 25)?</a:t>
            </a:r>
          </a:p>
          <a:p>
            <a:pPr marL="342900" indent="-342900">
              <a:buFont typeface="+mj-lt"/>
              <a:buAutoNum type="arabicPeriod"/>
            </a:pPr>
            <a:endParaRPr lang="en-US" sz="1800" dirty="0"/>
          </a:p>
          <a:p>
            <a:pPr marL="342900" indent="-342900">
              <a:buFont typeface="+mj-lt"/>
              <a:buAutoNum type="arabicPeriod"/>
            </a:pPr>
            <a:r>
              <a:rPr lang="en-US" sz="1800" dirty="0"/>
              <a:t>What percent of incomes are in the [25,85) bin?</a:t>
            </a:r>
          </a:p>
          <a:p>
            <a:pPr marL="342900" indent="-342900">
              <a:buFont typeface="+mj-lt"/>
              <a:buAutoNum type="arabicPeriod"/>
            </a:pPr>
            <a:endParaRPr lang="en-US" sz="1800" dirty="0"/>
          </a:p>
          <a:p>
            <a:pPr marL="342900" indent="-342900">
              <a:buFont typeface="+mj-lt"/>
              <a:buAutoNum type="arabicPeriod"/>
            </a:pPr>
            <a:r>
              <a:rPr lang="en-US" sz="1800" dirty="0"/>
              <a:t>If you draw one bar over [10,25), how tall will it be?</a:t>
            </a:r>
          </a:p>
          <a:p>
            <a:pPr marL="342900" indent="-342900">
              <a:buFont typeface="+mj-lt"/>
              <a:buAutoNum type="arabicPeriod"/>
            </a:pPr>
            <a:endParaRPr lang="en-US" sz="1800" dirty="0"/>
          </a:p>
          <a:p>
            <a:pPr marL="342900" indent="-342900">
              <a:buFont typeface="+mj-lt"/>
              <a:buAutoNum type="arabicPeriod"/>
            </a:pPr>
            <a:r>
              <a:rPr lang="en-US" sz="1800" dirty="0"/>
              <a:t>Find (or give bounds for) the median income.</a:t>
            </a:r>
          </a:p>
        </p:txBody>
      </p:sp>
    </p:spTree>
    <p:extLst>
      <p:ext uri="{BB962C8B-B14F-4D97-AF65-F5344CB8AC3E}">
        <p14:creationId xmlns:p14="http://schemas.microsoft.com/office/powerpoint/2010/main" val="194983237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p>
        </p:txBody>
      </p:sp>
      <p:sp>
        <p:nvSpPr>
          <p:cNvPr id="3" name="object 3"/>
          <p:cNvSpPr txBox="1">
            <a:spLocks noGrp="1"/>
          </p:cNvSpPr>
          <p:nvPr>
            <p:ph type="title"/>
          </p:nvPr>
        </p:nvSpPr>
        <p:spPr>
          <a:prstGeom prst="rect">
            <a:avLst/>
          </a:prstGeom>
          <a:noFill/>
        </p:spPr>
        <p:txBody>
          <a:bodyPr vert="horz" wrap="square" lIns="0" tIns="0" rIns="0" bIns="0" rtlCol="0">
            <a:spAutoFit/>
          </a:bodyPr>
          <a:lstStyle/>
          <a:p>
            <a:pPr marL="12700">
              <a:lnSpc>
                <a:spcPct val="100000"/>
              </a:lnSpc>
            </a:pPr>
            <a:r>
              <a:rPr spc="-5" dirty="0"/>
              <a:t>Answers</a:t>
            </a: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p>
        </p:txBody>
      </p:sp>
      <p:sp>
        <p:nvSpPr>
          <p:cNvPr id="5" name="object 5"/>
          <p:cNvSpPr txBox="1"/>
          <p:nvPr/>
        </p:nvSpPr>
        <p:spPr>
          <a:xfrm>
            <a:off x="530225" y="1090199"/>
            <a:ext cx="4613910" cy="2844800"/>
          </a:xfrm>
          <a:prstGeom prst="rect">
            <a:avLst/>
          </a:prstGeom>
          <a:noFill/>
        </p:spPr>
        <p:txBody>
          <a:bodyPr vert="horz" wrap="square" lIns="0" tIns="0" rIns="0" bIns="0" rtlCol="0">
            <a:spAutoFit/>
          </a:bodyPr>
          <a:lstStyle/>
          <a:p>
            <a:pPr marL="12700">
              <a:lnSpc>
                <a:spcPct val="100000"/>
              </a:lnSpc>
            </a:pPr>
            <a:r>
              <a:rPr sz="2400" dirty="0">
                <a:solidFill>
                  <a:srgbClr val="3B3B3B"/>
                </a:solidFill>
                <a:latin typeface="Arial"/>
                <a:cs typeface="Arial"/>
              </a:rPr>
              <a:t>(a)</a:t>
            </a:r>
            <a:r>
              <a:rPr sz="2400" spc="-5" dirty="0">
                <a:solidFill>
                  <a:srgbClr val="3B3B3B"/>
                </a:solidFill>
                <a:latin typeface="Arial"/>
                <a:cs typeface="Arial"/>
              </a:rPr>
              <a:t> [15, </a:t>
            </a:r>
            <a:r>
              <a:rPr sz="2400" dirty="0">
                <a:solidFill>
                  <a:srgbClr val="3B3B3B"/>
                </a:solidFill>
                <a:latin typeface="Arial"/>
                <a:cs typeface="Arial"/>
              </a:rPr>
              <a:t>25)</a:t>
            </a:r>
            <a:endParaRPr sz="2400">
              <a:latin typeface="Arial"/>
              <a:cs typeface="Arial"/>
            </a:endParaRPr>
          </a:p>
          <a:p>
            <a:pPr>
              <a:lnSpc>
                <a:spcPct val="100000"/>
              </a:lnSpc>
              <a:spcBef>
                <a:spcPts val="40"/>
              </a:spcBef>
            </a:pPr>
            <a:endParaRPr sz="3200">
              <a:latin typeface="Times New Roman"/>
              <a:cs typeface="Times New Roman"/>
            </a:endParaRPr>
          </a:p>
          <a:p>
            <a:pPr marL="12700">
              <a:lnSpc>
                <a:spcPct val="100000"/>
              </a:lnSpc>
            </a:pPr>
            <a:r>
              <a:rPr sz="2400" dirty="0">
                <a:solidFill>
                  <a:srgbClr val="3B3B3B"/>
                </a:solidFill>
                <a:latin typeface="Arial"/>
                <a:cs typeface="Arial"/>
              </a:rPr>
              <a:t>(b)</a:t>
            </a:r>
            <a:r>
              <a:rPr sz="2400" spc="-5" dirty="0">
                <a:solidFill>
                  <a:srgbClr val="3B3B3B"/>
                </a:solidFill>
                <a:latin typeface="Arial"/>
                <a:cs typeface="Arial"/>
              </a:rPr>
              <a:t> </a:t>
            </a:r>
            <a:r>
              <a:rPr sz="2400" dirty="0">
                <a:solidFill>
                  <a:srgbClr val="3B3B3B"/>
                </a:solidFill>
                <a:latin typeface="Arial"/>
                <a:cs typeface="Arial"/>
              </a:rPr>
              <a:t>15%</a:t>
            </a:r>
            <a:endParaRPr sz="2400">
              <a:latin typeface="Arial"/>
              <a:cs typeface="Arial"/>
            </a:endParaRPr>
          </a:p>
          <a:p>
            <a:pPr>
              <a:lnSpc>
                <a:spcPct val="100000"/>
              </a:lnSpc>
              <a:spcBef>
                <a:spcPts val="40"/>
              </a:spcBef>
            </a:pPr>
            <a:endParaRPr sz="3200">
              <a:latin typeface="Times New Roman"/>
              <a:cs typeface="Times New Roman"/>
            </a:endParaRPr>
          </a:p>
          <a:p>
            <a:pPr marL="452120" indent="-439420">
              <a:lnSpc>
                <a:spcPct val="100000"/>
              </a:lnSpc>
              <a:buAutoNum type="alphaLcParenBoth" startAt="3"/>
              <a:tabLst>
                <a:tab pos="452755" algn="l"/>
              </a:tabLst>
            </a:pPr>
            <a:r>
              <a:rPr sz="2400" spc="-5" dirty="0">
                <a:solidFill>
                  <a:srgbClr val="3B3B3B"/>
                </a:solidFill>
                <a:latin typeface="Arial"/>
                <a:cs typeface="Arial"/>
              </a:rPr>
              <a:t>4.33 percent </a:t>
            </a:r>
            <a:r>
              <a:rPr sz="2400" dirty="0">
                <a:solidFill>
                  <a:srgbClr val="3B3B3B"/>
                </a:solidFill>
                <a:latin typeface="Arial"/>
                <a:cs typeface="Arial"/>
              </a:rPr>
              <a:t>per</a:t>
            </a:r>
            <a:r>
              <a:rPr sz="2400" spc="-5" dirty="0">
                <a:solidFill>
                  <a:srgbClr val="3B3B3B"/>
                </a:solidFill>
                <a:latin typeface="Arial"/>
                <a:cs typeface="Arial"/>
              </a:rPr>
              <a:t> </a:t>
            </a:r>
            <a:r>
              <a:rPr sz="2400" dirty="0">
                <a:solidFill>
                  <a:srgbClr val="3B3B3B"/>
                </a:solidFill>
                <a:latin typeface="Arial"/>
                <a:cs typeface="Arial"/>
              </a:rPr>
              <a:t>million</a:t>
            </a:r>
            <a:r>
              <a:rPr sz="2400" spc="-5" dirty="0">
                <a:solidFill>
                  <a:srgbClr val="3B3B3B"/>
                </a:solidFill>
                <a:latin typeface="Arial"/>
                <a:cs typeface="Arial"/>
              </a:rPr>
              <a:t> </a:t>
            </a:r>
            <a:r>
              <a:rPr sz="2400" dirty="0">
                <a:solidFill>
                  <a:srgbClr val="3B3B3B"/>
                </a:solidFill>
                <a:latin typeface="Arial"/>
                <a:cs typeface="Arial"/>
              </a:rPr>
              <a:t>dollars</a:t>
            </a:r>
            <a:endParaRPr sz="2400">
              <a:latin typeface="Arial"/>
              <a:cs typeface="Arial"/>
            </a:endParaRPr>
          </a:p>
          <a:p>
            <a:pPr>
              <a:lnSpc>
                <a:spcPct val="100000"/>
              </a:lnSpc>
              <a:spcBef>
                <a:spcPts val="40"/>
              </a:spcBef>
              <a:buClr>
                <a:srgbClr val="3B3B3B"/>
              </a:buClr>
              <a:buFont typeface="Arial"/>
              <a:buAutoNum type="alphaLcParenBoth" startAt="3"/>
            </a:pPr>
            <a:endParaRPr sz="3200">
              <a:latin typeface="Times New Roman"/>
              <a:cs typeface="Times New Roman"/>
            </a:endParaRPr>
          </a:p>
          <a:p>
            <a:pPr marL="469265" indent="-456565">
              <a:lnSpc>
                <a:spcPct val="100000"/>
              </a:lnSpc>
              <a:buAutoNum type="alphaLcParenBoth" startAt="3"/>
              <a:tabLst>
                <a:tab pos="469900" algn="l"/>
              </a:tabLst>
            </a:pPr>
            <a:r>
              <a:rPr sz="2400" spc="-5" dirty="0">
                <a:solidFill>
                  <a:srgbClr val="3B3B3B"/>
                </a:solidFill>
                <a:latin typeface="Arial"/>
                <a:cs typeface="Arial"/>
              </a:rPr>
              <a:t>At least </a:t>
            </a:r>
            <a:r>
              <a:rPr sz="2400" dirty="0">
                <a:solidFill>
                  <a:srgbClr val="3B3B3B"/>
                </a:solidFill>
                <a:latin typeface="Arial"/>
                <a:cs typeface="Arial"/>
              </a:rPr>
              <a:t>15</a:t>
            </a:r>
            <a:r>
              <a:rPr sz="2400" spc="-5" dirty="0">
                <a:solidFill>
                  <a:srgbClr val="3B3B3B"/>
                </a:solidFill>
                <a:latin typeface="Arial"/>
                <a:cs typeface="Arial"/>
              </a:rPr>
              <a:t> </a:t>
            </a:r>
            <a:r>
              <a:rPr sz="2400" dirty="0">
                <a:solidFill>
                  <a:srgbClr val="3B3B3B"/>
                </a:solidFill>
                <a:latin typeface="Arial"/>
                <a:cs typeface="Arial"/>
              </a:rPr>
              <a:t>and</a:t>
            </a:r>
            <a:r>
              <a:rPr sz="2400" spc="-5" dirty="0">
                <a:solidFill>
                  <a:srgbClr val="3B3B3B"/>
                </a:solidFill>
                <a:latin typeface="Arial"/>
                <a:cs typeface="Arial"/>
              </a:rPr>
              <a:t> </a:t>
            </a:r>
            <a:r>
              <a:rPr sz="2400" dirty="0">
                <a:solidFill>
                  <a:srgbClr val="3B3B3B"/>
                </a:solidFill>
                <a:latin typeface="Arial"/>
                <a:cs typeface="Arial"/>
              </a:rPr>
              <a:t>less</a:t>
            </a:r>
            <a:r>
              <a:rPr sz="2400" spc="-5" dirty="0">
                <a:solidFill>
                  <a:srgbClr val="3B3B3B"/>
                </a:solidFill>
                <a:latin typeface="Arial"/>
                <a:cs typeface="Arial"/>
              </a:rPr>
              <a:t> than </a:t>
            </a:r>
            <a:r>
              <a:rPr sz="2400" dirty="0">
                <a:solidFill>
                  <a:srgbClr val="3B3B3B"/>
                </a:solidFill>
                <a:latin typeface="Arial"/>
                <a:cs typeface="Arial"/>
              </a:rPr>
              <a:t>25</a:t>
            </a:r>
            <a:endParaRPr sz="2400">
              <a:latin typeface="Arial"/>
              <a:cs typeface="Arial"/>
            </a:endParaRPr>
          </a:p>
        </p:txBody>
      </p:sp>
    </p:spTree>
    <p:extLst>
      <p:ext uri="{BB962C8B-B14F-4D97-AF65-F5344CB8AC3E}">
        <p14:creationId xmlns:p14="http://schemas.microsoft.com/office/powerpoint/2010/main" val="268579182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2233803"/>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3378013" y="2255866"/>
            <a:ext cx="238506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Probability</a:t>
            </a:r>
          </a:p>
        </p:txBody>
      </p:sp>
    </p:spTree>
    <p:extLst>
      <p:ext uri="{BB962C8B-B14F-4D97-AF65-F5344CB8AC3E}">
        <p14:creationId xmlns:p14="http://schemas.microsoft.com/office/powerpoint/2010/main" val="328416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9"/>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180" name="Google Shape;180;p39"/>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br>
              <a:rPr lang="en"/>
            </a:br>
            <a:endParaRPr/>
          </a:p>
          <a:p>
            <a:pPr marL="457200" lvl="0" indent="-419100" rtl="0">
              <a:spcBef>
                <a:spcPts val="0"/>
              </a:spcBef>
              <a:spcAft>
                <a:spcPts val="0"/>
              </a:spcAft>
              <a:buClr>
                <a:srgbClr val="D89F39"/>
              </a:buClr>
              <a:buSzPts val="3000"/>
              <a:buChar char="●"/>
            </a:pPr>
            <a:r>
              <a:rPr lang="en" b="1"/>
              <a:t>Prediction:</a:t>
            </a:r>
            <a:r>
              <a:rPr lang="en"/>
              <a:t> ???</a:t>
            </a:r>
            <a:endParaRPr/>
          </a:p>
          <a:p>
            <a:pPr marL="0" lvl="0" indent="0" rtl="0">
              <a:spcBef>
                <a:spcPts val="600"/>
              </a:spcBef>
              <a:spcAft>
                <a:spcPts val="0"/>
              </a:spcAft>
              <a:buNone/>
            </a:pPr>
            <a:endParaRPr sz="1400"/>
          </a:p>
          <a:p>
            <a:pPr marL="457200" lvl="0" indent="-419100" rtl="0">
              <a:spcBef>
                <a:spcPts val="60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Exercise </a:t>
            </a:r>
            <a:r>
              <a:rPr dirty="0">
                <a:solidFill>
                  <a:schemeClr val="tx1">
                    <a:lumMod val="50000"/>
                  </a:schemeClr>
                </a:solidFill>
              </a:rPr>
              <a:t>1</a:t>
            </a: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p:nvPr/>
        </p:nvSpPr>
        <p:spPr>
          <a:xfrm>
            <a:off x="530225" y="1090199"/>
            <a:ext cx="7881620" cy="1597873"/>
          </a:xfrm>
          <a:prstGeom prst="rect">
            <a:avLst/>
          </a:prstGeom>
          <a:noFill/>
        </p:spPr>
        <p:txBody>
          <a:bodyPr vert="horz" wrap="square" lIns="0" tIns="0" rIns="0" bIns="0" rtlCol="0">
            <a:spAutoFit/>
          </a:bodyPr>
          <a:lstStyle/>
          <a:p>
            <a:pPr marL="12700" marR="5080">
              <a:lnSpc>
                <a:spcPts val="2850"/>
              </a:lnSpc>
            </a:pPr>
            <a:r>
              <a:rPr sz="2400" spc="-5" dirty="0">
                <a:solidFill>
                  <a:schemeClr val="tx1">
                    <a:lumMod val="50000"/>
                  </a:schemeClr>
                </a:solidFill>
                <a:latin typeface="Arial"/>
                <a:cs typeface="Arial"/>
              </a:rPr>
              <a:t>I </a:t>
            </a:r>
            <a:r>
              <a:rPr sz="2400" dirty="0">
                <a:solidFill>
                  <a:schemeClr val="tx1">
                    <a:lumMod val="50000"/>
                  </a:schemeClr>
                </a:solidFill>
                <a:latin typeface="Arial"/>
                <a:cs typeface="Arial"/>
              </a:rPr>
              <a:t>pick</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one</a:t>
            </a:r>
            <a:r>
              <a:rPr sz="2400" spc="-5" dirty="0">
                <a:solidFill>
                  <a:schemeClr val="tx1">
                    <a:lumMod val="50000"/>
                  </a:schemeClr>
                </a:solidFill>
                <a:latin typeface="Arial"/>
                <a:cs typeface="Arial"/>
              </a:rPr>
              <a:t> of the </a:t>
            </a:r>
            <a:r>
              <a:rPr sz="2400" dirty="0">
                <a:solidFill>
                  <a:schemeClr val="tx1">
                    <a:lumMod val="50000"/>
                  </a:schemeClr>
                </a:solidFill>
                <a:latin typeface="Arial"/>
                <a:cs typeface="Arial"/>
              </a:rPr>
              <a:t>12</a:t>
            </a:r>
            <a:r>
              <a:rPr sz="2400" spc="-5" dirty="0">
                <a:solidFill>
                  <a:schemeClr val="tx1">
                    <a:lumMod val="50000"/>
                  </a:schemeClr>
                </a:solidFill>
                <a:latin typeface="Arial"/>
                <a:cs typeface="Arial"/>
              </a:rPr>
              <a:t> months at random. Independently, </a:t>
            </a:r>
            <a:r>
              <a:rPr sz="2400" dirty="0">
                <a:solidFill>
                  <a:schemeClr val="tx1">
                    <a:lumMod val="50000"/>
                  </a:schemeClr>
                </a:solidFill>
                <a:latin typeface="Arial"/>
                <a:cs typeface="Arial"/>
              </a:rPr>
              <a:t>you pick</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one</a:t>
            </a:r>
            <a:r>
              <a:rPr sz="2400" spc="-5" dirty="0">
                <a:solidFill>
                  <a:schemeClr val="tx1">
                    <a:lumMod val="50000"/>
                  </a:schemeClr>
                </a:solidFill>
                <a:latin typeface="Arial"/>
                <a:cs typeface="Arial"/>
              </a:rPr>
              <a:t> of the </a:t>
            </a:r>
            <a:r>
              <a:rPr sz="2400" dirty="0">
                <a:solidFill>
                  <a:schemeClr val="tx1">
                    <a:lumMod val="50000"/>
                  </a:schemeClr>
                </a:solidFill>
                <a:latin typeface="Arial"/>
                <a:cs typeface="Arial"/>
              </a:rPr>
              <a:t>12</a:t>
            </a:r>
            <a:r>
              <a:rPr sz="2400" spc="-5" dirty="0">
                <a:solidFill>
                  <a:schemeClr val="tx1">
                    <a:lumMod val="50000"/>
                  </a:schemeClr>
                </a:solidFill>
                <a:latin typeface="Arial"/>
                <a:cs typeface="Arial"/>
              </a:rPr>
              <a:t> months at random.</a:t>
            </a:r>
            <a:endParaRPr sz="2400">
              <a:solidFill>
                <a:schemeClr val="tx1">
                  <a:lumMod val="50000"/>
                </a:schemeClr>
              </a:solidFill>
              <a:latin typeface="Arial"/>
              <a:cs typeface="Arial"/>
            </a:endParaRPr>
          </a:p>
          <a:p>
            <a:pPr>
              <a:lnSpc>
                <a:spcPct val="100000"/>
              </a:lnSpc>
              <a:spcBef>
                <a:spcPts val="7"/>
              </a:spcBef>
            </a:pPr>
            <a:endParaRPr sz="3150">
              <a:solidFill>
                <a:schemeClr val="tx1">
                  <a:lumMod val="50000"/>
                </a:schemeClr>
              </a:solidFill>
              <a:latin typeface="Times New Roman"/>
              <a:cs typeface="Times New Roman"/>
            </a:endParaRPr>
          </a:p>
          <a:p>
            <a:pPr marL="12700">
              <a:lnSpc>
                <a:spcPct val="100000"/>
              </a:lnSpc>
            </a:pPr>
            <a:r>
              <a:rPr sz="2400" spc="-5" dirty="0">
                <a:solidFill>
                  <a:schemeClr val="tx1">
                    <a:lumMod val="50000"/>
                  </a:schemeClr>
                </a:solidFill>
                <a:latin typeface="Arial"/>
                <a:cs typeface="Arial"/>
              </a:rPr>
              <a:t>What </a:t>
            </a:r>
            <a:r>
              <a:rPr sz="2400" dirty="0">
                <a:solidFill>
                  <a:schemeClr val="tx1">
                    <a:lumMod val="50000"/>
                  </a:schemeClr>
                </a:solidFill>
                <a:latin typeface="Arial"/>
                <a:cs typeface="Arial"/>
              </a:rPr>
              <a:t>is</a:t>
            </a:r>
            <a:r>
              <a:rPr sz="2400" spc="-5" dirty="0">
                <a:solidFill>
                  <a:schemeClr val="tx1">
                    <a:lumMod val="50000"/>
                  </a:schemeClr>
                </a:solidFill>
                <a:latin typeface="Arial"/>
                <a:cs typeface="Arial"/>
              </a:rPr>
              <a:t> the </a:t>
            </a:r>
            <a:r>
              <a:rPr sz="2400" dirty="0">
                <a:solidFill>
                  <a:schemeClr val="tx1">
                    <a:lumMod val="50000"/>
                  </a:schemeClr>
                </a:solidFill>
                <a:latin typeface="Arial"/>
                <a:cs typeface="Arial"/>
              </a:rPr>
              <a:t>chance</a:t>
            </a:r>
            <a:r>
              <a:rPr sz="2400" spc="-5" dirty="0">
                <a:solidFill>
                  <a:schemeClr val="tx1">
                    <a:lumMod val="50000"/>
                  </a:schemeClr>
                </a:solidFill>
                <a:latin typeface="Arial"/>
                <a:cs typeface="Arial"/>
              </a:rPr>
              <a:t> that </a:t>
            </a:r>
            <a:r>
              <a:rPr sz="2400" dirty="0">
                <a:solidFill>
                  <a:schemeClr val="tx1">
                    <a:lumMod val="50000"/>
                  </a:schemeClr>
                </a:solidFill>
                <a:latin typeface="Arial"/>
                <a:cs typeface="Arial"/>
              </a:rPr>
              <a:t>we</a:t>
            </a:r>
            <a:r>
              <a:rPr sz="2400" spc="-5" dirty="0">
                <a:solidFill>
                  <a:schemeClr val="tx1">
                    <a:lumMod val="50000"/>
                  </a:schemeClr>
                </a:solidFill>
                <a:latin typeface="Arial"/>
                <a:cs typeface="Arial"/>
              </a:rPr>
              <a:t> both </a:t>
            </a:r>
            <a:r>
              <a:rPr sz="2400" dirty="0">
                <a:solidFill>
                  <a:schemeClr val="tx1">
                    <a:lumMod val="50000"/>
                  </a:schemeClr>
                </a:solidFill>
                <a:latin typeface="Arial"/>
                <a:cs typeface="Arial"/>
              </a:rPr>
              <a:t>pick</a:t>
            </a:r>
            <a:r>
              <a:rPr sz="2400" spc="-5" dirty="0">
                <a:solidFill>
                  <a:schemeClr val="tx1">
                    <a:lumMod val="50000"/>
                  </a:schemeClr>
                </a:solidFill>
                <a:latin typeface="Arial"/>
                <a:cs typeface="Arial"/>
              </a:rPr>
              <a:t> the </a:t>
            </a:r>
            <a:r>
              <a:rPr sz="2400" dirty="0">
                <a:solidFill>
                  <a:schemeClr val="tx1">
                    <a:lumMod val="50000"/>
                  </a:schemeClr>
                </a:solidFill>
                <a:latin typeface="Arial"/>
                <a:cs typeface="Arial"/>
              </a:rPr>
              <a:t>same</a:t>
            </a:r>
            <a:r>
              <a:rPr sz="2400" spc="-5" dirty="0">
                <a:solidFill>
                  <a:schemeClr val="tx1">
                    <a:lumMod val="50000"/>
                  </a:schemeClr>
                </a:solidFill>
                <a:latin typeface="Arial"/>
                <a:cs typeface="Arial"/>
              </a:rPr>
              <a:t> month?</a:t>
            </a:r>
            <a:endParaRPr sz="2400">
              <a:solidFill>
                <a:schemeClr val="tx1">
                  <a:lumMod val="50000"/>
                </a:schemeClr>
              </a:solidFill>
              <a:latin typeface="Arial"/>
              <a:cs typeface="Arial"/>
            </a:endParaRPr>
          </a:p>
        </p:txBody>
      </p:sp>
      <p:sp>
        <p:nvSpPr>
          <p:cNvPr id="6" name="object 6"/>
          <p:cNvSpPr txBox="1"/>
          <p:nvPr/>
        </p:nvSpPr>
        <p:spPr>
          <a:xfrm>
            <a:off x="530225" y="3128549"/>
            <a:ext cx="2259965" cy="369332"/>
          </a:xfrm>
          <a:prstGeom prst="rect">
            <a:avLst/>
          </a:prstGeom>
          <a:noFill/>
        </p:spPr>
        <p:txBody>
          <a:bodyPr vert="horz" wrap="square" lIns="0" tIns="0" rIns="0" bIns="0" rtlCol="0">
            <a:spAutoFit/>
          </a:bodyPr>
          <a:lstStyle/>
          <a:p>
            <a:pPr marL="12700">
              <a:lnSpc>
                <a:spcPct val="100000"/>
              </a:lnSpc>
            </a:pPr>
            <a:r>
              <a:rPr sz="2400" dirty="0">
                <a:solidFill>
                  <a:schemeClr val="tx1">
                    <a:lumMod val="50000"/>
                  </a:schemeClr>
                </a:solidFill>
                <a:latin typeface="Arial"/>
                <a:cs typeface="Arial"/>
              </a:rPr>
              <a:t>(i)</a:t>
            </a:r>
            <a:r>
              <a:rPr sz="2400" spc="-5" dirty="0">
                <a:solidFill>
                  <a:schemeClr val="tx1">
                    <a:lumMod val="50000"/>
                  </a:schemeClr>
                </a:solidFill>
                <a:latin typeface="Arial"/>
                <a:cs typeface="Arial"/>
              </a:rPr>
              <a:t> (1/12) </a:t>
            </a:r>
            <a:r>
              <a:rPr sz="2400" dirty="0">
                <a:solidFill>
                  <a:schemeClr val="tx1">
                    <a:lumMod val="50000"/>
                  </a:schemeClr>
                </a:solidFill>
                <a:latin typeface="Arial"/>
                <a:cs typeface="Arial"/>
              </a:rPr>
              <a:t>*</a:t>
            </a:r>
            <a:r>
              <a:rPr sz="2400" spc="-5" dirty="0">
                <a:solidFill>
                  <a:schemeClr val="tx1">
                    <a:lumMod val="50000"/>
                  </a:schemeClr>
                </a:solidFill>
                <a:latin typeface="Arial"/>
                <a:cs typeface="Arial"/>
              </a:rPr>
              <a:t> (1/12)</a:t>
            </a:r>
            <a:endParaRPr sz="2400">
              <a:solidFill>
                <a:schemeClr val="tx1">
                  <a:lumMod val="50000"/>
                </a:schemeClr>
              </a:solidFill>
              <a:latin typeface="Arial"/>
              <a:cs typeface="Arial"/>
            </a:endParaRPr>
          </a:p>
        </p:txBody>
      </p:sp>
      <p:sp>
        <p:nvSpPr>
          <p:cNvPr id="7" name="object 7"/>
          <p:cNvSpPr txBox="1"/>
          <p:nvPr/>
        </p:nvSpPr>
        <p:spPr>
          <a:xfrm>
            <a:off x="3608705" y="3128549"/>
            <a:ext cx="2386965" cy="369332"/>
          </a:xfrm>
          <a:prstGeom prst="rect">
            <a:avLst/>
          </a:prstGeom>
          <a:noFill/>
        </p:spPr>
        <p:txBody>
          <a:bodyPr vert="horz" wrap="square" lIns="0" tIns="0" rIns="0" bIns="0" rtlCol="0">
            <a:spAutoFit/>
          </a:bodyPr>
          <a:lstStyle/>
          <a:p>
            <a:pPr marL="12700">
              <a:lnSpc>
                <a:spcPct val="100000"/>
              </a:lnSpc>
            </a:pPr>
            <a:r>
              <a:rPr sz="2400" dirty="0">
                <a:solidFill>
                  <a:schemeClr val="tx1">
                    <a:lumMod val="50000"/>
                  </a:schemeClr>
                </a:solidFill>
                <a:latin typeface="Arial"/>
                <a:cs typeface="Arial"/>
              </a:rPr>
              <a:t>(ii)</a:t>
            </a:r>
            <a:r>
              <a:rPr sz="2400" spc="-5" dirty="0">
                <a:solidFill>
                  <a:schemeClr val="tx1">
                    <a:lumMod val="50000"/>
                  </a:schemeClr>
                </a:solidFill>
                <a:latin typeface="Arial"/>
                <a:cs typeface="Arial"/>
              </a:rPr>
              <a:t> (1/12) + (1/12)</a:t>
            </a:r>
            <a:endParaRPr sz="2400">
              <a:solidFill>
                <a:schemeClr val="tx1">
                  <a:lumMod val="50000"/>
                </a:schemeClr>
              </a:solidFill>
              <a:latin typeface="Arial"/>
              <a:cs typeface="Arial"/>
            </a:endParaRPr>
          </a:p>
        </p:txBody>
      </p:sp>
      <p:sp>
        <p:nvSpPr>
          <p:cNvPr id="8" name="object 8"/>
          <p:cNvSpPr txBox="1"/>
          <p:nvPr/>
        </p:nvSpPr>
        <p:spPr>
          <a:xfrm>
            <a:off x="6729552" y="3128549"/>
            <a:ext cx="1108710" cy="369332"/>
          </a:xfrm>
          <a:prstGeom prst="rect">
            <a:avLst/>
          </a:prstGeom>
          <a:noFill/>
        </p:spPr>
        <p:txBody>
          <a:bodyPr vert="horz" wrap="square" lIns="0" tIns="0" rIns="0" bIns="0" rtlCol="0">
            <a:spAutoFit/>
          </a:bodyPr>
          <a:lstStyle/>
          <a:p>
            <a:pPr marL="12700">
              <a:lnSpc>
                <a:spcPct val="100000"/>
              </a:lnSpc>
            </a:pPr>
            <a:r>
              <a:rPr sz="2400" dirty="0">
                <a:solidFill>
                  <a:schemeClr val="tx1">
                    <a:lumMod val="50000"/>
                  </a:schemeClr>
                </a:solidFill>
                <a:latin typeface="Arial"/>
                <a:cs typeface="Arial"/>
              </a:rPr>
              <a:t>(iii)</a:t>
            </a:r>
            <a:r>
              <a:rPr sz="2400" spc="-5" dirty="0">
                <a:solidFill>
                  <a:schemeClr val="tx1">
                    <a:lumMod val="50000"/>
                  </a:schemeClr>
                </a:solidFill>
                <a:latin typeface="Arial"/>
                <a:cs typeface="Arial"/>
              </a:rPr>
              <a:t> 1/12</a:t>
            </a:r>
            <a:endParaRPr sz="2400">
              <a:solidFill>
                <a:schemeClr val="tx1">
                  <a:lumMod val="50000"/>
                </a:schemeClr>
              </a:solidFill>
              <a:latin typeface="Arial"/>
              <a:cs typeface="Arial"/>
            </a:endParaRPr>
          </a:p>
        </p:txBody>
      </p:sp>
      <p:sp>
        <p:nvSpPr>
          <p:cNvPr id="9" name="object 9"/>
          <p:cNvSpPr txBox="1"/>
          <p:nvPr/>
        </p:nvSpPr>
        <p:spPr>
          <a:xfrm>
            <a:off x="530225" y="3966749"/>
            <a:ext cx="2877820" cy="369332"/>
          </a:xfrm>
          <a:prstGeom prst="rect">
            <a:avLst/>
          </a:prstGeom>
          <a:noFill/>
        </p:spPr>
        <p:txBody>
          <a:bodyPr vert="horz" wrap="square" lIns="0" tIns="0" rIns="0" bIns="0" rtlCol="0">
            <a:spAutoFit/>
          </a:bodyPr>
          <a:lstStyle/>
          <a:p>
            <a:pPr marL="12700">
              <a:lnSpc>
                <a:spcPct val="100000"/>
              </a:lnSpc>
            </a:pPr>
            <a:r>
              <a:rPr sz="2400" b="1" spc="-5" dirty="0">
                <a:solidFill>
                  <a:schemeClr val="tx1">
                    <a:lumMod val="50000"/>
                  </a:schemeClr>
                </a:solidFill>
                <a:latin typeface="Arial"/>
                <a:cs typeface="Arial"/>
              </a:rPr>
              <a:t>(iii) </a:t>
            </a:r>
            <a:r>
              <a:rPr sz="2400" spc="-5" dirty="0">
                <a:solidFill>
                  <a:schemeClr val="tx1">
                    <a:lumMod val="50000"/>
                  </a:schemeClr>
                </a:solidFill>
                <a:latin typeface="Arial"/>
                <a:cs typeface="Arial"/>
              </a:rPr>
              <a:t>= (12/12) </a:t>
            </a:r>
            <a:r>
              <a:rPr sz="2400" dirty="0">
                <a:solidFill>
                  <a:schemeClr val="tx1">
                    <a:lumMod val="50000"/>
                  </a:schemeClr>
                </a:solidFill>
                <a:latin typeface="Arial"/>
                <a:cs typeface="Arial"/>
              </a:rPr>
              <a:t>*</a:t>
            </a:r>
            <a:r>
              <a:rPr sz="2400" spc="-5" dirty="0">
                <a:solidFill>
                  <a:schemeClr val="tx1">
                    <a:lumMod val="50000"/>
                  </a:schemeClr>
                </a:solidFill>
                <a:latin typeface="Arial"/>
                <a:cs typeface="Arial"/>
              </a:rPr>
              <a:t> (1/12)</a:t>
            </a:r>
            <a:endParaRPr sz="2400">
              <a:solidFill>
                <a:schemeClr val="tx1">
                  <a:lumMod val="50000"/>
                </a:schemeClr>
              </a:solidFill>
              <a:latin typeface="Arial"/>
              <a:cs typeface="Arial"/>
            </a:endParaRPr>
          </a:p>
        </p:txBody>
      </p:sp>
      <p:sp>
        <p:nvSpPr>
          <p:cNvPr id="10" name="object 10"/>
          <p:cNvSpPr/>
          <p:nvPr/>
        </p:nvSpPr>
        <p:spPr>
          <a:xfrm>
            <a:off x="3921149" y="3836449"/>
            <a:ext cx="3667125" cy="472440"/>
          </a:xfrm>
          <a:custGeom>
            <a:avLst/>
            <a:gdLst/>
            <a:ahLst/>
            <a:cxnLst/>
            <a:rect l="l" t="t" r="r" b="b"/>
            <a:pathLst>
              <a:path w="3667125" h="472439">
                <a:moveTo>
                  <a:pt x="0" y="0"/>
                </a:moveTo>
                <a:lnTo>
                  <a:pt x="3666899" y="0"/>
                </a:lnTo>
                <a:lnTo>
                  <a:pt x="3666899" y="472199"/>
                </a:lnTo>
                <a:lnTo>
                  <a:pt x="0" y="472199"/>
                </a:lnTo>
                <a:lnTo>
                  <a:pt x="0" y="0"/>
                </a:lnTo>
                <a:close/>
              </a:path>
            </a:pathLst>
          </a:custGeom>
          <a:noFill/>
        </p:spPr>
        <p:txBody>
          <a:bodyPr wrap="square" lIns="0" tIns="0" rIns="0" bIns="0" rtlCol="0"/>
          <a:lstStyle/>
          <a:p>
            <a:endParaRPr>
              <a:solidFill>
                <a:schemeClr val="tx1">
                  <a:lumMod val="50000"/>
                </a:schemeClr>
              </a:solidFill>
            </a:endParaRPr>
          </a:p>
        </p:txBody>
      </p:sp>
    </p:spTree>
    <p:extLst>
      <p:ext uri="{BB962C8B-B14F-4D97-AF65-F5344CB8AC3E}">
        <p14:creationId xmlns:p14="http://schemas.microsoft.com/office/powerpoint/2010/main" val="113229052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Exercise </a:t>
            </a:r>
            <a:r>
              <a:rPr dirty="0">
                <a:solidFill>
                  <a:schemeClr val="tx1">
                    <a:lumMod val="50000"/>
                  </a:schemeClr>
                </a:solidFill>
              </a:rPr>
              <a:t>2</a:t>
            </a:r>
          </a:p>
        </p:txBody>
      </p:sp>
      <p:sp>
        <p:nvSpPr>
          <p:cNvPr id="4" name="object 4"/>
          <p:cNvSpPr/>
          <p:nvPr/>
        </p:nvSpPr>
        <p:spPr>
          <a:xfrm>
            <a:off x="457200" y="971550"/>
            <a:ext cx="8229600" cy="577850"/>
          </a:xfrm>
          <a:custGeom>
            <a:avLst/>
            <a:gdLst/>
            <a:ahLst/>
            <a:cxnLst/>
            <a:rect l="l" t="t" r="r" b="b"/>
            <a:pathLst>
              <a:path w="8229600" h="577850">
                <a:moveTo>
                  <a:pt x="0" y="0"/>
                </a:moveTo>
                <a:lnTo>
                  <a:pt x="8229599" y="0"/>
                </a:lnTo>
                <a:lnTo>
                  <a:pt x="8229599" y="577499"/>
                </a:lnTo>
                <a:lnTo>
                  <a:pt x="0" y="5774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p:nvPr/>
        </p:nvSpPr>
        <p:spPr>
          <a:xfrm>
            <a:off x="530225" y="1090199"/>
            <a:ext cx="7689215" cy="369332"/>
          </a:xfrm>
          <a:prstGeom prst="rect">
            <a:avLst/>
          </a:prstGeom>
          <a:noFill/>
        </p:spPr>
        <p:txBody>
          <a:bodyPr vert="horz" wrap="square" lIns="0" tIns="0" rIns="0" bIns="0" rtlCol="0">
            <a:spAutoFit/>
          </a:bodyPr>
          <a:lstStyle/>
          <a:p>
            <a:pPr marL="12700">
              <a:lnSpc>
                <a:spcPct val="100000"/>
              </a:lnSpc>
            </a:pPr>
            <a:r>
              <a:rPr sz="2400" spc="-5" dirty="0">
                <a:solidFill>
                  <a:schemeClr val="tx1">
                    <a:lumMod val="50000"/>
                  </a:schemeClr>
                </a:solidFill>
                <a:latin typeface="Arial"/>
                <a:cs typeface="Arial"/>
              </a:rPr>
              <a:t>Marbles: G, G, G, G, R, R, R, B, B, Y. </a:t>
            </a:r>
            <a:r>
              <a:rPr sz="2400" dirty="0">
                <a:solidFill>
                  <a:schemeClr val="tx1">
                    <a:lumMod val="50000"/>
                  </a:schemeClr>
                </a:solidFill>
                <a:latin typeface="Arial"/>
                <a:cs typeface="Arial"/>
              </a:rPr>
              <a:t>Draw</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4</a:t>
            </a:r>
            <a:r>
              <a:rPr sz="2400" spc="-5" dirty="0">
                <a:solidFill>
                  <a:schemeClr val="tx1">
                    <a:lumMod val="50000"/>
                  </a:schemeClr>
                </a:solidFill>
                <a:latin typeface="Arial"/>
                <a:cs typeface="Arial"/>
              </a:rPr>
              <a:t> at random.</a:t>
            </a:r>
            <a:endParaRPr sz="2400">
              <a:solidFill>
                <a:schemeClr val="tx1">
                  <a:lumMod val="50000"/>
                </a:schemeClr>
              </a:solidFill>
              <a:latin typeface="Arial"/>
              <a:cs typeface="Arial"/>
            </a:endParaRPr>
          </a:p>
        </p:txBody>
      </p:sp>
      <p:sp>
        <p:nvSpPr>
          <p:cNvPr id="7" name="object 7"/>
          <p:cNvSpPr/>
          <p:nvPr/>
        </p:nvSpPr>
        <p:spPr>
          <a:xfrm>
            <a:off x="580925" y="1452275"/>
            <a:ext cx="3836670" cy="3244215"/>
          </a:xfrm>
          <a:custGeom>
            <a:avLst/>
            <a:gdLst/>
            <a:ahLst/>
            <a:cxnLst/>
            <a:rect l="l" t="t" r="r" b="b"/>
            <a:pathLst>
              <a:path w="3836670" h="3244215">
                <a:moveTo>
                  <a:pt x="0" y="0"/>
                </a:moveTo>
                <a:lnTo>
                  <a:pt x="3836399" y="0"/>
                </a:lnTo>
                <a:lnTo>
                  <a:pt x="3836399" y="3243599"/>
                </a:lnTo>
                <a:lnTo>
                  <a:pt x="0" y="3243599"/>
                </a:lnTo>
                <a:lnTo>
                  <a:pt x="0" y="0"/>
                </a:lnTo>
                <a:close/>
              </a:path>
            </a:pathLst>
          </a:custGeom>
          <a:noFill/>
        </p:spPr>
        <p:txBody>
          <a:bodyPr wrap="square" lIns="0" tIns="0" rIns="0" bIns="0" rtlCol="0"/>
          <a:lstStyle/>
          <a:p>
            <a:endParaRPr>
              <a:solidFill>
                <a:schemeClr val="tx1">
                  <a:lumMod val="50000"/>
                </a:schemeClr>
              </a:solidFill>
            </a:endParaRPr>
          </a:p>
        </p:txBody>
      </p:sp>
      <p:sp>
        <p:nvSpPr>
          <p:cNvPr id="8" name="object 8"/>
          <p:cNvSpPr/>
          <p:nvPr/>
        </p:nvSpPr>
        <p:spPr>
          <a:xfrm>
            <a:off x="4514174" y="1452275"/>
            <a:ext cx="4173220" cy="3255645"/>
          </a:xfrm>
          <a:custGeom>
            <a:avLst/>
            <a:gdLst/>
            <a:ahLst/>
            <a:cxnLst/>
            <a:rect l="l" t="t" r="r" b="b"/>
            <a:pathLst>
              <a:path w="4173220" h="3255645">
                <a:moveTo>
                  <a:pt x="0" y="0"/>
                </a:moveTo>
                <a:lnTo>
                  <a:pt x="4172699" y="0"/>
                </a:lnTo>
                <a:lnTo>
                  <a:pt x="4172699" y="3255599"/>
                </a:lnTo>
                <a:lnTo>
                  <a:pt x="0" y="3255599"/>
                </a:lnTo>
                <a:lnTo>
                  <a:pt x="0" y="0"/>
                </a:lnTo>
                <a:close/>
              </a:path>
            </a:pathLst>
          </a:custGeom>
          <a:noFill/>
        </p:spPr>
        <p:txBody>
          <a:bodyPr wrap="square" lIns="0" tIns="0" rIns="0" bIns="0" rtlCol="0"/>
          <a:lstStyle/>
          <a:p>
            <a:endParaRPr>
              <a:solidFill>
                <a:schemeClr val="tx1">
                  <a:lumMod val="50000"/>
                </a:schemeClr>
              </a:solidFill>
            </a:endParaRPr>
          </a:p>
        </p:txBody>
      </p:sp>
      <p:sp>
        <p:nvSpPr>
          <p:cNvPr id="6" name="TextBox 5">
            <a:extLst>
              <a:ext uri="{FF2B5EF4-FFF2-40B4-BE49-F238E27FC236}">
                <a16:creationId xmlns:a16="http://schemas.microsoft.com/office/drawing/2014/main" id="{E52FD01D-6371-9B4A-927D-FF5C5DF46292}"/>
              </a:ext>
            </a:extLst>
          </p:cNvPr>
          <p:cNvSpPr txBox="1"/>
          <p:nvPr/>
        </p:nvSpPr>
        <p:spPr>
          <a:xfrm>
            <a:off x="456606" y="1668049"/>
            <a:ext cx="3263747" cy="2308324"/>
          </a:xfrm>
          <a:prstGeom prst="rect">
            <a:avLst/>
          </a:prstGeom>
          <a:noFill/>
        </p:spPr>
        <p:txBody>
          <a:bodyPr wrap="square" rtlCol="0">
            <a:spAutoFit/>
          </a:bodyPr>
          <a:lstStyle/>
          <a:p>
            <a:r>
              <a:rPr lang="en-US" sz="1800" dirty="0"/>
              <a:t>P(no G) = ?</a:t>
            </a:r>
          </a:p>
          <a:p>
            <a:endParaRPr lang="en-US" sz="1800" dirty="0"/>
          </a:p>
          <a:p>
            <a:r>
              <a:rPr lang="en-US" sz="1800" dirty="0"/>
              <a:t>If with replacement:</a:t>
            </a:r>
          </a:p>
          <a:p>
            <a:r>
              <a:rPr lang="en-US" sz="1800" dirty="0"/>
              <a:t>(6/10)*(6/10)*(6/10)*(6/10)</a:t>
            </a:r>
          </a:p>
          <a:p>
            <a:endParaRPr lang="en-US" sz="1800" dirty="0"/>
          </a:p>
          <a:p>
            <a:r>
              <a:rPr lang="en-US" sz="1800" dirty="0"/>
              <a:t>If without replacement:</a:t>
            </a:r>
          </a:p>
          <a:p>
            <a:r>
              <a:rPr lang="en-US" sz="1800" dirty="0"/>
              <a:t>(6/10)*(5/9)*(4/8)*(3/7)</a:t>
            </a:r>
          </a:p>
          <a:p>
            <a:endParaRPr lang="en-US" sz="1800" dirty="0"/>
          </a:p>
        </p:txBody>
      </p:sp>
      <p:sp>
        <p:nvSpPr>
          <p:cNvPr id="9" name="TextBox 8">
            <a:extLst>
              <a:ext uri="{FF2B5EF4-FFF2-40B4-BE49-F238E27FC236}">
                <a16:creationId xmlns:a16="http://schemas.microsoft.com/office/drawing/2014/main" id="{31904CDA-2E60-064E-A201-CAE0A4943979}"/>
              </a:ext>
            </a:extLst>
          </p:cNvPr>
          <p:cNvSpPr txBox="1"/>
          <p:nvPr/>
        </p:nvSpPr>
        <p:spPr>
          <a:xfrm>
            <a:off x="4652088" y="1638697"/>
            <a:ext cx="2864887" cy="2308324"/>
          </a:xfrm>
          <a:prstGeom prst="rect">
            <a:avLst/>
          </a:prstGeom>
          <a:noFill/>
        </p:spPr>
        <p:txBody>
          <a:bodyPr wrap="none" rtlCol="0">
            <a:spAutoFit/>
          </a:bodyPr>
          <a:lstStyle/>
          <a:p>
            <a:r>
              <a:rPr lang="en-US" sz="1800" dirty="0"/>
              <a:t>P(all G) = ?</a:t>
            </a:r>
          </a:p>
          <a:p>
            <a:endParaRPr lang="en-US" sz="1800" dirty="0"/>
          </a:p>
          <a:p>
            <a:r>
              <a:rPr lang="en-US" sz="1800" dirty="0"/>
              <a:t>If with replacement:</a:t>
            </a:r>
          </a:p>
          <a:p>
            <a:r>
              <a:rPr lang="en-US" sz="1800" dirty="0"/>
              <a:t>(4/10)*(4/10)*(4/10)*(4/10)</a:t>
            </a:r>
          </a:p>
          <a:p>
            <a:endParaRPr lang="en-US" sz="1800" dirty="0"/>
          </a:p>
          <a:p>
            <a:r>
              <a:rPr lang="en-US" sz="1800" dirty="0"/>
              <a:t>If without replacement:</a:t>
            </a:r>
          </a:p>
          <a:p>
            <a:r>
              <a:rPr lang="en-US" sz="1800" dirty="0"/>
              <a:t>(4/10)*(3/9)*(2/8)*(1/7)</a:t>
            </a:r>
          </a:p>
          <a:p>
            <a:endParaRPr lang="en-US" sz="1800" dirty="0"/>
          </a:p>
        </p:txBody>
      </p:sp>
    </p:spTree>
    <p:extLst>
      <p:ext uri="{BB962C8B-B14F-4D97-AF65-F5344CB8AC3E}">
        <p14:creationId xmlns:p14="http://schemas.microsoft.com/office/powerpoint/2010/main" val="34892271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Exercise </a:t>
            </a:r>
            <a:r>
              <a:rPr dirty="0">
                <a:solidFill>
                  <a:schemeClr val="tx1">
                    <a:lumMod val="50000"/>
                  </a:schemeClr>
                </a:solidFill>
              </a:rPr>
              <a:t>3</a:t>
            </a:r>
          </a:p>
        </p:txBody>
      </p:sp>
      <p:sp>
        <p:nvSpPr>
          <p:cNvPr id="4" name="object 4"/>
          <p:cNvSpPr/>
          <p:nvPr/>
        </p:nvSpPr>
        <p:spPr>
          <a:xfrm>
            <a:off x="457200" y="971550"/>
            <a:ext cx="8353425" cy="3623310"/>
          </a:xfrm>
          <a:custGeom>
            <a:avLst/>
            <a:gdLst/>
            <a:ahLst/>
            <a:cxnLst/>
            <a:rect l="l" t="t" r="r" b="b"/>
            <a:pathLst>
              <a:path w="8353425" h="3623310">
                <a:moveTo>
                  <a:pt x="0" y="0"/>
                </a:moveTo>
                <a:lnTo>
                  <a:pt x="8353199" y="0"/>
                </a:lnTo>
                <a:lnTo>
                  <a:pt x="8353199" y="3623099"/>
                </a:lnTo>
                <a:lnTo>
                  <a:pt x="0" y="36230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p:nvPr/>
        </p:nvSpPr>
        <p:spPr>
          <a:xfrm>
            <a:off x="530225" y="1090199"/>
            <a:ext cx="8177530" cy="3304494"/>
          </a:xfrm>
          <a:prstGeom prst="rect">
            <a:avLst/>
          </a:prstGeom>
          <a:noFill/>
        </p:spPr>
        <p:txBody>
          <a:bodyPr vert="horz" wrap="square" lIns="0" tIns="0" rIns="0" bIns="0" rtlCol="0">
            <a:spAutoFit/>
          </a:bodyPr>
          <a:lstStyle/>
          <a:p>
            <a:pPr marL="12700" marR="882650">
              <a:lnSpc>
                <a:spcPts val="2850"/>
              </a:lnSpc>
            </a:pPr>
            <a:r>
              <a:rPr sz="2400" spc="-5" dirty="0">
                <a:solidFill>
                  <a:schemeClr val="tx1">
                    <a:lumMod val="50000"/>
                  </a:schemeClr>
                </a:solidFill>
                <a:latin typeface="Arial"/>
                <a:cs typeface="Arial"/>
              </a:rPr>
              <a:t>Marbles: G, G, G, G, R, R, R, B, B, Y. </a:t>
            </a:r>
            <a:r>
              <a:rPr sz="2400" dirty="0">
                <a:solidFill>
                  <a:schemeClr val="tx1">
                    <a:lumMod val="50000"/>
                  </a:schemeClr>
                </a:solidFill>
                <a:latin typeface="Arial"/>
                <a:cs typeface="Arial"/>
              </a:rPr>
              <a:t>Draw</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4</a:t>
            </a:r>
            <a:r>
              <a:rPr sz="2400" spc="-5" dirty="0">
                <a:solidFill>
                  <a:schemeClr val="tx1">
                    <a:lumMod val="50000"/>
                  </a:schemeClr>
                </a:solidFill>
                <a:latin typeface="Arial"/>
                <a:cs typeface="Arial"/>
              </a:rPr>
              <a:t> times at </a:t>
            </a:r>
            <a:r>
              <a:rPr sz="2400" dirty="0">
                <a:solidFill>
                  <a:schemeClr val="tx1">
                    <a:lumMod val="50000"/>
                  </a:schemeClr>
                </a:solidFill>
                <a:latin typeface="Arial"/>
                <a:cs typeface="Arial"/>
              </a:rPr>
              <a:t>random</a:t>
            </a:r>
            <a:r>
              <a:rPr sz="2400" spc="-5" dirty="0">
                <a:solidFill>
                  <a:schemeClr val="tx1">
                    <a:lumMod val="50000"/>
                  </a:schemeClr>
                </a:solidFill>
                <a:latin typeface="Arial"/>
                <a:cs typeface="Arial"/>
              </a:rPr>
              <a:t> with replacement.</a:t>
            </a:r>
            <a:endParaRPr sz="2400" dirty="0">
              <a:solidFill>
                <a:schemeClr val="tx1">
                  <a:lumMod val="50000"/>
                </a:schemeClr>
              </a:solidFill>
              <a:latin typeface="Arial"/>
              <a:cs typeface="Arial"/>
            </a:endParaRPr>
          </a:p>
          <a:p>
            <a:pPr>
              <a:lnSpc>
                <a:spcPct val="100000"/>
              </a:lnSpc>
              <a:spcBef>
                <a:spcPts val="47"/>
              </a:spcBef>
            </a:pPr>
            <a:endParaRPr sz="2750" dirty="0">
              <a:solidFill>
                <a:schemeClr val="tx1">
                  <a:lumMod val="50000"/>
                </a:schemeClr>
              </a:solidFill>
              <a:latin typeface="Times New Roman"/>
              <a:cs typeface="Times New Roman"/>
            </a:endParaRPr>
          </a:p>
          <a:p>
            <a:pPr marL="12700" marR="1875155">
              <a:lnSpc>
                <a:spcPct val="114599"/>
              </a:lnSpc>
            </a:pPr>
            <a:r>
              <a:rPr sz="2400" dirty="0">
                <a:solidFill>
                  <a:schemeClr val="tx1">
                    <a:lumMod val="50000"/>
                  </a:schemeClr>
                </a:solidFill>
                <a:latin typeface="Arial"/>
                <a:cs typeface="Arial"/>
              </a:rPr>
              <a:t>1</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t>
            </a:r>
            <a:r>
              <a:rPr sz="2400" spc="-5" dirty="0">
                <a:solidFill>
                  <a:schemeClr val="tx1">
                    <a:lumMod val="50000"/>
                  </a:schemeClr>
                </a:solidFill>
                <a:latin typeface="Arial"/>
                <a:cs typeface="Arial"/>
              </a:rPr>
              <a:t> (6/10)*(6/10)*(6/10)*(6/10) </a:t>
            </a:r>
            <a:r>
              <a:rPr sz="2400" dirty="0">
                <a:solidFill>
                  <a:schemeClr val="tx1">
                    <a:lumMod val="50000"/>
                  </a:schemeClr>
                </a:solidFill>
                <a:latin typeface="Arial"/>
                <a:cs typeface="Arial"/>
              </a:rPr>
              <a:t>is</a:t>
            </a:r>
            <a:r>
              <a:rPr sz="2400" spc="-5" dirty="0">
                <a:solidFill>
                  <a:schemeClr val="tx1">
                    <a:lumMod val="50000"/>
                  </a:schemeClr>
                </a:solidFill>
                <a:latin typeface="Arial"/>
                <a:cs typeface="Arial"/>
              </a:rPr>
              <a:t> the </a:t>
            </a:r>
            <a:r>
              <a:rPr sz="2400" dirty="0">
                <a:solidFill>
                  <a:schemeClr val="tx1">
                    <a:lumMod val="50000"/>
                  </a:schemeClr>
                </a:solidFill>
                <a:latin typeface="Arial"/>
                <a:cs typeface="Arial"/>
              </a:rPr>
              <a:t>chance</a:t>
            </a:r>
            <a:r>
              <a:rPr sz="2400" spc="-5" dirty="0">
                <a:solidFill>
                  <a:schemeClr val="tx1">
                    <a:lumMod val="50000"/>
                  </a:schemeClr>
                </a:solidFill>
                <a:latin typeface="Arial"/>
                <a:cs typeface="Arial"/>
              </a:rPr>
              <a:t> of: at least </a:t>
            </a:r>
            <a:r>
              <a:rPr sz="2400" dirty="0">
                <a:solidFill>
                  <a:schemeClr val="tx1">
                    <a:lumMod val="50000"/>
                  </a:schemeClr>
                </a:solidFill>
                <a:latin typeface="Arial"/>
                <a:cs typeface="Arial"/>
              </a:rPr>
              <a:t>one</a:t>
            </a:r>
            <a:r>
              <a:rPr sz="2400" spc="-5" dirty="0">
                <a:solidFill>
                  <a:schemeClr val="tx1">
                    <a:lumMod val="50000"/>
                  </a:schemeClr>
                </a:solidFill>
                <a:latin typeface="Arial"/>
                <a:cs typeface="Arial"/>
              </a:rPr>
              <a:t> G</a:t>
            </a:r>
            <a:endParaRPr sz="2400" dirty="0">
              <a:solidFill>
                <a:schemeClr val="tx1">
                  <a:lumMod val="50000"/>
                </a:schemeClr>
              </a:solidFill>
              <a:latin typeface="Arial"/>
              <a:cs typeface="Arial"/>
            </a:endParaRPr>
          </a:p>
          <a:p>
            <a:pPr>
              <a:lnSpc>
                <a:spcPct val="100000"/>
              </a:lnSpc>
              <a:spcBef>
                <a:spcPts val="22"/>
              </a:spcBef>
            </a:pPr>
            <a:endParaRPr sz="2850" dirty="0">
              <a:solidFill>
                <a:schemeClr val="tx1">
                  <a:lumMod val="50000"/>
                </a:schemeClr>
              </a:solidFill>
              <a:latin typeface="Times New Roman"/>
              <a:cs typeface="Times New Roman"/>
            </a:endParaRPr>
          </a:p>
          <a:p>
            <a:pPr marL="12700" marR="5080">
              <a:lnSpc>
                <a:spcPct val="114599"/>
              </a:lnSpc>
            </a:pPr>
            <a:r>
              <a:rPr sz="2400" spc="-5" dirty="0">
                <a:solidFill>
                  <a:schemeClr val="tx1">
                    <a:lumMod val="50000"/>
                  </a:schemeClr>
                </a:solidFill>
                <a:latin typeface="Arial"/>
                <a:cs typeface="Arial"/>
              </a:rPr>
              <a:t>(4/10)**4 + (3/10)**4 + (2/10)**4 + (1/10)**4 </a:t>
            </a:r>
            <a:r>
              <a:rPr sz="2400" dirty="0">
                <a:solidFill>
                  <a:schemeClr val="tx1">
                    <a:lumMod val="50000"/>
                  </a:schemeClr>
                </a:solidFill>
                <a:latin typeface="Arial"/>
                <a:cs typeface="Arial"/>
              </a:rPr>
              <a:t>is</a:t>
            </a:r>
            <a:r>
              <a:rPr sz="2400" spc="-5" dirty="0">
                <a:solidFill>
                  <a:schemeClr val="tx1">
                    <a:lumMod val="50000"/>
                  </a:schemeClr>
                </a:solidFill>
                <a:latin typeface="Arial"/>
                <a:cs typeface="Arial"/>
              </a:rPr>
              <a:t> the </a:t>
            </a:r>
            <a:r>
              <a:rPr sz="2400" dirty="0">
                <a:solidFill>
                  <a:schemeClr val="tx1">
                    <a:lumMod val="50000"/>
                  </a:schemeClr>
                </a:solidFill>
                <a:latin typeface="Arial"/>
                <a:cs typeface="Arial"/>
              </a:rPr>
              <a:t>chance</a:t>
            </a:r>
            <a:r>
              <a:rPr sz="2400" spc="-5" dirty="0">
                <a:solidFill>
                  <a:schemeClr val="tx1">
                    <a:lumMod val="50000"/>
                  </a:schemeClr>
                </a:solidFill>
                <a:latin typeface="Arial"/>
                <a:cs typeface="Arial"/>
              </a:rPr>
              <a:t> of: </a:t>
            </a:r>
            <a:r>
              <a:rPr sz="2400" dirty="0">
                <a:solidFill>
                  <a:schemeClr val="tx1">
                    <a:lumMod val="50000"/>
                  </a:schemeClr>
                </a:solidFill>
                <a:latin typeface="Arial"/>
                <a:cs typeface="Arial"/>
              </a:rPr>
              <a:t>all</a:t>
            </a:r>
            <a:r>
              <a:rPr sz="2400" spc="-5" dirty="0">
                <a:solidFill>
                  <a:schemeClr val="tx1">
                    <a:lumMod val="50000"/>
                  </a:schemeClr>
                </a:solidFill>
                <a:latin typeface="Arial"/>
                <a:cs typeface="Arial"/>
              </a:rPr>
              <a:t> four </a:t>
            </a:r>
            <a:r>
              <a:rPr sz="2400" dirty="0">
                <a:solidFill>
                  <a:schemeClr val="tx1">
                    <a:lumMod val="50000"/>
                  </a:schemeClr>
                </a:solidFill>
                <a:latin typeface="Arial"/>
                <a:cs typeface="Arial"/>
              </a:rPr>
              <a:t>are</a:t>
            </a:r>
            <a:r>
              <a:rPr sz="2400" spc="-5" dirty="0">
                <a:solidFill>
                  <a:schemeClr val="tx1">
                    <a:lumMod val="50000"/>
                  </a:schemeClr>
                </a:solidFill>
                <a:latin typeface="Arial"/>
                <a:cs typeface="Arial"/>
              </a:rPr>
              <a:t> the </a:t>
            </a:r>
            <a:r>
              <a:rPr sz="2400" dirty="0">
                <a:solidFill>
                  <a:schemeClr val="tx1">
                    <a:lumMod val="50000"/>
                  </a:schemeClr>
                </a:solidFill>
                <a:latin typeface="Arial"/>
                <a:cs typeface="Arial"/>
              </a:rPr>
              <a:t>same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color</a:t>
            </a:r>
          </a:p>
        </p:txBody>
      </p:sp>
    </p:spTree>
    <p:extLst>
      <p:ext uri="{BB962C8B-B14F-4D97-AF65-F5344CB8AC3E}">
        <p14:creationId xmlns:p14="http://schemas.microsoft.com/office/powerpoint/2010/main" val="37543243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2233803"/>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2387153" y="2255866"/>
            <a:ext cx="436626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Testing Hypotheses</a:t>
            </a:r>
          </a:p>
        </p:txBody>
      </p:sp>
    </p:spTree>
    <p:extLst>
      <p:ext uri="{BB962C8B-B14F-4D97-AF65-F5344CB8AC3E}">
        <p14:creationId xmlns:p14="http://schemas.microsoft.com/office/powerpoint/2010/main" val="412862952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5"/>
            <a:ext cx="7845425" cy="676275"/>
          </a:xfrm>
          <a:custGeom>
            <a:avLst/>
            <a:gdLst/>
            <a:ahLst/>
            <a:cxnLst/>
            <a:rect l="l" t="t" r="r" b="b"/>
            <a:pathLst>
              <a:path w="7845425" h="676275">
                <a:moveTo>
                  <a:pt x="0" y="0"/>
                </a:moveTo>
                <a:lnTo>
                  <a:pt x="7844999" y="0"/>
                </a:lnTo>
                <a:lnTo>
                  <a:pt x="78449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Before You Compute Anything</a:t>
            </a: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p:nvPr/>
        </p:nvSpPr>
        <p:spPr>
          <a:xfrm>
            <a:off x="574724" y="1090199"/>
            <a:ext cx="7922895" cy="3334246"/>
          </a:xfrm>
          <a:prstGeom prst="rect">
            <a:avLst/>
          </a:prstGeom>
          <a:noFill/>
        </p:spPr>
        <p:txBody>
          <a:bodyPr vert="horz" wrap="square" lIns="0" tIns="0" rIns="0" bIns="0" rtlCol="0">
            <a:spAutoFit/>
          </a:bodyPr>
          <a:lstStyle/>
          <a:p>
            <a:pPr marL="424815" marR="40640" indent="-412115">
              <a:lnSpc>
                <a:spcPts val="2850"/>
              </a:lnSpc>
              <a:buClr>
                <a:srgbClr val="C4820D"/>
              </a:buClr>
              <a:buChar char="●"/>
              <a:tabLst>
                <a:tab pos="425450" algn="l"/>
              </a:tabLst>
            </a:pPr>
            <a:r>
              <a:rPr sz="2400" spc="-5" dirty="0">
                <a:solidFill>
                  <a:schemeClr val="tx1">
                    <a:lumMod val="50000"/>
                  </a:schemeClr>
                </a:solidFill>
                <a:latin typeface="Arial"/>
                <a:cs typeface="Arial"/>
              </a:rPr>
              <a:t>Figure out the viewpoint the question wants to test, </a:t>
            </a:r>
            <a:r>
              <a:rPr sz="2400" dirty="0">
                <a:solidFill>
                  <a:schemeClr val="tx1">
                    <a:lumMod val="50000"/>
                  </a:schemeClr>
                </a:solidFill>
                <a:latin typeface="Arial"/>
                <a:cs typeface="Arial"/>
              </a:rPr>
              <a:t>and </a:t>
            </a:r>
            <a:r>
              <a:rPr sz="2400" spc="-5" dirty="0">
                <a:solidFill>
                  <a:schemeClr val="tx1">
                    <a:lumMod val="50000"/>
                  </a:schemeClr>
                </a:solidFill>
                <a:latin typeface="Arial"/>
                <a:cs typeface="Arial"/>
              </a:rPr>
              <a:t>formulate:</a:t>
            </a:r>
            <a:endParaRPr sz="2400">
              <a:solidFill>
                <a:schemeClr val="tx1">
                  <a:lumMod val="50000"/>
                </a:schemeClr>
              </a:solidFill>
              <a:latin typeface="Arial"/>
              <a:cs typeface="Arial"/>
            </a:endParaRPr>
          </a:p>
          <a:p>
            <a:pPr marL="882015" marR="5080" lvl="1" indent="-412115">
              <a:lnSpc>
                <a:spcPts val="2850"/>
              </a:lnSpc>
              <a:buClr>
                <a:srgbClr val="C4820D"/>
              </a:buClr>
              <a:buChar char="○"/>
              <a:tabLst>
                <a:tab pos="882650" algn="l"/>
              </a:tabLst>
            </a:pPr>
            <a:r>
              <a:rPr sz="2400" dirty="0">
                <a:solidFill>
                  <a:schemeClr val="tx1">
                    <a:lumMod val="50000"/>
                  </a:schemeClr>
                </a:solidFill>
                <a:latin typeface="Arial"/>
                <a:cs typeface="Arial"/>
              </a:rPr>
              <a:t>Null</a:t>
            </a:r>
            <a:r>
              <a:rPr sz="2400" spc="-5" dirty="0">
                <a:solidFill>
                  <a:schemeClr val="tx1">
                    <a:lumMod val="50000"/>
                  </a:schemeClr>
                </a:solidFill>
                <a:latin typeface="Arial"/>
                <a:cs typeface="Arial"/>
              </a:rPr>
              <a:t> hypothesis: Completely specified </a:t>
            </a:r>
            <a:r>
              <a:rPr sz="2400" dirty="0">
                <a:solidFill>
                  <a:schemeClr val="tx1">
                    <a:lumMod val="50000"/>
                  </a:schemeClr>
                </a:solidFill>
                <a:latin typeface="Arial"/>
                <a:cs typeface="Arial"/>
              </a:rPr>
              <a:t>chance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model under</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which</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you</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can</a:t>
            </a:r>
            <a:r>
              <a:rPr sz="2400" spc="-5" dirty="0">
                <a:solidFill>
                  <a:schemeClr val="tx1">
                    <a:lumMod val="50000"/>
                  </a:schemeClr>
                </a:solidFill>
                <a:latin typeface="Arial"/>
                <a:cs typeface="Arial"/>
              </a:rPr>
              <a:t> simulate data</a:t>
            </a:r>
            <a:endParaRPr sz="2400">
              <a:solidFill>
                <a:schemeClr val="tx1">
                  <a:lumMod val="50000"/>
                </a:schemeClr>
              </a:solidFill>
              <a:latin typeface="Arial"/>
              <a:cs typeface="Arial"/>
            </a:endParaRPr>
          </a:p>
          <a:p>
            <a:pPr marL="882015" marR="378460" lvl="1" indent="-412115">
              <a:lnSpc>
                <a:spcPts val="2850"/>
              </a:lnSpc>
              <a:buClr>
                <a:srgbClr val="C4820D"/>
              </a:buClr>
              <a:buChar char="○"/>
              <a:tabLst>
                <a:tab pos="882650" algn="l"/>
              </a:tabLst>
            </a:pPr>
            <a:r>
              <a:rPr sz="2400" spc="-5" dirty="0">
                <a:solidFill>
                  <a:schemeClr val="tx1">
                    <a:lumMod val="50000"/>
                  </a:schemeClr>
                </a:solidFill>
                <a:latin typeface="Arial"/>
                <a:cs typeface="Arial"/>
              </a:rPr>
              <a:t>Alternative hypothesis: Viewpoint </a:t>
            </a:r>
            <a:r>
              <a:rPr sz="2400" dirty="0">
                <a:solidFill>
                  <a:schemeClr val="tx1">
                    <a:lumMod val="50000"/>
                  </a:schemeClr>
                </a:solidFill>
                <a:latin typeface="Arial"/>
                <a:cs typeface="Arial"/>
              </a:rPr>
              <a:t>comes</a:t>
            </a:r>
            <a:r>
              <a:rPr sz="2400" spc="-5" dirty="0">
                <a:solidFill>
                  <a:schemeClr val="tx1">
                    <a:lumMod val="50000"/>
                  </a:schemeClr>
                </a:solidFill>
                <a:latin typeface="Arial"/>
                <a:cs typeface="Arial"/>
              </a:rPr>
              <a:t> from the question</a:t>
            </a:r>
            <a:endParaRPr sz="2400">
              <a:solidFill>
                <a:schemeClr val="tx1">
                  <a:lumMod val="50000"/>
                </a:schemeClr>
              </a:solidFill>
              <a:latin typeface="Arial"/>
              <a:cs typeface="Arial"/>
            </a:endParaRPr>
          </a:p>
          <a:p>
            <a:pPr marL="882015" lvl="1" indent="-412115">
              <a:lnSpc>
                <a:spcPts val="2745"/>
              </a:lnSpc>
              <a:buClr>
                <a:srgbClr val="C4820D"/>
              </a:buClr>
              <a:buChar char="○"/>
              <a:tabLst>
                <a:tab pos="882650" algn="l"/>
              </a:tabLst>
            </a:pPr>
            <a:r>
              <a:rPr sz="2400" spc="-5" dirty="0">
                <a:solidFill>
                  <a:schemeClr val="tx1">
                    <a:lumMod val="50000"/>
                  </a:schemeClr>
                </a:solidFill>
                <a:latin typeface="Arial"/>
                <a:cs typeface="Arial"/>
              </a:rPr>
              <a:t>Test statistic: to </a:t>
            </a:r>
            <a:r>
              <a:rPr sz="2400" dirty="0">
                <a:solidFill>
                  <a:schemeClr val="tx1">
                    <a:lumMod val="50000"/>
                  </a:schemeClr>
                </a:solidFill>
                <a:latin typeface="Arial"/>
                <a:cs typeface="Arial"/>
              </a:rPr>
              <a:t>help</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you</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choose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one</a:t>
            </a:r>
            <a:r>
              <a:rPr sz="2400" spc="-5" dirty="0">
                <a:solidFill>
                  <a:schemeClr val="tx1">
                    <a:lumMod val="50000"/>
                  </a:schemeClr>
                </a:solidFill>
                <a:latin typeface="Arial"/>
                <a:cs typeface="Arial"/>
              </a:rPr>
              <a:t> viewpoint</a:t>
            </a:r>
            <a:endParaRPr sz="2400">
              <a:solidFill>
                <a:schemeClr val="tx1">
                  <a:lumMod val="50000"/>
                </a:schemeClr>
              </a:solidFill>
              <a:latin typeface="Arial"/>
              <a:cs typeface="Arial"/>
            </a:endParaRPr>
          </a:p>
          <a:p>
            <a:pPr marL="424815" marR="430530" indent="-412115">
              <a:lnSpc>
                <a:spcPts val="2850"/>
              </a:lnSpc>
              <a:spcBef>
                <a:spcPts val="105"/>
              </a:spcBef>
              <a:buClr>
                <a:srgbClr val="C4820D"/>
              </a:buClr>
              <a:buChar char="●"/>
              <a:tabLst>
                <a:tab pos="425450" algn="l"/>
              </a:tabLst>
            </a:pPr>
            <a:r>
              <a:rPr sz="2400" spc="-5" dirty="0">
                <a:solidFill>
                  <a:schemeClr val="tx1">
                    <a:lumMod val="50000"/>
                  </a:schemeClr>
                </a:solidFill>
                <a:latin typeface="Arial"/>
                <a:cs typeface="Arial"/>
              </a:rPr>
              <a:t>Say what </a:t>
            </a:r>
            <a:r>
              <a:rPr sz="2400" dirty="0">
                <a:solidFill>
                  <a:schemeClr val="tx1">
                    <a:lumMod val="50000"/>
                  </a:schemeClr>
                </a:solidFill>
                <a:latin typeface="Arial"/>
                <a:cs typeface="Arial"/>
              </a:rPr>
              <a:t>kind</a:t>
            </a:r>
            <a:r>
              <a:rPr sz="2400" spc="-5" dirty="0">
                <a:solidFill>
                  <a:schemeClr val="tx1">
                    <a:lumMod val="50000"/>
                  </a:schemeClr>
                </a:solidFill>
                <a:latin typeface="Arial"/>
                <a:cs typeface="Arial"/>
              </a:rPr>
              <a:t> of </a:t>
            </a:r>
            <a:r>
              <a:rPr sz="2400" dirty="0">
                <a:solidFill>
                  <a:schemeClr val="tx1">
                    <a:lumMod val="50000"/>
                  </a:schemeClr>
                </a:solidFill>
                <a:latin typeface="Arial"/>
                <a:cs typeface="Arial"/>
              </a:rPr>
              <a:t>values</a:t>
            </a:r>
            <a:r>
              <a:rPr sz="2400" spc="-5" dirty="0">
                <a:solidFill>
                  <a:schemeClr val="tx1">
                    <a:lumMod val="50000"/>
                  </a:schemeClr>
                </a:solidFill>
                <a:latin typeface="Arial"/>
                <a:cs typeface="Arial"/>
              </a:rPr>
              <a:t> of the statistic </a:t>
            </a:r>
            <a:r>
              <a:rPr sz="2400" dirty="0">
                <a:solidFill>
                  <a:schemeClr val="tx1">
                    <a:lumMod val="50000"/>
                  </a:schemeClr>
                </a:solidFill>
                <a:latin typeface="Arial"/>
                <a:cs typeface="Arial"/>
              </a:rPr>
              <a:t>will</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make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you lean</a:t>
            </a:r>
            <a:r>
              <a:rPr sz="2400" spc="-5" dirty="0">
                <a:solidFill>
                  <a:schemeClr val="tx1">
                    <a:lumMod val="50000"/>
                  </a:schemeClr>
                </a:solidFill>
                <a:latin typeface="Arial"/>
                <a:cs typeface="Arial"/>
              </a:rPr>
              <a:t> towards </a:t>
            </a:r>
            <a:r>
              <a:rPr sz="2400" dirty="0">
                <a:solidFill>
                  <a:schemeClr val="tx1">
                    <a:lumMod val="50000"/>
                  </a:schemeClr>
                </a:solidFill>
                <a:latin typeface="Arial"/>
                <a:cs typeface="Arial"/>
              </a:rPr>
              <a:t>each</a:t>
            </a:r>
            <a:r>
              <a:rPr sz="2400" spc="-5" dirty="0">
                <a:solidFill>
                  <a:schemeClr val="tx1">
                    <a:lumMod val="50000"/>
                  </a:schemeClr>
                </a:solidFill>
                <a:latin typeface="Arial"/>
                <a:cs typeface="Arial"/>
              </a:rPr>
              <a:t> alternative</a:t>
            </a:r>
            <a:endParaRPr sz="2400">
              <a:solidFill>
                <a:schemeClr val="tx1">
                  <a:lumMod val="50000"/>
                </a:schemeClr>
              </a:solidFill>
              <a:latin typeface="Arial"/>
              <a:cs typeface="Arial"/>
            </a:endParaRPr>
          </a:p>
        </p:txBody>
      </p:sp>
    </p:spTree>
    <p:extLst>
      <p:ext uri="{BB962C8B-B14F-4D97-AF65-F5344CB8AC3E}">
        <p14:creationId xmlns:p14="http://schemas.microsoft.com/office/powerpoint/2010/main" val="21027380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D5A25-A7CC-A346-BCC1-0F3A60E7E43C}"/>
              </a:ext>
            </a:extLst>
          </p:cNvPr>
          <p:cNvSpPr>
            <a:spLocks noGrp="1"/>
          </p:cNvSpPr>
          <p:nvPr>
            <p:ph type="title"/>
          </p:nvPr>
        </p:nvSpPr>
        <p:spPr>
          <a:xfrm>
            <a:off x="457199" y="205978"/>
            <a:ext cx="8220635" cy="675900"/>
          </a:xfrm>
        </p:spPr>
        <p:txBody>
          <a:bodyPr/>
          <a:lstStyle/>
          <a:p>
            <a:r>
              <a:rPr lang="en-US" dirty="0"/>
              <a:t>Permutation            |      Bootstrap</a:t>
            </a:r>
          </a:p>
        </p:txBody>
      </p:sp>
      <p:sp>
        <p:nvSpPr>
          <p:cNvPr id="3" name="Text Placeholder 2">
            <a:extLst>
              <a:ext uri="{FF2B5EF4-FFF2-40B4-BE49-F238E27FC236}">
                <a16:creationId xmlns:a16="http://schemas.microsoft.com/office/drawing/2014/main" id="{786C4D0F-8A11-054D-B775-49C329ACA8F6}"/>
              </a:ext>
            </a:extLst>
          </p:cNvPr>
          <p:cNvSpPr>
            <a:spLocks noGrp="1"/>
          </p:cNvSpPr>
          <p:nvPr>
            <p:ph type="body" idx="1"/>
          </p:nvPr>
        </p:nvSpPr>
        <p:spPr>
          <a:xfrm>
            <a:off x="457200" y="1703294"/>
            <a:ext cx="4114800" cy="3234228"/>
          </a:xfrm>
        </p:spPr>
        <p:txBody>
          <a:bodyPr/>
          <a:lstStyle/>
          <a:p>
            <a:r>
              <a:rPr lang="en-US" dirty="0"/>
              <a:t>Is there an association between (label) and (statistic of measurement)?</a:t>
            </a:r>
          </a:p>
          <a:p>
            <a:r>
              <a:rPr lang="en-US" dirty="0"/>
              <a:t>Permute label (or measurement) order, compute statistic, compare distribution under null to observed </a:t>
            </a:r>
          </a:p>
        </p:txBody>
      </p:sp>
      <p:sp>
        <p:nvSpPr>
          <p:cNvPr id="4" name="Text Placeholder 2">
            <a:extLst>
              <a:ext uri="{FF2B5EF4-FFF2-40B4-BE49-F238E27FC236}">
                <a16:creationId xmlns:a16="http://schemas.microsoft.com/office/drawing/2014/main" id="{8A3890D2-E183-A84F-A197-137E4D35A43F}"/>
              </a:ext>
            </a:extLst>
          </p:cNvPr>
          <p:cNvSpPr txBox="1">
            <a:spLocks/>
          </p:cNvSpPr>
          <p:nvPr/>
        </p:nvSpPr>
        <p:spPr>
          <a:xfrm>
            <a:off x="4787153" y="1703294"/>
            <a:ext cx="4114800" cy="3440206"/>
          </a:xfrm>
          <a:prstGeom prst="rect">
            <a:avLst/>
          </a:prstGeom>
          <a:noFill/>
          <a:ln>
            <a:noFill/>
          </a:ln>
        </p:spPr>
        <p:txBody>
          <a:bodyPr spcFirstLastPara="1" wrap="square" lIns="0" tIns="0" rIns="0" bIns="0" anchor="t" anchorCtr="0"/>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rgbClr val="C4820E"/>
              </a:buClr>
              <a:buSzPts val="2400"/>
              <a:buFont typeface="Arial"/>
              <a:buChar char="●"/>
              <a:defRPr sz="2400" b="0" i="0" u="none" strike="noStrike" cap="none">
                <a:solidFill>
                  <a:srgbClr val="3B3B3B"/>
                </a:solidFill>
                <a:latin typeface="Arial"/>
                <a:ea typeface="Arial"/>
                <a:cs typeface="Arial"/>
                <a:sym typeface="Arial"/>
              </a:defRPr>
            </a:lvl1pPr>
            <a:lvl2pPr marL="914400" marR="0" lvl="1" indent="-381000" algn="l" rtl="0">
              <a:lnSpc>
                <a:spcPct val="100000"/>
              </a:lnSpc>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0"/>
              </a:spcBef>
              <a:spcAft>
                <a:spcPts val="0"/>
              </a:spcAft>
              <a:buClr>
                <a:srgbClr val="C4820E"/>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42900" algn="l" rtl="0">
              <a:lnSpc>
                <a:spcPct val="100000"/>
              </a:lnSpc>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0"/>
              </a:spcBef>
              <a:spcAft>
                <a:spcPts val="0"/>
              </a:spcAft>
              <a:buClr>
                <a:srgbClr val="C4820E"/>
              </a:buClr>
              <a:buSzPts val="1800"/>
              <a:buFont typeface="Arial"/>
              <a:buChar char="■"/>
              <a:defRPr sz="1800" b="0" i="0" u="none" strike="noStrike" cap="none">
                <a:solidFill>
                  <a:schemeClr val="dk1"/>
                </a:solidFill>
                <a:latin typeface="Arial"/>
                <a:ea typeface="Arial"/>
                <a:cs typeface="Arial"/>
                <a:sym typeface="Arial"/>
              </a:defRPr>
            </a:lvl9pPr>
          </a:lstStyle>
          <a:p>
            <a:r>
              <a:rPr lang="en-US" dirty="0"/>
              <a:t>What is the population value of a parameter based on this sample?</a:t>
            </a:r>
          </a:p>
          <a:p>
            <a:r>
              <a:rPr lang="en-US" dirty="0"/>
              <a:t>Resample (with replacement), compute statistic that targets parameter, compute percentiles of bootstrap statistics for CIs</a:t>
            </a:r>
          </a:p>
        </p:txBody>
      </p:sp>
      <p:sp>
        <p:nvSpPr>
          <p:cNvPr id="5" name="TextBox 4">
            <a:extLst>
              <a:ext uri="{FF2B5EF4-FFF2-40B4-BE49-F238E27FC236}">
                <a16:creationId xmlns:a16="http://schemas.microsoft.com/office/drawing/2014/main" id="{BC1B5E6B-B6E1-7B4F-910F-A5F45102632D}"/>
              </a:ext>
            </a:extLst>
          </p:cNvPr>
          <p:cNvSpPr txBox="1"/>
          <p:nvPr/>
        </p:nvSpPr>
        <p:spPr>
          <a:xfrm>
            <a:off x="457199" y="980514"/>
            <a:ext cx="3243196" cy="523220"/>
          </a:xfrm>
          <a:prstGeom prst="rect">
            <a:avLst/>
          </a:prstGeom>
          <a:noFill/>
        </p:spPr>
        <p:txBody>
          <a:bodyPr wrap="none" rtlCol="0">
            <a:spAutoFit/>
          </a:bodyPr>
          <a:lstStyle/>
          <a:p>
            <a:r>
              <a:rPr lang="en-US" sz="2800" dirty="0"/>
              <a:t>Hypothesis Testing</a:t>
            </a:r>
          </a:p>
        </p:txBody>
      </p:sp>
      <p:sp>
        <p:nvSpPr>
          <p:cNvPr id="6" name="TextBox 5">
            <a:extLst>
              <a:ext uri="{FF2B5EF4-FFF2-40B4-BE49-F238E27FC236}">
                <a16:creationId xmlns:a16="http://schemas.microsoft.com/office/drawing/2014/main" id="{3BF61DB1-3A9B-AF46-BE36-7377541EBEE8}"/>
              </a:ext>
            </a:extLst>
          </p:cNvPr>
          <p:cNvSpPr txBox="1"/>
          <p:nvPr/>
        </p:nvSpPr>
        <p:spPr>
          <a:xfrm>
            <a:off x="5360894" y="980514"/>
            <a:ext cx="1863011" cy="523220"/>
          </a:xfrm>
          <a:prstGeom prst="rect">
            <a:avLst/>
          </a:prstGeom>
          <a:noFill/>
        </p:spPr>
        <p:txBody>
          <a:bodyPr wrap="none" rtlCol="0">
            <a:spAutoFit/>
          </a:bodyPr>
          <a:lstStyle/>
          <a:p>
            <a:r>
              <a:rPr lang="en-US" sz="2800" dirty="0"/>
              <a:t>Estimation</a:t>
            </a:r>
          </a:p>
        </p:txBody>
      </p:sp>
    </p:spTree>
    <p:extLst>
      <p:ext uri="{BB962C8B-B14F-4D97-AF65-F5344CB8AC3E}">
        <p14:creationId xmlns:p14="http://schemas.microsoft.com/office/powerpoint/2010/main" val="276834362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C4BB-E0C5-0A44-98DC-A7BA84B63990}"/>
              </a:ext>
            </a:extLst>
          </p:cNvPr>
          <p:cNvSpPr>
            <a:spLocks noGrp="1"/>
          </p:cNvSpPr>
          <p:nvPr>
            <p:ph type="title"/>
          </p:nvPr>
        </p:nvSpPr>
        <p:spPr/>
        <p:txBody>
          <a:bodyPr/>
          <a:lstStyle/>
          <a:p>
            <a:r>
              <a:rPr lang="en-US" dirty="0"/>
              <a:t>Climbers</a:t>
            </a:r>
          </a:p>
        </p:txBody>
      </p:sp>
      <p:sp>
        <p:nvSpPr>
          <p:cNvPr id="3" name="Text Placeholder 2">
            <a:extLst>
              <a:ext uri="{FF2B5EF4-FFF2-40B4-BE49-F238E27FC236}">
                <a16:creationId xmlns:a16="http://schemas.microsoft.com/office/drawing/2014/main" id="{4B7EF098-9364-374D-B128-EB9A48E6709F}"/>
              </a:ext>
            </a:extLst>
          </p:cNvPr>
          <p:cNvSpPr>
            <a:spLocks noGrp="1"/>
          </p:cNvSpPr>
          <p:nvPr>
            <p:ph type="body" idx="1"/>
          </p:nvPr>
        </p:nvSpPr>
        <p:spPr/>
        <p:txBody>
          <a:bodyPr/>
          <a:lstStyle/>
          <a:p>
            <a:r>
              <a:rPr lang="en-US" dirty="0"/>
              <a:t>Suppose we have “C+” climbers that climb faster on average when drinking black tea before a climb compared to climbing without tea.</a:t>
            </a:r>
          </a:p>
          <a:p>
            <a:r>
              <a:rPr lang="en-US" dirty="0"/>
              <a:t>What is the null and alternative hypothesis?</a:t>
            </a:r>
          </a:p>
          <a:p>
            <a:r>
              <a:rPr lang="en-US" dirty="0"/>
              <a:t>How would you test the hypothesis that they climb better after drinking tea?</a:t>
            </a:r>
          </a:p>
          <a:p>
            <a:r>
              <a:rPr lang="en-US" dirty="0"/>
              <a:t>How would you estimate the average climbing speed of the climbers that drank tea (with confidence)?</a:t>
            </a:r>
          </a:p>
        </p:txBody>
      </p:sp>
    </p:spTree>
    <p:extLst>
      <p:ext uri="{BB962C8B-B14F-4D97-AF65-F5344CB8AC3E}">
        <p14:creationId xmlns:p14="http://schemas.microsoft.com/office/powerpoint/2010/main" val="9043156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2233803"/>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2755279" y="2255866"/>
            <a:ext cx="3630929"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Categorical </a:t>
            </a:r>
            <a:r>
              <a:rPr dirty="0">
                <a:solidFill>
                  <a:schemeClr val="tx1">
                    <a:lumMod val="50000"/>
                  </a:schemeClr>
                </a:solidFill>
              </a:rPr>
              <a:t>Data</a:t>
            </a:r>
          </a:p>
        </p:txBody>
      </p:sp>
    </p:spTree>
    <p:extLst>
      <p:ext uri="{BB962C8B-B14F-4D97-AF65-F5344CB8AC3E}">
        <p14:creationId xmlns:p14="http://schemas.microsoft.com/office/powerpoint/2010/main" val="40114941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Null Hypothesis</a:t>
            </a: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p>
        </p:txBody>
      </p:sp>
      <p:sp>
        <p:nvSpPr>
          <p:cNvPr id="5" name="object 5"/>
          <p:cNvSpPr txBox="1"/>
          <p:nvPr/>
        </p:nvSpPr>
        <p:spPr>
          <a:xfrm>
            <a:off x="530225" y="1090199"/>
            <a:ext cx="7409180" cy="3411190"/>
          </a:xfrm>
          <a:prstGeom prst="rect">
            <a:avLst/>
          </a:prstGeom>
          <a:noFill/>
        </p:spPr>
        <p:txBody>
          <a:bodyPr vert="horz" wrap="square" lIns="0" tIns="0" rIns="0" bIns="0" rtlCol="0">
            <a:spAutoFit/>
          </a:bodyPr>
          <a:lstStyle/>
          <a:p>
            <a:pPr marL="12700" marR="887094">
              <a:lnSpc>
                <a:spcPts val="2850"/>
              </a:lnSpc>
            </a:pPr>
            <a:r>
              <a:rPr sz="2400" spc="-5" dirty="0">
                <a:solidFill>
                  <a:schemeClr val="tx1">
                    <a:lumMod val="50000"/>
                  </a:schemeClr>
                </a:solidFill>
                <a:latin typeface="Arial"/>
                <a:cs typeface="Arial"/>
              </a:rPr>
              <a:t>The </a:t>
            </a:r>
            <a:r>
              <a:rPr sz="2400" dirty="0">
                <a:solidFill>
                  <a:schemeClr val="tx1">
                    <a:lumMod val="50000"/>
                  </a:schemeClr>
                </a:solidFill>
                <a:latin typeface="Arial"/>
                <a:cs typeface="Arial"/>
              </a:rPr>
              <a:t>sample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is</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drawn</a:t>
            </a:r>
            <a:r>
              <a:rPr sz="2400" spc="-5" dirty="0">
                <a:solidFill>
                  <a:schemeClr val="tx1">
                    <a:lumMod val="50000"/>
                  </a:schemeClr>
                </a:solidFill>
                <a:latin typeface="Arial"/>
                <a:cs typeface="Arial"/>
              </a:rPr>
              <a:t> at </a:t>
            </a:r>
            <a:r>
              <a:rPr sz="2400" dirty="0">
                <a:solidFill>
                  <a:schemeClr val="tx1">
                    <a:lumMod val="50000"/>
                  </a:schemeClr>
                </a:solidFill>
                <a:latin typeface="Arial"/>
                <a:cs typeface="Arial"/>
              </a:rPr>
              <a:t>random</a:t>
            </a:r>
            <a:r>
              <a:rPr sz="2400" spc="-5" dirty="0">
                <a:solidFill>
                  <a:schemeClr val="tx1">
                    <a:lumMod val="50000"/>
                  </a:schemeClr>
                </a:solidFill>
                <a:latin typeface="Arial"/>
                <a:cs typeface="Arial"/>
              </a:rPr>
              <a:t> from </a:t>
            </a:r>
            <a:r>
              <a:rPr sz="2400" dirty="0">
                <a:solidFill>
                  <a:schemeClr val="tx1">
                    <a:lumMod val="50000"/>
                  </a:schemeClr>
                </a:solidFill>
                <a:latin typeface="Arial"/>
                <a:cs typeface="Arial"/>
              </a:rPr>
              <a:t>a</a:t>
            </a:r>
            <a:r>
              <a:rPr sz="2400" spc="-5" dirty="0">
                <a:solidFill>
                  <a:schemeClr val="tx1">
                    <a:lumMod val="50000"/>
                  </a:schemeClr>
                </a:solidFill>
                <a:latin typeface="Arial"/>
                <a:cs typeface="Arial"/>
              </a:rPr>
              <a:t> specified categorical distribution.</a:t>
            </a:r>
            <a:endParaRPr sz="2400" dirty="0">
              <a:solidFill>
                <a:schemeClr val="tx1">
                  <a:lumMod val="50000"/>
                </a:schemeClr>
              </a:solidFill>
              <a:latin typeface="Arial"/>
              <a:cs typeface="Arial"/>
            </a:endParaRPr>
          </a:p>
          <a:p>
            <a:pPr marL="927100" marR="74295" indent="-412750" algn="just">
              <a:lnSpc>
                <a:spcPts val="2850"/>
              </a:lnSpc>
              <a:spcBef>
                <a:spcPts val="450"/>
              </a:spcBef>
              <a:buClr>
                <a:srgbClr val="C4820D"/>
              </a:buClr>
              <a:buChar char="●"/>
              <a:tabLst>
                <a:tab pos="927100" algn="l"/>
              </a:tabLst>
            </a:pPr>
            <a:r>
              <a:rPr sz="2400" spc="-5" dirty="0">
                <a:solidFill>
                  <a:schemeClr val="tx1">
                    <a:lumMod val="50000"/>
                  </a:schemeClr>
                </a:solidFill>
                <a:latin typeface="Arial"/>
                <a:cs typeface="Arial"/>
              </a:rPr>
              <a:t>Swain’s </a:t>
            </a:r>
            <a:r>
              <a:rPr sz="2400" dirty="0">
                <a:solidFill>
                  <a:schemeClr val="tx1">
                    <a:lumMod val="50000"/>
                  </a:schemeClr>
                </a:solidFill>
                <a:latin typeface="Arial"/>
                <a:cs typeface="Arial"/>
              </a:rPr>
              <a:t>jury</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panel</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was</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drawn</a:t>
            </a:r>
            <a:r>
              <a:rPr sz="2400" spc="-5" dirty="0">
                <a:solidFill>
                  <a:schemeClr val="tx1">
                    <a:lumMod val="50000"/>
                  </a:schemeClr>
                </a:solidFill>
                <a:latin typeface="Arial"/>
                <a:cs typeface="Arial"/>
              </a:rPr>
              <a:t> at </a:t>
            </a:r>
            <a:r>
              <a:rPr sz="2400" dirty="0">
                <a:solidFill>
                  <a:schemeClr val="tx1">
                    <a:lumMod val="50000"/>
                  </a:schemeClr>
                </a:solidFill>
                <a:latin typeface="Arial"/>
                <a:cs typeface="Arial"/>
              </a:rPr>
              <a:t>random</a:t>
            </a:r>
            <a:r>
              <a:rPr sz="2400" spc="-5" dirty="0">
                <a:solidFill>
                  <a:schemeClr val="tx1">
                    <a:lumMod val="50000"/>
                  </a:schemeClr>
                </a:solidFill>
                <a:latin typeface="Arial"/>
                <a:cs typeface="Arial"/>
              </a:rPr>
              <a:t> from </a:t>
            </a:r>
            <a:r>
              <a:rPr sz="2400" dirty="0">
                <a:solidFill>
                  <a:schemeClr val="tx1">
                    <a:lumMod val="50000"/>
                  </a:schemeClr>
                </a:solidFill>
                <a:latin typeface="Arial"/>
                <a:cs typeface="Arial"/>
              </a:rPr>
              <a:t>a </a:t>
            </a:r>
            <a:r>
              <a:rPr sz="2400" spc="-5" dirty="0">
                <a:solidFill>
                  <a:schemeClr val="tx1">
                    <a:lumMod val="50000"/>
                  </a:schemeClr>
                </a:solidFill>
                <a:latin typeface="Arial"/>
                <a:cs typeface="Arial"/>
              </a:rPr>
              <a:t>population that </a:t>
            </a:r>
            <a:r>
              <a:rPr sz="2400" dirty="0">
                <a:solidFill>
                  <a:schemeClr val="tx1">
                    <a:lumMod val="50000"/>
                  </a:schemeClr>
                </a:solidFill>
                <a:latin typeface="Arial"/>
                <a:cs typeface="Arial"/>
              </a:rPr>
              <a:t>had</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26%</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black</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men</a:t>
            </a:r>
          </a:p>
          <a:p>
            <a:pPr marL="927100" marR="5080" indent="-412750" algn="just">
              <a:lnSpc>
                <a:spcPts val="2850"/>
              </a:lnSpc>
              <a:buClr>
                <a:srgbClr val="C4820D"/>
              </a:buClr>
              <a:buChar char="●"/>
              <a:tabLst>
                <a:tab pos="927100" algn="l"/>
              </a:tabLst>
            </a:pPr>
            <a:r>
              <a:rPr sz="2400" spc="-5" dirty="0">
                <a:solidFill>
                  <a:schemeClr val="tx1">
                    <a:lumMod val="50000"/>
                  </a:schemeClr>
                </a:solidFill>
                <a:latin typeface="Arial"/>
                <a:cs typeface="Arial"/>
              </a:rPr>
              <a:t>Each </a:t>
            </a:r>
            <a:r>
              <a:rPr sz="2400" dirty="0">
                <a:solidFill>
                  <a:schemeClr val="tx1">
                    <a:lumMod val="50000"/>
                  </a:schemeClr>
                </a:solidFill>
                <a:latin typeface="Arial"/>
                <a:cs typeface="Arial"/>
              </a:rPr>
              <a:t>pea</a:t>
            </a:r>
            <a:r>
              <a:rPr sz="2400" spc="-5" dirty="0">
                <a:solidFill>
                  <a:schemeClr val="tx1">
                    <a:lumMod val="50000"/>
                  </a:schemeClr>
                </a:solidFill>
                <a:latin typeface="Arial"/>
                <a:cs typeface="Arial"/>
              </a:rPr>
              <a:t> plant </a:t>
            </a:r>
            <a:r>
              <a:rPr sz="2400" dirty="0">
                <a:solidFill>
                  <a:schemeClr val="tx1">
                    <a:lumMod val="50000"/>
                  </a:schemeClr>
                </a:solidFill>
                <a:latin typeface="Arial"/>
                <a:cs typeface="Arial"/>
              </a:rPr>
              <a:t>has</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75%</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chance</a:t>
            </a:r>
            <a:r>
              <a:rPr sz="2400" spc="-5" dirty="0">
                <a:solidFill>
                  <a:schemeClr val="tx1">
                    <a:lumMod val="50000"/>
                  </a:schemeClr>
                </a:solidFill>
                <a:latin typeface="Arial"/>
                <a:cs typeface="Arial"/>
              </a:rPr>
              <a:t> of </a:t>
            </a:r>
            <a:r>
              <a:rPr sz="2400" dirty="0">
                <a:solidFill>
                  <a:schemeClr val="tx1">
                    <a:lumMod val="50000"/>
                  </a:schemeClr>
                </a:solidFill>
                <a:latin typeface="Arial"/>
                <a:cs typeface="Arial"/>
              </a:rPr>
              <a:t>being</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purple </a:t>
            </a:r>
            <a:r>
              <a:rPr sz="2400" spc="-5" dirty="0">
                <a:solidFill>
                  <a:schemeClr val="tx1">
                    <a:lumMod val="50000"/>
                  </a:schemeClr>
                </a:solidFill>
                <a:latin typeface="Arial"/>
                <a:cs typeface="Arial"/>
              </a:rPr>
              <a:t>flowering, </a:t>
            </a:r>
            <a:r>
              <a:rPr sz="2400" dirty="0">
                <a:solidFill>
                  <a:schemeClr val="tx1">
                    <a:lumMod val="50000"/>
                  </a:schemeClr>
                </a:solidFill>
                <a:latin typeface="Arial"/>
                <a:cs typeface="Arial"/>
              </a:rPr>
              <a:t>regardless</a:t>
            </a:r>
            <a:r>
              <a:rPr sz="2400" spc="-5" dirty="0">
                <a:solidFill>
                  <a:schemeClr val="tx1">
                    <a:lumMod val="50000"/>
                  </a:schemeClr>
                </a:solidFill>
                <a:latin typeface="Arial"/>
                <a:cs typeface="Arial"/>
              </a:rPr>
              <a:t> of other plants</a:t>
            </a:r>
            <a:endParaRPr sz="2400" dirty="0">
              <a:solidFill>
                <a:schemeClr val="tx1">
                  <a:lumMod val="50000"/>
                </a:schemeClr>
              </a:solidFill>
              <a:latin typeface="Arial"/>
              <a:cs typeface="Arial"/>
            </a:endParaRPr>
          </a:p>
          <a:p>
            <a:pPr marL="927100" marR="23495" indent="-412750" algn="just">
              <a:lnSpc>
                <a:spcPts val="2850"/>
              </a:lnSpc>
              <a:buClr>
                <a:srgbClr val="C4820D"/>
              </a:buClr>
              <a:buChar char="●"/>
              <a:tabLst>
                <a:tab pos="927100" algn="l"/>
              </a:tabLst>
            </a:pPr>
            <a:r>
              <a:rPr sz="2400" spc="-5" dirty="0">
                <a:solidFill>
                  <a:schemeClr val="tx1">
                    <a:lumMod val="50000"/>
                  </a:schemeClr>
                </a:solidFill>
                <a:latin typeface="Arial"/>
                <a:cs typeface="Arial"/>
              </a:rPr>
              <a:t>The Alameda County </a:t>
            </a:r>
            <a:r>
              <a:rPr sz="2400" dirty="0">
                <a:solidFill>
                  <a:schemeClr val="tx1">
                    <a:lumMod val="50000"/>
                  </a:schemeClr>
                </a:solidFill>
                <a:latin typeface="Arial"/>
                <a:cs typeface="Arial"/>
              </a:rPr>
              <a:t>jury</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panels</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were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drawn</a:t>
            </a:r>
            <a:r>
              <a:rPr sz="2400" spc="-5" dirty="0">
                <a:solidFill>
                  <a:schemeClr val="tx1">
                    <a:lumMod val="50000"/>
                  </a:schemeClr>
                </a:solidFill>
                <a:latin typeface="Arial"/>
                <a:cs typeface="Arial"/>
              </a:rPr>
              <a:t> at </a:t>
            </a:r>
            <a:r>
              <a:rPr sz="2400" dirty="0">
                <a:solidFill>
                  <a:schemeClr val="tx1">
                    <a:lumMod val="50000"/>
                  </a:schemeClr>
                </a:solidFill>
                <a:latin typeface="Arial"/>
                <a:cs typeface="Arial"/>
              </a:rPr>
              <a:t>random</a:t>
            </a:r>
            <a:r>
              <a:rPr sz="2400" spc="-5" dirty="0">
                <a:solidFill>
                  <a:schemeClr val="tx1">
                    <a:lumMod val="50000"/>
                  </a:schemeClr>
                </a:solidFill>
                <a:latin typeface="Arial"/>
                <a:cs typeface="Arial"/>
              </a:rPr>
              <a:t> from the specified distribution of </a:t>
            </a:r>
            <a:r>
              <a:rPr sz="2400" dirty="0">
                <a:solidFill>
                  <a:schemeClr val="tx1">
                    <a:lumMod val="50000"/>
                  </a:schemeClr>
                </a:solidFill>
                <a:latin typeface="Arial"/>
                <a:cs typeface="Arial"/>
              </a:rPr>
              <a:t>eligible jurors</a:t>
            </a:r>
          </a:p>
        </p:txBody>
      </p:sp>
    </p:spTree>
    <p:extLst>
      <p:ext uri="{BB962C8B-B14F-4D97-AF65-F5344CB8AC3E}">
        <p14:creationId xmlns:p14="http://schemas.microsoft.com/office/powerpoint/2010/main" val="14242770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Swain v. Alabama</a:t>
            </a: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p:nvPr/>
        </p:nvSpPr>
        <p:spPr>
          <a:xfrm>
            <a:off x="574724" y="1090199"/>
            <a:ext cx="7599680" cy="2687915"/>
          </a:xfrm>
          <a:prstGeom prst="rect">
            <a:avLst/>
          </a:prstGeom>
          <a:noFill/>
        </p:spPr>
        <p:txBody>
          <a:bodyPr vert="horz" wrap="square" lIns="0" tIns="0" rIns="0" bIns="0" rtlCol="0">
            <a:spAutoFit/>
          </a:bodyPr>
          <a:lstStyle/>
          <a:p>
            <a:pPr marL="424815" marR="5080" indent="-412115">
              <a:lnSpc>
                <a:spcPts val="2850"/>
              </a:lnSpc>
              <a:buClr>
                <a:srgbClr val="C4820D"/>
              </a:buClr>
              <a:buFont typeface="Arial"/>
              <a:buChar char="●"/>
              <a:tabLst>
                <a:tab pos="425450" algn="l"/>
              </a:tabLst>
            </a:pPr>
            <a:r>
              <a:rPr sz="2400" b="1" spc="-5" dirty="0">
                <a:solidFill>
                  <a:schemeClr val="tx1">
                    <a:lumMod val="50000"/>
                  </a:schemeClr>
                </a:solidFill>
                <a:latin typeface="Arial"/>
                <a:cs typeface="Arial"/>
              </a:rPr>
              <a:t>Null: </a:t>
            </a:r>
            <a:r>
              <a:rPr sz="2400" spc="-5" dirty="0">
                <a:solidFill>
                  <a:schemeClr val="tx1">
                    <a:lumMod val="50000"/>
                  </a:schemeClr>
                </a:solidFill>
                <a:latin typeface="Arial"/>
                <a:cs typeface="Arial"/>
              </a:rPr>
              <a:t>Swain’s </a:t>
            </a:r>
            <a:r>
              <a:rPr sz="2400" dirty="0">
                <a:solidFill>
                  <a:schemeClr val="tx1">
                    <a:lumMod val="50000"/>
                  </a:schemeClr>
                </a:solidFill>
                <a:latin typeface="Arial"/>
                <a:cs typeface="Arial"/>
              </a:rPr>
              <a:t>jury</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panel</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was</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drawn</a:t>
            </a:r>
            <a:r>
              <a:rPr sz="2400" spc="-5" dirty="0">
                <a:solidFill>
                  <a:schemeClr val="tx1">
                    <a:lumMod val="50000"/>
                  </a:schemeClr>
                </a:solidFill>
                <a:latin typeface="Arial"/>
                <a:cs typeface="Arial"/>
              </a:rPr>
              <a:t> at </a:t>
            </a:r>
            <a:r>
              <a:rPr sz="2400" dirty="0">
                <a:solidFill>
                  <a:schemeClr val="tx1">
                    <a:lumMod val="50000"/>
                  </a:schemeClr>
                </a:solidFill>
                <a:latin typeface="Arial"/>
                <a:cs typeface="Arial"/>
              </a:rPr>
              <a:t>random</a:t>
            </a:r>
            <a:r>
              <a:rPr sz="2400" spc="-5" dirty="0">
                <a:solidFill>
                  <a:schemeClr val="tx1">
                    <a:lumMod val="50000"/>
                  </a:schemeClr>
                </a:solidFill>
                <a:latin typeface="Arial"/>
                <a:cs typeface="Arial"/>
              </a:rPr>
              <a:t> from </a:t>
            </a:r>
            <a:r>
              <a:rPr sz="2400" dirty="0">
                <a:solidFill>
                  <a:schemeClr val="tx1">
                    <a:lumMod val="50000"/>
                  </a:schemeClr>
                </a:solidFill>
                <a:latin typeface="Arial"/>
                <a:cs typeface="Arial"/>
              </a:rPr>
              <a:t>a </a:t>
            </a:r>
            <a:r>
              <a:rPr sz="2400" spc="-5" dirty="0">
                <a:solidFill>
                  <a:schemeClr val="tx1">
                    <a:lumMod val="50000"/>
                  </a:schemeClr>
                </a:solidFill>
                <a:latin typeface="Arial"/>
                <a:cs typeface="Arial"/>
              </a:rPr>
              <a:t>population that </a:t>
            </a:r>
            <a:r>
              <a:rPr sz="2400" dirty="0">
                <a:solidFill>
                  <a:schemeClr val="tx1">
                    <a:lumMod val="50000"/>
                  </a:schemeClr>
                </a:solidFill>
                <a:latin typeface="Arial"/>
                <a:cs typeface="Arial"/>
              </a:rPr>
              <a:t>had</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26%</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black</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men</a:t>
            </a:r>
            <a:endParaRPr sz="2400">
              <a:solidFill>
                <a:schemeClr val="tx1">
                  <a:lumMod val="50000"/>
                </a:schemeClr>
              </a:solidFill>
              <a:latin typeface="Arial"/>
              <a:cs typeface="Arial"/>
            </a:endParaRPr>
          </a:p>
          <a:p>
            <a:pPr marL="424815" marR="393700" indent="-412115">
              <a:lnSpc>
                <a:spcPts val="2850"/>
              </a:lnSpc>
              <a:buClr>
                <a:srgbClr val="C4820D"/>
              </a:buClr>
              <a:buFont typeface="Arial"/>
              <a:buChar char="●"/>
              <a:tabLst>
                <a:tab pos="425450" algn="l"/>
              </a:tabLst>
            </a:pPr>
            <a:r>
              <a:rPr sz="2400" b="1" spc="-5" dirty="0">
                <a:solidFill>
                  <a:schemeClr val="tx1">
                    <a:lumMod val="50000"/>
                  </a:schemeClr>
                </a:solidFill>
                <a:latin typeface="Arial"/>
                <a:cs typeface="Arial"/>
              </a:rPr>
              <a:t>Alternative:</a:t>
            </a:r>
            <a:r>
              <a:rPr sz="2400" b="1" spc="5" dirty="0">
                <a:solidFill>
                  <a:schemeClr val="tx1">
                    <a:lumMod val="50000"/>
                  </a:schemeClr>
                </a:solidFill>
                <a:latin typeface="Arial"/>
                <a:cs typeface="Arial"/>
              </a:rPr>
              <a:t> </a:t>
            </a:r>
            <a:r>
              <a:rPr sz="2400" spc="-5" dirty="0">
                <a:solidFill>
                  <a:schemeClr val="tx1">
                    <a:lumMod val="50000"/>
                  </a:schemeClr>
                </a:solidFill>
                <a:latin typeface="Arial"/>
                <a:cs typeface="Arial"/>
              </a:rPr>
              <a:t>There </a:t>
            </a:r>
            <a:r>
              <a:rPr sz="2400" dirty="0">
                <a:solidFill>
                  <a:schemeClr val="tx1">
                    <a:lumMod val="50000"/>
                  </a:schemeClr>
                </a:solidFill>
                <a:latin typeface="Arial"/>
                <a:cs typeface="Arial"/>
              </a:rPr>
              <a:t>were</a:t>
            </a:r>
            <a:r>
              <a:rPr sz="2400" spc="-5" dirty="0">
                <a:solidFill>
                  <a:schemeClr val="tx1">
                    <a:lumMod val="50000"/>
                  </a:schemeClr>
                </a:solidFill>
                <a:latin typeface="Arial"/>
                <a:cs typeface="Arial"/>
              </a:rPr>
              <a:t> too few </a:t>
            </a:r>
            <a:r>
              <a:rPr sz="2400" dirty="0">
                <a:solidFill>
                  <a:schemeClr val="tx1">
                    <a:lumMod val="50000"/>
                  </a:schemeClr>
                </a:solidFill>
                <a:latin typeface="Arial"/>
                <a:cs typeface="Arial"/>
              </a:rPr>
              <a:t>black</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men</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on</a:t>
            </a:r>
            <a:r>
              <a:rPr sz="2400" spc="-5" dirty="0">
                <a:solidFill>
                  <a:schemeClr val="tx1">
                    <a:lumMod val="50000"/>
                  </a:schemeClr>
                </a:solidFill>
                <a:latin typeface="Arial"/>
                <a:cs typeface="Arial"/>
              </a:rPr>
              <a:t> the </a:t>
            </a:r>
            <a:r>
              <a:rPr sz="2400" dirty="0">
                <a:solidFill>
                  <a:schemeClr val="tx1">
                    <a:lumMod val="50000"/>
                  </a:schemeClr>
                </a:solidFill>
                <a:latin typeface="Arial"/>
                <a:cs typeface="Arial"/>
              </a:rPr>
              <a:t>panel</a:t>
            </a:r>
            <a:r>
              <a:rPr sz="2400" spc="-5" dirty="0">
                <a:solidFill>
                  <a:schemeClr val="tx1">
                    <a:lumMod val="50000"/>
                  </a:schemeClr>
                </a:solidFill>
                <a:latin typeface="Arial"/>
                <a:cs typeface="Arial"/>
              </a:rPr>
              <a:t> for it to </a:t>
            </a:r>
            <a:r>
              <a:rPr sz="2400" dirty="0">
                <a:solidFill>
                  <a:schemeClr val="tx1">
                    <a:lumMod val="50000"/>
                  </a:schemeClr>
                </a:solidFill>
                <a:latin typeface="Arial"/>
                <a:cs typeface="Arial"/>
              </a:rPr>
              <a:t>look</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like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random</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sample</a:t>
            </a:r>
            <a:endParaRPr sz="2400">
              <a:solidFill>
                <a:schemeClr val="tx1">
                  <a:lumMod val="50000"/>
                </a:schemeClr>
              </a:solidFill>
              <a:latin typeface="Arial"/>
              <a:cs typeface="Arial"/>
            </a:endParaRPr>
          </a:p>
          <a:p>
            <a:pPr marL="424815" indent="-412115">
              <a:lnSpc>
                <a:spcPts val="2760"/>
              </a:lnSpc>
              <a:buClr>
                <a:srgbClr val="C4820D"/>
              </a:buClr>
              <a:buChar char="●"/>
              <a:tabLst>
                <a:tab pos="425450" algn="l"/>
              </a:tabLst>
            </a:pPr>
            <a:r>
              <a:rPr sz="2400" b="1" spc="-5" dirty="0">
                <a:solidFill>
                  <a:schemeClr val="tx1">
                    <a:lumMod val="50000"/>
                  </a:schemeClr>
                </a:solidFill>
                <a:latin typeface="Arial"/>
                <a:cs typeface="Arial"/>
              </a:rPr>
              <a:t>Test statistic:</a:t>
            </a:r>
            <a:endParaRPr sz="2400">
              <a:solidFill>
                <a:schemeClr val="tx1">
                  <a:lumMod val="50000"/>
                </a:schemeClr>
              </a:solidFill>
              <a:latin typeface="Arial"/>
              <a:cs typeface="Arial"/>
            </a:endParaRPr>
          </a:p>
          <a:p>
            <a:pPr marL="424815">
              <a:lnSpc>
                <a:spcPct val="100000"/>
              </a:lnSpc>
              <a:spcBef>
                <a:spcPts val="420"/>
              </a:spcBef>
            </a:pPr>
            <a:r>
              <a:rPr sz="2400" dirty="0">
                <a:solidFill>
                  <a:schemeClr val="tx1">
                    <a:lumMod val="50000"/>
                  </a:schemeClr>
                </a:solidFill>
                <a:latin typeface="Arial"/>
                <a:cs typeface="Arial"/>
              </a:rPr>
              <a:t>Number</a:t>
            </a:r>
            <a:r>
              <a:rPr sz="2400" spc="-5" dirty="0">
                <a:solidFill>
                  <a:schemeClr val="tx1">
                    <a:lumMod val="50000"/>
                  </a:schemeClr>
                </a:solidFill>
                <a:latin typeface="Arial"/>
                <a:cs typeface="Arial"/>
              </a:rPr>
              <a:t> of </a:t>
            </a:r>
            <a:r>
              <a:rPr sz="2400" dirty="0">
                <a:solidFill>
                  <a:schemeClr val="tx1">
                    <a:lumMod val="50000"/>
                  </a:schemeClr>
                </a:solidFill>
                <a:latin typeface="Arial"/>
                <a:cs typeface="Arial"/>
              </a:rPr>
              <a:t>black</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men</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in</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panel</a:t>
            </a:r>
            <a:endParaRPr sz="2400">
              <a:solidFill>
                <a:schemeClr val="tx1">
                  <a:lumMod val="50000"/>
                </a:schemeClr>
              </a:solidFill>
              <a:latin typeface="Arial"/>
              <a:cs typeface="Arial"/>
            </a:endParaRPr>
          </a:p>
          <a:p>
            <a:pPr marL="424815">
              <a:lnSpc>
                <a:spcPct val="100000"/>
              </a:lnSpc>
              <a:spcBef>
                <a:spcPts val="420"/>
              </a:spcBef>
            </a:pPr>
            <a:r>
              <a:rPr sz="2400" i="1" spc="-5" dirty="0">
                <a:solidFill>
                  <a:schemeClr val="tx1">
                    <a:lumMod val="50000"/>
                  </a:schemeClr>
                </a:solidFill>
                <a:latin typeface="Arial"/>
                <a:cs typeface="Arial"/>
              </a:rPr>
              <a:t>P</a:t>
            </a:r>
            <a:r>
              <a:rPr sz="2400" spc="-5" dirty="0">
                <a:solidFill>
                  <a:schemeClr val="tx1">
                    <a:lumMod val="50000"/>
                  </a:schemeClr>
                </a:solidFill>
                <a:latin typeface="Arial"/>
                <a:cs typeface="Arial"/>
              </a:rPr>
              <a:t>-value direction: to the left</a:t>
            </a:r>
            <a:endParaRPr sz="2400">
              <a:solidFill>
                <a:schemeClr val="tx1">
                  <a:lumMod val="50000"/>
                </a:schemeClr>
              </a:solidFill>
              <a:latin typeface="Arial"/>
              <a:cs typeface="Arial"/>
            </a:endParaRPr>
          </a:p>
        </p:txBody>
      </p:sp>
    </p:spTree>
    <p:extLst>
      <p:ext uri="{BB962C8B-B14F-4D97-AF65-F5344CB8AC3E}">
        <p14:creationId xmlns:p14="http://schemas.microsoft.com/office/powerpoint/2010/main" val="381857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a:t>Dealing with randomness</a:t>
            </a:r>
            <a:endParaRPr/>
          </a:p>
        </p:txBody>
      </p:sp>
      <p:sp>
        <p:nvSpPr>
          <p:cNvPr id="186" name="Google Shape;186;p40"/>
          <p:cNvSpPr txBox="1">
            <a:spLocks noGrp="1"/>
          </p:cNvSpPr>
          <p:nvPr>
            <p:ph type="body" idx="1"/>
          </p:nvPr>
        </p:nvSpPr>
        <p:spPr>
          <a:xfrm>
            <a:off x="441000" y="1058625"/>
            <a:ext cx="8229600" cy="3026400"/>
          </a:xfrm>
          <a:prstGeom prst="rect">
            <a:avLst/>
          </a:prstGeom>
        </p:spPr>
        <p:txBody>
          <a:bodyPr spcFirstLastPara="1" wrap="square" lIns="91425" tIns="91425" rIns="91425" bIns="91425" anchor="t" anchorCtr="0">
            <a:noAutofit/>
          </a:bodyPr>
          <a:lstStyle/>
          <a:p>
            <a:pPr marL="457200" lvl="0" indent="-419100" rtl="0">
              <a:spcBef>
                <a:spcPts val="600"/>
              </a:spcBef>
              <a:spcAft>
                <a:spcPts val="0"/>
              </a:spcAft>
              <a:buClr>
                <a:srgbClr val="D89F39"/>
              </a:buClr>
              <a:buSzPts val="3000"/>
              <a:buChar char="●"/>
            </a:pPr>
            <a:r>
              <a:rPr lang="en" b="1"/>
              <a:t>Hypothesis:</a:t>
            </a:r>
            <a:r>
              <a:rPr lang="en"/>
              <a:t> At least 99% of swans are white.</a:t>
            </a:r>
            <a:endParaRPr/>
          </a:p>
          <a:p>
            <a:pPr marL="457200" lvl="0" indent="-419100" rtl="0">
              <a:spcBef>
                <a:spcPts val="0"/>
              </a:spcBef>
              <a:spcAft>
                <a:spcPts val="0"/>
              </a:spcAft>
              <a:buClr>
                <a:srgbClr val="D89F39"/>
              </a:buClr>
              <a:buSzPts val="3000"/>
              <a:buChar char="●"/>
            </a:pPr>
            <a:r>
              <a:rPr lang="en" b="1"/>
              <a:t>Prediction:</a:t>
            </a:r>
            <a:r>
              <a:rPr lang="en"/>
              <a:t> If you observe a random sample of 100 swans, at least 99 will be white.</a:t>
            </a:r>
            <a:br>
              <a:rPr lang="en"/>
            </a:br>
            <a:endParaRPr/>
          </a:p>
          <a:p>
            <a:pPr marL="457200" lvl="0" indent="-419100" rtl="0">
              <a:spcBef>
                <a:spcPts val="0"/>
              </a:spcBef>
              <a:spcAft>
                <a:spcPts val="0"/>
              </a:spcAft>
              <a:buClr>
                <a:srgbClr val="D89F39"/>
              </a:buClr>
              <a:buSzPts val="3000"/>
              <a:buChar char="●"/>
            </a:pPr>
            <a:r>
              <a:rPr lang="en" b="1"/>
              <a:t>Test:</a:t>
            </a:r>
            <a:r>
              <a:rPr lang="en"/>
              <a:t> ???</a:t>
            </a:r>
            <a:endParaRPr b="1">
              <a:solidFill>
                <a:srgbClr val="003262"/>
              </a:solidFill>
            </a:endParaRPr>
          </a:p>
          <a:p>
            <a:pPr marL="0" lvl="0" indent="0" rtl="0">
              <a:spcBef>
                <a:spcPts val="600"/>
              </a:spcBef>
              <a:spcAft>
                <a:spcPts val="0"/>
              </a:spcAft>
              <a:buNone/>
            </a:pPr>
            <a:endParaRPr b="1">
              <a:solidFill>
                <a:srgbClr val="003262"/>
              </a:solidFil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Mendel’s Model</a:t>
            </a: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p:nvPr/>
        </p:nvSpPr>
        <p:spPr>
          <a:xfrm>
            <a:off x="574724" y="1090199"/>
            <a:ext cx="7734300" cy="3152658"/>
          </a:xfrm>
          <a:prstGeom prst="rect">
            <a:avLst/>
          </a:prstGeom>
          <a:noFill/>
        </p:spPr>
        <p:txBody>
          <a:bodyPr vert="horz" wrap="square" lIns="0" tIns="0" rIns="0" bIns="0" rtlCol="0">
            <a:spAutoFit/>
          </a:bodyPr>
          <a:lstStyle/>
          <a:p>
            <a:pPr marL="424815" marR="69850" indent="-412115">
              <a:lnSpc>
                <a:spcPts val="2850"/>
              </a:lnSpc>
              <a:buClr>
                <a:srgbClr val="C4820D"/>
              </a:buClr>
              <a:buFont typeface="Arial"/>
              <a:buChar char="●"/>
              <a:tabLst>
                <a:tab pos="425450" algn="l"/>
              </a:tabLst>
            </a:pPr>
            <a:r>
              <a:rPr sz="2400" b="1" spc="-5" dirty="0">
                <a:solidFill>
                  <a:schemeClr val="tx1">
                    <a:lumMod val="50000"/>
                  </a:schemeClr>
                </a:solidFill>
                <a:latin typeface="Arial"/>
                <a:cs typeface="Arial"/>
              </a:rPr>
              <a:t>Null: </a:t>
            </a:r>
            <a:r>
              <a:rPr sz="2400" spc="-5" dirty="0">
                <a:solidFill>
                  <a:schemeClr val="tx1">
                    <a:lumMod val="50000"/>
                  </a:schemeClr>
                </a:solidFill>
                <a:latin typeface="Arial"/>
                <a:cs typeface="Arial"/>
              </a:rPr>
              <a:t>Each </a:t>
            </a:r>
            <a:r>
              <a:rPr sz="2400" dirty="0">
                <a:solidFill>
                  <a:schemeClr val="tx1">
                    <a:lumMod val="50000"/>
                  </a:schemeClr>
                </a:solidFill>
                <a:latin typeface="Arial"/>
                <a:cs typeface="Arial"/>
              </a:rPr>
              <a:t>pea</a:t>
            </a:r>
            <a:r>
              <a:rPr sz="2400" spc="-5" dirty="0">
                <a:solidFill>
                  <a:schemeClr val="tx1">
                    <a:lumMod val="50000"/>
                  </a:schemeClr>
                </a:solidFill>
                <a:latin typeface="Arial"/>
                <a:cs typeface="Arial"/>
              </a:rPr>
              <a:t> plant </a:t>
            </a:r>
            <a:r>
              <a:rPr sz="2400" dirty="0">
                <a:solidFill>
                  <a:schemeClr val="tx1">
                    <a:lumMod val="50000"/>
                  </a:schemeClr>
                </a:solidFill>
                <a:latin typeface="Arial"/>
                <a:cs typeface="Arial"/>
              </a:rPr>
              <a:t>has</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75%</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chance</a:t>
            </a:r>
            <a:r>
              <a:rPr sz="2400" spc="-5" dirty="0">
                <a:solidFill>
                  <a:schemeClr val="tx1">
                    <a:lumMod val="50000"/>
                  </a:schemeClr>
                </a:solidFill>
                <a:latin typeface="Arial"/>
                <a:cs typeface="Arial"/>
              </a:rPr>
              <a:t> of </a:t>
            </a:r>
            <a:r>
              <a:rPr sz="2400" dirty="0">
                <a:solidFill>
                  <a:schemeClr val="tx1">
                    <a:lumMod val="50000"/>
                  </a:schemeClr>
                </a:solidFill>
                <a:latin typeface="Arial"/>
                <a:cs typeface="Arial"/>
              </a:rPr>
              <a:t>being</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purple </a:t>
            </a:r>
            <a:r>
              <a:rPr sz="2400" spc="-5" dirty="0">
                <a:solidFill>
                  <a:schemeClr val="tx1">
                    <a:lumMod val="50000"/>
                  </a:schemeClr>
                </a:solidFill>
                <a:latin typeface="Arial"/>
                <a:cs typeface="Arial"/>
              </a:rPr>
              <a:t>flowering, </a:t>
            </a:r>
            <a:r>
              <a:rPr sz="2400" dirty="0">
                <a:solidFill>
                  <a:schemeClr val="tx1">
                    <a:lumMod val="50000"/>
                  </a:schemeClr>
                </a:solidFill>
                <a:latin typeface="Arial"/>
                <a:cs typeface="Arial"/>
              </a:rPr>
              <a:t>regardless</a:t>
            </a:r>
            <a:r>
              <a:rPr sz="2400" spc="-5" dirty="0">
                <a:solidFill>
                  <a:schemeClr val="tx1">
                    <a:lumMod val="50000"/>
                  </a:schemeClr>
                </a:solidFill>
                <a:latin typeface="Arial"/>
                <a:cs typeface="Arial"/>
              </a:rPr>
              <a:t> of other plants</a:t>
            </a:r>
            <a:endParaRPr sz="2400">
              <a:solidFill>
                <a:schemeClr val="tx1">
                  <a:lumMod val="50000"/>
                </a:schemeClr>
              </a:solidFill>
              <a:latin typeface="Arial"/>
              <a:cs typeface="Arial"/>
            </a:endParaRPr>
          </a:p>
          <a:p>
            <a:pPr marL="424815" indent="-412115">
              <a:lnSpc>
                <a:spcPts val="2745"/>
              </a:lnSpc>
              <a:buClr>
                <a:srgbClr val="C4820D"/>
              </a:buClr>
              <a:buFont typeface="Arial"/>
              <a:buChar char="●"/>
              <a:tabLst>
                <a:tab pos="425450" algn="l"/>
              </a:tabLst>
            </a:pPr>
            <a:r>
              <a:rPr sz="2400" b="1" spc="-5" dirty="0">
                <a:solidFill>
                  <a:schemeClr val="tx1">
                    <a:lumMod val="50000"/>
                  </a:schemeClr>
                </a:solidFill>
                <a:latin typeface="Arial"/>
                <a:cs typeface="Arial"/>
              </a:rPr>
              <a:t>Alternative:</a:t>
            </a:r>
            <a:r>
              <a:rPr sz="2400" b="1" spc="5" dirty="0">
                <a:solidFill>
                  <a:schemeClr val="tx1">
                    <a:lumMod val="50000"/>
                  </a:schemeClr>
                </a:solidFill>
                <a:latin typeface="Arial"/>
                <a:cs typeface="Arial"/>
              </a:rPr>
              <a:t> </a:t>
            </a:r>
            <a:r>
              <a:rPr sz="2400" spc="-5" dirty="0">
                <a:solidFill>
                  <a:schemeClr val="tx1">
                    <a:lumMod val="50000"/>
                  </a:schemeClr>
                </a:solidFill>
                <a:latin typeface="Arial"/>
                <a:cs typeface="Arial"/>
              </a:rPr>
              <a:t>The </a:t>
            </a:r>
            <a:r>
              <a:rPr sz="2400" dirty="0">
                <a:solidFill>
                  <a:schemeClr val="tx1">
                    <a:lumMod val="50000"/>
                  </a:schemeClr>
                </a:solidFill>
                <a:latin typeface="Arial"/>
                <a:cs typeface="Arial"/>
              </a:rPr>
              <a:t>model</a:t>
            </a:r>
            <a:r>
              <a:rPr sz="2400" spc="-5" dirty="0">
                <a:solidFill>
                  <a:schemeClr val="tx1">
                    <a:lumMod val="50000"/>
                  </a:schemeClr>
                </a:solidFill>
                <a:latin typeface="Arial"/>
                <a:cs typeface="Arial"/>
              </a:rPr>
              <a:t> isn’t good.</a:t>
            </a:r>
            <a:endParaRPr sz="2400">
              <a:solidFill>
                <a:schemeClr val="tx1">
                  <a:lumMod val="50000"/>
                </a:schemeClr>
              </a:solidFill>
              <a:latin typeface="Arial"/>
              <a:cs typeface="Arial"/>
            </a:endParaRPr>
          </a:p>
          <a:p>
            <a:pPr marL="424815" indent="-412115">
              <a:lnSpc>
                <a:spcPts val="2865"/>
              </a:lnSpc>
              <a:buClr>
                <a:srgbClr val="C4820D"/>
              </a:buClr>
              <a:buChar char="●"/>
              <a:tabLst>
                <a:tab pos="425450" algn="l"/>
              </a:tabLst>
            </a:pPr>
            <a:r>
              <a:rPr sz="2400" b="1" spc="-5" dirty="0">
                <a:solidFill>
                  <a:schemeClr val="tx1">
                    <a:lumMod val="50000"/>
                  </a:schemeClr>
                </a:solidFill>
                <a:latin typeface="Arial"/>
                <a:cs typeface="Arial"/>
              </a:rPr>
              <a:t>Test statistic:</a:t>
            </a:r>
            <a:endParaRPr sz="2400">
              <a:solidFill>
                <a:schemeClr val="tx1">
                  <a:lumMod val="50000"/>
                </a:schemeClr>
              </a:solidFill>
              <a:latin typeface="Arial"/>
              <a:cs typeface="Arial"/>
            </a:endParaRPr>
          </a:p>
          <a:p>
            <a:pPr marL="424815">
              <a:lnSpc>
                <a:spcPct val="100000"/>
              </a:lnSpc>
              <a:spcBef>
                <a:spcPts val="420"/>
              </a:spcBef>
            </a:pPr>
            <a:r>
              <a:rPr sz="2400" spc="-5" dirty="0">
                <a:solidFill>
                  <a:schemeClr val="tx1">
                    <a:lumMod val="50000"/>
                  </a:schemeClr>
                </a:solidFill>
                <a:latin typeface="Arial"/>
                <a:cs typeface="Arial"/>
              </a:rPr>
              <a:t>| percent </a:t>
            </a:r>
            <a:r>
              <a:rPr sz="2400" dirty="0">
                <a:solidFill>
                  <a:schemeClr val="tx1">
                    <a:lumMod val="50000"/>
                  </a:schemeClr>
                </a:solidFill>
                <a:latin typeface="Arial"/>
                <a:cs typeface="Arial"/>
              </a:rPr>
              <a:t>purple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in</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sample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75</a:t>
            </a:r>
            <a:r>
              <a:rPr sz="2400" spc="-5" dirty="0">
                <a:solidFill>
                  <a:schemeClr val="tx1">
                    <a:lumMod val="50000"/>
                  </a:schemeClr>
                </a:solidFill>
                <a:latin typeface="Arial"/>
                <a:cs typeface="Arial"/>
              </a:rPr>
              <a:t> |</a:t>
            </a:r>
            <a:endParaRPr sz="2400">
              <a:solidFill>
                <a:schemeClr val="tx1">
                  <a:lumMod val="50000"/>
                </a:schemeClr>
              </a:solidFill>
              <a:latin typeface="Arial"/>
              <a:cs typeface="Arial"/>
            </a:endParaRPr>
          </a:p>
          <a:p>
            <a:pPr marL="424815">
              <a:lnSpc>
                <a:spcPct val="100000"/>
              </a:lnSpc>
              <a:spcBef>
                <a:spcPts val="420"/>
              </a:spcBef>
            </a:pPr>
            <a:r>
              <a:rPr sz="2400" i="1" spc="-5" dirty="0">
                <a:solidFill>
                  <a:schemeClr val="tx1">
                    <a:lumMod val="50000"/>
                  </a:schemeClr>
                </a:solidFill>
                <a:latin typeface="Arial"/>
                <a:cs typeface="Arial"/>
              </a:rPr>
              <a:t>P</a:t>
            </a:r>
            <a:r>
              <a:rPr sz="2400" spc="-5" dirty="0">
                <a:solidFill>
                  <a:schemeClr val="tx1">
                    <a:lumMod val="50000"/>
                  </a:schemeClr>
                </a:solidFill>
                <a:latin typeface="Arial"/>
                <a:cs typeface="Arial"/>
              </a:rPr>
              <a:t>-value direction: to the right</a:t>
            </a:r>
            <a:endParaRPr sz="2400">
              <a:solidFill>
                <a:schemeClr val="tx1">
                  <a:lumMod val="50000"/>
                </a:schemeClr>
              </a:solidFill>
              <a:latin typeface="Arial"/>
              <a:cs typeface="Arial"/>
            </a:endParaRPr>
          </a:p>
          <a:p>
            <a:pPr marL="424815" marR="5080">
              <a:lnSpc>
                <a:spcPct val="114599"/>
              </a:lnSpc>
            </a:pPr>
            <a:r>
              <a:rPr sz="2400" dirty="0">
                <a:solidFill>
                  <a:schemeClr val="tx1">
                    <a:lumMod val="50000"/>
                  </a:schemeClr>
                </a:solidFill>
                <a:latin typeface="Arial"/>
                <a:cs typeface="Arial"/>
              </a:rPr>
              <a:t>Could</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also</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have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used</a:t>
            </a:r>
            <a:r>
              <a:rPr sz="2400" spc="-5" dirty="0">
                <a:solidFill>
                  <a:schemeClr val="tx1">
                    <a:lumMod val="50000"/>
                  </a:schemeClr>
                </a:solidFill>
                <a:latin typeface="Arial"/>
                <a:cs typeface="Arial"/>
              </a:rPr>
              <a:t> TVD; direction </a:t>
            </a:r>
            <a:r>
              <a:rPr sz="2400" dirty="0">
                <a:solidFill>
                  <a:schemeClr val="tx1">
                    <a:lumMod val="50000"/>
                  </a:schemeClr>
                </a:solidFill>
                <a:latin typeface="Arial"/>
                <a:cs typeface="Arial"/>
              </a:rPr>
              <a:t>is</a:t>
            </a:r>
            <a:r>
              <a:rPr sz="2400" spc="-5" dirty="0">
                <a:solidFill>
                  <a:schemeClr val="tx1">
                    <a:lumMod val="50000"/>
                  </a:schemeClr>
                </a:solidFill>
                <a:latin typeface="Arial"/>
                <a:cs typeface="Arial"/>
              </a:rPr>
              <a:t> still to the right TVD = (|prop. </a:t>
            </a:r>
            <a:r>
              <a:rPr sz="2400" dirty="0">
                <a:solidFill>
                  <a:schemeClr val="tx1">
                    <a:lumMod val="50000"/>
                  </a:schemeClr>
                </a:solidFill>
                <a:latin typeface="Arial"/>
                <a:cs typeface="Arial"/>
              </a:rPr>
              <a:t>purple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t>
            </a:r>
            <a:r>
              <a:rPr sz="2400" spc="-5" dirty="0">
                <a:solidFill>
                  <a:schemeClr val="tx1">
                    <a:lumMod val="50000"/>
                  </a:schemeClr>
                </a:solidFill>
                <a:latin typeface="Arial"/>
                <a:cs typeface="Arial"/>
              </a:rPr>
              <a:t> 0.75| + |prop. white </a:t>
            </a:r>
            <a:r>
              <a:rPr sz="2400" dirty="0">
                <a:solidFill>
                  <a:schemeClr val="tx1">
                    <a:lumMod val="50000"/>
                  </a:schemeClr>
                </a:solidFill>
                <a:latin typeface="Arial"/>
                <a:cs typeface="Arial"/>
              </a:rPr>
              <a:t>-</a:t>
            </a:r>
            <a:r>
              <a:rPr sz="2400" spc="-5" dirty="0">
                <a:solidFill>
                  <a:schemeClr val="tx1">
                    <a:lumMod val="50000"/>
                  </a:schemeClr>
                </a:solidFill>
                <a:latin typeface="Arial"/>
                <a:cs typeface="Arial"/>
              </a:rPr>
              <a:t> 0.25|)/2</a:t>
            </a:r>
            <a:endParaRPr sz="2400">
              <a:solidFill>
                <a:schemeClr val="tx1">
                  <a:lumMod val="50000"/>
                </a:schemeClr>
              </a:solidFill>
              <a:latin typeface="Arial"/>
              <a:cs typeface="Arial"/>
            </a:endParaRPr>
          </a:p>
        </p:txBody>
      </p:sp>
    </p:spTree>
    <p:extLst>
      <p:ext uri="{BB962C8B-B14F-4D97-AF65-F5344CB8AC3E}">
        <p14:creationId xmlns:p14="http://schemas.microsoft.com/office/powerpoint/2010/main" val="336198764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Alameda County Jury Panels</a:t>
            </a: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a:spLocks noGrp="1"/>
          </p:cNvSpPr>
          <p:nvPr>
            <p:ph type="body" idx="1"/>
          </p:nvPr>
        </p:nvSpPr>
        <p:spPr>
          <a:xfrm>
            <a:off x="457200" y="971550"/>
            <a:ext cx="8229600" cy="2880276"/>
          </a:xfrm>
          <a:prstGeom prst="rect">
            <a:avLst/>
          </a:prstGeom>
          <a:noFill/>
        </p:spPr>
        <p:txBody>
          <a:bodyPr vert="horz" wrap="square" lIns="0" tIns="0" rIns="0" bIns="0" rtlCol="0">
            <a:spAutoFit/>
          </a:bodyPr>
          <a:lstStyle/>
          <a:p>
            <a:pPr marL="424815" marR="293370" indent="-412115">
              <a:lnSpc>
                <a:spcPts val="2850"/>
              </a:lnSpc>
              <a:buClr>
                <a:srgbClr val="C4820D"/>
              </a:buClr>
              <a:buFont typeface="Arial"/>
              <a:buChar char="●"/>
              <a:tabLst>
                <a:tab pos="425450" algn="l"/>
              </a:tabLst>
            </a:pPr>
            <a:r>
              <a:rPr b="1" spc="-5" dirty="0">
                <a:solidFill>
                  <a:schemeClr val="tx1">
                    <a:lumMod val="50000"/>
                  </a:schemeClr>
                </a:solidFill>
                <a:latin typeface="Arial"/>
                <a:cs typeface="Arial"/>
              </a:rPr>
              <a:t>Null: </a:t>
            </a:r>
            <a:r>
              <a:rPr spc="-5" dirty="0">
                <a:solidFill>
                  <a:schemeClr val="tx1">
                    <a:lumMod val="50000"/>
                  </a:schemeClr>
                </a:solidFill>
              </a:rPr>
              <a:t>The Alameda County </a:t>
            </a:r>
            <a:r>
              <a:rPr dirty="0">
                <a:solidFill>
                  <a:schemeClr val="tx1">
                    <a:lumMod val="50000"/>
                  </a:schemeClr>
                </a:solidFill>
              </a:rPr>
              <a:t>jury</a:t>
            </a:r>
            <a:r>
              <a:rPr spc="-5" dirty="0">
                <a:solidFill>
                  <a:schemeClr val="tx1">
                    <a:lumMod val="50000"/>
                  </a:schemeClr>
                </a:solidFill>
              </a:rPr>
              <a:t> </a:t>
            </a:r>
            <a:r>
              <a:rPr dirty="0">
                <a:solidFill>
                  <a:schemeClr val="tx1">
                    <a:lumMod val="50000"/>
                  </a:schemeClr>
                </a:solidFill>
              </a:rPr>
              <a:t>panels</a:t>
            </a:r>
            <a:r>
              <a:rPr spc="-5" dirty="0">
                <a:solidFill>
                  <a:schemeClr val="tx1">
                    <a:lumMod val="50000"/>
                  </a:schemeClr>
                </a:solidFill>
              </a:rPr>
              <a:t> </a:t>
            </a:r>
            <a:r>
              <a:rPr dirty="0">
                <a:solidFill>
                  <a:schemeClr val="tx1">
                    <a:lumMod val="50000"/>
                  </a:schemeClr>
                </a:solidFill>
              </a:rPr>
              <a:t>were</a:t>
            </a:r>
            <a:r>
              <a:rPr spc="-5" dirty="0">
                <a:solidFill>
                  <a:schemeClr val="tx1">
                    <a:lumMod val="50000"/>
                  </a:schemeClr>
                </a:solidFill>
              </a:rPr>
              <a:t> </a:t>
            </a:r>
            <a:r>
              <a:rPr dirty="0">
                <a:solidFill>
                  <a:schemeClr val="tx1">
                    <a:lumMod val="50000"/>
                  </a:schemeClr>
                </a:solidFill>
              </a:rPr>
              <a:t>drawn</a:t>
            </a:r>
            <a:r>
              <a:rPr spc="-5" dirty="0">
                <a:solidFill>
                  <a:schemeClr val="tx1">
                    <a:lumMod val="50000"/>
                  </a:schemeClr>
                </a:solidFill>
              </a:rPr>
              <a:t> at </a:t>
            </a:r>
            <a:r>
              <a:rPr dirty="0">
                <a:solidFill>
                  <a:schemeClr val="tx1">
                    <a:lumMod val="50000"/>
                  </a:schemeClr>
                </a:solidFill>
              </a:rPr>
              <a:t>random</a:t>
            </a:r>
            <a:r>
              <a:rPr spc="-5" dirty="0">
                <a:solidFill>
                  <a:schemeClr val="tx1">
                    <a:lumMod val="50000"/>
                  </a:schemeClr>
                </a:solidFill>
              </a:rPr>
              <a:t> from the specified distribution of </a:t>
            </a:r>
            <a:r>
              <a:rPr dirty="0">
                <a:solidFill>
                  <a:schemeClr val="tx1">
                    <a:lumMod val="50000"/>
                  </a:schemeClr>
                </a:solidFill>
              </a:rPr>
              <a:t>eligible</a:t>
            </a:r>
            <a:r>
              <a:rPr spc="-5" dirty="0">
                <a:solidFill>
                  <a:schemeClr val="tx1">
                    <a:lumMod val="50000"/>
                  </a:schemeClr>
                </a:solidFill>
              </a:rPr>
              <a:t> </a:t>
            </a:r>
            <a:r>
              <a:rPr dirty="0">
                <a:solidFill>
                  <a:schemeClr val="tx1">
                    <a:lumMod val="50000"/>
                  </a:schemeClr>
                </a:solidFill>
              </a:rPr>
              <a:t>jurors</a:t>
            </a:r>
          </a:p>
          <a:p>
            <a:pPr marL="424815" marR="5080" indent="-412115">
              <a:lnSpc>
                <a:spcPts val="2850"/>
              </a:lnSpc>
              <a:buClr>
                <a:srgbClr val="C4820D"/>
              </a:buClr>
              <a:buFont typeface="Arial"/>
              <a:buChar char="●"/>
              <a:tabLst>
                <a:tab pos="425450" algn="l"/>
              </a:tabLst>
            </a:pPr>
            <a:r>
              <a:rPr b="1" spc="-5" dirty="0">
                <a:solidFill>
                  <a:schemeClr val="tx1">
                    <a:lumMod val="50000"/>
                  </a:schemeClr>
                </a:solidFill>
                <a:latin typeface="Arial"/>
                <a:cs typeface="Arial"/>
              </a:rPr>
              <a:t>Alternative:</a:t>
            </a:r>
            <a:r>
              <a:rPr b="1" spc="5" dirty="0">
                <a:solidFill>
                  <a:schemeClr val="tx1">
                    <a:lumMod val="50000"/>
                  </a:schemeClr>
                </a:solidFill>
                <a:latin typeface="Arial"/>
                <a:cs typeface="Arial"/>
              </a:rPr>
              <a:t> </a:t>
            </a:r>
            <a:r>
              <a:rPr spc="-5" dirty="0">
                <a:solidFill>
                  <a:schemeClr val="tx1">
                    <a:lumMod val="50000"/>
                  </a:schemeClr>
                </a:solidFill>
              </a:rPr>
              <a:t>The </a:t>
            </a:r>
            <a:r>
              <a:rPr dirty="0">
                <a:solidFill>
                  <a:schemeClr val="tx1">
                    <a:lumMod val="50000"/>
                  </a:schemeClr>
                </a:solidFill>
              </a:rPr>
              <a:t>panels</a:t>
            </a:r>
            <a:r>
              <a:rPr spc="-5" dirty="0">
                <a:solidFill>
                  <a:schemeClr val="tx1">
                    <a:lumMod val="50000"/>
                  </a:schemeClr>
                </a:solidFill>
              </a:rPr>
              <a:t> </a:t>
            </a:r>
            <a:r>
              <a:rPr dirty="0">
                <a:solidFill>
                  <a:schemeClr val="tx1">
                    <a:lumMod val="50000"/>
                  </a:schemeClr>
                </a:solidFill>
              </a:rPr>
              <a:t>were</a:t>
            </a:r>
            <a:r>
              <a:rPr spc="-5" dirty="0">
                <a:solidFill>
                  <a:schemeClr val="tx1">
                    <a:lumMod val="50000"/>
                  </a:schemeClr>
                </a:solidFill>
              </a:rPr>
              <a:t> not </a:t>
            </a:r>
            <a:r>
              <a:rPr dirty="0">
                <a:solidFill>
                  <a:schemeClr val="tx1">
                    <a:lumMod val="50000"/>
                  </a:schemeClr>
                </a:solidFill>
              </a:rPr>
              <a:t>drawn</a:t>
            </a:r>
            <a:r>
              <a:rPr spc="-5" dirty="0">
                <a:solidFill>
                  <a:schemeClr val="tx1">
                    <a:lumMod val="50000"/>
                  </a:schemeClr>
                </a:solidFill>
              </a:rPr>
              <a:t> at </a:t>
            </a:r>
            <a:r>
              <a:rPr dirty="0">
                <a:solidFill>
                  <a:schemeClr val="tx1">
                    <a:lumMod val="50000"/>
                  </a:schemeClr>
                </a:solidFill>
              </a:rPr>
              <a:t>random</a:t>
            </a:r>
            <a:r>
              <a:rPr spc="-5" dirty="0">
                <a:solidFill>
                  <a:schemeClr val="tx1">
                    <a:lumMod val="50000"/>
                  </a:schemeClr>
                </a:solidFill>
              </a:rPr>
              <a:t> from the specified distribution.</a:t>
            </a:r>
          </a:p>
          <a:p>
            <a:pPr marL="424815" indent="-412115">
              <a:lnSpc>
                <a:spcPts val="2760"/>
              </a:lnSpc>
              <a:buClr>
                <a:srgbClr val="C4820D"/>
              </a:buClr>
              <a:buChar char="●"/>
              <a:tabLst>
                <a:tab pos="425450" algn="l"/>
              </a:tabLst>
            </a:pPr>
            <a:r>
              <a:rPr b="1" spc="-5" dirty="0">
                <a:solidFill>
                  <a:schemeClr val="tx1">
                    <a:lumMod val="50000"/>
                  </a:schemeClr>
                </a:solidFill>
                <a:latin typeface="Arial"/>
                <a:cs typeface="Arial"/>
              </a:rPr>
              <a:t>Test statistic:</a:t>
            </a:r>
          </a:p>
          <a:p>
            <a:pPr marL="424815">
              <a:lnSpc>
                <a:spcPct val="100000"/>
              </a:lnSpc>
              <a:spcBef>
                <a:spcPts val="420"/>
              </a:spcBef>
            </a:pPr>
            <a:r>
              <a:rPr spc="-5" dirty="0">
                <a:solidFill>
                  <a:schemeClr val="tx1">
                    <a:lumMod val="50000"/>
                  </a:schemeClr>
                </a:solidFill>
              </a:rPr>
              <a:t>TVD</a:t>
            </a:r>
          </a:p>
          <a:p>
            <a:pPr marL="424815">
              <a:lnSpc>
                <a:spcPct val="100000"/>
              </a:lnSpc>
              <a:spcBef>
                <a:spcPts val="420"/>
              </a:spcBef>
            </a:pPr>
            <a:r>
              <a:rPr i="1" spc="-5" dirty="0">
                <a:solidFill>
                  <a:schemeClr val="tx1">
                    <a:lumMod val="50000"/>
                  </a:schemeClr>
                </a:solidFill>
                <a:latin typeface="Arial"/>
                <a:cs typeface="Arial"/>
              </a:rPr>
              <a:t>P</a:t>
            </a:r>
            <a:r>
              <a:rPr spc="-5" dirty="0">
                <a:solidFill>
                  <a:schemeClr val="tx1">
                    <a:lumMod val="50000"/>
                  </a:schemeClr>
                </a:solidFill>
              </a:rPr>
              <a:t>-value direction: to the right</a:t>
            </a:r>
          </a:p>
        </p:txBody>
      </p:sp>
    </p:spTree>
    <p:extLst>
      <p:ext uri="{BB962C8B-B14F-4D97-AF65-F5344CB8AC3E}">
        <p14:creationId xmlns:p14="http://schemas.microsoft.com/office/powerpoint/2010/main" val="351095361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2233803"/>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2894918" y="2255866"/>
            <a:ext cx="3352165"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Numerical </a:t>
            </a:r>
            <a:r>
              <a:rPr dirty="0">
                <a:solidFill>
                  <a:schemeClr val="tx1">
                    <a:lumMod val="50000"/>
                  </a:schemeClr>
                </a:solidFill>
              </a:rPr>
              <a:t>Data</a:t>
            </a:r>
          </a:p>
        </p:txBody>
      </p:sp>
    </p:spTree>
    <p:extLst>
      <p:ext uri="{BB962C8B-B14F-4D97-AF65-F5344CB8AC3E}">
        <p14:creationId xmlns:p14="http://schemas.microsoft.com/office/powerpoint/2010/main" val="8181843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30445"/>
            <a:ext cx="6705600" cy="551433"/>
          </a:xfrm>
          <a:prstGeom prst="rect">
            <a:avLst/>
          </a:prstGeom>
          <a:noFill/>
        </p:spPr>
        <p:txBody>
          <a:bodyPr vert="horz" wrap="square" lIns="0" tIns="0" rIns="0" bIns="0" rtlCol="0">
            <a:spAutoFit/>
          </a:bodyPr>
          <a:lstStyle/>
          <a:p>
            <a:pPr marL="12700">
              <a:lnSpc>
                <a:spcPts val="4285"/>
              </a:lnSpc>
            </a:pPr>
            <a:r>
              <a:rPr spc="-5" dirty="0">
                <a:solidFill>
                  <a:schemeClr val="tx1">
                    <a:lumMod val="50000"/>
                  </a:schemeClr>
                </a:solidFill>
              </a:rPr>
              <a:t>GSI’s Defense</a:t>
            </a: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p:nvPr/>
        </p:nvSpPr>
        <p:spPr>
          <a:xfrm>
            <a:off x="574724" y="1102899"/>
            <a:ext cx="2402205" cy="1864613"/>
          </a:xfrm>
          <a:prstGeom prst="rect">
            <a:avLst/>
          </a:prstGeom>
          <a:noFill/>
        </p:spPr>
        <p:txBody>
          <a:bodyPr vert="horz" wrap="square" lIns="0" tIns="0" rIns="0" bIns="0" rtlCol="0">
            <a:spAutoFit/>
          </a:bodyPr>
          <a:lstStyle/>
          <a:p>
            <a:pPr marL="424815" indent="-412115">
              <a:lnSpc>
                <a:spcPct val="100000"/>
              </a:lnSpc>
              <a:buClr>
                <a:srgbClr val="C4820D"/>
              </a:buClr>
              <a:buChar char="●"/>
              <a:tabLst>
                <a:tab pos="425450" algn="l"/>
              </a:tabLst>
            </a:pPr>
            <a:r>
              <a:rPr sz="2400" b="1" spc="-5" dirty="0">
                <a:solidFill>
                  <a:schemeClr val="tx1">
                    <a:lumMod val="50000"/>
                  </a:schemeClr>
                </a:solidFill>
                <a:latin typeface="Arial"/>
                <a:cs typeface="Arial"/>
              </a:rPr>
              <a:t>Null:</a:t>
            </a:r>
            <a:endParaRPr sz="2400">
              <a:solidFill>
                <a:schemeClr val="tx1">
                  <a:lumMod val="50000"/>
                </a:schemeClr>
              </a:solidFill>
              <a:latin typeface="Arial"/>
              <a:cs typeface="Arial"/>
            </a:endParaRPr>
          </a:p>
          <a:p>
            <a:pPr>
              <a:lnSpc>
                <a:spcPct val="100000"/>
              </a:lnSpc>
              <a:spcBef>
                <a:spcPts val="2"/>
              </a:spcBef>
              <a:buClr>
                <a:srgbClr val="C4820D"/>
              </a:buClr>
              <a:buFont typeface="Arial"/>
              <a:buChar char="●"/>
            </a:pPr>
            <a:endParaRPr sz="2450">
              <a:solidFill>
                <a:schemeClr val="tx1">
                  <a:lumMod val="50000"/>
                </a:schemeClr>
              </a:solidFill>
              <a:latin typeface="Times New Roman"/>
              <a:cs typeface="Times New Roman"/>
            </a:endParaRPr>
          </a:p>
          <a:p>
            <a:pPr marL="424815" indent="-412115">
              <a:lnSpc>
                <a:spcPct val="100000"/>
              </a:lnSpc>
              <a:buClr>
                <a:srgbClr val="C4820D"/>
              </a:buClr>
              <a:buChar char="●"/>
              <a:tabLst>
                <a:tab pos="425450" algn="l"/>
              </a:tabLst>
            </a:pPr>
            <a:r>
              <a:rPr sz="2400" b="1" spc="-5" dirty="0">
                <a:solidFill>
                  <a:schemeClr val="tx1">
                    <a:lumMod val="50000"/>
                  </a:schemeClr>
                </a:solidFill>
                <a:latin typeface="Arial"/>
                <a:cs typeface="Arial"/>
              </a:rPr>
              <a:t>Alternative:</a:t>
            </a:r>
            <a:endParaRPr sz="2400">
              <a:solidFill>
                <a:schemeClr val="tx1">
                  <a:lumMod val="50000"/>
                </a:schemeClr>
              </a:solidFill>
              <a:latin typeface="Arial"/>
              <a:cs typeface="Arial"/>
            </a:endParaRPr>
          </a:p>
          <a:p>
            <a:pPr>
              <a:lnSpc>
                <a:spcPct val="100000"/>
              </a:lnSpc>
              <a:spcBef>
                <a:spcPts val="2"/>
              </a:spcBef>
              <a:buClr>
                <a:srgbClr val="C4820D"/>
              </a:buClr>
              <a:buFont typeface="Arial"/>
              <a:buChar char="●"/>
            </a:pPr>
            <a:endParaRPr sz="2450">
              <a:solidFill>
                <a:schemeClr val="tx1">
                  <a:lumMod val="50000"/>
                </a:schemeClr>
              </a:solidFill>
              <a:latin typeface="Times New Roman"/>
              <a:cs typeface="Times New Roman"/>
            </a:endParaRPr>
          </a:p>
          <a:p>
            <a:pPr marL="424815" indent="-412115">
              <a:lnSpc>
                <a:spcPts val="2855"/>
              </a:lnSpc>
              <a:buClr>
                <a:srgbClr val="C4820D"/>
              </a:buClr>
              <a:buChar char="●"/>
              <a:tabLst>
                <a:tab pos="425450" algn="l"/>
              </a:tabLst>
            </a:pPr>
            <a:r>
              <a:rPr sz="2400" b="1" spc="-5" dirty="0">
                <a:solidFill>
                  <a:schemeClr val="tx1">
                    <a:lumMod val="50000"/>
                  </a:schemeClr>
                </a:solidFill>
                <a:latin typeface="Arial"/>
                <a:cs typeface="Arial"/>
              </a:rPr>
              <a:t>Test statistic:</a:t>
            </a:r>
            <a:endParaRPr sz="2400">
              <a:solidFill>
                <a:schemeClr val="tx1">
                  <a:lumMod val="50000"/>
                </a:schemeClr>
              </a:solidFill>
              <a:latin typeface="Arial"/>
              <a:cs typeface="Arial"/>
            </a:endParaRPr>
          </a:p>
        </p:txBody>
      </p:sp>
    </p:spTree>
    <p:extLst>
      <p:ext uri="{BB962C8B-B14F-4D97-AF65-F5344CB8AC3E}">
        <p14:creationId xmlns:p14="http://schemas.microsoft.com/office/powerpoint/2010/main" val="249199960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2233803"/>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1828378" y="2255866"/>
            <a:ext cx="5481955"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Comparing Two Samples</a:t>
            </a:r>
          </a:p>
        </p:txBody>
      </p:sp>
    </p:spTree>
    <p:extLst>
      <p:ext uri="{BB962C8B-B14F-4D97-AF65-F5344CB8AC3E}">
        <p14:creationId xmlns:p14="http://schemas.microsoft.com/office/powerpoint/2010/main" val="11150780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27880"/>
            <a:ext cx="6705600" cy="553998"/>
          </a:xfrm>
          <a:prstGeom prst="rect">
            <a:avLst/>
          </a:prstGeom>
          <a:noFill/>
        </p:spPr>
        <p:txBody>
          <a:bodyPr vert="horz" wrap="square" lIns="0" tIns="0" rIns="0" bIns="0" rtlCol="0">
            <a:spAutoFit/>
          </a:bodyPr>
          <a:lstStyle/>
          <a:p>
            <a:pPr marL="12700">
              <a:lnSpc>
                <a:spcPct val="100000"/>
              </a:lnSpc>
            </a:pPr>
            <a:r>
              <a:rPr spc="-5" dirty="0">
                <a:solidFill>
                  <a:schemeClr val="tx1">
                    <a:lumMod val="50000"/>
                  </a:schemeClr>
                </a:solidFill>
              </a:rPr>
              <a:t>Birthweights</a:t>
            </a: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p:nvPr/>
        </p:nvSpPr>
        <p:spPr>
          <a:xfrm>
            <a:off x="574724" y="1090199"/>
            <a:ext cx="7650480" cy="3059812"/>
          </a:xfrm>
          <a:prstGeom prst="rect">
            <a:avLst/>
          </a:prstGeom>
          <a:noFill/>
        </p:spPr>
        <p:txBody>
          <a:bodyPr vert="horz" wrap="square" lIns="0" tIns="0" rIns="0" bIns="0" rtlCol="0">
            <a:spAutoFit/>
          </a:bodyPr>
          <a:lstStyle/>
          <a:p>
            <a:pPr marL="424815" marR="5080" indent="-412115">
              <a:lnSpc>
                <a:spcPts val="2850"/>
              </a:lnSpc>
              <a:buClr>
                <a:srgbClr val="C4820D"/>
              </a:buClr>
              <a:buFont typeface="Arial"/>
              <a:buChar char="●"/>
              <a:tabLst>
                <a:tab pos="425450" algn="l"/>
              </a:tabLst>
            </a:pPr>
            <a:r>
              <a:rPr sz="2400" b="1" spc="-5" dirty="0">
                <a:solidFill>
                  <a:schemeClr val="tx1">
                    <a:lumMod val="50000"/>
                  </a:schemeClr>
                </a:solidFill>
                <a:latin typeface="Arial"/>
                <a:cs typeface="Arial"/>
              </a:rPr>
              <a:t>Null: </a:t>
            </a:r>
            <a:r>
              <a:rPr sz="2400" spc="-5" dirty="0">
                <a:solidFill>
                  <a:schemeClr val="tx1">
                    <a:lumMod val="50000"/>
                  </a:schemeClr>
                </a:solidFill>
                <a:latin typeface="Arial"/>
                <a:cs typeface="Arial"/>
              </a:rPr>
              <a:t>In the population, the distributions of the birth weights of the </a:t>
            </a:r>
            <a:r>
              <a:rPr sz="2400" dirty="0">
                <a:solidFill>
                  <a:schemeClr val="tx1">
                    <a:lumMod val="50000"/>
                  </a:schemeClr>
                </a:solidFill>
                <a:latin typeface="Arial"/>
                <a:cs typeface="Arial"/>
              </a:rPr>
              <a:t>babies</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in</a:t>
            </a:r>
            <a:r>
              <a:rPr sz="2400" spc="-5" dirty="0">
                <a:solidFill>
                  <a:schemeClr val="tx1">
                    <a:lumMod val="50000"/>
                  </a:schemeClr>
                </a:solidFill>
                <a:latin typeface="Arial"/>
                <a:cs typeface="Arial"/>
              </a:rPr>
              <a:t> the two </a:t>
            </a:r>
            <a:r>
              <a:rPr sz="2400" dirty="0">
                <a:solidFill>
                  <a:schemeClr val="tx1">
                    <a:lumMod val="50000"/>
                  </a:schemeClr>
                </a:solidFill>
                <a:latin typeface="Arial"/>
                <a:cs typeface="Arial"/>
              </a:rPr>
              <a:t>groups</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are</a:t>
            </a:r>
            <a:r>
              <a:rPr sz="2400" spc="-5" dirty="0">
                <a:solidFill>
                  <a:schemeClr val="tx1">
                    <a:lumMod val="50000"/>
                  </a:schemeClr>
                </a:solidFill>
                <a:latin typeface="Arial"/>
                <a:cs typeface="Arial"/>
              </a:rPr>
              <a:t> the same.</a:t>
            </a:r>
            <a:endParaRPr sz="2400">
              <a:solidFill>
                <a:schemeClr val="tx1">
                  <a:lumMod val="50000"/>
                </a:schemeClr>
              </a:solidFill>
              <a:latin typeface="Arial"/>
              <a:cs typeface="Arial"/>
            </a:endParaRPr>
          </a:p>
          <a:p>
            <a:pPr marL="424815" marR="782955" indent="-412115" algn="just">
              <a:lnSpc>
                <a:spcPts val="2850"/>
              </a:lnSpc>
              <a:buClr>
                <a:srgbClr val="C4820D"/>
              </a:buClr>
              <a:buFont typeface="Arial"/>
              <a:buChar char="●"/>
              <a:tabLst>
                <a:tab pos="425450" algn="l"/>
              </a:tabLst>
            </a:pPr>
            <a:r>
              <a:rPr sz="2400" b="1" spc="-5" dirty="0">
                <a:solidFill>
                  <a:schemeClr val="tx1">
                    <a:lumMod val="50000"/>
                  </a:schemeClr>
                </a:solidFill>
                <a:latin typeface="Arial"/>
                <a:cs typeface="Arial"/>
              </a:rPr>
              <a:t>Alternative:</a:t>
            </a:r>
            <a:r>
              <a:rPr sz="2400" b="1" spc="5" dirty="0">
                <a:solidFill>
                  <a:schemeClr val="tx1">
                    <a:lumMod val="50000"/>
                  </a:schemeClr>
                </a:solidFill>
                <a:latin typeface="Arial"/>
                <a:cs typeface="Arial"/>
              </a:rPr>
              <a:t> </a:t>
            </a:r>
            <a:r>
              <a:rPr sz="2400" spc="-5" dirty="0">
                <a:solidFill>
                  <a:schemeClr val="tx1">
                    <a:lumMod val="50000"/>
                  </a:schemeClr>
                </a:solidFill>
                <a:latin typeface="Arial"/>
                <a:cs typeface="Arial"/>
              </a:rPr>
              <a:t>In the population, the </a:t>
            </a:r>
            <a:r>
              <a:rPr sz="2400" dirty="0">
                <a:solidFill>
                  <a:schemeClr val="tx1">
                    <a:lumMod val="50000"/>
                  </a:schemeClr>
                </a:solidFill>
                <a:latin typeface="Arial"/>
                <a:cs typeface="Arial"/>
              </a:rPr>
              <a:t>babies</a:t>
            </a:r>
            <a:r>
              <a:rPr sz="2400" spc="-5" dirty="0">
                <a:solidFill>
                  <a:schemeClr val="tx1">
                    <a:lumMod val="50000"/>
                  </a:schemeClr>
                </a:solidFill>
                <a:latin typeface="Arial"/>
                <a:cs typeface="Arial"/>
              </a:rPr>
              <a:t> of the mothers </a:t>
            </a:r>
            <a:r>
              <a:rPr sz="2400" dirty="0">
                <a:solidFill>
                  <a:schemeClr val="tx1">
                    <a:lumMod val="50000"/>
                  </a:schemeClr>
                </a:solidFill>
                <a:latin typeface="Arial"/>
                <a:cs typeface="Arial"/>
              </a:rPr>
              <a:t>who</a:t>
            </a:r>
            <a:r>
              <a:rPr sz="2400" spc="-5" dirty="0">
                <a:solidFill>
                  <a:schemeClr val="tx1">
                    <a:lumMod val="50000"/>
                  </a:schemeClr>
                </a:solidFill>
                <a:latin typeface="Arial"/>
                <a:cs typeface="Arial"/>
              </a:rPr>
              <a:t> didn’t </a:t>
            </a:r>
            <a:r>
              <a:rPr sz="2400" dirty="0">
                <a:solidFill>
                  <a:schemeClr val="tx1">
                    <a:lumMod val="50000"/>
                  </a:schemeClr>
                </a:solidFill>
                <a:latin typeface="Arial"/>
                <a:cs typeface="Arial"/>
              </a:rPr>
              <a:t>smoke</a:t>
            </a:r>
            <a:r>
              <a:rPr sz="2400" spc="-5" dirty="0">
                <a:solidFill>
                  <a:schemeClr val="tx1">
                    <a:lumMod val="50000"/>
                  </a:schemeClr>
                </a:solidFill>
                <a:latin typeface="Arial"/>
                <a:cs typeface="Arial"/>
              </a:rPr>
              <a:t> (B) </a:t>
            </a:r>
            <a:r>
              <a:rPr sz="2400" dirty="0">
                <a:solidFill>
                  <a:schemeClr val="tx1">
                    <a:lumMod val="50000"/>
                  </a:schemeClr>
                </a:solidFill>
                <a:latin typeface="Arial"/>
                <a:cs typeface="Arial"/>
              </a:rPr>
              <a:t>were</a:t>
            </a:r>
            <a:r>
              <a:rPr sz="2400" spc="-5" dirty="0">
                <a:solidFill>
                  <a:schemeClr val="tx1">
                    <a:lumMod val="50000"/>
                  </a:schemeClr>
                </a:solidFill>
                <a:latin typeface="Arial"/>
                <a:cs typeface="Arial"/>
              </a:rPr>
              <a:t> heavier, </a:t>
            </a:r>
            <a:r>
              <a:rPr sz="2400" dirty="0">
                <a:solidFill>
                  <a:schemeClr val="tx1">
                    <a:lumMod val="50000"/>
                  </a:schemeClr>
                </a:solidFill>
                <a:latin typeface="Arial"/>
                <a:cs typeface="Arial"/>
              </a:rPr>
              <a:t>on </a:t>
            </a:r>
            <a:r>
              <a:rPr sz="2400" spc="-5" dirty="0">
                <a:solidFill>
                  <a:schemeClr val="tx1">
                    <a:lumMod val="50000"/>
                  </a:schemeClr>
                </a:solidFill>
                <a:latin typeface="Arial"/>
                <a:cs typeface="Arial"/>
              </a:rPr>
              <a:t>average, than the </a:t>
            </a:r>
            <a:r>
              <a:rPr sz="2400" dirty="0">
                <a:solidFill>
                  <a:schemeClr val="tx1">
                    <a:lumMod val="50000"/>
                  </a:schemeClr>
                </a:solidFill>
                <a:latin typeface="Arial"/>
                <a:cs typeface="Arial"/>
              </a:rPr>
              <a:t>babies</a:t>
            </a:r>
            <a:r>
              <a:rPr sz="2400" spc="-5" dirty="0">
                <a:solidFill>
                  <a:schemeClr val="tx1">
                    <a:lumMod val="50000"/>
                  </a:schemeClr>
                </a:solidFill>
                <a:latin typeface="Arial"/>
                <a:cs typeface="Arial"/>
              </a:rPr>
              <a:t> of the </a:t>
            </a:r>
            <a:r>
              <a:rPr sz="2400" dirty="0">
                <a:solidFill>
                  <a:schemeClr val="tx1">
                    <a:lumMod val="50000"/>
                  </a:schemeClr>
                </a:solidFill>
                <a:latin typeface="Arial"/>
                <a:cs typeface="Arial"/>
              </a:rPr>
              <a:t>smokers</a:t>
            </a:r>
            <a:r>
              <a:rPr sz="2400" spc="-5" dirty="0">
                <a:solidFill>
                  <a:schemeClr val="tx1">
                    <a:lumMod val="50000"/>
                  </a:schemeClr>
                </a:solidFill>
                <a:latin typeface="Arial"/>
                <a:cs typeface="Arial"/>
              </a:rPr>
              <a:t> (A).</a:t>
            </a:r>
            <a:endParaRPr sz="2400">
              <a:solidFill>
                <a:schemeClr val="tx1">
                  <a:lumMod val="50000"/>
                </a:schemeClr>
              </a:solidFill>
              <a:latin typeface="Arial"/>
              <a:cs typeface="Arial"/>
            </a:endParaRPr>
          </a:p>
          <a:p>
            <a:pPr marL="424815" indent="-412115">
              <a:lnSpc>
                <a:spcPts val="2760"/>
              </a:lnSpc>
              <a:buClr>
                <a:srgbClr val="C4820D"/>
              </a:buClr>
              <a:buChar char="●"/>
              <a:tabLst>
                <a:tab pos="425450" algn="l"/>
              </a:tabLst>
            </a:pPr>
            <a:r>
              <a:rPr sz="2400" b="1" spc="-5" dirty="0">
                <a:solidFill>
                  <a:schemeClr val="tx1">
                    <a:lumMod val="50000"/>
                  </a:schemeClr>
                </a:solidFill>
                <a:latin typeface="Arial"/>
                <a:cs typeface="Arial"/>
              </a:rPr>
              <a:t>Test statistic:</a:t>
            </a:r>
            <a:endParaRPr sz="2400">
              <a:solidFill>
                <a:schemeClr val="tx1">
                  <a:lumMod val="50000"/>
                </a:schemeClr>
              </a:solidFill>
              <a:latin typeface="Arial"/>
              <a:cs typeface="Arial"/>
            </a:endParaRPr>
          </a:p>
          <a:p>
            <a:pPr marL="424815">
              <a:lnSpc>
                <a:spcPct val="100000"/>
              </a:lnSpc>
              <a:spcBef>
                <a:spcPts val="420"/>
              </a:spcBef>
            </a:pPr>
            <a:r>
              <a:rPr sz="2400" spc="-5" dirty="0">
                <a:solidFill>
                  <a:schemeClr val="tx1">
                    <a:lumMod val="50000"/>
                  </a:schemeClr>
                </a:solidFill>
                <a:latin typeface="Arial"/>
                <a:cs typeface="Arial"/>
              </a:rPr>
              <a:t>Group B </a:t>
            </a:r>
            <a:r>
              <a:rPr sz="2400" dirty="0">
                <a:solidFill>
                  <a:schemeClr val="tx1">
                    <a:lumMod val="50000"/>
                  </a:schemeClr>
                </a:solidFill>
                <a:latin typeface="Arial"/>
                <a:cs typeface="Arial"/>
              </a:rPr>
              <a:t>sample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average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t>
            </a:r>
            <a:r>
              <a:rPr sz="2400" spc="-5" dirty="0">
                <a:solidFill>
                  <a:schemeClr val="tx1">
                    <a:lumMod val="50000"/>
                  </a:schemeClr>
                </a:solidFill>
                <a:latin typeface="Arial"/>
                <a:cs typeface="Arial"/>
              </a:rPr>
              <a:t> Group A </a:t>
            </a:r>
            <a:r>
              <a:rPr sz="2400" dirty="0">
                <a:solidFill>
                  <a:schemeClr val="tx1">
                    <a:lumMod val="50000"/>
                  </a:schemeClr>
                </a:solidFill>
                <a:latin typeface="Arial"/>
                <a:cs typeface="Arial"/>
              </a:rPr>
              <a:t>sample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average</a:t>
            </a:r>
            <a:endParaRPr sz="2400">
              <a:solidFill>
                <a:schemeClr val="tx1">
                  <a:lumMod val="50000"/>
                </a:schemeClr>
              </a:solidFill>
              <a:latin typeface="Arial"/>
              <a:cs typeface="Arial"/>
            </a:endParaRPr>
          </a:p>
          <a:p>
            <a:pPr marL="424815">
              <a:lnSpc>
                <a:spcPct val="100000"/>
              </a:lnSpc>
              <a:spcBef>
                <a:spcPts val="420"/>
              </a:spcBef>
            </a:pPr>
            <a:r>
              <a:rPr sz="2400" i="1" spc="-5" dirty="0">
                <a:solidFill>
                  <a:schemeClr val="tx1">
                    <a:lumMod val="50000"/>
                  </a:schemeClr>
                </a:solidFill>
                <a:latin typeface="Arial"/>
                <a:cs typeface="Arial"/>
              </a:rPr>
              <a:t>P</a:t>
            </a:r>
            <a:r>
              <a:rPr sz="2400" spc="-5" dirty="0">
                <a:solidFill>
                  <a:schemeClr val="tx1">
                    <a:lumMod val="50000"/>
                  </a:schemeClr>
                </a:solidFill>
                <a:latin typeface="Arial"/>
                <a:cs typeface="Arial"/>
              </a:rPr>
              <a:t>-value direction: to the right</a:t>
            </a:r>
            <a:endParaRPr sz="2400">
              <a:solidFill>
                <a:schemeClr val="tx1">
                  <a:lumMod val="50000"/>
                </a:schemeClr>
              </a:solidFill>
              <a:latin typeface="Arial"/>
              <a:cs typeface="Arial"/>
            </a:endParaRPr>
          </a:p>
        </p:txBody>
      </p:sp>
    </p:spTree>
    <p:extLst>
      <p:ext uri="{BB962C8B-B14F-4D97-AF65-F5344CB8AC3E}">
        <p14:creationId xmlns:p14="http://schemas.microsoft.com/office/powerpoint/2010/main" val="2745168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a:spLocks noGrp="1"/>
          </p:cNvSpPr>
          <p:nvPr>
            <p:ph type="title"/>
          </p:nvPr>
        </p:nvSpPr>
        <p:spPr>
          <a:xfrm>
            <a:off x="457200" y="330445"/>
            <a:ext cx="6705600" cy="551433"/>
          </a:xfrm>
          <a:prstGeom prst="rect">
            <a:avLst/>
          </a:prstGeom>
          <a:noFill/>
        </p:spPr>
        <p:txBody>
          <a:bodyPr vert="horz" wrap="square" lIns="0" tIns="0" rIns="0" bIns="0" rtlCol="0">
            <a:spAutoFit/>
          </a:bodyPr>
          <a:lstStyle/>
          <a:p>
            <a:pPr marL="12700">
              <a:lnSpc>
                <a:spcPts val="4285"/>
              </a:lnSpc>
            </a:pPr>
            <a:r>
              <a:rPr spc="-5" dirty="0">
                <a:solidFill>
                  <a:schemeClr val="tx1">
                    <a:lumMod val="50000"/>
                  </a:schemeClr>
                </a:solidFill>
              </a:rPr>
              <a:t>Deflategate</a:t>
            </a:r>
          </a:p>
        </p:txBody>
      </p:sp>
      <p:sp>
        <p:nvSpPr>
          <p:cNvPr id="4" name="object 4"/>
          <p:cNvSpPr/>
          <p:nvPr/>
        </p:nvSpPr>
        <p:spPr>
          <a:xfrm>
            <a:off x="457200" y="971550"/>
            <a:ext cx="8229600" cy="3663950"/>
          </a:xfrm>
          <a:custGeom>
            <a:avLst/>
            <a:gdLst/>
            <a:ahLst/>
            <a:cxnLst/>
            <a:rect l="l" t="t" r="r" b="b"/>
            <a:pathLst>
              <a:path w="8229600" h="3663950">
                <a:moveTo>
                  <a:pt x="0" y="0"/>
                </a:moveTo>
                <a:lnTo>
                  <a:pt x="8229599" y="0"/>
                </a:lnTo>
                <a:lnTo>
                  <a:pt x="8229599" y="3663599"/>
                </a:lnTo>
                <a:lnTo>
                  <a:pt x="0" y="36635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p:nvPr/>
        </p:nvSpPr>
        <p:spPr>
          <a:xfrm>
            <a:off x="574724" y="1102899"/>
            <a:ext cx="2402205" cy="1864613"/>
          </a:xfrm>
          <a:prstGeom prst="rect">
            <a:avLst/>
          </a:prstGeom>
          <a:noFill/>
        </p:spPr>
        <p:txBody>
          <a:bodyPr vert="horz" wrap="square" lIns="0" tIns="0" rIns="0" bIns="0" rtlCol="0">
            <a:spAutoFit/>
          </a:bodyPr>
          <a:lstStyle/>
          <a:p>
            <a:pPr marL="424815" indent="-412115">
              <a:lnSpc>
                <a:spcPct val="100000"/>
              </a:lnSpc>
              <a:buClr>
                <a:srgbClr val="C4820D"/>
              </a:buClr>
              <a:buChar char="●"/>
              <a:tabLst>
                <a:tab pos="425450" algn="l"/>
              </a:tabLst>
            </a:pPr>
            <a:r>
              <a:rPr sz="2400" b="1" spc="-5" dirty="0">
                <a:solidFill>
                  <a:schemeClr val="tx1">
                    <a:lumMod val="50000"/>
                  </a:schemeClr>
                </a:solidFill>
                <a:latin typeface="Arial"/>
                <a:cs typeface="Arial"/>
              </a:rPr>
              <a:t>Null:</a:t>
            </a:r>
            <a:endParaRPr sz="2400">
              <a:solidFill>
                <a:schemeClr val="tx1">
                  <a:lumMod val="50000"/>
                </a:schemeClr>
              </a:solidFill>
              <a:latin typeface="Arial"/>
              <a:cs typeface="Arial"/>
            </a:endParaRPr>
          </a:p>
          <a:p>
            <a:pPr>
              <a:lnSpc>
                <a:spcPct val="100000"/>
              </a:lnSpc>
              <a:spcBef>
                <a:spcPts val="2"/>
              </a:spcBef>
              <a:buClr>
                <a:srgbClr val="C4820D"/>
              </a:buClr>
              <a:buFont typeface="Arial"/>
              <a:buChar char="●"/>
            </a:pPr>
            <a:endParaRPr sz="2450">
              <a:solidFill>
                <a:schemeClr val="tx1">
                  <a:lumMod val="50000"/>
                </a:schemeClr>
              </a:solidFill>
              <a:latin typeface="Times New Roman"/>
              <a:cs typeface="Times New Roman"/>
            </a:endParaRPr>
          </a:p>
          <a:p>
            <a:pPr marL="424815" indent="-412115">
              <a:lnSpc>
                <a:spcPct val="100000"/>
              </a:lnSpc>
              <a:buClr>
                <a:srgbClr val="C4820D"/>
              </a:buClr>
              <a:buChar char="●"/>
              <a:tabLst>
                <a:tab pos="425450" algn="l"/>
              </a:tabLst>
            </a:pPr>
            <a:r>
              <a:rPr sz="2400" b="1" spc="-5" dirty="0">
                <a:solidFill>
                  <a:schemeClr val="tx1">
                    <a:lumMod val="50000"/>
                  </a:schemeClr>
                </a:solidFill>
                <a:latin typeface="Arial"/>
                <a:cs typeface="Arial"/>
              </a:rPr>
              <a:t>Alternative:</a:t>
            </a:r>
            <a:endParaRPr sz="2400">
              <a:solidFill>
                <a:schemeClr val="tx1">
                  <a:lumMod val="50000"/>
                </a:schemeClr>
              </a:solidFill>
              <a:latin typeface="Arial"/>
              <a:cs typeface="Arial"/>
            </a:endParaRPr>
          </a:p>
          <a:p>
            <a:pPr>
              <a:lnSpc>
                <a:spcPct val="100000"/>
              </a:lnSpc>
              <a:spcBef>
                <a:spcPts val="2"/>
              </a:spcBef>
            </a:pPr>
            <a:endParaRPr sz="2450">
              <a:solidFill>
                <a:schemeClr val="tx1">
                  <a:lumMod val="50000"/>
                </a:schemeClr>
              </a:solidFill>
              <a:latin typeface="Times New Roman"/>
              <a:cs typeface="Times New Roman"/>
            </a:endParaRPr>
          </a:p>
          <a:p>
            <a:pPr marL="424815" indent="-412115">
              <a:lnSpc>
                <a:spcPts val="2855"/>
              </a:lnSpc>
              <a:buClr>
                <a:srgbClr val="C4820D"/>
              </a:buClr>
              <a:buFont typeface="Arial"/>
              <a:buChar char="●"/>
              <a:tabLst>
                <a:tab pos="425450" algn="l"/>
              </a:tabLst>
            </a:pPr>
            <a:r>
              <a:rPr sz="2400" b="1" spc="-5" dirty="0">
                <a:solidFill>
                  <a:schemeClr val="tx1">
                    <a:lumMod val="50000"/>
                  </a:schemeClr>
                </a:solidFill>
                <a:latin typeface="Arial"/>
                <a:cs typeface="Arial"/>
              </a:rPr>
              <a:t>Test statistic:</a:t>
            </a:r>
            <a:endParaRPr sz="2400">
              <a:solidFill>
                <a:schemeClr val="tx1">
                  <a:lumMod val="50000"/>
                </a:schemeClr>
              </a:solidFill>
              <a:latin typeface="Arial"/>
              <a:cs typeface="Arial"/>
            </a:endParaRPr>
          </a:p>
        </p:txBody>
      </p:sp>
    </p:spTree>
    <p:extLst>
      <p:ext uri="{BB962C8B-B14F-4D97-AF65-F5344CB8AC3E}">
        <p14:creationId xmlns:p14="http://schemas.microsoft.com/office/powerpoint/2010/main" val="30136894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457200" y="205978"/>
            <a:ext cx="6705600" cy="676275"/>
          </a:xfrm>
          <a:custGeom>
            <a:avLst/>
            <a:gdLst/>
            <a:ahLst/>
            <a:cxnLst/>
            <a:rect l="l" t="t" r="r" b="b"/>
            <a:pathLst>
              <a:path w="6705600" h="676275">
                <a:moveTo>
                  <a:pt x="0" y="0"/>
                </a:moveTo>
                <a:lnTo>
                  <a:pt x="6705599" y="0"/>
                </a:lnTo>
                <a:lnTo>
                  <a:pt x="6705599" y="675899"/>
                </a:lnTo>
                <a:lnTo>
                  <a:pt x="0" y="675899"/>
                </a:lnTo>
                <a:lnTo>
                  <a:pt x="0" y="0"/>
                </a:lnTo>
                <a:close/>
              </a:path>
            </a:pathLst>
          </a:custGeom>
          <a:noFill/>
        </p:spPr>
        <p:txBody>
          <a:bodyPr wrap="square" lIns="0" tIns="0" rIns="0" bIns="0" rtlCol="0"/>
          <a:lstStyle/>
          <a:p>
            <a:endParaRPr>
              <a:solidFill>
                <a:schemeClr val="tx1">
                  <a:lumMod val="50000"/>
                </a:schemeClr>
              </a:solidFill>
            </a:endParaRPr>
          </a:p>
        </p:txBody>
      </p:sp>
      <p:sp>
        <p:nvSpPr>
          <p:cNvPr id="3" name="object 3"/>
          <p:cNvSpPr txBox="1"/>
          <p:nvPr/>
        </p:nvSpPr>
        <p:spPr>
          <a:xfrm>
            <a:off x="530225" y="299439"/>
            <a:ext cx="964565" cy="553998"/>
          </a:xfrm>
          <a:prstGeom prst="rect">
            <a:avLst/>
          </a:prstGeom>
          <a:noFill/>
        </p:spPr>
        <p:txBody>
          <a:bodyPr vert="horz" wrap="square" lIns="0" tIns="0" rIns="0" bIns="0" rtlCol="0">
            <a:spAutoFit/>
          </a:bodyPr>
          <a:lstStyle/>
          <a:p>
            <a:pPr marL="12700">
              <a:lnSpc>
                <a:spcPct val="100000"/>
              </a:lnSpc>
            </a:pPr>
            <a:r>
              <a:rPr sz="3600" b="1" spc="-5" dirty="0">
                <a:solidFill>
                  <a:schemeClr val="tx1">
                    <a:lumMod val="50000"/>
                  </a:schemeClr>
                </a:solidFill>
                <a:latin typeface="Arial"/>
                <a:cs typeface="Arial"/>
              </a:rPr>
              <a:t>RCT</a:t>
            </a:r>
            <a:endParaRPr sz="3600">
              <a:solidFill>
                <a:schemeClr val="tx1">
                  <a:lumMod val="50000"/>
                </a:schemeClr>
              </a:solidFill>
              <a:latin typeface="Arial"/>
              <a:cs typeface="Arial"/>
            </a:endParaRPr>
          </a:p>
        </p:txBody>
      </p:sp>
      <p:sp>
        <p:nvSpPr>
          <p:cNvPr id="4" name="object 4"/>
          <p:cNvSpPr/>
          <p:nvPr/>
        </p:nvSpPr>
        <p:spPr>
          <a:xfrm>
            <a:off x="457200" y="971550"/>
            <a:ext cx="8229600" cy="3623310"/>
          </a:xfrm>
          <a:custGeom>
            <a:avLst/>
            <a:gdLst/>
            <a:ahLst/>
            <a:cxnLst/>
            <a:rect l="l" t="t" r="r" b="b"/>
            <a:pathLst>
              <a:path w="8229600" h="3623310">
                <a:moveTo>
                  <a:pt x="0" y="0"/>
                </a:moveTo>
                <a:lnTo>
                  <a:pt x="8229599" y="0"/>
                </a:lnTo>
                <a:lnTo>
                  <a:pt x="8229599" y="3623099"/>
                </a:lnTo>
                <a:lnTo>
                  <a:pt x="0" y="3623099"/>
                </a:lnTo>
                <a:lnTo>
                  <a:pt x="0" y="0"/>
                </a:lnTo>
                <a:close/>
              </a:path>
            </a:pathLst>
          </a:custGeom>
          <a:noFill/>
        </p:spPr>
        <p:txBody>
          <a:bodyPr wrap="square" lIns="0" tIns="0" rIns="0" bIns="0" rtlCol="0"/>
          <a:lstStyle/>
          <a:p>
            <a:endParaRPr>
              <a:solidFill>
                <a:schemeClr val="tx1">
                  <a:lumMod val="50000"/>
                </a:schemeClr>
              </a:solidFill>
            </a:endParaRPr>
          </a:p>
        </p:txBody>
      </p:sp>
      <p:sp>
        <p:nvSpPr>
          <p:cNvPr id="5" name="object 5"/>
          <p:cNvSpPr txBox="1">
            <a:spLocks noGrp="1"/>
          </p:cNvSpPr>
          <p:nvPr>
            <p:ph type="title"/>
          </p:nvPr>
        </p:nvSpPr>
        <p:spPr>
          <a:xfrm>
            <a:off x="574724" y="1035802"/>
            <a:ext cx="7734934" cy="371897"/>
          </a:xfrm>
          <a:prstGeom prst="rect">
            <a:avLst/>
          </a:prstGeom>
          <a:noFill/>
        </p:spPr>
        <p:txBody>
          <a:bodyPr vert="horz" wrap="square" lIns="0" tIns="0" rIns="0" bIns="0" rtlCol="0">
            <a:spAutoFit/>
          </a:bodyPr>
          <a:lstStyle/>
          <a:p>
            <a:pPr marL="424815" indent="-412115">
              <a:lnSpc>
                <a:spcPts val="2855"/>
              </a:lnSpc>
              <a:buClr>
                <a:srgbClr val="C4820D"/>
              </a:buClr>
              <a:buChar char="●"/>
              <a:tabLst>
                <a:tab pos="425450" algn="l"/>
              </a:tabLst>
            </a:pPr>
            <a:r>
              <a:rPr sz="2400" spc="-5" dirty="0">
                <a:solidFill>
                  <a:schemeClr val="tx1">
                    <a:lumMod val="50000"/>
                  </a:schemeClr>
                </a:solidFill>
              </a:rPr>
              <a:t>Null:</a:t>
            </a:r>
            <a:r>
              <a:rPr sz="2400" spc="5" dirty="0">
                <a:solidFill>
                  <a:schemeClr val="tx1">
                    <a:lumMod val="50000"/>
                  </a:schemeClr>
                </a:solidFill>
              </a:rPr>
              <a:t> </a:t>
            </a:r>
            <a:r>
              <a:rPr sz="2400" b="0" spc="-5" dirty="0">
                <a:solidFill>
                  <a:schemeClr val="tx1">
                    <a:lumMod val="50000"/>
                  </a:schemeClr>
                </a:solidFill>
                <a:latin typeface="Arial"/>
                <a:cs typeface="Arial"/>
              </a:rPr>
              <a:t>The distribution of </a:t>
            </a:r>
            <a:r>
              <a:rPr sz="2400" b="0" dirty="0">
                <a:solidFill>
                  <a:schemeClr val="tx1">
                    <a:lumMod val="50000"/>
                  </a:schemeClr>
                </a:solidFill>
                <a:latin typeface="Arial"/>
                <a:cs typeface="Arial"/>
              </a:rPr>
              <a:t>all</a:t>
            </a:r>
            <a:r>
              <a:rPr sz="2400" b="0" spc="-5" dirty="0">
                <a:solidFill>
                  <a:schemeClr val="tx1">
                    <a:lumMod val="50000"/>
                  </a:schemeClr>
                </a:solidFill>
                <a:latin typeface="Arial"/>
                <a:cs typeface="Arial"/>
              </a:rPr>
              <a:t> the potential control </a:t>
            </a:r>
            <a:r>
              <a:rPr sz="2400" b="0" dirty="0">
                <a:solidFill>
                  <a:schemeClr val="tx1">
                    <a:lumMod val="50000"/>
                  </a:schemeClr>
                </a:solidFill>
                <a:latin typeface="Arial"/>
                <a:cs typeface="Arial"/>
              </a:rPr>
              <a:t>scores</a:t>
            </a:r>
            <a:endParaRPr sz="2400">
              <a:solidFill>
                <a:schemeClr val="tx1">
                  <a:lumMod val="50000"/>
                </a:schemeClr>
              </a:solidFill>
              <a:latin typeface="Arial"/>
              <a:cs typeface="Arial"/>
            </a:endParaRPr>
          </a:p>
        </p:txBody>
      </p:sp>
      <p:sp>
        <p:nvSpPr>
          <p:cNvPr id="6" name="object 6"/>
          <p:cNvSpPr txBox="1"/>
          <p:nvPr/>
        </p:nvSpPr>
        <p:spPr>
          <a:xfrm>
            <a:off x="574724" y="1464849"/>
            <a:ext cx="7752715" cy="3062377"/>
          </a:xfrm>
          <a:prstGeom prst="rect">
            <a:avLst/>
          </a:prstGeom>
          <a:noFill/>
        </p:spPr>
        <p:txBody>
          <a:bodyPr vert="horz" wrap="square" lIns="0" tIns="0" rIns="0" bIns="0" rtlCol="0">
            <a:spAutoFit/>
          </a:bodyPr>
          <a:lstStyle/>
          <a:p>
            <a:pPr marL="424815" marR="818515">
              <a:lnSpc>
                <a:spcPts val="2850"/>
              </a:lnSpc>
            </a:pPr>
            <a:r>
              <a:rPr sz="2400" dirty="0">
                <a:solidFill>
                  <a:schemeClr val="tx1">
                    <a:lumMod val="50000"/>
                  </a:schemeClr>
                </a:solidFill>
                <a:latin typeface="Arial"/>
                <a:cs typeface="Arial"/>
              </a:rPr>
              <a:t>is</a:t>
            </a:r>
            <a:r>
              <a:rPr sz="2400" spc="-5" dirty="0">
                <a:solidFill>
                  <a:schemeClr val="tx1">
                    <a:lumMod val="50000"/>
                  </a:schemeClr>
                </a:solidFill>
                <a:latin typeface="Arial"/>
                <a:cs typeface="Arial"/>
              </a:rPr>
              <a:t> the </a:t>
            </a:r>
            <a:r>
              <a:rPr sz="2400" dirty="0">
                <a:solidFill>
                  <a:schemeClr val="tx1">
                    <a:lumMod val="50000"/>
                  </a:schemeClr>
                </a:solidFill>
                <a:latin typeface="Arial"/>
                <a:cs typeface="Arial"/>
              </a:rPr>
              <a:t>same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as</a:t>
            </a:r>
            <a:r>
              <a:rPr sz="2400" spc="-5" dirty="0">
                <a:solidFill>
                  <a:schemeClr val="tx1">
                    <a:lumMod val="50000"/>
                  </a:schemeClr>
                </a:solidFill>
                <a:latin typeface="Arial"/>
                <a:cs typeface="Arial"/>
              </a:rPr>
              <a:t> the distribution of </a:t>
            </a:r>
            <a:r>
              <a:rPr sz="2400" dirty="0">
                <a:solidFill>
                  <a:schemeClr val="tx1">
                    <a:lumMod val="50000"/>
                  </a:schemeClr>
                </a:solidFill>
                <a:latin typeface="Arial"/>
                <a:cs typeface="Arial"/>
              </a:rPr>
              <a:t>all</a:t>
            </a:r>
            <a:r>
              <a:rPr sz="2400" spc="-5" dirty="0">
                <a:solidFill>
                  <a:schemeClr val="tx1">
                    <a:lumMod val="50000"/>
                  </a:schemeClr>
                </a:solidFill>
                <a:latin typeface="Arial"/>
                <a:cs typeface="Arial"/>
              </a:rPr>
              <a:t> the potential treatment scores.</a:t>
            </a:r>
            <a:endParaRPr sz="2400">
              <a:solidFill>
                <a:schemeClr val="tx1">
                  <a:lumMod val="50000"/>
                </a:schemeClr>
              </a:solidFill>
              <a:latin typeface="Arial"/>
              <a:cs typeface="Arial"/>
            </a:endParaRPr>
          </a:p>
          <a:p>
            <a:pPr marL="424815" marR="5080" indent="-412115">
              <a:lnSpc>
                <a:spcPts val="2850"/>
              </a:lnSpc>
              <a:buClr>
                <a:srgbClr val="C4820D"/>
              </a:buClr>
              <a:buChar char="●"/>
              <a:tabLst>
                <a:tab pos="425450" algn="l"/>
              </a:tabLst>
            </a:pPr>
            <a:r>
              <a:rPr sz="2400" b="1" spc="-5" dirty="0">
                <a:solidFill>
                  <a:schemeClr val="tx1">
                    <a:lumMod val="50000"/>
                  </a:schemeClr>
                </a:solidFill>
                <a:latin typeface="Arial"/>
                <a:cs typeface="Arial"/>
              </a:rPr>
              <a:t>Alternative:</a:t>
            </a:r>
            <a:r>
              <a:rPr sz="2400" b="1" spc="5" dirty="0">
                <a:solidFill>
                  <a:schemeClr val="tx1">
                    <a:lumMod val="50000"/>
                  </a:schemeClr>
                </a:solidFill>
                <a:latin typeface="Arial"/>
                <a:cs typeface="Arial"/>
              </a:rPr>
              <a:t> </a:t>
            </a:r>
            <a:r>
              <a:rPr sz="2400" spc="-5" dirty="0">
                <a:solidFill>
                  <a:schemeClr val="tx1">
                    <a:lumMod val="50000"/>
                  </a:schemeClr>
                </a:solidFill>
                <a:latin typeface="Arial"/>
                <a:cs typeface="Arial"/>
              </a:rPr>
              <a:t>The distribution of </a:t>
            </a:r>
            <a:r>
              <a:rPr sz="2400" dirty="0">
                <a:solidFill>
                  <a:schemeClr val="tx1">
                    <a:lumMod val="50000"/>
                  </a:schemeClr>
                </a:solidFill>
                <a:latin typeface="Arial"/>
                <a:cs typeface="Arial"/>
              </a:rPr>
              <a:t>all</a:t>
            </a:r>
            <a:r>
              <a:rPr sz="2400" spc="-5" dirty="0">
                <a:solidFill>
                  <a:schemeClr val="tx1">
                    <a:lumMod val="50000"/>
                  </a:schemeClr>
                </a:solidFill>
                <a:latin typeface="Arial"/>
                <a:cs typeface="Arial"/>
              </a:rPr>
              <a:t> the potential control </a:t>
            </a:r>
            <a:r>
              <a:rPr sz="2400" dirty="0">
                <a:solidFill>
                  <a:schemeClr val="tx1">
                    <a:lumMod val="50000"/>
                  </a:schemeClr>
                </a:solidFill>
                <a:latin typeface="Arial"/>
                <a:cs typeface="Arial"/>
              </a:rPr>
              <a:t>scores</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is</a:t>
            </a:r>
            <a:r>
              <a:rPr sz="2400" spc="-5" dirty="0">
                <a:solidFill>
                  <a:schemeClr val="tx1">
                    <a:lumMod val="50000"/>
                  </a:schemeClr>
                </a:solidFill>
                <a:latin typeface="Arial"/>
                <a:cs typeface="Arial"/>
              </a:rPr>
              <a:t> different from the distribution of </a:t>
            </a:r>
            <a:r>
              <a:rPr sz="2400" dirty="0">
                <a:solidFill>
                  <a:schemeClr val="tx1">
                    <a:lumMod val="50000"/>
                  </a:schemeClr>
                </a:solidFill>
                <a:latin typeface="Arial"/>
                <a:cs typeface="Arial"/>
              </a:rPr>
              <a:t>all</a:t>
            </a:r>
            <a:r>
              <a:rPr sz="2400" spc="-5" dirty="0">
                <a:solidFill>
                  <a:schemeClr val="tx1">
                    <a:lumMod val="50000"/>
                  </a:schemeClr>
                </a:solidFill>
                <a:latin typeface="Arial"/>
                <a:cs typeface="Arial"/>
              </a:rPr>
              <a:t> the potential treatment scores.</a:t>
            </a:r>
            <a:endParaRPr sz="2400">
              <a:solidFill>
                <a:schemeClr val="tx1">
                  <a:lumMod val="50000"/>
                </a:schemeClr>
              </a:solidFill>
              <a:latin typeface="Arial"/>
              <a:cs typeface="Arial"/>
            </a:endParaRPr>
          </a:p>
          <a:p>
            <a:pPr marL="424815" indent="-412115">
              <a:lnSpc>
                <a:spcPts val="2760"/>
              </a:lnSpc>
              <a:buClr>
                <a:srgbClr val="C4820D"/>
              </a:buClr>
              <a:buChar char="●"/>
              <a:tabLst>
                <a:tab pos="425450" algn="l"/>
              </a:tabLst>
            </a:pPr>
            <a:r>
              <a:rPr sz="2400" b="1" spc="-5" dirty="0">
                <a:solidFill>
                  <a:schemeClr val="tx1">
                    <a:lumMod val="50000"/>
                  </a:schemeClr>
                </a:solidFill>
                <a:latin typeface="Arial"/>
                <a:cs typeface="Arial"/>
              </a:rPr>
              <a:t>Test statistic:</a:t>
            </a:r>
            <a:endParaRPr sz="2400">
              <a:solidFill>
                <a:schemeClr val="tx1">
                  <a:lumMod val="50000"/>
                </a:schemeClr>
              </a:solidFill>
              <a:latin typeface="Arial"/>
              <a:cs typeface="Arial"/>
            </a:endParaRPr>
          </a:p>
          <a:p>
            <a:pPr marL="424815">
              <a:lnSpc>
                <a:spcPct val="100000"/>
              </a:lnSpc>
              <a:spcBef>
                <a:spcPts val="420"/>
              </a:spcBef>
            </a:pPr>
            <a:r>
              <a:rPr sz="2400" spc="-5" dirty="0">
                <a:solidFill>
                  <a:schemeClr val="tx1">
                    <a:lumMod val="50000"/>
                  </a:schemeClr>
                </a:solidFill>
                <a:latin typeface="Arial"/>
                <a:cs typeface="Arial"/>
              </a:rPr>
              <a:t>| control </a:t>
            </a:r>
            <a:r>
              <a:rPr sz="2400" dirty="0">
                <a:solidFill>
                  <a:schemeClr val="tx1">
                    <a:lumMod val="50000"/>
                  </a:schemeClr>
                </a:solidFill>
                <a:latin typeface="Arial"/>
                <a:cs typeface="Arial"/>
              </a:rPr>
              <a:t>group</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average</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t>
            </a:r>
            <a:r>
              <a:rPr sz="2400" spc="-5" dirty="0">
                <a:solidFill>
                  <a:schemeClr val="tx1">
                    <a:lumMod val="50000"/>
                  </a:schemeClr>
                </a:solidFill>
                <a:latin typeface="Arial"/>
                <a:cs typeface="Arial"/>
              </a:rPr>
              <a:t> treatment </a:t>
            </a:r>
            <a:r>
              <a:rPr sz="2400" dirty="0">
                <a:solidFill>
                  <a:schemeClr val="tx1">
                    <a:lumMod val="50000"/>
                  </a:schemeClr>
                </a:solidFill>
                <a:latin typeface="Arial"/>
                <a:cs typeface="Arial"/>
              </a:rPr>
              <a:t>group</a:t>
            </a:r>
            <a:r>
              <a:rPr sz="2400" spc="-5" dirty="0">
                <a:solidFill>
                  <a:schemeClr val="tx1">
                    <a:lumMod val="50000"/>
                  </a:schemeClr>
                </a:solidFill>
                <a:latin typeface="Arial"/>
                <a:cs typeface="Arial"/>
              </a:rPr>
              <a:t> </a:t>
            </a:r>
            <a:r>
              <a:rPr sz="2400" dirty="0">
                <a:solidFill>
                  <a:schemeClr val="tx1">
                    <a:lumMod val="50000"/>
                  </a:schemeClr>
                </a:solidFill>
                <a:latin typeface="Arial"/>
                <a:cs typeface="Arial"/>
              </a:rPr>
              <a:t>average</a:t>
            </a:r>
            <a:r>
              <a:rPr sz="2400" spc="-5" dirty="0">
                <a:solidFill>
                  <a:schemeClr val="tx1">
                    <a:lumMod val="50000"/>
                  </a:schemeClr>
                </a:solidFill>
                <a:latin typeface="Arial"/>
                <a:cs typeface="Arial"/>
              </a:rPr>
              <a:t> |</a:t>
            </a:r>
            <a:endParaRPr sz="2400">
              <a:solidFill>
                <a:schemeClr val="tx1">
                  <a:lumMod val="50000"/>
                </a:schemeClr>
              </a:solidFill>
              <a:latin typeface="Arial"/>
              <a:cs typeface="Arial"/>
            </a:endParaRPr>
          </a:p>
          <a:p>
            <a:pPr marL="424815">
              <a:lnSpc>
                <a:spcPts val="2855"/>
              </a:lnSpc>
              <a:spcBef>
                <a:spcPts val="420"/>
              </a:spcBef>
            </a:pPr>
            <a:r>
              <a:rPr sz="2400" i="1" spc="-5" dirty="0">
                <a:solidFill>
                  <a:schemeClr val="tx1">
                    <a:lumMod val="50000"/>
                  </a:schemeClr>
                </a:solidFill>
                <a:latin typeface="Arial"/>
                <a:cs typeface="Arial"/>
              </a:rPr>
              <a:t>P</a:t>
            </a:r>
            <a:r>
              <a:rPr sz="2400" spc="-5" dirty="0">
                <a:solidFill>
                  <a:schemeClr val="tx1">
                    <a:lumMod val="50000"/>
                  </a:schemeClr>
                </a:solidFill>
                <a:latin typeface="Arial"/>
                <a:cs typeface="Arial"/>
              </a:rPr>
              <a:t>-value direction: to the right</a:t>
            </a:r>
            <a:endParaRPr sz="2400">
              <a:solidFill>
                <a:schemeClr val="tx1">
                  <a:lumMod val="50000"/>
                </a:schemeClr>
              </a:solidFill>
              <a:latin typeface="Arial"/>
              <a:cs typeface="Arial"/>
            </a:endParaRPr>
          </a:p>
        </p:txBody>
      </p:sp>
    </p:spTree>
    <p:extLst>
      <p:ext uri="{BB962C8B-B14F-4D97-AF65-F5344CB8AC3E}">
        <p14:creationId xmlns:p14="http://schemas.microsoft.com/office/powerpoint/2010/main" val="1675663815"/>
      </p:ext>
    </p:extLst>
  </p:cSld>
  <p:clrMapOvr>
    <a:masterClrMapping/>
  </p:clrMapOvr>
</p:sld>
</file>

<file path=ppt/theme/theme1.xml><?xml version="1.0" encoding="utf-8"?>
<a:theme xmlns:a="http://schemas.openxmlformats.org/drawingml/2006/main" name="1_Custom">
  <a:themeElements>
    <a:clrScheme name="Custom 430">
      <a:dk1>
        <a:srgbClr val="3B3B3B"/>
      </a:dk1>
      <a:lt1>
        <a:srgbClr val="FFFFFF"/>
      </a:lt1>
      <a:dk2>
        <a:srgbClr val="3369FC"/>
      </a:dk2>
      <a:lt2>
        <a:srgbClr val="CCCCCC"/>
      </a:lt2>
      <a:accent1>
        <a:srgbClr val="0056FB"/>
      </a:accent1>
      <a:accent2>
        <a:srgbClr val="F50017"/>
      </a:accent2>
      <a:accent3>
        <a:srgbClr val="FF8608"/>
      </a:accent3>
      <a:accent4>
        <a:srgbClr val="069924"/>
      </a:accent4>
      <a:accent5>
        <a:srgbClr val="60B4F6"/>
      </a:accent5>
      <a:accent6>
        <a:srgbClr val="F0C631"/>
      </a:accent6>
      <a:hlink>
        <a:srgbClr val="0056FB"/>
      </a:hlink>
      <a:folHlink>
        <a:srgbClr val="41424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3603</Words>
  <Application>Microsoft Macintosh PowerPoint</Application>
  <PresentationFormat>On-screen Show (16:9)</PresentationFormat>
  <Paragraphs>436</Paragraphs>
  <Slides>97</Slides>
  <Notes>74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97</vt:i4>
      </vt:variant>
    </vt:vector>
  </HeadingPairs>
  <TitlesOfParts>
    <vt:vector size="100" baseType="lpstr">
      <vt:lpstr>Arial</vt:lpstr>
      <vt:lpstr>Times New Roman</vt:lpstr>
      <vt:lpstr>1_Custom</vt:lpstr>
      <vt:lpstr>Module 7</vt:lpstr>
      <vt:lpstr>Announcements</vt:lpstr>
      <vt:lpstr>What are you thinking?</vt:lpstr>
      <vt:lpstr>How many is too many?</vt:lpstr>
      <vt:lpstr>Science</vt:lpstr>
      <vt:lpstr>Science</vt:lpstr>
      <vt:lpstr>Where it gets hairy</vt:lpstr>
      <vt:lpstr>Dealing with randomness</vt:lpstr>
      <vt:lpstr>Dealing with randomness</vt:lpstr>
      <vt:lpstr>Dealing with randomness</vt:lpstr>
      <vt:lpstr>Dealing with randomness</vt:lpstr>
      <vt:lpstr>Dealing with randomness</vt:lpstr>
      <vt:lpstr>Interpreting the result of a test</vt:lpstr>
      <vt:lpstr>Emily Rosa and the healing touch</vt:lpstr>
      <vt:lpstr>Science</vt:lpstr>
      <vt:lpstr>Attendance</vt:lpstr>
      <vt:lpstr>Jury Panels</vt:lpstr>
      <vt:lpstr>Jury Panels</vt:lpstr>
      <vt:lpstr>Distances</vt:lpstr>
      <vt:lpstr>Computing Distance</vt:lpstr>
      <vt:lpstr>Empirical Distributions</vt:lpstr>
      <vt:lpstr>Distribution of a Statistic</vt:lpstr>
      <vt:lpstr>Hypothesis Testing</vt:lpstr>
      <vt:lpstr>Testing a Hypothesis</vt:lpstr>
      <vt:lpstr>Conclusion of a Test</vt:lpstr>
      <vt:lpstr>Observed Significance Level</vt:lpstr>
      <vt:lpstr>Module 7</vt:lpstr>
      <vt:lpstr>Announcements</vt:lpstr>
      <vt:lpstr>PowerPoint Presentation</vt:lpstr>
      <vt:lpstr>Hypothesis Testing</vt:lpstr>
      <vt:lpstr>Testing a Hypothesis</vt:lpstr>
      <vt:lpstr>Hypothesis Testing Logic</vt:lpstr>
      <vt:lpstr>Step 1: Select Two Hypotheses</vt:lpstr>
      <vt:lpstr>Example: The Two Hypotheses</vt:lpstr>
      <vt:lpstr>Example: Smoking and Babies</vt:lpstr>
      <vt:lpstr>Example: Smoking and Babies</vt:lpstr>
      <vt:lpstr>Attendance</vt:lpstr>
      <vt:lpstr>Step 2: Choose a Test Statistic</vt:lpstr>
      <vt:lpstr>Choosing a Test Statistic</vt:lpstr>
      <vt:lpstr>Choosing a Test Statistic</vt:lpstr>
      <vt:lpstr>Choosing a Test Statistic</vt:lpstr>
      <vt:lpstr>Absolute Values &amp; Alternatives</vt:lpstr>
      <vt:lpstr>Step 3: Compute the Distribution of the Test Statistic under the Null Hypothesis</vt:lpstr>
      <vt:lpstr>Step 4: Compare the Prediction to the Observed Data</vt:lpstr>
      <vt:lpstr>Conclusion of a Test</vt:lpstr>
      <vt:lpstr>Quantifying Conclusions</vt:lpstr>
      <vt:lpstr>Definition of P-value</vt:lpstr>
      <vt:lpstr>Quantifying Conclusions</vt:lpstr>
      <vt:lpstr>Conventions of Consistency</vt:lpstr>
      <vt:lpstr>Sir Ronald Fisher, 1890-1962</vt:lpstr>
      <vt:lpstr>Sir Ronald Fisher, 1925</vt:lpstr>
      <vt:lpstr>Sir Ronald Fisher, 1926</vt:lpstr>
      <vt:lpstr>Sir Ronald Fisher, 1935</vt:lpstr>
      <vt:lpstr>Can the Conclusion be Wrong?</vt:lpstr>
      <vt:lpstr>An Error Probability</vt:lpstr>
      <vt:lpstr>Module 7</vt:lpstr>
      <vt:lpstr>Announcements</vt:lpstr>
      <vt:lpstr>Testing a Hypothesis</vt:lpstr>
      <vt:lpstr>Conclusions From a Test</vt:lpstr>
      <vt:lpstr>Can the Conclusion be Wrong?</vt:lpstr>
      <vt:lpstr>Setting a Cutoff</vt:lpstr>
      <vt:lpstr>How Much Risk To Accept?</vt:lpstr>
      <vt:lpstr>Sir Ronald Fisher, 1890-1962</vt:lpstr>
      <vt:lpstr>Sir Ronald Fisher, 1925</vt:lpstr>
      <vt:lpstr>Sir Ronald Fisher, 1926</vt:lpstr>
      <vt:lpstr>Sir Ronald Fisher, 1935</vt:lpstr>
      <vt:lpstr>Attendance</vt:lpstr>
      <vt:lpstr>Quantifying Conclusions</vt:lpstr>
      <vt:lpstr>An Error Probability</vt:lpstr>
      <vt:lpstr>Deflategate</vt:lpstr>
      <vt:lpstr>Deflategate</vt:lpstr>
      <vt:lpstr>Tom Brady Then</vt:lpstr>
      <vt:lpstr>Tom Brady Now</vt:lpstr>
      <vt:lpstr>Module 7</vt:lpstr>
      <vt:lpstr>Announcements</vt:lpstr>
      <vt:lpstr>Histograms</vt:lpstr>
      <vt:lpstr>Using the Density Scale</vt:lpstr>
      <vt:lpstr>Answers</vt:lpstr>
      <vt:lpstr>Probability</vt:lpstr>
      <vt:lpstr>Exercise 1</vt:lpstr>
      <vt:lpstr>Exercise 2</vt:lpstr>
      <vt:lpstr>Exercise 3</vt:lpstr>
      <vt:lpstr>Testing Hypotheses</vt:lpstr>
      <vt:lpstr>Before You Compute Anything</vt:lpstr>
      <vt:lpstr>Permutation            |      Bootstrap</vt:lpstr>
      <vt:lpstr>Climbers</vt:lpstr>
      <vt:lpstr>Categorical Data</vt:lpstr>
      <vt:lpstr>Null Hypothesis</vt:lpstr>
      <vt:lpstr>Swain v. Alabama</vt:lpstr>
      <vt:lpstr>Mendel’s Model</vt:lpstr>
      <vt:lpstr>Alameda County Jury Panels</vt:lpstr>
      <vt:lpstr>Numerical Data</vt:lpstr>
      <vt:lpstr>GSI’s Defense</vt:lpstr>
      <vt:lpstr>Comparing Two Samples</vt:lpstr>
      <vt:lpstr>Birthweights</vt:lpstr>
      <vt:lpstr>Deflategate</vt:lpstr>
      <vt:lpstr>Null: The distribution of all the potential control scores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19</dc:title>
  <cp:lastModifiedBy>Shreyas Kulkarni</cp:lastModifiedBy>
  <cp:revision>3</cp:revision>
  <dcterms:modified xsi:type="dcterms:W3CDTF">2021-08-27T17:44:30Z</dcterms:modified>
</cp:coreProperties>
</file>