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 id="2147483685" r:id="rId2"/>
    <p:sldMasterId id="2147483686" r:id="rId3"/>
    <p:sldMasterId id="2147483687" r:id="rId4"/>
    <p:sldMasterId id="2147483688" r:id="rId5"/>
    <p:sldMasterId id="2147483689" r:id="rId6"/>
  </p:sldMasterIdLst>
  <p:notesMasterIdLst>
    <p:notesMasterId r:id="rId7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EE2301-D4C8-4F6A-98A1-D71985504DED}">
  <a:tblStyle styleId="{BCEE2301-D4C8-4F6A-98A1-D71985504D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tableStyles" Target="tableStyles.xml"/><Relationship Id="rId7" Type="http://schemas.openxmlformats.org/officeDocument/2006/relationships/slide" Target="slides/slide1.xml"/><Relationship Id="rId71"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0c77890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0c77890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541ca9727_1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541ca9727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41ca9727_1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41ca9727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541ca9727_1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3541ca9727_1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41ca9727_1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41ca9727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541ca9727_1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541ca9727_1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541ca9727_1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3541ca9727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541ca9727_1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541ca9727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541ca9727_1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3541ca9727_1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541ca9727_1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3541ca9727_1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4527abd19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4527abd19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0c77890ad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0c77890a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4527abd198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4527abd198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4527abd198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4527abd198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4527abd198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4527abd198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527abd198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527abd198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0c77890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0c77890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063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4527abd19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4527abd19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0491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4527abd198_2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4527abd198_2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350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4527abd198_2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4527abd198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70807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4527abd198_2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4527abd198_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594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4527abd198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4527abd198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7445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428aff5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5428aff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4527abd198_2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4527abd198_2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14126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527abd198_2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527abd198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778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4527abd198_2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4527abd198_2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50500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4527abd198_2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4527abd198_2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6663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4527abd198_2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4527abd198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30995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4527abd198_2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4527abd198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698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4527abd198_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4527abd198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98289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5386fc2f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5386fc2f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819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45386fc2f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45386fc2f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11984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45386fc2f5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45386fc2f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198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41ca9727_1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541ca9727_1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5386fc2f5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5386fc2f5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4272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45386fc2f5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45386fc2f5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5749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45386fc2f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45386fc2f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6776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4527abd198_2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4527abd198_2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192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527abd198_2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527abd198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18419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0c77890a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0c77890a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80545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44b5948a61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44b5948a6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50093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466d4a5357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466d4a5357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10201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4652032b14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4652032b14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861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4652032b14_0_1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4652032b14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798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41ca9727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541ca9727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4652032b14_0_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4652032b14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72811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466d4a53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466d4a53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348623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466d4a5357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466d4a5357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67133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466d4a535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466d4a535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21072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66d4a535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66d4a535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39641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466d4a5357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466d4a5357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9640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466d4a5357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466d4a5357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122852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466d4a5357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466d4a5357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7199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466d4a5357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466d4a535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03996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466d4a5357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466d4a5357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80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3541ca9727_1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3541ca9727_1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466d4a5357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466d4a5357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5389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466d4a5357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466d4a535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13797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466d4a5357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466d4a535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85000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466d4a5357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466d4a535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623227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466d4a5357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466d4a535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03837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66d4a5357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66d4a535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6870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541ca9727_1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541ca9727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41ca9727_1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41ca9727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41ca9727_1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41ca9727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denero@berkeley.edu"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mailto:adhikari@berkeley.edu"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71800" y="1657350"/>
            <a:ext cx="5586300" cy="8787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2971800" y="2571750"/>
            <a:ext cx="5586300" cy="5142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11" name="Google Shape;11;p2"/>
          <p:cNvCxnSpPr/>
          <p:nvPr/>
        </p:nvCxnSpPr>
        <p:spPr>
          <a:xfrm rot="10800000" flipH="1">
            <a:off x="2940417" y="2536424"/>
            <a:ext cx="5594100" cy="300"/>
          </a:xfrm>
          <a:prstGeom prst="straightConnector1">
            <a:avLst/>
          </a:prstGeom>
          <a:noFill/>
          <a:ln w="9525" cap="flat" cmpd="sng">
            <a:solidFill>
              <a:srgbClr val="CCCCCC"/>
            </a:solidFill>
            <a:prstDash val="solid"/>
            <a:round/>
            <a:headEnd type="none" w="med" len="med"/>
            <a:tailEnd type="none" w="med" len="med"/>
          </a:ln>
        </p:spPr>
      </p:cxnSp>
      <p:sp>
        <p:nvSpPr>
          <p:cNvPr id="12" name="Google Shape;12;p2"/>
          <p:cNvSpPr txBox="1"/>
          <p:nvPr/>
        </p:nvSpPr>
        <p:spPr>
          <a:xfrm>
            <a:off x="1335524" y="2088768"/>
            <a:ext cx="1474500" cy="10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03262"/>
                </a:solidFill>
              </a:rPr>
              <a:t>D</a:t>
            </a:r>
            <a:r>
              <a:rPr lang="en" sz="2000" b="1">
                <a:solidFill>
                  <a:srgbClr val="003262"/>
                </a:solidFill>
              </a:rPr>
              <a:t>ATA</a:t>
            </a:r>
            <a:r>
              <a:rPr lang="en" sz="2800" b="1">
                <a:solidFill>
                  <a:srgbClr val="003262"/>
                </a:solidFill>
              </a:rPr>
              <a:t> 8</a:t>
            </a:r>
            <a:endParaRPr sz="2800" b="1">
              <a:solidFill>
                <a:srgbClr val="003262"/>
              </a:solidFill>
            </a:endParaRPr>
          </a:p>
          <a:p>
            <a:pPr marL="0" lvl="0" indent="0" algn="l" rtl="0">
              <a:spcBef>
                <a:spcPts val="0"/>
              </a:spcBef>
              <a:spcAft>
                <a:spcPts val="0"/>
              </a:spcAft>
              <a:buNone/>
            </a:pPr>
            <a:r>
              <a:rPr lang="en" b="1">
                <a:solidFill>
                  <a:srgbClr val="C4820E"/>
                </a:solidFill>
              </a:rPr>
              <a:t>Fall 2017</a:t>
            </a:r>
            <a:endParaRPr b="1">
              <a:solidFill>
                <a:srgbClr val="C4820E"/>
              </a:solidFill>
            </a:endParaRPr>
          </a:p>
        </p:txBody>
      </p:sp>
      <p:pic>
        <p:nvPicPr>
          <p:cNvPr id="13" name="Google Shape;13;p2"/>
          <p:cNvPicPr preferRelativeResize="0"/>
          <p:nvPr/>
        </p:nvPicPr>
        <p:blipFill>
          <a:blip r:embed="rId2">
            <a:alphaModFix/>
          </a:blip>
          <a:stretch>
            <a:fillRect/>
          </a:stretch>
        </p:blipFill>
        <p:spPr>
          <a:xfrm>
            <a:off x="557124" y="2237985"/>
            <a:ext cx="726225" cy="580980"/>
          </a:xfrm>
          <a:prstGeom prst="rect">
            <a:avLst/>
          </a:prstGeom>
          <a:noFill/>
          <a:ln>
            <a:noFill/>
          </a:ln>
        </p:spPr>
      </p:pic>
      <p:sp>
        <p:nvSpPr>
          <p:cNvPr id="14" name="Google Shape;14;p2"/>
          <p:cNvSpPr txBox="1"/>
          <p:nvPr/>
        </p:nvSpPr>
        <p:spPr>
          <a:xfrm>
            <a:off x="3340400" y="4767725"/>
            <a:ext cx="5773200" cy="34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Slides created by John DeNero (</a:t>
            </a:r>
            <a:r>
              <a:rPr lang="en" sz="1000" u="sng">
                <a:solidFill>
                  <a:schemeClr val="hlink"/>
                </a:solidFill>
                <a:hlinkClick r:id="rId3"/>
              </a:rPr>
              <a:t>denero@berkeley.edu</a:t>
            </a:r>
            <a:r>
              <a:rPr lang="en" sz="1000"/>
              <a:t>) and Ani Adhikari (</a:t>
            </a:r>
            <a:r>
              <a:rPr lang="en" sz="1000" u="sng">
                <a:solidFill>
                  <a:schemeClr val="hlink"/>
                </a:solidFill>
                <a:hlinkClick r:id="rId4"/>
              </a:rPr>
              <a:t>adhikari@berkeley.edu</a:t>
            </a:r>
            <a:r>
              <a:rPr lang="en" sz="1000"/>
              <a:t>)</a:t>
            </a:r>
            <a:endParaRPr sz="1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p:cSld name="TITLE_ONLY_1">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312737" y="642491"/>
            <a:ext cx="6962700" cy="471600"/>
          </a:xfrm>
          <a:prstGeom prst="rect">
            <a:avLst/>
          </a:prstGeom>
          <a:noFill/>
          <a:ln>
            <a:noFill/>
          </a:ln>
        </p:spPr>
        <p:txBody>
          <a:bodyPr spcFirstLastPara="1" wrap="square" lIns="58925" tIns="58925" rIns="58925" bIns="58925" anchor="b" anchorCtr="0"/>
          <a:lstStyle>
            <a:lvl1pPr marL="0" marR="114300" lvl="0" indent="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1pPr>
            <a:lvl2pPr marL="0" marR="114300" lvl="1" indent="1524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2pPr>
            <a:lvl3pPr marL="0" marR="114300" lvl="2" indent="2921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3pPr>
            <a:lvl4pPr marL="0" marR="114300" lvl="3" indent="4445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4pPr>
            <a:lvl5pPr marL="0" marR="114300" lvl="4" indent="5842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5pPr>
            <a:lvl6pPr marL="0" marR="114300" lvl="5" indent="7366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6pPr>
            <a:lvl7pPr marL="0" marR="114300" lvl="6" indent="8890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7pPr>
            <a:lvl8pPr marL="0" marR="114300" lvl="7" indent="10287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8pPr>
            <a:lvl9pPr marL="0" marR="114300" lvl="8" indent="11811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9pPr>
          </a:lstStyle>
          <a:p>
            <a:endParaRPr/>
          </a:p>
        </p:txBody>
      </p:sp>
      <p:sp>
        <p:nvSpPr>
          <p:cNvPr id="88" name="Google Shape;88;p19"/>
          <p:cNvSpPr txBox="1">
            <a:spLocks noGrp="1"/>
          </p:cNvSpPr>
          <p:nvPr>
            <p:ph type="body" idx="1"/>
          </p:nvPr>
        </p:nvSpPr>
        <p:spPr>
          <a:xfrm>
            <a:off x="314324" y="1332309"/>
            <a:ext cx="8520000" cy="2743200"/>
          </a:xfrm>
          <a:prstGeom prst="rect">
            <a:avLst/>
          </a:prstGeom>
          <a:noFill/>
          <a:ln>
            <a:noFill/>
          </a:ln>
        </p:spPr>
        <p:txBody>
          <a:bodyPr spcFirstLastPara="1" wrap="square" lIns="58925" tIns="58925" rIns="58925" bIns="58925" anchor="t" anchorCtr="0"/>
          <a:lstStyle>
            <a:lvl1pPr marL="457200" marR="50800" lvl="0" indent="-228600" algn="l" rtl="0">
              <a:spcBef>
                <a:spcPts val="3000"/>
              </a:spcBef>
              <a:spcAft>
                <a:spcPts val="0"/>
              </a:spcAft>
              <a:buSzPts val="900"/>
              <a:buNone/>
              <a:defRPr sz="1400" b="0" i="0" u="none" strike="noStrike" cap="none">
                <a:latin typeface="Arial"/>
                <a:ea typeface="Arial"/>
                <a:cs typeface="Arial"/>
                <a:sym typeface="Arial"/>
              </a:defRPr>
            </a:lvl1pPr>
            <a:lvl2pPr marL="914400" marR="50800" lvl="1" indent="-317500" algn="l" rtl="0">
              <a:spcBef>
                <a:spcPts val="1300"/>
              </a:spcBef>
              <a:spcAft>
                <a:spcPts val="0"/>
              </a:spcAft>
              <a:buClr>
                <a:srgbClr val="909090"/>
              </a:buClr>
              <a:buSzPts val="1400"/>
              <a:buFont typeface="Arial"/>
              <a:buChar char="•"/>
              <a:defRPr sz="1400" b="0" i="0" u="none" strike="noStrike" cap="none">
                <a:latin typeface="Arial"/>
                <a:ea typeface="Arial"/>
                <a:cs typeface="Arial"/>
                <a:sym typeface="Arial"/>
              </a:defRPr>
            </a:lvl2pPr>
            <a:lvl3pPr marL="1371600" marR="50800" lvl="2" indent="-311150" algn="l" rtl="0">
              <a:spcBef>
                <a:spcPts val="900"/>
              </a:spcBef>
              <a:spcAft>
                <a:spcPts val="0"/>
              </a:spcAft>
              <a:buClr>
                <a:srgbClr val="B8B8B8"/>
              </a:buClr>
              <a:buSzPts val="1300"/>
              <a:buFont typeface="Noto Sans Symbols"/>
              <a:buChar char="▪"/>
              <a:defRPr sz="1400" b="0" i="0" u="none" strike="noStrike" cap="none">
                <a:latin typeface="Arial"/>
                <a:ea typeface="Arial"/>
                <a:cs typeface="Arial"/>
                <a:sym typeface="Arial"/>
              </a:defRPr>
            </a:lvl3pPr>
            <a:lvl4pPr marL="1828800" marR="50800" lvl="3" indent="-317500" algn="l" rtl="0">
              <a:spcBef>
                <a:spcPts val="500"/>
              </a:spcBef>
              <a:spcAft>
                <a:spcPts val="0"/>
              </a:spcAft>
              <a:buClr>
                <a:srgbClr val="909090"/>
              </a:buClr>
              <a:buSzPts val="1400"/>
              <a:buFont typeface="Arial"/>
              <a:buChar char="•"/>
              <a:defRPr sz="1400" b="0" i="0" u="none" strike="noStrike" cap="none">
                <a:latin typeface="Arial"/>
                <a:ea typeface="Arial"/>
                <a:cs typeface="Arial"/>
                <a:sym typeface="Arial"/>
              </a:defRPr>
            </a:lvl4pPr>
            <a:lvl5pPr marL="2286000" marR="50800" lvl="4" indent="-311150" algn="l" rtl="0">
              <a:spcBef>
                <a:spcPts val="500"/>
              </a:spcBef>
              <a:spcAft>
                <a:spcPts val="0"/>
              </a:spcAft>
              <a:buClr>
                <a:srgbClr val="B8B8B8"/>
              </a:buClr>
              <a:buSzPts val="1300"/>
              <a:buFont typeface="Noto Sans Symbols"/>
              <a:buChar char="▪"/>
              <a:defRPr sz="1400" b="0" i="0" u="none" strike="noStrike" cap="none">
                <a:latin typeface="Arial"/>
                <a:ea typeface="Arial"/>
                <a:cs typeface="Arial"/>
                <a:sym typeface="Arial"/>
              </a:defRPr>
            </a:lvl5pPr>
            <a:lvl6pPr marL="2743200" marR="50800" lvl="5" indent="-311150" algn="l" rtl="0">
              <a:spcBef>
                <a:spcPts val="3000"/>
              </a:spcBef>
              <a:spcAft>
                <a:spcPts val="0"/>
              </a:spcAft>
              <a:buSzPts val="1300"/>
              <a:buFont typeface="Arial"/>
              <a:buChar char="•"/>
              <a:defRPr sz="1400" b="0" i="0" u="none" strike="noStrike" cap="none">
                <a:latin typeface="Arial"/>
                <a:ea typeface="Arial"/>
                <a:cs typeface="Arial"/>
                <a:sym typeface="Arial"/>
              </a:defRPr>
            </a:lvl6pPr>
            <a:lvl7pPr marL="3200400" marR="50800" lvl="6" indent="-311150" algn="l" rtl="0">
              <a:spcBef>
                <a:spcPts val="3000"/>
              </a:spcBef>
              <a:spcAft>
                <a:spcPts val="0"/>
              </a:spcAft>
              <a:buSzPts val="1300"/>
              <a:buFont typeface="Arial"/>
              <a:buChar char="•"/>
              <a:defRPr sz="1400" b="0" i="0" u="none" strike="noStrike" cap="none">
                <a:latin typeface="Arial"/>
                <a:ea typeface="Arial"/>
                <a:cs typeface="Arial"/>
                <a:sym typeface="Arial"/>
              </a:defRPr>
            </a:lvl7pPr>
            <a:lvl8pPr marL="3657600" marR="50800" lvl="7" indent="-311150" algn="l" rtl="0">
              <a:spcBef>
                <a:spcPts val="3000"/>
              </a:spcBef>
              <a:spcAft>
                <a:spcPts val="0"/>
              </a:spcAft>
              <a:buSzPts val="1300"/>
              <a:buFont typeface="Arial"/>
              <a:buChar char="•"/>
              <a:defRPr sz="1400" b="0" i="0" u="none" strike="noStrike" cap="none">
                <a:latin typeface="Arial"/>
                <a:ea typeface="Arial"/>
                <a:cs typeface="Arial"/>
                <a:sym typeface="Arial"/>
              </a:defRPr>
            </a:lvl8pPr>
            <a:lvl9pPr marL="4114800" marR="50800" lvl="8" indent="-311150" algn="l" rtl="0">
              <a:spcBef>
                <a:spcPts val="3000"/>
              </a:spcBef>
              <a:spcAft>
                <a:spcPts val="0"/>
              </a:spcAft>
              <a:buSzPts val="1300"/>
              <a:buFont typeface="Arial"/>
              <a:buChar char="•"/>
              <a:defRPr sz="1400" b="0" i="0" u="none" strike="noStrike" cap="none">
                <a:latin typeface="Arial"/>
                <a:ea typeface="Arial"/>
                <a:cs typeface="Arial"/>
                <a:sym typeface="Arial"/>
              </a:defRPr>
            </a:lvl9pPr>
          </a:lstStyle>
          <a:p>
            <a:endParaRPr/>
          </a:p>
        </p:txBody>
      </p:sp>
      <p:sp>
        <p:nvSpPr>
          <p:cNvPr id="89" name="Google Shape;89;p19"/>
          <p:cNvSpPr txBox="1">
            <a:spLocks noGrp="1"/>
          </p:cNvSpPr>
          <p:nvPr>
            <p:ph type="sldNum" idx="12"/>
          </p:nvPr>
        </p:nvSpPr>
        <p:spPr>
          <a:xfrm>
            <a:off x="8745181" y="4326434"/>
            <a:ext cx="118200" cy="78000"/>
          </a:xfrm>
          <a:prstGeom prst="rect">
            <a:avLst/>
          </a:prstGeom>
          <a:noFill/>
          <a:ln>
            <a:noFill/>
          </a:ln>
        </p:spPr>
        <p:txBody>
          <a:bodyPr spcFirstLastPara="1" wrap="square" lIns="0" tIns="0" rIns="0" bIns="0" anchor="t" anchorCtr="0">
            <a:noAutofit/>
          </a:bodyPr>
          <a:lstStyle>
            <a:lvl1pPr marL="0" marR="0" lvl="0" indent="0" algn="ctr" rtl="0">
              <a:spcBef>
                <a:spcPts val="0"/>
              </a:spcBef>
              <a:buNone/>
              <a:defRPr sz="700" b="0" i="0" u="none" strike="noStrike" cap="none">
                <a:solidFill>
                  <a:srgbClr val="B8B8B8"/>
                </a:solidFill>
                <a:latin typeface="Arial"/>
                <a:ea typeface="Arial"/>
                <a:cs typeface="Arial"/>
                <a:sym typeface="Arial"/>
              </a:defRPr>
            </a:lvl1pPr>
            <a:lvl2pPr marL="0" marR="0" lvl="1" indent="0" algn="ctr" rtl="0">
              <a:spcBef>
                <a:spcPts val="0"/>
              </a:spcBef>
              <a:buNone/>
              <a:defRPr sz="700" b="0" i="0" u="none" strike="noStrike" cap="none">
                <a:solidFill>
                  <a:srgbClr val="B8B8B8"/>
                </a:solidFill>
                <a:latin typeface="Arial"/>
                <a:ea typeface="Arial"/>
                <a:cs typeface="Arial"/>
                <a:sym typeface="Arial"/>
              </a:defRPr>
            </a:lvl2pPr>
            <a:lvl3pPr marL="0" marR="0" lvl="2" indent="0" algn="ctr" rtl="0">
              <a:spcBef>
                <a:spcPts val="0"/>
              </a:spcBef>
              <a:buNone/>
              <a:defRPr sz="700" b="0" i="0" u="none" strike="noStrike" cap="none">
                <a:solidFill>
                  <a:srgbClr val="B8B8B8"/>
                </a:solidFill>
                <a:latin typeface="Arial"/>
                <a:ea typeface="Arial"/>
                <a:cs typeface="Arial"/>
                <a:sym typeface="Arial"/>
              </a:defRPr>
            </a:lvl3pPr>
            <a:lvl4pPr marL="0" marR="0" lvl="3" indent="0" algn="ctr" rtl="0">
              <a:spcBef>
                <a:spcPts val="0"/>
              </a:spcBef>
              <a:buNone/>
              <a:defRPr sz="700" b="0" i="0" u="none" strike="noStrike" cap="none">
                <a:solidFill>
                  <a:srgbClr val="B8B8B8"/>
                </a:solidFill>
                <a:latin typeface="Arial"/>
                <a:ea typeface="Arial"/>
                <a:cs typeface="Arial"/>
                <a:sym typeface="Arial"/>
              </a:defRPr>
            </a:lvl4pPr>
            <a:lvl5pPr marL="0" marR="0" lvl="4" indent="0" algn="ctr" rtl="0">
              <a:spcBef>
                <a:spcPts val="0"/>
              </a:spcBef>
              <a:buNone/>
              <a:defRPr sz="700" b="0" i="0" u="none" strike="noStrike" cap="none">
                <a:solidFill>
                  <a:srgbClr val="B8B8B8"/>
                </a:solidFill>
                <a:latin typeface="Arial"/>
                <a:ea typeface="Arial"/>
                <a:cs typeface="Arial"/>
                <a:sym typeface="Arial"/>
              </a:defRPr>
            </a:lvl5pPr>
            <a:lvl6pPr marL="0" marR="0" lvl="5" indent="0" algn="ctr" rtl="0">
              <a:spcBef>
                <a:spcPts val="0"/>
              </a:spcBef>
              <a:buNone/>
              <a:defRPr sz="700" b="0" i="0" u="none" strike="noStrike" cap="none">
                <a:solidFill>
                  <a:srgbClr val="B8B8B8"/>
                </a:solidFill>
                <a:latin typeface="Arial"/>
                <a:ea typeface="Arial"/>
                <a:cs typeface="Arial"/>
                <a:sym typeface="Arial"/>
              </a:defRPr>
            </a:lvl6pPr>
            <a:lvl7pPr marL="0" marR="0" lvl="6" indent="0" algn="ctr" rtl="0">
              <a:spcBef>
                <a:spcPts val="0"/>
              </a:spcBef>
              <a:buNone/>
              <a:defRPr sz="700" b="0" i="0" u="none" strike="noStrike" cap="none">
                <a:solidFill>
                  <a:srgbClr val="B8B8B8"/>
                </a:solidFill>
                <a:latin typeface="Arial"/>
                <a:ea typeface="Arial"/>
                <a:cs typeface="Arial"/>
                <a:sym typeface="Arial"/>
              </a:defRPr>
            </a:lvl7pPr>
            <a:lvl8pPr marL="0" marR="0" lvl="7" indent="0" algn="ctr" rtl="0">
              <a:spcBef>
                <a:spcPts val="0"/>
              </a:spcBef>
              <a:buNone/>
              <a:defRPr sz="700" b="0" i="0" u="none" strike="noStrike" cap="none">
                <a:solidFill>
                  <a:srgbClr val="B8B8B8"/>
                </a:solidFill>
                <a:latin typeface="Arial"/>
                <a:ea typeface="Arial"/>
                <a:cs typeface="Arial"/>
                <a:sym typeface="Arial"/>
              </a:defRPr>
            </a:lvl8pPr>
            <a:lvl9pPr marL="0" marR="0" lvl="8" indent="0" algn="ctr" rtl="0">
              <a:spcBef>
                <a:spcPts val="0"/>
              </a:spcBef>
              <a:buNone/>
              <a:defRPr sz="700" b="0" i="0" u="none" strike="noStrike" cap="none">
                <a:solidFill>
                  <a:srgbClr val="B8B8B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sz="900">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ection Title">
  <p:cSld name="Section Title">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659705" y="1429866"/>
            <a:ext cx="7815300" cy="1096500"/>
          </a:xfrm>
          <a:prstGeom prst="rect">
            <a:avLst/>
          </a:prstGeom>
          <a:noFill/>
          <a:ln>
            <a:noFill/>
          </a:ln>
        </p:spPr>
        <p:txBody>
          <a:bodyPr spcFirstLastPara="1" wrap="square" lIns="58925" tIns="58925" rIns="58925" bIns="58925" anchor="b" anchorCtr="0"/>
          <a:lstStyle>
            <a:lvl1pPr marL="0" marR="114300" lvl="0" indent="0" algn="ctr" rtl="0">
              <a:lnSpc>
                <a:spcPct val="90000"/>
              </a:lnSpc>
              <a:spcBef>
                <a:spcPts val="0"/>
              </a:spcBef>
              <a:spcAft>
                <a:spcPts val="0"/>
              </a:spcAft>
              <a:buSzPts val="900"/>
              <a:buNone/>
              <a:defRPr sz="2300" b="0" i="0" u="none" strike="noStrike" cap="none">
                <a:solidFill>
                  <a:srgbClr val="007DD6"/>
                </a:solidFill>
                <a:latin typeface="Arial"/>
                <a:ea typeface="Arial"/>
                <a:cs typeface="Arial"/>
                <a:sym typeface="Arial"/>
              </a:defRPr>
            </a:lvl1pPr>
            <a:lvl2pPr marL="0" marR="114300" lvl="1" indent="1524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2pPr>
            <a:lvl3pPr marL="0" marR="114300" lvl="2" indent="2921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3pPr>
            <a:lvl4pPr marL="0" marR="114300" lvl="3" indent="4445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4pPr>
            <a:lvl5pPr marL="0" marR="114300" lvl="4" indent="5842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5pPr>
            <a:lvl6pPr marL="0" marR="114300" lvl="5" indent="7366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6pPr>
            <a:lvl7pPr marL="0" marR="114300" lvl="6" indent="8890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7pPr>
            <a:lvl8pPr marL="0" marR="114300" lvl="7" indent="10287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8pPr>
            <a:lvl9pPr marL="0" marR="114300" lvl="8" indent="11811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5"/>
        <p:cNvGrpSpPr/>
        <p:nvPr/>
      </p:nvGrpSpPr>
      <p:grpSpPr>
        <a:xfrm>
          <a:off x="0" y="0"/>
          <a:ext cx="0" cy="0"/>
          <a:chOff x="0" y="0"/>
          <a:chExt cx="0" cy="0"/>
        </a:xfrm>
      </p:grpSpPr>
      <p:sp>
        <p:nvSpPr>
          <p:cNvPr id="96" name="Google Shape;96;p22"/>
          <p:cNvSpPr txBox="1">
            <a:spLocks noGrp="1"/>
          </p:cNvSpPr>
          <p:nvPr>
            <p:ph type="ctrTitle"/>
          </p:nvPr>
        </p:nvSpPr>
        <p:spPr>
          <a:xfrm>
            <a:off x="2971800" y="1657350"/>
            <a:ext cx="5586300" cy="8787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97" name="Google Shape;97;p22"/>
          <p:cNvSpPr txBox="1">
            <a:spLocks noGrp="1"/>
          </p:cNvSpPr>
          <p:nvPr>
            <p:ph type="subTitle" idx="1"/>
          </p:nvPr>
        </p:nvSpPr>
        <p:spPr>
          <a:xfrm>
            <a:off x="2971800" y="2571750"/>
            <a:ext cx="5586300" cy="5142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98" name="Google Shape;98;p22"/>
          <p:cNvCxnSpPr/>
          <p:nvPr/>
        </p:nvCxnSpPr>
        <p:spPr>
          <a:xfrm rot="10800000" flipH="1">
            <a:off x="2940417" y="2536424"/>
            <a:ext cx="5594100" cy="300"/>
          </a:xfrm>
          <a:prstGeom prst="straightConnector1">
            <a:avLst/>
          </a:prstGeom>
          <a:noFill/>
          <a:ln w="9525" cap="flat" cmpd="sng">
            <a:solidFill>
              <a:srgbClr val="CCCCCC"/>
            </a:solidFill>
            <a:prstDash val="solid"/>
            <a:round/>
            <a:headEnd type="none" w="med" len="med"/>
            <a:tailEnd type="none" w="med" len="med"/>
          </a:ln>
        </p:spPr>
      </p:cxnSp>
      <p:sp>
        <p:nvSpPr>
          <p:cNvPr id="99" name="Google Shape;99;p22"/>
          <p:cNvSpPr txBox="1"/>
          <p:nvPr/>
        </p:nvSpPr>
        <p:spPr>
          <a:xfrm>
            <a:off x="1335524" y="2088768"/>
            <a:ext cx="1474500" cy="10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03262"/>
                </a:solidFill>
              </a:rPr>
              <a:t>D</a:t>
            </a:r>
            <a:r>
              <a:rPr lang="en" sz="2000" b="1">
                <a:solidFill>
                  <a:srgbClr val="003262"/>
                </a:solidFill>
              </a:rPr>
              <a:t>ATA</a:t>
            </a:r>
            <a:r>
              <a:rPr lang="en" sz="2800" b="1">
                <a:solidFill>
                  <a:srgbClr val="003262"/>
                </a:solidFill>
              </a:rPr>
              <a:t> 8</a:t>
            </a:r>
            <a:endParaRPr sz="2800" b="1">
              <a:solidFill>
                <a:srgbClr val="003262"/>
              </a:solidFill>
            </a:endParaRPr>
          </a:p>
          <a:p>
            <a:pPr marL="0" lvl="0" indent="0" algn="l" rtl="0">
              <a:spcBef>
                <a:spcPts val="0"/>
              </a:spcBef>
              <a:spcAft>
                <a:spcPts val="0"/>
              </a:spcAft>
              <a:buNone/>
            </a:pPr>
            <a:r>
              <a:rPr lang="en" b="1">
                <a:solidFill>
                  <a:srgbClr val="C4820E"/>
                </a:solidFill>
              </a:rPr>
              <a:t>Spring 2016</a:t>
            </a:r>
            <a:endParaRPr b="1">
              <a:solidFill>
                <a:srgbClr val="C4820E"/>
              </a:solidFill>
            </a:endParaRPr>
          </a:p>
        </p:txBody>
      </p:sp>
      <p:pic>
        <p:nvPicPr>
          <p:cNvPr id="100" name="Google Shape;100;p22"/>
          <p:cNvPicPr preferRelativeResize="0"/>
          <p:nvPr/>
        </p:nvPicPr>
        <p:blipFill>
          <a:blip r:embed="rId2">
            <a:alphaModFix/>
          </a:blip>
          <a:stretch>
            <a:fillRect/>
          </a:stretch>
        </p:blipFill>
        <p:spPr>
          <a:xfrm>
            <a:off x="557124" y="2237985"/>
            <a:ext cx="726225" cy="580980"/>
          </a:xfrm>
          <a:prstGeom prst="rect">
            <a:avLst/>
          </a:prstGeom>
          <a:noFill/>
          <a:ln>
            <a:noFill/>
          </a:ln>
        </p:spPr>
      </p:pic>
      <p:sp>
        <p:nvSpPr>
          <p:cNvPr id="101" name="Google Shape;101;p22"/>
          <p:cNvSpPr txBox="1"/>
          <p:nvPr/>
        </p:nvSpPr>
        <p:spPr>
          <a:xfrm>
            <a:off x="5767222" y="4767725"/>
            <a:ext cx="3346200" cy="348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t>Slides created by John DeNero (denero@berkeley.edu</a:t>
            </a:r>
            <a:endParaRPr sz="10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2"/>
        <p:cNvGrpSpPr/>
        <p:nvPr/>
      </p:nvGrpSpPr>
      <p:grpSpPr>
        <a:xfrm>
          <a:off x="0" y="0"/>
          <a:ext cx="0" cy="0"/>
          <a:chOff x="0" y="0"/>
          <a:chExt cx="0" cy="0"/>
        </a:xfrm>
      </p:grpSpPr>
      <p:sp>
        <p:nvSpPr>
          <p:cNvPr id="103" name="Google Shape;103;p2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cxnSp>
        <p:nvCxnSpPr>
          <p:cNvPr id="104" name="Google Shape;104;p23"/>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05" name="Google Shape;105;p23"/>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06" name="Google Shape;106;p23"/>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0"/>
              </a:spcBef>
              <a:spcAft>
                <a:spcPts val="0"/>
              </a:spcAft>
              <a:buSzPts val="2400"/>
              <a:buChar char="●"/>
              <a:defRPr sz="2400"/>
            </a:lvl1pPr>
            <a:lvl2pPr marL="914400" lvl="1" indent="-381000" rtl="0">
              <a:spcBef>
                <a:spcPts val="400"/>
              </a:spcBef>
              <a:spcAft>
                <a:spcPts val="0"/>
              </a:spcAft>
              <a:buSzPts val="2400"/>
              <a:buChar char="○"/>
              <a:defRPr sz="2400"/>
            </a:lvl2pPr>
            <a:lvl3pPr marL="1371600" lvl="2" indent="-381000" rtl="0">
              <a:spcBef>
                <a:spcPts val="400"/>
              </a:spcBef>
              <a:spcAft>
                <a:spcPts val="0"/>
              </a:spcAft>
              <a:buSzPts val="2400"/>
              <a:buChar char="■"/>
              <a:defRPr sz="2400"/>
            </a:lvl3pPr>
            <a:lvl4pPr marL="1828800" lvl="3" indent="-342900" rtl="0">
              <a:spcBef>
                <a:spcPts val="400"/>
              </a:spcBef>
              <a:spcAft>
                <a:spcPts val="0"/>
              </a:spcAft>
              <a:buSzPts val="1800"/>
              <a:buChar char="●"/>
              <a:defRPr sz="1800"/>
            </a:lvl4pPr>
            <a:lvl5pPr marL="2286000" lvl="4" indent="-342900" rtl="0">
              <a:spcBef>
                <a:spcPts val="400"/>
              </a:spcBef>
              <a:spcAft>
                <a:spcPts val="0"/>
              </a:spcAft>
              <a:buSzPts val="1800"/>
              <a:buChar char="○"/>
              <a:defRPr sz="1800"/>
            </a:lvl5pPr>
            <a:lvl6pPr marL="2743200" lvl="5" indent="-342900" rtl="0">
              <a:spcBef>
                <a:spcPts val="400"/>
              </a:spcBef>
              <a:spcAft>
                <a:spcPts val="0"/>
              </a:spcAft>
              <a:buSzPts val="1800"/>
              <a:buChar char="■"/>
              <a:defRPr sz="1800"/>
            </a:lvl6pPr>
            <a:lvl7pPr marL="3200400" lvl="6" indent="-342900" rtl="0">
              <a:spcBef>
                <a:spcPts val="400"/>
              </a:spcBef>
              <a:spcAft>
                <a:spcPts val="0"/>
              </a:spcAft>
              <a:buSzPts val="1800"/>
              <a:buChar char="●"/>
              <a:defRPr sz="1800"/>
            </a:lvl7pPr>
            <a:lvl8pPr marL="3657600" lvl="7" indent="-342900" rtl="0">
              <a:spcBef>
                <a:spcPts val="400"/>
              </a:spcBef>
              <a:spcAft>
                <a:spcPts val="0"/>
              </a:spcAft>
              <a:buSzPts val="1800"/>
              <a:buChar char="○"/>
              <a:defRPr sz="1800"/>
            </a:lvl8pPr>
            <a:lvl9pPr marL="4114800" lvl="8" indent="-342900" rtl="0">
              <a:spcBef>
                <a:spcPts val="400"/>
              </a:spcBef>
              <a:spcAft>
                <a:spcPts val="400"/>
              </a:spcAft>
              <a:buSzPts val="18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7"/>
        <p:cNvGrpSpPr/>
        <p:nvPr/>
      </p:nvGrpSpPr>
      <p:grpSpPr>
        <a:xfrm>
          <a:off x="0" y="0"/>
          <a:ext cx="0" cy="0"/>
          <a:chOff x="0" y="0"/>
          <a:chExt cx="0" cy="0"/>
        </a:xfrm>
      </p:grpSpPr>
      <p:sp>
        <p:nvSpPr>
          <p:cNvPr id="108" name="Google Shape;108;p24"/>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109" name="Google Shape;109;p24"/>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10" name="Google Shape;110;p24"/>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a:p>
        </p:txBody>
      </p:sp>
      <p:cxnSp>
        <p:nvCxnSpPr>
          <p:cNvPr id="111" name="Google Shape;111;p24"/>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12" name="Google Shape;112;p24"/>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3"/>
        <p:cNvGrpSpPr/>
        <p:nvPr/>
      </p:nvGrpSpPr>
      <p:grpSpPr>
        <a:xfrm>
          <a:off x="0" y="0"/>
          <a:ext cx="0" cy="0"/>
          <a:chOff x="0" y="0"/>
          <a:chExt cx="0" cy="0"/>
        </a:xfrm>
      </p:grpSpPr>
      <p:sp>
        <p:nvSpPr>
          <p:cNvPr id="114" name="Google Shape;114;p2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endParaRPr/>
          </a:p>
        </p:txBody>
      </p:sp>
      <p:cxnSp>
        <p:nvCxnSpPr>
          <p:cNvPr id="115" name="Google Shape;115;p25"/>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16" name="Google Shape;116;p25"/>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p:cSld name="TITLE_ONLY_1">
    <p:spTree>
      <p:nvGrpSpPr>
        <p:cNvPr id="1" name="Shape 117"/>
        <p:cNvGrpSpPr/>
        <p:nvPr/>
      </p:nvGrpSpPr>
      <p:grpSpPr>
        <a:xfrm>
          <a:off x="0" y="0"/>
          <a:ext cx="0" cy="0"/>
          <a:chOff x="0" y="0"/>
          <a:chExt cx="0" cy="0"/>
        </a:xfrm>
      </p:grpSpPr>
      <p:sp>
        <p:nvSpPr>
          <p:cNvPr id="118" name="Google Shape;118;p2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2"/>
        <p:cNvGrpSpPr/>
        <p:nvPr/>
      </p:nvGrpSpPr>
      <p:grpSpPr>
        <a:xfrm>
          <a:off x="0" y="0"/>
          <a:ext cx="0" cy="0"/>
          <a:chOff x="0" y="0"/>
          <a:chExt cx="0" cy="0"/>
        </a:xfrm>
      </p:grpSpPr>
      <p:sp>
        <p:nvSpPr>
          <p:cNvPr id="123" name="Google Shape;123;p28"/>
          <p:cNvSpPr txBox="1">
            <a:spLocks noGrp="1"/>
          </p:cNvSpPr>
          <p:nvPr>
            <p:ph type="ctrTitle"/>
          </p:nvPr>
        </p:nvSpPr>
        <p:spPr>
          <a:xfrm>
            <a:off x="2971800" y="1657350"/>
            <a:ext cx="5586300" cy="8787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124" name="Google Shape;124;p28"/>
          <p:cNvSpPr txBox="1">
            <a:spLocks noGrp="1"/>
          </p:cNvSpPr>
          <p:nvPr>
            <p:ph type="subTitle" idx="1"/>
          </p:nvPr>
        </p:nvSpPr>
        <p:spPr>
          <a:xfrm>
            <a:off x="2971800" y="2571750"/>
            <a:ext cx="5586300" cy="5142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125" name="Google Shape;125;p28"/>
          <p:cNvCxnSpPr/>
          <p:nvPr/>
        </p:nvCxnSpPr>
        <p:spPr>
          <a:xfrm rot="10800000" flipH="1">
            <a:off x="2940417" y="2536424"/>
            <a:ext cx="5594100" cy="300"/>
          </a:xfrm>
          <a:prstGeom prst="straightConnector1">
            <a:avLst/>
          </a:prstGeom>
          <a:noFill/>
          <a:ln w="9525" cap="flat" cmpd="sng">
            <a:solidFill>
              <a:srgbClr val="CCCCCC"/>
            </a:solidFill>
            <a:prstDash val="solid"/>
            <a:round/>
            <a:headEnd type="none" w="med" len="med"/>
            <a:tailEnd type="none" w="med" len="med"/>
          </a:ln>
        </p:spPr>
      </p:cxnSp>
      <p:sp>
        <p:nvSpPr>
          <p:cNvPr id="126" name="Google Shape;126;p28"/>
          <p:cNvSpPr txBox="1"/>
          <p:nvPr/>
        </p:nvSpPr>
        <p:spPr>
          <a:xfrm>
            <a:off x="1335524" y="2088768"/>
            <a:ext cx="1474500" cy="10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03262"/>
                </a:solidFill>
              </a:rPr>
              <a:t>D</a:t>
            </a:r>
            <a:r>
              <a:rPr lang="en" sz="2000" b="1">
                <a:solidFill>
                  <a:srgbClr val="003262"/>
                </a:solidFill>
              </a:rPr>
              <a:t>ATA</a:t>
            </a:r>
            <a:r>
              <a:rPr lang="en" sz="2800" b="1">
                <a:solidFill>
                  <a:srgbClr val="003262"/>
                </a:solidFill>
              </a:rPr>
              <a:t> 8</a:t>
            </a:r>
            <a:endParaRPr sz="2800" b="1">
              <a:solidFill>
                <a:srgbClr val="003262"/>
              </a:solidFill>
            </a:endParaRPr>
          </a:p>
          <a:p>
            <a:pPr marL="0" lvl="0" indent="0" algn="l" rtl="0">
              <a:spcBef>
                <a:spcPts val="0"/>
              </a:spcBef>
              <a:spcAft>
                <a:spcPts val="0"/>
              </a:spcAft>
              <a:buNone/>
            </a:pPr>
            <a:r>
              <a:rPr lang="en" b="1">
                <a:solidFill>
                  <a:srgbClr val="C4820E"/>
                </a:solidFill>
              </a:rPr>
              <a:t>Spring 2016</a:t>
            </a:r>
            <a:endParaRPr b="1">
              <a:solidFill>
                <a:srgbClr val="C4820E"/>
              </a:solidFill>
            </a:endParaRPr>
          </a:p>
        </p:txBody>
      </p:sp>
      <p:pic>
        <p:nvPicPr>
          <p:cNvPr id="127" name="Google Shape;127;p28"/>
          <p:cNvPicPr preferRelativeResize="0"/>
          <p:nvPr/>
        </p:nvPicPr>
        <p:blipFill>
          <a:blip r:embed="rId2">
            <a:alphaModFix/>
          </a:blip>
          <a:stretch>
            <a:fillRect/>
          </a:stretch>
        </p:blipFill>
        <p:spPr>
          <a:xfrm>
            <a:off x="557124" y="2237985"/>
            <a:ext cx="726225" cy="580980"/>
          </a:xfrm>
          <a:prstGeom prst="rect">
            <a:avLst/>
          </a:prstGeom>
          <a:noFill/>
          <a:ln>
            <a:noFill/>
          </a:ln>
        </p:spPr>
      </p:pic>
      <p:sp>
        <p:nvSpPr>
          <p:cNvPr id="128" name="Google Shape;128;p28"/>
          <p:cNvSpPr txBox="1"/>
          <p:nvPr/>
        </p:nvSpPr>
        <p:spPr>
          <a:xfrm>
            <a:off x="5767222" y="4767725"/>
            <a:ext cx="3346200" cy="3483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000"/>
              <a:t>Slides created by Ani Adhikari</a:t>
            </a:r>
            <a:endParaRPr sz="10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9"/>
        <p:cNvGrpSpPr/>
        <p:nvPr/>
      </p:nvGrpSpPr>
      <p:grpSpPr>
        <a:xfrm>
          <a:off x="0" y="0"/>
          <a:ext cx="0" cy="0"/>
          <a:chOff x="0" y="0"/>
          <a:chExt cx="0" cy="0"/>
        </a:xfrm>
      </p:grpSpPr>
      <p:sp>
        <p:nvSpPr>
          <p:cNvPr id="130" name="Google Shape;130;p29"/>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cxnSp>
        <p:nvCxnSpPr>
          <p:cNvPr id="131" name="Google Shape;131;p29"/>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32" name="Google Shape;132;p29"/>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33" name="Google Shape;133;p29"/>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0"/>
              </a:spcBef>
              <a:spcAft>
                <a:spcPts val="0"/>
              </a:spcAft>
              <a:buSzPts val="2400"/>
              <a:buChar char="●"/>
              <a:defRPr sz="2400"/>
            </a:lvl1pPr>
            <a:lvl2pPr marL="914400" lvl="1" indent="-381000" rtl="0">
              <a:spcBef>
                <a:spcPts val="400"/>
              </a:spcBef>
              <a:spcAft>
                <a:spcPts val="0"/>
              </a:spcAft>
              <a:buSzPts val="2400"/>
              <a:buChar char="○"/>
              <a:defRPr sz="2400"/>
            </a:lvl2pPr>
            <a:lvl3pPr marL="1371600" lvl="2" indent="-381000" rtl="0">
              <a:spcBef>
                <a:spcPts val="400"/>
              </a:spcBef>
              <a:spcAft>
                <a:spcPts val="0"/>
              </a:spcAft>
              <a:buSzPts val="2400"/>
              <a:buChar char="■"/>
              <a:defRPr sz="2400"/>
            </a:lvl3pPr>
            <a:lvl4pPr marL="1828800" lvl="3" indent="-342900" rtl="0">
              <a:spcBef>
                <a:spcPts val="400"/>
              </a:spcBef>
              <a:spcAft>
                <a:spcPts val="0"/>
              </a:spcAft>
              <a:buSzPts val="1800"/>
              <a:buChar char="●"/>
              <a:defRPr sz="1800"/>
            </a:lvl4pPr>
            <a:lvl5pPr marL="2286000" lvl="4" indent="-342900" rtl="0">
              <a:spcBef>
                <a:spcPts val="400"/>
              </a:spcBef>
              <a:spcAft>
                <a:spcPts val="0"/>
              </a:spcAft>
              <a:buSzPts val="1800"/>
              <a:buChar char="○"/>
              <a:defRPr sz="1800"/>
            </a:lvl5pPr>
            <a:lvl6pPr marL="2743200" lvl="5" indent="-342900" rtl="0">
              <a:spcBef>
                <a:spcPts val="400"/>
              </a:spcBef>
              <a:spcAft>
                <a:spcPts val="0"/>
              </a:spcAft>
              <a:buSzPts val="1800"/>
              <a:buChar char="■"/>
              <a:defRPr sz="1800"/>
            </a:lvl6pPr>
            <a:lvl7pPr marL="3200400" lvl="6" indent="-342900" rtl="0">
              <a:spcBef>
                <a:spcPts val="400"/>
              </a:spcBef>
              <a:spcAft>
                <a:spcPts val="0"/>
              </a:spcAft>
              <a:buSzPts val="1800"/>
              <a:buChar char="●"/>
              <a:defRPr sz="1800"/>
            </a:lvl7pPr>
            <a:lvl8pPr marL="3657600" lvl="7" indent="-342900" rtl="0">
              <a:spcBef>
                <a:spcPts val="400"/>
              </a:spcBef>
              <a:spcAft>
                <a:spcPts val="0"/>
              </a:spcAft>
              <a:buSzPts val="1800"/>
              <a:buChar char="○"/>
              <a:defRPr sz="1800"/>
            </a:lvl8pPr>
            <a:lvl9pPr marL="4114800" lvl="8" indent="-342900" rtl="0">
              <a:spcBef>
                <a:spcPts val="400"/>
              </a:spcBef>
              <a:spcAft>
                <a:spcPts val="400"/>
              </a:spcAft>
              <a:buSzPts val="1800"/>
              <a:buChar char="■"/>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cxnSp>
        <p:nvCxnSpPr>
          <p:cNvPr id="17" name="Google Shape;17;p3"/>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8" name="Google Shape;18;p3"/>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9" name="Google Shape;19;p3"/>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0"/>
              </a:spcBef>
              <a:spcAft>
                <a:spcPts val="0"/>
              </a:spcAft>
              <a:buSzPts val="2400"/>
              <a:buChar char="●"/>
              <a:defRPr sz="2400"/>
            </a:lvl1pPr>
            <a:lvl2pPr marL="914400" lvl="1" indent="-381000" rtl="0">
              <a:spcBef>
                <a:spcPts val="400"/>
              </a:spcBef>
              <a:spcAft>
                <a:spcPts val="0"/>
              </a:spcAft>
              <a:buSzPts val="2400"/>
              <a:buChar char="○"/>
              <a:defRPr sz="2400"/>
            </a:lvl2pPr>
            <a:lvl3pPr marL="1371600" lvl="2" indent="-381000" rtl="0">
              <a:spcBef>
                <a:spcPts val="400"/>
              </a:spcBef>
              <a:spcAft>
                <a:spcPts val="0"/>
              </a:spcAft>
              <a:buSzPts val="2400"/>
              <a:buChar char="■"/>
              <a:defRPr sz="2400"/>
            </a:lvl3pPr>
            <a:lvl4pPr marL="1828800" lvl="3" indent="-342900" rtl="0">
              <a:spcBef>
                <a:spcPts val="400"/>
              </a:spcBef>
              <a:spcAft>
                <a:spcPts val="0"/>
              </a:spcAft>
              <a:buSzPts val="1800"/>
              <a:buChar char="●"/>
              <a:defRPr sz="1800"/>
            </a:lvl4pPr>
            <a:lvl5pPr marL="2286000" lvl="4" indent="-342900" rtl="0">
              <a:spcBef>
                <a:spcPts val="400"/>
              </a:spcBef>
              <a:spcAft>
                <a:spcPts val="0"/>
              </a:spcAft>
              <a:buSzPts val="1800"/>
              <a:buChar char="○"/>
              <a:defRPr sz="1800"/>
            </a:lvl5pPr>
            <a:lvl6pPr marL="2743200" lvl="5" indent="-342900" rtl="0">
              <a:spcBef>
                <a:spcPts val="400"/>
              </a:spcBef>
              <a:spcAft>
                <a:spcPts val="0"/>
              </a:spcAft>
              <a:buSzPts val="1800"/>
              <a:buChar char="■"/>
              <a:defRPr sz="1800"/>
            </a:lvl6pPr>
            <a:lvl7pPr marL="3200400" lvl="6" indent="-342900" rtl="0">
              <a:spcBef>
                <a:spcPts val="400"/>
              </a:spcBef>
              <a:spcAft>
                <a:spcPts val="0"/>
              </a:spcAft>
              <a:buSzPts val="1800"/>
              <a:buChar char="●"/>
              <a:defRPr sz="1800"/>
            </a:lvl7pPr>
            <a:lvl8pPr marL="3657600" lvl="7" indent="-342900" rtl="0">
              <a:spcBef>
                <a:spcPts val="400"/>
              </a:spcBef>
              <a:spcAft>
                <a:spcPts val="0"/>
              </a:spcAft>
              <a:buSzPts val="1800"/>
              <a:buChar char="○"/>
              <a:defRPr sz="1800"/>
            </a:lvl8pPr>
            <a:lvl9pPr marL="4114800" lvl="8" indent="-342900" rtl="0">
              <a:spcBef>
                <a:spcPts val="400"/>
              </a:spcBef>
              <a:spcAft>
                <a:spcPts val="400"/>
              </a:spcAft>
              <a:buSzPts val="1800"/>
              <a:buChar char="■"/>
              <a:defRPr sz="18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34"/>
        <p:cNvGrpSpPr/>
        <p:nvPr/>
      </p:nvGrpSpPr>
      <p:grpSpPr>
        <a:xfrm>
          <a:off x="0" y="0"/>
          <a:ext cx="0" cy="0"/>
          <a:chOff x="0" y="0"/>
          <a:chExt cx="0" cy="0"/>
        </a:xfrm>
      </p:grpSpPr>
      <p:sp>
        <p:nvSpPr>
          <p:cNvPr id="135" name="Google Shape;135;p30"/>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136" name="Google Shape;136;p30"/>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37" name="Google Shape;137;p30"/>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a:p>
        </p:txBody>
      </p:sp>
      <p:cxnSp>
        <p:nvCxnSpPr>
          <p:cNvPr id="138" name="Google Shape;138;p30"/>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39" name="Google Shape;139;p30"/>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0"/>
        <p:cNvGrpSpPr/>
        <p:nvPr/>
      </p:nvGrpSpPr>
      <p:grpSpPr>
        <a:xfrm>
          <a:off x="0" y="0"/>
          <a:ext cx="0" cy="0"/>
          <a:chOff x="0" y="0"/>
          <a:chExt cx="0" cy="0"/>
        </a:xfrm>
      </p:grpSpPr>
      <p:sp>
        <p:nvSpPr>
          <p:cNvPr id="141" name="Google Shape;141;p31"/>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endParaRPr/>
          </a:p>
        </p:txBody>
      </p:sp>
      <p:cxnSp>
        <p:nvCxnSpPr>
          <p:cNvPr id="142" name="Google Shape;142;p31"/>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43" name="Google Shape;143;p31"/>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p:cSld name="TITLE_ONLY_1">
    <p:spTree>
      <p:nvGrpSpPr>
        <p:cNvPr id="1" name="Shape 144"/>
        <p:cNvGrpSpPr/>
        <p:nvPr/>
      </p:nvGrpSpPr>
      <p:grpSpPr>
        <a:xfrm>
          <a:off x="0" y="0"/>
          <a:ext cx="0" cy="0"/>
          <a:chOff x="0" y="0"/>
          <a:chExt cx="0" cy="0"/>
        </a:xfrm>
      </p:grpSpPr>
      <p:sp>
        <p:nvSpPr>
          <p:cNvPr id="145" name="Google Shape;145;p32"/>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9"/>
        <p:cNvGrpSpPr/>
        <p:nvPr/>
      </p:nvGrpSpPr>
      <p:grpSpPr>
        <a:xfrm>
          <a:off x="0" y="0"/>
          <a:ext cx="0" cy="0"/>
          <a:chOff x="0" y="0"/>
          <a:chExt cx="0" cy="0"/>
        </a:xfrm>
      </p:grpSpPr>
      <p:sp>
        <p:nvSpPr>
          <p:cNvPr id="150" name="Google Shape;150;p34"/>
          <p:cNvSpPr txBox="1">
            <a:spLocks noGrp="1"/>
          </p:cNvSpPr>
          <p:nvPr>
            <p:ph type="ctrTitle"/>
          </p:nvPr>
        </p:nvSpPr>
        <p:spPr>
          <a:xfrm>
            <a:off x="2971800" y="1350150"/>
            <a:ext cx="5532000" cy="118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151" name="Google Shape;151;p34"/>
          <p:cNvSpPr txBox="1">
            <a:spLocks noGrp="1"/>
          </p:cNvSpPr>
          <p:nvPr>
            <p:ph type="subTitle" idx="1"/>
          </p:nvPr>
        </p:nvSpPr>
        <p:spPr>
          <a:xfrm>
            <a:off x="3061925" y="2655750"/>
            <a:ext cx="5586300" cy="5325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152" name="Google Shape;152;p34"/>
          <p:cNvCxnSpPr/>
          <p:nvPr/>
        </p:nvCxnSpPr>
        <p:spPr>
          <a:xfrm>
            <a:off x="3061925" y="2588700"/>
            <a:ext cx="5441700" cy="14400"/>
          </a:xfrm>
          <a:prstGeom prst="straightConnector1">
            <a:avLst/>
          </a:prstGeom>
          <a:noFill/>
          <a:ln w="9525" cap="flat" cmpd="sng">
            <a:solidFill>
              <a:srgbClr val="CCCCCC"/>
            </a:solidFill>
            <a:prstDash val="solid"/>
            <a:round/>
            <a:headEnd type="none" w="med" len="med"/>
            <a:tailEnd type="none" w="med" len="med"/>
          </a:ln>
        </p:spPr>
      </p:cxnSp>
      <p:sp>
        <p:nvSpPr>
          <p:cNvPr id="153" name="Google Shape;153;p34"/>
          <p:cNvSpPr txBox="1"/>
          <p:nvPr/>
        </p:nvSpPr>
        <p:spPr>
          <a:xfrm>
            <a:off x="1335524" y="2088768"/>
            <a:ext cx="1474500" cy="10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03262"/>
                </a:solidFill>
              </a:rPr>
              <a:t>D</a:t>
            </a:r>
            <a:r>
              <a:rPr lang="en" sz="2000" b="1">
                <a:solidFill>
                  <a:srgbClr val="003262"/>
                </a:solidFill>
              </a:rPr>
              <a:t>ATA</a:t>
            </a:r>
            <a:r>
              <a:rPr lang="en" sz="2800" b="1">
                <a:solidFill>
                  <a:srgbClr val="003262"/>
                </a:solidFill>
              </a:rPr>
              <a:t> 8</a:t>
            </a:r>
            <a:endParaRPr sz="2800" b="1">
              <a:solidFill>
                <a:srgbClr val="003262"/>
              </a:solidFill>
            </a:endParaRPr>
          </a:p>
          <a:p>
            <a:pPr marL="0" lvl="0" indent="0" algn="l" rtl="0">
              <a:spcBef>
                <a:spcPts val="0"/>
              </a:spcBef>
              <a:spcAft>
                <a:spcPts val="0"/>
              </a:spcAft>
              <a:buNone/>
            </a:pPr>
            <a:r>
              <a:rPr lang="en" b="1">
                <a:solidFill>
                  <a:srgbClr val="C4820E"/>
                </a:solidFill>
              </a:rPr>
              <a:t>Fall 2016</a:t>
            </a:r>
            <a:endParaRPr b="1">
              <a:solidFill>
                <a:srgbClr val="C4820E"/>
              </a:solidFill>
            </a:endParaRPr>
          </a:p>
        </p:txBody>
      </p:sp>
      <p:pic>
        <p:nvPicPr>
          <p:cNvPr id="154" name="Google Shape;154;p34"/>
          <p:cNvPicPr preferRelativeResize="0"/>
          <p:nvPr/>
        </p:nvPicPr>
        <p:blipFill>
          <a:blip r:embed="rId2">
            <a:alphaModFix/>
          </a:blip>
          <a:stretch>
            <a:fillRect/>
          </a:stretch>
        </p:blipFill>
        <p:spPr>
          <a:xfrm>
            <a:off x="510475" y="2074176"/>
            <a:ext cx="922474" cy="924801"/>
          </a:xfrm>
          <a:prstGeom prst="rect">
            <a:avLst/>
          </a:prstGeom>
          <a:noFill/>
          <a:ln>
            <a:noFill/>
          </a:ln>
        </p:spPr>
      </p:pic>
      <p:sp>
        <p:nvSpPr>
          <p:cNvPr id="155" name="Google Shape;155;p34"/>
          <p:cNvSpPr txBox="1"/>
          <p:nvPr/>
        </p:nvSpPr>
        <p:spPr>
          <a:xfrm>
            <a:off x="4513325" y="4314500"/>
            <a:ext cx="41349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Slides created by Ani Adhikari and John DeNero</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6"/>
        <p:cNvGrpSpPr/>
        <p:nvPr/>
      </p:nvGrpSpPr>
      <p:grpSpPr>
        <a:xfrm>
          <a:off x="0" y="0"/>
          <a:ext cx="0" cy="0"/>
          <a:chOff x="0" y="0"/>
          <a:chExt cx="0" cy="0"/>
        </a:xfrm>
      </p:grpSpPr>
      <p:sp>
        <p:nvSpPr>
          <p:cNvPr id="157" name="Google Shape;157;p3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cxnSp>
        <p:nvCxnSpPr>
          <p:cNvPr id="158" name="Google Shape;158;p35"/>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59" name="Google Shape;159;p35"/>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60" name="Google Shape;160;p35"/>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1"/>
        <p:cNvGrpSpPr/>
        <p:nvPr/>
      </p:nvGrpSpPr>
      <p:grpSpPr>
        <a:xfrm>
          <a:off x="0" y="0"/>
          <a:ext cx="0" cy="0"/>
          <a:chOff x="0" y="0"/>
          <a:chExt cx="0" cy="0"/>
        </a:xfrm>
      </p:grpSpPr>
      <p:sp>
        <p:nvSpPr>
          <p:cNvPr id="162" name="Google Shape;162;p36"/>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163" name="Google Shape;163;p36"/>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64" name="Google Shape;164;p36"/>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a:p>
        </p:txBody>
      </p:sp>
      <p:cxnSp>
        <p:nvCxnSpPr>
          <p:cNvPr id="165" name="Google Shape;165;p36"/>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66" name="Google Shape;166;p36"/>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7"/>
        <p:cNvGrpSpPr/>
        <p:nvPr/>
      </p:nvGrpSpPr>
      <p:grpSpPr>
        <a:xfrm>
          <a:off x="0" y="0"/>
          <a:ext cx="0" cy="0"/>
          <a:chOff x="0" y="0"/>
          <a:chExt cx="0" cy="0"/>
        </a:xfrm>
      </p:grpSpPr>
      <p:sp>
        <p:nvSpPr>
          <p:cNvPr id="168" name="Google Shape;168;p37"/>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endParaRPr/>
          </a:p>
        </p:txBody>
      </p:sp>
      <p:cxnSp>
        <p:nvCxnSpPr>
          <p:cNvPr id="169" name="Google Shape;169;p37"/>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70" name="Google Shape;170;p37"/>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ection">
  <p:cSld name="TITLE_ONLY_1">
    <p:spTree>
      <p:nvGrpSpPr>
        <p:cNvPr id="1" name="Shape 171"/>
        <p:cNvGrpSpPr/>
        <p:nvPr/>
      </p:nvGrpSpPr>
      <p:grpSpPr>
        <a:xfrm>
          <a:off x="0" y="0"/>
          <a:ext cx="0" cy="0"/>
          <a:chOff x="0" y="0"/>
          <a:chExt cx="0" cy="0"/>
        </a:xfrm>
      </p:grpSpPr>
      <p:sp>
        <p:nvSpPr>
          <p:cNvPr id="172" name="Google Shape;172;p38"/>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12737" y="642491"/>
            <a:ext cx="6962700" cy="471600"/>
          </a:xfrm>
          <a:prstGeom prst="rect">
            <a:avLst/>
          </a:prstGeom>
          <a:noFill/>
          <a:ln>
            <a:noFill/>
          </a:ln>
        </p:spPr>
        <p:txBody>
          <a:bodyPr spcFirstLastPara="1" wrap="square" lIns="58925" tIns="58925" rIns="58925" bIns="58925" anchor="b" anchorCtr="0"/>
          <a:lstStyle>
            <a:lvl1pPr marL="0" marR="114300" lvl="0" indent="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1pPr>
            <a:lvl2pPr marL="0" marR="114300" lvl="1" indent="1524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2pPr>
            <a:lvl3pPr marL="0" marR="114300" lvl="2" indent="2921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3pPr>
            <a:lvl4pPr marL="0" marR="114300" lvl="3" indent="4445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4pPr>
            <a:lvl5pPr marL="0" marR="114300" lvl="4" indent="5842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5pPr>
            <a:lvl6pPr marL="0" marR="114300" lvl="5" indent="7366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6pPr>
            <a:lvl7pPr marL="0" marR="114300" lvl="6" indent="8890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7pPr>
            <a:lvl8pPr marL="0" marR="114300" lvl="7" indent="10287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8pPr>
            <a:lvl9pPr marL="0" marR="114300" lvl="8" indent="11811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9pPr>
          </a:lstStyle>
          <a:p>
            <a:endParaRPr/>
          </a:p>
        </p:txBody>
      </p:sp>
      <p:sp>
        <p:nvSpPr>
          <p:cNvPr id="175" name="Google Shape;175;p39"/>
          <p:cNvSpPr txBox="1">
            <a:spLocks noGrp="1"/>
          </p:cNvSpPr>
          <p:nvPr>
            <p:ph type="body" idx="1"/>
          </p:nvPr>
        </p:nvSpPr>
        <p:spPr>
          <a:xfrm>
            <a:off x="314324" y="1332309"/>
            <a:ext cx="8520000" cy="2743200"/>
          </a:xfrm>
          <a:prstGeom prst="rect">
            <a:avLst/>
          </a:prstGeom>
          <a:noFill/>
          <a:ln>
            <a:noFill/>
          </a:ln>
        </p:spPr>
        <p:txBody>
          <a:bodyPr spcFirstLastPara="1" wrap="square" lIns="58925" tIns="58925" rIns="58925" bIns="58925" anchor="t" anchorCtr="0"/>
          <a:lstStyle>
            <a:lvl1pPr marL="457200" marR="50800" lvl="0" indent="-228600" algn="l" rtl="0">
              <a:spcBef>
                <a:spcPts val="3000"/>
              </a:spcBef>
              <a:spcAft>
                <a:spcPts val="0"/>
              </a:spcAft>
              <a:buSzPts val="900"/>
              <a:buNone/>
              <a:defRPr sz="1400" b="0" i="0" u="none" strike="noStrike" cap="none">
                <a:latin typeface="Arial"/>
                <a:ea typeface="Arial"/>
                <a:cs typeface="Arial"/>
                <a:sym typeface="Arial"/>
              </a:defRPr>
            </a:lvl1pPr>
            <a:lvl2pPr marL="914400" marR="50800" lvl="1" indent="-317500" algn="l" rtl="0">
              <a:spcBef>
                <a:spcPts val="1300"/>
              </a:spcBef>
              <a:spcAft>
                <a:spcPts val="0"/>
              </a:spcAft>
              <a:buClr>
                <a:srgbClr val="909090"/>
              </a:buClr>
              <a:buSzPts val="1400"/>
              <a:buFont typeface="Arial"/>
              <a:buChar char="•"/>
              <a:defRPr sz="1400" b="0" i="0" u="none" strike="noStrike" cap="none">
                <a:latin typeface="Arial"/>
                <a:ea typeface="Arial"/>
                <a:cs typeface="Arial"/>
                <a:sym typeface="Arial"/>
              </a:defRPr>
            </a:lvl2pPr>
            <a:lvl3pPr marL="1371600" marR="50800" lvl="2" indent="-311150" algn="l" rtl="0">
              <a:spcBef>
                <a:spcPts val="900"/>
              </a:spcBef>
              <a:spcAft>
                <a:spcPts val="0"/>
              </a:spcAft>
              <a:buClr>
                <a:srgbClr val="B8B8B8"/>
              </a:buClr>
              <a:buSzPts val="1300"/>
              <a:buFont typeface="Noto Sans Symbols"/>
              <a:buChar char="▪"/>
              <a:defRPr sz="1400" b="0" i="0" u="none" strike="noStrike" cap="none">
                <a:latin typeface="Arial"/>
                <a:ea typeface="Arial"/>
                <a:cs typeface="Arial"/>
                <a:sym typeface="Arial"/>
              </a:defRPr>
            </a:lvl3pPr>
            <a:lvl4pPr marL="1828800" marR="50800" lvl="3" indent="-317500" algn="l" rtl="0">
              <a:spcBef>
                <a:spcPts val="500"/>
              </a:spcBef>
              <a:spcAft>
                <a:spcPts val="0"/>
              </a:spcAft>
              <a:buClr>
                <a:srgbClr val="909090"/>
              </a:buClr>
              <a:buSzPts val="1400"/>
              <a:buFont typeface="Arial"/>
              <a:buChar char="•"/>
              <a:defRPr sz="1400" b="0" i="0" u="none" strike="noStrike" cap="none">
                <a:latin typeface="Arial"/>
                <a:ea typeface="Arial"/>
                <a:cs typeface="Arial"/>
                <a:sym typeface="Arial"/>
              </a:defRPr>
            </a:lvl4pPr>
            <a:lvl5pPr marL="2286000" marR="50800" lvl="4" indent="-311150" algn="l" rtl="0">
              <a:spcBef>
                <a:spcPts val="500"/>
              </a:spcBef>
              <a:spcAft>
                <a:spcPts val="0"/>
              </a:spcAft>
              <a:buClr>
                <a:srgbClr val="B8B8B8"/>
              </a:buClr>
              <a:buSzPts val="1300"/>
              <a:buFont typeface="Noto Sans Symbols"/>
              <a:buChar char="▪"/>
              <a:defRPr sz="1400" b="0" i="0" u="none" strike="noStrike" cap="none">
                <a:latin typeface="Arial"/>
                <a:ea typeface="Arial"/>
                <a:cs typeface="Arial"/>
                <a:sym typeface="Arial"/>
              </a:defRPr>
            </a:lvl5pPr>
            <a:lvl6pPr marL="2743200" marR="50800" lvl="5" indent="-311150" algn="l" rtl="0">
              <a:spcBef>
                <a:spcPts val="3000"/>
              </a:spcBef>
              <a:spcAft>
                <a:spcPts val="0"/>
              </a:spcAft>
              <a:buSzPts val="1300"/>
              <a:buFont typeface="Arial"/>
              <a:buChar char="•"/>
              <a:defRPr sz="1400" b="0" i="0" u="none" strike="noStrike" cap="none">
                <a:latin typeface="Arial"/>
                <a:ea typeface="Arial"/>
                <a:cs typeface="Arial"/>
                <a:sym typeface="Arial"/>
              </a:defRPr>
            </a:lvl6pPr>
            <a:lvl7pPr marL="3200400" marR="50800" lvl="6" indent="-311150" algn="l" rtl="0">
              <a:spcBef>
                <a:spcPts val="3000"/>
              </a:spcBef>
              <a:spcAft>
                <a:spcPts val="0"/>
              </a:spcAft>
              <a:buSzPts val="1300"/>
              <a:buFont typeface="Arial"/>
              <a:buChar char="•"/>
              <a:defRPr sz="1400" b="0" i="0" u="none" strike="noStrike" cap="none">
                <a:latin typeface="Arial"/>
                <a:ea typeface="Arial"/>
                <a:cs typeface="Arial"/>
                <a:sym typeface="Arial"/>
              </a:defRPr>
            </a:lvl7pPr>
            <a:lvl8pPr marL="3657600" marR="50800" lvl="7" indent="-311150" algn="l" rtl="0">
              <a:spcBef>
                <a:spcPts val="3000"/>
              </a:spcBef>
              <a:spcAft>
                <a:spcPts val="0"/>
              </a:spcAft>
              <a:buSzPts val="1300"/>
              <a:buFont typeface="Arial"/>
              <a:buChar char="•"/>
              <a:defRPr sz="1400" b="0" i="0" u="none" strike="noStrike" cap="none">
                <a:latin typeface="Arial"/>
                <a:ea typeface="Arial"/>
                <a:cs typeface="Arial"/>
                <a:sym typeface="Arial"/>
              </a:defRPr>
            </a:lvl8pPr>
            <a:lvl9pPr marL="4114800" marR="50800" lvl="8" indent="-311150" algn="l" rtl="0">
              <a:spcBef>
                <a:spcPts val="3000"/>
              </a:spcBef>
              <a:spcAft>
                <a:spcPts val="0"/>
              </a:spcAft>
              <a:buSzPts val="1300"/>
              <a:buFont typeface="Arial"/>
              <a:buChar char="•"/>
              <a:defRPr sz="1400" b="0" i="0" u="none" strike="noStrike" cap="none">
                <a:latin typeface="Arial"/>
                <a:ea typeface="Arial"/>
                <a:cs typeface="Arial"/>
                <a:sym typeface="Arial"/>
              </a:defRPr>
            </a:lvl9pPr>
          </a:lstStyle>
          <a:p>
            <a:endParaRPr/>
          </a:p>
        </p:txBody>
      </p:sp>
      <p:sp>
        <p:nvSpPr>
          <p:cNvPr id="176" name="Google Shape;176;p39"/>
          <p:cNvSpPr txBox="1">
            <a:spLocks noGrp="1"/>
          </p:cNvSpPr>
          <p:nvPr>
            <p:ph type="sldNum" idx="12"/>
          </p:nvPr>
        </p:nvSpPr>
        <p:spPr>
          <a:xfrm>
            <a:off x="8745181" y="4326434"/>
            <a:ext cx="118200" cy="78000"/>
          </a:xfrm>
          <a:prstGeom prst="rect">
            <a:avLst/>
          </a:prstGeom>
          <a:noFill/>
          <a:ln>
            <a:noFill/>
          </a:ln>
        </p:spPr>
        <p:txBody>
          <a:bodyPr spcFirstLastPara="1" wrap="square" lIns="0" tIns="0" rIns="0" bIns="0" anchor="t" anchorCtr="0">
            <a:noAutofit/>
          </a:bodyPr>
          <a:lstStyle>
            <a:lvl1pPr marL="0" marR="0" lvl="0" indent="0" algn="ctr" rtl="0">
              <a:spcBef>
                <a:spcPts val="0"/>
              </a:spcBef>
              <a:buNone/>
              <a:defRPr sz="700" b="0" i="0" u="none" strike="noStrike" cap="none">
                <a:solidFill>
                  <a:srgbClr val="B8B8B8"/>
                </a:solidFill>
                <a:latin typeface="Arial"/>
                <a:ea typeface="Arial"/>
                <a:cs typeface="Arial"/>
                <a:sym typeface="Arial"/>
              </a:defRPr>
            </a:lvl1pPr>
            <a:lvl2pPr marL="0" marR="0" lvl="1" indent="0" algn="ctr" rtl="0">
              <a:spcBef>
                <a:spcPts val="0"/>
              </a:spcBef>
              <a:buNone/>
              <a:defRPr sz="700" b="0" i="0" u="none" strike="noStrike" cap="none">
                <a:solidFill>
                  <a:srgbClr val="B8B8B8"/>
                </a:solidFill>
                <a:latin typeface="Arial"/>
                <a:ea typeface="Arial"/>
                <a:cs typeface="Arial"/>
                <a:sym typeface="Arial"/>
              </a:defRPr>
            </a:lvl2pPr>
            <a:lvl3pPr marL="0" marR="0" lvl="2" indent="0" algn="ctr" rtl="0">
              <a:spcBef>
                <a:spcPts val="0"/>
              </a:spcBef>
              <a:buNone/>
              <a:defRPr sz="700" b="0" i="0" u="none" strike="noStrike" cap="none">
                <a:solidFill>
                  <a:srgbClr val="B8B8B8"/>
                </a:solidFill>
                <a:latin typeface="Arial"/>
                <a:ea typeface="Arial"/>
                <a:cs typeface="Arial"/>
                <a:sym typeface="Arial"/>
              </a:defRPr>
            </a:lvl3pPr>
            <a:lvl4pPr marL="0" marR="0" lvl="3" indent="0" algn="ctr" rtl="0">
              <a:spcBef>
                <a:spcPts val="0"/>
              </a:spcBef>
              <a:buNone/>
              <a:defRPr sz="700" b="0" i="0" u="none" strike="noStrike" cap="none">
                <a:solidFill>
                  <a:srgbClr val="B8B8B8"/>
                </a:solidFill>
                <a:latin typeface="Arial"/>
                <a:ea typeface="Arial"/>
                <a:cs typeface="Arial"/>
                <a:sym typeface="Arial"/>
              </a:defRPr>
            </a:lvl4pPr>
            <a:lvl5pPr marL="0" marR="0" lvl="4" indent="0" algn="ctr" rtl="0">
              <a:spcBef>
                <a:spcPts val="0"/>
              </a:spcBef>
              <a:buNone/>
              <a:defRPr sz="700" b="0" i="0" u="none" strike="noStrike" cap="none">
                <a:solidFill>
                  <a:srgbClr val="B8B8B8"/>
                </a:solidFill>
                <a:latin typeface="Arial"/>
                <a:ea typeface="Arial"/>
                <a:cs typeface="Arial"/>
                <a:sym typeface="Arial"/>
              </a:defRPr>
            </a:lvl5pPr>
            <a:lvl6pPr marL="0" marR="0" lvl="5" indent="0" algn="ctr" rtl="0">
              <a:spcBef>
                <a:spcPts val="0"/>
              </a:spcBef>
              <a:buNone/>
              <a:defRPr sz="700" b="0" i="0" u="none" strike="noStrike" cap="none">
                <a:solidFill>
                  <a:srgbClr val="B8B8B8"/>
                </a:solidFill>
                <a:latin typeface="Arial"/>
                <a:ea typeface="Arial"/>
                <a:cs typeface="Arial"/>
                <a:sym typeface="Arial"/>
              </a:defRPr>
            </a:lvl6pPr>
            <a:lvl7pPr marL="0" marR="0" lvl="6" indent="0" algn="ctr" rtl="0">
              <a:spcBef>
                <a:spcPts val="0"/>
              </a:spcBef>
              <a:buNone/>
              <a:defRPr sz="700" b="0" i="0" u="none" strike="noStrike" cap="none">
                <a:solidFill>
                  <a:srgbClr val="B8B8B8"/>
                </a:solidFill>
                <a:latin typeface="Arial"/>
                <a:ea typeface="Arial"/>
                <a:cs typeface="Arial"/>
                <a:sym typeface="Arial"/>
              </a:defRPr>
            </a:lvl7pPr>
            <a:lvl8pPr marL="0" marR="0" lvl="7" indent="0" algn="ctr" rtl="0">
              <a:spcBef>
                <a:spcPts val="0"/>
              </a:spcBef>
              <a:buNone/>
              <a:defRPr sz="700" b="0" i="0" u="none" strike="noStrike" cap="none">
                <a:solidFill>
                  <a:srgbClr val="B8B8B8"/>
                </a:solidFill>
                <a:latin typeface="Arial"/>
                <a:ea typeface="Arial"/>
                <a:cs typeface="Arial"/>
                <a:sym typeface="Arial"/>
              </a:defRPr>
            </a:lvl8pPr>
            <a:lvl9pPr marL="0" marR="0" lvl="8" indent="0" algn="ctr" rtl="0">
              <a:spcBef>
                <a:spcPts val="0"/>
              </a:spcBef>
              <a:buNone/>
              <a:defRPr sz="700" b="0" i="0" u="none" strike="noStrike" cap="none">
                <a:solidFill>
                  <a:srgbClr val="B8B8B8"/>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
              <a:t>‹#›</a:t>
            </a:fld>
            <a:endParaRPr sz="900">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Section Title">
  <p:cSld name="Section Title">
    <p:spTree>
      <p:nvGrpSpPr>
        <p:cNvPr id="1" name="Shape 177"/>
        <p:cNvGrpSpPr/>
        <p:nvPr/>
      </p:nvGrpSpPr>
      <p:grpSpPr>
        <a:xfrm>
          <a:off x="0" y="0"/>
          <a:ext cx="0" cy="0"/>
          <a:chOff x="0" y="0"/>
          <a:chExt cx="0" cy="0"/>
        </a:xfrm>
      </p:grpSpPr>
      <p:sp>
        <p:nvSpPr>
          <p:cNvPr id="178" name="Google Shape;178;p40"/>
          <p:cNvSpPr txBox="1">
            <a:spLocks noGrp="1"/>
          </p:cNvSpPr>
          <p:nvPr>
            <p:ph type="title"/>
          </p:nvPr>
        </p:nvSpPr>
        <p:spPr>
          <a:xfrm>
            <a:off x="659705" y="1429866"/>
            <a:ext cx="7815300" cy="1096500"/>
          </a:xfrm>
          <a:prstGeom prst="rect">
            <a:avLst/>
          </a:prstGeom>
          <a:noFill/>
          <a:ln>
            <a:noFill/>
          </a:ln>
        </p:spPr>
        <p:txBody>
          <a:bodyPr spcFirstLastPara="1" wrap="square" lIns="58925" tIns="58925" rIns="58925" bIns="58925" anchor="b" anchorCtr="0"/>
          <a:lstStyle>
            <a:lvl1pPr marL="0" marR="114300" lvl="0" indent="0" algn="ctr" rtl="0">
              <a:lnSpc>
                <a:spcPct val="90000"/>
              </a:lnSpc>
              <a:spcBef>
                <a:spcPts val="0"/>
              </a:spcBef>
              <a:spcAft>
                <a:spcPts val="0"/>
              </a:spcAft>
              <a:buSzPts val="900"/>
              <a:buNone/>
              <a:defRPr sz="2300" b="0" i="0" u="none" strike="noStrike" cap="none">
                <a:solidFill>
                  <a:srgbClr val="007DD6"/>
                </a:solidFill>
                <a:latin typeface="Arial"/>
                <a:ea typeface="Arial"/>
                <a:cs typeface="Arial"/>
                <a:sym typeface="Arial"/>
              </a:defRPr>
            </a:lvl1pPr>
            <a:lvl2pPr marL="0" marR="114300" lvl="1" indent="1524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2pPr>
            <a:lvl3pPr marL="0" marR="114300" lvl="2" indent="2921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3pPr>
            <a:lvl4pPr marL="0" marR="114300" lvl="3" indent="4445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4pPr>
            <a:lvl5pPr marL="0" marR="114300" lvl="4" indent="5842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5pPr>
            <a:lvl6pPr marL="0" marR="114300" lvl="5" indent="7366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6pPr>
            <a:lvl7pPr marL="0" marR="114300" lvl="6" indent="8890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7pPr>
            <a:lvl8pPr marL="0" marR="114300" lvl="7" indent="10287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8pPr>
            <a:lvl9pPr marL="0" marR="114300" lvl="8" indent="1181100" algn="l" rtl="0">
              <a:lnSpc>
                <a:spcPct val="90000"/>
              </a:lnSpc>
              <a:spcBef>
                <a:spcPts val="0"/>
              </a:spcBef>
              <a:spcAft>
                <a:spcPts val="0"/>
              </a:spcAft>
              <a:buSzPts val="900"/>
              <a:buNone/>
              <a:defRPr sz="2100" b="0" i="0" u="none" strike="noStrike" cap="none">
                <a:solidFill>
                  <a:srgbClr val="007DD6"/>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22" name="Google Shape;22;p4"/>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23" name="Google Shape;23;p4"/>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a:p>
        </p:txBody>
      </p:sp>
      <p:cxnSp>
        <p:nvCxnSpPr>
          <p:cNvPr id="24" name="Google Shape;24;p4"/>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5" name="Google Shape;25;p4"/>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9"/>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71800" y="1657350"/>
            <a:ext cx="5586300" cy="8787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solidFill>
                  <a:schemeClr val="tx1">
                    <a:lumMod val="50000"/>
                  </a:schemeClr>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r>
              <a:rPr lang="en-US"/>
              <a:t>Click to edit Master title style</a:t>
            </a:r>
            <a:endParaRPr dirty="0"/>
          </a:p>
        </p:txBody>
      </p:sp>
      <p:sp>
        <p:nvSpPr>
          <p:cNvPr id="10" name="Google Shape;10;p2"/>
          <p:cNvSpPr txBox="1">
            <a:spLocks noGrp="1"/>
          </p:cNvSpPr>
          <p:nvPr>
            <p:ph type="subTitle" idx="1"/>
          </p:nvPr>
        </p:nvSpPr>
        <p:spPr>
          <a:xfrm>
            <a:off x="2971800" y="2571750"/>
            <a:ext cx="5586300" cy="5142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0" i="0" u="none" strike="noStrike" cap="none">
                <a:solidFill>
                  <a:schemeClr val="accent2">
                    <a:lumMod val="50000"/>
                  </a:schemeClr>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r>
              <a:rPr lang="en-US"/>
              <a:t>Click to edit Master subtitle style</a:t>
            </a:r>
            <a:endParaRPr dirty="0"/>
          </a:p>
        </p:txBody>
      </p:sp>
      <p:cxnSp>
        <p:nvCxnSpPr>
          <p:cNvPr id="11" name="Google Shape;11;p2"/>
          <p:cNvCxnSpPr/>
          <p:nvPr/>
        </p:nvCxnSpPr>
        <p:spPr>
          <a:xfrm rot="10800000" flipH="1">
            <a:off x="2940417" y="2536424"/>
            <a:ext cx="5594100" cy="300"/>
          </a:xfrm>
          <a:prstGeom prst="straightConnector1">
            <a:avLst/>
          </a:prstGeom>
          <a:noFill/>
          <a:ln w="9525" cap="flat" cmpd="sng">
            <a:solidFill>
              <a:srgbClr val="CCCCCC"/>
            </a:solidFill>
            <a:prstDash val="solid"/>
            <a:round/>
            <a:headEnd type="none" w="med" len="med"/>
            <a:tailEnd type="none" w="med" len="med"/>
          </a:ln>
        </p:spPr>
      </p:cxnSp>
      <p:sp>
        <p:nvSpPr>
          <p:cNvPr id="12" name="Google Shape;12;p2"/>
          <p:cNvSpPr txBox="1"/>
          <p:nvPr/>
        </p:nvSpPr>
        <p:spPr>
          <a:xfrm>
            <a:off x="1801689" y="209310"/>
            <a:ext cx="1474500" cy="102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b="1" dirty="0">
                <a:solidFill>
                  <a:schemeClr val="tx1">
                    <a:lumMod val="50000"/>
                  </a:schemeClr>
                </a:solidFill>
              </a:rPr>
              <a:t>190F</a:t>
            </a:r>
            <a:endParaRPr sz="2800" b="1" dirty="0">
              <a:solidFill>
                <a:schemeClr val="tx1">
                  <a:lumMod val="50000"/>
                </a:schemeClr>
              </a:solidFill>
            </a:endParaRPr>
          </a:p>
          <a:p>
            <a:pPr marL="0" lvl="0" indent="0">
              <a:spcBef>
                <a:spcPts val="0"/>
              </a:spcBef>
              <a:spcAft>
                <a:spcPts val="0"/>
              </a:spcAft>
              <a:buNone/>
            </a:pPr>
            <a:r>
              <a:rPr lang="en-US" b="1" dirty="0">
                <a:solidFill>
                  <a:schemeClr val="accent2">
                    <a:lumMod val="50000"/>
                  </a:schemeClr>
                </a:solidFill>
              </a:rPr>
              <a:t> </a:t>
            </a:r>
            <a:r>
              <a:rPr lang="en" b="1" dirty="0">
                <a:solidFill>
                  <a:schemeClr val="accent2">
                    <a:lumMod val="50000"/>
                  </a:schemeClr>
                </a:solidFill>
              </a:rPr>
              <a:t>Fall 201</a:t>
            </a:r>
            <a:r>
              <a:rPr lang="en-US" b="1" dirty="0">
                <a:solidFill>
                  <a:schemeClr val="accent2">
                    <a:lumMod val="50000"/>
                  </a:schemeClr>
                </a:solidFill>
              </a:rPr>
              <a:t>8</a:t>
            </a:r>
            <a:r>
              <a:rPr lang="en" b="1" dirty="0">
                <a:solidFill>
                  <a:srgbClr val="C4820E"/>
                </a:solidFill>
              </a:rPr>
              <a:t>	</a:t>
            </a:r>
            <a:endParaRPr b="1" dirty="0">
              <a:solidFill>
                <a:srgbClr val="C4820E"/>
              </a:solidFill>
            </a:endParaRPr>
          </a:p>
        </p:txBody>
      </p:sp>
      <p:pic>
        <p:nvPicPr>
          <p:cNvPr id="1026" name="Picture 2" descr="mage result for umass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805" y="323069"/>
            <a:ext cx="972884" cy="801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855248" y="240366"/>
            <a:ext cx="6738265" cy="523220"/>
          </a:xfrm>
          <a:prstGeom prst="rect">
            <a:avLst/>
          </a:prstGeom>
          <a:noFill/>
        </p:spPr>
        <p:txBody>
          <a:bodyPr wrap="square" rtlCol="0">
            <a:spAutoFit/>
          </a:bodyPr>
          <a:lstStyle/>
          <a:p>
            <a:r>
              <a:rPr lang="en-US" sz="2800" b="1" dirty="0"/>
              <a:t>Foundations of Data Science</a:t>
            </a:r>
          </a:p>
        </p:txBody>
      </p:sp>
    </p:spTree>
    <p:extLst>
      <p:ext uri="{BB962C8B-B14F-4D97-AF65-F5344CB8AC3E}">
        <p14:creationId xmlns:p14="http://schemas.microsoft.com/office/powerpoint/2010/main" val="3260390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tx1">
                    <a:lumMod val="50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r>
              <a:rPr lang="en-US"/>
              <a:t>Click to edit Master title style</a:t>
            </a:r>
            <a:endParaRPr dirty="0"/>
          </a:p>
        </p:txBody>
      </p:sp>
      <p:cxnSp>
        <p:nvCxnSpPr>
          <p:cNvPr id="16" name="Google Shape;16;p3"/>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7" name="Google Shape;17;p3"/>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8" name="Google Shape;18;p3"/>
          <p:cNvSpPr txBox="1">
            <a:spLocks noGrp="1"/>
          </p:cNvSpPr>
          <p:nvPr>
            <p:ph type="body" idx="1" hasCustomPrompt="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Font typeface="Arial" charset="0"/>
              <a:buChar char="●"/>
              <a:defRPr sz="2400"/>
            </a:lvl1pPr>
            <a:lvl2pPr marL="914400" lvl="1" indent="-381000" rtl="0">
              <a:spcBef>
                <a:spcPts val="0"/>
              </a:spcBef>
              <a:spcAft>
                <a:spcPts val="0"/>
              </a:spcAft>
              <a:buClr>
                <a:schemeClr val="accent2">
                  <a:lumMod val="50000"/>
                </a:schemeClr>
              </a:buClr>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r>
              <a:rPr lang="en-US" dirty="0"/>
              <a:t> </a:t>
            </a:r>
          </a:p>
          <a:p>
            <a:pPr lvl="1"/>
            <a:br>
              <a:rPr lang="en-US" dirty="0"/>
            </a:br>
            <a:endParaRPr lang="en-US" dirty="0"/>
          </a:p>
          <a:p>
            <a:endParaRPr dirty="0"/>
          </a:p>
        </p:txBody>
      </p:sp>
    </p:spTree>
    <p:extLst>
      <p:ext uri="{BB962C8B-B14F-4D97-AF65-F5344CB8AC3E}">
        <p14:creationId xmlns:p14="http://schemas.microsoft.com/office/powerpoint/2010/main" val="40892914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tx1">
                    <a:lumMod val="50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r>
              <a:rPr lang="en-US"/>
              <a:t>Click to edit Master title style</a:t>
            </a:r>
            <a:endParaRPr/>
          </a:p>
        </p:txBody>
      </p:sp>
      <p:sp>
        <p:nvSpPr>
          <p:cNvPr id="21" name="Google Shape;21;p4"/>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pPr lvl="0"/>
            <a:r>
              <a:rPr lang="en-US"/>
              <a:t>Edit Master text styles</a:t>
            </a:r>
          </a:p>
        </p:txBody>
      </p:sp>
      <p:sp>
        <p:nvSpPr>
          <p:cNvPr id="22" name="Google Shape;22;p4"/>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pPr lvl="0"/>
            <a:r>
              <a:rPr lang="en-US"/>
              <a:t>Edit Master text styles</a:t>
            </a:r>
          </a:p>
        </p:txBody>
      </p:sp>
      <p:cxnSp>
        <p:nvCxnSpPr>
          <p:cNvPr id="23" name="Google Shape;23;p4"/>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4" name="Google Shape;24;p4"/>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309272209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solidFill>
                  <a:schemeClr val="tx1">
                    <a:lumMod val="50000"/>
                  </a:schemeClr>
                </a:solidFill>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r>
              <a:rPr lang="en-US"/>
              <a:t>Click to edit Master title style</a:t>
            </a:r>
            <a:endParaRPr/>
          </a:p>
        </p:txBody>
      </p:sp>
      <p:cxnSp>
        <p:nvCxnSpPr>
          <p:cNvPr id="27" name="Google Shape;27;p5"/>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8" name="Google Shape;28;p5"/>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35800329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preserve="1">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r>
              <a:rPr lang="en-US"/>
              <a:t>Click to edit Master title style</a:t>
            </a:r>
            <a:endParaRPr/>
          </a:p>
        </p:txBody>
      </p:sp>
    </p:spTree>
    <p:extLst>
      <p:ext uri="{BB962C8B-B14F-4D97-AF65-F5344CB8AC3E}">
        <p14:creationId xmlns:p14="http://schemas.microsoft.com/office/powerpoint/2010/main" val="836493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endParaRPr/>
          </a:p>
        </p:txBody>
      </p:sp>
      <p:cxnSp>
        <p:nvCxnSpPr>
          <p:cNvPr id="28" name="Google Shape;28;p5"/>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9" name="Google Shape;29;p5"/>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cSld name="TITLE_ONLY_1">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4"/>
          <p:cNvSpPr txBox="1">
            <a:spLocks noGrp="1"/>
          </p:cNvSpPr>
          <p:nvPr>
            <p:ph type="ctrTitle"/>
          </p:nvPr>
        </p:nvSpPr>
        <p:spPr>
          <a:xfrm>
            <a:off x="2971800" y="1350150"/>
            <a:ext cx="5532000" cy="118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64" name="Google Shape;64;p14"/>
          <p:cNvSpPr txBox="1">
            <a:spLocks noGrp="1"/>
          </p:cNvSpPr>
          <p:nvPr>
            <p:ph type="subTitle" idx="1"/>
          </p:nvPr>
        </p:nvSpPr>
        <p:spPr>
          <a:xfrm>
            <a:off x="3061925" y="2655750"/>
            <a:ext cx="5586300" cy="5325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1" i="0" u="none" strike="noStrike" cap="none">
                <a:solidFill>
                  <a:srgbClr val="000000"/>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cxnSp>
        <p:nvCxnSpPr>
          <p:cNvPr id="65" name="Google Shape;65;p14"/>
          <p:cNvCxnSpPr/>
          <p:nvPr/>
        </p:nvCxnSpPr>
        <p:spPr>
          <a:xfrm>
            <a:off x="3061925" y="2588700"/>
            <a:ext cx="5441700" cy="14400"/>
          </a:xfrm>
          <a:prstGeom prst="straightConnector1">
            <a:avLst/>
          </a:prstGeom>
          <a:noFill/>
          <a:ln w="9525" cap="flat" cmpd="sng">
            <a:solidFill>
              <a:srgbClr val="CCCCCC"/>
            </a:solidFill>
            <a:prstDash val="solid"/>
            <a:round/>
            <a:headEnd type="none" w="med" len="med"/>
            <a:tailEnd type="none" w="med" len="med"/>
          </a:ln>
        </p:spPr>
      </p:cxnSp>
      <p:sp>
        <p:nvSpPr>
          <p:cNvPr id="66" name="Google Shape;66;p14"/>
          <p:cNvSpPr txBox="1"/>
          <p:nvPr/>
        </p:nvSpPr>
        <p:spPr>
          <a:xfrm>
            <a:off x="1335524" y="2088768"/>
            <a:ext cx="1474500" cy="10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800" b="1">
                <a:solidFill>
                  <a:srgbClr val="003262"/>
                </a:solidFill>
              </a:rPr>
              <a:t>D</a:t>
            </a:r>
            <a:r>
              <a:rPr lang="en" sz="2000" b="1">
                <a:solidFill>
                  <a:srgbClr val="003262"/>
                </a:solidFill>
              </a:rPr>
              <a:t>ATA</a:t>
            </a:r>
            <a:r>
              <a:rPr lang="en" sz="2800" b="1">
                <a:solidFill>
                  <a:srgbClr val="003262"/>
                </a:solidFill>
              </a:rPr>
              <a:t> 8</a:t>
            </a:r>
            <a:endParaRPr sz="2800" b="1">
              <a:solidFill>
                <a:srgbClr val="003262"/>
              </a:solidFill>
            </a:endParaRPr>
          </a:p>
          <a:p>
            <a:pPr marL="0" lvl="0" indent="0" algn="l" rtl="0">
              <a:spcBef>
                <a:spcPts val="0"/>
              </a:spcBef>
              <a:spcAft>
                <a:spcPts val="0"/>
              </a:spcAft>
              <a:buNone/>
            </a:pPr>
            <a:r>
              <a:rPr lang="en" b="1">
                <a:solidFill>
                  <a:srgbClr val="C4820E"/>
                </a:solidFill>
              </a:rPr>
              <a:t>Spring 2017</a:t>
            </a:r>
            <a:endParaRPr b="1">
              <a:solidFill>
                <a:srgbClr val="C4820E"/>
              </a:solidFill>
            </a:endParaRPr>
          </a:p>
        </p:txBody>
      </p:sp>
      <p:pic>
        <p:nvPicPr>
          <p:cNvPr id="67" name="Google Shape;67;p14"/>
          <p:cNvPicPr preferRelativeResize="0"/>
          <p:nvPr/>
        </p:nvPicPr>
        <p:blipFill>
          <a:blip r:embed="rId2">
            <a:alphaModFix/>
          </a:blip>
          <a:stretch>
            <a:fillRect/>
          </a:stretch>
        </p:blipFill>
        <p:spPr>
          <a:xfrm>
            <a:off x="510475" y="2074176"/>
            <a:ext cx="922474" cy="924801"/>
          </a:xfrm>
          <a:prstGeom prst="rect">
            <a:avLst/>
          </a:prstGeom>
          <a:noFill/>
          <a:ln>
            <a:noFill/>
          </a:ln>
        </p:spPr>
      </p:pic>
      <p:sp>
        <p:nvSpPr>
          <p:cNvPr id="68" name="Google Shape;68;p14"/>
          <p:cNvSpPr txBox="1"/>
          <p:nvPr/>
        </p:nvSpPr>
        <p:spPr>
          <a:xfrm>
            <a:off x="4513325" y="4314500"/>
            <a:ext cx="41349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Slides created by Ani Adhikari and John DeNero</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cxnSp>
        <p:nvCxnSpPr>
          <p:cNvPr id="71" name="Google Shape;71;p15"/>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72" name="Google Shape;72;p15"/>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73" name="Google Shape;73;p15"/>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76" name="Google Shape;76;p16"/>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77" name="Google Shape;77;p16"/>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a:p>
        </p:txBody>
      </p:sp>
      <p:cxnSp>
        <p:nvCxnSpPr>
          <p:cNvPr id="78" name="Google Shape;78;p16"/>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79" name="Google Shape;79;p16"/>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endParaRPr/>
          </a:p>
        </p:txBody>
      </p:sp>
      <p:cxnSp>
        <p:nvCxnSpPr>
          <p:cNvPr id="82" name="Google Shape;82;p17"/>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83" name="Google Shape;83;p17"/>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6.xml"/><Relationship Id="rId5" Type="http://schemas.openxmlformats.org/officeDocument/2006/relationships/slideLayout" Target="../slideLayouts/slideLayout35.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9"/>
        <p:cNvGrpSpPr/>
        <p:nvPr/>
      </p:nvGrpSpPr>
      <p:grpSpPr>
        <a:xfrm>
          <a:off x="0" y="0"/>
          <a:ext cx="0" cy="0"/>
          <a:chOff x="0" y="0"/>
          <a:chExt cx="0" cy="0"/>
        </a:xfrm>
      </p:grpSpPr>
      <p:sp>
        <p:nvSpPr>
          <p:cNvPr id="60" name="Google Shape;60;p1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61" name="Google Shape;61;p13"/>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21"/>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94" name="Google Shape;94;p21"/>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27"/>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121" name="Google Shape;121;p27"/>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p3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a:p>
        </p:txBody>
      </p:sp>
      <p:sp>
        <p:nvSpPr>
          <p:cNvPr id="148" name="Google Shape;148;p33"/>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r>
              <a:rPr lang="en-US" b="1" dirty="0">
                <a:solidFill>
                  <a:schemeClr val="accent2">
                    <a:lumMod val="50000"/>
                  </a:schemeClr>
                </a:solidFill>
              </a:rPr>
              <a:t>Click to add title</a:t>
            </a:r>
            <a:endParaRPr dirty="0"/>
          </a:p>
        </p:txBody>
      </p:sp>
      <p:sp>
        <p:nvSpPr>
          <p:cNvPr id="7" name="Google Shape;7;p1"/>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r>
              <a:rPr lang="en-US" dirty="0"/>
              <a:t> </a:t>
            </a:r>
          </a:p>
          <a:p>
            <a:pPr lvl="1"/>
            <a:br>
              <a:rPr lang="en-US" dirty="0"/>
            </a:br>
            <a:endParaRPr lang="en-US" dirty="0"/>
          </a:p>
        </p:txBody>
      </p:sp>
    </p:spTree>
    <p:extLst>
      <p:ext uri="{BB962C8B-B14F-4D97-AF65-F5344CB8AC3E}">
        <p14:creationId xmlns:p14="http://schemas.microsoft.com/office/powerpoint/2010/main" val="3396470235"/>
      </p:ext>
    </p:extLst>
  </p:cSld>
  <p:clrMap bg1="lt1" tx1="dk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1" u="none" strike="noStrike" cap="none" baseline="0">
          <a:solidFill>
            <a:schemeClr val="tx1">
              <a:lumMod val="50000"/>
            </a:schemeClr>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590550" marR="0" lvl="0" indent="-514350" algn="l" rtl="0" eaLnBrk="1" hangingPunct="1">
        <a:lnSpc>
          <a:spcPct val="100000"/>
        </a:lnSpc>
        <a:spcBef>
          <a:spcPts val="0"/>
        </a:spcBef>
        <a:spcAft>
          <a:spcPts val="0"/>
        </a:spcAft>
        <a:buClr>
          <a:schemeClr val="accent2">
            <a:lumMod val="50000"/>
          </a:schemeClr>
        </a:buClr>
        <a:buSzPct val="100000"/>
        <a:buFont typeface="+mj-lt"/>
        <a:buAutoNum type="romanLcPeriod"/>
        <a:defRPr sz="1400" b="0" i="0" u="none" strike="noStrike" cap="none">
          <a:solidFill>
            <a:schemeClr val="accent2">
              <a:lumMod val="75000"/>
            </a:schemeClr>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chemeClr val="accent2">
              <a:lumMod val="75000"/>
            </a:schemeClr>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9.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1.xml"/><Relationship Id="rId1" Type="http://schemas.openxmlformats.org/officeDocument/2006/relationships/slideLayout" Target="../slideLayouts/slideLayout19.xml"/><Relationship Id="rId5" Type="http://schemas.openxmlformats.org/officeDocument/2006/relationships/image" Target="../media/image19.png"/><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4.xml"/><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0.xml"/><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9.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a:spLocks noGrp="1"/>
          </p:cNvSpPr>
          <p:nvPr>
            <p:ph type="ctrTitle"/>
          </p:nvPr>
        </p:nvSpPr>
        <p:spPr>
          <a:prstGeom prst="rect">
            <a:avLst/>
          </a:prstGeom>
        </p:spPr>
        <p:txBody>
          <a:bodyPr spcFirstLastPara="1" wrap="square" lIns="91425" tIns="91425" rIns="91425" bIns="91425" anchor="b" anchorCtr="0">
            <a:noAutofit/>
          </a:bodyPr>
          <a:lstStyle/>
          <a:p>
            <a:pPr lvl="0"/>
            <a:r>
              <a:rPr lang="en" dirty="0"/>
              <a:t>Module 8</a:t>
            </a:r>
            <a:endParaRPr dirty="0"/>
          </a:p>
        </p:txBody>
      </p:sp>
      <p:sp>
        <p:nvSpPr>
          <p:cNvPr id="185" name="Google Shape;185;p4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Center and Spread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51"/>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240" name="Google Shape;240;p51"/>
          <p:cNvSpPr txBox="1"/>
          <p:nvPr/>
        </p:nvSpPr>
        <p:spPr>
          <a:xfrm>
            <a:off x="2140400" y="1116400"/>
            <a:ext cx="6224400" cy="363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2000"/>
              </a:spcAft>
              <a:buNone/>
            </a:pPr>
            <a:endParaRPr sz="2400"/>
          </a:p>
        </p:txBody>
      </p:sp>
      <p:pic>
        <p:nvPicPr>
          <p:cNvPr id="241" name="Google Shape;241;p51" descr="nba_height_hist.png"/>
          <p:cNvPicPr preferRelativeResize="0"/>
          <p:nvPr/>
        </p:nvPicPr>
        <p:blipFill>
          <a:blip r:embed="rId3">
            <a:alphaModFix/>
          </a:blip>
          <a:stretch>
            <a:fillRect/>
          </a:stretch>
        </p:blipFill>
        <p:spPr>
          <a:xfrm>
            <a:off x="2140400" y="881875"/>
            <a:ext cx="6473850" cy="3868425"/>
          </a:xfrm>
          <a:prstGeom prst="rect">
            <a:avLst/>
          </a:prstGeom>
          <a:noFill/>
          <a:ln>
            <a:noFill/>
          </a:ln>
        </p:spPr>
      </p:pic>
      <p:sp>
        <p:nvSpPr>
          <p:cNvPr id="242" name="Google Shape;242;p51"/>
          <p:cNvSpPr txBox="1"/>
          <p:nvPr/>
        </p:nvSpPr>
        <p:spPr>
          <a:xfrm>
            <a:off x="513250" y="1037425"/>
            <a:ext cx="2129400" cy="363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Which is bigger?</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(a) mean</a:t>
            </a:r>
            <a:endParaRPr sz="2400"/>
          </a:p>
          <a:p>
            <a:pPr marL="0" lvl="0" indent="0" algn="l" rtl="0">
              <a:spcBef>
                <a:spcPts val="0"/>
              </a:spcBef>
              <a:spcAft>
                <a:spcPts val="0"/>
              </a:spcAft>
              <a:buNone/>
            </a:pPr>
            <a:endParaRPr sz="2400"/>
          </a:p>
          <a:p>
            <a:pPr marL="0" lvl="0" indent="0" algn="l" rtl="0">
              <a:spcBef>
                <a:spcPts val="0"/>
              </a:spcBef>
              <a:spcAft>
                <a:spcPts val="0"/>
              </a:spcAft>
              <a:buNone/>
            </a:pPr>
            <a:r>
              <a:rPr lang="en" sz="2400"/>
              <a:t>(b) median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52"/>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Standard Deviation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53"/>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Defining Variability</a:t>
            </a:r>
            <a:endParaRPr/>
          </a:p>
        </p:txBody>
      </p:sp>
      <p:sp>
        <p:nvSpPr>
          <p:cNvPr id="253" name="Google Shape;253;p53"/>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Plan A:</a:t>
            </a:r>
            <a:r>
              <a:rPr lang="en"/>
              <a:t> “biggest value - smallest value”</a:t>
            </a:r>
            <a:endParaRPr/>
          </a:p>
          <a:p>
            <a:pPr marL="457200" lvl="0" indent="-381000" algn="l" rtl="0">
              <a:spcBef>
                <a:spcPts val="400"/>
              </a:spcBef>
              <a:spcAft>
                <a:spcPts val="0"/>
              </a:spcAft>
              <a:buSzPts val="2400"/>
              <a:buChar char="●"/>
            </a:pPr>
            <a:r>
              <a:rPr lang="en"/>
              <a:t>Doesn’t tell us much about the shape of the distribution</a:t>
            </a:r>
            <a:endParaRPr/>
          </a:p>
          <a:p>
            <a:pPr marL="0" lvl="0" indent="0" algn="l" rtl="0">
              <a:spcBef>
                <a:spcPts val="400"/>
              </a:spcBef>
              <a:spcAft>
                <a:spcPts val="0"/>
              </a:spcAft>
              <a:buNone/>
            </a:pPr>
            <a:endParaRPr/>
          </a:p>
          <a:p>
            <a:pPr marL="0" lvl="0" indent="0" algn="l" rtl="0">
              <a:spcBef>
                <a:spcPts val="400"/>
              </a:spcBef>
              <a:spcAft>
                <a:spcPts val="0"/>
              </a:spcAft>
              <a:buNone/>
            </a:pPr>
            <a:r>
              <a:rPr lang="en" b="1"/>
              <a:t>Plan B</a:t>
            </a:r>
            <a:r>
              <a:rPr lang="en"/>
              <a:t>:</a:t>
            </a:r>
            <a:endParaRPr/>
          </a:p>
          <a:p>
            <a:pPr marL="457200" lvl="0" indent="-381000" algn="l" rtl="0">
              <a:spcBef>
                <a:spcPts val="400"/>
              </a:spcBef>
              <a:spcAft>
                <a:spcPts val="0"/>
              </a:spcAft>
              <a:buSzPts val="2400"/>
              <a:buChar char="●"/>
            </a:pPr>
            <a:r>
              <a:rPr lang="en"/>
              <a:t>Measure variability around the mean</a:t>
            </a:r>
            <a:endParaRPr/>
          </a:p>
          <a:p>
            <a:pPr marL="457200" lvl="0" indent="-381000" algn="l" rtl="0">
              <a:spcBef>
                <a:spcPts val="0"/>
              </a:spcBef>
              <a:spcAft>
                <a:spcPts val="0"/>
              </a:spcAft>
              <a:buSzPts val="2400"/>
              <a:buChar char="●"/>
            </a:pPr>
            <a:r>
              <a:rPr lang="en"/>
              <a:t>Need to figure out a way to quantify this</a:t>
            </a:r>
            <a:endParaRPr/>
          </a:p>
          <a:p>
            <a:pPr marL="0" lvl="0" indent="0" algn="l" rtl="0">
              <a:spcBef>
                <a:spcPts val="400"/>
              </a:spcBef>
              <a:spcAft>
                <a:spcPts val="400"/>
              </a:spcAft>
              <a:buNone/>
            </a:pPr>
            <a:endParaRPr/>
          </a:p>
        </p:txBody>
      </p:sp>
      <p:sp>
        <p:nvSpPr>
          <p:cNvPr id="254" name="Google Shape;254;p53"/>
          <p:cNvSpPr txBox="1"/>
          <p:nvPr/>
        </p:nvSpPr>
        <p:spPr>
          <a:xfrm>
            <a:off x="3706200" y="4085825"/>
            <a:ext cx="1731600" cy="675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54"/>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Far from the Average?</a:t>
            </a:r>
            <a:endParaRPr/>
          </a:p>
        </p:txBody>
      </p:sp>
      <p:sp>
        <p:nvSpPr>
          <p:cNvPr id="260" name="Google Shape;260;p54"/>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spcBef>
                <a:spcPts val="480"/>
              </a:spcBef>
              <a:spcAft>
                <a:spcPts val="0"/>
              </a:spcAft>
              <a:buSzPts val="2400"/>
              <a:buChar char="●"/>
            </a:pPr>
            <a:r>
              <a:rPr lang="en"/>
              <a:t>Standard deviation (SD) measures roughly how far the data are from their average</a:t>
            </a:r>
            <a:endParaRPr/>
          </a:p>
          <a:p>
            <a:pPr marL="0" lvl="0" indent="0" algn="l" rtl="0">
              <a:spcBef>
                <a:spcPts val="480"/>
              </a:spcBef>
              <a:spcAft>
                <a:spcPts val="0"/>
              </a:spcAft>
              <a:buNone/>
            </a:pPr>
            <a:endParaRPr/>
          </a:p>
          <a:p>
            <a:pPr marL="457200" lvl="0" indent="-381000" algn="l" rtl="0">
              <a:spcBef>
                <a:spcPts val="480"/>
              </a:spcBef>
              <a:spcAft>
                <a:spcPts val="0"/>
              </a:spcAft>
              <a:buSzPts val="2400"/>
              <a:buChar char="●"/>
            </a:pPr>
            <a:r>
              <a:rPr lang="en"/>
              <a:t>SD = root mean square of deviations from average</a:t>
            </a:r>
            <a:endParaRPr/>
          </a:p>
          <a:p>
            <a:pPr marL="0" lvl="0" indent="0" algn="l" rtl="0">
              <a:spcBef>
                <a:spcPts val="480"/>
              </a:spcBef>
              <a:spcAft>
                <a:spcPts val="0"/>
              </a:spcAft>
              <a:buNone/>
            </a:pPr>
            <a:r>
              <a:rPr lang="en"/>
              <a:t>                5      4           3                 2                     1</a:t>
            </a:r>
            <a:endParaRPr/>
          </a:p>
          <a:p>
            <a:pPr marL="0" lvl="0" indent="0" algn="l" rtl="0">
              <a:spcBef>
                <a:spcPts val="480"/>
              </a:spcBef>
              <a:spcAft>
                <a:spcPts val="0"/>
              </a:spcAft>
              <a:buNone/>
            </a:pPr>
            <a:endParaRPr/>
          </a:p>
          <a:p>
            <a:pPr marL="457200" lvl="0" indent="-381000" algn="l" rtl="0">
              <a:spcBef>
                <a:spcPts val="480"/>
              </a:spcBef>
              <a:spcAft>
                <a:spcPts val="0"/>
              </a:spcAft>
              <a:buSzPts val="2400"/>
              <a:buChar char="●"/>
            </a:pPr>
            <a:r>
              <a:rPr lang="en"/>
              <a:t>SD has the same units as the data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55"/>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Use the SD?</a:t>
            </a:r>
            <a:endParaRPr/>
          </a:p>
        </p:txBody>
      </p:sp>
      <p:sp>
        <p:nvSpPr>
          <p:cNvPr id="266" name="Google Shape;266;p55"/>
          <p:cNvSpPr txBox="1">
            <a:spLocks noGrp="1"/>
          </p:cNvSpPr>
          <p:nvPr>
            <p:ph type="body" idx="1"/>
          </p:nvPr>
        </p:nvSpPr>
        <p:spPr>
          <a:xfrm>
            <a:off x="457200" y="1822350"/>
            <a:ext cx="8229600" cy="1498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b="1"/>
              <a:t>The first reason:</a:t>
            </a:r>
            <a:endParaRPr b="1"/>
          </a:p>
          <a:p>
            <a:pPr marL="0" lvl="0" indent="0" algn="l" rtl="0">
              <a:spcBef>
                <a:spcPts val="0"/>
              </a:spcBef>
              <a:spcAft>
                <a:spcPts val="0"/>
              </a:spcAft>
              <a:buNone/>
            </a:pPr>
            <a:r>
              <a:rPr lang="en"/>
              <a:t>No matter what the shape of the distribution,</a:t>
            </a:r>
            <a:endParaRPr/>
          </a:p>
          <a:p>
            <a:pPr marL="0" lvl="0" indent="0" algn="l" rtl="0">
              <a:spcBef>
                <a:spcPts val="0"/>
              </a:spcBef>
              <a:spcAft>
                <a:spcPts val="0"/>
              </a:spcAft>
              <a:buNone/>
            </a:pPr>
            <a:r>
              <a:rPr lang="en"/>
              <a:t>the bulk of the data are in the range “average ± a few SDs”</a:t>
            </a:r>
            <a:endParaRPr/>
          </a:p>
        </p:txBody>
      </p:sp>
      <p:sp>
        <p:nvSpPr>
          <p:cNvPr id="267" name="Google Shape;267;p55"/>
          <p:cNvSpPr txBox="1"/>
          <p:nvPr/>
        </p:nvSpPr>
        <p:spPr>
          <a:xfrm>
            <a:off x="547250" y="1020250"/>
            <a:ext cx="6032700" cy="8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There are two main reasons.</a:t>
            </a:r>
            <a:endParaRPr sz="2400"/>
          </a:p>
        </p:txBody>
      </p:sp>
      <p:sp>
        <p:nvSpPr>
          <p:cNvPr id="268" name="Google Shape;268;p55"/>
          <p:cNvSpPr txBox="1"/>
          <p:nvPr/>
        </p:nvSpPr>
        <p:spPr>
          <a:xfrm>
            <a:off x="574625" y="3564625"/>
            <a:ext cx="7154400" cy="10806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C4820E"/>
              </a:buClr>
              <a:buSzPts val="2400"/>
              <a:buChar char="●"/>
            </a:pPr>
            <a:r>
              <a:rPr lang="en" sz="2400" b="1"/>
              <a:t>The second reason:</a:t>
            </a:r>
            <a:endParaRPr sz="2400" b="1"/>
          </a:p>
          <a:p>
            <a:pPr marL="0" lvl="0" indent="0" algn="l" rtl="0">
              <a:spcBef>
                <a:spcPts val="0"/>
              </a:spcBef>
              <a:spcAft>
                <a:spcPts val="0"/>
              </a:spcAft>
              <a:buNone/>
            </a:pPr>
            <a:r>
              <a:rPr lang="en" sz="2400"/>
              <a:t>Coming up in the next lecture.</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6"/>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Chebyshev's Inequality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7"/>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Mathematician’s Name</a:t>
            </a:r>
            <a:endParaRPr/>
          </a:p>
        </p:txBody>
      </p:sp>
      <p:sp>
        <p:nvSpPr>
          <p:cNvPr id="279" name="Google Shape;279;p57"/>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Chebyshev</a:t>
            </a:r>
            <a:endParaRPr/>
          </a:p>
          <a:p>
            <a:pPr marL="457200" lvl="0" indent="-381000" algn="l" rtl="0">
              <a:spcBef>
                <a:spcPts val="0"/>
              </a:spcBef>
              <a:spcAft>
                <a:spcPts val="0"/>
              </a:spcAft>
              <a:buSzPts val="2400"/>
              <a:buChar char="●"/>
            </a:pPr>
            <a:r>
              <a:rPr lang="en"/>
              <a:t>Chebychev</a:t>
            </a:r>
            <a:endParaRPr/>
          </a:p>
          <a:p>
            <a:pPr marL="457200" lvl="0" indent="-381000" algn="l" rtl="0">
              <a:spcBef>
                <a:spcPts val="0"/>
              </a:spcBef>
              <a:spcAft>
                <a:spcPts val="0"/>
              </a:spcAft>
              <a:buSzPts val="2400"/>
              <a:buChar char="●"/>
            </a:pPr>
            <a:r>
              <a:rPr lang="en"/>
              <a:t>Chebishov</a:t>
            </a:r>
            <a:endParaRPr/>
          </a:p>
          <a:p>
            <a:pPr marL="457200" lvl="0" indent="-381000" algn="l" rtl="0">
              <a:spcBef>
                <a:spcPts val="0"/>
              </a:spcBef>
              <a:spcAft>
                <a:spcPts val="0"/>
              </a:spcAft>
              <a:buSzPts val="2400"/>
              <a:buChar char="●"/>
            </a:pPr>
            <a:r>
              <a:rPr lang="en"/>
              <a:t>Čebyšev</a:t>
            </a:r>
            <a:endParaRPr/>
          </a:p>
          <a:p>
            <a:pPr marL="457200" lvl="0" indent="-381000" algn="l" rtl="0">
              <a:spcBef>
                <a:spcPts val="0"/>
              </a:spcBef>
              <a:spcAft>
                <a:spcPts val="0"/>
              </a:spcAft>
              <a:buSzPts val="2400"/>
              <a:buChar char="●"/>
            </a:pPr>
            <a:r>
              <a:rPr lang="en"/>
              <a:t>Tchebichev</a:t>
            </a:r>
            <a:endParaRPr/>
          </a:p>
          <a:p>
            <a:pPr marL="457200" lvl="0" indent="-381000" algn="l" rtl="0">
              <a:spcBef>
                <a:spcPts val="0"/>
              </a:spcBef>
              <a:spcAft>
                <a:spcPts val="0"/>
              </a:spcAft>
              <a:buSzPts val="2400"/>
              <a:buChar char="●"/>
            </a:pPr>
            <a:r>
              <a:rPr lang="en"/>
              <a:t>Tchebicheff</a:t>
            </a:r>
            <a:endParaRPr/>
          </a:p>
          <a:p>
            <a:pPr marL="457200" lvl="0" indent="-381000" algn="l" rtl="0">
              <a:spcBef>
                <a:spcPts val="0"/>
              </a:spcBef>
              <a:spcAft>
                <a:spcPts val="0"/>
              </a:spcAft>
              <a:buSzPts val="2400"/>
              <a:buChar char="●"/>
            </a:pPr>
            <a:r>
              <a:rPr lang="en"/>
              <a:t>Tschebyscheff</a:t>
            </a:r>
            <a:endParaRPr/>
          </a:p>
          <a:p>
            <a:pPr marL="457200" lvl="0" indent="-381000" algn="l" rtl="0">
              <a:spcBef>
                <a:spcPts val="0"/>
              </a:spcBef>
              <a:spcAft>
                <a:spcPts val="0"/>
              </a:spcAft>
              <a:buSzPts val="2400"/>
              <a:buChar char="●"/>
            </a:pPr>
            <a:r>
              <a:rPr lang="en"/>
              <a:t>Tschebyschew</a:t>
            </a:r>
            <a:endParaRPr/>
          </a:p>
          <a:p>
            <a:pPr marL="457200" lvl="0" indent="-381000" algn="l" rtl="0">
              <a:spcBef>
                <a:spcPts val="0"/>
              </a:spcBef>
              <a:spcAft>
                <a:spcPts val="0"/>
              </a:spcAft>
              <a:buSzPts val="2400"/>
              <a:buChar char="●"/>
            </a:pPr>
            <a:r>
              <a:rPr lang="en" b="1">
                <a:solidFill>
                  <a:srgbClr val="333333"/>
                </a:solidFill>
                <a:latin typeface="Georgia"/>
                <a:ea typeface="Georgia"/>
                <a:cs typeface="Georgia"/>
                <a:sym typeface="Georgia"/>
              </a:rPr>
              <a:t>Чебыш</a:t>
            </a:r>
            <a:r>
              <a:rPr lang="en" b="1" i="1">
                <a:solidFill>
                  <a:srgbClr val="333333"/>
                </a:solidFill>
                <a:latin typeface="Georgia"/>
                <a:ea typeface="Georgia"/>
                <a:cs typeface="Georgia"/>
                <a:sym typeface="Georgia"/>
              </a:rPr>
              <a:t>ё</a:t>
            </a:r>
            <a:r>
              <a:rPr lang="en" b="1">
                <a:solidFill>
                  <a:srgbClr val="333333"/>
                </a:solidFill>
                <a:latin typeface="Georgia"/>
                <a:ea typeface="Georgia"/>
                <a:cs typeface="Georgia"/>
                <a:sym typeface="Georgia"/>
              </a:rPr>
              <a:t>в</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8"/>
          <p:cNvSpPr txBox="1">
            <a:spLocks noGrp="1"/>
          </p:cNvSpPr>
          <p:nvPr>
            <p:ph type="title"/>
          </p:nvPr>
        </p:nvSpPr>
        <p:spPr>
          <a:xfrm>
            <a:off x="457200" y="205975"/>
            <a:ext cx="84177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Big are Most of the Values?</a:t>
            </a:r>
            <a:endParaRPr/>
          </a:p>
        </p:txBody>
      </p:sp>
      <p:sp>
        <p:nvSpPr>
          <p:cNvPr id="285" name="Google Shape;285;p58"/>
          <p:cNvSpPr txBox="1">
            <a:spLocks noGrp="1"/>
          </p:cNvSpPr>
          <p:nvPr>
            <p:ph type="body" idx="1"/>
          </p:nvPr>
        </p:nvSpPr>
        <p:spPr>
          <a:xfrm>
            <a:off x="457200" y="971550"/>
            <a:ext cx="8229600" cy="99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matter what the shape of the distribution,</a:t>
            </a:r>
            <a:endParaRPr/>
          </a:p>
          <a:p>
            <a:pPr marL="0" lvl="0" indent="0" algn="l" rtl="0">
              <a:spcBef>
                <a:spcPts val="0"/>
              </a:spcBef>
              <a:spcAft>
                <a:spcPts val="0"/>
              </a:spcAft>
              <a:buNone/>
            </a:pPr>
            <a:r>
              <a:rPr lang="en"/>
              <a:t>the bulk of the data are in the range “average ± a few SDs”</a:t>
            </a:r>
            <a:endParaRPr/>
          </a:p>
        </p:txBody>
      </p:sp>
      <p:sp>
        <p:nvSpPr>
          <p:cNvPr id="286" name="Google Shape;286;p58"/>
          <p:cNvSpPr txBox="1"/>
          <p:nvPr/>
        </p:nvSpPr>
        <p:spPr>
          <a:xfrm>
            <a:off x="486750" y="2384850"/>
            <a:ext cx="8170500" cy="2323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a:solidFill>
                  <a:srgbClr val="434343"/>
                </a:solidFill>
              </a:rPr>
              <a:t>Chebyshev’s Inequality</a:t>
            </a:r>
            <a:endParaRPr sz="2400" b="1">
              <a:solidFill>
                <a:srgbClr val="434343"/>
              </a:solidFill>
            </a:endParaRPr>
          </a:p>
          <a:p>
            <a:pPr marL="0" lvl="0" indent="0" algn="l" rtl="0">
              <a:spcBef>
                <a:spcPts val="0"/>
              </a:spcBef>
              <a:spcAft>
                <a:spcPts val="0"/>
              </a:spcAft>
              <a:buNone/>
            </a:pPr>
            <a:r>
              <a:rPr lang="en" sz="2400">
                <a:solidFill>
                  <a:srgbClr val="434343"/>
                </a:solidFill>
              </a:rPr>
              <a:t>No matter what the shape of the distribution,</a:t>
            </a:r>
            <a:endParaRPr sz="2400">
              <a:solidFill>
                <a:srgbClr val="434343"/>
              </a:solidFill>
            </a:endParaRPr>
          </a:p>
          <a:p>
            <a:pPr marL="0" lvl="0" indent="0" algn="l" rtl="0">
              <a:spcBef>
                <a:spcPts val="0"/>
              </a:spcBef>
              <a:spcAft>
                <a:spcPts val="0"/>
              </a:spcAft>
              <a:buNone/>
            </a:pPr>
            <a:r>
              <a:rPr lang="en" sz="2400">
                <a:solidFill>
                  <a:srgbClr val="434343"/>
                </a:solidFill>
              </a:rPr>
              <a:t>the proportion of values in the range “average ± </a:t>
            </a:r>
            <a:r>
              <a:rPr lang="en" sz="2400" i="1">
                <a:solidFill>
                  <a:srgbClr val="434343"/>
                </a:solidFill>
              </a:rPr>
              <a:t>z</a:t>
            </a:r>
            <a:r>
              <a:rPr lang="en" sz="2400">
                <a:solidFill>
                  <a:srgbClr val="434343"/>
                </a:solidFill>
              </a:rPr>
              <a:t> SDs” is</a:t>
            </a:r>
            <a:endParaRPr sz="2400">
              <a:solidFill>
                <a:srgbClr val="434343"/>
              </a:solidFill>
            </a:endParaRPr>
          </a:p>
          <a:p>
            <a:pPr marL="0" lvl="0" indent="0" algn="ctr" rtl="0">
              <a:spcBef>
                <a:spcPts val="0"/>
              </a:spcBef>
              <a:spcAft>
                <a:spcPts val="0"/>
              </a:spcAft>
              <a:buNone/>
            </a:pPr>
            <a:endParaRPr>
              <a:solidFill>
                <a:srgbClr val="434343"/>
              </a:solidFill>
            </a:endParaRPr>
          </a:p>
          <a:p>
            <a:pPr marL="0" lvl="0" indent="0" algn="ctr" rtl="0">
              <a:spcBef>
                <a:spcPts val="0"/>
              </a:spcBef>
              <a:spcAft>
                <a:spcPts val="0"/>
              </a:spcAft>
              <a:buNone/>
            </a:pPr>
            <a:r>
              <a:rPr lang="en" sz="2400">
                <a:solidFill>
                  <a:srgbClr val="434343"/>
                </a:solidFill>
              </a:rPr>
              <a:t>at least 1 - 1/</a:t>
            </a:r>
            <a:r>
              <a:rPr lang="en" sz="2400" i="1">
                <a:solidFill>
                  <a:srgbClr val="434343"/>
                </a:solidFill>
              </a:rPr>
              <a:t>z</a:t>
            </a:r>
            <a:r>
              <a:rPr lang="en" sz="2400">
                <a:solidFill>
                  <a:srgbClr val="434343"/>
                </a:solidFill>
              </a:rPr>
              <a:t>²</a:t>
            </a:r>
            <a:endParaRPr sz="2400">
              <a:solidFill>
                <a:srgbClr val="434343"/>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9"/>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Chebyshev’s Bounds</a:t>
            </a:r>
            <a:endParaRPr/>
          </a:p>
        </p:txBody>
      </p:sp>
      <p:graphicFrame>
        <p:nvGraphicFramePr>
          <p:cNvPr id="292" name="Google Shape;292;p59"/>
          <p:cNvGraphicFramePr/>
          <p:nvPr/>
        </p:nvGraphicFramePr>
        <p:xfrm>
          <a:off x="952500" y="1035075"/>
          <a:ext cx="7239000" cy="2743050"/>
        </p:xfrm>
        <a:graphic>
          <a:graphicData uri="http://schemas.openxmlformats.org/drawingml/2006/table">
            <a:tbl>
              <a:tblPr>
                <a:noFill/>
                <a:tableStyleId>{BCEE2301-D4C8-4F6A-98A1-D71985504DED}</a:tableStyleId>
              </a:tblPr>
              <a:tblGrid>
                <a:gridCol w="2723325">
                  <a:extLst>
                    <a:ext uri="{9D8B030D-6E8A-4147-A177-3AD203B41FA5}">
                      <a16:colId xmlns:a16="http://schemas.microsoft.com/office/drawing/2014/main" val="20000"/>
                    </a:ext>
                  </a:extLst>
                </a:gridCol>
                <a:gridCol w="4515675">
                  <a:extLst>
                    <a:ext uri="{9D8B030D-6E8A-4147-A177-3AD203B41FA5}">
                      <a16:colId xmlns:a16="http://schemas.microsoft.com/office/drawing/2014/main" val="20001"/>
                    </a:ext>
                  </a:extLst>
                </a:gridCol>
              </a:tblGrid>
              <a:tr h="541450">
                <a:tc>
                  <a:txBody>
                    <a:bodyPr/>
                    <a:lstStyle/>
                    <a:p>
                      <a:pPr marL="0" lvl="0" indent="0" algn="ctr" rtl="0">
                        <a:spcBef>
                          <a:spcPts val="0"/>
                        </a:spcBef>
                        <a:spcAft>
                          <a:spcPts val="0"/>
                        </a:spcAft>
                        <a:buNone/>
                      </a:pPr>
                      <a:r>
                        <a:rPr lang="en" sz="2400" b="1"/>
                        <a:t>Range</a:t>
                      </a:r>
                      <a:endParaRPr sz="2400" b="1"/>
                    </a:p>
                  </a:txBody>
                  <a:tcPr marL="91425" marR="91425" marT="91425" marB="91425"/>
                </a:tc>
                <a:tc>
                  <a:txBody>
                    <a:bodyPr/>
                    <a:lstStyle/>
                    <a:p>
                      <a:pPr marL="0" lvl="0" indent="0" algn="ctr" rtl="0">
                        <a:spcBef>
                          <a:spcPts val="0"/>
                        </a:spcBef>
                        <a:spcAft>
                          <a:spcPts val="0"/>
                        </a:spcAft>
                        <a:buNone/>
                      </a:pPr>
                      <a:r>
                        <a:rPr lang="en" sz="2400" b="1"/>
                        <a:t>Proportion</a:t>
                      </a:r>
                      <a:endParaRPr sz="2400" b="1"/>
                    </a:p>
                  </a:txBody>
                  <a:tcPr marL="91425" marR="91425" marT="91425" marB="91425"/>
                </a:tc>
                <a:extLst>
                  <a:ext uri="{0D108BD9-81ED-4DB2-BD59-A6C34878D82A}">
                    <a16:rowId xmlns:a16="http://schemas.microsoft.com/office/drawing/2014/main" val="10000"/>
                  </a:ext>
                </a:extLst>
              </a:tr>
              <a:tr h="541450">
                <a:tc>
                  <a:txBody>
                    <a:bodyPr/>
                    <a:lstStyle/>
                    <a:p>
                      <a:pPr marL="0" lvl="0" indent="0" algn="l" rtl="0">
                        <a:spcBef>
                          <a:spcPts val="0"/>
                        </a:spcBef>
                        <a:spcAft>
                          <a:spcPts val="0"/>
                        </a:spcAft>
                        <a:buNone/>
                      </a:pPr>
                      <a:r>
                        <a:rPr lang="en" sz="2400"/>
                        <a:t>average ± 2 SDs</a:t>
                      </a:r>
                      <a:endParaRPr sz="2400"/>
                    </a:p>
                  </a:txBody>
                  <a:tcPr marL="91425" marR="91425" marT="91425" marB="91425"/>
                </a:tc>
                <a:tc>
                  <a:txBody>
                    <a:bodyPr/>
                    <a:lstStyle/>
                    <a:p>
                      <a:pPr marL="0" lvl="0" indent="0" algn="l" rtl="0">
                        <a:spcBef>
                          <a:spcPts val="0"/>
                        </a:spcBef>
                        <a:spcAft>
                          <a:spcPts val="0"/>
                        </a:spcAft>
                        <a:buNone/>
                      </a:pPr>
                      <a:r>
                        <a:rPr lang="en" sz="2400"/>
                        <a:t>at least 1 - 1/4   (75%)</a:t>
                      </a:r>
                      <a:endParaRPr sz="2400"/>
                    </a:p>
                  </a:txBody>
                  <a:tcPr marL="91425" marR="91425" marT="91425" marB="91425"/>
                </a:tc>
                <a:extLst>
                  <a:ext uri="{0D108BD9-81ED-4DB2-BD59-A6C34878D82A}">
                    <a16:rowId xmlns:a16="http://schemas.microsoft.com/office/drawing/2014/main" val="10001"/>
                  </a:ext>
                </a:extLst>
              </a:tr>
              <a:tr h="541450">
                <a:tc>
                  <a:txBody>
                    <a:bodyPr/>
                    <a:lstStyle/>
                    <a:p>
                      <a:pPr marL="0" lvl="0" indent="0" algn="l" rtl="0">
                        <a:spcBef>
                          <a:spcPts val="0"/>
                        </a:spcBef>
                        <a:spcAft>
                          <a:spcPts val="0"/>
                        </a:spcAft>
                        <a:buNone/>
                      </a:pPr>
                      <a:r>
                        <a:rPr lang="en" sz="2400"/>
                        <a:t>average ± 3 SDs</a:t>
                      </a:r>
                      <a:endParaRPr sz="2400"/>
                    </a:p>
                  </a:txBody>
                  <a:tcPr marL="91425" marR="91425" marT="91425" marB="91425"/>
                </a:tc>
                <a:tc>
                  <a:txBody>
                    <a:bodyPr/>
                    <a:lstStyle/>
                    <a:p>
                      <a:pPr marL="0" lvl="0" indent="0" algn="l" rtl="0">
                        <a:spcBef>
                          <a:spcPts val="0"/>
                        </a:spcBef>
                        <a:spcAft>
                          <a:spcPts val="0"/>
                        </a:spcAft>
                        <a:buNone/>
                      </a:pPr>
                      <a:r>
                        <a:rPr lang="en" sz="2400"/>
                        <a:t>at least 1 - 1/9   (88.888…%)</a:t>
                      </a:r>
                      <a:endParaRPr sz="2400"/>
                    </a:p>
                  </a:txBody>
                  <a:tcPr marL="91425" marR="91425" marT="91425" marB="91425"/>
                </a:tc>
                <a:extLst>
                  <a:ext uri="{0D108BD9-81ED-4DB2-BD59-A6C34878D82A}">
                    <a16:rowId xmlns:a16="http://schemas.microsoft.com/office/drawing/2014/main" val="10002"/>
                  </a:ext>
                </a:extLst>
              </a:tr>
              <a:tr h="541450">
                <a:tc>
                  <a:txBody>
                    <a:bodyPr/>
                    <a:lstStyle/>
                    <a:p>
                      <a:pPr marL="0" lvl="0" indent="0" algn="l" rtl="0">
                        <a:spcBef>
                          <a:spcPts val="0"/>
                        </a:spcBef>
                        <a:spcAft>
                          <a:spcPts val="0"/>
                        </a:spcAft>
                        <a:buNone/>
                      </a:pPr>
                      <a:r>
                        <a:rPr lang="en" sz="2400"/>
                        <a:t>average ± 4 SDs</a:t>
                      </a:r>
                      <a:endParaRPr sz="2400"/>
                    </a:p>
                  </a:txBody>
                  <a:tcPr marL="91425" marR="91425" marT="91425" marB="91425"/>
                </a:tc>
                <a:tc>
                  <a:txBody>
                    <a:bodyPr/>
                    <a:lstStyle/>
                    <a:p>
                      <a:pPr marL="0" lvl="0" indent="0" algn="l" rtl="0">
                        <a:spcBef>
                          <a:spcPts val="0"/>
                        </a:spcBef>
                        <a:spcAft>
                          <a:spcPts val="0"/>
                        </a:spcAft>
                        <a:buNone/>
                      </a:pPr>
                      <a:r>
                        <a:rPr lang="en" sz="2400"/>
                        <a:t>at least 1 - 1/16 (93.75%)</a:t>
                      </a:r>
                      <a:endParaRPr sz="2400"/>
                    </a:p>
                  </a:txBody>
                  <a:tcPr marL="91425" marR="91425" marT="91425" marB="91425"/>
                </a:tc>
                <a:extLst>
                  <a:ext uri="{0D108BD9-81ED-4DB2-BD59-A6C34878D82A}">
                    <a16:rowId xmlns:a16="http://schemas.microsoft.com/office/drawing/2014/main" val="10003"/>
                  </a:ext>
                </a:extLst>
              </a:tr>
              <a:tr h="541450">
                <a:tc>
                  <a:txBody>
                    <a:bodyPr/>
                    <a:lstStyle/>
                    <a:p>
                      <a:pPr marL="0" lvl="0" indent="0" algn="l" rtl="0">
                        <a:spcBef>
                          <a:spcPts val="0"/>
                        </a:spcBef>
                        <a:spcAft>
                          <a:spcPts val="0"/>
                        </a:spcAft>
                        <a:buNone/>
                      </a:pPr>
                      <a:r>
                        <a:rPr lang="en" sz="2400"/>
                        <a:t>average ± 5 SDs</a:t>
                      </a:r>
                      <a:endParaRPr sz="2400"/>
                    </a:p>
                  </a:txBody>
                  <a:tcPr marL="91425" marR="91425" marT="91425" marB="91425"/>
                </a:tc>
                <a:tc>
                  <a:txBody>
                    <a:bodyPr/>
                    <a:lstStyle/>
                    <a:p>
                      <a:pPr marL="0" lvl="0" indent="0" algn="l" rtl="0">
                        <a:spcBef>
                          <a:spcPts val="0"/>
                        </a:spcBef>
                        <a:spcAft>
                          <a:spcPts val="0"/>
                        </a:spcAft>
                        <a:buNone/>
                      </a:pPr>
                      <a:r>
                        <a:rPr lang="en" sz="2400"/>
                        <a:t>at least 1 - 1/25  (96%)</a:t>
                      </a:r>
                      <a:endParaRPr sz="2400"/>
                    </a:p>
                  </a:txBody>
                  <a:tcPr marL="91425" marR="91425" marT="91425" marB="91425"/>
                </a:tc>
                <a:extLst>
                  <a:ext uri="{0D108BD9-81ED-4DB2-BD59-A6C34878D82A}">
                    <a16:rowId xmlns:a16="http://schemas.microsoft.com/office/drawing/2014/main" val="10004"/>
                  </a:ext>
                </a:extLst>
              </a:tr>
            </a:tbl>
          </a:graphicData>
        </a:graphic>
      </p:graphicFrame>
      <p:sp>
        <p:nvSpPr>
          <p:cNvPr id="293" name="Google Shape;293;p59"/>
          <p:cNvSpPr txBox="1"/>
          <p:nvPr/>
        </p:nvSpPr>
        <p:spPr>
          <a:xfrm>
            <a:off x="1473450" y="3771675"/>
            <a:ext cx="6197100" cy="51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FF"/>
                </a:solidFill>
              </a:rPr>
              <a:t>No matter what the distribution looks like</a:t>
            </a:r>
            <a:endParaRPr sz="2400" b="1">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60"/>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Standard Units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43"/>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Announcements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61"/>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Standard Units</a:t>
            </a:r>
            <a:endParaRPr/>
          </a:p>
        </p:txBody>
      </p:sp>
      <p:sp>
        <p:nvSpPr>
          <p:cNvPr id="304" name="Google Shape;304;p61"/>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480"/>
              </a:spcBef>
              <a:spcAft>
                <a:spcPts val="0"/>
              </a:spcAft>
              <a:buSzPts val="2400"/>
              <a:buChar char="●"/>
            </a:pPr>
            <a:r>
              <a:rPr lang="en"/>
              <a:t>How many SDs above average?</a:t>
            </a:r>
            <a:endParaRPr sz="600"/>
          </a:p>
          <a:p>
            <a:pPr marL="457200" lvl="0" indent="-381000" algn="l" rtl="0">
              <a:lnSpc>
                <a:spcPct val="115000"/>
              </a:lnSpc>
              <a:spcBef>
                <a:spcPts val="0"/>
              </a:spcBef>
              <a:spcAft>
                <a:spcPts val="0"/>
              </a:spcAft>
              <a:buClr>
                <a:srgbClr val="C4820E"/>
              </a:buClr>
              <a:buSzPts val="2400"/>
              <a:buChar char="●"/>
            </a:pPr>
            <a:r>
              <a:rPr lang="en" b="1" i="1">
                <a:solidFill>
                  <a:srgbClr val="0000FF"/>
                </a:solidFill>
              </a:rPr>
              <a:t>z = </a:t>
            </a:r>
            <a:r>
              <a:rPr lang="en" b="1">
                <a:solidFill>
                  <a:srgbClr val="0000FF"/>
                </a:solidFill>
              </a:rPr>
              <a:t>(value</a:t>
            </a:r>
            <a:r>
              <a:rPr lang="en" b="1" i="1">
                <a:solidFill>
                  <a:srgbClr val="0000FF"/>
                </a:solidFill>
              </a:rPr>
              <a:t> - </a:t>
            </a:r>
            <a:r>
              <a:rPr lang="en" b="1">
                <a:solidFill>
                  <a:srgbClr val="0000FF"/>
                </a:solidFill>
              </a:rPr>
              <a:t>average)/SD</a:t>
            </a:r>
            <a:endParaRPr b="1">
              <a:solidFill>
                <a:srgbClr val="0000FF"/>
              </a:solidFill>
            </a:endParaRPr>
          </a:p>
          <a:p>
            <a:pPr marL="914400" lvl="1" indent="-381000" algn="l" rtl="0">
              <a:lnSpc>
                <a:spcPct val="115000"/>
              </a:lnSpc>
              <a:spcBef>
                <a:spcPts val="0"/>
              </a:spcBef>
              <a:spcAft>
                <a:spcPts val="0"/>
              </a:spcAft>
              <a:buSzPts val="2400"/>
              <a:buChar char="○"/>
            </a:pPr>
            <a:r>
              <a:rPr lang="en"/>
              <a:t>Negative z: 	value below average</a:t>
            </a:r>
            <a:endParaRPr/>
          </a:p>
          <a:p>
            <a:pPr marL="914400" lvl="1" indent="-381000" algn="l" rtl="0">
              <a:lnSpc>
                <a:spcPct val="115000"/>
              </a:lnSpc>
              <a:spcBef>
                <a:spcPts val="0"/>
              </a:spcBef>
              <a:spcAft>
                <a:spcPts val="0"/>
              </a:spcAft>
              <a:buSzPts val="2400"/>
              <a:buChar char="○"/>
            </a:pPr>
            <a:r>
              <a:rPr lang="en"/>
              <a:t>Positive z: 	value above average</a:t>
            </a:r>
            <a:endParaRPr/>
          </a:p>
          <a:p>
            <a:pPr marL="914400" lvl="1" indent="-381000" algn="l" rtl="0">
              <a:lnSpc>
                <a:spcPct val="115000"/>
              </a:lnSpc>
              <a:spcBef>
                <a:spcPts val="0"/>
              </a:spcBef>
              <a:spcAft>
                <a:spcPts val="0"/>
              </a:spcAft>
              <a:buSzPts val="2400"/>
              <a:buChar char="○"/>
            </a:pPr>
            <a:r>
              <a:rPr lang="en"/>
              <a:t>z = 0: 			value equal to average</a:t>
            </a:r>
            <a:endParaRPr sz="600"/>
          </a:p>
          <a:p>
            <a:pPr marL="457200" lvl="0" indent="-381000" algn="l" rtl="0">
              <a:lnSpc>
                <a:spcPct val="115000"/>
              </a:lnSpc>
              <a:spcBef>
                <a:spcPts val="0"/>
              </a:spcBef>
              <a:spcAft>
                <a:spcPts val="0"/>
              </a:spcAft>
              <a:buClr>
                <a:srgbClr val="C4820E"/>
              </a:buClr>
              <a:buSzPts val="2400"/>
              <a:buChar char="●"/>
            </a:pPr>
            <a:r>
              <a:rPr lang="en"/>
              <a:t>When values are in standard units: average = 0, SD = 1</a:t>
            </a:r>
            <a:endParaRPr sz="600"/>
          </a:p>
          <a:p>
            <a:pPr marL="457200" lvl="0" indent="-381000" algn="l" rtl="0">
              <a:lnSpc>
                <a:spcPct val="115000"/>
              </a:lnSpc>
              <a:spcBef>
                <a:spcPts val="0"/>
              </a:spcBef>
              <a:spcAft>
                <a:spcPts val="0"/>
              </a:spcAft>
              <a:buSzPts val="2400"/>
              <a:buChar char="●"/>
            </a:pPr>
            <a:r>
              <a:rPr lang="en"/>
              <a:t>Chebyshev: At least 96% of the values of </a:t>
            </a:r>
            <a:r>
              <a:rPr lang="en" i="1"/>
              <a:t>z</a:t>
            </a:r>
            <a:r>
              <a:rPr lang="en"/>
              <a:t> are between -5 and 5</a:t>
            </a:r>
            <a:endParaRPr/>
          </a:p>
        </p:txBody>
      </p:sp>
      <p:sp>
        <p:nvSpPr>
          <p:cNvPr id="305" name="Google Shape;305;p61"/>
          <p:cNvSpPr txBox="1"/>
          <p:nvPr/>
        </p:nvSpPr>
        <p:spPr>
          <a:xfrm>
            <a:off x="3668250" y="4086175"/>
            <a:ext cx="1807500" cy="59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62"/>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311" name="Google Shape;311;p62"/>
          <p:cNvSpPr txBox="1">
            <a:spLocks noGrp="1"/>
          </p:cNvSpPr>
          <p:nvPr>
            <p:ph type="body" idx="1"/>
          </p:nvPr>
        </p:nvSpPr>
        <p:spPr>
          <a:xfrm>
            <a:off x="457200" y="971550"/>
            <a:ext cx="3204900" cy="31101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r>
              <a:rPr lang="en"/>
              <a:t>Find whole numbers that are close to:</a:t>
            </a:r>
            <a:endParaRPr/>
          </a:p>
          <a:p>
            <a:pPr marL="0" lvl="0" indent="0" algn="l" rtl="0">
              <a:spcBef>
                <a:spcPts val="480"/>
              </a:spcBef>
              <a:spcAft>
                <a:spcPts val="0"/>
              </a:spcAft>
              <a:buNone/>
            </a:pPr>
            <a:endParaRPr/>
          </a:p>
          <a:p>
            <a:pPr marL="457200" lvl="0" indent="-381000" algn="l" rtl="0">
              <a:spcBef>
                <a:spcPts val="480"/>
              </a:spcBef>
              <a:spcAft>
                <a:spcPts val="0"/>
              </a:spcAft>
              <a:buSzPts val="2400"/>
              <a:buAutoNum type="alphaLcParenBoth"/>
            </a:pPr>
            <a:r>
              <a:rPr lang="en"/>
              <a:t>the average age</a:t>
            </a:r>
            <a:endParaRPr/>
          </a:p>
          <a:p>
            <a:pPr marL="0" lvl="0" indent="0" algn="l" rtl="0">
              <a:spcBef>
                <a:spcPts val="480"/>
              </a:spcBef>
              <a:spcAft>
                <a:spcPts val="0"/>
              </a:spcAft>
              <a:buNone/>
            </a:pPr>
            <a:endParaRPr/>
          </a:p>
          <a:p>
            <a:pPr marL="457200" lvl="0" indent="-381000" algn="l" rtl="0">
              <a:spcBef>
                <a:spcPts val="480"/>
              </a:spcBef>
              <a:spcAft>
                <a:spcPts val="0"/>
              </a:spcAft>
              <a:buSzPts val="2400"/>
              <a:buAutoNum type="alphaLcParenBoth"/>
            </a:pPr>
            <a:r>
              <a:rPr lang="en"/>
              <a:t>the SD of the ages</a:t>
            </a:r>
            <a:endParaRPr/>
          </a:p>
        </p:txBody>
      </p:sp>
      <p:pic>
        <p:nvPicPr>
          <p:cNvPr id="312" name="Google Shape;312;p62"/>
          <p:cNvPicPr preferRelativeResize="0"/>
          <p:nvPr/>
        </p:nvPicPr>
        <p:blipFill>
          <a:blip r:embed="rId3">
            <a:alphaModFix/>
          </a:blip>
          <a:stretch>
            <a:fillRect/>
          </a:stretch>
        </p:blipFill>
        <p:spPr>
          <a:xfrm>
            <a:off x="4394525" y="881875"/>
            <a:ext cx="3684275" cy="3849875"/>
          </a:xfrm>
          <a:prstGeom prst="rect">
            <a:avLst/>
          </a:prstGeom>
          <a:noFill/>
          <a:ln>
            <a:noFill/>
          </a:ln>
        </p:spPr>
      </p:pic>
      <p:sp>
        <p:nvSpPr>
          <p:cNvPr id="313" name="Google Shape;313;p62"/>
          <p:cNvSpPr txBox="1"/>
          <p:nvPr/>
        </p:nvSpPr>
        <p:spPr>
          <a:xfrm>
            <a:off x="1421850" y="4081650"/>
            <a:ext cx="1275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B7EA1"/>
                </a:solidFill>
                <a:highlight>
                  <a:srgbClr val="FFFFFF"/>
                </a:highlight>
              </a:rPr>
              <a:t>(Demo)</a:t>
            </a:r>
            <a:endParaRPr sz="2400">
              <a:solidFill>
                <a:srgbClr val="3B7EA1"/>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3"/>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SD and the Histogram</a:t>
            </a:r>
            <a:endParaRPr/>
          </a:p>
        </p:txBody>
      </p:sp>
      <p:sp>
        <p:nvSpPr>
          <p:cNvPr id="319" name="Google Shape;319;p63"/>
          <p:cNvSpPr txBox="1">
            <a:spLocks noGrp="1"/>
          </p:cNvSpPr>
          <p:nvPr>
            <p:ph type="body" idx="1"/>
          </p:nvPr>
        </p:nvSpPr>
        <p:spPr>
          <a:xfrm>
            <a:off x="517975" y="1242950"/>
            <a:ext cx="8229600" cy="1959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Usually, it's not easy to estimate the SD by looking at a histogram.</a:t>
            </a:r>
            <a:endParaRPr/>
          </a:p>
          <a:p>
            <a:pPr marL="0" lvl="0" indent="0" algn="l" rtl="0">
              <a:spcBef>
                <a:spcPts val="400"/>
              </a:spcBef>
              <a:spcAft>
                <a:spcPts val="0"/>
              </a:spcAft>
              <a:buNone/>
            </a:pPr>
            <a:endParaRPr/>
          </a:p>
          <a:p>
            <a:pPr marL="457200" lvl="0" indent="-381000" algn="l" rtl="0">
              <a:spcBef>
                <a:spcPts val="400"/>
              </a:spcBef>
              <a:spcAft>
                <a:spcPts val="0"/>
              </a:spcAft>
              <a:buSzPts val="2400"/>
              <a:buChar char="●"/>
            </a:pPr>
            <a:r>
              <a:rPr lang="en"/>
              <a:t>But if the histogram has a bell shape, then you can.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64"/>
          <p:cNvSpPr txBox="1">
            <a:spLocks noGrp="1"/>
          </p:cNvSpPr>
          <p:nvPr>
            <p:ph type="title"/>
          </p:nvPr>
        </p:nvSpPr>
        <p:spPr>
          <a:xfrm>
            <a:off x="457200" y="205975"/>
            <a:ext cx="72438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SD and Bell-Shaped Curves</a:t>
            </a:r>
            <a:endParaRPr/>
          </a:p>
        </p:txBody>
      </p:sp>
      <p:sp>
        <p:nvSpPr>
          <p:cNvPr id="325" name="Google Shape;325;p64"/>
          <p:cNvSpPr txBox="1">
            <a:spLocks noGrp="1"/>
          </p:cNvSpPr>
          <p:nvPr>
            <p:ph type="body" idx="1"/>
          </p:nvPr>
        </p:nvSpPr>
        <p:spPr>
          <a:xfrm>
            <a:off x="305300" y="1110475"/>
            <a:ext cx="8229600" cy="27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a histogram is bell-shaped, then</a:t>
            </a:r>
            <a:endParaRPr/>
          </a:p>
          <a:p>
            <a:pPr marL="0" lvl="0" indent="0" algn="l" rtl="0">
              <a:spcBef>
                <a:spcPts val="400"/>
              </a:spcBef>
              <a:spcAft>
                <a:spcPts val="0"/>
              </a:spcAft>
              <a:buNone/>
            </a:pPr>
            <a:endParaRPr/>
          </a:p>
          <a:p>
            <a:pPr marL="457200" lvl="0" indent="-381000" algn="l" rtl="0">
              <a:spcBef>
                <a:spcPts val="400"/>
              </a:spcBef>
              <a:spcAft>
                <a:spcPts val="0"/>
              </a:spcAft>
              <a:buSzPts val="2400"/>
              <a:buChar char="●"/>
            </a:pPr>
            <a:r>
              <a:rPr lang="en"/>
              <a:t>the average is at the center</a:t>
            </a:r>
            <a:endParaRPr/>
          </a:p>
          <a:p>
            <a:pPr marL="0" lvl="0" indent="0" algn="l" rtl="0">
              <a:spcBef>
                <a:spcPts val="400"/>
              </a:spcBef>
              <a:spcAft>
                <a:spcPts val="0"/>
              </a:spcAft>
              <a:buNone/>
            </a:pPr>
            <a:endParaRPr/>
          </a:p>
          <a:p>
            <a:pPr marL="457200" lvl="0" indent="-381000" algn="l" rtl="0">
              <a:spcBef>
                <a:spcPts val="400"/>
              </a:spcBef>
              <a:spcAft>
                <a:spcPts val="0"/>
              </a:spcAft>
              <a:buSzPts val="2400"/>
              <a:buChar char="●"/>
            </a:pPr>
            <a:r>
              <a:rPr lang="en"/>
              <a:t>the SD is the distance between the average and the points of inflection on either side</a:t>
            </a:r>
            <a:endParaRPr/>
          </a:p>
        </p:txBody>
      </p:sp>
      <p:sp>
        <p:nvSpPr>
          <p:cNvPr id="326" name="Google Shape;326;p64"/>
          <p:cNvSpPr txBox="1"/>
          <p:nvPr/>
        </p:nvSpPr>
        <p:spPr>
          <a:xfrm>
            <a:off x="3750050" y="4041775"/>
            <a:ext cx="13401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B7EA1"/>
                </a:solidFill>
              </a:rPr>
              <a:t>(Demo)</a:t>
            </a:r>
            <a:endParaRPr sz="2400">
              <a:solidFill>
                <a:srgbClr val="3B7EA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a:spLocks noGrp="1"/>
          </p:cNvSpPr>
          <p:nvPr>
            <p:ph type="ctrTitle"/>
          </p:nvPr>
        </p:nvSpPr>
        <p:spPr>
          <a:prstGeom prst="rect">
            <a:avLst/>
          </a:prstGeom>
        </p:spPr>
        <p:txBody>
          <a:bodyPr spcFirstLastPara="1" wrap="square" lIns="91425" tIns="91425" rIns="91425" bIns="91425" anchor="b" anchorCtr="0">
            <a:noAutofit/>
          </a:bodyPr>
          <a:lstStyle/>
          <a:p>
            <a:pPr lvl="0"/>
            <a:r>
              <a:rPr lang="en" dirty="0"/>
              <a:t>Module 8</a:t>
            </a:r>
            <a:endParaRPr dirty="0"/>
          </a:p>
        </p:txBody>
      </p:sp>
      <p:sp>
        <p:nvSpPr>
          <p:cNvPr id="185" name="Google Shape;185;p4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Normal Curve</a:t>
            </a:r>
            <a:endParaRPr/>
          </a:p>
        </p:txBody>
      </p:sp>
    </p:spTree>
    <p:extLst>
      <p:ext uri="{BB962C8B-B14F-4D97-AF65-F5344CB8AC3E}">
        <p14:creationId xmlns:p14="http://schemas.microsoft.com/office/powerpoint/2010/main" val="977790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7"/>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Standard Units (review)</a:t>
            </a:r>
            <a:endParaRPr dirty="0"/>
          </a:p>
        </p:txBody>
      </p:sp>
    </p:spTree>
    <p:extLst>
      <p:ext uri="{BB962C8B-B14F-4D97-AF65-F5344CB8AC3E}">
        <p14:creationId xmlns:p14="http://schemas.microsoft.com/office/powerpoint/2010/main" val="2733140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8"/>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Standard Units</a:t>
            </a:r>
            <a:endParaRPr/>
          </a:p>
        </p:txBody>
      </p:sp>
      <p:sp>
        <p:nvSpPr>
          <p:cNvPr id="219" name="Google Shape;219;p48"/>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480"/>
              </a:spcBef>
              <a:spcAft>
                <a:spcPts val="0"/>
              </a:spcAft>
              <a:buSzPts val="2400"/>
              <a:buChar char="●"/>
            </a:pPr>
            <a:r>
              <a:rPr lang="en"/>
              <a:t>How many SDs above average?</a:t>
            </a:r>
            <a:endParaRPr sz="600"/>
          </a:p>
          <a:p>
            <a:pPr marL="457200" lvl="0" indent="-381000" algn="l" rtl="0">
              <a:lnSpc>
                <a:spcPct val="115000"/>
              </a:lnSpc>
              <a:spcBef>
                <a:spcPts val="0"/>
              </a:spcBef>
              <a:spcAft>
                <a:spcPts val="0"/>
              </a:spcAft>
              <a:buClr>
                <a:srgbClr val="C4820E"/>
              </a:buClr>
              <a:buSzPts val="2400"/>
              <a:buChar char="●"/>
            </a:pPr>
            <a:r>
              <a:rPr lang="en" b="1" i="1">
                <a:solidFill>
                  <a:srgbClr val="0000FF"/>
                </a:solidFill>
              </a:rPr>
              <a:t>z = </a:t>
            </a:r>
            <a:r>
              <a:rPr lang="en" b="1">
                <a:solidFill>
                  <a:srgbClr val="0000FF"/>
                </a:solidFill>
              </a:rPr>
              <a:t>(value</a:t>
            </a:r>
            <a:r>
              <a:rPr lang="en" b="1" i="1">
                <a:solidFill>
                  <a:srgbClr val="0000FF"/>
                </a:solidFill>
              </a:rPr>
              <a:t> - </a:t>
            </a:r>
            <a:r>
              <a:rPr lang="en" b="1">
                <a:solidFill>
                  <a:srgbClr val="0000FF"/>
                </a:solidFill>
              </a:rPr>
              <a:t>average)/SD</a:t>
            </a:r>
            <a:endParaRPr b="1">
              <a:solidFill>
                <a:srgbClr val="0000FF"/>
              </a:solidFill>
            </a:endParaRPr>
          </a:p>
          <a:p>
            <a:pPr marL="914400" lvl="1" indent="-381000" algn="l" rtl="0">
              <a:lnSpc>
                <a:spcPct val="115000"/>
              </a:lnSpc>
              <a:spcBef>
                <a:spcPts val="0"/>
              </a:spcBef>
              <a:spcAft>
                <a:spcPts val="0"/>
              </a:spcAft>
              <a:buSzPts val="2400"/>
              <a:buChar char="○"/>
            </a:pPr>
            <a:r>
              <a:rPr lang="en"/>
              <a:t>Negative z: 	value below average</a:t>
            </a:r>
            <a:endParaRPr/>
          </a:p>
          <a:p>
            <a:pPr marL="914400" lvl="1" indent="-381000" algn="l" rtl="0">
              <a:lnSpc>
                <a:spcPct val="115000"/>
              </a:lnSpc>
              <a:spcBef>
                <a:spcPts val="0"/>
              </a:spcBef>
              <a:spcAft>
                <a:spcPts val="0"/>
              </a:spcAft>
              <a:buSzPts val="2400"/>
              <a:buChar char="○"/>
            </a:pPr>
            <a:r>
              <a:rPr lang="en"/>
              <a:t>Positive z: 	value above average</a:t>
            </a:r>
            <a:endParaRPr/>
          </a:p>
          <a:p>
            <a:pPr marL="914400" lvl="1" indent="-381000" algn="l" rtl="0">
              <a:lnSpc>
                <a:spcPct val="115000"/>
              </a:lnSpc>
              <a:spcBef>
                <a:spcPts val="0"/>
              </a:spcBef>
              <a:spcAft>
                <a:spcPts val="0"/>
              </a:spcAft>
              <a:buSzPts val="2400"/>
              <a:buChar char="○"/>
            </a:pPr>
            <a:r>
              <a:rPr lang="en"/>
              <a:t>z = 0: 			value equal to average</a:t>
            </a:r>
            <a:endParaRPr sz="600"/>
          </a:p>
          <a:p>
            <a:pPr marL="457200" lvl="0" indent="-381000" algn="l" rtl="0">
              <a:lnSpc>
                <a:spcPct val="115000"/>
              </a:lnSpc>
              <a:spcBef>
                <a:spcPts val="0"/>
              </a:spcBef>
              <a:spcAft>
                <a:spcPts val="0"/>
              </a:spcAft>
              <a:buClr>
                <a:srgbClr val="C4820E"/>
              </a:buClr>
              <a:buSzPts val="2400"/>
              <a:buChar char="●"/>
            </a:pPr>
            <a:r>
              <a:rPr lang="en"/>
              <a:t>When values are in standard units: average = 0, SD = 1</a:t>
            </a:r>
            <a:endParaRPr sz="600"/>
          </a:p>
          <a:p>
            <a:pPr marL="457200" lvl="0" indent="-381000" algn="l" rtl="0">
              <a:lnSpc>
                <a:spcPct val="115000"/>
              </a:lnSpc>
              <a:spcBef>
                <a:spcPts val="0"/>
              </a:spcBef>
              <a:spcAft>
                <a:spcPts val="0"/>
              </a:spcAft>
              <a:buSzPts val="2400"/>
              <a:buChar char="●"/>
            </a:pPr>
            <a:r>
              <a:rPr lang="en"/>
              <a:t>Chebyshev: At least 96% of the values of </a:t>
            </a:r>
            <a:r>
              <a:rPr lang="en" i="1"/>
              <a:t>z</a:t>
            </a:r>
            <a:r>
              <a:rPr lang="en"/>
              <a:t> are between -5 and 5</a:t>
            </a:r>
            <a:endParaRPr/>
          </a:p>
        </p:txBody>
      </p:sp>
      <p:sp>
        <p:nvSpPr>
          <p:cNvPr id="220" name="Google Shape;220;p48"/>
          <p:cNvSpPr txBox="1"/>
          <p:nvPr/>
        </p:nvSpPr>
        <p:spPr>
          <a:xfrm>
            <a:off x="3668250" y="4086175"/>
            <a:ext cx="1807500" cy="59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a:p>
        </p:txBody>
      </p:sp>
    </p:spTree>
    <p:extLst>
      <p:ext uri="{BB962C8B-B14F-4D97-AF65-F5344CB8AC3E}">
        <p14:creationId xmlns:p14="http://schemas.microsoft.com/office/powerpoint/2010/main" val="378361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9"/>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226" name="Google Shape;226;p49"/>
          <p:cNvSpPr txBox="1">
            <a:spLocks noGrp="1"/>
          </p:cNvSpPr>
          <p:nvPr>
            <p:ph type="body" idx="1"/>
          </p:nvPr>
        </p:nvSpPr>
        <p:spPr>
          <a:xfrm>
            <a:off x="457200" y="971550"/>
            <a:ext cx="3204900" cy="31101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r>
              <a:rPr lang="en"/>
              <a:t>Find whole numbers that are close to:</a:t>
            </a:r>
            <a:endParaRPr/>
          </a:p>
          <a:p>
            <a:pPr marL="0" lvl="0" indent="0" algn="l" rtl="0">
              <a:spcBef>
                <a:spcPts val="480"/>
              </a:spcBef>
              <a:spcAft>
                <a:spcPts val="0"/>
              </a:spcAft>
              <a:buNone/>
            </a:pPr>
            <a:endParaRPr/>
          </a:p>
          <a:p>
            <a:pPr marL="457200" lvl="0" indent="-381000" algn="l" rtl="0">
              <a:spcBef>
                <a:spcPts val="480"/>
              </a:spcBef>
              <a:spcAft>
                <a:spcPts val="0"/>
              </a:spcAft>
              <a:buSzPts val="2400"/>
              <a:buAutoNum type="alphaLcParenBoth"/>
            </a:pPr>
            <a:r>
              <a:rPr lang="en"/>
              <a:t>the average age</a:t>
            </a:r>
            <a:endParaRPr/>
          </a:p>
          <a:p>
            <a:pPr marL="0" lvl="0" indent="0" algn="l" rtl="0">
              <a:spcBef>
                <a:spcPts val="480"/>
              </a:spcBef>
              <a:spcAft>
                <a:spcPts val="0"/>
              </a:spcAft>
              <a:buNone/>
            </a:pPr>
            <a:endParaRPr/>
          </a:p>
          <a:p>
            <a:pPr marL="457200" lvl="0" indent="-381000" algn="l" rtl="0">
              <a:spcBef>
                <a:spcPts val="480"/>
              </a:spcBef>
              <a:spcAft>
                <a:spcPts val="0"/>
              </a:spcAft>
              <a:buSzPts val="2400"/>
              <a:buAutoNum type="alphaLcParenBoth"/>
            </a:pPr>
            <a:r>
              <a:rPr lang="en"/>
              <a:t>the SD of the ages</a:t>
            </a:r>
            <a:endParaRPr/>
          </a:p>
        </p:txBody>
      </p:sp>
      <p:pic>
        <p:nvPicPr>
          <p:cNvPr id="227" name="Google Shape;227;p49"/>
          <p:cNvPicPr preferRelativeResize="0"/>
          <p:nvPr/>
        </p:nvPicPr>
        <p:blipFill>
          <a:blip r:embed="rId3">
            <a:alphaModFix/>
          </a:blip>
          <a:stretch>
            <a:fillRect/>
          </a:stretch>
        </p:blipFill>
        <p:spPr>
          <a:xfrm>
            <a:off x="4394525" y="881875"/>
            <a:ext cx="3684275" cy="3849875"/>
          </a:xfrm>
          <a:prstGeom prst="rect">
            <a:avLst/>
          </a:prstGeom>
          <a:noFill/>
          <a:ln>
            <a:noFill/>
          </a:ln>
        </p:spPr>
      </p:pic>
      <p:sp>
        <p:nvSpPr>
          <p:cNvPr id="228" name="Google Shape;228;p49"/>
          <p:cNvSpPr txBox="1"/>
          <p:nvPr/>
        </p:nvSpPr>
        <p:spPr>
          <a:xfrm>
            <a:off x="1421850" y="4081650"/>
            <a:ext cx="1275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B7EA1"/>
                </a:solidFill>
                <a:highlight>
                  <a:srgbClr val="FFFFFF"/>
                </a:highlight>
              </a:rPr>
              <a:t>(Demo)</a:t>
            </a:r>
            <a:endParaRPr sz="2400">
              <a:solidFill>
                <a:srgbClr val="3B7EA1"/>
              </a:solidFill>
              <a:highlight>
                <a:srgbClr val="FFFFFF"/>
              </a:highlight>
            </a:endParaRPr>
          </a:p>
        </p:txBody>
      </p:sp>
    </p:spTree>
    <p:extLst>
      <p:ext uri="{BB962C8B-B14F-4D97-AF65-F5344CB8AC3E}">
        <p14:creationId xmlns:p14="http://schemas.microsoft.com/office/powerpoint/2010/main" val="1118556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0"/>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SD and the Histogram</a:t>
            </a:r>
            <a:endParaRPr/>
          </a:p>
        </p:txBody>
      </p:sp>
      <p:sp>
        <p:nvSpPr>
          <p:cNvPr id="234" name="Google Shape;234;p50"/>
          <p:cNvSpPr txBox="1">
            <a:spLocks noGrp="1"/>
          </p:cNvSpPr>
          <p:nvPr>
            <p:ph type="body" idx="1"/>
          </p:nvPr>
        </p:nvSpPr>
        <p:spPr>
          <a:xfrm>
            <a:off x="517975" y="1242950"/>
            <a:ext cx="8229600" cy="19599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Usually, it's not easy to estimate the SD by looking at a histogram.</a:t>
            </a:r>
            <a:endParaRPr/>
          </a:p>
          <a:p>
            <a:pPr marL="0" lvl="0" indent="0" algn="l" rtl="0">
              <a:spcBef>
                <a:spcPts val="400"/>
              </a:spcBef>
              <a:spcAft>
                <a:spcPts val="0"/>
              </a:spcAft>
              <a:buNone/>
            </a:pPr>
            <a:endParaRPr/>
          </a:p>
          <a:p>
            <a:pPr marL="457200" lvl="0" indent="-381000" algn="l" rtl="0">
              <a:spcBef>
                <a:spcPts val="400"/>
              </a:spcBef>
              <a:spcAft>
                <a:spcPts val="0"/>
              </a:spcAft>
              <a:buSzPts val="2400"/>
              <a:buChar char="●"/>
            </a:pPr>
            <a:r>
              <a:rPr lang="en"/>
              <a:t>But if the histogram has a bell shape, then you can.</a:t>
            </a:r>
            <a:endParaRPr/>
          </a:p>
        </p:txBody>
      </p:sp>
    </p:spTree>
    <p:extLst>
      <p:ext uri="{BB962C8B-B14F-4D97-AF65-F5344CB8AC3E}">
        <p14:creationId xmlns:p14="http://schemas.microsoft.com/office/powerpoint/2010/main" val="274036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51"/>
          <p:cNvSpPr txBox="1">
            <a:spLocks noGrp="1"/>
          </p:cNvSpPr>
          <p:nvPr>
            <p:ph type="title"/>
          </p:nvPr>
        </p:nvSpPr>
        <p:spPr>
          <a:xfrm>
            <a:off x="457200" y="205975"/>
            <a:ext cx="72438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SD and Bell-Shaped Curves</a:t>
            </a:r>
            <a:endParaRPr/>
          </a:p>
        </p:txBody>
      </p:sp>
      <p:sp>
        <p:nvSpPr>
          <p:cNvPr id="240" name="Google Shape;240;p51"/>
          <p:cNvSpPr txBox="1">
            <a:spLocks noGrp="1"/>
          </p:cNvSpPr>
          <p:nvPr>
            <p:ph type="body" idx="1"/>
          </p:nvPr>
        </p:nvSpPr>
        <p:spPr>
          <a:xfrm>
            <a:off x="305300" y="1110475"/>
            <a:ext cx="8229600" cy="27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a histogram is bell-shaped, then</a:t>
            </a:r>
            <a:endParaRPr/>
          </a:p>
          <a:p>
            <a:pPr marL="0" lvl="0" indent="0" algn="l" rtl="0">
              <a:spcBef>
                <a:spcPts val="400"/>
              </a:spcBef>
              <a:spcAft>
                <a:spcPts val="0"/>
              </a:spcAft>
              <a:buNone/>
            </a:pPr>
            <a:endParaRPr/>
          </a:p>
          <a:p>
            <a:pPr marL="457200" lvl="0" indent="-381000" algn="l" rtl="0">
              <a:spcBef>
                <a:spcPts val="400"/>
              </a:spcBef>
              <a:spcAft>
                <a:spcPts val="0"/>
              </a:spcAft>
              <a:buSzPts val="2400"/>
              <a:buChar char="●"/>
            </a:pPr>
            <a:r>
              <a:rPr lang="en"/>
              <a:t>the average is at the center</a:t>
            </a:r>
            <a:endParaRPr/>
          </a:p>
          <a:p>
            <a:pPr marL="0" lvl="0" indent="0" algn="l" rtl="0">
              <a:spcBef>
                <a:spcPts val="400"/>
              </a:spcBef>
              <a:spcAft>
                <a:spcPts val="0"/>
              </a:spcAft>
              <a:buNone/>
            </a:pPr>
            <a:endParaRPr/>
          </a:p>
          <a:p>
            <a:pPr marL="457200" lvl="0" indent="-381000" algn="l" rtl="0">
              <a:spcBef>
                <a:spcPts val="400"/>
              </a:spcBef>
              <a:spcAft>
                <a:spcPts val="0"/>
              </a:spcAft>
              <a:buSzPts val="2400"/>
              <a:buChar char="●"/>
            </a:pPr>
            <a:r>
              <a:rPr lang="en"/>
              <a:t>the SD is the distance between the average and the points of inflection on either side</a:t>
            </a:r>
            <a:endParaRPr/>
          </a:p>
        </p:txBody>
      </p:sp>
      <p:sp>
        <p:nvSpPr>
          <p:cNvPr id="241" name="Google Shape;241;p51"/>
          <p:cNvSpPr txBox="1"/>
          <p:nvPr/>
        </p:nvSpPr>
        <p:spPr>
          <a:xfrm>
            <a:off x="3750050" y="4041775"/>
            <a:ext cx="1340100" cy="67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B7EA1"/>
                </a:solidFill>
              </a:rPr>
              <a:t>(Demo)</a:t>
            </a:r>
            <a:endParaRPr sz="2400">
              <a:solidFill>
                <a:srgbClr val="3B7EA1"/>
              </a:solidFill>
            </a:endParaRPr>
          </a:p>
        </p:txBody>
      </p:sp>
    </p:spTree>
    <p:extLst>
      <p:ext uri="{BB962C8B-B14F-4D97-AF65-F5344CB8AC3E}">
        <p14:creationId xmlns:p14="http://schemas.microsoft.com/office/powerpoint/2010/main" val="267770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Center and Spread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52"/>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 Normal Distribution</a:t>
            </a:r>
            <a:endParaRPr/>
          </a:p>
        </p:txBody>
      </p:sp>
    </p:spTree>
    <p:extLst>
      <p:ext uri="{BB962C8B-B14F-4D97-AF65-F5344CB8AC3E}">
        <p14:creationId xmlns:p14="http://schemas.microsoft.com/office/powerpoint/2010/main" val="1295518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3"/>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Standard Normal Curve</a:t>
            </a:r>
            <a:endParaRPr/>
          </a:p>
        </p:txBody>
      </p:sp>
      <p:sp>
        <p:nvSpPr>
          <p:cNvPr id="252" name="Google Shape;252;p53"/>
          <p:cNvSpPr txBox="1">
            <a:spLocks noGrp="1"/>
          </p:cNvSpPr>
          <p:nvPr>
            <p:ph type="body" idx="1"/>
          </p:nvPr>
        </p:nvSpPr>
        <p:spPr>
          <a:xfrm>
            <a:off x="457200" y="971550"/>
            <a:ext cx="8229600" cy="6759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r>
              <a:rPr lang="en"/>
              <a:t>A beautiful formula that we won’t use at all:</a:t>
            </a:r>
            <a:endParaRPr/>
          </a:p>
        </p:txBody>
      </p:sp>
      <p:pic>
        <p:nvPicPr>
          <p:cNvPr id="253" name="Google Shape;253;p53"/>
          <p:cNvPicPr preferRelativeResize="0"/>
          <p:nvPr/>
        </p:nvPicPr>
        <p:blipFill>
          <a:blip r:embed="rId3">
            <a:alphaModFix/>
          </a:blip>
          <a:stretch>
            <a:fillRect/>
          </a:stretch>
        </p:blipFill>
        <p:spPr>
          <a:xfrm>
            <a:off x="909625" y="2071188"/>
            <a:ext cx="7324725" cy="1304925"/>
          </a:xfrm>
          <a:prstGeom prst="rect">
            <a:avLst/>
          </a:prstGeom>
          <a:noFill/>
          <a:ln>
            <a:noFill/>
          </a:ln>
        </p:spPr>
      </p:pic>
    </p:spTree>
    <p:extLst>
      <p:ext uri="{BB962C8B-B14F-4D97-AF65-F5344CB8AC3E}">
        <p14:creationId xmlns:p14="http://schemas.microsoft.com/office/powerpoint/2010/main" val="2636949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54"/>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Bell Curve</a:t>
            </a:r>
            <a:endParaRPr/>
          </a:p>
        </p:txBody>
      </p:sp>
      <p:pic>
        <p:nvPicPr>
          <p:cNvPr id="259" name="Google Shape;259;p54"/>
          <p:cNvPicPr preferRelativeResize="0"/>
          <p:nvPr/>
        </p:nvPicPr>
        <p:blipFill>
          <a:blip r:embed="rId3">
            <a:alphaModFix/>
          </a:blip>
          <a:stretch>
            <a:fillRect/>
          </a:stretch>
        </p:blipFill>
        <p:spPr>
          <a:xfrm>
            <a:off x="1919475" y="1084887"/>
            <a:ext cx="5062425" cy="3549824"/>
          </a:xfrm>
          <a:prstGeom prst="rect">
            <a:avLst/>
          </a:prstGeom>
          <a:noFill/>
          <a:ln>
            <a:noFill/>
          </a:ln>
        </p:spPr>
      </p:pic>
    </p:spTree>
    <p:extLst>
      <p:ext uri="{BB962C8B-B14F-4D97-AF65-F5344CB8AC3E}">
        <p14:creationId xmlns:p14="http://schemas.microsoft.com/office/powerpoint/2010/main" val="2475994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5"/>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Normal Proportions</a:t>
            </a:r>
            <a:endParaRPr/>
          </a:p>
        </p:txBody>
      </p:sp>
    </p:spTree>
    <p:extLst>
      <p:ext uri="{BB962C8B-B14F-4D97-AF65-F5344CB8AC3E}">
        <p14:creationId xmlns:p14="http://schemas.microsoft.com/office/powerpoint/2010/main" val="1162327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56"/>
          <p:cNvSpPr txBox="1">
            <a:spLocks noGrp="1"/>
          </p:cNvSpPr>
          <p:nvPr>
            <p:ph type="title"/>
          </p:nvPr>
        </p:nvSpPr>
        <p:spPr>
          <a:xfrm>
            <a:off x="457200" y="205975"/>
            <a:ext cx="79272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Big are Most of the Values?</a:t>
            </a:r>
            <a:endParaRPr/>
          </a:p>
        </p:txBody>
      </p:sp>
      <p:sp>
        <p:nvSpPr>
          <p:cNvPr id="270" name="Google Shape;270;p56"/>
          <p:cNvSpPr txBox="1">
            <a:spLocks noGrp="1"/>
          </p:cNvSpPr>
          <p:nvPr>
            <p:ph type="body" idx="1"/>
          </p:nvPr>
        </p:nvSpPr>
        <p:spPr>
          <a:xfrm>
            <a:off x="457200" y="1048775"/>
            <a:ext cx="8229600" cy="114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i="1"/>
              <a:t>No matter what the shape of the distribution,</a:t>
            </a:r>
            <a:endParaRPr b="1" i="1"/>
          </a:p>
          <a:p>
            <a:pPr marL="0" lvl="0" indent="0" algn="l" rtl="0">
              <a:spcBef>
                <a:spcPts val="400"/>
              </a:spcBef>
              <a:spcAft>
                <a:spcPts val="400"/>
              </a:spcAft>
              <a:buNone/>
            </a:pPr>
            <a:r>
              <a:rPr lang="en"/>
              <a:t>the bulk of the data are in the range “average ± a few SDs”</a:t>
            </a:r>
            <a:endParaRPr/>
          </a:p>
        </p:txBody>
      </p:sp>
      <p:sp>
        <p:nvSpPr>
          <p:cNvPr id="271" name="Google Shape;271;p56"/>
          <p:cNvSpPr txBox="1"/>
          <p:nvPr/>
        </p:nvSpPr>
        <p:spPr>
          <a:xfrm>
            <a:off x="486750" y="2360175"/>
            <a:ext cx="8170500" cy="235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b="1" i="1">
                <a:solidFill>
                  <a:schemeClr val="dk1"/>
                </a:solidFill>
              </a:rPr>
              <a:t>If a histogram is bell-shaped</a:t>
            </a:r>
            <a:r>
              <a:rPr lang="en" sz="2400">
                <a:solidFill>
                  <a:schemeClr val="dk1"/>
                </a:solidFill>
              </a:rPr>
              <a:t>, then</a:t>
            </a:r>
            <a:endParaRPr sz="2400">
              <a:solidFill>
                <a:schemeClr val="dk1"/>
              </a:solidFill>
            </a:endParaRPr>
          </a:p>
          <a:p>
            <a:pPr marL="457200" lvl="0" indent="-381000" algn="l" rtl="0">
              <a:spcBef>
                <a:spcPts val="400"/>
              </a:spcBef>
              <a:spcAft>
                <a:spcPts val="0"/>
              </a:spcAft>
              <a:buClr>
                <a:srgbClr val="C4820E"/>
              </a:buClr>
              <a:buSzPts val="2400"/>
              <a:buChar char="●"/>
            </a:pPr>
            <a:r>
              <a:rPr lang="en" sz="2400">
                <a:solidFill>
                  <a:schemeClr val="dk1"/>
                </a:solidFill>
              </a:rPr>
              <a:t>Almost all of the data are in the range </a:t>
            </a:r>
            <a:endParaRPr sz="2400">
              <a:solidFill>
                <a:schemeClr val="dk1"/>
              </a:solidFill>
            </a:endParaRPr>
          </a:p>
          <a:p>
            <a:pPr marL="0" lvl="0" indent="457200" algn="l" rtl="0">
              <a:spcBef>
                <a:spcPts val="400"/>
              </a:spcBef>
              <a:spcAft>
                <a:spcPts val="0"/>
              </a:spcAft>
              <a:buNone/>
            </a:pPr>
            <a:r>
              <a:rPr lang="en" sz="2400">
                <a:solidFill>
                  <a:schemeClr val="dk1"/>
                </a:solidFill>
              </a:rPr>
              <a:t>“average ± 3 SDs”</a:t>
            </a:r>
            <a:endParaRPr sz="2400">
              <a:solidFill>
                <a:schemeClr val="dk1"/>
              </a:solidFill>
            </a:endParaRPr>
          </a:p>
          <a:p>
            <a:pPr marL="0" lvl="0" indent="0" algn="l" rtl="0">
              <a:spcBef>
                <a:spcPts val="400"/>
              </a:spcBef>
              <a:spcAft>
                <a:spcPts val="0"/>
              </a:spcAft>
              <a:buNone/>
            </a:pPr>
            <a:endParaRPr sz="2400">
              <a:solidFill>
                <a:schemeClr val="dk1"/>
              </a:solidFill>
            </a:endParaRPr>
          </a:p>
          <a:p>
            <a:pPr marL="0" lvl="0" indent="0" algn="l" rtl="0">
              <a:spcBef>
                <a:spcPts val="400"/>
              </a:spcBef>
              <a:spcAft>
                <a:spcPts val="0"/>
              </a:spcAft>
              <a:buNone/>
            </a:pPr>
            <a:endParaRPr sz="2400" b="1">
              <a:solidFill>
                <a:srgbClr val="434343"/>
              </a:solidFill>
            </a:endParaRPr>
          </a:p>
        </p:txBody>
      </p:sp>
    </p:spTree>
    <p:extLst>
      <p:ext uri="{BB962C8B-B14F-4D97-AF65-F5344CB8AC3E}">
        <p14:creationId xmlns:p14="http://schemas.microsoft.com/office/powerpoint/2010/main" val="84939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57"/>
          <p:cNvSpPr txBox="1">
            <a:spLocks noGrp="1"/>
          </p:cNvSpPr>
          <p:nvPr>
            <p:ph type="title"/>
          </p:nvPr>
        </p:nvSpPr>
        <p:spPr>
          <a:xfrm>
            <a:off x="457200" y="205975"/>
            <a:ext cx="83418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Bounds and Normal Approximations</a:t>
            </a:r>
            <a:endParaRPr/>
          </a:p>
        </p:txBody>
      </p:sp>
      <p:pic>
        <p:nvPicPr>
          <p:cNvPr id="277" name="Google Shape;277;p57"/>
          <p:cNvPicPr preferRelativeResize="0"/>
          <p:nvPr/>
        </p:nvPicPr>
        <p:blipFill>
          <a:blip r:embed="rId3">
            <a:alphaModFix/>
          </a:blip>
          <a:stretch>
            <a:fillRect/>
          </a:stretch>
        </p:blipFill>
        <p:spPr>
          <a:xfrm>
            <a:off x="436100" y="1487850"/>
            <a:ext cx="8362950" cy="2705100"/>
          </a:xfrm>
          <a:prstGeom prst="rect">
            <a:avLst/>
          </a:prstGeom>
          <a:noFill/>
          <a:ln>
            <a:noFill/>
          </a:ln>
        </p:spPr>
      </p:pic>
      <p:sp>
        <p:nvSpPr>
          <p:cNvPr id="278" name="Google Shape;278;p57"/>
          <p:cNvSpPr txBox="1"/>
          <p:nvPr/>
        </p:nvSpPr>
        <p:spPr>
          <a:xfrm>
            <a:off x="3295450" y="4183975"/>
            <a:ext cx="1642200" cy="506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2127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8"/>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“Central” Area</a:t>
            </a:r>
            <a:endParaRPr/>
          </a:p>
        </p:txBody>
      </p:sp>
      <p:pic>
        <p:nvPicPr>
          <p:cNvPr id="284" name="Google Shape;284;p58"/>
          <p:cNvPicPr preferRelativeResize="0"/>
          <p:nvPr/>
        </p:nvPicPr>
        <p:blipFill>
          <a:blip r:embed="rId3">
            <a:alphaModFix/>
          </a:blip>
          <a:stretch>
            <a:fillRect/>
          </a:stretch>
        </p:blipFill>
        <p:spPr>
          <a:xfrm>
            <a:off x="2026588" y="881875"/>
            <a:ext cx="5090825" cy="3799525"/>
          </a:xfrm>
          <a:prstGeom prst="rect">
            <a:avLst/>
          </a:prstGeom>
          <a:noFill/>
          <a:ln>
            <a:noFill/>
          </a:ln>
        </p:spPr>
      </p:pic>
    </p:spTree>
    <p:extLst>
      <p:ext uri="{BB962C8B-B14F-4D97-AF65-F5344CB8AC3E}">
        <p14:creationId xmlns:p14="http://schemas.microsoft.com/office/powerpoint/2010/main" val="3584068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9"/>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Normal Curve in Practice</a:t>
            </a:r>
            <a:endParaRPr/>
          </a:p>
        </p:txBody>
      </p:sp>
    </p:spTree>
    <p:extLst>
      <p:ext uri="{BB962C8B-B14F-4D97-AF65-F5344CB8AC3E}">
        <p14:creationId xmlns:p14="http://schemas.microsoft.com/office/powerpoint/2010/main" val="21415865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60"/>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Birth weights of babies</a:t>
            </a:r>
            <a:endParaRPr/>
          </a:p>
        </p:txBody>
      </p:sp>
      <p:pic>
        <p:nvPicPr>
          <p:cNvPr id="295" name="Google Shape;295;p60"/>
          <p:cNvPicPr preferRelativeResize="0"/>
          <p:nvPr/>
        </p:nvPicPr>
        <p:blipFill>
          <a:blip r:embed="rId3">
            <a:alphaModFix/>
          </a:blip>
          <a:stretch>
            <a:fillRect/>
          </a:stretch>
        </p:blipFill>
        <p:spPr>
          <a:xfrm>
            <a:off x="2063288" y="1055348"/>
            <a:ext cx="5017424" cy="3804950"/>
          </a:xfrm>
          <a:prstGeom prst="rect">
            <a:avLst/>
          </a:prstGeom>
          <a:noFill/>
          <a:ln>
            <a:noFill/>
          </a:ln>
        </p:spPr>
      </p:pic>
    </p:spTree>
    <p:extLst>
      <p:ext uri="{BB962C8B-B14F-4D97-AF65-F5344CB8AC3E}">
        <p14:creationId xmlns:p14="http://schemas.microsoft.com/office/powerpoint/2010/main" val="2440079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61"/>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Sales of shoes for women</a:t>
            </a:r>
            <a:endParaRPr/>
          </a:p>
        </p:txBody>
      </p:sp>
      <p:pic>
        <p:nvPicPr>
          <p:cNvPr id="301" name="Google Shape;301;p61"/>
          <p:cNvPicPr preferRelativeResize="0"/>
          <p:nvPr/>
        </p:nvPicPr>
        <p:blipFill>
          <a:blip r:embed="rId3">
            <a:alphaModFix/>
          </a:blip>
          <a:stretch>
            <a:fillRect/>
          </a:stretch>
        </p:blipFill>
        <p:spPr>
          <a:xfrm>
            <a:off x="1704975" y="1176053"/>
            <a:ext cx="5734050" cy="3467100"/>
          </a:xfrm>
          <a:prstGeom prst="rect">
            <a:avLst/>
          </a:prstGeom>
          <a:noFill/>
          <a:ln>
            <a:noFill/>
          </a:ln>
        </p:spPr>
      </p:pic>
    </p:spTree>
    <p:extLst>
      <p:ext uri="{BB962C8B-B14F-4D97-AF65-F5344CB8AC3E}">
        <p14:creationId xmlns:p14="http://schemas.microsoft.com/office/powerpoint/2010/main" val="2152874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45"/>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Questions </a:t>
            </a:r>
            <a:endParaRPr/>
          </a:p>
        </p:txBody>
      </p:sp>
      <p:sp>
        <p:nvSpPr>
          <p:cNvPr id="201" name="Google Shape;201;p45"/>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spcBef>
                <a:spcPts val="480"/>
              </a:spcBef>
              <a:spcAft>
                <a:spcPts val="0"/>
              </a:spcAft>
              <a:buSzPts val="2400"/>
              <a:buChar char="●"/>
            </a:pPr>
            <a:r>
              <a:rPr lang="en"/>
              <a:t>How can we quantify natural concepts like “center” and “variability”?</a:t>
            </a:r>
            <a:endParaRPr/>
          </a:p>
          <a:p>
            <a:pPr marL="0" lvl="0" indent="0" algn="l" rtl="0">
              <a:spcBef>
                <a:spcPts val="480"/>
              </a:spcBef>
              <a:spcAft>
                <a:spcPts val="0"/>
              </a:spcAft>
              <a:buNone/>
            </a:pPr>
            <a:endParaRPr/>
          </a:p>
          <a:p>
            <a:pPr marL="457200" lvl="0" indent="-381000" algn="l" rtl="0">
              <a:spcBef>
                <a:spcPts val="480"/>
              </a:spcBef>
              <a:spcAft>
                <a:spcPts val="0"/>
              </a:spcAft>
              <a:buSzPts val="2400"/>
              <a:buChar char="●"/>
            </a:pPr>
            <a:r>
              <a:rPr lang="en"/>
              <a:t>Why do many of the empirical distributions that we generate come out bell shaped?</a:t>
            </a:r>
            <a:endParaRPr/>
          </a:p>
          <a:p>
            <a:pPr marL="0" lvl="0" indent="0" algn="l" rtl="0">
              <a:spcBef>
                <a:spcPts val="480"/>
              </a:spcBef>
              <a:spcAft>
                <a:spcPts val="0"/>
              </a:spcAft>
              <a:buNone/>
            </a:pPr>
            <a:endParaRPr/>
          </a:p>
          <a:p>
            <a:pPr marL="457200" lvl="0" indent="-381000" algn="l" rtl="0">
              <a:spcBef>
                <a:spcPts val="480"/>
              </a:spcBef>
              <a:spcAft>
                <a:spcPts val="0"/>
              </a:spcAft>
              <a:buSzPts val="2400"/>
              <a:buChar char="●"/>
            </a:pPr>
            <a:r>
              <a:rPr lang="en"/>
              <a:t>How is sample size related to the accuracy of an estimate?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62"/>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Heights of men and women</a:t>
            </a:r>
            <a:endParaRPr/>
          </a:p>
        </p:txBody>
      </p:sp>
      <p:pic>
        <p:nvPicPr>
          <p:cNvPr id="307" name="Google Shape;307;p62"/>
          <p:cNvPicPr preferRelativeResize="0"/>
          <p:nvPr/>
        </p:nvPicPr>
        <p:blipFill>
          <a:blip r:embed="rId3">
            <a:alphaModFix/>
          </a:blip>
          <a:stretch>
            <a:fillRect/>
          </a:stretch>
        </p:blipFill>
        <p:spPr>
          <a:xfrm>
            <a:off x="2190750" y="1084703"/>
            <a:ext cx="4762500" cy="3457575"/>
          </a:xfrm>
          <a:prstGeom prst="rect">
            <a:avLst/>
          </a:prstGeom>
          <a:noFill/>
          <a:ln>
            <a:noFill/>
          </a:ln>
        </p:spPr>
      </p:pic>
    </p:spTree>
    <p:extLst>
      <p:ext uri="{BB962C8B-B14F-4D97-AF65-F5344CB8AC3E}">
        <p14:creationId xmlns:p14="http://schemas.microsoft.com/office/powerpoint/2010/main" val="7416715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63"/>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Lengths of Deer Antlers</a:t>
            </a:r>
            <a:endParaRPr/>
          </a:p>
        </p:txBody>
      </p:sp>
      <p:pic>
        <p:nvPicPr>
          <p:cNvPr id="313" name="Google Shape;313;p63"/>
          <p:cNvPicPr preferRelativeResize="0"/>
          <p:nvPr/>
        </p:nvPicPr>
        <p:blipFill>
          <a:blip r:embed="rId3">
            <a:alphaModFix/>
          </a:blip>
          <a:stretch>
            <a:fillRect/>
          </a:stretch>
        </p:blipFill>
        <p:spPr>
          <a:xfrm>
            <a:off x="1714500" y="1101528"/>
            <a:ext cx="5715000" cy="3743325"/>
          </a:xfrm>
          <a:prstGeom prst="rect">
            <a:avLst/>
          </a:prstGeom>
          <a:noFill/>
          <a:ln>
            <a:noFill/>
          </a:ln>
        </p:spPr>
      </p:pic>
    </p:spTree>
    <p:extLst>
      <p:ext uri="{BB962C8B-B14F-4D97-AF65-F5344CB8AC3E}">
        <p14:creationId xmlns:p14="http://schemas.microsoft.com/office/powerpoint/2010/main" val="17290132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64"/>
          <p:cNvSpPr txBox="1">
            <a:spLocks noGrp="1"/>
          </p:cNvSpPr>
          <p:nvPr>
            <p:ph type="title"/>
          </p:nvPr>
        </p:nvSpPr>
        <p:spPr>
          <a:xfrm>
            <a:off x="457200" y="205975"/>
            <a:ext cx="79272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Mystery</a:t>
            </a:r>
            <a:endParaRPr/>
          </a:p>
        </p:txBody>
      </p:sp>
      <p:sp>
        <p:nvSpPr>
          <p:cNvPr id="319" name="Google Shape;319;p64"/>
          <p:cNvSpPr txBox="1">
            <a:spLocks noGrp="1"/>
          </p:cNvSpPr>
          <p:nvPr>
            <p:ph type="body" idx="1"/>
          </p:nvPr>
        </p:nvSpPr>
        <p:spPr>
          <a:xfrm>
            <a:off x="457200" y="1048775"/>
            <a:ext cx="8229600" cy="1144500"/>
          </a:xfrm>
          <a:prstGeom prst="rect">
            <a:avLst/>
          </a:prstGeom>
        </p:spPr>
        <p:txBody>
          <a:bodyPr spcFirstLastPara="1" wrap="square" lIns="91425" tIns="91425" rIns="91425" bIns="91425" anchor="t" anchorCtr="0">
            <a:noAutofit/>
          </a:bodyPr>
          <a:lstStyle/>
          <a:p>
            <a:pPr marL="0" lvl="0" indent="0" algn="l" rtl="0">
              <a:spcBef>
                <a:spcPts val="0"/>
              </a:spcBef>
              <a:spcAft>
                <a:spcPts val="400"/>
              </a:spcAft>
              <a:buNone/>
            </a:pPr>
            <a:r>
              <a:rPr lang="en"/>
              <a:t>Why is the normal distribution so common?</a:t>
            </a:r>
            <a:endParaRPr/>
          </a:p>
        </p:txBody>
      </p:sp>
    </p:spTree>
    <p:extLst>
      <p:ext uri="{BB962C8B-B14F-4D97-AF65-F5344CB8AC3E}">
        <p14:creationId xmlns:p14="http://schemas.microsoft.com/office/powerpoint/2010/main" val="356638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65"/>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Central Limit Theorem</a:t>
            </a:r>
            <a:endParaRPr/>
          </a:p>
        </p:txBody>
      </p:sp>
    </p:spTree>
    <p:extLst>
      <p:ext uri="{BB962C8B-B14F-4D97-AF65-F5344CB8AC3E}">
        <p14:creationId xmlns:p14="http://schemas.microsoft.com/office/powerpoint/2010/main" val="434953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66"/>
          <p:cNvSpPr txBox="1">
            <a:spLocks noGrp="1"/>
          </p:cNvSpPr>
          <p:nvPr>
            <p:ph type="title"/>
          </p:nvPr>
        </p:nvSpPr>
        <p:spPr>
          <a:xfrm>
            <a:off x="457200" y="205975"/>
            <a:ext cx="80772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Second Reason for Using the SD</a:t>
            </a:r>
            <a:endParaRPr/>
          </a:p>
        </p:txBody>
      </p:sp>
      <p:sp>
        <p:nvSpPr>
          <p:cNvPr id="330" name="Google Shape;330;p66"/>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the sample is</a:t>
            </a:r>
            <a:endParaRPr/>
          </a:p>
          <a:p>
            <a:pPr marL="457200" lvl="0" indent="-381000" algn="l" rtl="0">
              <a:spcBef>
                <a:spcPts val="400"/>
              </a:spcBef>
              <a:spcAft>
                <a:spcPts val="0"/>
              </a:spcAft>
              <a:buSzPts val="2400"/>
              <a:buChar char="●"/>
            </a:pPr>
            <a:r>
              <a:rPr lang="en"/>
              <a:t>large, and</a:t>
            </a:r>
            <a:endParaRPr/>
          </a:p>
          <a:p>
            <a:pPr marL="457200" lvl="0" indent="-381000" algn="l" rtl="0">
              <a:spcBef>
                <a:spcPts val="0"/>
              </a:spcBef>
              <a:spcAft>
                <a:spcPts val="0"/>
              </a:spcAft>
              <a:buSzPts val="2400"/>
              <a:buChar char="●"/>
            </a:pPr>
            <a:r>
              <a:rPr lang="en"/>
              <a:t>drawn at random with replacement,</a:t>
            </a:r>
            <a:endParaRPr/>
          </a:p>
          <a:p>
            <a:pPr marL="0" lvl="0" indent="0" algn="l" rtl="0">
              <a:spcBef>
                <a:spcPts val="400"/>
              </a:spcBef>
              <a:spcAft>
                <a:spcPts val="0"/>
              </a:spcAft>
              <a:buNone/>
            </a:pPr>
            <a:endParaRPr sz="600"/>
          </a:p>
          <a:p>
            <a:pPr marL="0" lvl="0" indent="0" algn="l" rtl="0">
              <a:spcBef>
                <a:spcPts val="400"/>
              </a:spcBef>
              <a:spcAft>
                <a:spcPts val="0"/>
              </a:spcAft>
              <a:buNone/>
            </a:pPr>
            <a:r>
              <a:rPr lang="en"/>
              <a:t>Then, </a:t>
            </a:r>
            <a:r>
              <a:rPr lang="en" i="1">
                <a:solidFill>
                  <a:srgbClr val="000000"/>
                </a:solidFill>
              </a:rPr>
              <a:t>regardless of the distribution of the population,</a:t>
            </a:r>
            <a:endParaRPr i="1">
              <a:solidFill>
                <a:srgbClr val="000000"/>
              </a:solidFill>
            </a:endParaRPr>
          </a:p>
          <a:p>
            <a:pPr marL="0" lvl="0" indent="0" algn="l" rtl="0">
              <a:spcBef>
                <a:spcPts val="400"/>
              </a:spcBef>
              <a:spcAft>
                <a:spcPts val="0"/>
              </a:spcAft>
              <a:buNone/>
            </a:pPr>
            <a:endParaRPr sz="600"/>
          </a:p>
          <a:p>
            <a:pPr marL="0" lvl="0" indent="457200" algn="l" rtl="0">
              <a:spcBef>
                <a:spcPts val="400"/>
              </a:spcBef>
              <a:spcAft>
                <a:spcPts val="0"/>
              </a:spcAft>
              <a:buNone/>
            </a:pPr>
            <a:r>
              <a:rPr lang="en" b="1">
                <a:solidFill>
                  <a:srgbClr val="0000FF"/>
                </a:solidFill>
              </a:rPr>
              <a:t>the probability distribution of the sample sum </a:t>
            </a:r>
            <a:endParaRPr b="1">
              <a:solidFill>
                <a:srgbClr val="0000FF"/>
              </a:solidFill>
            </a:endParaRPr>
          </a:p>
          <a:p>
            <a:pPr marL="0" lvl="0" indent="457200" algn="l" rtl="0">
              <a:spcBef>
                <a:spcPts val="400"/>
              </a:spcBef>
              <a:spcAft>
                <a:spcPts val="0"/>
              </a:spcAft>
              <a:buNone/>
            </a:pPr>
            <a:r>
              <a:rPr lang="en" b="1">
                <a:solidFill>
                  <a:srgbClr val="0000FF"/>
                </a:solidFill>
              </a:rPr>
              <a:t>(or of the sample average) </a:t>
            </a:r>
            <a:r>
              <a:rPr lang="en" b="1"/>
              <a:t>is roughly normal</a:t>
            </a:r>
            <a:endParaRPr b="1"/>
          </a:p>
          <a:p>
            <a:pPr marL="0" lvl="0" indent="0" algn="l" rtl="0">
              <a:spcBef>
                <a:spcPts val="400"/>
              </a:spcBef>
              <a:spcAft>
                <a:spcPts val="400"/>
              </a:spcAft>
              <a:buNone/>
            </a:pPr>
            <a:endParaRPr/>
          </a:p>
        </p:txBody>
      </p:sp>
      <p:sp>
        <p:nvSpPr>
          <p:cNvPr id="331" name="Google Shape;331;p66"/>
          <p:cNvSpPr txBox="1"/>
          <p:nvPr/>
        </p:nvSpPr>
        <p:spPr>
          <a:xfrm>
            <a:off x="3856050" y="3927175"/>
            <a:ext cx="1327200" cy="5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B7EA1"/>
                </a:solidFill>
              </a:rPr>
              <a:t>(Demo)</a:t>
            </a:r>
            <a:endParaRPr sz="2400">
              <a:solidFill>
                <a:srgbClr val="3B7EA1"/>
              </a:solidFill>
            </a:endParaRPr>
          </a:p>
        </p:txBody>
      </p:sp>
    </p:spTree>
    <p:extLst>
      <p:ext uri="{BB962C8B-B14F-4D97-AF65-F5344CB8AC3E}">
        <p14:creationId xmlns:p14="http://schemas.microsoft.com/office/powerpoint/2010/main" val="356824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42"/>
          <p:cNvSpPr txBox="1">
            <a:spLocks noGrp="1"/>
          </p:cNvSpPr>
          <p:nvPr>
            <p:ph type="ctrTitle"/>
          </p:nvPr>
        </p:nvSpPr>
        <p:spPr>
          <a:prstGeom prst="rect">
            <a:avLst/>
          </a:prstGeom>
        </p:spPr>
        <p:txBody>
          <a:bodyPr spcFirstLastPara="1" wrap="square" lIns="91425" tIns="91425" rIns="91425" bIns="91425" anchor="b" anchorCtr="0">
            <a:noAutofit/>
          </a:bodyPr>
          <a:lstStyle/>
          <a:p>
            <a:pPr lvl="0"/>
            <a:r>
              <a:rPr lang="en" dirty="0"/>
              <a:t>Module 8</a:t>
            </a:r>
            <a:endParaRPr dirty="0"/>
          </a:p>
        </p:txBody>
      </p:sp>
      <p:sp>
        <p:nvSpPr>
          <p:cNvPr id="185" name="Google Shape;185;p4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Designing Experiments</a:t>
            </a:r>
            <a:endParaRPr/>
          </a:p>
        </p:txBody>
      </p:sp>
    </p:spTree>
    <p:extLst>
      <p:ext uri="{BB962C8B-B14F-4D97-AF65-F5344CB8AC3E}">
        <p14:creationId xmlns:p14="http://schemas.microsoft.com/office/powerpoint/2010/main" val="9612961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Questions we are studying </a:t>
            </a:r>
            <a:endParaRPr/>
          </a:p>
        </p:txBody>
      </p:sp>
      <p:sp>
        <p:nvSpPr>
          <p:cNvPr id="196" name="Google Shape;196;p44"/>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spcBef>
                <a:spcPts val="480"/>
              </a:spcBef>
              <a:spcAft>
                <a:spcPts val="0"/>
              </a:spcAft>
              <a:buSzPts val="2400"/>
              <a:buChar char="●"/>
            </a:pPr>
            <a:r>
              <a:rPr lang="en"/>
              <a:t>How can we quantify natural concepts like “center” and “variability”?</a:t>
            </a:r>
            <a:endParaRPr/>
          </a:p>
          <a:p>
            <a:pPr marL="0" lvl="0" indent="0" algn="l" rtl="0">
              <a:spcBef>
                <a:spcPts val="480"/>
              </a:spcBef>
              <a:spcAft>
                <a:spcPts val="0"/>
              </a:spcAft>
              <a:buNone/>
            </a:pPr>
            <a:endParaRPr/>
          </a:p>
          <a:p>
            <a:pPr marL="457200" lvl="0" indent="-381000" algn="l" rtl="0">
              <a:spcBef>
                <a:spcPts val="480"/>
              </a:spcBef>
              <a:spcAft>
                <a:spcPts val="0"/>
              </a:spcAft>
              <a:buSzPts val="2400"/>
              <a:buChar char="●"/>
            </a:pPr>
            <a:r>
              <a:rPr lang="en"/>
              <a:t>Why do many of the empirical distributions that we generate come out bell shaped?</a:t>
            </a:r>
            <a:endParaRPr/>
          </a:p>
          <a:p>
            <a:pPr marL="0" lvl="0" indent="0" algn="l" rtl="0">
              <a:spcBef>
                <a:spcPts val="480"/>
              </a:spcBef>
              <a:spcAft>
                <a:spcPts val="0"/>
              </a:spcAft>
              <a:buNone/>
            </a:pPr>
            <a:endParaRPr/>
          </a:p>
          <a:p>
            <a:pPr marL="457200" lvl="0" indent="-381000" algn="l" rtl="0">
              <a:spcBef>
                <a:spcPts val="480"/>
              </a:spcBef>
              <a:spcAft>
                <a:spcPts val="0"/>
              </a:spcAft>
              <a:buSzPts val="2400"/>
              <a:buChar char="●"/>
            </a:pPr>
            <a:r>
              <a:rPr lang="en"/>
              <a:t>How is sample size related to the accuracy of an estimate?</a:t>
            </a:r>
            <a:endParaRPr/>
          </a:p>
        </p:txBody>
      </p:sp>
    </p:spTree>
    <p:extLst>
      <p:ext uri="{BB962C8B-B14F-4D97-AF65-F5344CB8AC3E}">
        <p14:creationId xmlns:p14="http://schemas.microsoft.com/office/powerpoint/2010/main" val="4207203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45"/>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How do they know?</a:t>
            </a:r>
            <a:endParaRPr/>
          </a:p>
        </p:txBody>
      </p:sp>
      <p:pic>
        <p:nvPicPr>
          <p:cNvPr id="202" name="Google Shape;202;p45"/>
          <p:cNvPicPr preferRelativeResize="0"/>
          <p:nvPr/>
        </p:nvPicPr>
        <p:blipFill>
          <a:blip r:embed="rId3">
            <a:alphaModFix/>
          </a:blip>
          <a:stretch>
            <a:fillRect/>
          </a:stretch>
        </p:blipFill>
        <p:spPr>
          <a:xfrm>
            <a:off x="152400" y="1034278"/>
            <a:ext cx="8839201" cy="3150760"/>
          </a:xfrm>
          <a:prstGeom prst="rect">
            <a:avLst/>
          </a:prstGeom>
          <a:noFill/>
          <a:ln>
            <a:noFill/>
          </a:ln>
        </p:spPr>
      </p:pic>
      <p:sp>
        <p:nvSpPr>
          <p:cNvPr id="203" name="Google Shape;203;p45"/>
          <p:cNvSpPr/>
          <p:nvPr/>
        </p:nvSpPr>
        <p:spPr>
          <a:xfrm>
            <a:off x="2369550" y="3837850"/>
            <a:ext cx="3908700" cy="283500"/>
          </a:xfrm>
          <a:prstGeom prst="roundRect">
            <a:avLst>
              <a:gd name="adj" fmla="val 16667"/>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5"/>
          <p:cNvSpPr/>
          <p:nvPr/>
        </p:nvSpPr>
        <p:spPr>
          <a:xfrm>
            <a:off x="828675" y="1953575"/>
            <a:ext cx="3908700" cy="283500"/>
          </a:xfrm>
          <a:prstGeom prst="roundRect">
            <a:avLst>
              <a:gd name="adj" fmla="val 16667"/>
            </a:avLst>
          </a:prstGeom>
          <a:noFill/>
          <a:ln w="762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65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4"/>
                                        </p:tgtEl>
                                        <p:attrNameLst>
                                          <p:attrName>style.visibility</p:attrName>
                                        </p:attrNameLst>
                                      </p:cBhvr>
                                      <p:to>
                                        <p:strVal val="visible"/>
                                      </p:to>
                                    </p:set>
                                    <p:animEffect transition="in" filter="fade">
                                      <p:cBhvr>
                                        <p:cTn id="12" dur="1000"/>
                                        <p:tgtEl>
                                          <p:spTgt spid="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6"/>
          <p:cNvSpPr txBox="1">
            <a:spLocks noGrp="1"/>
          </p:cNvSpPr>
          <p:nvPr>
            <p:ph type="title"/>
          </p:nvPr>
        </p:nvSpPr>
        <p:spPr>
          <a:xfrm>
            <a:off x="457200" y="205975"/>
            <a:ext cx="79482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Variability of the Sample Average</a:t>
            </a:r>
            <a:endParaRPr/>
          </a:p>
        </p:txBody>
      </p:sp>
      <p:sp>
        <p:nvSpPr>
          <p:cNvPr id="210" name="Google Shape;210;p46"/>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SzPts val="2400"/>
              <a:buChar char="●"/>
            </a:pPr>
            <a:r>
              <a:rPr lang="en"/>
              <a:t>The distribution of all possible sample averages of a given size is called the </a:t>
            </a:r>
            <a:r>
              <a:rPr lang="en" i="1"/>
              <a:t>distribution of the sample average.</a:t>
            </a:r>
            <a:endParaRPr/>
          </a:p>
          <a:p>
            <a:pPr marL="457200" lvl="0" indent="-381000" algn="l" rtl="0">
              <a:lnSpc>
                <a:spcPct val="115000"/>
              </a:lnSpc>
              <a:spcBef>
                <a:spcPts val="0"/>
              </a:spcBef>
              <a:spcAft>
                <a:spcPts val="0"/>
              </a:spcAft>
              <a:buSzPts val="2400"/>
              <a:buChar char="●"/>
            </a:pPr>
            <a:r>
              <a:rPr lang="en"/>
              <a:t>We approximate it by an empirical distribution.</a:t>
            </a:r>
            <a:endParaRPr/>
          </a:p>
          <a:p>
            <a:pPr marL="457200" lvl="0" indent="-381000" algn="l" rtl="0">
              <a:lnSpc>
                <a:spcPct val="115000"/>
              </a:lnSpc>
              <a:spcBef>
                <a:spcPts val="0"/>
              </a:spcBef>
              <a:spcAft>
                <a:spcPts val="0"/>
              </a:spcAft>
              <a:buSzPts val="2400"/>
              <a:buChar char="●"/>
            </a:pPr>
            <a:r>
              <a:rPr lang="en"/>
              <a:t>By the CLT, it’s roughly normal:</a:t>
            </a:r>
            <a:endParaRPr/>
          </a:p>
          <a:p>
            <a:pPr marL="914400" lvl="1" indent="-381000" algn="l" rtl="0">
              <a:lnSpc>
                <a:spcPct val="115000"/>
              </a:lnSpc>
              <a:spcBef>
                <a:spcPts val="0"/>
              </a:spcBef>
              <a:spcAft>
                <a:spcPts val="0"/>
              </a:spcAft>
              <a:buSzPts val="2400"/>
              <a:buChar char="○"/>
            </a:pPr>
            <a:r>
              <a:rPr lang="en"/>
              <a:t>Center =  the population average</a:t>
            </a:r>
            <a:endParaRPr/>
          </a:p>
          <a:p>
            <a:pPr marL="914400" lvl="1" indent="-381000" algn="l" rtl="0">
              <a:lnSpc>
                <a:spcPct val="115000"/>
              </a:lnSpc>
              <a:spcBef>
                <a:spcPts val="0"/>
              </a:spcBef>
              <a:spcAft>
                <a:spcPts val="0"/>
              </a:spcAft>
              <a:buSzPts val="2400"/>
              <a:buChar char="○"/>
            </a:pPr>
            <a:r>
              <a:rPr lang="en"/>
              <a:t>SD = (population SD) </a:t>
            </a:r>
            <a:r>
              <a:rPr lang="en" sz="3000"/>
              <a:t>/ </a:t>
            </a:r>
            <a:r>
              <a:rPr lang="en"/>
              <a:t>√sample size</a:t>
            </a:r>
            <a:endParaRPr/>
          </a:p>
        </p:txBody>
      </p:sp>
      <p:cxnSp>
        <p:nvCxnSpPr>
          <p:cNvPr id="211" name="Google Shape;211;p46"/>
          <p:cNvCxnSpPr/>
          <p:nvPr/>
        </p:nvCxnSpPr>
        <p:spPr>
          <a:xfrm>
            <a:off x="4805787" y="3663367"/>
            <a:ext cx="1633500" cy="0"/>
          </a:xfrm>
          <a:prstGeom prst="straightConnector1">
            <a:avLst/>
          </a:prstGeom>
          <a:noFill/>
          <a:ln w="9525"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31131593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7"/>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217" name="Google Shape;217;p47"/>
          <p:cNvSpPr txBox="1">
            <a:spLocks noGrp="1"/>
          </p:cNvSpPr>
          <p:nvPr>
            <p:ph type="body" idx="1"/>
          </p:nvPr>
        </p:nvSpPr>
        <p:spPr>
          <a:xfrm>
            <a:off x="457200" y="1026125"/>
            <a:ext cx="8229600" cy="36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city has 500,000 households. The annual incomes of these households have an average of $65,000 and an SD of $45,000. The distribution of the incomes </a:t>
            </a:r>
            <a:r>
              <a:rPr lang="en">
                <a:solidFill>
                  <a:srgbClr val="0000FF"/>
                </a:solidFill>
              </a:rPr>
              <a:t>[pick one and explain]</a:t>
            </a:r>
            <a:r>
              <a:rPr lang="en"/>
              <a:t>:</a:t>
            </a:r>
            <a:endParaRPr/>
          </a:p>
          <a:p>
            <a:pPr marL="457200" lvl="0" indent="-381000" algn="l" rtl="0">
              <a:spcBef>
                <a:spcPts val="400"/>
              </a:spcBef>
              <a:spcAft>
                <a:spcPts val="0"/>
              </a:spcAft>
              <a:buSzPts val="2400"/>
              <a:buAutoNum type="alphaLcParenBoth"/>
            </a:pPr>
            <a:r>
              <a:rPr lang="en"/>
              <a:t>is roughly normal because the number of households is large.</a:t>
            </a:r>
            <a:endParaRPr/>
          </a:p>
          <a:p>
            <a:pPr marL="457200" lvl="0" indent="-381000" algn="l" rtl="0">
              <a:spcBef>
                <a:spcPts val="0"/>
              </a:spcBef>
              <a:spcAft>
                <a:spcPts val="0"/>
              </a:spcAft>
              <a:buSzPts val="2400"/>
              <a:buAutoNum type="alphaLcParenBoth"/>
            </a:pPr>
            <a:r>
              <a:rPr lang="en"/>
              <a:t>is not close to normal.</a:t>
            </a:r>
            <a:endParaRPr/>
          </a:p>
          <a:p>
            <a:pPr marL="457200" lvl="0" indent="-381000" algn="l" rtl="0">
              <a:spcBef>
                <a:spcPts val="0"/>
              </a:spcBef>
              <a:spcAft>
                <a:spcPts val="0"/>
              </a:spcAft>
              <a:buSzPts val="2400"/>
              <a:buAutoNum type="alphaLcParenBoth"/>
            </a:pPr>
            <a:r>
              <a:rPr lang="en"/>
              <a:t>may be close to normal, or not; we can’t tell from the information given.</a:t>
            </a:r>
            <a:endParaRPr/>
          </a:p>
          <a:p>
            <a:pPr marL="0" lvl="0" indent="0" algn="l" rtl="0">
              <a:spcBef>
                <a:spcPts val="400"/>
              </a:spcBef>
              <a:spcAft>
                <a:spcPts val="0"/>
              </a:spcAft>
              <a:buNone/>
            </a:pPr>
            <a:endParaRPr/>
          </a:p>
          <a:p>
            <a:pPr marL="0" lvl="0" indent="0" algn="l" rtl="0">
              <a:spcBef>
                <a:spcPts val="400"/>
              </a:spcBef>
              <a:spcAft>
                <a:spcPts val="400"/>
              </a:spcAft>
              <a:buNone/>
            </a:pPr>
            <a:endParaRPr/>
          </a:p>
        </p:txBody>
      </p:sp>
    </p:spTree>
    <p:extLst>
      <p:ext uri="{BB962C8B-B14F-4D97-AF65-F5344CB8AC3E}">
        <p14:creationId xmlns:p14="http://schemas.microsoft.com/office/powerpoint/2010/main" val="146352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6"/>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Average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8"/>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223" name="Google Shape;223;p48"/>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city has 500,000 households. The annual incomes of these households have an average of $65,000 and an SD of $45,000. A random sample of 900 households is taken.</a:t>
            </a:r>
            <a:endParaRPr/>
          </a:p>
          <a:p>
            <a:pPr marL="0" lvl="0" indent="0" algn="l" rtl="0">
              <a:spcBef>
                <a:spcPts val="400"/>
              </a:spcBef>
              <a:spcAft>
                <a:spcPts val="0"/>
              </a:spcAft>
              <a:buNone/>
            </a:pPr>
            <a:endParaRPr/>
          </a:p>
          <a:p>
            <a:pPr marL="0" lvl="0" indent="0" algn="l" rtl="0">
              <a:spcBef>
                <a:spcPts val="400"/>
              </a:spcBef>
              <a:spcAft>
                <a:spcPts val="0"/>
              </a:spcAft>
              <a:buNone/>
            </a:pPr>
            <a:r>
              <a:rPr lang="en">
                <a:solidFill>
                  <a:srgbClr val="0000FF"/>
                </a:solidFill>
              </a:rPr>
              <a:t>Fill in the blanks and explain:</a:t>
            </a:r>
            <a:endParaRPr>
              <a:solidFill>
                <a:srgbClr val="0000FF"/>
              </a:solidFill>
            </a:endParaRPr>
          </a:p>
          <a:p>
            <a:pPr marL="0" lvl="0" indent="0" algn="l" rtl="0">
              <a:spcBef>
                <a:spcPts val="400"/>
              </a:spcBef>
              <a:spcAft>
                <a:spcPts val="0"/>
              </a:spcAft>
              <a:buNone/>
            </a:pPr>
            <a:r>
              <a:rPr lang="en"/>
              <a:t>There is about a 68% chance that the average annual income of the sampled households is in the range </a:t>
            </a:r>
            <a:endParaRPr/>
          </a:p>
          <a:p>
            <a:pPr marL="0" lvl="0" indent="0" algn="ctr" rtl="0">
              <a:spcBef>
                <a:spcPts val="400"/>
              </a:spcBef>
              <a:spcAft>
                <a:spcPts val="400"/>
              </a:spcAft>
              <a:buNone/>
            </a:pPr>
            <a:r>
              <a:rPr lang="en"/>
              <a:t>$__________ plus or minus $__________</a:t>
            </a:r>
            <a:endParaRPr/>
          </a:p>
        </p:txBody>
      </p:sp>
    </p:spTree>
    <p:extLst>
      <p:ext uri="{BB962C8B-B14F-4D97-AF65-F5344CB8AC3E}">
        <p14:creationId xmlns:p14="http://schemas.microsoft.com/office/powerpoint/2010/main" val="37618865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9"/>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229" name="Google Shape;229;p49"/>
          <p:cNvSpPr txBox="1">
            <a:spLocks noGrp="1"/>
          </p:cNvSpPr>
          <p:nvPr>
            <p:ph type="body" idx="1"/>
          </p:nvPr>
        </p:nvSpPr>
        <p:spPr>
          <a:xfrm>
            <a:off x="457200" y="971550"/>
            <a:ext cx="8229600" cy="1560300"/>
          </a:xfrm>
          <a:prstGeom prst="rect">
            <a:avLst/>
          </a:prstGeom>
        </p:spPr>
        <p:txBody>
          <a:bodyPr spcFirstLastPara="1" wrap="square" lIns="91425" tIns="91425" rIns="91425" bIns="91425" anchor="t" anchorCtr="0">
            <a:noAutofit/>
          </a:bodyPr>
          <a:lstStyle/>
          <a:p>
            <a:pPr marL="0" lvl="0" indent="0" algn="l" rtl="0">
              <a:spcBef>
                <a:spcPts val="0"/>
              </a:spcBef>
              <a:spcAft>
                <a:spcPts val="400"/>
              </a:spcAft>
              <a:buNone/>
            </a:pPr>
            <a:r>
              <a:rPr lang="en"/>
              <a:t>A population has average 70 and SD 10. One of the histograms below is the empirical distribution of the averages of 10,000 random samples of size 100 drawn from the population. Which one?</a:t>
            </a:r>
            <a:endParaRPr/>
          </a:p>
        </p:txBody>
      </p:sp>
      <p:pic>
        <p:nvPicPr>
          <p:cNvPr id="230" name="Google Shape;230;p49"/>
          <p:cNvPicPr preferRelativeResize="0"/>
          <p:nvPr/>
        </p:nvPicPr>
        <p:blipFill>
          <a:blip r:embed="rId3">
            <a:alphaModFix/>
          </a:blip>
          <a:stretch>
            <a:fillRect/>
          </a:stretch>
        </p:blipFill>
        <p:spPr>
          <a:xfrm>
            <a:off x="457200" y="2941175"/>
            <a:ext cx="2764650" cy="1801000"/>
          </a:xfrm>
          <a:prstGeom prst="rect">
            <a:avLst/>
          </a:prstGeom>
          <a:noFill/>
          <a:ln>
            <a:noFill/>
          </a:ln>
        </p:spPr>
      </p:pic>
      <p:pic>
        <p:nvPicPr>
          <p:cNvPr id="231" name="Google Shape;231;p49"/>
          <p:cNvPicPr preferRelativeResize="0"/>
          <p:nvPr/>
        </p:nvPicPr>
        <p:blipFill>
          <a:blip r:embed="rId4">
            <a:alphaModFix/>
          </a:blip>
          <a:stretch>
            <a:fillRect/>
          </a:stretch>
        </p:blipFill>
        <p:spPr>
          <a:xfrm>
            <a:off x="3236275" y="2929075"/>
            <a:ext cx="2727994" cy="1801000"/>
          </a:xfrm>
          <a:prstGeom prst="rect">
            <a:avLst/>
          </a:prstGeom>
          <a:noFill/>
          <a:ln>
            <a:noFill/>
          </a:ln>
        </p:spPr>
      </p:pic>
      <p:pic>
        <p:nvPicPr>
          <p:cNvPr id="232" name="Google Shape;232;p49"/>
          <p:cNvPicPr preferRelativeResize="0"/>
          <p:nvPr/>
        </p:nvPicPr>
        <p:blipFill>
          <a:blip r:embed="rId5">
            <a:alphaModFix/>
          </a:blip>
          <a:stretch>
            <a:fillRect/>
          </a:stretch>
        </p:blipFill>
        <p:spPr>
          <a:xfrm>
            <a:off x="5978700" y="2929075"/>
            <a:ext cx="2708102" cy="1801000"/>
          </a:xfrm>
          <a:prstGeom prst="rect">
            <a:avLst/>
          </a:prstGeom>
          <a:noFill/>
          <a:ln>
            <a:noFill/>
          </a:ln>
        </p:spPr>
      </p:pic>
      <p:sp>
        <p:nvSpPr>
          <p:cNvPr id="233" name="Google Shape;233;p49"/>
          <p:cNvSpPr txBox="1"/>
          <p:nvPr/>
        </p:nvSpPr>
        <p:spPr>
          <a:xfrm>
            <a:off x="2633200" y="3064050"/>
            <a:ext cx="4638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
        <p:nvSpPr>
          <p:cNvPr id="234" name="Google Shape;234;p49"/>
          <p:cNvSpPr txBox="1"/>
          <p:nvPr/>
        </p:nvSpPr>
        <p:spPr>
          <a:xfrm>
            <a:off x="5430200" y="3064050"/>
            <a:ext cx="463800" cy="32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t>
            </a:r>
            <a:endParaRPr/>
          </a:p>
        </p:txBody>
      </p:sp>
      <p:sp>
        <p:nvSpPr>
          <p:cNvPr id="235" name="Google Shape;235;p49"/>
          <p:cNvSpPr txBox="1"/>
          <p:nvPr/>
        </p:nvSpPr>
        <p:spPr>
          <a:xfrm>
            <a:off x="8102350" y="3064050"/>
            <a:ext cx="463800" cy="3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(C)</a:t>
            </a:r>
            <a:endParaRPr/>
          </a:p>
        </p:txBody>
      </p:sp>
    </p:spTree>
    <p:extLst>
      <p:ext uri="{BB962C8B-B14F-4D97-AF65-F5344CB8AC3E}">
        <p14:creationId xmlns:p14="http://schemas.microsoft.com/office/powerpoint/2010/main" val="36318386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50"/>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Confidence Intervals</a:t>
            </a:r>
            <a:endParaRPr/>
          </a:p>
        </p:txBody>
      </p:sp>
    </p:spTree>
    <p:extLst>
      <p:ext uri="{BB962C8B-B14F-4D97-AF65-F5344CB8AC3E}">
        <p14:creationId xmlns:p14="http://schemas.microsoft.com/office/powerpoint/2010/main" val="42040359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51"/>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Graph of the Distribution</a:t>
            </a:r>
            <a:endParaRPr/>
          </a:p>
        </p:txBody>
      </p:sp>
      <p:pic>
        <p:nvPicPr>
          <p:cNvPr id="246" name="Google Shape;246;p51"/>
          <p:cNvPicPr preferRelativeResize="0"/>
          <p:nvPr/>
        </p:nvPicPr>
        <p:blipFill>
          <a:blip r:embed="rId3">
            <a:alphaModFix/>
          </a:blip>
          <a:stretch>
            <a:fillRect/>
          </a:stretch>
        </p:blipFill>
        <p:spPr>
          <a:xfrm>
            <a:off x="917138" y="1182200"/>
            <a:ext cx="7309725" cy="3314350"/>
          </a:xfrm>
          <a:prstGeom prst="rect">
            <a:avLst/>
          </a:prstGeom>
          <a:noFill/>
          <a:ln>
            <a:noFill/>
          </a:ln>
        </p:spPr>
      </p:pic>
    </p:spTree>
    <p:extLst>
      <p:ext uri="{BB962C8B-B14F-4D97-AF65-F5344CB8AC3E}">
        <p14:creationId xmlns:p14="http://schemas.microsoft.com/office/powerpoint/2010/main" val="20214781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52"/>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Key to 95% Confidence </a:t>
            </a:r>
            <a:endParaRPr/>
          </a:p>
        </p:txBody>
      </p:sp>
      <p:sp>
        <p:nvSpPr>
          <p:cNvPr id="252" name="Google Shape;252;p52"/>
          <p:cNvSpPr txBox="1">
            <a:spLocks noGrp="1"/>
          </p:cNvSpPr>
          <p:nvPr>
            <p:ph type="body" idx="1"/>
          </p:nvPr>
        </p:nvSpPr>
        <p:spPr>
          <a:xfrm>
            <a:off x="457200" y="2868050"/>
            <a:ext cx="8229600" cy="1874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solidFill>
                  <a:srgbClr val="000000"/>
                </a:solidFill>
              </a:rPr>
              <a:t>For about 95% of all samples, the sample average and population average are within </a:t>
            </a:r>
            <a:r>
              <a:rPr lang="en" b="1">
                <a:solidFill>
                  <a:srgbClr val="000000"/>
                </a:solidFill>
              </a:rPr>
              <a:t>2 SD</a:t>
            </a:r>
            <a:r>
              <a:rPr lang="en">
                <a:solidFill>
                  <a:srgbClr val="000000"/>
                </a:solidFill>
              </a:rPr>
              <a:t>s of each other.</a:t>
            </a:r>
            <a:endParaRPr>
              <a:solidFill>
                <a:srgbClr val="000000"/>
              </a:solidFill>
            </a:endParaRPr>
          </a:p>
          <a:p>
            <a:pPr marL="0" lvl="0" indent="0" algn="l" rtl="0">
              <a:spcBef>
                <a:spcPts val="400"/>
              </a:spcBef>
              <a:spcAft>
                <a:spcPts val="0"/>
              </a:spcAft>
              <a:buNone/>
            </a:pPr>
            <a:endParaRPr sz="800" b="1">
              <a:solidFill>
                <a:srgbClr val="000000"/>
              </a:solidFill>
            </a:endParaRPr>
          </a:p>
          <a:p>
            <a:pPr marL="457200" lvl="0" indent="-381000" algn="l" rtl="0">
              <a:spcBef>
                <a:spcPts val="400"/>
              </a:spcBef>
              <a:spcAft>
                <a:spcPts val="0"/>
              </a:spcAft>
              <a:buSzPts val="2400"/>
              <a:buChar char="●"/>
            </a:pPr>
            <a:r>
              <a:rPr lang="en" b="1">
                <a:solidFill>
                  <a:srgbClr val="000000"/>
                </a:solidFill>
              </a:rPr>
              <a:t>SD</a:t>
            </a:r>
            <a:r>
              <a:rPr lang="en"/>
              <a:t> = SD of sample average</a:t>
            </a:r>
            <a:endParaRPr/>
          </a:p>
          <a:p>
            <a:pPr marL="0" lvl="0" indent="0" algn="l" rtl="0">
              <a:spcBef>
                <a:spcPts val="400"/>
              </a:spcBef>
              <a:spcAft>
                <a:spcPts val="400"/>
              </a:spcAft>
              <a:buNone/>
            </a:pPr>
            <a:r>
              <a:rPr lang="en"/>
              <a:t>		 = (population SD) </a:t>
            </a:r>
            <a:r>
              <a:rPr lang="en" sz="3000"/>
              <a:t>/ </a:t>
            </a:r>
            <a:r>
              <a:rPr lang="en"/>
              <a:t>√sample size</a:t>
            </a:r>
            <a:endParaRPr/>
          </a:p>
        </p:txBody>
      </p:sp>
      <p:cxnSp>
        <p:nvCxnSpPr>
          <p:cNvPr id="253" name="Google Shape;253;p52"/>
          <p:cNvCxnSpPr/>
          <p:nvPr/>
        </p:nvCxnSpPr>
        <p:spPr>
          <a:xfrm>
            <a:off x="4392187" y="1571692"/>
            <a:ext cx="1633500" cy="0"/>
          </a:xfrm>
          <a:prstGeom prst="straightConnector1">
            <a:avLst/>
          </a:prstGeom>
          <a:noFill/>
          <a:ln w="9525" cap="flat" cmpd="sng">
            <a:solidFill>
              <a:srgbClr val="000000"/>
            </a:solidFill>
            <a:prstDash val="solid"/>
            <a:round/>
            <a:headEnd type="none" w="med" len="med"/>
            <a:tailEnd type="none" w="med" len="med"/>
          </a:ln>
        </p:spPr>
      </p:cxnSp>
      <p:pic>
        <p:nvPicPr>
          <p:cNvPr id="254" name="Google Shape;254;p52"/>
          <p:cNvPicPr preferRelativeResize="0"/>
          <p:nvPr/>
        </p:nvPicPr>
        <p:blipFill>
          <a:blip r:embed="rId3">
            <a:alphaModFix/>
          </a:blip>
          <a:stretch>
            <a:fillRect/>
          </a:stretch>
        </p:blipFill>
        <p:spPr>
          <a:xfrm>
            <a:off x="2398125" y="881875"/>
            <a:ext cx="4347775" cy="1986175"/>
          </a:xfrm>
          <a:prstGeom prst="rect">
            <a:avLst/>
          </a:prstGeom>
          <a:noFill/>
          <a:ln>
            <a:noFill/>
          </a:ln>
        </p:spPr>
      </p:pic>
      <p:cxnSp>
        <p:nvCxnSpPr>
          <p:cNvPr id="255" name="Google Shape;255;p52"/>
          <p:cNvCxnSpPr/>
          <p:nvPr/>
        </p:nvCxnSpPr>
        <p:spPr>
          <a:xfrm>
            <a:off x="4392187" y="4409492"/>
            <a:ext cx="1633500" cy="0"/>
          </a:xfrm>
          <a:prstGeom prst="straightConnector1">
            <a:avLst/>
          </a:prstGeom>
          <a:noFill/>
          <a:ln w="9525"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3366182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53"/>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Constructing the Interval</a:t>
            </a:r>
            <a:endParaRPr/>
          </a:p>
        </p:txBody>
      </p:sp>
      <p:sp>
        <p:nvSpPr>
          <p:cNvPr id="261" name="Google Shape;261;p53"/>
          <p:cNvSpPr txBox="1">
            <a:spLocks noGrp="1"/>
          </p:cNvSpPr>
          <p:nvPr>
            <p:ph type="body" idx="1"/>
          </p:nvPr>
        </p:nvSpPr>
        <p:spPr>
          <a:xfrm>
            <a:off x="457200" y="971550"/>
            <a:ext cx="8229600" cy="374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95% of all samples,</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If you stand at the population average and look two </a:t>
            </a:r>
            <a:r>
              <a:rPr lang="en" b="1"/>
              <a:t>SD</a:t>
            </a:r>
            <a:r>
              <a:rPr lang="en"/>
              <a:t>s on both sides, you will find the sample average.</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Distance is symmetric.</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So if you stand at the sample average and look two </a:t>
            </a:r>
            <a:r>
              <a:rPr lang="en" b="1"/>
              <a:t>SD</a:t>
            </a:r>
            <a:r>
              <a:rPr lang="en"/>
              <a:t>s on both sides, you will capture the population average.</a:t>
            </a:r>
            <a:endParaRPr/>
          </a:p>
        </p:txBody>
      </p:sp>
    </p:spTree>
    <p:extLst>
      <p:ext uri="{BB962C8B-B14F-4D97-AF65-F5344CB8AC3E}">
        <p14:creationId xmlns:p14="http://schemas.microsoft.com/office/powerpoint/2010/main" val="152227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4"/>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Interval</a:t>
            </a:r>
            <a:endParaRPr/>
          </a:p>
        </p:txBody>
      </p:sp>
      <p:pic>
        <p:nvPicPr>
          <p:cNvPr id="267" name="Google Shape;267;p54"/>
          <p:cNvPicPr preferRelativeResize="0"/>
          <p:nvPr/>
        </p:nvPicPr>
        <p:blipFill>
          <a:blip r:embed="rId3">
            <a:alphaModFix/>
          </a:blip>
          <a:stretch>
            <a:fillRect/>
          </a:stretch>
        </p:blipFill>
        <p:spPr>
          <a:xfrm>
            <a:off x="395050" y="1595425"/>
            <a:ext cx="8148650" cy="2224332"/>
          </a:xfrm>
          <a:prstGeom prst="rect">
            <a:avLst/>
          </a:prstGeom>
          <a:noFill/>
          <a:ln>
            <a:noFill/>
          </a:ln>
        </p:spPr>
      </p:pic>
    </p:spTree>
    <p:extLst>
      <p:ext uri="{BB962C8B-B14F-4D97-AF65-F5344CB8AC3E}">
        <p14:creationId xmlns:p14="http://schemas.microsoft.com/office/powerpoint/2010/main" val="14264926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5"/>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Width of the Interval</a:t>
            </a:r>
            <a:endParaRPr/>
          </a:p>
        </p:txBody>
      </p:sp>
      <p:sp>
        <p:nvSpPr>
          <p:cNvPr id="273" name="Google Shape;273;p55"/>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Total width of a 95% confidence interval for the population average</a:t>
            </a:r>
            <a:endParaRPr/>
          </a:p>
          <a:p>
            <a:pPr marL="0" lvl="0" indent="0" algn="l" rtl="0">
              <a:spcBef>
                <a:spcPts val="400"/>
              </a:spcBef>
              <a:spcAft>
                <a:spcPts val="0"/>
              </a:spcAft>
              <a:buNone/>
            </a:pPr>
            <a:endParaRPr/>
          </a:p>
          <a:p>
            <a:pPr marL="0" lvl="0" indent="0" algn="l" rtl="0">
              <a:spcBef>
                <a:spcPts val="400"/>
              </a:spcBef>
              <a:spcAft>
                <a:spcPts val="0"/>
              </a:spcAft>
              <a:buNone/>
            </a:pPr>
            <a:r>
              <a:rPr lang="en"/>
              <a:t>=  4 * SD of the sample average</a:t>
            </a:r>
            <a:endParaRPr/>
          </a:p>
          <a:p>
            <a:pPr marL="0" lvl="0" indent="0" algn="l" rtl="0">
              <a:spcBef>
                <a:spcPts val="400"/>
              </a:spcBef>
              <a:spcAft>
                <a:spcPts val="0"/>
              </a:spcAft>
              <a:buNone/>
            </a:pPr>
            <a:endParaRPr/>
          </a:p>
          <a:p>
            <a:pPr marL="0" lvl="0" indent="0" algn="l" rtl="0">
              <a:spcBef>
                <a:spcPts val="400"/>
              </a:spcBef>
              <a:spcAft>
                <a:spcPts val="400"/>
              </a:spcAft>
              <a:buNone/>
            </a:pPr>
            <a:r>
              <a:rPr lang="en"/>
              <a:t>=  4 * (population SD) </a:t>
            </a:r>
            <a:r>
              <a:rPr lang="en" sz="3000"/>
              <a:t>/ </a:t>
            </a:r>
            <a:r>
              <a:rPr lang="en"/>
              <a:t>√sample size</a:t>
            </a:r>
            <a:endParaRPr/>
          </a:p>
        </p:txBody>
      </p:sp>
      <p:cxnSp>
        <p:nvCxnSpPr>
          <p:cNvPr id="274" name="Google Shape;274;p55"/>
          <p:cNvCxnSpPr/>
          <p:nvPr/>
        </p:nvCxnSpPr>
        <p:spPr>
          <a:xfrm>
            <a:off x="3930187" y="3181592"/>
            <a:ext cx="1633500" cy="0"/>
          </a:xfrm>
          <a:prstGeom prst="straightConnector1">
            <a:avLst/>
          </a:prstGeom>
          <a:noFill/>
          <a:ln w="9525"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145626000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6"/>
          <p:cNvSpPr txBox="1">
            <a:spLocks noGrp="1"/>
          </p:cNvSpPr>
          <p:nvPr>
            <p:ph type="title"/>
          </p:nvPr>
        </p:nvSpPr>
        <p:spPr>
          <a:xfrm>
            <a:off x="1219200" y="2233804"/>
            <a:ext cx="6705600" cy="675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Sample Proportions</a:t>
            </a:r>
            <a:endParaRPr/>
          </a:p>
        </p:txBody>
      </p:sp>
    </p:spTree>
    <p:extLst>
      <p:ext uri="{BB962C8B-B14F-4D97-AF65-F5344CB8AC3E}">
        <p14:creationId xmlns:p14="http://schemas.microsoft.com/office/powerpoint/2010/main" val="41023680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7"/>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Proportions are Averages</a:t>
            </a:r>
            <a:endParaRPr/>
          </a:p>
        </p:txBody>
      </p:sp>
      <p:sp>
        <p:nvSpPr>
          <p:cNvPr id="285" name="Google Shape;285;p57"/>
          <p:cNvSpPr txBox="1">
            <a:spLocks noGrp="1"/>
          </p:cNvSpPr>
          <p:nvPr>
            <p:ph type="body" idx="1"/>
          </p:nvPr>
        </p:nvSpPr>
        <p:spPr>
          <a:xfrm>
            <a:off x="457200" y="971550"/>
            <a:ext cx="8229600" cy="1219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Data: 0 1 0 0 1 0 1 1 0 0 (10 entries)</a:t>
            </a:r>
            <a:endParaRPr/>
          </a:p>
          <a:p>
            <a:pPr marL="457200" lvl="0" indent="-381000" algn="l" rtl="0">
              <a:spcBef>
                <a:spcPts val="0"/>
              </a:spcBef>
              <a:spcAft>
                <a:spcPts val="0"/>
              </a:spcAft>
              <a:buSzPts val="2400"/>
              <a:buChar char="●"/>
            </a:pPr>
            <a:r>
              <a:rPr lang="en"/>
              <a:t>Sum  =  4  =  number of 1’s</a:t>
            </a:r>
            <a:endParaRPr/>
          </a:p>
          <a:p>
            <a:pPr marL="457200" lvl="0" indent="-381000" algn="l" rtl="0">
              <a:spcBef>
                <a:spcPts val="0"/>
              </a:spcBef>
              <a:spcAft>
                <a:spcPts val="0"/>
              </a:spcAft>
              <a:buSzPts val="2400"/>
              <a:buChar char="●"/>
            </a:pPr>
            <a:r>
              <a:rPr lang="en"/>
              <a:t>Average  =  4/10  =  0.4  =  proportion of 1’s</a:t>
            </a:r>
            <a:endParaRPr/>
          </a:p>
        </p:txBody>
      </p:sp>
      <p:sp>
        <p:nvSpPr>
          <p:cNvPr id="286" name="Google Shape;286;p57"/>
          <p:cNvSpPr txBox="1"/>
          <p:nvPr/>
        </p:nvSpPr>
        <p:spPr>
          <a:xfrm>
            <a:off x="477575" y="2190850"/>
            <a:ext cx="8104200" cy="24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If the population consists of 1’s and 0’s (yes/no answers to a question), then:</a:t>
            </a:r>
            <a:endParaRPr sz="2400"/>
          </a:p>
          <a:p>
            <a:pPr marL="457200" lvl="0" indent="-381000" algn="l" rtl="0">
              <a:spcBef>
                <a:spcPts val="0"/>
              </a:spcBef>
              <a:spcAft>
                <a:spcPts val="0"/>
              </a:spcAft>
              <a:buClr>
                <a:srgbClr val="C4820E"/>
              </a:buClr>
              <a:buSzPts val="2400"/>
              <a:buChar char="●"/>
            </a:pPr>
            <a:r>
              <a:rPr lang="en" sz="2400"/>
              <a:t>the population average is the proportion of 1’s in the population</a:t>
            </a:r>
            <a:endParaRPr sz="2400"/>
          </a:p>
          <a:p>
            <a:pPr marL="457200" lvl="0" indent="-381000" algn="l" rtl="0">
              <a:spcBef>
                <a:spcPts val="0"/>
              </a:spcBef>
              <a:spcAft>
                <a:spcPts val="0"/>
              </a:spcAft>
              <a:buClr>
                <a:srgbClr val="C4820E"/>
              </a:buClr>
              <a:buSzPts val="2400"/>
              <a:buChar char="●"/>
            </a:pPr>
            <a:r>
              <a:rPr lang="en" sz="2400"/>
              <a:t>the sample average is the proportion of 1’s in the sample</a:t>
            </a:r>
            <a:endParaRPr sz="2400"/>
          </a:p>
        </p:txBody>
      </p:sp>
    </p:spTree>
    <p:extLst>
      <p:ext uri="{BB962C8B-B14F-4D97-AF65-F5344CB8AC3E}">
        <p14:creationId xmlns:p14="http://schemas.microsoft.com/office/powerpoint/2010/main" val="2802937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7"/>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Average (or Mean)</a:t>
            </a:r>
            <a:endParaRPr/>
          </a:p>
        </p:txBody>
      </p:sp>
      <p:sp>
        <p:nvSpPr>
          <p:cNvPr id="212" name="Google Shape;212;p47"/>
          <p:cNvSpPr txBox="1">
            <a:spLocks noGrp="1"/>
          </p:cNvSpPr>
          <p:nvPr>
            <p:ph type="body" idx="1"/>
          </p:nvPr>
        </p:nvSpPr>
        <p:spPr>
          <a:xfrm>
            <a:off x="457200" y="971550"/>
            <a:ext cx="8229600" cy="31950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r>
              <a:rPr lang="en"/>
              <a:t>Data: 2, 3, 3, 9    </a:t>
            </a:r>
            <a:r>
              <a:rPr lang="en" b="1">
                <a:solidFill>
                  <a:srgbClr val="0000FF"/>
                </a:solidFill>
              </a:rPr>
              <a:t>Average = (2+3+3+9)/4 = 4.25</a:t>
            </a:r>
            <a:endParaRPr>
              <a:solidFill>
                <a:srgbClr val="000000"/>
              </a:solidFill>
            </a:endParaRPr>
          </a:p>
          <a:p>
            <a:pPr marL="457200" lvl="0" indent="-381000" algn="l" rtl="0">
              <a:spcBef>
                <a:spcPts val="480"/>
              </a:spcBef>
              <a:spcAft>
                <a:spcPts val="0"/>
              </a:spcAft>
              <a:buClr>
                <a:srgbClr val="C4820E"/>
              </a:buClr>
              <a:buSzPts val="2400"/>
              <a:buChar char="●"/>
            </a:pPr>
            <a:r>
              <a:rPr lang="en">
                <a:solidFill>
                  <a:srgbClr val="000000"/>
                </a:solidFill>
              </a:rPr>
              <a:t>Need not be a value in the collection</a:t>
            </a:r>
            <a:endParaRPr>
              <a:solidFill>
                <a:srgbClr val="000000"/>
              </a:solidFill>
            </a:endParaRPr>
          </a:p>
          <a:p>
            <a:pPr marL="457200" lvl="0" indent="-381000" algn="l" rtl="0">
              <a:spcBef>
                <a:spcPts val="0"/>
              </a:spcBef>
              <a:spcAft>
                <a:spcPts val="0"/>
              </a:spcAft>
              <a:buClr>
                <a:srgbClr val="C4820E"/>
              </a:buClr>
              <a:buSzPts val="2400"/>
              <a:buChar char="●"/>
            </a:pPr>
            <a:r>
              <a:rPr lang="en">
                <a:solidFill>
                  <a:srgbClr val="000000"/>
                </a:solidFill>
              </a:rPr>
              <a:t>Need not be an integer even if the data are integers</a:t>
            </a:r>
            <a:endParaRPr>
              <a:solidFill>
                <a:srgbClr val="000000"/>
              </a:solidFill>
            </a:endParaRPr>
          </a:p>
          <a:p>
            <a:pPr marL="457200" lvl="0" indent="-381000" algn="l" rtl="0">
              <a:spcBef>
                <a:spcPts val="0"/>
              </a:spcBef>
              <a:spcAft>
                <a:spcPts val="0"/>
              </a:spcAft>
              <a:buClr>
                <a:srgbClr val="C4820E"/>
              </a:buClr>
              <a:buSzPts val="2400"/>
              <a:buChar char="●"/>
            </a:pPr>
            <a:r>
              <a:rPr lang="en">
                <a:solidFill>
                  <a:srgbClr val="000000"/>
                </a:solidFill>
              </a:rPr>
              <a:t>Somewhere between min and max, but not necessarily halfway in between</a:t>
            </a:r>
            <a:endParaRPr>
              <a:solidFill>
                <a:srgbClr val="000000"/>
              </a:solidFill>
            </a:endParaRPr>
          </a:p>
          <a:p>
            <a:pPr marL="457200" lvl="0" indent="-381000" algn="l" rtl="0">
              <a:spcBef>
                <a:spcPts val="0"/>
              </a:spcBef>
              <a:spcAft>
                <a:spcPts val="0"/>
              </a:spcAft>
              <a:buClr>
                <a:srgbClr val="C4820E"/>
              </a:buClr>
              <a:buSzPts val="2400"/>
              <a:buChar char="●"/>
            </a:pPr>
            <a:r>
              <a:rPr lang="en">
                <a:solidFill>
                  <a:srgbClr val="000000"/>
                </a:solidFill>
              </a:rPr>
              <a:t>Same units as the data</a:t>
            </a:r>
            <a:endParaRPr>
              <a:solidFill>
                <a:srgbClr val="000000"/>
              </a:solidFill>
            </a:endParaRPr>
          </a:p>
          <a:p>
            <a:pPr marL="457200" lvl="0" indent="-381000" algn="l" rtl="0">
              <a:spcBef>
                <a:spcPts val="0"/>
              </a:spcBef>
              <a:spcAft>
                <a:spcPts val="0"/>
              </a:spcAft>
              <a:buClr>
                <a:srgbClr val="C4820E"/>
              </a:buClr>
              <a:buSzPts val="2400"/>
              <a:buChar char="●"/>
            </a:pPr>
            <a:r>
              <a:rPr lang="en">
                <a:solidFill>
                  <a:srgbClr val="000000"/>
                </a:solidFill>
              </a:rPr>
              <a:t>Smoothing operator: collect all the contributions in one big pot, then split evenly</a:t>
            </a:r>
            <a:endParaRPr>
              <a:solidFill>
                <a:srgbClr val="000000"/>
              </a:solidFill>
            </a:endParaRPr>
          </a:p>
        </p:txBody>
      </p:sp>
      <p:sp>
        <p:nvSpPr>
          <p:cNvPr id="213" name="Google Shape;213;p47"/>
          <p:cNvSpPr txBox="1"/>
          <p:nvPr/>
        </p:nvSpPr>
        <p:spPr>
          <a:xfrm>
            <a:off x="3947700" y="4166550"/>
            <a:ext cx="1248600" cy="53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B7EA1"/>
                </a:solidFill>
              </a:rPr>
              <a:t>(Demo)</a:t>
            </a:r>
            <a:endParaRPr sz="2400">
              <a:solidFill>
                <a:srgbClr val="3B7EA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58"/>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Confidence Interval</a:t>
            </a:r>
            <a:endParaRPr/>
          </a:p>
        </p:txBody>
      </p:sp>
      <p:pic>
        <p:nvPicPr>
          <p:cNvPr id="292" name="Google Shape;292;p58"/>
          <p:cNvPicPr preferRelativeResize="0"/>
          <p:nvPr/>
        </p:nvPicPr>
        <p:blipFill>
          <a:blip r:embed="rId3">
            <a:alphaModFix/>
          </a:blip>
          <a:stretch>
            <a:fillRect/>
          </a:stretch>
        </p:blipFill>
        <p:spPr>
          <a:xfrm>
            <a:off x="325813" y="1464252"/>
            <a:ext cx="8492375" cy="2350150"/>
          </a:xfrm>
          <a:prstGeom prst="rect">
            <a:avLst/>
          </a:prstGeom>
          <a:noFill/>
          <a:ln>
            <a:noFill/>
          </a:ln>
        </p:spPr>
      </p:pic>
    </p:spTree>
    <p:extLst>
      <p:ext uri="{BB962C8B-B14F-4D97-AF65-F5344CB8AC3E}">
        <p14:creationId xmlns:p14="http://schemas.microsoft.com/office/powerpoint/2010/main" val="3644266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59"/>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Controlling the Width</a:t>
            </a:r>
            <a:endParaRPr/>
          </a:p>
        </p:txBody>
      </p:sp>
      <p:sp>
        <p:nvSpPr>
          <p:cNvPr id="298" name="Google Shape;298;p59"/>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Total width of an approximate 95% confidence interval for a population proportion</a:t>
            </a:r>
            <a:endParaRPr/>
          </a:p>
          <a:p>
            <a:pPr marL="0" lvl="0" indent="0" algn="l" rtl="0">
              <a:spcBef>
                <a:spcPts val="400"/>
              </a:spcBef>
              <a:spcAft>
                <a:spcPts val="0"/>
              </a:spcAft>
              <a:buNone/>
            </a:pPr>
            <a:endParaRPr sz="1400"/>
          </a:p>
          <a:p>
            <a:pPr marL="0" lvl="0" indent="457200" algn="l" rtl="0">
              <a:spcBef>
                <a:spcPts val="400"/>
              </a:spcBef>
              <a:spcAft>
                <a:spcPts val="0"/>
              </a:spcAft>
              <a:buNone/>
            </a:pPr>
            <a:r>
              <a:rPr lang="en"/>
              <a:t>=   4 * (SD of 0/1 population) / √sample size</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The narrower the interval, the more accurate your estimate.</a:t>
            </a:r>
            <a:endParaRPr sz="1400"/>
          </a:p>
          <a:p>
            <a:pPr marL="457200" lvl="0" indent="-381000" algn="l" rtl="0">
              <a:spcBef>
                <a:spcPts val="0"/>
              </a:spcBef>
              <a:spcAft>
                <a:spcPts val="0"/>
              </a:spcAft>
              <a:buSzPts val="2400"/>
              <a:buChar char="●"/>
            </a:pPr>
            <a:r>
              <a:rPr lang="en"/>
              <a:t>Suppose you want the total width of the interval to be no more than 3%. How should you choose the sample size?</a:t>
            </a:r>
            <a:endParaRPr/>
          </a:p>
          <a:p>
            <a:pPr marL="0" lvl="0" indent="0" algn="l" rtl="0">
              <a:spcBef>
                <a:spcPts val="400"/>
              </a:spcBef>
              <a:spcAft>
                <a:spcPts val="0"/>
              </a:spcAft>
              <a:buNone/>
            </a:pPr>
            <a:endParaRPr/>
          </a:p>
          <a:p>
            <a:pPr marL="0" lvl="0" indent="0" algn="l" rtl="0">
              <a:spcBef>
                <a:spcPts val="400"/>
              </a:spcBef>
              <a:spcAft>
                <a:spcPts val="400"/>
              </a:spcAft>
              <a:buNone/>
            </a:pPr>
            <a:endParaRPr/>
          </a:p>
        </p:txBody>
      </p:sp>
      <p:cxnSp>
        <p:nvCxnSpPr>
          <p:cNvPr id="299" name="Google Shape;299;p59"/>
          <p:cNvCxnSpPr/>
          <p:nvPr/>
        </p:nvCxnSpPr>
        <p:spPr>
          <a:xfrm>
            <a:off x="5265337" y="2131092"/>
            <a:ext cx="1633500" cy="0"/>
          </a:xfrm>
          <a:prstGeom prst="straightConnector1">
            <a:avLst/>
          </a:prstGeom>
          <a:noFill/>
          <a:ln w="9525"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6032600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60"/>
          <p:cNvSpPr txBox="1">
            <a:spLocks noGrp="1"/>
          </p:cNvSpPr>
          <p:nvPr>
            <p:ph type="title"/>
          </p:nvPr>
        </p:nvSpPr>
        <p:spPr>
          <a:xfrm>
            <a:off x="457200" y="205975"/>
            <a:ext cx="81381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The Sample Size for a Given Width</a:t>
            </a:r>
            <a:endParaRPr/>
          </a:p>
        </p:txBody>
      </p:sp>
      <p:sp>
        <p:nvSpPr>
          <p:cNvPr id="305" name="Google Shape;305;p60"/>
          <p:cNvSpPr txBox="1">
            <a:spLocks noGrp="1"/>
          </p:cNvSpPr>
          <p:nvPr>
            <p:ph type="body" idx="1"/>
          </p:nvPr>
        </p:nvSpPr>
        <p:spPr>
          <a:xfrm>
            <a:off x="1055550" y="944250"/>
            <a:ext cx="7032900" cy="605400"/>
          </a:xfrm>
          <a:prstGeom prst="rect">
            <a:avLst/>
          </a:prstGeom>
        </p:spPr>
        <p:txBody>
          <a:bodyPr spcFirstLastPara="1" wrap="square" lIns="91425" tIns="91425" rIns="91425" bIns="91425" anchor="t" anchorCtr="0">
            <a:noAutofit/>
          </a:bodyPr>
          <a:lstStyle/>
          <a:p>
            <a:pPr marL="0" lvl="0" indent="0" algn="l" rtl="0">
              <a:spcBef>
                <a:spcPts val="0"/>
              </a:spcBef>
              <a:spcAft>
                <a:spcPts val="400"/>
              </a:spcAft>
              <a:buNone/>
            </a:pPr>
            <a:r>
              <a:rPr lang="en"/>
              <a:t>0.03  =  4 * (SD of 0/1 population) / √sample size</a:t>
            </a:r>
            <a:endParaRPr/>
          </a:p>
        </p:txBody>
      </p:sp>
      <p:cxnSp>
        <p:nvCxnSpPr>
          <p:cNvPr id="306" name="Google Shape;306;p60"/>
          <p:cNvCxnSpPr/>
          <p:nvPr/>
        </p:nvCxnSpPr>
        <p:spPr>
          <a:xfrm>
            <a:off x="6098012" y="1053392"/>
            <a:ext cx="1633500" cy="0"/>
          </a:xfrm>
          <a:prstGeom prst="straightConnector1">
            <a:avLst/>
          </a:prstGeom>
          <a:noFill/>
          <a:ln w="9525" cap="flat" cmpd="sng">
            <a:solidFill>
              <a:srgbClr val="000000"/>
            </a:solidFill>
            <a:prstDash val="solid"/>
            <a:round/>
            <a:headEnd type="none" w="med" len="med"/>
            <a:tailEnd type="none" w="med" len="med"/>
          </a:ln>
        </p:spPr>
      </p:cxnSp>
      <p:sp>
        <p:nvSpPr>
          <p:cNvPr id="307" name="Google Shape;307;p60"/>
          <p:cNvSpPr txBox="1"/>
          <p:nvPr/>
        </p:nvSpPr>
        <p:spPr>
          <a:xfrm>
            <a:off x="576600" y="1642650"/>
            <a:ext cx="7899300" cy="12960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C4820E"/>
              </a:buClr>
              <a:buSzPts val="2400"/>
              <a:buChar char="●"/>
            </a:pPr>
            <a:r>
              <a:rPr lang="en" sz="2400"/>
              <a:t>Left hand side is 3%, the maximum total width that you will accept</a:t>
            </a:r>
            <a:endParaRPr sz="2400"/>
          </a:p>
          <a:p>
            <a:pPr marL="457200" lvl="0" indent="-381000" algn="l" rtl="0">
              <a:spcBef>
                <a:spcPts val="0"/>
              </a:spcBef>
              <a:spcAft>
                <a:spcPts val="0"/>
              </a:spcAft>
              <a:buClr>
                <a:srgbClr val="C4820E"/>
              </a:buClr>
              <a:buSzPts val="2400"/>
              <a:buChar char="●"/>
            </a:pPr>
            <a:r>
              <a:rPr lang="en" sz="2400"/>
              <a:t>Right hand side is the formula for the total width</a:t>
            </a:r>
            <a:endParaRPr sz="2400"/>
          </a:p>
        </p:txBody>
      </p:sp>
      <p:sp>
        <p:nvSpPr>
          <p:cNvPr id="308" name="Google Shape;308;p60"/>
          <p:cNvSpPr txBox="1"/>
          <p:nvPr/>
        </p:nvSpPr>
        <p:spPr>
          <a:xfrm>
            <a:off x="1009800" y="3527900"/>
            <a:ext cx="7032900" cy="73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chemeClr val="dk1"/>
                </a:solidFill>
              </a:rPr>
              <a:t>√sample size  =  4 * (SD of 0/1 population) / 0.03</a:t>
            </a:r>
            <a:endParaRPr sz="2400">
              <a:solidFill>
                <a:schemeClr val="dk1"/>
              </a:solidFill>
            </a:endParaRPr>
          </a:p>
          <a:p>
            <a:pPr marL="0" lvl="0" indent="0" algn="l" rtl="0">
              <a:spcBef>
                <a:spcPts val="400"/>
              </a:spcBef>
              <a:spcAft>
                <a:spcPts val="400"/>
              </a:spcAft>
              <a:buNone/>
            </a:pPr>
            <a:endParaRPr sz="2400">
              <a:solidFill>
                <a:schemeClr val="dk1"/>
              </a:solidFill>
            </a:endParaRPr>
          </a:p>
        </p:txBody>
      </p:sp>
      <p:cxnSp>
        <p:nvCxnSpPr>
          <p:cNvPr id="309" name="Google Shape;309;p60"/>
          <p:cNvCxnSpPr/>
          <p:nvPr/>
        </p:nvCxnSpPr>
        <p:spPr>
          <a:xfrm>
            <a:off x="1284462" y="3622917"/>
            <a:ext cx="1633500" cy="0"/>
          </a:xfrm>
          <a:prstGeom prst="straightConnector1">
            <a:avLst/>
          </a:prstGeom>
          <a:noFill/>
          <a:ln w="9525" cap="flat" cmpd="sng">
            <a:solidFill>
              <a:srgbClr val="000000"/>
            </a:solidFill>
            <a:prstDash val="solid"/>
            <a:round/>
            <a:headEnd type="none" w="med" len="med"/>
            <a:tailEnd type="none" w="med" len="med"/>
          </a:ln>
        </p:spPr>
      </p:cxnSp>
      <p:sp>
        <p:nvSpPr>
          <p:cNvPr id="310" name="Google Shape;310;p60"/>
          <p:cNvSpPr txBox="1"/>
          <p:nvPr/>
        </p:nvSpPr>
        <p:spPr>
          <a:xfrm>
            <a:off x="3871350" y="4169125"/>
            <a:ext cx="1309800" cy="55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3B7EA1"/>
                </a:solidFill>
              </a:rPr>
              <a:t>(Demo)</a:t>
            </a:r>
            <a:endParaRPr sz="2400">
              <a:solidFill>
                <a:srgbClr val="3B7EA1"/>
              </a:solidFill>
            </a:endParaRPr>
          </a:p>
        </p:txBody>
      </p:sp>
    </p:spTree>
    <p:extLst>
      <p:ext uri="{BB962C8B-B14F-4D97-AF65-F5344CB8AC3E}">
        <p14:creationId xmlns:p14="http://schemas.microsoft.com/office/powerpoint/2010/main" val="4292392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61"/>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“Worst Case” Population SD</a:t>
            </a:r>
            <a:endParaRPr/>
          </a:p>
        </p:txBody>
      </p:sp>
      <p:sp>
        <p:nvSpPr>
          <p:cNvPr id="316" name="Google Shape;316;p61"/>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√sample size  =  4 * (SD of 0/1 population) / 0.03</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SD of 0/1 population is at most 0.5</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√sample size   ≥   4 * 0.5 / 0.03</a:t>
            </a:r>
            <a:endParaRPr/>
          </a:p>
          <a:p>
            <a:pPr marL="0" lvl="0" indent="0" algn="l" rtl="0">
              <a:spcBef>
                <a:spcPts val="400"/>
              </a:spcBef>
              <a:spcAft>
                <a:spcPts val="0"/>
              </a:spcAft>
              <a:buNone/>
            </a:pPr>
            <a:endParaRPr sz="1400"/>
          </a:p>
          <a:p>
            <a:pPr marL="457200" lvl="0" indent="-381000" algn="l" rtl="0">
              <a:spcBef>
                <a:spcPts val="400"/>
              </a:spcBef>
              <a:spcAft>
                <a:spcPts val="0"/>
              </a:spcAft>
              <a:buSzPts val="2400"/>
              <a:buChar char="●"/>
            </a:pPr>
            <a:r>
              <a:rPr lang="en"/>
              <a:t> sample size    ≥  (4 * 0.5 / 0.03) ** 2   =   4444.44</a:t>
            </a:r>
            <a:endParaRPr/>
          </a:p>
          <a:p>
            <a:pPr marL="0" lvl="0" indent="0" algn="l" rtl="0">
              <a:spcBef>
                <a:spcPts val="400"/>
              </a:spcBef>
              <a:spcAft>
                <a:spcPts val="0"/>
              </a:spcAft>
              <a:buNone/>
            </a:pPr>
            <a:r>
              <a:rPr lang="en"/>
              <a:t>					</a:t>
            </a:r>
            <a:endParaRPr/>
          </a:p>
          <a:p>
            <a:pPr marL="457200" lvl="0" indent="-381000" algn="l" rtl="0">
              <a:spcBef>
                <a:spcPts val="400"/>
              </a:spcBef>
              <a:spcAft>
                <a:spcPts val="0"/>
              </a:spcAft>
              <a:buSzPts val="2400"/>
              <a:buChar char="●"/>
            </a:pPr>
            <a:r>
              <a:rPr lang="en"/>
              <a:t>The sample size should be 4445 or more</a:t>
            </a:r>
            <a:endParaRPr/>
          </a:p>
          <a:p>
            <a:pPr marL="0" lvl="0" indent="0" algn="l" rtl="0">
              <a:spcBef>
                <a:spcPts val="400"/>
              </a:spcBef>
              <a:spcAft>
                <a:spcPts val="0"/>
              </a:spcAft>
              <a:buNone/>
            </a:pPr>
            <a:r>
              <a:rPr lang="en"/>
              <a:t>					</a:t>
            </a:r>
            <a:endParaRPr/>
          </a:p>
          <a:p>
            <a:pPr marL="0" lvl="0" indent="0" algn="l" rtl="0">
              <a:spcBef>
                <a:spcPts val="400"/>
              </a:spcBef>
              <a:spcAft>
                <a:spcPts val="400"/>
              </a:spcAft>
              <a:buNone/>
            </a:pPr>
            <a:endParaRPr/>
          </a:p>
        </p:txBody>
      </p:sp>
      <p:cxnSp>
        <p:nvCxnSpPr>
          <p:cNvPr id="317" name="Google Shape;317;p61"/>
          <p:cNvCxnSpPr/>
          <p:nvPr/>
        </p:nvCxnSpPr>
        <p:spPr>
          <a:xfrm>
            <a:off x="1161037" y="1085742"/>
            <a:ext cx="1633500" cy="0"/>
          </a:xfrm>
          <a:prstGeom prst="straightConnector1">
            <a:avLst/>
          </a:prstGeom>
          <a:noFill/>
          <a:ln w="9525" cap="flat" cmpd="sng">
            <a:solidFill>
              <a:srgbClr val="000000"/>
            </a:solidFill>
            <a:prstDash val="solid"/>
            <a:round/>
            <a:headEnd type="none" w="med" len="med"/>
            <a:tailEnd type="none" w="med" len="med"/>
          </a:ln>
        </p:spPr>
      </p:cxnSp>
      <p:cxnSp>
        <p:nvCxnSpPr>
          <p:cNvPr id="318" name="Google Shape;318;p61"/>
          <p:cNvCxnSpPr/>
          <p:nvPr/>
        </p:nvCxnSpPr>
        <p:spPr>
          <a:xfrm>
            <a:off x="1161037" y="2466017"/>
            <a:ext cx="1633500" cy="0"/>
          </a:xfrm>
          <a:prstGeom prst="straightConnector1">
            <a:avLst/>
          </a:prstGeom>
          <a:noFill/>
          <a:ln w="9525" cap="flat" cmpd="sng">
            <a:solidFill>
              <a:srgbClr val="000000"/>
            </a:solidFill>
            <a:prstDash val="solid"/>
            <a:round/>
            <a:headEnd type="none" w="med" len="med"/>
            <a:tailEnd type="none" w="med" len="med"/>
          </a:ln>
        </p:spPr>
      </p:cxnSp>
    </p:spTree>
    <p:extLst>
      <p:ext uri="{BB962C8B-B14F-4D97-AF65-F5344CB8AC3E}">
        <p14:creationId xmlns:p14="http://schemas.microsoft.com/office/powerpoint/2010/main" val="34707805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62"/>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324" name="Google Shape;324;p62"/>
          <p:cNvSpPr txBox="1">
            <a:spLocks noGrp="1"/>
          </p:cNvSpPr>
          <p:nvPr>
            <p:ph type="body" idx="1"/>
          </p:nvPr>
        </p:nvSpPr>
        <p:spPr>
          <a:xfrm>
            <a:off x="457200" y="971550"/>
            <a:ext cx="8229600" cy="36231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A researcher is estimating a population proportion based on a random sample of size 10,000. </a:t>
            </a:r>
            <a:endParaRPr/>
          </a:p>
          <a:p>
            <a:pPr marL="0" lvl="0" indent="0" algn="l" rtl="0">
              <a:spcBef>
                <a:spcPts val="400"/>
              </a:spcBef>
              <a:spcAft>
                <a:spcPts val="0"/>
              </a:spcAft>
              <a:buNone/>
            </a:pPr>
            <a:endParaRPr/>
          </a:p>
          <a:p>
            <a:pPr marL="0" lvl="0" indent="0" algn="l" rtl="0">
              <a:spcBef>
                <a:spcPts val="400"/>
              </a:spcBef>
              <a:spcAft>
                <a:spcPts val="0"/>
              </a:spcAft>
              <a:buNone/>
            </a:pPr>
            <a:r>
              <a:rPr lang="en">
                <a:solidFill>
                  <a:srgbClr val="0000FF"/>
                </a:solidFill>
              </a:rPr>
              <a:t>Fill in the blank with a decimal:</a:t>
            </a:r>
            <a:endParaRPr>
              <a:solidFill>
                <a:srgbClr val="0000FF"/>
              </a:solidFill>
            </a:endParaRPr>
          </a:p>
          <a:p>
            <a:pPr marL="0" lvl="0" indent="0" algn="l" rtl="0">
              <a:spcBef>
                <a:spcPts val="400"/>
              </a:spcBef>
              <a:spcAft>
                <a:spcPts val="0"/>
              </a:spcAft>
              <a:buNone/>
            </a:pPr>
            <a:endParaRPr/>
          </a:p>
          <a:p>
            <a:pPr marL="457200" lvl="0" indent="-381000" algn="l" rtl="0">
              <a:spcBef>
                <a:spcPts val="400"/>
              </a:spcBef>
              <a:spcAft>
                <a:spcPts val="0"/>
              </a:spcAft>
              <a:buSzPts val="2400"/>
              <a:buChar char="●"/>
            </a:pPr>
            <a:r>
              <a:rPr lang="en"/>
              <a:t>With chance at least 95%, the estimate will be correct to within ________________.</a:t>
            </a:r>
            <a:endParaRPr/>
          </a:p>
        </p:txBody>
      </p:sp>
    </p:spTree>
    <p:extLst>
      <p:ext uri="{BB962C8B-B14F-4D97-AF65-F5344CB8AC3E}">
        <p14:creationId xmlns:p14="http://schemas.microsoft.com/office/powerpoint/2010/main" val="41122281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63"/>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330" name="Google Shape;330;p63"/>
          <p:cNvSpPr txBox="1">
            <a:spLocks noGrp="1"/>
          </p:cNvSpPr>
          <p:nvPr>
            <p:ph type="body" idx="1"/>
          </p:nvPr>
        </p:nvSpPr>
        <p:spPr>
          <a:xfrm>
            <a:off x="457200" y="971550"/>
            <a:ext cx="8229600" cy="25428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a:t>I am going to use a 68% confidence interval to estimate a population proportion. </a:t>
            </a:r>
            <a:endParaRPr/>
          </a:p>
          <a:p>
            <a:pPr marL="0" lvl="0" indent="0" algn="l" rtl="0">
              <a:spcBef>
                <a:spcPts val="400"/>
              </a:spcBef>
              <a:spcAft>
                <a:spcPts val="0"/>
              </a:spcAft>
              <a:buNone/>
            </a:pPr>
            <a:endParaRPr sz="800"/>
          </a:p>
          <a:p>
            <a:pPr marL="457200" lvl="0" indent="-381000" algn="l" rtl="0">
              <a:spcBef>
                <a:spcPts val="400"/>
              </a:spcBef>
              <a:spcAft>
                <a:spcPts val="0"/>
              </a:spcAft>
              <a:buSzPts val="2400"/>
              <a:buChar char="●"/>
            </a:pPr>
            <a:r>
              <a:rPr lang="en"/>
              <a:t>I want the total width of my interval to be no more than 2.5%.</a:t>
            </a:r>
            <a:endParaRPr/>
          </a:p>
          <a:p>
            <a:pPr marL="0" lvl="0" indent="0" algn="l" rtl="0">
              <a:spcBef>
                <a:spcPts val="400"/>
              </a:spcBef>
              <a:spcAft>
                <a:spcPts val="0"/>
              </a:spcAft>
              <a:buNone/>
            </a:pPr>
            <a:endParaRPr sz="800"/>
          </a:p>
          <a:p>
            <a:pPr marL="457200" lvl="0" indent="-381000" algn="l" rtl="0">
              <a:spcBef>
                <a:spcPts val="400"/>
              </a:spcBef>
              <a:spcAft>
                <a:spcPts val="0"/>
              </a:spcAft>
              <a:buSzPts val="2400"/>
              <a:buChar char="●"/>
            </a:pPr>
            <a:r>
              <a:rPr lang="en"/>
              <a:t>How large must my random sample be?</a:t>
            </a:r>
            <a:endParaRPr/>
          </a:p>
          <a:p>
            <a:pPr marL="0" lvl="0" indent="0" algn="l" rtl="0">
              <a:spcBef>
                <a:spcPts val="400"/>
              </a:spcBef>
              <a:spcAft>
                <a:spcPts val="0"/>
              </a:spcAft>
              <a:buNone/>
            </a:pPr>
            <a:endParaRPr/>
          </a:p>
          <a:p>
            <a:pPr marL="0" lvl="0" indent="0" algn="l" rtl="0">
              <a:spcBef>
                <a:spcPts val="400"/>
              </a:spcBef>
              <a:spcAft>
                <a:spcPts val="0"/>
              </a:spcAft>
              <a:buNone/>
            </a:pPr>
            <a:endParaRPr/>
          </a:p>
          <a:p>
            <a:pPr marL="0" lvl="0" indent="0" algn="l" rtl="0">
              <a:spcBef>
                <a:spcPts val="400"/>
              </a:spcBef>
              <a:spcAft>
                <a:spcPts val="400"/>
              </a:spcAft>
              <a:buNone/>
            </a:pPr>
            <a:r>
              <a:rPr lang="en"/>
              <a:t>2 * (0.5) / sqrt(sample size) = 0.025</a:t>
            </a:r>
            <a:endParaRPr/>
          </a:p>
        </p:txBody>
      </p:sp>
    </p:spTree>
    <p:extLst>
      <p:ext uri="{BB962C8B-B14F-4D97-AF65-F5344CB8AC3E}">
        <p14:creationId xmlns:p14="http://schemas.microsoft.com/office/powerpoint/2010/main" val="1028859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8"/>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sp>
        <p:nvSpPr>
          <p:cNvPr id="219" name="Google Shape;219;p48"/>
          <p:cNvSpPr txBox="1">
            <a:spLocks noGrp="1"/>
          </p:cNvSpPr>
          <p:nvPr>
            <p:ph type="body" idx="1"/>
          </p:nvPr>
        </p:nvSpPr>
        <p:spPr>
          <a:xfrm>
            <a:off x="457200" y="971550"/>
            <a:ext cx="3277500" cy="3623100"/>
          </a:xfrm>
          <a:prstGeom prst="rect">
            <a:avLst/>
          </a:prstGeom>
        </p:spPr>
        <p:txBody>
          <a:bodyPr spcFirstLastPara="1" wrap="square" lIns="91425" tIns="91425" rIns="91425" bIns="91425" anchor="t" anchorCtr="0">
            <a:noAutofit/>
          </a:bodyPr>
          <a:lstStyle/>
          <a:p>
            <a:pPr marL="0" lvl="0" indent="0" algn="l" rtl="0">
              <a:spcBef>
                <a:spcPts val="480"/>
              </a:spcBef>
              <a:spcAft>
                <a:spcPts val="0"/>
              </a:spcAft>
              <a:buNone/>
            </a:pPr>
            <a:r>
              <a:rPr lang="en"/>
              <a:t>Create a data set that has this histogram. (You can do it with a short list of whole numbers.) </a:t>
            </a:r>
            <a:endParaRPr/>
          </a:p>
          <a:p>
            <a:pPr marL="0" lvl="0" indent="0" algn="l" rtl="0">
              <a:spcBef>
                <a:spcPts val="480"/>
              </a:spcBef>
              <a:spcAft>
                <a:spcPts val="0"/>
              </a:spcAft>
              <a:buNone/>
            </a:pPr>
            <a:endParaRPr/>
          </a:p>
          <a:p>
            <a:pPr marL="0" lvl="0" indent="0" algn="l" rtl="0">
              <a:spcBef>
                <a:spcPts val="480"/>
              </a:spcBef>
              <a:spcAft>
                <a:spcPts val="0"/>
              </a:spcAft>
              <a:buNone/>
            </a:pPr>
            <a:r>
              <a:rPr lang="en"/>
              <a:t>What are its median and mean?</a:t>
            </a:r>
            <a:endParaRPr/>
          </a:p>
        </p:txBody>
      </p:sp>
      <p:pic>
        <p:nvPicPr>
          <p:cNvPr id="220" name="Google Shape;220;p48"/>
          <p:cNvPicPr preferRelativeResize="0"/>
          <p:nvPr/>
        </p:nvPicPr>
        <p:blipFill>
          <a:blip r:embed="rId3">
            <a:alphaModFix/>
          </a:blip>
          <a:stretch>
            <a:fillRect/>
          </a:stretch>
        </p:blipFill>
        <p:spPr>
          <a:xfrm>
            <a:off x="3968138" y="1143000"/>
            <a:ext cx="4238625" cy="2857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9"/>
          <p:cNvSpPr txBox="1">
            <a:spLocks noGrp="1"/>
          </p:cNvSpPr>
          <p:nvPr>
            <p:ph type="title"/>
          </p:nvPr>
        </p:nvSpPr>
        <p:spPr>
          <a:xfrm>
            <a:off x="457200" y="205978"/>
            <a:ext cx="67056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Discussion Question</a:t>
            </a:r>
            <a:endParaRPr/>
          </a:p>
        </p:txBody>
      </p:sp>
      <p:pic>
        <p:nvPicPr>
          <p:cNvPr id="226" name="Google Shape;226;p49"/>
          <p:cNvPicPr preferRelativeResize="0"/>
          <p:nvPr/>
        </p:nvPicPr>
        <p:blipFill>
          <a:blip r:embed="rId3">
            <a:alphaModFix/>
          </a:blip>
          <a:stretch>
            <a:fillRect/>
          </a:stretch>
        </p:blipFill>
        <p:spPr>
          <a:xfrm>
            <a:off x="457198" y="2372950"/>
            <a:ext cx="3539675" cy="2386300"/>
          </a:xfrm>
          <a:prstGeom prst="rect">
            <a:avLst/>
          </a:prstGeom>
          <a:noFill/>
          <a:ln>
            <a:noFill/>
          </a:ln>
        </p:spPr>
      </p:pic>
      <p:pic>
        <p:nvPicPr>
          <p:cNvPr id="227" name="Google Shape;227;p49"/>
          <p:cNvPicPr preferRelativeResize="0"/>
          <p:nvPr/>
        </p:nvPicPr>
        <p:blipFill>
          <a:blip r:embed="rId4">
            <a:alphaModFix/>
          </a:blip>
          <a:stretch>
            <a:fillRect/>
          </a:stretch>
        </p:blipFill>
        <p:spPr>
          <a:xfrm>
            <a:off x="5167825" y="2372938"/>
            <a:ext cx="3539675" cy="2373118"/>
          </a:xfrm>
          <a:prstGeom prst="rect">
            <a:avLst/>
          </a:prstGeom>
          <a:noFill/>
          <a:ln>
            <a:noFill/>
          </a:ln>
        </p:spPr>
      </p:pic>
      <p:sp>
        <p:nvSpPr>
          <p:cNvPr id="228" name="Google Shape;228;p49"/>
          <p:cNvSpPr txBox="1"/>
          <p:nvPr/>
        </p:nvSpPr>
        <p:spPr>
          <a:xfrm>
            <a:off x="492525" y="992875"/>
            <a:ext cx="8214900" cy="127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Are the medians of these two distributions the same or different? Are the means the same or different? If you say “different,” then say which one is bigger.</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0"/>
          <p:cNvSpPr txBox="1">
            <a:spLocks noGrp="1"/>
          </p:cNvSpPr>
          <p:nvPr>
            <p:ph type="body" idx="1"/>
          </p:nvPr>
        </p:nvSpPr>
        <p:spPr>
          <a:xfrm>
            <a:off x="457200" y="1047750"/>
            <a:ext cx="8229600" cy="35430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SzPts val="2400"/>
              <a:buChar char="●"/>
            </a:pPr>
            <a:r>
              <a:rPr lang="en" b="1"/>
              <a:t>Mean:</a:t>
            </a:r>
            <a:r>
              <a:rPr lang="en"/>
              <a:t> Balance point of the histogram</a:t>
            </a:r>
            <a:endParaRPr/>
          </a:p>
          <a:p>
            <a:pPr marL="457200" lvl="0" indent="-381000" algn="l" rtl="0">
              <a:spcBef>
                <a:spcPts val="2000"/>
              </a:spcBef>
              <a:spcAft>
                <a:spcPts val="0"/>
              </a:spcAft>
              <a:buSzPts val="2400"/>
              <a:buChar char="●"/>
            </a:pPr>
            <a:r>
              <a:rPr lang="en" b="1"/>
              <a:t>Median:</a:t>
            </a:r>
            <a:r>
              <a:rPr lang="en"/>
              <a:t> Half-way point of data; half the area of histogram is on either side of median</a:t>
            </a:r>
            <a:endParaRPr/>
          </a:p>
          <a:p>
            <a:pPr marL="457200" lvl="0" indent="-381000" algn="l" rtl="0">
              <a:spcBef>
                <a:spcPts val="2000"/>
              </a:spcBef>
              <a:spcAft>
                <a:spcPts val="0"/>
              </a:spcAft>
              <a:buSzPts val="2400"/>
              <a:buChar char="●"/>
            </a:pPr>
            <a:r>
              <a:rPr lang="en"/>
              <a:t>If the distribution is symmetric about a value, then that value is both the average and the median.</a:t>
            </a:r>
            <a:endParaRPr/>
          </a:p>
          <a:p>
            <a:pPr marL="457200" lvl="0" indent="-381000" algn="l" rtl="0">
              <a:spcBef>
                <a:spcPts val="2000"/>
              </a:spcBef>
              <a:spcAft>
                <a:spcPts val="2000"/>
              </a:spcAft>
              <a:buSzPts val="2400"/>
              <a:buChar char="●"/>
            </a:pPr>
            <a:r>
              <a:rPr lang="en"/>
              <a:t>If the histogram is skewed, then the mean is pulled away from the median in the direction of the tail.</a:t>
            </a:r>
            <a:endParaRPr/>
          </a:p>
        </p:txBody>
      </p:sp>
      <p:sp>
        <p:nvSpPr>
          <p:cNvPr id="234" name="Google Shape;234;p50"/>
          <p:cNvSpPr txBox="1">
            <a:spLocks noGrp="1"/>
          </p:cNvSpPr>
          <p:nvPr>
            <p:ph type="title"/>
          </p:nvPr>
        </p:nvSpPr>
        <p:spPr>
          <a:xfrm>
            <a:off x="457200" y="205975"/>
            <a:ext cx="7039200" cy="6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Comparing Mean and Median </a:t>
            </a:r>
            <a:endParaRPr/>
          </a:p>
        </p:txBody>
      </p:sp>
    </p:spTree>
  </p:cSld>
  <p:clrMapOvr>
    <a:masterClrMapping/>
  </p:clrMapOvr>
</p:sld>
</file>

<file path=ppt/theme/theme1.xml><?xml version="1.0" encoding="utf-8"?>
<a:theme xmlns:a="http://schemas.openxmlformats.org/drawingml/2006/main"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25 — Center and Spread" id="{F470F8D9-88EE-2844-8875-DE17BDF84BCA}" vid="{EDF897F8-0D97-F047-AEDB-AD9E31545B8F}"/>
    </a:ext>
  </a:extLst>
</a:theme>
</file>

<file path=ppt/theme/theme7.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1885</Words>
  <Application>Microsoft Macintosh PowerPoint</Application>
  <PresentationFormat>On-screen Show (16:9)</PresentationFormat>
  <Paragraphs>280</Paragraphs>
  <Slides>65</Slides>
  <Notes>65</Notes>
  <HiddenSlides>0</HiddenSlides>
  <MMClips>0</MMClips>
  <ScaleCrop>false</ScaleCrop>
  <HeadingPairs>
    <vt:vector size="6" baseType="variant">
      <vt:variant>
        <vt:lpstr>Fonts Used</vt:lpstr>
      </vt:variant>
      <vt:variant>
        <vt:i4>3</vt:i4>
      </vt:variant>
      <vt:variant>
        <vt:lpstr>Theme</vt:lpstr>
      </vt:variant>
      <vt:variant>
        <vt:i4>6</vt:i4>
      </vt:variant>
      <vt:variant>
        <vt:lpstr>Slide Titles</vt:lpstr>
      </vt:variant>
      <vt:variant>
        <vt:i4>65</vt:i4>
      </vt:variant>
    </vt:vector>
  </HeadingPairs>
  <TitlesOfParts>
    <vt:vector size="74" baseType="lpstr">
      <vt:lpstr>Arial</vt:lpstr>
      <vt:lpstr>Georgia</vt:lpstr>
      <vt:lpstr>Noto Sans Symbols</vt:lpstr>
      <vt:lpstr>Custom</vt:lpstr>
      <vt:lpstr>Custom</vt:lpstr>
      <vt:lpstr>Custom</vt:lpstr>
      <vt:lpstr>Custom</vt:lpstr>
      <vt:lpstr>Custom</vt:lpstr>
      <vt:lpstr>1_Custom</vt:lpstr>
      <vt:lpstr>Module 8</vt:lpstr>
      <vt:lpstr>Announcements</vt:lpstr>
      <vt:lpstr>Center and Spread</vt:lpstr>
      <vt:lpstr>Questions </vt:lpstr>
      <vt:lpstr>Average </vt:lpstr>
      <vt:lpstr>The Average (or Mean)</vt:lpstr>
      <vt:lpstr>Discussion Question</vt:lpstr>
      <vt:lpstr>Discussion Question</vt:lpstr>
      <vt:lpstr>Comparing Mean and Median </vt:lpstr>
      <vt:lpstr>Discussion Question</vt:lpstr>
      <vt:lpstr>Standard Deviation</vt:lpstr>
      <vt:lpstr>Defining Variability</vt:lpstr>
      <vt:lpstr>How Far from the Average?</vt:lpstr>
      <vt:lpstr>Why Use the SD?</vt:lpstr>
      <vt:lpstr>Chebyshev's Inequality</vt:lpstr>
      <vt:lpstr>The Mathematician’s Name</vt:lpstr>
      <vt:lpstr>How Big are Most of the Values?</vt:lpstr>
      <vt:lpstr>Chebyshev’s Bounds</vt:lpstr>
      <vt:lpstr>Standard Units</vt:lpstr>
      <vt:lpstr>Standard Units</vt:lpstr>
      <vt:lpstr>Discussion Question</vt:lpstr>
      <vt:lpstr>The SD and the Histogram</vt:lpstr>
      <vt:lpstr>The SD and Bell-Shaped Curves</vt:lpstr>
      <vt:lpstr>Module 8</vt:lpstr>
      <vt:lpstr>Standard Units (review)</vt:lpstr>
      <vt:lpstr>Standard Units</vt:lpstr>
      <vt:lpstr>Discussion Question</vt:lpstr>
      <vt:lpstr>The SD and the Histogram</vt:lpstr>
      <vt:lpstr>The SD and Bell-Shaped Curves</vt:lpstr>
      <vt:lpstr>The Normal Distribution</vt:lpstr>
      <vt:lpstr>The Standard Normal Curve</vt:lpstr>
      <vt:lpstr>Bell Curve</vt:lpstr>
      <vt:lpstr>Normal Proportions</vt:lpstr>
      <vt:lpstr>How Big are Most of the Values?</vt:lpstr>
      <vt:lpstr>Bounds and Normal Approximations</vt:lpstr>
      <vt:lpstr>A “Central” Area</vt:lpstr>
      <vt:lpstr>Normal Curve in Practice</vt:lpstr>
      <vt:lpstr>Birth weights of babies</vt:lpstr>
      <vt:lpstr>Sales of shoes for women</vt:lpstr>
      <vt:lpstr>Heights of men and women</vt:lpstr>
      <vt:lpstr>Lengths of Deer Antlers</vt:lpstr>
      <vt:lpstr>The Mystery</vt:lpstr>
      <vt:lpstr>Central Limit Theorem</vt:lpstr>
      <vt:lpstr>Second Reason for Using the SD</vt:lpstr>
      <vt:lpstr>Module 8</vt:lpstr>
      <vt:lpstr>Questions we are studying </vt:lpstr>
      <vt:lpstr>How do they know?</vt:lpstr>
      <vt:lpstr>Variability of the Sample Average</vt:lpstr>
      <vt:lpstr>Discussion Question</vt:lpstr>
      <vt:lpstr>Discussion Question</vt:lpstr>
      <vt:lpstr>Discussion Question</vt:lpstr>
      <vt:lpstr>Confidence Intervals</vt:lpstr>
      <vt:lpstr>Graph of the Distribution</vt:lpstr>
      <vt:lpstr>The Key to 95% Confidence </vt:lpstr>
      <vt:lpstr>Constructing the Interval</vt:lpstr>
      <vt:lpstr>The Interval</vt:lpstr>
      <vt:lpstr>Width of the Interval</vt:lpstr>
      <vt:lpstr>Sample Proportions</vt:lpstr>
      <vt:lpstr>Proportions are Averages</vt:lpstr>
      <vt:lpstr>Confidence Interval</vt:lpstr>
      <vt:lpstr>Controlling the Width</vt:lpstr>
      <vt:lpstr>The Sample Size for a Given Width</vt:lpstr>
      <vt:lpstr>“Worst Case” Population SD</vt:lpstr>
      <vt:lpstr>Discussion Question</vt:lpstr>
      <vt:lpstr>Discussion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25</dc:title>
  <cp:lastModifiedBy>Shreyas Kulkarni</cp:lastModifiedBy>
  <cp:revision>5</cp:revision>
  <dcterms:modified xsi:type="dcterms:W3CDTF">2021-08-27T17:45:18Z</dcterms:modified>
</cp:coreProperties>
</file>