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3" r:id="rId2"/>
    <p:sldMasterId id="2147483674" r:id="rId3"/>
  </p:sldMasterIdLst>
  <p:notesMasterIdLst>
    <p:notesMasterId r:id="rId67"/>
  </p:notesMasterIdLst>
  <p:sldIdLst>
    <p:sldId id="256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57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7" r:id="rId55"/>
    <p:sldId id="308" r:id="rId56"/>
    <p:sldId id="309" r:id="rId57"/>
    <p:sldId id="310" r:id="rId58"/>
    <p:sldId id="311" r:id="rId59"/>
    <p:sldId id="312" r:id="rId60"/>
    <p:sldId id="313" r:id="rId61"/>
    <p:sldId id="314" r:id="rId62"/>
    <p:sldId id="315" r:id="rId63"/>
    <p:sldId id="316" r:id="rId64"/>
    <p:sldId id="317" r:id="rId65"/>
    <p:sldId id="318" r:id="rId6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A66278B-1045-40FD-A4FA-EE94B2B8ED3A}">
  <a:tblStyle styleId="{3A66278B-1045-40FD-A4FA-EE94B2B8ED3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 snapToObjects="1">
      <p:cViewPr varScale="1">
        <p:scale>
          <a:sx n="161" d="100"/>
          <a:sy n="161" d="100"/>
        </p:scale>
        <p:origin x="7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slide" Target="slides/slide60.xml"/><Relationship Id="rId68" Type="http://schemas.openxmlformats.org/officeDocument/2006/relationships/presProps" Target="presProps.xml"/><Relationship Id="rId7" Type="http://schemas.openxmlformats.org/officeDocument/2006/relationships/slide" Target="slides/slide4.xml"/><Relationship Id="rId71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slide" Target="slides/slide63.xml"/><Relationship Id="rId5" Type="http://schemas.openxmlformats.org/officeDocument/2006/relationships/slide" Target="slides/slide2.xml"/><Relationship Id="rId61" Type="http://schemas.openxmlformats.org/officeDocument/2006/relationships/slide" Target="slides/slide58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viewProps" Target="viewProp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0c77890a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0c77890a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467d0592ec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467d0592ec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30323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dbd2f1fc9_1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dbd2f1fc9_1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49825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dbd2f1fc9_1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dbd2f1fc9_1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75841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dbd2f1fc9_1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dbd2f1fc9_1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88114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dbd2f1fc9_1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dbd2f1fc9_1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1474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dbd2f1fc9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dbd2f1fc9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92677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dbd2f1fc9_1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dbd2f1fc9_1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9737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a89b976e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a89b976e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54443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a89b976e0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a89b976e0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3977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467d0592ec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467d0592ec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a89b976e0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a89b976e0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26252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a89b976e0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a89b976e0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517762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a89b976e0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2a89b976e0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288642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a89b976e0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a89b976e0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59698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a89b976e0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2a89b976e0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349172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a89b976e0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2a89b976e0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390008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a89b976e0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2a89b976e0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816499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a89b976e0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2a89b976e0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146435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2a89b976e0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2a89b976e0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497239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2a89b976e0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2a89b976e0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35989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467d0592ec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467d0592ec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dbd2f1fc9_1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1dbd2f1fc9_1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218613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dbd2f1fc9_1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1dbd2f1fc9_1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799700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2a89b976e0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2a89b976e0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511997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dbd2f1fc9_1_1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1dbd2f1fc9_1_1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952018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dbd2f1fc9_1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1dbd2f1fc9_1_1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636636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1dbd2f1fc9_1_2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1dbd2f1fc9_1_2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869216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1dbd2f1fc9_1_2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1dbd2f1fc9_1_2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626870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035036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d2c805b9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d2c805b9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843003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dbd2f1fc9_1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dbd2f1fc9_1_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19973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467d0592ec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467d0592ec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9a7a03c3c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9a7a03c3c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895661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9a7a03c3c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9a7a03c3c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142962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9a7a03c3c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9a7a03c3c_0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893365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9a7a03c3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9a7a03c3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577764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dc133cb4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dc133cb4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343827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dbd2f1fc9_1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1dbd2f1fc9_1_1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988348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dc1d02bc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1dc1d02bc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705800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dc133cb4b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1dc133cb4b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493936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dc133cb4b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1dc133cb4b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135631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dc133cb4b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1dc133cb4b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59356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467d0592ec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467d0592ec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dc133cb4b_0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1dc133cb4b_0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984172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041660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d2c805b9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d2c805b9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73844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dc133cb4b_0_2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dc133cb4b_0_2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533748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d6636cad0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d6636cad0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3538076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dc133cb4b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dc133cb4b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0946086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d6636cad0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d6636cad0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573752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d6636cad0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d6636cad0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6277068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d6636cad0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d6636cad0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1081032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dc133cb4b_0_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dc133cb4b_0_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916916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467d0592ec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467d0592ec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d667e972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d667e972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4130808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d6636cad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d6636cad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1317057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d6636cad0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d6636cad0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005517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d6636cad0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d6636cad0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03651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467d0592ec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467d0592ec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467d0592ec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467d0592ec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467d0592ec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467d0592ec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mailto:denero@berkeley.edu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hyperlink" Target="mailto:adhikari@berkeley.edu" TargetMode="Externa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971800" y="1657350"/>
            <a:ext cx="5586300" cy="8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 i="0" u="none" strike="noStrike" cap="none"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971800" y="2571750"/>
            <a:ext cx="5586300" cy="5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1" name="Google Shape;11;p2"/>
          <p:cNvCxnSpPr/>
          <p:nvPr/>
        </p:nvCxnSpPr>
        <p:spPr>
          <a:xfrm rot="10800000" flipH="1">
            <a:off x="2940417" y="2536424"/>
            <a:ext cx="5594100" cy="3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12;p2"/>
          <p:cNvSpPr txBox="1"/>
          <p:nvPr/>
        </p:nvSpPr>
        <p:spPr>
          <a:xfrm>
            <a:off x="1335524" y="2088768"/>
            <a:ext cx="1474500" cy="10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>
                <a:solidFill>
                  <a:srgbClr val="003262"/>
                </a:solidFill>
              </a:rPr>
              <a:t>D</a:t>
            </a:r>
            <a:r>
              <a:rPr lang="en" sz="2000" b="1">
                <a:solidFill>
                  <a:srgbClr val="003262"/>
                </a:solidFill>
              </a:rPr>
              <a:t>ATA</a:t>
            </a:r>
            <a:r>
              <a:rPr lang="en" sz="2800" b="1">
                <a:solidFill>
                  <a:srgbClr val="003262"/>
                </a:solidFill>
              </a:rPr>
              <a:t> 8</a:t>
            </a:r>
            <a:endParaRPr sz="2800" b="1">
              <a:solidFill>
                <a:srgbClr val="00326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C4820E"/>
                </a:solidFill>
              </a:rPr>
              <a:t>Fall 2017</a:t>
            </a:r>
            <a:endParaRPr b="1">
              <a:solidFill>
                <a:srgbClr val="C4820E"/>
              </a:solidFill>
            </a:endParaRPr>
          </a:p>
        </p:txBody>
      </p:sp>
      <p:pic>
        <p:nvPicPr>
          <p:cNvPr id="13" name="Google Shape;13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57124" y="2237985"/>
            <a:ext cx="726225" cy="58098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2"/>
          <p:cNvSpPr txBox="1"/>
          <p:nvPr/>
        </p:nvSpPr>
        <p:spPr>
          <a:xfrm>
            <a:off x="3340400" y="4767725"/>
            <a:ext cx="5773200" cy="34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Slides created by John DeNero (</a:t>
            </a:r>
            <a:r>
              <a:rPr lang="en" sz="1000" u="sng">
                <a:solidFill>
                  <a:schemeClr val="hlink"/>
                </a:solidFill>
                <a:hlinkClick r:id="rId3"/>
              </a:rPr>
              <a:t>denero@berkeley.edu</a:t>
            </a:r>
            <a:r>
              <a:rPr lang="en" sz="1000"/>
              <a:t>) and Ani Adhikari (</a:t>
            </a:r>
            <a:r>
              <a:rPr lang="en" sz="1000" u="sng">
                <a:solidFill>
                  <a:schemeClr val="hlink"/>
                </a:solidFill>
                <a:hlinkClick r:id="rId4"/>
              </a:rPr>
              <a:t>adhikari@berkeley.edu</a:t>
            </a:r>
            <a:r>
              <a:rPr lang="en" sz="1000"/>
              <a:t>)</a:t>
            </a:r>
            <a:endParaRPr sz="100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">
  <p:cSld name="TITLE_ONLY_1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6"/>
          <p:cNvSpPr txBox="1">
            <a:spLocks noGrp="1"/>
          </p:cNvSpPr>
          <p:nvPr>
            <p:ph type="title"/>
          </p:nvPr>
        </p:nvSpPr>
        <p:spPr>
          <a:xfrm>
            <a:off x="1219200" y="2233804"/>
            <a:ext cx="6705600" cy="6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 preserve="1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971800" y="1657350"/>
            <a:ext cx="5586300" cy="8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 i="0" u="none" strike="noStrike" cap="none">
                <a:solidFill>
                  <a:schemeClr val="tx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971800" y="2571750"/>
            <a:ext cx="5586300" cy="5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2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cxnSp>
        <p:nvCxnSpPr>
          <p:cNvPr id="11" name="Google Shape;11;p2"/>
          <p:cNvCxnSpPr/>
          <p:nvPr/>
        </p:nvCxnSpPr>
        <p:spPr>
          <a:xfrm rot="10800000" flipH="1">
            <a:off x="2940417" y="2536424"/>
            <a:ext cx="5594100" cy="3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12;p2"/>
          <p:cNvSpPr txBox="1"/>
          <p:nvPr/>
        </p:nvSpPr>
        <p:spPr>
          <a:xfrm>
            <a:off x="1801689" y="209310"/>
            <a:ext cx="1474500" cy="10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tx1">
                    <a:lumMod val="50000"/>
                  </a:schemeClr>
                </a:solidFill>
              </a:rPr>
              <a:t>190F</a:t>
            </a:r>
            <a:endParaRPr sz="2800" b="1" dirty="0">
              <a:solidFill>
                <a:schemeClr val="tx1">
                  <a:lumMod val="50000"/>
                </a:schemeClr>
              </a:solidFill>
            </a:endParaRP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" b="1" dirty="0">
                <a:solidFill>
                  <a:schemeClr val="accent2">
                    <a:lumMod val="50000"/>
                  </a:schemeClr>
                </a:solidFill>
              </a:rPr>
              <a:t>Fall 201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8</a:t>
            </a:r>
            <a:r>
              <a:rPr lang="en" b="1" dirty="0">
                <a:solidFill>
                  <a:srgbClr val="C4820E"/>
                </a:solidFill>
              </a:rPr>
              <a:t>	</a:t>
            </a:r>
            <a:endParaRPr b="1" dirty="0">
              <a:solidFill>
                <a:srgbClr val="C4820E"/>
              </a:solidFill>
            </a:endParaRPr>
          </a:p>
        </p:txBody>
      </p:sp>
      <p:pic>
        <p:nvPicPr>
          <p:cNvPr id="1026" name="Picture 2" descr="mage result for umass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805" y="323069"/>
            <a:ext cx="972884" cy="801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855248" y="240366"/>
            <a:ext cx="67382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Foundations of Data Science</a:t>
            </a:r>
          </a:p>
        </p:txBody>
      </p:sp>
    </p:spTree>
    <p:extLst>
      <p:ext uri="{BB962C8B-B14F-4D97-AF65-F5344CB8AC3E}">
        <p14:creationId xmlns:p14="http://schemas.microsoft.com/office/powerpoint/2010/main" val="15539821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 preserve="1">
  <p:cSld name="Title and 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6705600" cy="6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tx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title style</a:t>
            </a:r>
            <a:endParaRPr dirty="0"/>
          </a:p>
        </p:txBody>
      </p:sp>
      <p:cxnSp>
        <p:nvCxnSpPr>
          <p:cNvPr id="16" name="Google Shape;16;p3"/>
          <p:cNvCxnSpPr/>
          <p:nvPr/>
        </p:nvCxnSpPr>
        <p:spPr>
          <a:xfrm>
            <a:off x="457200" y="881840"/>
            <a:ext cx="82296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" name="Google Shape;17;p3"/>
          <p:cNvCxnSpPr/>
          <p:nvPr/>
        </p:nvCxnSpPr>
        <p:spPr>
          <a:xfrm>
            <a:off x="457200" y="4743450"/>
            <a:ext cx="82296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" name="Google Shape;18;p3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971550"/>
            <a:ext cx="8229600" cy="36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spcBef>
                <a:spcPts val="480"/>
              </a:spcBef>
              <a:spcAft>
                <a:spcPts val="0"/>
              </a:spcAft>
              <a:buClr>
                <a:schemeClr val="accent2">
                  <a:lumMod val="50000"/>
                </a:schemeClr>
              </a:buClr>
              <a:buSzPts val="2400"/>
              <a:buFont typeface="Arial" charset="0"/>
              <a:buChar char="●"/>
              <a:defRPr sz="2400"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Clr>
                <a:schemeClr val="accent2">
                  <a:lumMod val="50000"/>
                </a:schemeClr>
              </a:buClr>
              <a:buSzPts val="2400"/>
              <a:buChar char="○"/>
              <a:defRPr sz="2400"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r>
              <a:rPr lang="en-US" dirty="0"/>
              <a:t> </a:t>
            </a:r>
          </a:p>
          <a:p>
            <a:pPr lvl="1"/>
            <a:br>
              <a:rPr lang="en-US" dirty="0"/>
            </a:br>
            <a:endParaRPr lang="en-US" dirty="0"/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147620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 preserve="1">
  <p:cSld name="Title and two 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6705600" cy="6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tx1">
                    <a:lumMod val="50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4038600" cy="36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spcBef>
                <a:spcPts val="480"/>
              </a:spcBef>
              <a:spcAft>
                <a:spcPts val="0"/>
              </a:spcAft>
              <a:buClr>
                <a:schemeClr val="accent2">
                  <a:lumMod val="50000"/>
                </a:schemeClr>
              </a:buClr>
              <a:buSzPts val="2400"/>
              <a:buChar char="●"/>
              <a:defRPr sz="2400"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2"/>
          </p:nvPr>
        </p:nvSpPr>
        <p:spPr>
          <a:xfrm>
            <a:off x="4648200" y="971550"/>
            <a:ext cx="4038600" cy="36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spcBef>
                <a:spcPts val="480"/>
              </a:spcBef>
              <a:spcAft>
                <a:spcPts val="0"/>
              </a:spcAft>
              <a:buClr>
                <a:schemeClr val="accent2">
                  <a:lumMod val="50000"/>
                </a:schemeClr>
              </a:buClr>
              <a:buSzPts val="2400"/>
              <a:buChar char="●"/>
              <a:defRPr sz="2400"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>
                <a:solidFill>
                  <a:schemeClr val="dk1"/>
                </a:solidFill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>
                <a:solidFill>
                  <a:schemeClr val="dk1"/>
                </a:solidFill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>
                <a:solidFill>
                  <a:schemeClr val="dk1"/>
                </a:solidFill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>
                <a:solidFill>
                  <a:schemeClr val="dk1"/>
                </a:solidFill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>
                <a:solidFill>
                  <a:schemeClr val="dk1"/>
                </a:solidFill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>
                <a:solidFill>
                  <a:schemeClr val="dk1"/>
                </a:solidFill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>
                <a:solidFill>
                  <a:schemeClr val="dk1"/>
                </a:solidFill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23" name="Google Shape;23;p4"/>
          <p:cNvCxnSpPr/>
          <p:nvPr/>
        </p:nvCxnSpPr>
        <p:spPr>
          <a:xfrm>
            <a:off x="457200" y="881840"/>
            <a:ext cx="82296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" name="Google Shape;24;p4"/>
          <p:cNvCxnSpPr/>
          <p:nvPr/>
        </p:nvCxnSpPr>
        <p:spPr>
          <a:xfrm>
            <a:off x="457200" y="4743450"/>
            <a:ext cx="82296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9286533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6705600" cy="6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cxnSp>
        <p:nvCxnSpPr>
          <p:cNvPr id="27" name="Google Shape;27;p5"/>
          <p:cNvCxnSpPr/>
          <p:nvPr/>
        </p:nvCxnSpPr>
        <p:spPr>
          <a:xfrm>
            <a:off x="457200" y="881840"/>
            <a:ext cx="82296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Google Shape;28;p5"/>
          <p:cNvCxnSpPr/>
          <p:nvPr/>
        </p:nvCxnSpPr>
        <p:spPr>
          <a:xfrm>
            <a:off x="457200" y="4743450"/>
            <a:ext cx="82296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2064100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" preserve="1">
  <p:cSld name="Section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1219200" y="2233804"/>
            <a:ext cx="6705600" cy="6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3255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6705600" cy="6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7" name="Google Shape;17;p3"/>
          <p:cNvCxnSpPr/>
          <p:nvPr/>
        </p:nvCxnSpPr>
        <p:spPr>
          <a:xfrm>
            <a:off x="457200" y="881840"/>
            <a:ext cx="82296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" name="Google Shape;18;p3"/>
          <p:cNvCxnSpPr/>
          <p:nvPr/>
        </p:nvCxnSpPr>
        <p:spPr>
          <a:xfrm>
            <a:off x="457200" y="4743450"/>
            <a:ext cx="82296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8229600" cy="36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marL="914400" lvl="1" indent="-381000" rtl="0">
              <a:spcBef>
                <a:spcPts val="400"/>
              </a:spcBef>
              <a:spcAft>
                <a:spcPts val="0"/>
              </a:spcAft>
              <a:buSzPts val="2400"/>
              <a:buChar char="○"/>
              <a:defRPr sz="2400"/>
            </a:lvl2pPr>
            <a:lvl3pPr marL="1371600" lvl="2" indent="-381000" rtl="0">
              <a:spcBef>
                <a:spcPts val="400"/>
              </a:spcBef>
              <a:spcAft>
                <a:spcPts val="0"/>
              </a:spcAft>
              <a:buSzPts val="2400"/>
              <a:buChar char="■"/>
              <a:defRPr sz="2400"/>
            </a:lvl3pPr>
            <a:lvl4pPr marL="1828800" lvl="3" indent="-342900" rtl="0">
              <a:spcBef>
                <a:spcPts val="4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4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4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4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4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400"/>
              </a:spcBef>
              <a:spcAft>
                <a:spcPts val="4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6705600" cy="6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4038600" cy="36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spcBef>
                <a:spcPts val="480"/>
              </a:spcBef>
              <a:spcAft>
                <a:spcPts val="0"/>
              </a:spcAft>
              <a:buSzPts val="2400"/>
              <a:buChar char="●"/>
              <a:defRPr sz="2400"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2"/>
          </p:nvPr>
        </p:nvSpPr>
        <p:spPr>
          <a:xfrm>
            <a:off x="4648200" y="971550"/>
            <a:ext cx="4038600" cy="36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spcBef>
                <a:spcPts val="480"/>
              </a:spcBef>
              <a:spcAft>
                <a:spcPts val="0"/>
              </a:spcAft>
              <a:buSzPts val="2400"/>
              <a:buChar char="●"/>
              <a:defRPr sz="2400"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>
                <a:solidFill>
                  <a:schemeClr val="dk1"/>
                </a:solidFill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>
                <a:solidFill>
                  <a:schemeClr val="dk1"/>
                </a:solidFill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>
                <a:solidFill>
                  <a:schemeClr val="dk1"/>
                </a:solidFill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>
                <a:solidFill>
                  <a:schemeClr val="dk1"/>
                </a:solidFill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>
                <a:solidFill>
                  <a:schemeClr val="dk1"/>
                </a:solidFill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>
                <a:solidFill>
                  <a:schemeClr val="dk1"/>
                </a:solidFill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>
                <a:solidFill>
                  <a:schemeClr val="dk1"/>
                </a:solidFill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cxnSp>
        <p:nvCxnSpPr>
          <p:cNvPr id="24" name="Google Shape;24;p4"/>
          <p:cNvCxnSpPr/>
          <p:nvPr/>
        </p:nvCxnSpPr>
        <p:spPr>
          <a:xfrm>
            <a:off x="457200" y="881840"/>
            <a:ext cx="82296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" name="Google Shape;25;p4"/>
          <p:cNvCxnSpPr/>
          <p:nvPr/>
        </p:nvCxnSpPr>
        <p:spPr>
          <a:xfrm>
            <a:off x="457200" y="4743450"/>
            <a:ext cx="82296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6705600" cy="6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cxnSp>
        <p:nvCxnSpPr>
          <p:cNvPr id="28" name="Google Shape;28;p5"/>
          <p:cNvCxnSpPr/>
          <p:nvPr/>
        </p:nvCxnSpPr>
        <p:spPr>
          <a:xfrm>
            <a:off x="457200" y="881840"/>
            <a:ext cx="82296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" name="Google Shape;29;p5"/>
          <p:cNvCxnSpPr/>
          <p:nvPr/>
        </p:nvCxnSpPr>
        <p:spPr>
          <a:xfrm>
            <a:off x="457200" y="4743450"/>
            <a:ext cx="82296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">
  <p:cSld name="TITLE_ONLY_1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1219200" y="2233804"/>
            <a:ext cx="6705600" cy="6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2"/>
          <p:cNvSpPr txBox="1">
            <a:spLocks noGrp="1"/>
          </p:cNvSpPr>
          <p:nvPr>
            <p:ph type="ctrTitle"/>
          </p:nvPr>
        </p:nvSpPr>
        <p:spPr>
          <a:xfrm>
            <a:off x="2971800" y="1657350"/>
            <a:ext cx="5586300" cy="8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 i="0" u="none" strike="noStrike" cap="none"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7" name="Google Shape;97;p22"/>
          <p:cNvSpPr txBox="1">
            <a:spLocks noGrp="1"/>
          </p:cNvSpPr>
          <p:nvPr>
            <p:ph type="subTitle" idx="1"/>
          </p:nvPr>
        </p:nvSpPr>
        <p:spPr>
          <a:xfrm>
            <a:off x="2971800" y="2571750"/>
            <a:ext cx="5586300" cy="5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98" name="Google Shape;98;p22"/>
          <p:cNvCxnSpPr/>
          <p:nvPr/>
        </p:nvCxnSpPr>
        <p:spPr>
          <a:xfrm rot="10800000" flipH="1">
            <a:off x="2940417" y="2536424"/>
            <a:ext cx="5594100" cy="30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9" name="Google Shape;99;p22"/>
          <p:cNvSpPr txBox="1"/>
          <p:nvPr/>
        </p:nvSpPr>
        <p:spPr>
          <a:xfrm>
            <a:off x="1335524" y="2088768"/>
            <a:ext cx="1474500" cy="10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>
                <a:solidFill>
                  <a:srgbClr val="003262"/>
                </a:solidFill>
              </a:rPr>
              <a:t>D</a:t>
            </a:r>
            <a:r>
              <a:rPr lang="en" sz="2000" b="1">
                <a:solidFill>
                  <a:srgbClr val="003262"/>
                </a:solidFill>
              </a:rPr>
              <a:t>ATA</a:t>
            </a:r>
            <a:r>
              <a:rPr lang="en" sz="2800" b="1">
                <a:solidFill>
                  <a:srgbClr val="003262"/>
                </a:solidFill>
              </a:rPr>
              <a:t> 8</a:t>
            </a:r>
            <a:endParaRPr sz="2800" b="1">
              <a:solidFill>
                <a:srgbClr val="00326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C4820E"/>
                </a:solidFill>
              </a:rPr>
              <a:t>Spring 2016</a:t>
            </a:r>
            <a:endParaRPr b="1">
              <a:solidFill>
                <a:srgbClr val="C4820E"/>
              </a:solidFill>
            </a:endParaRPr>
          </a:p>
        </p:txBody>
      </p:sp>
      <p:pic>
        <p:nvPicPr>
          <p:cNvPr id="100" name="Google Shape;100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57124" y="2237985"/>
            <a:ext cx="726225" cy="58098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22"/>
          <p:cNvSpPr txBox="1"/>
          <p:nvPr/>
        </p:nvSpPr>
        <p:spPr>
          <a:xfrm>
            <a:off x="5767222" y="4767725"/>
            <a:ext cx="3346200" cy="34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Slides created by Ani Adhikari</a:t>
            </a:r>
            <a:endParaRPr sz="100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6705600" cy="6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04" name="Google Shape;104;p23"/>
          <p:cNvCxnSpPr/>
          <p:nvPr/>
        </p:nvCxnSpPr>
        <p:spPr>
          <a:xfrm>
            <a:off x="457200" y="881840"/>
            <a:ext cx="82296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5" name="Google Shape;105;p23"/>
          <p:cNvCxnSpPr/>
          <p:nvPr/>
        </p:nvCxnSpPr>
        <p:spPr>
          <a:xfrm>
            <a:off x="457200" y="4743450"/>
            <a:ext cx="82296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6" name="Google Shape;106;p23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8229600" cy="36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marL="914400" lvl="1" indent="-381000" rtl="0">
              <a:spcBef>
                <a:spcPts val="400"/>
              </a:spcBef>
              <a:spcAft>
                <a:spcPts val="0"/>
              </a:spcAft>
              <a:buSzPts val="2400"/>
              <a:buChar char="○"/>
              <a:defRPr sz="2400"/>
            </a:lvl2pPr>
            <a:lvl3pPr marL="1371600" lvl="2" indent="-381000" rtl="0">
              <a:spcBef>
                <a:spcPts val="400"/>
              </a:spcBef>
              <a:spcAft>
                <a:spcPts val="0"/>
              </a:spcAft>
              <a:buSzPts val="2400"/>
              <a:buChar char="■"/>
              <a:defRPr sz="2400"/>
            </a:lvl3pPr>
            <a:lvl4pPr marL="1828800" lvl="3" indent="-342900" rtl="0">
              <a:spcBef>
                <a:spcPts val="4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4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4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4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4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400"/>
              </a:spcBef>
              <a:spcAft>
                <a:spcPts val="4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6705600" cy="6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9" name="Google Shape;109;p24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4038600" cy="36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spcBef>
                <a:spcPts val="480"/>
              </a:spcBef>
              <a:spcAft>
                <a:spcPts val="0"/>
              </a:spcAft>
              <a:buSzPts val="2400"/>
              <a:buChar char="●"/>
              <a:defRPr sz="2400"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10" name="Google Shape;110;p24"/>
          <p:cNvSpPr txBox="1">
            <a:spLocks noGrp="1"/>
          </p:cNvSpPr>
          <p:nvPr>
            <p:ph type="body" idx="2"/>
          </p:nvPr>
        </p:nvSpPr>
        <p:spPr>
          <a:xfrm>
            <a:off x="4648200" y="971550"/>
            <a:ext cx="4038600" cy="36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 rtl="0">
              <a:spcBef>
                <a:spcPts val="480"/>
              </a:spcBef>
              <a:spcAft>
                <a:spcPts val="0"/>
              </a:spcAft>
              <a:buSzPts val="2400"/>
              <a:buChar char="●"/>
              <a:defRPr sz="2400"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>
                <a:solidFill>
                  <a:schemeClr val="dk1"/>
                </a:solidFill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>
                <a:solidFill>
                  <a:schemeClr val="dk1"/>
                </a:solidFill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>
                <a:solidFill>
                  <a:schemeClr val="dk1"/>
                </a:solidFill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>
                <a:solidFill>
                  <a:schemeClr val="dk1"/>
                </a:solidFill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>
                <a:solidFill>
                  <a:schemeClr val="dk1"/>
                </a:solidFill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>
                <a:solidFill>
                  <a:schemeClr val="dk1"/>
                </a:solidFill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>
                <a:solidFill>
                  <a:schemeClr val="dk1"/>
                </a:solidFill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cxnSp>
        <p:nvCxnSpPr>
          <p:cNvPr id="111" name="Google Shape;111;p24"/>
          <p:cNvCxnSpPr/>
          <p:nvPr/>
        </p:nvCxnSpPr>
        <p:spPr>
          <a:xfrm>
            <a:off x="457200" y="881840"/>
            <a:ext cx="82296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2" name="Google Shape;112;p24"/>
          <p:cNvCxnSpPr/>
          <p:nvPr/>
        </p:nvCxnSpPr>
        <p:spPr>
          <a:xfrm>
            <a:off x="457200" y="4743450"/>
            <a:ext cx="82296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6705600" cy="6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cxnSp>
        <p:nvCxnSpPr>
          <p:cNvPr id="115" name="Google Shape;115;p25"/>
          <p:cNvCxnSpPr/>
          <p:nvPr/>
        </p:nvCxnSpPr>
        <p:spPr>
          <a:xfrm>
            <a:off x="457200" y="881840"/>
            <a:ext cx="82296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6" name="Google Shape;116;p25"/>
          <p:cNvCxnSpPr/>
          <p:nvPr/>
        </p:nvCxnSpPr>
        <p:spPr>
          <a:xfrm>
            <a:off x="457200" y="4743450"/>
            <a:ext cx="8229600" cy="0"/>
          </a:xfrm>
          <a:prstGeom prst="straightConnector1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6705600" cy="6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3B7EA1"/>
              </a:buClr>
              <a:buSzPts val="3600"/>
              <a:buFont typeface="Arial"/>
              <a:buNone/>
              <a:defRPr sz="3600" b="1" i="0" u="none" strike="noStrike" cap="none">
                <a:solidFill>
                  <a:srgbClr val="3B7EA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8229600" cy="36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rgbClr val="C4820E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 rtl="0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81000" algn="l" rtl="0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 rtl="0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 rtl="0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 rtl="0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lvl="6" indent="-342900" algn="l" rtl="0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lvl="7" indent="-342900" algn="l" rtl="0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lvl="8" indent="-342900" algn="l" rtl="0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6705600" cy="6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3B7EA1"/>
              </a:buClr>
              <a:buSzPts val="3600"/>
              <a:buFont typeface="Arial"/>
              <a:buNone/>
              <a:defRPr sz="3600" b="1" i="0" u="none" strike="noStrike" cap="none">
                <a:solidFill>
                  <a:srgbClr val="3B7EA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4" name="Google Shape;94;p21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8229600" cy="36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rgbClr val="C4820E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 rtl="0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81000" algn="l" rtl="0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 rtl="0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 rtl="0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 rtl="0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lvl="6" indent="-342900" algn="l" rtl="0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lvl="7" indent="-342900" algn="l" rtl="0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lvl="8" indent="-342900" algn="l" rtl="0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6705600" cy="6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3B7EA1"/>
              </a:buClr>
              <a:buSzPts val="3600"/>
              <a:buFont typeface="Arial"/>
              <a:buNone/>
              <a:defRPr sz="3600" b="1" i="0" u="none" strike="noStrike" cap="none">
                <a:solidFill>
                  <a:srgbClr val="3B7EA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Click to add title</a:t>
            </a:r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8229600" cy="36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rgbClr val="C4820E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 rtl="0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81000" algn="l" rtl="0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 rtl="0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 rtl="0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 rtl="0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lvl="6" indent="-342900" algn="l" rtl="0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lvl="7" indent="-342900" algn="l" rtl="0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lvl="8" indent="-342900" algn="l" rtl="0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 </a:t>
            </a:r>
          </a:p>
          <a:p>
            <a:pPr lvl="1"/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57532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1" u="none" strike="noStrike" cap="none" baseline="0">
          <a:solidFill>
            <a:schemeClr val="tx1">
              <a:lumMod val="50000"/>
            </a:schemeClr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L="590550" marR="0" lvl="0" indent="-51435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2">
            <a:lumMod val="50000"/>
          </a:schemeClr>
        </a:buClr>
        <a:buSzPct val="100000"/>
        <a:buFont typeface="+mj-lt"/>
        <a:buAutoNum type="romanLcPeriod"/>
        <a:defRPr sz="1400" b="0" i="0" u="none" strike="noStrike" cap="none">
          <a:solidFill>
            <a:schemeClr val="accent2">
              <a:lumMod val="75000"/>
            </a:schemeClr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chemeClr val="accent2">
              <a:lumMod val="75000"/>
            </a:schemeClr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0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28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0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0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0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0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0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0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7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dirty="0"/>
              <a:t>Module 9</a:t>
            </a:r>
            <a:endParaRPr dirty="0"/>
          </a:p>
        </p:txBody>
      </p:sp>
      <p:sp>
        <p:nvSpPr>
          <p:cNvPr id="124" name="Google Shape;124;p27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Correlation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6705600" cy="67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 Question</a:t>
            </a:r>
            <a:endParaRPr/>
          </a:p>
        </p:txBody>
      </p:sp>
      <p:sp>
        <p:nvSpPr>
          <p:cNvPr id="189" name="Google Shape;189;p37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8229600" cy="362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400"/>
              </a:spcAft>
              <a:buNone/>
            </a:pPr>
            <a:r>
              <a:rPr lang="en"/>
              <a:t>For each pair, which one will have a higher value of r?</a:t>
            </a:r>
            <a:endParaRPr/>
          </a:p>
        </p:txBody>
      </p:sp>
      <p:pic>
        <p:nvPicPr>
          <p:cNvPr id="190" name="Google Shape;19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0226" y="1613912"/>
            <a:ext cx="3010949" cy="15270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10225" y="3211287"/>
            <a:ext cx="3010949" cy="15270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48972" y="3211302"/>
            <a:ext cx="3010949" cy="15270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3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48985" y="1613894"/>
            <a:ext cx="3010949" cy="1527073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37"/>
          <p:cNvSpPr txBox="1"/>
          <p:nvPr/>
        </p:nvSpPr>
        <p:spPr>
          <a:xfrm>
            <a:off x="731625" y="2184400"/>
            <a:ext cx="520500" cy="3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a)</a:t>
            </a:r>
            <a:endParaRPr sz="1800"/>
          </a:p>
        </p:txBody>
      </p:sp>
      <p:sp>
        <p:nvSpPr>
          <p:cNvPr id="195" name="Google Shape;195;p37"/>
          <p:cNvSpPr txBox="1"/>
          <p:nvPr/>
        </p:nvSpPr>
        <p:spPr>
          <a:xfrm>
            <a:off x="4900950" y="2184400"/>
            <a:ext cx="409200" cy="3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c)</a:t>
            </a:r>
            <a:endParaRPr sz="1800"/>
          </a:p>
        </p:txBody>
      </p:sp>
      <p:sp>
        <p:nvSpPr>
          <p:cNvPr id="196" name="Google Shape;196;p37"/>
          <p:cNvSpPr txBox="1"/>
          <p:nvPr/>
        </p:nvSpPr>
        <p:spPr>
          <a:xfrm>
            <a:off x="753975" y="3781775"/>
            <a:ext cx="475800" cy="3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b)</a:t>
            </a:r>
            <a:endParaRPr sz="1800"/>
          </a:p>
        </p:txBody>
      </p:sp>
      <p:sp>
        <p:nvSpPr>
          <p:cNvPr id="197" name="Google Shape;197;p37"/>
          <p:cNvSpPr txBox="1"/>
          <p:nvPr/>
        </p:nvSpPr>
        <p:spPr>
          <a:xfrm>
            <a:off x="4900950" y="3781775"/>
            <a:ext cx="409200" cy="3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d)</a:t>
            </a:r>
            <a:endParaRPr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5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Lecture 28</a:t>
            </a:r>
            <a:endParaRPr dirty="0"/>
          </a:p>
        </p:txBody>
      </p:sp>
      <p:sp>
        <p:nvSpPr>
          <p:cNvPr id="118" name="Google Shape;118;p25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Regression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323790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Correlation (Review)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554715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Correlation Coefficient </a:t>
            </a:r>
            <a:r>
              <a:rPr lang="en" i="1"/>
              <a:t>r</a:t>
            </a:r>
            <a:endParaRPr i="1"/>
          </a:p>
        </p:txBody>
      </p:sp>
      <p:sp>
        <p:nvSpPr>
          <p:cNvPr id="134" name="Google Shape;134;p28"/>
          <p:cNvSpPr txBox="1">
            <a:spLocks noGrp="1"/>
          </p:cNvSpPr>
          <p:nvPr>
            <p:ph type="body" idx="1"/>
          </p:nvPr>
        </p:nvSpPr>
        <p:spPr>
          <a:xfrm>
            <a:off x="457200" y="957650"/>
            <a:ext cx="8229600" cy="28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Measures linear association</a:t>
            </a:r>
            <a:endParaRPr/>
          </a:p>
          <a:p>
            <a:pPr marL="457200" lvl="0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Based on standard units</a:t>
            </a:r>
            <a:endParaRPr/>
          </a:p>
          <a:p>
            <a:pPr marL="457200" lvl="0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-1 ≤ </a:t>
            </a:r>
            <a:r>
              <a:rPr lang="en" i="1"/>
              <a:t>r</a:t>
            </a:r>
            <a:r>
              <a:rPr lang="en"/>
              <a:t> ≤ 1</a:t>
            </a:r>
            <a:endParaRPr/>
          </a:p>
          <a:p>
            <a:pPr marL="914400" lvl="1" indent="-381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i="1"/>
              <a:t>r</a:t>
            </a:r>
            <a:r>
              <a:rPr lang="en"/>
              <a:t> =  1: scatter is perfect straight line sloping up</a:t>
            </a:r>
            <a:endParaRPr/>
          </a:p>
          <a:p>
            <a:pPr marL="914400" lvl="1" indent="-3810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400"/>
              <a:buChar char="○"/>
            </a:pPr>
            <a:r>
              <a:rPr lang="en" i="1"/>
              <a:t>r</a:t>
            </a:r>
            <a:r>
              <a:rPr lang="en"/>
              <a:t> = -1: scatter is perfect straight line sloping down</a:t>
            </a:r>
            <a:endParaRPr/>
          </a:p>
          <a:p>
            <a:pPr marL="457200" lvl="0" indent="-38100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400"/>
              <a:buChar char="●"/>
            </a:pPr>
            <a:r>
              <a:rPr lang="en" i="1"/>
              <a:t>r</a:t>
            </a:r>
            <a:r>
              <a:rPr lang="en"/>
              <a:t> = 0: No linear association; </a:t>
            </a:r>
            <a:r>
              <a:rPr lang="en" i="1"/>
              <a:t>uncorrelated</a:t>
            </a:r>
            <a:endParaRPr i="1"/>
          </a:p>
        </p:txBody>
      </p:sp>
      <p:pic>
        <p:nvPicPr>
          <p:cNvPr id="135" name="Google Shape;13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1942" y="3458459"/>
            <a:ext cx="1299881" cy="11629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43184" y="3458459"/>
            <a:ext cx="1299881" cy="11629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05668" y="3458459"/>
            <a:ext cx="1299881" cy="11629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0700" y="3458459"/>
            <a:ext cx="1299881" cy="11629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386910" y="3458459"/>
            <a:ext cx="1299881" cy="11629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624426" y="3458459"/>
            <a:ext cx="1299881" cy="1162905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8"/>
          <p:cNvSpPr txBox="1"/>
          <p:nvPr/>
        </p:nvSpPr>
        <p:spPr>
          <a:xfrm>
            <a:off x="712263" y="4277400"/>
            <a:ext cx="872100" cy="31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 = 0</a:t>
            </a:r>
            <a:endParaRPr/>
          </a:p>
        </p:txBody>
      </p:sp>
      <p:sp>
        <p:nvSpPr>
          <p:cNvPr id="142" name="Google Shape;142;p28"/>
          <p:cNvSpPr txBox="1"/>
          <p:nvPr/>
        </p:nvSpPr>
        <p:spPr>
          <a:xfrm>
            <a:off x="2108613" y="4277400"/>
            <a:ext cx="872100" cy="31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 = 0.2</a:t>
            </a:r>
            <a:endParaRPr/>
          </a:p>
        </p:txBody>
      </p:sp>
      <p:sp>
        <p:nvSpPr>
          <p:cNvPr id="143" name="Google Shape;143;p28"/>
          <p:cNvSpPr txBox="1"/>
          <p:nvPr/>
        </p:nvSpPr>
        <p:spPr>
          <a:xfrm>
            <a:off x="3487263" y="4277400"/>
            <a:ext cx="872100" cy="31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 = 0.5</a:t>
            </a:r>
            <a:endParaRPr/>
          </a:p>
        </p:txBody>
      </p:sp>
      <p:sp>
        <p:nvSpPr>
          <p:cNvPr id="144" name="Google Shape;144;p28"/>
          <p:cNvSpPr txBox="1"/>
          <p:nvPr/>
        </p:nvSpPr>
        <p:spPr>
          <a:xfrm>
            <a:off x="4874788" y="4277400"/>
            <a:ext cx="872100" cy="31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 = 0.8</a:t>
            </a:r>
            <a:endParaRPr/>
          </a:p>
        </p:txBody>
      </p:sp>
      <p:sp>
        <p:nvSpPr>
          <p:cNvPr id="145" name="Google Shape;145;p28"/>
          <p:cNvSpPr txBox="1"/>
          <p:nvPr/>
        </p:nvSpPr>
        <p:spPr>
          <a:xfrm>
            <a:off x="6244613" y="4277400"/>
            <a:ext cx="872100" cy="31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 = 0.99</a:t>
            </a:r>
            <a:endParaRPr/>
          </a:p>
        </p:txBody>
      </p:sp>
      <p:sp>
        <p:nvSpPr>
          <p:cNvPr id="146" name="Google Shape;146;p28"/>
          <p:cNvSpPr txBox="1"/>
          <p:nvPr/>
        </p:nvSpPr>
        <p:spPr>
          <a:xfrm>
            <a:off x="7632113" y="4277400"/>
            <a:ext cx="872100" cy="31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 = -0.5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00641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Definition of </a:t>
            </a:r>
            <a:r>
              <a:rPr lang="en" i="1"/>
              <a:t>r</a:t>
            </a:r>
            <a:endParaRPr i="1"/>
          </a:p>
        </p:txBody>
      </p:sp>
      <p:sp>
        <p:nvSpPr>
          <p:cNvPr id="152" name="Google Shape;152;p29"/>
          <p:cNvSpPr txBox="1"/>
          <p:nvPr/>
        </p:nvSpPr>
        <p:spPr>
          <a:xfrm>
            <a:off x="1655650" y="2764475"/>
            <a:ext cx="15300" cy="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53" name="Google Shape;153;p29"/>
          <p:cNvGraphicFramePr/>
          <p:nvPr/>
        </p:nvGraphicFramePr>
        <p:xfrm>
          <a:off x="952500" y="2381250"/>
          <a:ext cx="1576275" cy="12542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5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5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average of</a:t>
                      </a:r>
                      <a:endParaRPr sz="24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4" name="Google Shape;154;p29"/>
          <p:cNvGraphicFramePr/>
          <p:nvPr/>
        </p:nvGraphicFramePr>
        <p:xfrm>
          <a:off x="2528775" y="2381250"/>
          <a:ext cx="1765500" cy="12613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765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613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product of</a:t>
                      </a:r>
                      <a:endParaRPr sz="24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5" name="Google Shape;155;p29"/>
          <p:cNvGraphicFramePr/>
          <p:nvPr/>
        </p:nvGraphicFramePr>
        <p:xfrm>
          <a:off x="4302000" y="2368225"/>
          <a:ext cx="1634125" cy="128013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634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90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x in standard units</a:t>
                      </a:r>
                      <a:endParaRPr sz="24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6" name="Google Shape;156;p29"/>
          <p:cNvGraphicFramePr/>
          <p:nvPr/>
        </p:nvGraphicFramePr>
        <p:xfrm>
          <a:off x="5936125" y="2381250"/>
          <a:ext cx="779625" cy="12528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79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528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and</a:t>
                      </a:r>
                      <a:endParaRPr sz="24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7" name="Google Shape;157;p29"/>
          <p:cNvGraphicFramePr/>
          <p:nvPr/>
        </p:nvGraphicFramePr>
        <p:xfrm>
          <a:off x="6715725" y="2368225"/>
          <a:ext cx="1723850" cy="128013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723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29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y in standard units</a:t>
                      </a:r>
                      <a:endParaRPr sz="24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8" name="Google Shape;158;p29"/>
          <p:cNvSpPr txBox="1"/>
          <p:nvPr/>
        </p:nvSpPr>
        <p:spPr>
          <a:xfrm>
            <a:off x="896175" y="1488550"/>
            <a:ext cx="4695300" cy="6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/>
              <a:t>Correlation Coefficient</a:t>
            </a:r>
            <a:r>
              <a:rPr lang="en" sz="2400"/>
              <a:t> (</a:t>
            </a:r>
            <a:r>
              <a:rPr lang="en" sz="2400" i="1"/>
              <a:t>r</a:t>
            </a:r>
            <a:r>
              <a:rPr lang="en" sz="2400"/>
              <a:t>)   = </a:t>
            </a:r>
            <a:endParaRPr sz="2400"/>
          </a:p>
        </p:txBody>
      </p:sp>
      <p:sp>
        <p:nvSpPr>
          <p:cNvPr id="159" name="Google Shape;159;p29"/>
          <p:cNvSpPr txBox="1"/>
          <p:nvPr/>
        </p:nvSpPr>
        <p:spPr>
          <a:xfrm>
            <a:off x="457200" y="3769675"/>
            <a:ext cx="8322600" cy="8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Measures how clustered the scatter is around a straight line</a:t>
            </a: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605513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Properties of Correlation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408229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Properties of </a:t>
            </a:r>
            <a:r>
              <a:rPr lang="en" i="1"/>
              <a:t>r</a:t>
            </a:r>
            <a:endParaRPr i="1"/>
          </a:p>
        </p:txBody>
      </p:sp>
      <p:sp>
        <p:nvSpPr>
          <p:cNvPr id="170" name="Google Shape;170;p31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8229600" cy="37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81000" rtl="0">
              <a:spcBef>
                <a:spcPts val="400"/>
              </a:spcBef>
              <a:spcAft>
                <a:spcPts val="0"/>
              </a:spcAft>
              <a:buSzPts val="2400"/>
              <a:buChar char="●"/>
            </a:pPr>
            <a:r>
              <a:rPr lang="en" i="1"/>
              <a:t>r</a:t>
            </a:r>
            <a:r>
              <a:rPr lang="en"/>
              <a:t> is a pure number, with no units</a:t>
            </a:r>
            <a:endParaRPr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i="1"/>
              <a:t>r</a:t>
            </a:r>
            <a:r>
              <a:rPr lang="en"/>
              <a:t> is not affected by changing units of measurement</a:t>
            </a:r>
            <a:endParaRPr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i="1"/>
              <a:t>r</a:t>
            </a:r>
            <a:r>
              <a:rPr lang="en"/>
              <a:t> is not affected by switching the horizontal and vertical axes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74825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Interpreting </a:t>
            </a:r>
            <a:r>
              <a:rPr lang="en" i="1"/>
              <a:t>r</a:t>
            </a:r>
            <a:endParaRPr i="1"/>
          </a:p>
        </p:txBody>
      </p:sp>
      <p:sp>
        <p:nvSpPr>
          <p:cNvPr id="176" name="Google Shape;176;p3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Watch out for:</a:t>
            </a:r>
            <a:endParaRPr/>
          </a:p>
          <a:p>
            <a:pPr marL="457200" lvl="0" indent="-381000" rtl="0">
              <a:spcBef>
                <a:spcPts val="4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Jumping to conclusions about causality</a:t>
            </a:r>
            <a:endParaRPr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Non-linearity</a:t>
            </a:r>
            <a:endParaRPr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Outliers</a:t>
            </a:r>
            <a:endParaRPr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Ecological correlations, based on aggregates or averaged data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86456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Interpreting </a:t>
            </a:r>
            <a:r>
              <a:rPr lang="en" i="1"/>
              <a:t>r</a:t>
            </a:r>
            <a:endParaRPr i="1"/>
          </a:p>
        </p:txBody>
      </p:sp>
      <p:sp>
        <p:nvSpPr>
          <p:cNvPr id="182" name="Google Shape;182;p3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400"/>
              </a:spcAft>
              <a:buNone/>
            </a:pPr>
            <a:r>
              <a:rPr lang="en"/>
              <a:t>Don't jump to conclusions about causality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6779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Interpreting </a:t>
            </a:r>
            <a:r>
              <a:rPr lang="en" i="1"/>
              <a:t>r</a:t>
            </a:r>
            <a:endParaRPr i="1"/>
          </a:p>
        </p:txBody>
      </p:sp>
      <p:sp>
        <p:nvSpPr>
          <p:cNvPr id="188" name="Google Shape;188;p3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400"/>
              </a:spcAft>
              <a:buNone/>
            </a:pPr>
            <a:r>
              <a:rPr lang="en"/>
              <a:t>Watch out for non-linearity.</a:t>
            </a:r>
            <a:endParaRPr/>
          </a:p>
        </p:txBody>
      </p:sp>
      <p:pic>
        <p:nvPicPr>
          <p:cNvPr id="189" name="Google Shape;18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3925" y="1774300"/>
            <a:ext cx="3448050" cy="302895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34"/>
          <p:cNvSpPr txBox="1"/>
          <p:nvPr/>
        </p:nvSpPr>
        <p:spPr>
          <a:xfrm>
            <a:off x="6545750" y="3623675"/>
            <a:ext cx="4440900" cy="5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r = 0.0</a:t>
            </a: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680190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9"/>
          <p:cNvSpPr txBox="1">
            <a:spLocks noGrp="1"/>
          </p:cNvSpPr>
          <p:nvPr>
            <p:ph type="title"/>
          </p:nvPr>
        </p:nvSpPr>
        <p:spPr>
          <a:xfrm>
            <a:off x="1219200" y="2233804"/>
            <a:ext cx="6705600" cy="67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Prediction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Interpreting </a:t>
            </a:r>
            <a:r>
              <a:rPr lang="en" i="1"/>
              <a:t>r</a:t>
            </a:r>
            <a:endParaRPr i="1"/>
          </a:p>
        </p:txBody>
      </p:sp>
      <p:sp>
        <p:nvSpPr>
          <p:cNvPr id="196" name="Google Shape;196;p3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400"/>
              </a:spcAft>
              <a:buNone/>
            </a:pPr>
            <a:r>
              <a:rPr lang="en"/>
              <a:t>Watch out for outliers.</a:t>
            </a:r>
            <a:endParaRPr/>
          </a:p>
        </p:txBody>
      </p:sp>
      <p:sp>
        <p:nvSpPr>
          <p:cNvPr id="197" name="Google Shape;197;p35"/>
          <p:cNvSpPr txBox="1"/>
          <p:nvPr/>
        </p:nvSpPr>
        <p:spPr>
          <a:xfrm>
            <a:off x="6545750" y="3623675"/>
            <a:ext cx="4440900" cy="5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r = 0.0</a:t>
            </a:r>
            <a:endParaRPr sz="2400"/>
          </a:p>
        </p:txBody>
      </p:sp>
      <p:pic>
        <p:nvPicPr>
          <p:cNvPr id="198" name="Google Shape;19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8875" y="1826475"/>
            <a:ext cx="3486150" cy="30289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13910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Interpreting </a:t>
            </a:r>
            <a:r>
              <a:rPr lang="en" i="1"/>
              <a:t>r</a:t>
            </a:r>
            <a:endParaRPr i="1"/>
          </a:p>
        </p:txBody>
      </p:sp>
      <p:sp>
        <p:nvSpPr>
          <p:cNvPr id="204" name="Google Shape;204;p3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400"/>
              </a:spcAft>
              <a:buNone/>
            </a:pPr>
            <a:r>
              <a:rPr lang="en"/>
              <a:t>Watch out for ecological correlations, based on aggregates or averaged data.</a:t>
            </a:r>
            <a:endParaRPr/>
          </a:p>
        </p:txBody>
      </p:sp>
      <p:sp>
        <p:nvSpPr>
          <p:cNvPr id="205" name="Google Shape;205;p36"/>
          <p:cNvSpPr txBox="1"/>
          <p:nvPr/>
        </p:nvSpPr>
        <p:spPr>
          <a:xfrm>
            <a:off x="6545750" y="3623675"/>
            <a:ext cx="4440900" cy="5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r = 0.98</a:t>
            </a:r>
            <a:endParaRPr sz="2400"/>
          </a:p>
        </p:txBody>
      </p:sp>
      <p:pic>
        <p:nvPicPr>
          <p:cNvPr id="206" name="Google Shape;20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5313" y="1905375"/>
            <a:ext cx="3514725" cy="30289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84504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Prediction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915920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Galton's Heights</a:t>
            </a:r>
            <a:endParaRPr i="1"/>
          </a:p>
        </p:txBody>
      </p:sp>
      <p:pic>
        <p:nvPicPr>
          <p:cNvPr id="223" name="Google Shape;223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5000" y="1047750"/>
            <a:ext cx="3514725" cy="304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105836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Galton's Heights</a:t>
            </a:r>
            <a:endParaRPr i="1"/>
          </a:p>
        </p:txBody>
      </p:sp>
      <p:pic>
        <p:nvPicPr>
          <p:cNvPr id="229" name="Google Shape;22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2638" y="1057278"/>
            <a:ext cx="3514725" cy="30289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559356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Galton's Heights</a:t>
            </a:r>
            <a:endParaRPr i="1"/>
          </a:p>
        </p:txBody>
      </p:sp>
      <p:pic>
        <p:nvPicPr>
          <p:cNvPr id="235" name="Google Shape;235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7725" y="1057278"/>
            <a:ext cx="4286250" cy="30289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765217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is the prediction line?</a:t>
            </a:r>
            <a:endParaRPr i="1"/>
          </a:p>
        </p:txBody>
      </p:sp>
      <p:sp>
        <p:nvSpPr>
          <p:cNvPr id="241" name="Google Shape;241;p42"/>
          <p:cNvSpPr txBox="1"/>
          <p:nvPr/>
        </p:nvSpPr>
        <p:spPr>
          <a:xfrm>
            <a:off x="6545750" y="3623675"/>
            <a:ext cx="4440900" cy="5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r = 0.99</a:t>
            </a:r>
            <a:endParaRPr sz="2400"/>
          </a:p>
        </p:txBody>
      </p:sp>
      <p:pic>
        <p:nvPicPr>
          <p:cNvPr id="242" name="Google Shape;242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34278"/>
            <a:ext cx="3324225" cy="28860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912168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is the prediction line?</a:t>
            </a:r>
            <a:endParaRPr i="1"/>
          </a:p>
        </p:txBody>
      </p:sp>
      <p:sp>
        <p:nvSpPr>
          <p:cNvPr id="248" name="Google Shape;248;p43"/>
          <p:cNvSpPr txBox="1"/>
          <p:nvPr/>
        </p:nvSpPr>
        <p:spPr>
          <a:xfrm>
            <a:off x="6545750" y="3623675"/>
            <a:ext cx="4440900" cy="5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r = 0.0</a:t>
            </a:r>
            <a:endParaRPr sz="2400"/>
          </a:p>
        </p:txBody>
      </p:sp>
      <p:pic>
        <p:nvPicPr>
          <p:cNvPr id="249" name="Google Shape;249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34278"/>
            <a:ext cx="3324225" cy="28860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836568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is the prediction line?</a:t>
            </a:r>
            <a:endParaRPr i="1"/>
          </a:p>
        </p:txBody>
      </p:sp>
      <p:sp>
        <p:nvSpPr>
          <p:cNvPr id="255" name="Google Shape;255;p44"/>
          <p:cNvSpPr txBox="1"/>
          <p:nvPr/>
        </p:nvSpPr>
        <p:spPr>
          <a:xfrm>
            <a:off x="6545750" y="3623675"/>
            <a:ext cx="4440900" cy="5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r = 0.5</a:t>
            </a:r>
            <a:endParaRPr sz="2400"/>
          </a:p>
        </p:txBody>
      </p:sp>
      <p:pic>
        <p:nvPicPr>
          <p:cNvPr id="256" name="Google Shape;256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34278"/>
            <a:ext cx="3324225" cy="28860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848354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is the prediction line?</a:t>
            </a:r>
            <a:endParaRPr i="1"/>
          </a:p>
        </p:txBody>
      </p:sp>
      <p:sp>
        <p:nvSpPr>
          <p:cNvPr id="262" name="Google Shape;262;p45"/>
          <p:cNvSpPr txBox="1"/>
          <p:nvPr/>
        </p:nvSpPr>
        <p:spPr>
          <a:xfrm>
            <a:off x="6545750" y="3623675"/>
            <a:ext cx="4440900" cy="5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r = 0.2</a:t>
            </a:r>
            <a:endParaRPr sz="2400"/>
          </a:p>
        </p:txBody>
      </p:sp>
      <p:pic>
        <p:nvPicPr>
          <p:cNvPr id="263" name="Google Shape;263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34278"/>
            <a:ext cx="3324225" cy="28860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54382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6705600" cy="67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Guessing the Future</a:t>
            </a:r>
            <a:endParaRPr/>
          </a:p>
        </p:txBody>
      </p:sp>
      <p:sp>
        <p:nvSpPr>
          <p:cNvPr id="140" name="Google Shape;140;p30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8229600" cy="362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Based on incomplete information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  <a:p>
            <a:pPr marL="457200" lvl="0" indent="-381000" algn="l" rtl="0">
              <a:spcBef>
                <a:spcPts val="4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One way of making predictions: 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To predict an outcome for an individual, 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find others who are like that individual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and whose outcomes you know. 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Use those outcomes as the basis of your prediction.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Nearest Neighbor Regression</a:t>
            </a:r>
            <a:endParaRPr/>
          </a:p>
        </p:txBody>
      </p:sp>
      <p:sp>
        <p:nvSpPr>
          <p:cNvPr id="269" name="Google Shape;269;p46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8229600" cy="33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method for prediction:</a:t>
            </a:r>
            <a:endParaRPr/>
          </a:p>
          <a:p>
            <a:pPr marL="457200" lvl="0" indent="-381000" rtl="0">
              <a:spcBef>
                <a:spcPts val="4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Group each x with a representative x value (rounding)</a:t>
            </a:r>
            <a:endParaRPr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Average the corresponding y values for each group</a:t>
            </a:r>
            <a:endParaRPr/>
          </a:p>
          <a:p>
            <a:pPr marL="0" lvl="0" indent="0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For each representative x value, the corresponding prediction is the average of the y values in the group.</a:t>
            </a:r>
            <a:endParaRPr/>
          </a:p>
          <a:p>
            <a:pPr marL="0" lvl="0" indent="0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Graph these predictions.</a:t>
            </a:r>
            <a:endParaRPr/>
          </a:p>
          <a:p>
            <a:pPr marL="0" lvl="0" indent="0" rtl="0">
              <a:spcBef>
                <a:spcPts val="1200"/>
              </a:spcBef>
              <a:spcAft>
                <a:spcPts val="400"/>
              </a:spcAft>
              <a:buNone/>
            </a:pPr>
            <a:r>
              <a:rPr lang="en"/>
              <a:t>If the association between x and y is linear, then points in the graph of averages tend to fall on the regression line.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0023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Regression to the Mean</a:t>
            </a:r>
            <a:endParaRPr/>
          </a:p>
        </p:txBody>
      </p:sp>
      <p:sp>
        <p:nvSpPr>
          <p:cNvPr id="275" name="Google Shape;275;p47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8229600" cy="21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statement about x and y pairs</a:t>
            </a:r>
            <a:endParaRPr/>
          </a:p>
          <a:p>
            <a:pPr marL="457200" lvl="0" indent="-381000" rtl="0">
              <a:spcBef>
                <a:spcPts val="4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Measured in </a:t>
            </a:r>
            <a:r>
              <a:rPr lang="en" i="1"/>
              <a:t>standard units</a:t>
            </a:r>
            <a:endParaRPr i="1"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Describing the deviation of x from 0 (the average of x's)</a:t>
            </a:r>
            <a:endParaRPr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And the deviation of y from 0 (the average of y's)</a:t>
            </a:r>
            <a:endParaRPr/>
          </a:p>
          <a:p>
            <a:pPr marL="0" lvl="0" indent="0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i="1"/>
              <a:t>On average</a:t>
            </a:r>
            <a:r>
              <a:rPr lang="en"/>
              <a:t>, y deviates from 0 less than x deviates from 0</a:t>
            </a:r>
            <a:endParaRPr/>
          </a:p>
        </p:txBody>
      </p:sp>
      <p:sp>
        <p:nvSpPr>
          <p:cNvPr id="277" name="Google Shape;277;p47"/>
          <p:cNvSpPr txBox="1">
            <a:spLocks noGrp="1"/>
          </p:cNvSpPr>
          <p:nvPr>
            <p:ph type="body" idx="4294967295"/>
          </p:nvPr>
        </p:nvSpPr>
        <p:spPr>
          <a:xfrm>
            <a:off x="0" y="4064000"/>
            <a:ext cx="8229600" cy="8969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Not true for all points — a statement about averages</a:t>
            </a:r>
            <a:endParaRPr/>
          </a:p>
        </p:txBody>
      </p:sp>
      <p:pic>
        <p:nvPicPr>
          <p:cNvPr id="276" name="Google Shape;276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0176" y="3303950"/>
            <a:ext cx="5183650" cy="6759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8" name="Google Shape;278;p47"/>
          <p:cNvGrpSpPr/>
          <p:nvPr/>
        </p:nvGrpSpPr>
        <p:grpSpPr>
          <a:xfrm>
            <a:off x="174150" y="3204525"/>
            <a:ext cx="7036150" cy="1091400"/>
            <a:chOff x="174150" y="3204525"/>
            <a:chExt cx="7036150" cy="1091400"/>
          </a:xfrm>
        </p:grpSpPr>
        <p:sp>
          <p:nvSpPr>
            <p:cNvPr id="279" name="Google Shape;279;p47"/>
            <p:cNvSpPr/>
            <p:nvPr/>
          </p:nvSpPr>
          <p:spPr>
            <a:xfrm>
              <a:off x="1973800" y="3204525"/>
              <a:ext cx="5236500" cy="1091400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rgbClr val="3B7EA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47"/>
            <p:cNvSpPr/>
            <p:nvPr/>
          </p:nvSpPr>
          <p:spPr>
            <a:xfrm>
              <a:off x="174150" y="3338782"/>
              <a:ext cx="1625400" cy="824400"/>
            </a:xfrm>
            <a:prstGeom prst="wedgeRoundRectCallout">
              <a:avLst>
                <a:gd name="adj1" fmla="val 57640"/>
                <a:gd name="adj2" fmla="val -23241"/>
                <a:gd name="adj3" fmla="val 0"/>
              </a:avLst>
            </a:prstGeom>
            <a:solidFill>
              <a:srgbClr val="C9DAF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/>
                <a:t>Regression Line</a:t>
              </a:r>
              <a:endParaRPr sz="2000"/>
            </a:p>
          </p:txBody>
        </p:sp>
      </p:grpSp>
      <p:sp>
        <p:nvSpPr>
          <p:cNvPr id="281" name="Google Shape;281;p47"/>
          <p:cNvSpPr/>
          <p:nvPr/>
        </p:nvSpPr>
        <p:spPr>
          <a:xfrm>
            <a:off x="4149361" y="3827904"/>
            <a:ext cx="1625400" cy="363600"/>
          </a:xfrm>
          <a:prstGeom prst="wedgeRoundRectCallout">
            <a:avLst>
              <a:gd name="adj1" fmla="val -21115"/>
              <a:gd name="adj2" fmla="val -71774"/>
              <a:gd name="adj3" fmla="val 0"/>
            </a:avLst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Correlation</a:t>
            </a:r>
            <a:endParaRPr sz="2000"/>
          </a:p>
        </p:txBody>
      </p:sp>
    </p:spTree>
    <p:extLst>
      <p:ext uri="{BB962C8B-B14F-4D97-AF65-F5344CB8AC3E}">
        <p14:creationId xmlns:p14="http://schemas.microsoft.com/office/powerpoint/2010/main" val="1584717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Regression</a:t>
            </a:r>
            <a:endParaRPr/>
          </a:p>
        </p:txBody>
      </p:sp>
      <p:sp>
        <p:nvSpPr>
          <p:cNvPr id="287" name="Google Shape;287;p48"/>
          <p:cNvSpPr txBox="1"/>
          <p:nvPr/>
        </p:nvSpPr>
        <p:spPr>
          <a:xfrm>
            <a:off x="3884700" y="3861725"/>
            <a:ext cx="1374600" cy="5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B7EA1"/>
                </a:solidFill>
              </a:rPr>
              <a:t>(Demo)</a:t>
            </a: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13001517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Slope &amp; Intercept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47441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Regression Line Equation</a:t>
            </a:r>
            <a:endParaRPr/>
          </a:p>
        </p:txBody>
      </p:sp>
      <p:sp>
        <p:nvSpPr>
          <p:cNvPr id="298" name="Google Shape;298;p50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8229600" cy="79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400"/>
              </a:spcAft>
              <a:buNone/>
            </a:pPr>
            <a:r>
              <a:rPr lang="en"/>
              <a:t>In original units, the regression line has this equation:</a:t>
            </a:r>
            <a:endParaRPr/>
          </a:p>
        </p:txBody>
      </p:sp>
      <p:sp>
        <p:nvSpPr>
          <p:cNvPr id="306" name="Google Shape;306;p50"/>
          <p:cNvSpPr txBox="1">
            <a:spLocks noGrp="1"/>
          </p:cNvSpPr>
          <p:nvPr>
            <p:ph type="body" idx="4294967295"/>
          </p:nvPr>
        </p:nvSpPr>
        <p:spPr>
          <a:xfrm>
            <a:off x="0" y="3486150"/>
            <a:ext cx="8229600" cy="7921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400"/>
              </a:spcAft>
              <a:buNone/>
            </a:pPr>
            <a:r>
              <a:rPr lang="en"/>
              <a:t>Lines can be expressed by </a:t>
            </a:r>
            <a:r>
              <a:rPr lang="en" i="1"/>
              <a:t>slope</a:t>
            </a:r>
            <a:r>
              <a:rPr lang="en"/>
              <a:t> &amp; </a:t>
            </a:r>
            <a:r>
              <a:rPr lang="en" i="1"/>
              <a:t>intercept</a:t>
            </a:r>
            <a:endParaRPr i="1"/>
          </a:p>
        </p:txBody>
      </p:sp>
      <p:pic>
        <p:nvPicPr>
          <p:cNvPr id="299" name="Google Shape;299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8438" y="1776600"/>
            <a:ext cx="8547128" cy="6759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00" name="Google Shape;300;p50"/>
          <p:cNvGrpSpPr/>
          <p:nvPr/>
        </p:nvGrpSpPr>
        <p:grpSpPr>
          <a:xfrm>
            <a:off x="174150" y="1683650"/>
            <a:ext cx="4050600" cy="1537550"/>
            <a:chOff x="174150" y="1683650"/>
            <a:chExt cx="4050600" cy="1537550"/>
          </a:xfrm>
        </p:grpSpPr>
        <p:sp>
          <p:nvSpPr>
            <p:cNvPr id="301" name="Google Shape;301;p50"/>
            <p:cNvSpPr/>
            <p:nvPr/>
          </p:nvSpPr>
          <p:spPr>
            <a:xfrm>
              <a:off x="174150" y="1683650"/>
              <a:ext cx="4050600" cy="872400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rgbClr val="3B7EA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50"/>
            <p:cNvSpPr/>
            <p:nvPr/>
          </p:nvSpPr>
          <p:spPr>
            <a:xfrm>
              <a:off x="828975" y="2726200"/>
              <a:ext cx="2740800" cy="495000"/>
            </a:xfrm>
            <a:prstGeom prst="wedgeRoundRectCallout">
              <a:avLst>
                <a:gd name="adj1" fmla="val 20716"/>
                <a:gd name="adj2" fmla="val -75869"/>
                <a:gd name="adj3" fmla="val 0"/>
              </a:avLst>
            </a:prstGeom>
            <a:solidFill>
              <a:srgbClr val="C9DAF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/>
                <a:t>y in standard units</a:t>
              </a:r>
              <a:endParaRPr sz="2000"/>
            </a:p>
          </p:txBody>
        </p:sp>
      </p:grpSp>
      <p:grpSp>
        <p:nvGrpSpPr>
          <p:cNvPr id="303" name="Google Shape;303;p50"/>
          <p:cNvGrpSpPr/>
          <p:nvPr/>
        </p:nvGrpSpPr>
        <p:grpSpPr>
          <a:xfrm>
            <a:off x="5196300" y="1683650"/>
            <a:ext cx="3759900" cy="1537550"/>
            <a:chOff x="5196300" y="1683650"/>
            <a:chExt cx="3759900" cy="1537550"/>
          </a:xfrm>
        </p:grpSpPr>
        <p:sp>
          <p:nvSpPr>
            <p:cNvPr id="304" name="Google Shape;304;p50"/>
            <p:cNvSpPr/>
            <p:nvPr/>
          </p:nvSpPr>
          <p:spPr>
            <a:xfrm>
              <a:off x="5196300" y="1683650"/>
              <a:ext cx="3759900" cy="872400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rgbClr val="3B7EA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50"/>
            <p:cNvSpPr/>
            <p:nvPr/>
          </p:nvSpPr>
          <p:spPr>
            <a:xfrm>
              <a:off x="5705850" y="2726200"/>
              <a:ext cx="2740800" cy="495000"/>
            </a:xfrm>
            <a:prstGeom prst="wedgeRoundRectCallout">
              <a:avLst>
                <a:gd name="adj1" fmla="val 20716"/>
                <a:gd name="adj2" fmla="val -75869"/>
                <a:gd name="adj3" fmla="val 0"/>
              </a:avLst>
            </a:prstGeom>
            <a:solidFill>
              <a:srgbClr val="C9DAF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/>
                <a:t>x in standard units</a:t>
              </a:r>
              <a:endParaRPr sz="2000"/>
            </a:p>
          </p:txBody>
        </p:sp>
      </p:grpSp>
      <p:pic>
        <p:nvPicPr>
          <p:cNvPr id="307" name="Google Shape;307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79086" y="4086221"/>
            <a:ext cx="4985825" cy="4203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81725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5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Regression Line</a:t>
            </a:r>
            <a:endParaRPr/>
          </a:p>
        </p:txBody>
      </p:sp>
      <p:sp>
        <p:nvSpPr>
          <p:cNvPr id="313" name="Google Shape;313;p51"/>
          <p:cNvSpPr txBox="1"/>
          <p:nvPr/>
        </p:nvSpPr>
        <p:spPr>
          <a:xfrm>
            <a:off x="579075" y="891100"/>
            <a:ext cx="2542800" cy="7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Standard Units</a:t>
            </a:r>
            <a:endParaRPr sz="2400"/>
          </a:p>
        </p:txBody>
      </p:sp>
      <p:pic>
        <p:nvPicPr>
          <p:cNvPr id="314" name="Google Shape;314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6113" y="1307525"/>
            <a:ext cx="3324225" cy="3352800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p51"/>
          <p:cNvSpPr txBox="1"/>
          <p:nvPr/>
        </p:nvSpPr>
        <p:spPr>
          <a:xfrm>
            <a:off x="1544200" y="2473050"/>
            <a:ext cx="940500" cy="6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/>
              <a:t>(0, 0)</a:t>
            </a:r>
            <a:endParaRPr sz="2400" b="1"/>
          </a:p>
        </p:txBody>
      </p:sp>
      <p:grpSp>
        <p:nvGrpSpPr>
          <p:cNvPr id="316" name="Google Shape;316;p51"/>
          <p:cNvGrpSpPr/>
          <p:nvPr/>
        </p:nvGrpSpPr>
        <p:grpSpPr>
          <a:xfrm>
            <a:off x="2347568" y="2461439"/>
            <a:ext cx="1473900" cy="1133100"/>
            <a:chOff x="2347568" y="2461439"/>
            <a:chExt cx="1473900" cy="1133100"/>
          </a:xfrm>
        </p:grpSpPr>
        <p:cxnSp>
          <p:nvCxnSpPr>
            <p:cNvPr id="317" name="Google Shape;317;p51"/>
            <p:cNvCxnSpPr/>
            <p:nvPr/>
          </p:nvCxnSpPr>
          <p:spPr>
            <a:xfrm>
              <a:off x="2461450" y="2972315"/>
              <a:ext cx="754800" cy="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18" name="Google Shape;318;p51"/>
            <p:cNvSpPr txBox="1"/>
            <p:nvPr/>
          </p:nvSpPr>
          <p:spPr>
            <a:xfrm>
              <a:off x="2347568" y="2918639"/>
              <a:ext cx="940500" cy="67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/>
                <a:t>1</a:t>
              </a:r>
              <a:endParaRPr sz="2400" b="1"/>
            </a:p>
          </p:txBody>
        </p:sp>
        <p:cxnSp>
          <p:nvCxnSpPr>
            <p:cNvPr id="319" name="Google Shape;319;p51"/>
            <p:cNvCxnSpPr/>
            <p:nvPr/>
          </p:nvCxnSpPr>
          <p:spPr>
            <a:xfrm>
              <a:off x="3216250" y="2589175"/>
              <a:ext cx="0" cy="38310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20" name="Google Shape;320;p51"/>
            <p:cNvSpPr txBox="1"/>
            <p:nvPr/>
          </p:nvSpPr>
          <p:spPr>
            <a:xfrm>
              <a:off x="2880968" y="2461439"/>
              <a:ext cx="940500" cy="67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/>
                <a:t>r</a:t>
              </a:r>
              <a:endParaRPr sz="2400" b="1"/>
            </a:p>
          </p:txBody>
        </p:sp>
      </p:grpSp>
      <p:sp>
        <p:nvSpPr>
          <p:cNvPr id="321" name="Google Shape;321;p51"/>
          <p:cNvSpPr/>
          <p:nvPr/>
        </p:nvSpPr>
        <p:spPr>
          <a:xfrm>
            <a:off x="2705275" y="2017325"/>
            <a:ext cx="139200" cy="139200"/>
          </a:xfrm>
          <a:prstGeom prst="ellipse">
            <a:avLst/>
          </a:prstGeom>
          <a:solidFill>
            <a:srgbClr val="3B7EA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51"/>
          <p:cNvSpPr/>
          <p:nvPr/>
        </p:nvSpPr>
        <p:spPr>
          <a:xfrm>
            <a:off x="3543475" y="2931725"/>
            <a:ext cx="139200" cy="139200"/>
          </a:xfrm>
          <a:prstGeom prst="ellipse">
            <a:avLst/>
          </a:prstGeom>
          <a:solidFill>
            <a:srgbClr val="3B7EA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51"/>
          <p:cNvSpPr/>
          <p:nvPr/>
        </p:nvSpPr>
        <p:spPr>
          <a:xfrm>
            <a:off x="3238675" y="3236525"/>
            <a:ext cx="139200" cy="139200"/>
          </a:xfrm>
          <a:prstGeom prst="ellipse">
            <a:avLst/>
          </a:prstGeom>
          <a:solidFill>
            <a:srgbClr val="3B7EA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51"/>
          <p:cNvSpPr/>
          <p:nvPr/>
        </p:nvSpPr>
        <p:spPr>
          <a:xfrm>
            <a:off x="2400475" y="3312725"/>
            <a:ext cx="139200" cy="139200"/>
          </a:xfrm>
          <a:prstGeom prst="ellipse">
            <a:avLst/>
          </a:prstGeom>
          <a:solidFill>
            <a:srgbClr val="3B7EA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51"/>
          <p:cNvSpPr/>
          <p:nvPr/>
        </p:nvSpPr>
        <p:spPr>
          <a:xfrm>
            <a:off x="2248075" y="3465125"/>
            <a:ext cx="139200" cy="139200"/>
          </a:xfrm>
          <a:prstGeom prst="ellipse">
            <a:avLst/>
          </a:prstGeom>
          <a:solidFill>
            <a:srgbClr val="3B7EA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51"/>
          <p:cNvSpPr/>
          <p:nvPr/>
        </p:nvSpPr>
        <p:spPr>
          <a:xfrm>
            <a:off x="1486075" y="2931725"/>
            <a:ext cx="139200" cy="139200"/>
          </a:xfrm>
          <a:prstGeom prst="ellipse">
            <a:avLst/>
          </a:prstGeom>
          <a:solidFill>
            <a:srgbClr val="3B7EA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51"/>
          <p:cNvSpPr/>
          <p:nvPr/>
        </p:nvSpPr>
        <p:spPr>
          <a:xfrm>
            <a:off x="2476675" y="2626925"/>
            <a:ext cx="139200" cy="139200"/>
          </a:xfrm>
          <a:prstGeom prst="ellipse">
            <a:avLst/>
          </a:prstGeom>
          <a:solidFill>
            <a:srgbClr val="3B7EA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51"/>
          <p:cNvSpPr/>
          <p:nvPr/>
        </p:nvSpPr>
        <p:spPr>
          <a:xfrm>
            <a:off x="1333675" y="3388925"/>
            <a:ext cx="139200" cy="139200"/>
          </a:xfrm>
          <a:prstGeom prst="ellipse">
            <a:avLst/>
          </a:prstGeom>
          <a:solidFill>
            <a:srgbClr val="3B7EA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9" name="Google Shape;329;p51"/>
          <p:cNvGrpSpPr/>
          <p:nvPr/>
        </p:nvGrpSpPr>
        <p:grpSpPr>
          <a:xfrm>
            <a:off x="4846275" y="891100"/>
            <a:ext cx="3977105" cy="3735875"/>
            <a:chOff x="4846275" y="891100"/>
            <a:chExt cx="3977105" cy="3735875"/>
          </a:xfrm>
        </p:grpSpPr>
        <p:sp>
          <p:nvSpPr>
            <p:cNvPr id="330" name="Google Shape;330;p51"/>
            <p:cNvSpPr txBox="1"/>
            <p:nvPr/>
          </p:nvSpPr>
          <p:spPr>
            <a:xfrm>
              <a:off x="4846275" y="891100"/>
              <a:ext cx="2542800" cy="77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/>
                <a:t>Original Units</a:t>
              </a:r>
              <a:endParaRPr sz="2400"/>
            </a:p>
          </p:txBody>
        </p:sp>
        <p:pic>
          <p:nvPicPr>
            <p:cNvPr id="331" name="Google Shape;331;p5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951113" y="1340850"/>
              <a:ext cx="3267075" cy="32861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32" name="Google Shape;332;p51"/>
            <p:cNvSpPr txBox="1"/>
            <p:nvPr/>
          </p:nvSpPr>
          <p:spPr>
            <a:xfrm>
              <a:off x="5088361" y="2203082"/>
              <a:ext cx="1675200" cy="67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/>
                <a:t>(Average x,</a:t>
              </a:r>
              <a:br>
                <a:rPr lang="en" sz="2000" b="1"/>
              </a:br>
              <a:r>
                <a:rPr lang="en" sz="2000" b="1"/>
                <a:t> Average y)</a:t>
              </a:r>
              <a:endParaRPr sz="2000" b="1"/>
            </a:p>
          </p:txBody>
        </p:sp>
        <p:cxnSp>
          <p:nvCxnSpPr>
            <p:cNvPr id="333" name="Google Shape;333;p51"/>
            <p:cNvCxnSpPr/>
            <p:nvPr/>
          </p:nvCxnSpPr>
          <p:spPr>
            <a:xfrm>
              <a:off x="6576250" y="2972315"/>
              <a:ext cx="754800" cy="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34" name="Google Shape;334;p51"/>
            <p:cNvSpPr txBox="1"/>
            <p:nvPr/>
          </p:nvSpPr>
          <p:spPr>
            <a:xfrm>
              <a:off x="6462368" y="2918639"/>
              <a:ext cx="940500" cy="67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/>
                <a:t>SD x</a:t>
              </a:r>
              <a:endParaRPr sz="2400" b="1"/>
            </a:p>
          </p:txBody>
        </p:sp>
        <p:cxnSp>
          <p:nvCxnSpPr>
            <p:cNvPr id="335" name="Google Shape;335;p51"/>
            <p:cNvCxnSpPr/>
            <p:nvPr/>
          </p:nvCxnSpPr>
          <p:spPr>
            <a:xfrm>
              <a:off x="7331050" y="2589175"/>
              <a:ext cx="0" cy="38310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36" name="Google Shape;336;p51"/>
            <p:cNvSpPr txBox="1"/>
            <p:nvPr/>
          </p:nvSpPr>
          <p:spPr>
            <a:xfrm>
              <a:off x="7148180" y="2461450"/>
              <a:ext cx="1675200" cy="67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/>
                <a:t>r * SD y</a:t>
              </a:r>
              <a:endParaRPr sz="2400" b="1"/>
            </a:p>
          </p:txBody>
        </p:sp>
        <p:sp>
          <p:nvSpPr>
            <p:cNvPr id="337" name="Google Shape;337;p51"/>
            <p:cNvSpPr/>
            <p:nvPr/>
          </p:nvSpPr>
          <p:spPr>
            <a:xfrm>
              <a:off x="6820075" y="2017325"/>
              <a:ext cx="139200" cy="139200"/>
            </a:xfrm>
            <a:prstGeom prst="ellipse">
              <a:avLst/>
            </a:prstGeom>
            <a:solidFill>
              <a:srgbClr val="3B7E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51"/>
            <p:cNvSpPr/>
            <p:nvPr/>
          </p:nvSpPr>
          <p:spPr>
            <a:xfrm>
              <a:off x="7658275" y="2931725"/>
              <a:ext cx="139200" cy="139200"/>
            </a:xfrm>
            <a:prstGeom prst="ellipse">
              <a:avLst/>
            </a:prstGeom>
            <a:solidFill>
              <a:srgbClr val="3B7E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51"/>
            <p:cNvSpPr/>
            <p:nvPr/>
          </p:nvSpPr>
          <p:spPr>
            <a:xfrm>
              <a:off x="7353475" y="3236525"/>
              <a:ext cx="139200" cy="139200"/>
            </a:xfrm>
            <a:prstGeom prst="ellipse">
              <a:avLst/>
            </a:prstGeom>
            <a:solidFill>
              <a:srgbClr val="3B7E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51"/>
            <p:cNvSpPr/>
            <p:nvPr/>
          </p:nvSpPr>
          <p:spPr>
            <a:xfrm>
              <a:off x="6515275" y="3312725"/>
              <a:ext cx="139200" cy="139200"/>
            </a:xfrm>
            <a:prstGeom prst="ellipse">
              <a:avLst/>
            </a:prstGeom>
            <a:solidFill>
              <a:srgbClr val="3B7E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51"/>
            <p:cNvSpPr/>
            <p:nvPr/>
          </p:nvSpPr>
          <p:spPr>
            <a:xfrm>
              <a:off x="6362875" y="3465125"/>
              <a:ext cx="139200" cy="139200"/>
            </a:xfrm>
            <a:prstGeom prst="ellipse">
              <a:avLst/>
            </a:prstGeom>
            <a:solidFill>
              <a:srgbClr val="3B7E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51"/>
            <p:cNvSpPr/>
            <p:nvPr/>
          </p:nvSpPr>
          <p:spPr>
            <a:xfrm>
              <a:off x="5600875" y="2931725"/>
              <a:ext cx="139200" cy="139200"/>
            </a:xfrm>
            <a:prstGeom prst="ellipse">
              <a:avLst/>
            </a:prstGeom>
            <a:solidFill>
              <a:srgbClr val="3B7E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51"/>
            <p:cNvSpPr/>
            <p:nvPr/>
          </p:nvSpPr>
          <p:spPr>
            <a:xfrm>
              <a:off x="6591475" y="2626925"/>
              <a:ext cx="139200" cy="139200"/>
            </a:xfrm>
            <a:prstGeom prst="ellipse">
              <a:avLst/>
            </a:prstGeom>
            <a:solidFill>
              <a:srgbClr val="3B7E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51"/>
            <p:cNvSpPr/>
            <p:nvPr/>
          </p:nvSpPr>
          <p:spPr>
            <a:xfrm>
              <a:off x="5524675" y="3388925"/>
              <a:ext cx="139200" cy="139200"/>
            </a:xfrm>
            <a:prstGeom prst="ellipse">
              <a:avLst/>
            </a:prstGeom>
            <a:solidFill>
              <a:srgbClr val="3B7E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53140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5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Slope and Intercept</a:t>
            </a:r>
            <a:endParaRPr/>
          </a:p>
        </p:txBody>
      </p:sp>
      <p:pic>
        <p:nvPicPr>
          <p:cNvPr id="350" name="Google Shape;350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450" y="2334662"/>
            <a:ext cx="8664849" cy="1424350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52"/>
          <p:cNvSpPr txBox="1"/>
          <p:nvPr/>
        </p:nvSpPr>
        <p:spPr>
          <a:xfrm>
            <a:off x="457200" y="1458450"/>
            <a:ext cx="8316300" cy="6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estimate of </a:t>
            </a:r>
            <a:r>
              <a:rPr lang="en" sz="2400" i="1"/>
              <a:t>y</a:t>
            </a:r>
            <a:r>
              <a:rPr lang="en" sz="2400"/>
              <a:t>  =  slope * </a:t>
            </a:r>
            <a:r>
              <a:rPr lang="en" sz="2400" i="1"/>
              <a:t>x</a:t>
            </a:r>
            <a:r>
              <a:rPr lang="en" sz="2400"/>
              <a:t>  +  intercept</a:t>
            </a:r>
            <a:endParaRPr sz="2400"/>
          </a:p>
        </p:txBody>
      </p:sp>
      <p:sp>
        <p:nvSpPr>
          <p:cNvPr id="352" name="Google Shape;352;p52"/>
          <p:cNvSpPr txBox="1"/>
          <p:nvPr/>
        </p:nvSpPr>
        <p:spPr>
          <a:xfrm>
            <a:off x="3876150" y="3877587"/>
            <a:ext cx="1391700" cy="54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B7EA1"/>
                </a:solidFill>
              </a:rPr>
              <a:t>(Demo)</a:t>
            </a:r>
            <a:endParaRPr sz="2400">
              <a:solidFill>
                <a:srgbClr val="3B7EA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55752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5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dirty="0"/>
              <a:t>Module 9</a:t>
            </a:r>
            <a:endParaRPr dirty="0"/>
          </a:p>
        </p:txBody>
      </p:sp>
      <p:sp>
        <p:nvSpPr>
          <p:cNvPr id="118" name="Google Shape;118;p25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Least Squares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8365174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Announcements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5680837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Algebra Review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50519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1"/>
          <p:cNvSpPr txBox="1">
            <a:spLocks noGrp="1"/>
          </p:cNvSpPr>
          <p:nvPr>
            <p:ph type="title"/>
          </p:nvPr>
        </p:nvSpPr>
        <p:spPr>
          <a:xfrm>
            <a:off x="1219200" y="2233804"/>
            <a:ext cx="6705600" cy="67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Association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6113" y="1307525"/>
            <a:ext cx="3324225" cy="33528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8"/>
          <p:cNvSpPr txBox="1"/>
          <p:nvPr/>
        </p:nvSpPr>
        <p:spPr>
          <a:xfrm>
            <a:off x="1544200" y="2473050"/>
            <a:ext cx="940500" cy="6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/>
              <a:t>(0, 0)</a:t>
            </a:r>
            <a:endParaRPr sz="2400" b="1"/>
          </a:p>
        </p:txBody>
      </p:sp>
      <p:grpSp>
        <p:nvGrpSpPr>
          <p:cNvPr id="135" name="Google Shape;135;p28"/>
          <p:cNvGrpSpPr/>
          <p:nvPr/>
        </p:nvGrpSpPr>
        <p:grpSpPr>
          <a:xfrm>
            <a:off x="2347568" y="2461439"/>
            <a:ext cx="1473900" cy="1133100"/>
            <a:chOff x="2347568" y="2461439"/>
            <a:chExt cx="1473900" cy="1133100"/>
          </a:xfrm>
        </p:grpSpPr>
        <p:cxnSp>
          <p:nvCxnSpPr>
            <p:cNvPr id="136" name="Google Shape;136;p28"/>
            <p:cNvCxnSpPr/>
            <p:nvPr/>
          </p:nvCxnSpPr>
          <p:spPr>
            <a:xfrm>
              <a:off x="2461450" y="2972315"/>
              <a:ext cx="754800" cy="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37" name="Google Shape;137;p28"/>
            <p:cNvSpPr txBox="1"/>
            <p:nvPr/>
          </p:nvSpPr>
          <p:spPr>
            <a:xfrm>
              <a:off x="2347568" y="2918639"/>
              <a:ext cx="940500" cy="67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/>
                <a:t>1</a:t>
              </a:r>
              <a:endParaRPr sz="2400" b="1"/>
            </a:p>
          </p:txBody>
        </p:sp>
        <p:cxnSp>
          <p:nvCxnSpPr>
            <p:cNvPr id="138" name="Google Shape;138;p28"/>
            <p:cNvCxnSpPr/>
            <p:nvPr/>
          </p:nvCxnSpPr>
          <p:spPr>
            <a:xfrm>
              <a:off x="3216250" y="2589175"/>
              <a:ext cx="0" cy="38310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39" name="Google Shape;139;p28"/>
            <p:cNvSpPr txBox="1"/>
            <p:nvPr/>
          </p:nvSpPr>
          <p:spPr>
            <a:xfrm>
              <a:off x="2880968" y="2461439"/>
              <a:ext cx="940500" cy="67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/>
                <a:t>r</a:t>
              </a:r>
              <a:endParaRPr sz="2400" b="1"/>
            </a:p>
          </p:txBody>
        </p:sp>
      </p:grpSp>
      <p:sp>
        <p:nvSpPr>
          <p:cNvPr id="140" name="Google Shape;140;p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Equation of a Line</a:t>
            </a:r>
            <a:endParaRPr/>
          </a:p>
        </p:txBody>
      </p:sp>
      <p:pic>
        <p:nvPicPr>
          <p:cNvPr id="141" name="Google Shape;141;p28" descr="Screen Shot 2017-11-06 at 9.41.28 AM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77238" y="2368103"/>
            <a:ext cx="3143250" cy="9620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41540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29" descr="Screen Shot 2017-11-06 at 9.44.24 AM.png"/>
          <p:cNvPicPr preferRelativeResize="0"/>
          <p:nvPr/>
        </p:nvPicPr>
        <p:blipFill rotWithShape="1">
          <a:blip r:embed="rId3">
            <a:alphaModFix/>
          </a:blip>
          <a:srcRect l="709" r="709"/>
          <a:stretch/>
        </p:blipFill>
        <p:spPr>
          <a:xfrm>
            <a:off x="776113" y="1307525"/>
            <a:ext cx="3324225" cy="335280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9"/>
          <p:cNvSpPr txBox="1"/>
          <p:nvPr/>
        </p:nvSpPr>
        <p:spPr>
          <a:xfrm>
            <a:off x="1544200" y="1634850"/>
            <a:ext cx="940500" cy="6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/>
              <a:t>(0, b)</a:t>
            </a:r>
            <a:endParaRPr sz="2400" b="1"/>
          </a:p>
        </p:txBody>
      </p:sp>
      <p:grpSp>
        <p:nvGrpSpPr>
          <p:cNvPr id="148" name="Google Shape;148;p29"/>
          <p:cNvGrpSpPr/>
          <p:nvPr/>
        </p:nvGrpSpPr>
        <p:grpSpPr>
          <a:xfrm>
            <a:off x="2347568" y="1699439"/>
            <a:ext cx="1473900" cy="1133100"/>
            <a:chOff x="2347568" y="2461439"/>
            <a:chExt cx="1473900" cy="1133100"/>
          </a:xfrm>
        </p:grpSpPr>
        <p:cxnSp>
          <p:nvCxnSpPr>
            <p:cNvPr id="149" name="Google Shape;149;p29"/>
            <p:cNvCxnSpPr/>
            <p:nvPr/>
          </p:nvCxnSpPr>
          <p:spPr>
            <a:xfrm>
              <a:off x="2461450" y="2972315"/>
              <a:ext cx="754800" cy="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0" name="Google Shape;150;p29"/>
            <p:cNvSpPr txBox="1"/>
            <p:nvPr/>
          </p:nvSpPr>
          <p:spPr>
            <a:xfrm>
              <a:off x="2347568" y="2918639"/>
              <a:ext cx="940500" cy="67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/>
                <a:t>1</a:t>
              </a:r>
              <a:endParaRPr sz="2400" b="1"/>
            </a:p>
          </p:txBody>
        </p:sp>
        <p:cxnSp>
          <p:nvCxnSpPr>
            <p:cNvPr id="151" name="Google Shape;151;p29"/>
            <p:cNvCxnSpPr/>
            <p:nvPr/>
          </p:nvCxnSpPr>
          <p:spPr>
            <a:xfrm>
              <a:off x="3216250" y="2589175"/>
              <a:ext cx="0" cy="38310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2" name="Google Shape;152;p29"/>
            <p:cNvSpPr txBox="1"/>
            <p:nvPr/>
          </p:nvSpPr>
          <p:spPr>
            <a:xfrm>
              <a:off x="2880968" y="2461439"/>
              <a:ext cx="940500" cy="67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/>
                <a:t>r</a:t>
              </a:r>
              <a:endParaRPr sz="2400" b="1"/>
            </a:p>
          </p:txBody>
        </p:sp>
      </p:grpSp>
      <p:sp>
        <p:nvSpPr>
          <p:cNvPr id="153" name="Google Shape;153;p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Equation of a Line</a:t>
            </a:r>
            <a:endParaRPr/>
          </a:p>
        </p:txBody>
      </p:sp>
      <p:pic>
        <p:nvPicPr>
          <p:cNvPr id="154" name="Google Shape;154;p29" descr="Screen Shot 2017-11-06 at 9.45.41 AM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29837" y="2360403"/>
            <a:ext cx="4314825" cy="104775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9"/>
          <p:cNvSpPr txBox="1"/>
          <p:nvPr/>
        </p:nvSpPr>
        <p:spPr>
          <a:xfrm>
            <a:off x="1748493" y="2342614"/>
            <a:ext cx="940500" cy="6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/>
              <a:t>b</a:t>
            </a:r>
            <a:endParaRPr sz="2400" b="1"/>
          </a:p>
        </p:txBody>
      </p:sp>
      <p:cxnSp>
        <p:nvCxnSpPr>
          <p:cNvPr id="156" name="Google Shape;156;p29"/>
          <p:cNvCxnSpPr/>
          <p:nvPr/>
        </p:nvCxnSpPr>
        <p:spPr>
          <a:xfrm>
            <a:off x="2378050" y="2208175"/>
            <a:ext cx="19800" cy="7680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131444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Regression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0300081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Regression Line</a:t>
            </a:r>
            <a:endParaRPr/>
          </a:p>
        </p:txBody>
      </p:sp>
      <p:sp>
        <p:nvSpPr>
          <p:cNvPr id="167" name="Google Shape;167;p31"/>
          <p:cNvSpPr txBox="1"/>
          <p:nvPr/>
        </p:nvSpPr>
        <p:spPr>
          <a:xfrm>
            <a:off x="579075" y="891100"/>
            <a:ext cx="2542800" cy="7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Standard Units</a:t>
            </a:r>
            <a:endParaRPr sz="2400"/>
          </a:p>
        </p:txBody>
      </p:sp>
      <p:pic>
        <p:nvPicPr>
          <p:cNvPr id="168" name="Google Shape;16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6113" y="1307525"/>
            <a:ext cx="3324225" cy="335280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31"/>
          <p:cNvSpPr txBox="1"/>
          <p:nvPr/>
        </p:nvSpPr>
        <p:spPr>
          <a:xfrm>
            <a:off x="1544200" y="2473050"/>
            <a:ext cx="940500" cy="6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/>
              <a:t>(0, 0)</a:t>
            </a:r>
            <a:endParaRPr sz="2400" b="1"/>
          </a:p>
        </p:txBody>
      </p:sp>
      <p:grpSp>
        <p:nvGrpSpPr>
          <p:cNvPr id="170" name="Google Shape;170;p31"/>
          <p:cNvGrpSpPr/>
          <p:nvPr/>
        </p:nvGrpSpPr>
        <p:grpSpPr>
          <a:xfrm>
            <a:off x="2347568" y="2461439"/>
            <a:ext cx="1473900" cy="1133100"/>
            <a:chOff x="2347568" y="2461439"/>
            <a:chExt cx="1473900" cy="1133100"/>
          </a:xfrm>
        </p:grpSpPr>
        <p:cxnSp>
          <p:nvCxnSpPr>
            <p:cNvPr id="171" name="Google Shape;171;p31"/>
            <p:cNvCxnSpPr/>
            <p:nvPr/>
          </p:nvCxnSpPr>
          <p:spPr>
            <a:xfrm>
              <a:off x="2461450" y="2972315"/>
              <a:ext cx="754800" cy="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72" name="Google Shape;172;p31"/>
            <p:cNvSpPr txBox="1"/>
            <p:nvPr/>
          </p:nvSpPr>
          <p:spPr>
            <a:xfrm>
              <a:off x="2347568" y="2918639"/>
              <a:ext cx="940500" cy="67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/>
                <a:t>1</a:t>
              </a:r>
              <a:endParaRPr sz="2400" b="1"/>
            </a:p>
          </p:txBody>
        </p:sp>
        <p:cxnSp>
          <p:nvCxnSpPr>
            <p:cNvPr id="173" name="Google Shape;173;p31"/>
            <p:cNvCxnSpPr/>
            <p:nvPr/>
          </p:nvCxnSpPr>
          <p:spPr>
            <a:xfrm>
              <a:off x="3216250" y="2589175"/>
              <a:ext cx="0" cy="38310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74" name="Google Shape;174;p31"/>
            <p:cNvSpPr txBox="1"/>
            <p:nvPr/>
          </p:nvSpPr>
          <p:spPr>
            <a:xfrm>
              <a:off x="2880968" y="2461439"/>
              <a:ext cx="940500" cy="67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/>
                <a:t>r</a:t>
              </a:r>
              <a:endParaRPr sz="2400" b="1"/>
            </a:p>
          </p:txBody>
        </p:sp>
      </p:grpSp>
      <p:sp>
        <p:nvSpPr>
          <p:cNvPr id="175" name="Google Shape;175;p31"/>
          <p:cNvSpPr/>
          <p:nvPr/>
        </p:nvSpPr>
        <p:spPr>
          <a:xfrm>
            <a:off x="2705275" y="2017325"/>
            <a:ext cx="139200" cy="139200"/>
          </a:xfrm>
          <a:prstGeom prst="ellipse">
            <a:avLst/>
          </a:prstGeom>
          <a:solidFill>
            <a:srgbClr val="3B7EA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31"/>
          <p:cNvSpPr/>
          <p:nvPr/>
        </p:nvSpPr>
        <p:spPr>
          <a:xfrm>
            <a:off x="3543475" y="2931725"/>
            <a:ext cx="139200" cy="139200"/>
          </a:xfrm>
          <a:prstGeom prst="ellipse">
            <a:avLst/>
          </a:prstGeom>
          <a:solidFill>
            <a:srgbClr val="3B7EA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31"/>
          <p:cNvSpPr/>
          <p:nvPr/>
        </p:nvSpPr>
        <p:spPr>
          <a:xfrm>
            <a:off x="3238675" y="3236525"/>
            <a:ext cx="139200" cy="139200"/>
          </a:xfrm>
          <a:prstGeom prst="ellipse">
            <a:avLst/>
          </a:prstGeom>
          <a:solidFill>
            <a:srgbClr val="3B7EA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31"/>
          <p:cNvSpPr/>
          <p:nvPr/>
        </p:nvSpPr>
        <p:spPr>
          <a:xfrm>
            <a:off x="2400475" y="3312725"/>
            <a:ext cx="139200" cy="139200"/>
          </a:xfrm>
          <a:prstGeom prst="ellipse">
            <a:avLst/>
          </a:prstGeom>
          <a:solidFill>
            <a:srgbClr val="3B7EA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31"/>
          <p:cNvSpPr/>
          <p:nvPr/>
        </p:nvSpPr>
        <p:spPr>
          <a:xfrm>
            <a:off x="2248075" y="3465125"/>
            <a:ext cx="139200" cy="139200"/>
          </a:xfrm>
          <a:prstGeom prst="ellipse">
            <a:avLst/>
          </a:prstGeom>
          <a:solidFill>
            <a:srgbClr val="3B7EA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31"/>
          <p:cNvSpPr/>
          <p:nvPr/>
        </p:nvSpPr>
        <p:spPr>
          <a:xfrm>
            <a:off x="1486075" y="2931725"/>
            <a:ext cx="139200" cy="139200"/>
          </a:xfrm>
          <a:prstGeom prst="ellipse">
            <a:avLst/>
          </a:prstGeom>
          <a:solidFill>
            <a:srgbClr val="3B7EA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31"/>
          <p:cNvSpPr/>
          <p:nvPr/>
        </p:nvSpPr>
        <p:spPr>
          <a:xfrm>
            <a:off x="2476675" y="2626925"/>
            <a:ext cx="139200" cy="139200"/>
          </a:xfrm>
          <a:prstGeom prst="ellipse">
            <a:avLst/>
          </a:prstGeom>
          <a:solidFill>
            <a:srgbClr val="3B7EA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31"/>
          <p:cNvSpPr/>
          <p:nvPr/>
        </p:nvSpPr>
        <p:spPr>
          <a:xfrm>
            <a:off x="1333675" y="3388925"/>
            <a:ext cx="139200" cy="139200"/>
          </a:xfrm>
          <a:prstGeom prst="ellipse">
            <a:avLst/>
          </a:prstGeom>
          <a:solidFill>
            <a:srgbClr val="3B7EA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3" name="Google Shape;183;p31"/>
          <p:cNvGrpSpPr/>
          <p:nvPr/>
        </p:nvGrpSpPr>
        <p:grpSpPr>
          <a:xfrm>
            <a:off x="4846275" y="891100"/>
            <a:ext cx="3977105" cy="3735875"/>
            <a:chOff x="4846275" y="891100"/>
            <a:chExt cx="3977105" cy="3735875"/>
          </a:xfrm>
        </p:grpSpPr>
        <p:sp>
          <p:nvSpPr>
            <p:cNvPr id="184" name="Google Shape;184;p31"/>
            <p:cNvSpPr txBox="1"/>
            <p:nvPr/>
          </p:nvSpPr>
          <p:spPr>
            <a:xfrm>
              <a:off x="4846275" y="891100"/>
              <a:ext cx="2542800" cy="777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/>
                <a:t>Original Units</a:t>
              </a:r>
              <a:endParaRPr sz="2400"/>
            </a:p>
          </p:txBody>
        </p:sp>
        <p:pic>
          <p:nvPicPr>
            <p:cNvPr id="185" name="Google Shape;185;p3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951113" y="1340850"/>
              <a:ext cx="3267075" cy="32861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6" name="Google Shape;186;p31"/>
            <p:cNvSpPr txBox="1"/>
            <p:nvPr/>
          </p:nvSpPr>
          <p:spPr>
            <a:xfrm>
              <a:off x="5088361" y="2203082"/>
              <a:ext cx="1675200" cy="67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/>
                <a:t>(Average x,</a:t>
              </a:r>
              <a:br>
                <a:rPr lang="en" sz="2000" b="1"/>
              </a:br>
              <a:r>
                <a:rPr lang="en" sz="2000" b="1"/>
                <a:t> Average y)</a:t>
              </a:r>
              <a:endParaRPr sz="2000" b="1"/>
            </a:p>
          </p:txBody>
        </p:sp>
        <p:cxnSp>
          <p:nvCxnSpPr>
            <p:cNvPr id="187" name="Google Shape;187;p31"/>
            <p:cNvCxnSpPr/>
            <p:nvPr/>
          </p:nvCxnSpPr>
          <p:spPr>
            <a:xfrm>
              <a:off x="6576250" y="2972315"/>
              <a:ext cx="754800" cy="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88" name="Google Shape;188;p31"/>
            <p:cNvSpPr txBox="1"/>
            <p:nvPr/>
          </p:nvSpPr>
          <p:spPr>
            <a:xfrm>
              <a:off x="6462368" y="2918639"/>
              <a:ext cx="940500" cy="67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/>
                <a:t>SD x</a:t>
              </a:r>
              <a:endParaRPr sz="2400" b="1"/>
            </a:p>
          </p:txBody>
        </p:sp>
        <p:cxnSp>
          <p:nvCxnSpPr>
            <p:cNvPr id="189" name="Google Shape;189;p31"/>
            <p:cNvCxnSpPr/>
            <p:nvPr/>
          </p:nvCxnSpPr>
          <p:spPr>
            <a:xfrm>
              <a:off x="7331050" y="2589175"/>
              <a:ext cx="0" cy="38310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90" name="Google Shape;190;p31"/>
            <p:cNvSpPr txBox="1"/>
            <p:nvPr/>
          </p:nvSpPr>
          <p:spPr>
            <a:xfrm>
              <a:off x="7148180" y="2461450"/>
              <a:ext cx="1675200" cy="67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/>
                <a:t>r * SD y</a:t>
              </a:r>
              <a:endParaRPr sz="2400" b="1"/>
            </a:p>
          </p:txBody>
        </p:sp>
        <p:sp>
          <p:nvSpPr>
            <p:cNvPr id="191" name="Google Shape;191;p31"/>
            <p:cNvSpPr/>
            <p:nvPr/>
          </p:nvSpPr>
          <p:spPr>
            <a:xfrm>
              <a:off x="6820075" y="2017325"/>
              <a:ext cx="139200" cy="139200"/>
            </a:xfrm>
            <a:prstGeom prst="ellipse">
              <a:avLst/>
            </a:prstGeom>
            <a:solidFill>
              <a:srgbClr val="3B7E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31"/>
            <p:cNvSpPr/>
            <p:nvPr/>
          </p:nvSpPr>
          <p:spPr>
            <a:xfrm>
              <a:off x="7658275" y="2931725"/>
              <a:ext cx="139200" cy="139200"/>
            </a:xfrm>
            <a:prstGeom prst="ellipse">
              <a:avLst/>
            </a:prstGeom>
            <a:solidFill>
              <a:srgbClr val="3B7E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31"/>
            <p:cNvSpPr/>
            <p:nvPr/>
          </p:nvSpPr>
          <p:spPr>
            <a:xfrm>
              <a:off x="7353475" y="3236525"/>
              <a:ext cx="139200" cy="139200"/>
            </a:xfrm>
            <a:prstGeom prst="ellipse">
              <a:avLst/>
            </a:prstGeom>
            <a:solidFill>
              <a:srgbClr val="3B7E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31"/>
            <p:cNvSpPr/>
            <p:nvPr/>
          </p:nvSpPr>
          <p:spPr>
            <a:xfrm>
              <a:off x="6515275" y="3312725"/>
              <a:ext cx="139200" cy="139200"/>
            </a:xfrm>
            <a:prstGeom prst="ellipse">
              <a:avLst/>
            </a:prstGeom>
            <a:solidFill>
              <a:srgbClr val="3B7E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31"/>
            <p:cNvSpPr/>
            <p:nvPr/>
          </p:nvSpPr>
          <p:spPr>
            <a:xfrm>
              <a:off x="6362875" y="3465125"/>
              <a:ext cx="139200" cy="139200"/>
            </a:xfrm>
            <a:prstGeom prst="ellipse">
              <a:avLst/>
            </a:prstGeom>
            <a:solidFill>
              <a:srgbClr val="3B7E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31"/>
            <p:cNvSpPr/>
            <p:nvPr/>
          </p:nvSpPr>
          <p:spPr>
            <a:xfrm>
              <a:off x="5600875" y="2931725"/>
              <a:ext cx="139200" cy="139200"/>
            </a:xfrm>
            <a:prstGeom prst="ellipse">
              <a:avLst/>
            </a:prstGeom>
            <a:solidFill>
              <a:srgbClr val="3B7E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31"/>
            <p:cNvSpPr/>
            <p:nvPr/>
          </p:nvSpPr>
          <p:spPr>
            <a:xfrm>
              <a:off x="6591475" y="2626925"/>
              <a:ext cx="139200" cy="139200"/>
            </a:xfrm>
            <a:prstGeom prst="ellipse">
              <a:avLst/>
            </a:prstGeom>
            <a:solidFill>
              <a:srgbClr val="3B7E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31"/>
            <p:cNvSpPr/>
            <p:nvPr/>
          </p:nvSpPr>
          <p:spPr>
            <a:xfrm>
              <a:off x="5524675" y="3388925"/>
              <a:ext cx="139200" cy="139200"/>
            </a:xfrm>
            <a:prstGeom prst="ellipse">
              <a:avLst/>
            </a:prstGeom>
            <a:solidFill>
              <a:srgbClr val="3B7EA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21813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Regression Line Equation</a:t>
            </a:r>
            <a:endParaRPr/>
          </a:p>
        </p:txBody>
      </p:sp>
      <p:sp>
        <p:nvSpPr>
          <p:cNvPr id="220" name="Google Shape;220;p32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8229600" cy="79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400"/>
              </a:spcAft>
              <a:buNone/>
            </a:pPr>
            <a:r>
              <a:rPr lang="en"/>
              <a:t>In standard units, the equation of the regression line is:</a:t>
            </a:r>
            <a:endParaRPr/>
          </a:p>
        </p:txBody>
      </p:sp>
      <p:pic>
        <p:nvPicPr>
          <p:cNvPr id="204" name="Google Shape;20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6368" y="2701475"/>
            <a:ext cx="4587557" cy="59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32"/>
          <p:cNvPicPr preferRelativeResize="0"/>
          <p:nvPr/>
        </p:nvPicPr>
        <p:blipFill rotWithShape="1">
          <a:blip r:embed="rId4">
            <a:alphaModFix/>
          </a:blip>
          <a:srcRect t="16283" b="15242"/>
          <a:stretch/>
        </p:blipFill>
        <p:spPr>
          <a:xfrm>
            <a:off x="547525" y="1853525"/>
            <a:ext cx="3324225" cy="229570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32"/>
          <p:cNvSpPr txBox="1"/>
          <p:nvPr/>
        </p:nvSpPr>
        <p:spPr>
          <a:xfrm>
            <a:off x="1315600" y="2473050"/>
            <a:ext cx="940500" cy="6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/>
              <a:t>(0, 0)</a:t>
            </a:r>
            <a:endParaRPr sz="2400" b="1"/>
          </a:p>
        </p:txBody>
      </p:sp>
      <p:grpSp>
        <p:nvGrpSpPr>
          <p:cNvPr id="207" name="Google Shape;207;p32"/>
          <p:cNvGrpSpPr/>
          <p:nvPr/>
        </p:nvGrpSpPr>
        <p:grpSpPr>
          <a:xfrm>
            <a:off x="2118968" y="2461439"/>
            <a:ext cx="1473900" cy="1133100"/>
            <a:chOff x="2347568" y="2461439"/>
            <a:chExt cx="1473900" cy="1133100"/>
          </a:xfrm>
        </p:grpSpPr>
        <p:cxnSp>
          <p:nvCxnSpPr>
            <p:cNvPr id="208" name="Google Shape;208;p32"/>
            <p:cNvCxnSpPr/>
            <p:nvPr/>
          </p:nvCxnSpPr>
          <p:spPr>
            <a:xfrm>
              <a:off x="2461450" y="2972315"/>
              <a:ext cx="754800" cy="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09" name="Google Shape;209;p32"/>
            <p:cNvSpPr txBox="1"/>
            <p:nvPr/>
          </p:nvSpPr>
          <p:spPr>
            <a:xfrm>
              <a:off x="2347568" y="2918639"/>
              <a:ext cx="940500" cy="67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/>
                <a:t>1</a:t>
              </a:r>
              <a:endParaRPr sz="2400" b="1"/>
            </a:p>
          </p:txBody>
        </p:sp>
        <p:cxnSp>
          <p:nvCxnSpPr>
            <p:cNvPr id="210" name="Google Shape;210;p32"/>
            <p:cNvCxnSpPr/>
            <p:nvPr/>
          </p:nvCxnSpPr>
          <p:spPr>
            <a:xfrm>
              <a:off x="3216250" y="2589175"/>
              <a:ext cx="0" cy="38310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11" name="Google Shape;211;p32"/>
            <p:cNvSpPr txBox="1"/>
            <p:nvPr/>
          </p:nvSpPr>
          <p:spPr>
            <a:xfrm>
              <a:off x="2880968" y="2461439"/>
              <a:ext cx="940500" cy="67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/>
                <a:t>r</a:t>
              </a:r>
              <a:endParaRPr sz="2400" b="1"/>
            </a:p>
          </p:txBody>
        </p:sp>
      </p:grpSp>
      <p:sp>
        <p:nvSpPr>
          <p:cNvPr id="212" name="Google Shape;212;p32"/>
          <p:cNvSpPr/>
          <p:nvPr/>
        </p:nvSpPr>
        <p:spPr>
          <a:xfrm>
            <a:off x="2476675" y="2017325"/>
            <a:ext cx="139200" cy="139200"/>
          </a:xfrm>
          <a:prstGeom prst="ellipse">
            <a:avLst/>
          </a:prstGeom>
          <a:solidFill>
            <a:srgbClr val="3B7EA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32"/>
          <p:cNvSpPr/>
          <p:nvPr/>
        </p:nvSpPr>
        <p:spPr>
          <a:xfrm>
            <a:off x="3543475" y="2931725"/>
            <a:ext cx="139200" cy="139200"/>
          </a:xfrm>
          <a:prstGeom prst="ellipse">
            <a:avLst/>
          </a:prstGeom>
          <a:solidFill>
            <a:srgbClr val="3B7EA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32"/>
          <p:cNvSpPr/>
          <p:nvPr/>
        </p:nvSpPr>
        <p:spPr>
          <a:xfrm>
            <a:off x="3238675" y="3236525"/>
            <a:ext cx="139200" cy="139200"/>
          </a:xfrm>
          <a:prstGeom prst="ellipse">
            <a:avLst/>
          </a:prstGeom>
          <a:solidFill>
            <a:srgbClr val="3B7EA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32"/>
          <p:cNvSpPr/>
          <p:nvPr/>
        </p:nvSpPr>
        <p:spPr>
          <a:xfrm>
            <a:off x="2171875" y="3312725"/>
            <a:ext cx="139200" cy="139200"/>
          </a:xfrm>
          <a:prstGeom prst="ellipse">
            <a:avLst/>
          </a:prstGeom>
          <a:solidFill>
            <a:srgbClr val="3B7EA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32"/>
          <p:cNvSpPr/>
          <p:nvPr/>
        </p:nvSpPr>
        <p:spPr>
          <a:xfrm>
            <a:off x="2019475" y="3465125"/>
            <a:ext cx="139200" cy="139200"/>
          </a:xfrm>
          <a:prstGeom prst="ellipse">
            <a:avLst/>
          </a:prstGeom>
          <a:solidFill>
            <a:srgbClr val="3B7EA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32"/>
          <p:cNvSpPr/>
          <p:nvPr/>
        </p:nvSpPr>
        <p:spPr>
          <a:xfrm>
            <a:off x="1257475" y="2931725"/>
            <a:ext cx="139200" cy="139200"/>
          </a:xfrm>
          <a:prstGeom prst="ellipse">
            <a:avLst/>
          </a:prstGeom>
          <a:solidFill>
            <a:srgbClr val="3B7EA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32"/>
          <p:cNvSpPr/>
          <p:nvPr/>
        </p:nvSpPr>
        <p:spPr>
          <a:xfrm>
            <a:off x="2248075" y="2626925"/>
            <a:ext cx="139200" cy="139200"/>
          </a:xfrm>
          <a:prstGeom prst="ellipse">
            <a:avLst/>
          </a:prstGeom>
          <a:solidFill>
            <a:srgbClr val="3B7EA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32"/>
          <p:cNvSpPr/>
          <p:nvPr/>
        </p:nvSpPr>
        <p:spPr>
          <a:xfrm>
            <a:off x="1105075" y="3388925"/>
            <a:ext cx="139200" cy="139200"/>
          </a:xfrm>
          <a:prstGeom prst="ellipse">
            <a:avLst/>
          </a:prstGeom>
          <a:solidFill>
            <a:srgbClr val="3B7EA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32"/>
          <p:cNvSpPr/>
          <p:nvPr/>
        </p:nvSpPr>
        <p:spPr>
          <a:xfrm>
            <a:off x="5248950" y="3375850"/>
            <a:ext cx="2782200" cy="363600"/>
          </a:xfrm>
          <a:prstGeom prst="wedgeRoundRectCallout">
            <a:avLst>
              <a:gd name="adj1" fmla="val -8077"/>
              <a:gd name="adj2" fmla="val -101176"/>
              <a:gd name="adj3" fmla="val 0"/>
            </a:avLst>
          </a:prstGeom>
          <a:solidFill>
            <a:srgbClr val="C9DAF8"/>
          </a:solidFill>
          <a:ln w="9525" cap="flat" cmpd="sng">
            <a:solidFill>
              <a:srgbClr val="3369F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Correlation coefficient</a:t>
            </a:r>
            <a:endParaRPr sz="2000"/>
          </a:p>
        </p:txBody>
      </p:sp>
      <p:sp>
        <p:nvSpPr>
          <p:cNvPr id="222" name="Google Shape;222;p32"/>
          <p:cNvSpPr/>
          <p:nvPr/>
        </p:nvSpPr>
        <p:spPr>
          <a:xfrm>
            <a:off x="6586550" y="2068650"/>
            <a:ext cx="2179500" cy="363600"/>
          </a:xfrm>
          <a:prstGeom prst="wedgeRoundRectCallout">
            <a:avLst>
              <a:gd name="adj1" fmla="val -7425"/>
              <a:gd name="adj2" fmla="val 106463"/>
              <a:gd name="adj3" fmla="val 0"/>
            </a:avLst>
          </a:prstGeom>
          <a:solidFill>
            <a:srgbClr val="C9DAF8"/>
          </a:solidFill>
          <a:ln w="9525" cap="flat" cmpd="sng">
            <a:solidFill>
              <a:srgbClr val="3369F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Observed value</a:t>
            </a:r>
            <a:endParaRPr sz="2000"/>
          </a:p>
        </p:txBody>
      </p:sp>
      <p:sp>
        <p:nvSpPr>
          <p:cNvPr id="223" name="Google Shape;223;p32"/>
          <p:cNvSpPr/>
          <p:nvPr/>
        </p:nvSpPr>
        <p:spPr>
          <a:xfrm>
            <a:off x="4126375" y="2068650"/>
            <a:ext cx="1753500" cy="363600"/>
          </a:xfrm>
          <a:prstGeom prst="wedgeRoundRectCallout">
            <a:avLst>
              <a:gd name="adj1" fmla="val -32870"/>
              <a:gd name="adj2" fmla="val 103830"/>
              <a:gd name="adj3" fmla="val 0"/>
            </a:avLst>
          </a:prstGeom>
          <a:solidFill>
            <a:srgbClr val="C9DAF8"/>
          </a:solidFill>
          <a:ln w="9525" cap="flat" cmpd="sng">
            <a:solidFill>
              <a:srgbClr val="3369F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Fitted value</a:t>
            </a:r>
            <a:endParaRPr sz="2000"/>
          </a:p>
        </p:txBody>
      </p:sp>
    </p:spTree>
    <p:extLst>
      <p:ext uri="{BB962C8B-B14F-4D97-AF65-F5344CB8AC3E}">
        <p14:creationId xmlns:p14="http://schemas.microsoft.com/office/powerpoint/2010/main" val="99288803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Regression Line Equation</a:t>
            </a:r>
            <a:endParaRPr/>
          </a:p>
        </p:txBody>
      </p:sp>
      <p:sp>
        <p:nvSpPr>
          <p:cNvPr id="229" name="Google Shape;229;p33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8229600" cy="79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400"/>
              </a:spcAft>
              <a:buNone/>
            </a:pPr>
            <a:r>
              <a:rPr lang="en"/>
              <a:t>In original units, the regression line has this equation:</a:t>
            </a:r>
            <a:endParaRPr/>
          </a:p>
        </p:txBody>
      </p:sp>
      <p:pic>
        <p:nvPicPr>
          <p:cNvPr id="230" name="Google Shape;23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8438" y="1624200"/>
            <a:ext cx="8547128" cy="6759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1" name="Google Shape;231;p33"/>
          <p:cNvGrpSpPr/>
          <p:nvPr/>
        </p:nvGrpSpPr>
        <p:grpSpPr>
          <a:xfrm>
            <a:off x="174150" y="1531250"/>
            <a:ext cx="4050600" cy="1537550"/>
            <a:chOff x="174150" y="1683650"/>
            <a:chExt cx="4050600" cy="1537550"/>
          </a:xfrm>
        </p:grpSpPr>
        <p:sp>
          <p:nvSpPr>
            <p:cNvPr id="232" name="Google Shape;232;p33"/>
            <p:cNvSpPr/>
            <p:nvPr/>
          </p:nvSpPr>
          <p:spPr>
            <a:xfrm>
              <a:off x="174150" y="1683650"/>
              <a:ext cx="4050600" cy="872400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rgbClr val="3B7EA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33"/>
            <p:cNvSpPr/>
            <p:nvPr/>
          </p:nvSpPr>
          <p:spPr>
            <a:xfrm>
              <a:off x="828975" y="2726200"/>
              <a:ext cx="2740800" cy="495000"/>
            </a:xfrm>
            <a:prstGeom prst="wedgeRoundRectCallout">
              <a:avLst>
                <a:gd name="adj1" fmla="val 20716"/>
                <a:gd name="adj2" fmla="val -75869"/>
                <a:gd name="adj3" fmla="val 0"/>
              </a:avLst>
            </a:prstGeom>
            <a:solidFill>
              <a:srgbClr val="C9DAF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/>
                <a:t>y in standard units</a:t>
              </a:r>
              <a:endParaRPr sz="2000"/>
            </a:p>
          </p:txBody>
        </p:sp>
      </p:grpSp>
      <p:grpSp>
        <p:nvGrpSpPr>
          <p:cNvPr id="234" name="Google Shape;234;p33"/>
          <p:cNvGrpSpPr/>
          <p:nvPr/>
        </p:nvGrpSpPr>
        <p:grpSpPr>
          <a:xfrm>
            <a:off x="5196300" y="1531250"/>
            <a:ext cx="3759900" cy="1537550"/>
            <a:chOff x="5196300" y="1683650"/>
            <a:chExt cx="3759900" cy="1537550"/>
          </a:xfrm>
        </p:grpSpPr>
        <p:sp>
          <p:nvSpPr>
            <p:cNvPr id="235" name="Google Shape;235;p33"/>
            <p:cNvSpPr/>
            <p:nvPr/>
          </p:nvSpPr>
          <p:spPr>
            <a:xfrm>
              <a:off x="5196300" y="1683650"/>
              <a:ext cx="3759900" cy="872400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rgbClr val="3B7EA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33"/>
            <p:cNvSpPr/>
            <p:nvPr/>
          </p:nvSpPr>
          <p:spPr>
            <a:xfrm>
              <a:off x="5705850" y="2726200"/>
              <a:ext cx="2740800" cy="495000"/>
            </a:xfrm>
            <a:prstGeom prst="wedgeRoundRectCallout">
              <a:avLst>
                <a:gd name="adj1" fmla="val 20716"/>
                <a:gd name="adj2" fmla="val -75869"/>
                <a:gd name="adj3" fmla="val 0"/>
              </a:avLst>
            </a:prstGeom>
            <a:solidFill>
              <a:srgbClr val="C9DAF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/>
                <a:t>x in standard units</a:t>
              </a:r>
              <a:endParaRPr sz="2000"/>
            </a:p>
          </p:txBody>
        </p:sp>
      </p:grpSp>
      <p:pic>
        <p:nvPicPr>
          <p:cNvPr id="237" name="Google Shape;237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9250" y="3687142"/>
            <a:ext cx="8664849" cy="142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79086" y="3248021"/>
            <a:ext cx="4985825" cy="4203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40209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 Question</a:t>
            </a:r>
            <a:endParaRPr/>
          </a:p>
        </p:txBody>
      </p:sp>
      <p:sp>
        <p:nvSpPr>
          <p:cNvPr id="243" name="Google Shape;243;p34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8229600" cy="21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A course has a midterm (</a:t>
            </a:r>
            <a:r>
              <a:rPr lang="en" sz="2200">
                <a:solidFill>
                  <a:srgbClr val="3B7EA1"/>
                </a:solidFill>
              </a:rPr>
              <a:t>average 70; standard deviation 10</a:t>
            </a:r>
            <a:r>
              <a:rPr lang="en" sz="2200"/>
              <a:t>)</a:t>
            </a:r>
            <a:br>
              <a:rPr lang="en" sz="2200"/>
            </a:br>
            <a:r>
              <a:rPr lang="en" sz="2200"/>
              <a:t>and a really hard final (</a:t>
            </a:r>
            <a:r>
              <a:rPr lang="en" sz="2200">
                <a:solidFill>
                  <a:srgbClr val="3B7EA1"/>
                </a:solidFill>
              </a:rPr>
              <a:t>average 50; standard deviation 12</a:t>
            </a:r>
            <a:r>
              <a:rPr lang="en" sz="2200"/>
              <a:t>)</a:t>
            </a:r>
            <a:endParaRPr sz="2200"/>
          </a:p>
          <a:p>
            <a:pPr marL="0" lvl="0" indent="0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200"/>
              <a:t>If the scatter diagram comparing midterm &amp; final scores for students has a typical oval shape with </a:t>
            </a:r>
            <a:r>
              <a:rPr lang="en" sz="2200">
                <a:solidFill>
                  <a:srgbClr val="3B7EA1"/>
                </a:solidFill>
              </a:rPr>
              <a:t>correlation 0.75</a:t>
            </a:r>
            <a:r>
              <a:rPr lang="en" sz="2200"/>
              <a:t>, then... </a:t>
            </a:r>
            <a:endParaRPr sz="2200"/>
          </a:p>
          <a:p>
            <a:pPr marL="0" lvl="0" indent="0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200"/>
              <a:t>What do you expect the average final score would be for students who scored</a:t>
            </a:r>
            <a:r>
              <a:rPr lang="en" sz="2200">
                <a:solidFill>
                  <a:srgbClr val="3B7EA1"/>
                </a:solidFill>
              </a:rPr>
              <a:t> 90 on the midterm</a:t>
            </a:r>
            <a:r>
              <a:rPr lang="en" sz="2200"/>
              <a:t>?</a:t>
            </a:r>
            <a:endParaRPr sz="2200"/>
          </a:p>
          <a:p>
            <a:pPr marL="0" lvl="0" indent="0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200"/>
              <a:t>How about </a:t>
            </a:r>
            <a:r>
              <a:rPr lang="en" sz="2200">
                <a:solidFill>
                  <a:srgbClr val="3B7EA1"/>
                </a:solidFill>
              </a:rPr>
              <a:t>60 on the midterm</a:t>
            </a:r>
            <a:r>
              <a:rPr lang="en" sz="2200"/>
              <a:t>?</a:t>
            </a:r>
            <a:endParaRPr sz="2200"/>
          </a:p>
          <a:p>
            <a:pPr marL="0" lvl="0" indent="0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200"/>
              <a:t>y = 0.75 * 2 = 1.5</a:t>
            </a:r>
            <a:endParaRPr sz="2200"/>
          </a:p>
        </p:txBody>
      </p:sp>
      <p:sp>
        <p:nvSpPr>
          <p:cNvPr id="245" name="Google Shape;245;p34"/>
          <p:cNvSpPr txBox="1"/>
          <p:nvPr/>
        </p:nvSpPr>
        <p:spPr>
          <a:xfrm>
            <a:off x="3730200" y="4030350"/>
            <a:ext cx="1683600" cy="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B7EA1"/>
                </a:solidFill>
              </a:rPr>
              <a:t>(Demo)</a:t>
            </a:r>
            <a:endParaRPr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968407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Least Squares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9069686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Error in Estimation</a:t>
            </a:r>
            <a:endParaRPr/>
          </a:p>
        </p:txBody>
      </p:sp>
      <p:sp>
        <p:nvSpPr>
          <p:cNvPr id="262" name="Google Shape;262;p3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2400"/>
              <a:buChar char="●"/>
            </a:pPr>
            <a:r>
              <a:rPr lang="en" b="1">
                <a:solidFill>
                  <a:srgbClr val="0000FF"/>
                </a:solidFill>
              </a:rPr>
              <a:t>error = actual value − estimate</a:t>
            </a:r>
            <a:endParaRPr b="1">
              <a:solidFill>
                <a:srgbClr val="0000FF"/>
              </a:solidFill>
            </a:endParaRPr>
          </a:p>
          <a:p>
            <a:pPr marL="0" lvl="0" indent="0" rtl="0">
              <a:spcBef>
                <a:spcPts val="400"/>
              </a:spcBef>
              <a:spcAft>
                <a:spcPts val="0"/>
              </a:spcAft>
              <a:buNone/>
            </a:pPr>
            <a:endParaRPr sz="1000">
              <a:solidFill>
                <a:srgbClr val="000000"/>
              </a:solidFill>
            </a:endParaRPr>
          </a:p>
          <a:p>
            <a:pPr marL="457200" lvl="0" indent="-381000" rtl="0">
              <a:spcBef>
                <a:spcPts val="400"/>
              </a:spcBef>
              <a:spcAft>
                <a:spcPts val="0"/>
              </a:spcAft>
              <a:buClr>
                <a:srgbClr val="C4820E"/>
              </a:buClr>
              <a:buSzPts val="2400"/>
              <a:buChar char="●"/>
            </a:pPr>
            <a:r>
              <a:rPr lang="en"/>
              <a:t>Typically, some errors are positive and some negative</a:t>
            </a:r>
            <a:endParaRPr/>
          </a:p>
          <a:p>
            <a:pPr marL="0" lvl="0" indent="0" rtl="0">
              <a:spcBef>
                <a:spcPts val="400"/>
              </a:spcBef>
              <a:spcAft>
                <a:spcPts val="0"/>
              </a:spcAft>
              <a:buNone/>
            </a:pPr>
            <a:endParaRPr sz="1000"/>
          </a:p>
          <a:p>
            <a:pPr marL="457200" lvl="0" indent="-381000" rtl="0">
              <a:spcBef>
                <a:spcPts val="400"/>
              </a:spcBef>
              <a:spcAft>
                <a:spcPts val="0"/>
              </a:spcAft>
              <a:buClr>
                <a:srgbClr val="C4820E"/>
              </a:buClr>
              <a:buSzPts val="2400"/>
              <a:buChar char="●"/>
            </a:pPr>
            <a:r>
              <a:rPr lang="en"/>
              <a:t>To measure the rough size of the errors</a:t>
            </a:r>
            <a:endParaRPr/>
          </a:p>
          <a:p>
            <a: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b="1">
                <a:solidFill>
                  <a:srgbClr val="0000FF"/>
                </a:solidFill>
              </a:rPr>
              <a:t>square </a:t>
            </a:r>
            <a:r>
              <a:rPr lang="en">
                <a:solidFill>
                  <a:srgbClr val="000000"/>
                </a:solidFill>
              </a:rPr>
              <a:t>the</a:t>
            </a:r>
            <a:r>
              <a:rPr lang="en" b="1">
                <a:solidFill>
                  <a:srgbClr val="0000FF"/>
                </a:solidFill>
              </a:rPr>
              <a:t> errors</a:t>
            </a:r>
            <a:r>
              <a:rPr lang="en"/>
              <a:t> to eliminate cancellation</a:t>
            </a:r>
            <a:endParaRPr/>
          </a:p>
          <a:p>
            <a: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take the </a:t>
            </a:r>
            <a:r>
              <a:rPr lang="en" b="1">
                <a:solidFill>
                  <a:srgbClr val="0000FF"/>
                </a:solidFill>
              </a:rPr>
              <a:t>mean</a:t>
            </a:r>
            <a:r>
              <a:rPr lang="en"/>
              <a:t> of the squared errors</a:t>
            </a:r>
            <a:endParaRPr/>
          </a:p>
          <a:p>
            <a: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take the square </a:t>
            </a:r>
            <a:r>
              <a:rPr lang="en" b="1">
                <a:solidFill>
                  <a:srgbClr val="0000FF"/>
                </a:solidFill>
              </a:rPr>
              <a:t>root</a:t>
            </a:r>
            <a:r>
              <a:rPr lang="en"/>
              <a:t> to fix the units</a:t>
            </a:r>
            <a:endParaRPr/>
          </a:p>
          <a:p>
            <a: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b="1">
                <a:solidFill>
                  <a:srgbClr val="0000FF"/>
                </a:solidFill>
              </a:rPr>
              <a:t>root mean square erro</a:t>
            </a:r>
            <a:r>
              <a:rPr lang="en"/>
              <a:t>r (rmse)</a:t>
            </a:r>
            <a:endParaRPr/>
          </a:p>
        </p:txBody>
      </p:sp>
      <p:sp>
        <p:nvSpPr>
          <p:cNvPr id="263" name="Google Shape;263;p37"/>
          <p:cNvSpPr txBox="1"/>
          <p:nvPr/>
        </p:nvSpPr>
        <p:spPr>
          <a:xfrm>
            <a:off x="3950250" y="4177000"/>
            <a:ext cx="1243500" cy="52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B7EA1"/>
                </a:solidFill>
              </a:rPr>
              <a:t>(Demo)</a:t>
            </a:r>
            <a:endParaRPr sz="2400">
              <a:solidFill>
                <a:srgbClr val="3B7EA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1960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Least Squares Line</a:t>
            </a:r>
            <a:endParaRPr/>
          </a:p>
        </p:txBody>
      </p:sp>
      <p:sp>
        <p:nvSpPr>
          <p:cNvPr id="269" name="Google Shape;269;p3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Minimizes the root mean squared error (rmse) among all lines</a:t>
            </a:r>
            <a:endParaRPr>
              <a:solidFill>
                <a:srgbClr val="000000"/>
              </a:solidFill>
            </a:endParaRPr>
          </a:p>
          <a:p>
            <a:pPr marL="0" lvl="0" indent="0" rtl="0">
              <a:spcBef>
                <a:spcPts val="400"/>
              </a:spcBef>
              <a:spcAft>
                <a:spcPts val="0"/>
              </a:spcAft>
              <a:buNone/>
            </a:pPr>
            <a:endParaRPr sz="1000">
              <a:solidFill>
                <a:srgbClr val="000000"/>
              </a:solidFill>
            </a:endParaRPr>
          </a:p>
          <a:p>
            <a:pPr marL="457200" lvl="0" indent="-381000" rtl="0">
              <a:spcBef>
                <a:spcPts val="400"/>
              </a:spcBef>
              <a:spcAft>
                <a:spcPts val="0"/>
              </a:spcAft>
              <a:buClr>
                <a:srgbClr val="C4820E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Equivalently, minimizes the mean squared error (mse) among all lines</a:t>
            </a:r>
            <a:endParaRPr>
              <a:solidFill>
                <a:srgbClr val="000000"/>
              </a:solidFill>
            </a:endParaRPr>
          </a:p>
          <a:p>
            <a:pPr marL="0" lvl="0" indent="0" rtl="0">
              <a:spcBef>
                <a:spcPts val="400"/>
              </a:spcBef>
              <a:spcAft>
                <a:spcPts val="0"/>
              </a:spcAft>
              <a:buNone/>
            </a:pPr>
            <a:endParaRPr sz="1000">
              <a:solidFill>
                <a:srgbClr val="000000"/>
              </a:solidFill>
            </a:endParaRPr>
          </a:p>
          <a:p>
            <a:pPr marL="457200" lvl="0" indent="-381000" rtl="0">
              <a:spcBef>
                <a:spcPts val="400"/>
              </a:spcBef>
              <a:spcAft>
                <a:spcPts val="0"/>
              </a:spcAft>
              <a:buClr>
                <a:srgbClr val="C4820E"/>
              </a:buClr>
              <a:buSzPts val="2400"/>
              <a:buChar char="●"/>
            </a:pPr>
            <a:r>
              <a:rPr lang="en">
                <a:solidFill>
                  <a:srgbClr val="000000"/>
                </a:solidFill>
              </a:rPr>
              <a:t>Names:</a:t>
            </a:r>
            <a:endParaRPr>
              <a:solidFill>
                <a:srgbClr val="000000"/>
              </a:solidFill>
            </a:endParaRPr>
          </a:p>
          <a:p>
            <a:pPr marL="914400" lvl="1" indent="-381000" rtl="0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2400"/>
              <a:buChar char="○"/>
            </a:pPr>
            <a:r>
              <a:rPr lang="en">
                <a:solidFill>
                  <a:srgbClr val="000000"/>
                </a:solidFill>
              </a:rPr>
              <a:t>“Best fit” line</a:t>
            </a:r>
            <a:endParaRPr>
              <a:solidFill>
                <a:srgbClr val="000000"/>
              </a:solidFill>
            </a:endParaRPr>
          </a:p>
          <a:p>
            <a:pPr marL="914400" lvl="1" indent="-381000" rtl="0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2400"/>
              <a:buChar char="○"/>
            </a:pPr>
            <a:r>
              <a:rPr lang="en">
                <a:solidFill>
                  <a:srgbClr val="000000"/>
                </a:solidFill>
              </a:rPr>
              <a:t>Least squares line</a:t>
            </a:r>
            <a:endParaRPr>
              <a:solidFill>
                <a:srgbClr val="000000"/>
              </a:solidFill>
            </a:endParaRPr>
          </a:p>
          <a:p>
            <a:pPr marL="914400" lvl="1" indent="-381000" rtl="0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2400"/>
              <a:buChar char="○"/>
            </a:pPr>
            <a:r>
              <a:rPr lang="en">
                <a:solidFill>
                  <a:srgbClr val="000000"/>
                </a:solidFill>
              </a:rPr>
              <a:t>Regression line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70" name="Google Shape;270;p38"/>
          <p:cNvSpPr txBox="1"/>
          <p:nvPr/>
        </p:nvSpPr>
        <p:spPr>
          <a:xfrm>
            <a:off x="7292575" y="3844150"/>
            <a:ext cx="1342800" cy="7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B7EA1"/>
                </a:solidFill>
              </a:rPr>
              <a:t>(Demo)</a:t>
            </a:r>
            <a:endParaRPr sz="2400">
              <a:solidFill>
                <a:srgbClr val="3B7EA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282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2"/>
          <p:cNvSpPr txBox="1">
            <a:spLocks noGrp="1"/>
          </p:cNvSpPr>
          <p:nvPr>
            <p:ph type="title"/>
          </p:nvPr>
        </p:nvSpPr>
        <p:spPr>
          <a:xfrm>
            <a:off x="457200" y="205975"/>
            <a:ext cx="7250400" cy="67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 Numerical Variables</a:t>
            </a:r>
            <a:endParaRPr/>
          </a:p>
        </p:txBody>
      </p:sp>
      <p:sp>
        <p:nvSpPr>
          <p:cNvPr id="151" name="Google Shape;151;p32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6554700" cy="36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Trend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Positive association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Negative association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Pattern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Any discernible “shape” in the scatter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Linear</a:t>
            </a:r>
            <a:endParaRPr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Non-linear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b="1"/>
              <a:t>Visualize, then quantify</a:t>
            </a:r>
            <a:endParaRPr b="1"/>
          </a:p>
        </p:txBody>
      </p:sp>
      <p:sp>
        <p:nvSpPr>
          <p:cNvPr id="152" name="Google Shape;152;p32"/>
          <p:cNvSpPr txBox="1"/>
          <p:nvPr/>
        </p:nvSpPr>
        <p:spPr>
          <a:xfrm>
            <a:off x="6950675" y="3911550"/>
            <a:ext cx="1421100" cy="6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B7EA1"/>
                </a:solidFill>
              </a:rPr>
              <a:t>(Demo)</a:t>
            </a:r>
            <a:endParaRPr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Numerical Optimization</a:t>
            </a:r>
            <a:endParaRPr/>
          </a:p>
        </p:txBody>
      </p:sp>
      <p:sp>
        <p:nvSpPr>
          <p:cNvPr id="276" name="Google Shape;276;p3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Numerical minimization is approximate but effective</a:t>
            </a:r>
            <a:endParaRPr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Lots of machine learning uses numerical minimization</a:t>
            </a:r>
            <a:endParaRPr/>
          </a:p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If the function </a:t>
            </a:r>
            <a:r>
              <a:rPr lang="en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mse(a, b)</a:t>
            </a:r>
            <a:r>
              <a:rPr lang="en"/>
              <a:t>returns the mse of estimation using the line “estimate = a</a:t>
            </a:r>
            <a:r>
              <a:rPr lang="en" i="1"/>
              <a:t>x</a:t>
            </a:r>
            <a:r>
              <a:rPr lang="en"/>
              <a:t> + b”,</a:t>
            </a:r>
            <a:endParaRPr/>
          </a:p>
          <a:p>
            <a: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then </a:t>
            </a:r>
            <a:r>
              <a:rPr lang="en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minimize(mse)</a:t>
            </a:r>
            <a:r>
              <a:rPr lang="en"/>
              <a:t>returns array </a:t>
            </a:r>
            <a:r>
              <a:rPr lang="en">
                <a:solidFill>
                  <a:srgbClr val="0000FF"/>
                </a:solidFill>
              </a:rPr>
              <a:t>[a₀, b₀]</a:t>
            </a:r>
            <a:endParaRPr>
              <a:solidFill>
                <a:srgbClr val="0000FF"/>
              </a:solidFill>
            </a:endParaRPr>
          </a:p>
          <a:p>
            <a: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/>
              <a:t> </a:t>
            </a:r>
            <a:r>
              <a:rPr lang="en">
                <a:solidFill>
                  <a:srgbClr val="0000FF"/>
                </a:solidFill>
              </a:rPr>
              <a:t>a₀</a:t>
            </a:r>
            <a:r>
              <a:rPr lang="en"/>
              <a:t> is the slope and </a:t>
            </a:r>
            <a:r>
              <a:rPr lang="en">
                <a:solidFill>
                  <a:srgbClr val="0000FF"/>
                </a:solidFill>
              </a:rPr>
              <a:t>b₀</a:t>
            </a:r>
            <a:r>
              <a:rPr lang="en"/>
              <a:t> the intercept of the line that minimizes the mse among lines with arbitrary slope </a:t>
            </a:r>
            <a:r>
              <a:rPr lang="en">
                <a:solidFill>
                  <a:srgbClr val="0000FF"/>
                </a:solidFill>
              </a:rPr>
              <a:t>a</a:t>
            </a:r>
            <a:r>
              <a:rPr lang="en"/>
              <a:t> and arbitrary intercept </a:t>
            </a:r>
            <a:r>
              <a:rPr lang="en">
                <a:solidFill>
                  <a:srgbClr val="0000FF"/>
                </a:solidFill>
              </a:rPr>
              <a:t>b</a:t>
            </a:r>
            <a:r>
              <a:rPr lang="en">
                <a:solidFill>
                  <a:srgbClr val="000000"/>
                </a:solidFill>
              </a:rPr>
              <a:t> (that is, among all lines)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77" name="Google Shape;277;p39"/>
          <p:cNvSpPr txBox="1"/>
          <p:nvPr/>
        </p:nvSpPr>
        <p:spPr>
          <a:xfrm>
            <a:off x="7385100" y="4191100"/>
            <a:ext cx="1342800" cy="7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B7EA1"/>
                </a:solidFill>
              </a:rPr>
              <a:t>(Demo)</a:t>
            </a:r>
            <a:endParaRPr sz="2400">
              <a:solidFill>
                <a:srgbClr val="3B7EA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621723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5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dirty="0"/>
              <a:t>Module 9</a:t>
            </a:r>
            <a:endParaRPr dirty="0"/>
          </a:p>
        </p:txBody>
      </p:sp>
      <p:sp>
        <p:nvSpPr>
          <p:cNvPr id="118" name="Google Shape;118;p25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Residuals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1986514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Announcements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6223073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Residuals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0883055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Residuals</a:t>
            </a:r>
            <a:endParaRPr/>
          </a:p>
        </p:txBody>
      </p:sp>
      <p:sp>
        <p:nvSpPr>
          <p:cNvPr id="134" name="Google Shape;134;p2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Error in regression estimate</a:t>
            </a:r>
            <a:endParaRPr/>
          </a:p>
          <a:p>
            <a:pPr marL="0" lvl="0" indent="0" rtl="0">
              <a:spcBef>
                <a:spcPts val="400"/>
              </a:spcBef>
              <a:spcAft>
                <a:spcPts val="0"/>
              </a:spcAft>
              <a:buNone/>
            </a:pPr>
            <a:endParaRPr sz="1000"/>
          </a:p>
          <a:p>
            <a:pPr marL="457200" lvl="0" indent="-381000" rtl="0">
              <a:spcBef>
                <a:spcPts val="4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One residual corresponding to each point (</a:t>
            </a:r>
            <a:r>
              <a:rPr lang="en" i="1"/>
              <a:t>x</a:t>
            </a:r>
            <a:r>
              <a:rPr lang="en"/>
              <a:t>, </a:t>
            </a:r>
            <a:r>
              <a:rPr lang="en" i="1"/>
              <a:t>y</a:t>
            </a:r>
            <a:r>
              <a:rPr lang="en"/>
              <a:t>)</a:t>
            </a:r>
            <a:endParaRPr/>
          </a:p>
          <a:p>
            <a:pPr marL="0" lvl="0" indent="0" rtl="0">
              <a:spcBef>
                <a:spcPts val="400"/>
              </a:spcBef>
              <a:spcAft>
                <a:spcPts val="0"/>
              </a:spcAft>
              <a:buNone/>
            </a:pPr>
            <a:endParaRPr sz="1000"/>
          </a:p>
          <a:p>
            <a:pPr marL="457200" lvl="0" indent="-381000" rtl="0">
              <a:spcBef>
                <a:spcPts val="400"/>
              </a:spcBef>
              <a:spcAft>
                <a:spcPts val="0"/>
              </a:spcAft>
              <a:buClr>
                <a:srgbClr val="C4820E"/>
              </a:buClr>
              <a:buSzPts val="2400"/>
              <a:buChar char="●"/>
            </a:pPr>
            <a:r>
              <a:rPr lang="en" b="1">
                <a:solidFill>
                  <a:srgbClr val="0000FF"/>
                </a:solidFill>
              </a:rPr>
              <a:t>residual = observed </a:t>
            </a:r>
            <a:r>
              <a:rPr lang="en" b="1" i="1">
                <a:solidFill>
                  <a:srgbClr val="0000FF"/>
                </a:solidFill>
              </a:rPr>
              <a:t>y</a:t>
            </a:r>
            <a:r>
              <a:rPr lang="en" b="1">
                <a:solidFill>
                  <a:srgbClr val="0000FF"/>
                </a:solidFill>
              </a:rPr>
              <a:t> - regression estimate of </a:t>
            </a:r>
            <a:r>
              <a:rPr lang="en" b="1" i="1">
                <a:solidFill>
                  <a:srgbClr val="0000FF"/>
                </a:solidFill>
              </a:rPr>
              <a:t>y</a:t>
            </a:r>
            <a:endParaRPr>
              <a:solidFill>
                <a:srgbClr val="000000"/>
              </a:solidFill>
            </a:endParaRPr>
          </a:p>
          <a:p>
            <a:pPr marL="0" lvl="0" indent="0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			    = observed y - height of regression line at </a:t>
            </a:r>
            <a:r>
              <a:rPr lang="en" i="1">
                <a:solidFill>
                  <a:srgbClr val="000000"/>
                </a:solidFill>
              </a:rPr>
              <a:t>x</a:t>
            </a:r>
            <a:endParaRPr i="1">
              <a:solidFill>
                <a:srgbClr val="000000"/>
              </a:solidFill>
            </a:endParaRPr>
          </a:p>
          <a:p>
            <a:pPr marL="0" lvl="0" indent="0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>
                <a:solidFill>
                  <a:srgbClr val="000000"/>
                </a:solidFill>
              </a:rPr>
              <a:t>			    = vertical difference between point and line 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35" name="Google Shape;135;p28"/>
          <p:cNvSpPr txBox="1"/>
          <p:nvPr/>
        </p:nvSpPr>
        <p:spPr>
          <a:xfrm>
            <a:off x="3914850" y="3977550"/>
            <a:ext cx="1314300" cy="61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B7EA1"/>
                </a:solidFill>
              </a:rPr>
              <a:t>(Demo)</a:t>
            </a:r>
            <a:endParaRPr sz="2400">
              <a:solidFill>
                <a:srgbClr val="3B7EA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1547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Residual Plot</a:t>
            </a:r>
            <a:endParaRPr/>
          </a:p>
        </p:txBody>
      </p:sp>
      <p:sp>
        <p:nvSpPr>
          <p:cNvPr id="141" name="Google Shape;141;p29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8443500" cy="17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scatter diagram of residuals</a:t>
            </a:r>
            <a:endParaRPr/>
          </a:p>
          <a:p>
            <a:pPr marL="457200" lvl="0" indent="-381000" rtl="0">
              <a:spcBef>
                <a:spcPts val="12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Should look like an unassociated blob for linear relations</a:t>
            </a:r>
            <a:endParaRPr/>
          </a:p>
          <a:p>
            <a:pPr marL="457200" lvl="0" indent="-381000" rtl="0">
              <a:spcBef>
                <a:spcPts val="120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But still contains patterns for non-linear relations</a:t>
            </a:r>
            <a:endParaRPr/>
          </a:p>
          <a:p>
            <a:pPr marL="457200" lvl="0" indent="-381000" rtl="0">
              <a:spcBef>
                <a:spcPts val="1200"/>
              </a:spcBef>
              <a:spcAft>
                <a:spcPts val="1200"/>
              </a:spcAft>
              <a:buSzPts val="2400"/>
              <a:buChar char="●"/>
            </a:pPr>
            <a:r>
              <a:rPr lang="en"/>
              <a:t>Used to check whether linear regression is appropriate</a:t>
            </a:r>
            <a:endParaRPr/>
          </a:p>
        </p:txBody>
      </p:sp>
      <p:sp>
        <p:nvSpPr>
          <p:cNvPr id="142" name="Google Shape;142;p29"/>
          <p:cNvSpPr txBox="1"/>
          <p:nvPr/>
        </p:nvSpPr>
        <p:spPr>
          <a:xfrm>
            <a:off x="3900600" y="3853700"/>
            <a:ext cx="1342800" cy="7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B7EA1"/>
                </a:solidFill>
              </a:rPr>
              <a:t>(Demo)</a:t>
            </a:r>
            <a:endParaRPr sz="2400">
              <a:solidFill>
                <a:srgbClr val="3B7EA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2675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Regression Diagnostics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9695041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Dugong</a:t>
            </a:r>
            <a:endParaRPr/>
          </a:p>
        </p:txBody>
      </p:sp>
      <p:pic>
        <p:nvPicPr>
          <p:cNvPr id="153" name="Google Shape;15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6700" y="904125"/>
            <a:ext cx="5096100" cy="3822069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31"/>
          <p:cNvSpPr txBox="1"/>
          <p:nvPr/>
        </p:nvSpPr>
        <p:spPr>
          <a:xfrm>
            <a:off x="3950250" y="4177000"/>
            <a:ext cx="1243500" cy="52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B7EA1"/>
                </a:solidFill>
              </a:rPr>
              <a:t>(Demo)</a:t>
            </a:r>
            <a:endParaRPr sz="2400">
              <a:solidFill>
                <a:srgbClr val="3B7EA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351040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Properties of Residuals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5667647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Residual Variance</a:t>
            </a:r>
            <a:endParaRPr/>
          </a:p>
        </p:txBody>
      </p:sp>
      <p:sp>
        <p:nvSpPr>
          <p:cNvPr id="171" name="Google Shape;171;p34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8686800" cy="362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The mean of residuals is always 0, regardless of the original data</a:t>
            </a:r>
            <a:endParaRPr sz="2200"/>
          </a:p>
          <a:p>
            <a:pPr marL="0" lvl="0" indent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3B7EA1"/>
                </a:solidFill>
              </a:rPr>
              <a:t>Variance</a:t>
            </a:r>
            <a:r>
              <a:rPr lang="en" sz="2200"/>
              <a:t> is </a:t>
            </a:r>
            <a:r>
              <a:rPr lang="en" sz="2200">
                <a:solidFill>
                  <a:srgbClr val="6AA84F"/>
                </a:solidFill>
              </a:rPr>
              <a:t>standard deviation</a:t>
            </a:r>
            <a:r>
              <a:rPr lang="en" sz="2200"/>
              <a:t> squared: mean squared deviation</a:t>
            </a:r>
            <a:endParaRPr sz="2200"/>
          </a:p>
          <a:p>
            <a:pPr marL="0" lvl="0" indent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2200"/>
              <a:t>(</a:t>
            </a:r>
            <a:r>
              <a:rPr lang="en" sz="2200">
                <a:solidFill>
                  <a:srgbClr val="3B7EA1"/>
                </a:solidFill>
              </a:rPr>
              <a:t>Variance</a:t>
            </a:r>
            <a:r>
              <a:rPr lang="en" sz="2200"/>
              <a:t> of </a:t>
            </a:r>
            <a:r>
              <a:rPr lang="en" sz="2200">
                <a:solidFill>
                  <a:schemeClr val="accent1"/>
                </a:solidFill>
              </a:rPr>
              <a:t>residuals</a:t>
            </a:r>
            <a:r>
              <a:rPr lang="en" sz="2200"/>
              <a:t>) / (</a:t>
            </a:r>
            <a:r>
              <a:rPr lang="en" sz="2200">
                <a:solidFill>
                  <a:srgbClr val="4A86E8"/>
                </a:solidFill>
              </a:rPr>
              <a:t>Variance</a:t>
            </a:r>
            <a:r>
              <a:rPr lang="en" sz="2200"/>
              <a:t> of </a:t>
            </a:r>
            <a:r>
              <a:rPr lang="en" sz="2200">
                <a:solidFill>
                  <a:srgbClr val="990000"/>
                </a:solidFill>
              </a:rPr>
              <a:t>y</a:t>
            </a:r>
            <a:r>
              <a:rPr lang="en" sz="2200"/>
              <a:t>)   =   1 - r</a:t>
            </a:r>
            <a:r>
              <a:rPr lang="en" sz="2200" baseline="30000"/>
              <a:t>2</a:t>
            </a:r>
            <a:endParaRPr sz="2200"/>
          </a:p>
          <a:p>
            <a:pPr marL="0" lvl="0" indent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2200"/>
              <a:t>(</a:t>
            </a:r>
            <a:r>
              <a:rPr lang="en" sz="2200">
                <a:solidFill>
                  <a:srgbClr val="3B7EA1"/>
                </a:solidFill>
              </a:rPr>
              <a:t>Variance</a:t>
            </a:r>
            <a:r>
              <a:rPr lang="en" sz="2200"/>
              <a:t> of </a:t>
            </a:r>
            <a:r>
              <a:rPr lang="en" sz="2200">
                <a:solidFill>
                  <a:srgbClr val="BF9000"/>
                </a:solidFill>
              </a:rPr>
              <a:t>fitted values</a:t>
            </a:r>
            <a:r>
              <a:rPr lang="en" sz="2200"/>
              <a:t>) / (</a:t>
            </a:r>
            <a:r>
              <a:rPr lang="en" sz="2200">
                <a:solidFill>
                  <a:srgbClr val="3B7EA1"/>
                </a:solidFill>
              </a:rPr>
              <a:t>Variance</a:t>
            </a:r>
            <a:r>
              <a:rPr lang="en" sz="2200"/>
              <a:t> of </a:t>
            </a:r>
            <a:r>
              <a:rPr lang="en" sz="2200">
                <a:solidFill>
                  <a:srgbClr val="990000"/>
                </a:solidFill>
              </a:rPr>
              <a:t>y</a:t>
            </a:r>
            <a:r>
              <a:rPr lang="en" sz="2200"/>
              <a:t>)   =   r</a:t>
            </a:r>
            <a:r>
              <a:rPr lang="en" sz="2200" baseline="30000"/>
              <a:t>2</a:t>
            </a:r>
            <a:endParaRPr sz="2200"/>
          </a:p>
          <a:p>
            <a:pPr marL="0" lvl="0" indent="0">
              <a:lnSpc>
                <a:spcPct val="150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2200">
                <a:solidFill>
                  <a:srgbClr val="3B7EA1"/>
                </a:solidFill>
              </a:rPr>
              <a:t>Variance</a:t>
            </a:r>
            <a:r>
              <a:rPr lang="en" sz="2200"/>
              <a:t> of </a:t>
            </a:r>
            <a:r>
              <a:rPr lang="en" sz="2200">
                <a:solidFill>
                  <a:srgbClr val="990000"/>
                </a:solidFill>
              </a:rPr>
              <a:t>y</a:t>
            </a:r>
            <a:r>
              <a:rPr lang="en" sz="2200"/>
              <a:t>  =  (</a:t>
            </a:r>
            <a:r>
              <a:rPr lang="en" sz="2200">
                <a:solidFill>
                  <a:srgbClr val="3B7EA1"/>
                </a:solidFill>
              </a:rPr>
              <a:t>Variance</a:t>
            </a:r>
            <a:r>
              <a:rPr lang="en" sz="2200"/>
              <a:t> of </a:t>
            </a:r>
            <a:r>
              <a:rPr lang="en" sz="2200">
                <a:solidFill>
                  <a:srgbClr val="BF9000"/>
                </a:solidFill>
              </a:rPr>
              <a:t>fitted values</a:t>
            </a:r>
            <a:r>
              <a:rPr lang="en" sz="2200"/>
              <a:t>) + (</a:t>
            </a:r>
            <a:r>
              <a:rPr lang="en" sz="2200">
                <a:solidFill>
                  <a:srgbClr val="3B7EA1"/>
                </a:solidFill>
              </a:rPr>
              <a:t>Variance</a:t>
            </a:r>
            <a:r>
              <a:rPr lang="en" sz="2200"/>
              <a:t> of </a:t>
            </a:r>
            <a:r>
              <a:rPr lang="en" sz="2200">
                <a:solidFill>
                  <a:schemeClr val="accent1"/>
                </a:solidFill>
              </a:rPr>
              <a:t>residuals</a:t>
            </a:r>
            <a:r>
              <a:rPr lang="en" sz="2200"/>
              <a:t>) </a:t>
            </a:r>
            <a:endParaRPr sz="2200"/>
          </a:p>
        </p:txBody>
      </p:sp>
      <p:sp>
        <p:nvSpPr>
          <p:cNvPr id="172" name="Google Shape;172;p34"/>
          <p:cNvSpPr txBox="1"/>
          <p:nvPr/>
        </p:nvSpPr>
        <p:spPr>
          <a:xfrm>
            <a:off x="3900600" y="3966813"/>
            <a:ext cx="1342800" cy="7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B7EA1"/>
                </a:solidFill>
              </a:rPr>
              <a:t>(Demo)</a:t>
            </a:r>
            <a:endParaRPr sz="2400">
              <a:solidFill>
                <a:srgbClr val="3B7EA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3248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3"/>
          <p:cNvSpPr txBox="1">
            <a:spLocks noGrp="1"/>
          </p:cNvSpPr>
          <p:nvPr>
            <p:ph type="title"/>
          </p:nvPr>
        </p:nvSpPr>
        <p:spPr>
          <a:xfrm>
            <a:off x="1219200" y="2233804"/>
            <a:ext cx="6705600" cy="67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Correlation Coefficient</a:t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 Question</a:t>
            </a:r>
            <a:endParaRPr/>
          </a:p>
        </p:txBody>
      </p:sp>
      <p:sp>
        <p:nvSpPr>
          <p:cNvPr id="177" name="Google Shape;177;p3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does the SD of the fitted values relate to r?</a:t>
            </a:r>
            <a:endParaRPr/>
          </a:p>
          <a:p>
            <a:pPr marL="914400" lvl="0" indent="-381000" rtl="0">
              <a:lnSpc>
                <a:spcPct val="150000"/>
              </a:lnSpc>
              <a:spcBef>
                <a:spcPts val="2400"/>
              </a:spcBef>
              <a:spcAft>
                <a:spcPts val="0"/>
              </a:spcAft>
              <a:buSzPts val="2400"/>
              <a:buAutoNum type="alphaUcPeriod"/>
            </a:pPr>
            <a:r>
              <a:rPr lang="en"/>
              <a:t>(SD of fitted) / (SD of y) = r </a:t>
            </a:r>
            <a:endParaRPr/>
          </a:p>
          <a:p>
            <a:pPr marL="914400" lvl="0" indent="-381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AutoNum type="alphaUcPeriod"/>
            </a:pPr>
            <a:r>
              <a:rPr lang="en"/>
              <a:t>(SD of fitted) / (SD of y) = |r|</a:t>
            </a:r>
            <a:endParaRPr/>
          </a:p>
          <a:p>
            <a:pPr marL="914400" lvl="0" indent="-381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AutoNum type="alphaUcPeriod"/>
            </a:pPr>
            <a:r>
              <a:rPr lang="en"/>
              <a:t>(SD of fitted) / (SD of residuals) = r </a:t>
            </a:r>
            <a:endParaRPr/>
          </a:p>
          <a:p>
            <a:pPr marL="914400" lvl="0" indent="-381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AutoNum type="alphaUcPeriod"/>
            </a:pPr>
            <a:r>
              <a:rPr lang="en"/>
              <a:t>(SD of fitted) / (SD of residuals) = |r|</a:t>
            </a:r>
            <a:endParaRPr/>
          </a:p>
          <a:p>
            <a:pPr marL="457200" lvl="0" indent="0" rtl="0">
              <a:spcBef>
                <a:spcPts val="400"/>
              </a:spcBef>
              <a:spcAft>
                <a:spcPts val="40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211103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Regression Model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0035596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7"/>
          <p:cNvSpPr txBox="1">
            <a:spLocks noGrp="1"/>
          </p:cNvSpPr>
          <p:nvPr>
            <p:ph type="title"/>
          </p:nvPr>
        </p:nvSpPr>
        <p:spPr>
          <a:xfrm>
            <a:off x="457200" y="205975"/>
            <a:ext cx="8170500" cy="67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“Model”: Signal + Noise</a:t>
            </a:r>
            <a:endParaRPr/>
          </a:p>
        </p:txBody>
      </p:sp>
      <p:cxnSp>
        <p:nvCxnSpPr>
          <p:cNvPr id="189" name="Google Shape;189;p37"/>
          <p:cNvCxnSpPr/>
          <p:nvPr/>
        </p:nvCxnSpPr>
        <p:spPr>
          <a:xfrm rot="10800000" flipH="1">
            <a:off x="1788500" y="1473675"/>
            <a:ext cx="5554500" cy="2884200"/>
          </a:xfrm>
          <a:prstGeom prst="straightConnector1">
            <a:avLst/>
          </a:prstGeom>
          <a:noFill/>
          <a:ln w="28575" cap="flat" cmpd="sng">
            <a:solidFill>
              <a:srgbClr val="6AA84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0" name="Google Shape;190;p37"/>
          <p:cNvSpPr/>
          <p:nvPr/>
        </p:nvSpPr>
        <p:spPr>
          <a:xfrm>
            <a:off x="2657550" y="2304900"/>
            <a:ext cx="239400" cy="264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37"/>
          <p:cNvSpPr/>
          <p:nvPr/>
        </p:nvSpPr>
        <p:spPr>
          <a:xfrm>
            <a:off x="6827800" y="1865350"/>
            <a:ext cx="239400" cy="264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37"/>
          <p:cNvSpPr/>
          <p:nvPr/>
        </p:nvSpPr>
        <p:spPr>
          <a:xfrm>
            <a:off x="4360400" y="3806225"/>
            <a:ext cx="239400" cy="264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37"/>
          <p:cNvSpPr/>
          <p:nvPr/>
        </p:nvSpPr>
        <p:spPr>
          <a:xfrm>
            <a:off x="5117350" y="1473675"/>
            <a:ext cx="239400" cy="264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94" name="Google Shape;194;p37"/>
          <p:cNvCxnSpPr>
            <a:stCxn id="190" idx="4"/>
          </p:cNvCxnSpPr>
          <p:nvPr/>
        </p:nvCxnSpPr>
        <p:spPr>
          <a:xfrm>
            <a:off x="2777250" y="2569500"/>
            <a:ext cx="18900" cy="12594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5" name="Google Shape;195;p37"/>
          <p:cNvCxnSpPr>
            <a:stCxn id="192" idx="0"/>
          </p:cNvCxnSpPr>
          <p:nvPr/>
        </p:nvCxnSpPr>
        <p:spPr>
          <a:xfrm rot="10800000" flipH="1">
            <a:off x="4480100" y="2985125"/>
            <a:ext cx="3600" cy="8211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6" name="Google Shape;196;p37"/>
          <p:cNvCxnSpPr>
            <a:stCxn id="193" idx="4"/>
          </p:cNvCxnSpPr>
          <p:nvPr/>
        </p:nvCxnSpPr>
        <p:spPr>
          <a:xfrm>
            <a:off x="5237050" y="1738275"/>
            <a:ext cx="15000" cy="8310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7" name="Google Shape;197;p37"/>
          <p:cNvCxnSpPr>
            <a:stCxn id="191" idx="0"/>
          </p:cNvCxnSpPr>
          <p:nvPr/>
        </p:nvCxnSpPr>
        <p:spPr>
          <a:xfrm rot="10800000" flipH="1">
            <a:off x="6947500" y="1662550"/>
            <a:ext cx="5100" cy="2028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8" name="Google Shape;198;p37"/>
          <p:cNvSpPr/>
          <p:nvPr/>
        </p:nvSpPr>
        <p:spPr>
          <a:xfrm>
            <a:off x="457200" y="1216325"/>
            <a:ext cx="2060700" cy="2589900"/>
          </a:xfrm>
          <a:prstGeom prst="wedgeRoundRectCallout">
            <a:avLst>
              <a:gd name="adj1" fmla="val 61212"/>
              <a:gd name="adj2" fmla="val 27468"/>
              <a:gd name="adj3" fmla="val 0"/>
            </a:avLst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Distance drawn at random from normal distribution with mean 0</a:t>
            </a:r>
            <a:endParaRPr sz="2400"/>
          </a:p>
        </p:txBody>
      </p:sp>
      <p:sp>
        <p:nvSpPr>
          <p:cNvPr id="199" name="Google Shape;199;p37"/>
          <p:cNvSpPr/>
          <p:nvPr/>
        </p:nvSpPr>
        <p:spPr>
          <a:xfrm>
            <a:off x="5022450" y="2871575"/>
            <a:ext cx="2984100" cy="1790400"/>
          </a:xfrm>
          <a:prstGeom prst="wedgeRoundRectCallout">
            <a:avLst>
              <a:gd name="adj1" fmla="val -63962"/>
              <a:gd name="adj2" fmla="val -20944"/>
              <a:gd name="adj3" fmla="val 0"/>
            </a:avLst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Another distance drawn independently from the same normal distribution</a:t>
            </a: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48131266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8"/>
          <p:cNvSpPr txBox="1">
            <a:spLocks noGrp="1"/>
          </p:cNvSpPr>
          <p:nvPr>
            <p:ph type="title"/>
          </p:nvPr>
        </p:nvSpPr>
        <p:spPr>
          <a:xfrm>
            <a:off x="457200" y="205975"/>
            <a:ext cx="8170500" cy="67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 Get to See</a:t>
            </a:r>
            <a:endParaRPr/>
          </a:p>
        </p:txBody>
      </p:sp>
      <p:sp>
        <p:nvSpPr>
          <p:cNvPr id="205" name="Google Shape;205;p38"/>
          <p:cNvSpPr/>
          <p:nvPr/>
        </p:nvSpPr>
        <p:spPr>
          <a:xfrm>
            <a:off x="2657550" y="2304900"/>
            <a:ext cx="239400" cy="264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38"/>
          <p:cNvSpPr/>
          <p:nvPr/>
        </p:nvSpPr>
        <p:spPr>
          <a:xfrm>
            <a:off x="6827800" y="1865350"/>
            <a:ext cx="239400" cy="264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38"/>
          <p:cNvSpPr/>
          <p:nvPr/>
        </p:nvSpPr>
        <p:spPr>
          <a:xfrm>
            <a:off x="4360400" y="3806225"/>
            <a:ext cx="239400" cy="264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38"/>
          <p:cNvSpPr/>
          <p:nvPr/>
        </p:nvSpPr>
        <p:spPr>
          <a:xfrm>
            <a:off x="5117350" y="1473675"/>
            <a:ext cx="239400" cy="264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38"/>
          <p:cNvSpPr txBox="1"/>
          <p:nvPr/>
        </p:nvSpPr>
        <p:spPr>
          <a:xfrm>
            <a:off x="7254750" y="3992600"/>
            <a:ext cx="7254600" cy="8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38"/>
          <p:cNvSpPr txBox="1"/>
          <p:nvPr/>
        </p:nvSpPr>
        <p:spPr>
          <a:xfrm>
            <a:off x="7305125" y="4105975"/>
            <a:ext cx="1385400" cy="59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B7EA1"/>
                </a:solidFill>
              </a:rPr>
              <a:t>(Demo)</a:t>
            </a:r>
            <a:endParaRPr sz="2400">
              <a:solidFill>
                <a:srgbClr val="3B7EA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8646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6705600" cy="67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Definition of </a:t>
            </a:r>
            <a:r>
              <a:rPr lang="en" i="1"/>
              <a:t>r</a:t>
            </a:r>
            <a:endParaRPr i="1"/>
          </a:p>
        </p:txBody>
      </p:sp>
      <p:sp>
        <p:nvSpPr>
          <p:cNvPr id="163" name="Google Shape;163;p34"/>
          <p:cNvSpPr txBox="1"/>
          <p:nvPr/>
        </p:nvSpPr>
        <p:spPr>
          <a:xfrm>
            <a:off x="1655650" y="2764475"/>
            <a:ext cx="15300" cy="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64" name="Google Shape;164;p34"/>
          <p:cNvGraphicFramePr/>
          <p:nvPr/>
        </p:nvGraphicFramePr>
        <p:xfrm>
          <a:off x="952500" y="2381250"/>
          <a:ext cx="1576275" cy="1254275"/>
        </p:xfrm>
        <a:graphic>
          <a:graphicData uri="http://schemas.openxmlformats.org/drawingml/2006/table">
            <a:tbl>
              <a:tblPr>
                <a:noFill/>
                <a:tableStyleId>{3A66278B-1045-40FD-A4FA-EE94B2B8ED3A}</a:tableStyleId>
              </a:tblPr>
              <a:tblGrid>
                <a:gridCol w="157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54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average of</a:t>
                      </a:r>
                      <a:endParaRPr sz="24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5" name="Google Shape;165;p34"/>
          <p:cNvGraphicFramePr/>
          <p:nvPr/>
        </p:nvGraphicFramePr>
        <p:xfrm>
          <a:off x="2528775" y="2381250"/>
          <a:ext cx="1765500" cy="1261325"/>
        </p:xfrm>
        <a:graphic>
          <a:graphicData uri="http://schemas.openxmlformats.org/drawingml/2006/table">
            <a:tbl>
              <a:tblPr>
                <a:noFill/>
                <a:tableStyleId>{3A66278B-1045-40FD-A4FA-EE94B2B8ED3A}</a:tableStyleId>
              </a:tblPr>
              <a:tblGrid>
                <a:gridCol w="1765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613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product of</a:t>
                      </a:r>
                      <a:endParaRPr sz="24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6" name="Google Shape;166;p34"/>
          <p:cNvGraphicFramePr/>
          <p:nvPr/>
        </p:nvGraphicFramePr>
        <p:xfrm>
          <a:off x="4302000" y="2368225"/>
          <a:ext cx="1634125" cy="1280130"/>
        </p:xfrm>
        <a:graphic>
          <a:graphicData uri="http://schemas.openxmlformats.org/drawingml/2006/table">
            <a:tbl>
              <a:tblPr>
                <a:noFill/>
                <a:tableStyleId>{3A66278B-1045-40FD-A4FA-EE94B2B8ED3A}</a:tableStyleId>
              </a:tblPr>
              <a:tblGrid>
                <a:gridCol w="1634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90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x in standard units</a:t>
                      </a:r>
                      <a:endParaRPr sz="24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7" name="Google Shape;167;p34"/>
          <p:cNvGraphicFramePr/>
          <p:nvPr/>
        </p:nvGraphicFramePr>
        <p:xfrm>
          <a:off x="5936125" y="2381250"/>
          <a:ext cx="779625" cy="1252825"/>
        </p:xfrm>
        <a:graphic>
          <a:graphicData uri="http://schemas.openxmlformats.org/drawingml/2006/table">
            <a:tbl>
              <a:tblPr>
                <a:noFill/>
                <a:tableStyleId>{3A66278B-1045-40FD-A4FA-EE94B2B8ED3A}</a:tableStyleId>
              </a:tblPr>
              <a:tblGrid>
                <a:gridCol w="779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2528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and</a:t>
                      </a:r>
                      <a:endParaRPr sz="24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8" name="Google Shape;168;p34"/>
          <p:cNvGraphicFramePr/>
          <p:nvPr/>
        </p:nvGraphicFramePr>
        <p:xfrm>
          <a:off x="6715725" y="2368225"/>
          <a:ext cx="1723850" cy="1280130"/>
        </p:xfrm>
        <a:graphic>
          <a:graphicData uri="http://schemas.openxmlformats.org/drawingml/2006/table">
            <a:tbl>
              <a:tblPr>
                <a:noFill/>
                <a:tableStyleId>{3A66278B-1045-40FD-A4FA-EE94B2B8ED3A}</a:tableStyleId>
              </a:tblPr>
              <a:tblGrid>
                <a:gridCol w="1723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29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/>
                        <a:t>y in standard units</a:t>
                      </a:r>
                      <a:endParaRPr sz="24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9" name="Google Shape;169;p34"/>
          <p:cNvSpPr txBox="1"/>
          <p:nvPr/>
        </p:nvSpPr>
        <p:spPr>
          <a:xfrm>
            <a:off x="884775" y="1485225"/>
            <a:ext cx="4695300" cy="6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/>
              <a:t>Correlation Coefficient</a:t>
            </a:r>
            <a:r>
              <a:rPr lang="en" sz="2400"/>
              <a:t> (</a:t>
            </a:r>
            <a:r>
              <a:rPr lang="en" sz="2400" i="1"/>
              <a:t>r</a:t>
            </a:r>
            <a:r>
              <a:rPr lang="en" sz="2400"/>
              <a:t>)   = </a:t>
            </a:r>
            <a:endParaRPr sz="2400"/>
          </a:p>
        </p:txBody>
      </p:sp>
      <p:sp>
        <p:nvSpPr>
          <p:cNvPr id="170" name="Google Shape;170;p34"/>
          <p:cNvSpPr txBox="1"/>
          <p:nvPr/>
        </p:nvSpPr>
        <p:spPr>
          <a:xfrm>
            <a:off x="457200" y="3769675"/>
            <a:ext cx="8322600" cy="88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Measures how clustered the scatter is around a straight line</a:t>
            </a:r>
            <a:endParaRPr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6705600" cy="67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Correlation Coefficient </a:t>
            </a:r>
            <a:r>
              <a:rPr lang="en" i="1"/>
              <a:t>r</a:t>
            </a:r>
            <a:endParaRPr i="1"/>
          </a:p>
        </p:txBody>
      </p:sp>
      <p:sp>
        <p:nvSpPr>
          <p:cNvPr id="176" name="Google Shape;176;p35"/>
          <p:cNvSpPr txBox="1"/>
          <p:nvPr/>
        </p:nvSpPr>
        <p:spPr>
          <a:xfrm>
            <a:off x="4046850" y="3954150"/>
            <a:ext cx="1683600" cy="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3B7EA1"/>
                </a:solidFill>
              </a:rPr>
              <a:t>(Demo)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77" name="Google Shape;177;p35"/>
          <p:cNvSpPr txBox="1">
            <a:spLocks noGrp="1"/>
          </p:cNvSpPr>
          <p:nvPr>
            <p:ph type="body" idx="1"/>
          </p:nvPr>
        </p:nvSpPr>
        <p:spPr>
          <a:xfrm>
            <a:off x="457200" y="957650"/>
            <a:ext cx="8229600" cy="369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Measures </a:t>
            </a:r>
            <a:r>
              <a:rPr lang="en" b="1"/>
              <a:t>linear</a:t>
            </a:r>
            <a:r>
              <a:rPr lang="en"/>
              <a:t> association</a:t>
            </a: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Based on standard units</a:t>
            </a: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-1 ≤ </a:t>
            </a:r>
            <a:r>
              <a:rPr lang="en" i="1"/>
              <a:t>r</a:t>
            </a:r>
            <a:r>
              <a:rPr lang="en"/>
              <a:t> ≤ 1</a:t>
            </a:r>
            <a:endParaRPr/>
          </a:p>
          <a:p>
            <a:pPr marL="9144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i="1"/>
              <a:t>r</a:t>
            </a:r>
            <a:r>
              <a:rPr lang="en"/>
              <a:t> =  1: scatter is perfect straight line sloping up</a:t>
            </a:r>
            <a:endParaRPr/>
          </a:p>
          <a:p>
            <a:pPr marL="914400" lvl="1" indent="-3810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2400"/>
              <a:buChar char="○"/>
            </a:pPr>
            <a:r>
              <a:rPr lang="en" i="1"/>
              <a:t>r</a:t>
            </a:r>
            <a:r>
              <a:rPr lang="en"/>
              <a:t> = -1: scatter is perfect straight line sloping down</a:t>
            </a: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2400"/>
              <a:buChar char="●"/>
            </a:pPr>
            <a:r>
              <a:rPr lang="en" i="1"/>
              <a:t>r</a:t>
            </a:r>
            <a:r>
              <a:rPr lang="en"/>
              <a:t> = 0: No linear association; </a:t>
            </a:r>
            <a:r>
              <a:rPr lang="en" i="1"/>
              <a:t>uncorrelated</a:t>
            </a:r>
            <a:endParaRPr i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6705600" cy="67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Watch Out For ...</a:t>
            </a:r>
            <a:endParaRPr/>
          </a:p>
        </p:txBody>
      </p:sp>
      <p:sp>
        <p:nvSpPr>
          <p:cNvPr id="183" name="Google Shape;183;p36"/>
          <p:cNvSpPr txBox="1">
            <a:spLocks noGrp="1"/>
          </p:cNvSpPr>
          <p:nvPr>
            <p:ph type="body" idx="1"/>
          </p:nvPr>
        </p:nvSpPr>
        <p:spPr>
          <a:xfrm>
            <a:off x="457200" y="971550"/>
            <a:ext cx="8229600" cy="362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Nonlinearity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Outliers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/>
              <a:t>Ecological Correlations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ustom">
  <a:themeElements>
    <a:clrScheme name="Custom 430">
      <a:dk1>
        <a:srgbClr val="3B3B3B"/>
      </a:dk1>
      <a:lt1>
        <a:srgbClr val="FFFFFF"/>
      </a:lt1>
      <a:dk2>
        <a:srgbClr val="3369FC"/>
      </a:dk2>
      <a:lt2>
        <a:srgbClr val="CCCCCC"/>
      </a:lt2>
      <a:accent1>
        <a:srgbClr val="0056FB"/>
      </a:accent1>
      <a:accent2>
        <a:srgbClr val="F50017"/>
      </a:accent2>
      <a:accent3>
        <a:srgbClr val="FF8608"/>
      </a:accent3>
      <a:accent4>
        <a:srgbClr val="069924"/>
      </a:accent4>
      <a:accent5>
        <a:srgbClr val="60B4F6"/>
      </a:accent5>
      <a:accent6>
        <a:srgbClr val="F0C631"/>
      </a:accent6>
      <a:hlink>
        <a:srgbClr val="0056FB"/>
      </a:hlink>
      <a:folHlink>
        <a:srgbClr val="41424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">
  <a:themeElements>
    <a:clrScheme name="Custom 430">
      <a:dk1>
        <a:srgbClr val="3B3B3B"/>
      </a:dk1>
      <a:lt1>
        <a:srgbClr val="FFFFFF"/>
      </a:lt1>
      <a:dk2>
        <a:srgbClr val="3369FC"/>
      </a:dk2>
      <a:lt2>
        <a:srgbClr val="CCCCCC"/>
      </a:lt2>
      <a:accent1>
        <a:srgbClr val="0056FB"/>
      </a:accent1>
      <a:accent2>
        <a:srgbClr val="F50017"/>
      </a:accent2>
      <a:accent3>
        <a:srgbClr val="FF8608"/>
      </a:accent3>
      <a:accent4>
        <a:srgbClr val="069924"/>
      </a:accent4>
      <a:accent5>
        <a:srgbClr val="60B4F6"/>
      </a:accent5>
      <a:accent6>
        <a:srgbClr val="F0C631"/>
      </a:accent6>
      <a:hlink>
        <a:srgbClr val="0056FB"/>
      </a:hlink>
      <a:folHlink>
        <a:srgbClr val="41424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Custom">
  <a:themeElements>
    <a:clrScheme name="Custom 430">
      <a:dk1>
        <a:srgbClr val="3B3B3B"/>
      </a:dk1>
      <a:lt1>
        <a:srgbClr val="FFFFFF"/>
      </a:lt1>
      <a:dk2>
        <a:srgbClr val="3369FC"/>
      </a:dk2>
      <a:lt2>
        <a:srgbClr val="CCCCCC"/>
      </a:lt2>
      <a:accent1>
        <a:srgbClr val="0056FB"/>
      </a:accent1>
      <a:accent2>
        <a:srgbClr val="F50017"/>
      </a:accent2>
      <a:accent3>
        <a:srgbClr val="FF8608"/>
      </a:accent3>
      <a:accent4>
        <a:srgbClr val="069924"/>
      </a:accent4>
      <a:accent5>
        <a:srgbClr val="60B4F6"/>
      </a:accent5>
      <a:accent6>
        <a:srgbClr val="F0C631"/>
      </a:accent6>
      <a:hlink>
        <a:srgbClr val="0056FB"/>
      </a:hlink>
      <a:folHlink>
        <a:srgbClr val="41424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cture 25 — Center and Spread" id="{F470F8D9-88EE-2844-8875-DE17BDF84BCA}" vid="{EDF897F8-0D97-F047-AEDB-AD9E31545B8F}"/>
    </a:ext>
  </a:extLst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1341</Words>
  <Application>Microsoft Macintosh PowerPoint</Application>
  <PresentationFormat>On-screen Show (16:9)</PresentationFormat>
  <Paragraphs>258</Paragraphs>
  <Slides>63</Slides>
  <Notes>63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63</vt:i4>
      </vt:variant>
    </vt:vector>
  </HeadingPairs>
  <TitlesOfParts>
    <vt:vector size="68" baseType="lpstr">
      <vt:lpstr>Arial</vt:lpstr>
      <vt:lpstr>Courier New</vt:lpstr>
      <vt:lpstr>Custom</vt:lpstr>
      <vt:lpstr>Custom</vt:lpstr>
      <vt:lpstr>1_Custom</vt:lpstr>
      <vt:lpstr>Module 9</vt:lpstr>
      <vt:lpstr>Prediction</vt:lpstr>
      <vt:lpstr>Guessing the Future</vt:lpstr>
      <vt:lpstr>Association</vt:lpstr>
      <vt:lpstr>Two Numerical Variables</vt:lpstr>
      <vt:lpstr>Correlation Coefficient</vt:lpstr>
      <vt:lpstr>Definition of r</vt:lpstr>
      <vt:lpstr>The Correlation Coefficient r</vt:lpstr>
      <vt:lpstr>Watch Out For ...</vt:lpstr>
      <vt:lpstr>Discussion Question</vt:lpstr>
      <vt:lpstr>Lecture 28</vt:lpstr>
      <vt:lpstr>Correlation (Review)</vt:lpstr>
      <vt:lpstr>The Correlation Coefficient r</vt:lpstr>
      <vt:lpstr>Definition of r</vt:lpstr>
      <vt:lpstr>Properties of Correlation</vt:lpstr>
      <vt:lpstr>Properties of r</vt:lpstr>
      <vt:lpstr>Interpreting r</vt:lpstr>
      <vt:lpstr>Interpreting r</vt:lpstr>
      <vt:lpstr>Interpreting r</vt:lpstr>
      <vt:lpstr>Interpreting r</vt:lpstr>
      <vt:lpstr>Interpreting r</vt:lpstr>
      <vt:lpstr>Prediction</vt:lpstr>
      <vt:lpstr>Galton's Heights</vt:lpstr>
      <vt:lpstr>Galton's Heights</vt:lpstr>
      <vt:lpstr>Galton's Heights</vt:lpstr>
      <vt:lpstr>Where is the prediction line?</vt:lpstr>
      <vt:lpstr>Where is the prediction line?</vt:lpstr>
      <vt:lpstr>Where is the prediction line?</vt:lpstr>
      <vt:lpstr>Where is the prediction line?</vt:lpstr>
      <vt:lpstr>Nearest Neighbor Regression</vt:lpstr>
      <vt:lpstr>Regression to the Mean</vt:lpstr>
      <vt:lpstr>Linear Regression</vt:lpstr>
      <vt:lpstr>Slope &amp; Intercept</vt:lpstr>
      <vt:lpstr>Regression Line Equation</vt:lpstr>
      <vt:lpstr>Regression Line</vt:lpstr>
      <vt:lpstr>Slope and Intercept</vt:lpstr>
      <vt:lpstr>Module 9</vt:lpstr>
      <vt:lpstr>Announcements</vt:lpstr>
      <vt:lpstr>Algebra Review</vt:lpstr>
      <vt:lpstr>Equation of a Line</vt:lpstr>
      <vt:lpstr>Equation of a Line</vt:lpstr>
      <vt:lpstr>Linear Regression</vt:lpstr>
      <vt:lpstr>Regression Line</vt:lpstr>
      <vt:lpstr>Regression Line Equation</vt:lpstr>
      <vt:lpstr>Regression Line Equation</vt:lpstr>
      <vt:lpstr>Discussion Question</vt:lpstr>
      <vt:lpstr>Least Squares</vt:lpstr>
      <vt:lpstr>Error in Estimation</vt:lpstr>
      <vt:lpstr>Least Squares Line</vt:lpstr>
      <vt:lpstr>Numerical Optimization</vt:lpstr>
      <vt:lpstr>Module 9</vt:lpstr>
      <vt:lpstr>Announcements</vt:lpstr>
      <vt:lpstr>Residuals</vt:lpstr>
      <vt:lpstr>Residuals</vt:lpstr>
      <vt:lpstr>Residual Plot</vt:lpstr>
      <vt:lpstr>Regression Diagnostics</vt:lpstr>
      <vt:lpstr>Dugong</vt:lpstr>
      <vt:lpstr>Properties of Residuals</vt:lpstr>
      <vt:lpstr>Residual Variance</vt:lpstr>
      <vt:lpstr>Discussion Question</vt:lpstr>
      <vt:lpstr>Regression Model</vt:lpstr>
      <vt:lpstr>A “Model”: Signal + Noise</vt:lpstr>
      <vt:lpstr>What We Get to See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29</dc:title>
  <cp:lastModifiedBy>Shreyas Kulkarni</cp:lastModifiedBy>
  <cp:revision>4</cp:revision>
  <dcterms:modified xsi:type="dcterms:W3CDTF">2021-08-27T17:45:54Z</dcterms:modified>
</cp:coreProperties>
</file>