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7" r:id="rId5"/>
    <p:sldId id="269" r:id="rId6"/>
    <p:sldId id="268" r:id="rId7"/>
    <p:sldId id="277" r:id="rId8"/>
    <p:sldId id="270" r:id="rId9"/>
    <p:sldId id="271" r:id="rId10"/>
    <p:sldId id="272" r:id="rId11"/>
    <p:sldId id="274" r:id="rId12"/>
    <p:sldId id="275" r:id="rId13"/>
    <p:sldId id="276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51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259" userDrawn="1">
          <p15:clr>
            <a:srgbClr val="A4A3A4"/>
          </p15:clr>
        </p15:guide>
        <p15:guide id="5" orient="horz" pos="29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C33"/>
    <a:srgbClr val="0F8259"/>
    <a:srgbClr val="BD0040"/>
    <a:srgbClr val="920000"/>
    <a:srgbClr val="0C5C2C"/>
    <a:srgbClr val="A50021"/>
    <a:srgbClr val="CC0000"/>
    <a:srgbClr val="A2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38" autoAdjust="0"/>
  </p:normalViewPr>
  <p:slideViewPr>
    <p:cSldViewPr>
      <p:cViewPr varScale="1">
        <p:scale>
          <a:sx n="80" d="100"/>
          <a:sy n="80" d="100"/>
        </p:scale>
        <p:origin x="84" y="1080"/>
      </p:cViewPr>
      <p:guideLst>
        <p:guide orient="horz" pos="1620"/>
        <p:guide pos="2517"/>
        <p:guide pos="249"/>
        <p:guide orient="horz" pos="259"/>
        <p:guide orient="horz" pos="29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EB8F-F394-42F5-9650-2EDD3D430F7F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86AA-97E8-4BC6-880E-337DD9C7C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186AA-97E8-4BC6-880E-337DD9C7C5A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86AA-97E8-4BC6-880E-337DD9C7C5A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467544" y="357172"/>
            <a:ext cx="5857894" cy="914400"/>
          </a:xfrm>
          <a:prstGeom prst="rect">
            <a:avLst/>
          </a:prstGeom>
        </p:spPr>
        <p:txBody>
          <a:bodyPr/>
          <a:lstStyle>
            <a:lvl1pPr marL="8890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indent="-857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730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0825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8595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714890"/>
            <a:ext cx="9144000" cy="428628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215338" y="4857768"/>
            <a:ext cx="857256" cy="142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www.nstu.ru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38085"/>
            <a:ext cx="607118" cy="1958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20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4A4A-09DB-2C94-6AC7-0F96CD39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B64F6-A83B-627B-23D8-09B731E00F0E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Архитектура модуля переменных</a:t>
            </a:r>
          </a:p>
        </p:txBody>
      </p:sp>
      <p:pic>
        <p:nvPicPr>
          <p:cNvPr id="2" name="Рисунок 1" descr="Изображение выглядит как диаграмма, текст, План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338D80-541D-ACF8-21DF-3FF30964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818841"/>
            <a:ext cx="6326143" cy="3367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70D993-DB18-1F44-E46A-649C3424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82" y="1319036"/>
            <a:ext cx="1581371" cy="25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DEB08-524D-B30E-EB69-47A3AB8E8F54}"/>
              </a:ext>
            </a:extLst>
          </p:cNvPr>
          <p:cNvSpPr txBox="1"/>
          <p:nvPr/>
        </p:nvSpPr>
        <p:spPr>
          <a:xfrm>
            <a:off x="1349595" y="4139991"/>
            <a:ext cx="615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реализации поиска значения по имени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97985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63BD2-9517-6A8C-40C5-762A431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FEDA34-3B1A-D236-6B6D-923E852F86E8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Результаты тестирования для задачи прыгающего мяча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B9F66-3D01-D4D6-3693-34709CF957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1787" y="818840"/>
            <a:ext cx="5940425" cy="37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FAE48-9E45-607A-E30F-51AB18215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7FF71F-6727-501B-8926-115B2083473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Выводы и практическая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E1792-E943-FD2E-9F00-7402D8818BF4}"/>
              </a:ext>
            </a:extLst>
          </p:cNvPr>
          <p:cNvSpPr txBox="1"/>
          <p:nvPr/>
        </p:nvSpPr>
        <p:spPr>
          <a:xfrm>
            <a:off x="327852" y="1802308"/>
            <a:ext cx="814393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Унифицированный формат упрощает описание моделей и снижает затраты на разработку и тестирование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Распределённая архитектура обеспечивает гибкость, масштабируемость и надёжность решения.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6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6410" y="346353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73" y="1851670"/>
            <a:ext cx="8072494" cy="2714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F027-9412-5BF1-4C1A-7691AC265150}"/>
              </a:ext>
            </a:extLst>
          </p:cNvPr>
          <p:cNvSpPr txBox="1"/>
          <p:nvPr/>
        </p:nvSpPr>
        <p:spPr>
          <a:xfrm>
            <a:off x="361167" y="1833086"/>
            <a:ext cx="48674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Моделирование событийно-непрерывных процессов востребовано в промышленности, телекоммуникациях и науке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Переход к распределённым вычислениям требует надёжного и унифицированного формата моделей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2961D-3AE4-90E5-BC20-4D544A8B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8D299F-92D1-3744-7FAA-EF01585BF4CF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AFC40-5BA2-1535-7A06-1BCBE322D59A}"/>
              </a:ext>
            </a:extLst>
          </p:cNvPr>
          <p:cNvSpPr txBox="1"/>
          <p:nvPr/>
        </p:nvSpPr>
        <p:spPr>
          <a:xfrm>
            <a:off x="251520" y="1971585"/>
            <a:ext cx="6087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Создать унифицированную структуру данных, способную хранить и обрабатывать как дискретные, так и дифференциальные системы уравнений</a:t>
            </a:r>
            <a:r>
              <a:rPr lang="en-US" dirty="0"/>
              <a:t> </a:t>
            </a:r>
            <a:r>
              <a:rPr lang="ru-RU" dirty="0"/>
              <a:t>в распределенной архитектуре</a:t>
            </a:r>
          </a:p>
        </p:txBody>
      </p:sp>
    </p:spTree>
    <p:extLst>
      <p:ext uri="{BB962C8B-B14F-4D97-AF65-F5344CB8AC3E}">
        <p14:creationId xmlns:p14="http://schemas.microsoft.com/office/powerpoint/2010/main" val="16549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2DB64-3FEF-E4D0-D540-651531DF7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диаграмма, План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0513DD-134C-FDDD-F149-D19C2507F1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75530"/>
            <a:ext cx="6480719" cy="3584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F173B-BFBA-7158-CF2C-4326F8363AB9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Клиент-серверная архитектура системы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1C526-64B4-ADF6-1045-2FE6E7B47992}"/>
              </a:ext>
            </a:extLst>
          </p:cNvPr>
          <p:cNvSpPr txBox="1"/>
          <p:nvPr/>
        </p:nvSpPr>
        <p:spPr>
          <a:xfrm>
            <a:off x="2077990" y="4077073"/>
            <a:ext cx="49880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Трёхкомпонентная архитектура: клиентский интерфейс, сервер-слушатель, сервер-вычислитель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FC7B-3319-B4F5-C309-BB1E2C7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8B8EA5-D50B-07AB-5B7D-6BA6A24E7C1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 err="1"/>
              <a:t>gRPC</a:t>
            </a:r>
            <a:r>
              <a:rPr lang="en-US" sz="2400" b="1" dirty="0"/>
              <a:t> </a:t>
            </a:r>
            <a:r>
              <a:rPr lang="ru-RU" sz="2400" b="1" dirty="0"/>
              <a:t>и форматы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27A12-9A9F-2BBB-ADA3-1C0C23495CB4}"/>
              </a:ext>
            </a:extLst>
          </p:cNvPr>
          <p:cNvSpPr txBox="1"/>
          <p:nvPr/>
        </p:nvSpPr>
        <p:spPr>
          <a:xfrm>
            <a:off x="357158" y="2014661"/>
            <a:ext cx="3545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gRPC</a:t>
            </a:r>
            <a:r>
              <a:rPr lang="ru-RU" dirty="0"/>
              <a:t> + Protocol </a:t>
            </a:r>
            <a:r>
              <a:rPr lang="ru-RU" dirty="0" err="1"/>
              <a:t>Buffers</a:t>
            </a:r>
            <a:r>
              <a:rPr lang="ru-RU" dirty="0"/>
              <a:t> (HTTP/2) обеспечивают эффективный, типизированный обмен данными</a:t>
            </a:r>
          </a:p>
        </p:txBody>
      </p:sp>
      <p:pic>
        <p:nvPicPr>
          <p:cNvPr id="2" name="Рисунок 1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23EA34-438F-8B0E-31E5-7576FAF355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2490" y="1347613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445E-7281-8813-6EB8-9CE55489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71EDBA-6E3A-079C-3CCF-7E1C43D240C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схема данных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A2E681-17C1-F8F0-8E13-88CA5964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818840"/>
            <a:ext cx="3431108" cy="36737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E8406C-9274-59D6-E35F-CDDF8FB92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58" y="756984"/>
            <a:ext cx="3829584" cy="3629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57981-2977-E762-5A76-276A3D0EE2D2}"/>
              </a:ext>
            </a:extLst>
          </p:cNvPr>
          <p:cNvSpPr txBox="1"/>
          <p:nvPr/>
        </p:nvSpPr>
        <p:spPr>
          <a:xfrm>
            <a:off x="1872840" y="3846221"/>
            <a:ext cx="511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Общая логическая схема и пример для задачи падающего мяча и состояния падения в частности</a:t>
            </a:r>
          </a:p>
        </p:txBody>
      </p:sp>
    </p:spTree>
    <p:extLst>
      <p:ext uri="{BB962C8B-B14F-4D97-AF65-F5344CB8AC3E}">
        <p14:creationId xmlns:p14="http://schemas.microsoft.com/office/powerpoint/2010/main" val="65272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A1F6F-E98B-C0DF-8C5C-028A5923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F637F-DDD2-E554-4298-E971F8C8CA40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модели в формате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6B1871-D73F-63A5-3DA4-FB146905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023721"/>
            <a:ext cx="7716327" cy="3096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614F9-A9E2-B489-534E-555CB7F8B2FC}"/>
              </a:ext>
            </a:extLst>
          </p:cNvPr>
          <p:cNvSpPr txBox="1"/>
          <p:nvPr/>
        </p:nvSpPr>
        <p:spPr>
          <a:xfrm>
            <a:off x="2699791" y="3796612"/>
            <a:ext cx="3744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Представления состояния падения и его переходы в формате </a:t>
            </a:r>
            <a:r>
              <a:rPr lang="en-US" dirty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25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417C-D393-D228-AB17-41EF9A3A6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B38230-323F-CE2C-00E0-AD24DB49A416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Клиентский интерфейс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49E06-28DA-039E-7F79-C1676C940783}"/>
              </a:ext>
            </a:extLst>
          </p:cNvPr>
          <p:cNvSpPr txBox="1"/>
          <p:nvPr/>
        </p:nvSpPr>
        <p:spPr>
          <a:xfrm>
            <a:off x="467544" y="2139702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Веб-интерфейс (C#, WPF/MVVM) для задания параметров модели и получения результатов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63A97-BA6C-4259-6386-1A96487F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19" y="631416"/>
            <a:ext cx="3946671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A987-B237-33A2-1B27-1AB28F6E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7DAE09-2553-E8A8-06EE-586557CEC17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Сервер-вычислитель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D57C7-3D95-42E2-B117-E7BDCEF79985}"/>
              </a:ext>
            </a:extLst>
          </p:cNvPr>
          <p:cNvSpPr txBox="1"/>
          <p:nvPr/>
        </p:nvSpPr>
        <p:spPr>
          <a:xfrm>
            <a:off x="2843808" y="4034725"/>
            <a:ext cx="374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Архитектура сервера-вычислителя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CEF3F9-BDEA-0A18-5A78-450DE5D8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77" y="1129576"/>
            <a:ext cx="7199494" cy="25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2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НГТУ НЭТИ Stem">
      <a:majorFont>
        <a:latin typeface="Stem Text Bold"/>
        <a:ea typeface=""/>
        <a:cs typeface=""/>
      </a:majorFont>
      <a:minorFont>
        <a:latin typeface="Stem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491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211</Words>
  <Application>Microsoft Office PowerPoint</Application>
  <PresentationFormat>Экран (16:9)</PresentationFormat>
  <Paragraphs>48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Stem Text Bold</vt:lpstr>
      <vt:lpstr>Stem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НГТУ НЭТИ 16:9</dc:title>
  <dc:creator>Валентин Кривица</dc:creator>
  <cp:lastModifiedBy>blrds@yandex.ru</cp:lastModifiedBy>
  <cp:revision>44</cp:revision>
  <dcterms:created xsi:type="dcterms:W3CDTF">2019-05-10T11:12:43Z</dcterms:created>
  <dcterms:modified xsi:type="dcterms:W3CDTF">2025-05-16T19:43:03Z</dcterms:modified>
</cp:coreProperties>
</file>