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7" r:id="rId5"/>
    <p:sldId id="269" r:id="rId6"/>
    <p:sldId id="268" r:id="rId7"/>
    <p:sldId id="277" r:id="rId8"/>
    <p:sldId id="270" r:id="rId9"/>
    <p:sldId id="271" r:id="rId10"/>
    <p:sldId id="272" r:id="rId11"/>
    <p:sldId id="274" r:id="rId12"/>
    <p:sldId id="275" r:id="rId13"/>
    <p:sldId id="276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517" userDrawn="1">
          <p15:clr>
            <a:srgbClr val="A4A3A4"/>
          </p15:clr>
        </p15:guide>
        <p15:guide id="3" pos="249" userDrawn="1">
          <p15:clr>
            <a:srgbClr val="A4A3A4"/>
          </p15:clr>
        </p15:guide>
        <p15:guide id="4" orient="horz" pos="259" userDrawn="1">
          <p15:clr>
            <a:srgbClr val="A4A3A4"/>
          </p15:clr>
        </p15:guide>
        <p15:guide id="5" orient="horz" pos="29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1C33"/>
    <a:srgbClr val="0F8259"/>
    <a:srgbClr val="BD0040"/>
    <a:srgbClr val="920000"/>
    <a:srgbClr val="0C5C2C"/>
    <a:srgbClr val="A50021"/>
    <a:srgbClr val="CC0000"/>
    <a:srgbClr val="A22E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638" autoAdjust="0"/>
  </p:normalViewPr>
  <p:slideViewPr>
    <p:cSldViewPr>
      <p:cViewPr varScale="1">
        <p:scale>
          <a:sx n="144" d="100"/>
          <a:sy n="144" d="100"/>
        </p:scale>
        <p:origin x="666" y="114"/>
      </p:cViewPr>
      <p:guideLst>
        <p:guide orient="horz" pos="1620"/>
        <p:guide pos="2517"/>
        <p:guide pos="249"/>
        <p:guide orient="horz" pos="259"/>
        <p:guide orient="horz" pos="29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EB8F-F394-42F5-9650-2EDD3D430F7F}" type="datetimeFigureOut">
              <a:rPr lang="ru-RU" smtClean="0"/>
              <a:pPr/>
              <a:t>17.05.2025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186AA-97E8-4BC6-880E-337DD9C7C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1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186AA-97E8-4BC6-880E-337DD9C7C5A7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979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86AA-97E8-4BC6-880E-337DD9C7C5A7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0"/>
          </p:nvPr>
        </p:nvSpPr>
        <p:spPr>
          <a:xfrm>
            <a:off x="467544" y="357172"/>
            <a:ext cx="5857894" cy="914400"/>
          </a:xfrm>
          <a:prstGeom prst="rect">
            <a:avLst/>
          </a:prstGeom>
        </p:spPr>
        <p:txBody>
          <a:bodyPr/>
          <a:lstStyle>
            <a:lvl1pPr marL="88900" indent="-88900">
              <a:buClr>
                <a:srgbClr val="CC0000"/>
              </a:buClr>
              <a:buSzPct val="120000"/>
              <a:buFont typeface="Arial" panose="020B0604020202020204" pitchFamily="34" charset="0"/>
              <a:buChar char="›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indent="-85725">
              <a:buClr>
                <a:srgbClr val="CC0000"/>
              </a:buClr>
              <a:buSzPct val="120000"/>
              <a:buFont typeface="Arial" panose="020B0604020202020204" pitchFamily="34" charset="0"/>
              <a:buChar char="›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73025">
              <a:buClr>
                <a:srgbClr val="CC0000"/>
              </a:buClr>
              <a:buSzPct val="120000"/>
              <a:buFont typeface="Arial" panose="020B0604020202020204" pitchFamily="34" charset="0"/>
              <a:buChar char="›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0825" indent="-88900">
              <a:buClr>
                <a:srgbClr val="CC0000"/>
              </a:buClr>
              <a:buSzPct val="120000"/>
              <a:buFont typeface="Arial" panose="020B0604020202020204" pitchFamily="34" charset="0"/>
              <a:buChar char="›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85950" indent="-88900">
              <a:buClr>
                <a:srgbClr val="CC0000"/>
              </a:buClr>
              <a:buSzPct val="120000"/>
              <a:buFont typeface="Arial" panose="020B0604020202020204" pitchFamily="34" charset="0"/>
              <a:buChar char="›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4714890"/>
            <a:ext cx="9144000" cy="428628"/>
          </a:xfrm>
          <a:prstGeom prst="rect">
            <a:avLst/>
          </a:prstGeom>
          <a:solidFill>
            <a:srgbClr val="781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8215338" y="4857768"/>
            <a:ext cx="857256" cy="14287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www.nstu.ru</a:t>
            </a:r>
            <a:endParaRPr lang="ru-RU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838085"/>
            <a:ext cx="607118" cy="1958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5"/>
        </a:buBlip>
        <a:defRPr sz="2000" kern="1200">
          <a:solidFill>
            <a:schemeClr val="tx1"/>
          </a:solidFill>
          <a:latin typeface="Stem Text" pitchFamily="34" charset="-52"/>
          <a:ea typeface="Stem Text" pitchFamily="34" charset="-5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6"/>
        </a:buBlip>
        <a:defRPr sz="1800" kern="1200">
          <a:solidFill>
            <a:schemeClr val="tx1"/>
          </a:solidFill>
          <a:latin typeface="Stem Text" pitchFamily="34" charset="-52"/>
          <a:ea typeface="Stem Text" pitchFamily="34" charset="-5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6"/>
        </a:buBlip>
        <a:defRPr sz="1800" kern="1200">
          <a:solidFill>
            <a:schemeClr val="tx1"/>
          </a:solidFill>
          <a:latin typeface="Stem Text" pitchFamily="34" charset="-52"/>
          <a:ea typeface="Stem Text" pitchFamily="34" charset="-5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6"/>
        </a:buBlip>
        <a:defRPr sz="1800" kern="1200">
          <a:solidFill>
            <a:schemeClr val="tx1"/>
          </a:solidFill>
          <a:latin typeface="Stem Text" pitchFamily="34" charset="-52"/>
          <a:ea typeface="Stem Text" pitchFamily="34" charset="-5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6"/>
        </a:buBlip>
        <a:defRPr sz="1800" kern="1200">
          <a:solidFill>
            <a:schemeClr val="tx1"/>
          </a:solidFill>
          <a:latin typeface="Stem Text" pitchFamily="34" charset="-52"/>
          <a:ea typeface="Stem Text" pitchFamily="34" charset="-5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0"/>
            <a:ext cx="4000496" cy="21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4714890"/>
            <a:ext cx="4000496" cy="428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flipH="1">
            <a:off x="3999600" y="0"/>
            <a:ext cx="5144400" cy="5143500"/>
          </a:xfrm>
          <a:prstGeom prst="rect">
            <a:avLst/>
          </a:prstGeom>
          <a:solidFill>
            <a:srgbClr val="781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323420" y="323834"/>
            <a:ext cx="4714908" cy="4714908"/>
          </a:xfrm>
          <a:prstGeom prst="rect">
            <a:avLst/>
          </a:prstGeom>
        </p:spPr>
        <p:txBody>
          <a:bodyPr vert="horz" lIns="0" tIns="0" rIns="0" bIns="0" rtlCol="0" anchor="t">
            <a:normAutofit fontScale="97500"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r>
              <a:rPr kumimoji="0" lang="ru-RU" sz="3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Разработка и исследование унифицированного </a:t>
            </a:r>
            <a:r>
              <a:rPr kumimoji="0" lang="ru-RU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представления</a:t>
            </a:r>
            <a:r>
              <a:rPr kumimoji="0" lang="en-US" sz="3300" b="1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 </a:t>
            </a:r>
            <a:r>
              <a:rPr kumimoji="0" lang="ru-RU" sz="33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дискретно-непрерывных </a:t>
            </a:r>
            <a:r>
              <a:rPr kumimoji="0" lang="ru-RU" sz="3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моделей</a:t>
            </a:r>
            <a:endParaRPr lang="en-US" sz="33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kumimoji="0" lang="en-US" sz="3600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en-US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184" y="2427734"/>
            <a:ext cx="3593869" cy="1415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Трибунский</a:t>
            </a:r>
            <a:endParaRPr lang="en-US" sz="2400" b="1" dirty="0"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Владислав Алексеевич</a:t>
            </a:r>
          </a:p>
          <a:p>
            <a:endParaRPr lang="ru-RU" sz="2000" i="1" dirty="0">
              <a:latin typeface="Stem Text Bold" pitchFamily="34" charset="-52"/>
              <a:ea typeface="Stem Text Bold" pitchFamily="34" charset="-52"/>
              <a:cs typeface="Arial" pitchFamily="34" charset="0"/>
            </a:endParaRPr>
          </a:p>
          <a:p>
            <a:r>
              <a:rPr lang="ru-RU" sz="1200" i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АСМ-23, АВТФ, </a:t>
            </a:r>
          </a:p>
          <a:p>
            <a:r>
              <a:rPr lang="ru-RU" sz="1200" i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студент</a:t>
            </a: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400804" y="4524933"/>
            <a:ext cx="1143008" cy="2243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n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stu.ru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Stem Text" pitchFamily="34" charset="-52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4" y="414493"/>
            <a:ext cx="2020531" cy="65270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04" y="1314119"/>
            <a:ext cx="1337294" cy="297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64A4A-09DB-2C94-6AC7-0F96CD398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CB64F6-A83B-627B-23D8-09B731E00F0E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/>
              <a:t>Архитектура модуля переменных</a:t>
            </a:r>
          </a:p>
        </p:txBody>
      </p:sp>
      <p:pic>
        <p:nvPicPr>
          <p:cNvPr id="2" name="Рисунок 1" descr="Изображение выглядит как диаграмма, текст, План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B338D80-541D-ACF8-21DF-3FF309643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818841"/>
            <a:ext cx="6326143" cy="336763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70D993-DB18-1F44-E46A-649C34244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82" y="1319036"/>
            <a:ext cx="1581371" cy="2505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4DEB08-524D-B30E-EB69-47A3AB8E8F54}"/>
              </a:ext>
            </a:extLst>
          </p:cNvPr>
          <p:cNvSpPr txBox="1"/>
          <p:nvPr/>
        </p:nvSpPr>
        <p:spPr>
          <a:xfrm>
            <a:off x="1349595" y="4139991"/>
            <a:ext cx="6159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Пример реализации поиска значения по имени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297985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63BD2-9517-6A8C-40C5-762A4319E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3FEDA34-3B1A-D236-6B6D-923E852F86E8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/>
              <a:t>Результаты тестирования для задачи прыгающего мяча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AB9F66-3D01-D4D6-3693-34709CF957F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1787" y="818840"/>
            <a:ext cx="5940425" cy="371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8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FAE48-9E45-607A-E30F-51AB18215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B7FF71F-6727-501B-8926-115B20834734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/>
              <a:t>Выводы и практическая значимость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E1792-E943-FD2E-9F00-7402D8818BF4}"/>
              </a:ext>
            </a:extLst>
          </p:cNvPr>
          <p:cNvSpPr txBox="1"/>
          <p:nvPr/>
        </p:nvSpPr>
        <p:spPr>
          <a:xfrm>
            <a:off x="327852" y="1802308"/>
            <a:ext cx="8143933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2000" dirty="0"/>
              <a:t>Унифицированный формат упрощает описание моделей и снижает затраты на разработку и тестирование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2000" dirty="0"/>
              <a:t>Распределённая архитектура обеспечивает гибкость, масштабируемость и надёжность решения.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76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0"/>
            <a:ext cx="4000496" cy="21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4714890"/>
            <a:ext cx="4000496" cy="428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flipH="1">
            <a:off x="3999600" y="0"/>
            <a:ext cx="5144400" cy="5143500"/>
          </a:xfrm>
          <a:prstGeom prst="rect">
            <a:avLst/>
          </a:prstGeom>
          <a:solidFill>
            <a:srgbClr val="781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323420" y="323834"/>
            <a:ext cx="4714908" cy="4714908"/>
          </a:xfrm>
          <a:prstGeom prst="rect">
            <a:avLst/>
          </a:prstGeom>
        </p:spPr>
        <p:txBody>
          <a:bodyPr vert="horz" lIns="0" tIns="0" rIns="0" bIns="0" rtlCol="0" anchor="t">
            <a:normAutofit fontScale="97500"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r>
              <a:rPr kumimoji="0" lang="ru-RU" sz="3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Разработка и исследование унифицированного представления для дискретно-непрерывных моделей</a:t>
            </a:r>
            <a:endParaRPr lang="en-US" sz="33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kumimoji="0" lang="en-US" sz="3600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en-US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184" y="2427734"/>
            <a:ext cx="3593869" cy="1415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Трибунский</a:t>
            </a:r>
            <a:endParaRPr lang="en-US" sz="2400" b="1" dirty="0"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Владислав Алексеевич</a:t>
            </a:r>
          </a:p>
          <a:p>
            <a:endParaRPr lang="ru-RU" sz="2000" i="1" dirty="0">
              <a:latin typeface="Stem Text Bold" pitchFamily="34" charset="-52"/>
              <a:ea typeface="Stem Text Bold" pitchFamily="34" charset="-52"/>
              <a:cs typeface="Arial" pitchFamily="34" charset="0"/>
            </a:endParaRPr>
          </a:p>
          <a:p>
            <a:r>
              <a:rPr lang="ru-RU" sz="1200" i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АСМ-23, АВТФ, </a:t>
            </a:r>
          </a:p>
          <a:p>
            <a:r>
              <a:rPr lang="ru-RU" sz="1200" i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студент</a:t>
            </a: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400804" y="4524933"/>
            <a:ext cx="1143008" cy="2243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n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stu.ru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Stem Text" pitchFamily="34" charset="-52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4" y="414493"/>
            <a:ext cx="2020531" cy="65270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04" y="1314119"/>
            <a:ext cx="1337294" cy="2971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6410" y="346353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 темы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273" y="1851670"/>
            <a:ext cx="8072494" cy="2714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7F027-9412-5BF1-4C1A-7691AC265150}"/>
              </a:ext>
            </a:extLst>
          </p:cNvPr>
          <p:cNvSpPr txBox="1"/>
          <p:nvPr/>
        </p:nvSpPr>
        <p:spPr>
          <a:xfrm>
            <a:off x="361167" y="1833086"/>
            <a:ext cx="4867403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600" dirty="0"/>
              <a:t>Моделирование событийно-непрерывных процессов востребовано в промышленности, телекоммуникациях и науке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600" dirty="0"/>
              <a:t>Переход к распределённым вычислениям требует надёжного и унифицированного формата моделей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Clr>
                <a:srgbClr val="FF0000"/>
              </a:buClr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2961D-3AE4-90E5-BC20-4D544A8B5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8D299F-92D1-3744-7FAA-EF01585BF4CF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Цель исследования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AFC40-5BA2-1535-7A06-1BCBE322D59A}"/>
              </a:ext>
            </a:extLst>
          </p:cNvPr>
          <p:cNvSpPr txBox="1"/>
          <p:nvPr/>
        </p:nvSpPr>
        <p:spPr>
          <a:xfrm>
            <a:off x="251520" y="1971585"/>
            <a:ext cx="6087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Создать унифицированную структуру данных, способную хранить и обрабатывать как дискретные, так и дифференциальные системы уравнений</a:t>
            </a:r>
            <a:r>
              <a:rPr lang="en-US" dirty="0"/>
              <a:t> </a:t>
            </a:r>
            <a:r>
              <a:rPr lang="ru-RU" dirty="0"/>
              <a:t>в распределенной архитектуре</a:t>
            </a:r>
          </a:p>
        </p:txBody>
      </p:sp>
    </p:spTree>
    <p:extLst>
      <p:ext uri="{BB962C8B-B14F-4D97-AF65-F5344CB8AC3E}">
        <p14:creationId xmlns:p14="http://schemas.microsoft.com/office/powerpoint/2010/main" val="165497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2DB64-3FEF-E4D0-D540-651531DF7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диаграмма, План, текст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70513DD-134C-FDDD-F149-D19C2507F17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475530"/>
            <a:ext cx="6480719" cy="35843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6F173B-BFBA-7158-CF2C-4326F8363AB9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Клиент-серверная архитектура системы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1C526-64B4-ADF6-1045-2FE6E7B47992}"/>
              </a:ext>
            </a:extLst>
          </p:cNvPr>
          <p:cNvSpPr txBox="1"/>
          <p:nvPr/>
        </p:nvSpPr>
        <p:spPr>
          <a:xfrm>
            <a:off x="2077990" y="4077073"/>
            <a:ext cx="498801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ru-RU" sz="1600" dirty="0"/>
              <a:t>Трёхкомпонентная архитектура: клиентский интерфейс, сервер-слушатель, сервер-вычислитель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35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8FC7B-3319-B4F5-C309-BB1E2C7B1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38B8EA5-D50B-07AB-5B7D-6BA6A24E7C1C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 b="1" dirty="0" err="1"/>
              <a:t>gRPC</a:t>
            </a:r>
            <a:r>
              <a:rPr lang="en-US" sz="2400" b="1" dirty="0"/>
              <a:t> </a:t>
            </a:r>
            <a:r>
              <a:rPr lang="ru-RU" sz="2400" b="1" dirty="0"/>
              <a:t>и форматы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27A12-9A9F-2BBB-ADA3-1C0C23495CB4}"/>
              </a:ext>
            </a:extLst>
          </p:cNvPr>
          <p:cNvSpPr txBox="1"/>
          <p:nvPr/>
        </p:nvSpPr>
        <p:spPr>
          <a:xfrm>
            <a:off x="357158" y="2014661"/>
            <a:ext cx="3545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gRPC</a:t>
            </a:r>
            <a:r>
              <a:rPr lang="ru-RU" dirty="0"/>
              <a:t> + Protocol </a:t>
            </a:r>
            <a:r>
              <a:rPr lang="ru-RU" dirty="0" err="1"/>
              <a:t>Buffers</a:t>
            </a:r>
            <a:r>
              <a:rPr lang="ru-RU" dirty="0"/>
              <a:t> (HTTP/2) обеспечивают эффективный, типизированный обмен данными</a:t>
            </a:r>
          </a:p>
        </p:txBody>
      </p:sp>
      <p:pic>
        <p:nvPicPr>
          <p:cNvPr id="2" name="Рисунок 1" descr="Изображение выглядит как текст, диаграмма, снимок экран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523EA34-438F-8B0E-31E5-7576FAF355C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62490" y="1347613"/>
            <a:ext cx="40386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9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9445E-7281-8813-6EB8-9CE55489C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F71EDBA-6E3A-079C-3CCF-7E1C43D240C4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Логическая схема данных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A2E681-17C1-F8F0-8E13-88CA59642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818840"/>
            <a:ext cx="3431108" cy="367371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BE8406C-9274-59D6-E35F-CDDF8FB92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258" y="756984"/>
            <a:ext cx="3829584" cy="36295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C57981-2977-E762-5A76-276A3D0EE2D2}"/>
              </a:ext>
            </a:extLst>
          </p:cNvPr>
          <p:cNvSpPr txBox="1"/>
          <p:nvPr/>
        </p:nvSpPr>
        <p:spPr>
          <a:xfrm>
            <a:off x="1872840" y="3846221"/>
            <a:ext cx="5112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Общая логическая схема и пример для задачи падающего мяча и состояния падения в частности</a:t>
            </a:r>
          </a:p>
        </p:txBody>
      </p:sp>
    </p:spTree>
    <p:extLst>
      <p:ext uri="{BB962C8B-B14F-4D97-AF65-F5344CB8AC3E}">
        <p14:creationId xmlns:p14="http://schemas.microsoft.com/office/powerpoint/2010/main" val="65272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A1F6F-E98B-C0DF-8C5C-028A59230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73F637F-DDD2-E554-4298-E971F8C8CA40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Представление модели в формате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16B1871-D73F-63A5-3DA4-FB1469059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36" y="1023721"/>
            <a:ext cx="7716327" cy="30960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2614F9-A9E2-B489-534E-555CB7F8B2FC}"/>
              </a:ext>
            </a:extLst>
          </p:cNvPr>
          <p:cNvSpPr txBox="1"/>
          <p:nvPr/>
        </p:nvSpPr>
        <p:spPr>
          <a:xfrm>
            <a:off x="2699791" y="3796612"/>
            <a:ext cx="3744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Представления состояния падения и его переходы в формате </a:t>
            </a:r>
            <a:r>
              <a:rPr lang="en-US" dirty="0"/>
              <a:t>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825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5417C-D393-D228-AB17-41EF9A3A6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1B38230-323F-CE2C-00E0-AD24DB49A416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/>
              <a:t>Клиентский интерфейс</a:t>
            </a:r>
            <a:endParaRPr lang="ru-RU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F49E06-28DA-039E-7F79-C1676C940783}"/>
              </a:ext>
            </a:extLst>
          </p:cNvPr>
          <p:cNvSpPr txBox="1"/>
          <p:nvPr/>
        </p:nvSpPr>
        <p:spPr>
          <a:xfrm>
            <a:off x="467544" y="2139702"/>
            <a:ext cx="37444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Веб-интерфейс (C#, WPF/MVVM) для задания параметров модели и получения результатов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E63A97-BA6C-4259-6386-1A96487F7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419" y="631416"/>
            <a:ext cx="3946671" cy="39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7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FA987-B237-33A2-1B27-1AB28F6EE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97DAE09-2553-E8A8-06EE-586557CEC17C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/>
              <a:t>Сервер-вычислитель</a:t>
            </a:r>
            <a:endParaRPr lang="ru-R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D57C7-3D95-42E2-B117-E7BDCEF79985}"/>
              </a:ext>
            </a:extLst>
          </p:cNvPr>
          <p:cNvSpPr txBox="1"/>
          <p:nvPr/>
        </p:nvSpPr>
        <p:spPr>
          <a:xfrm>
            <a:off x="2843808" y="4034725"/>
            <a:ext cx="3744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Архитектура сервера-вычислителя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CEF3F9-BDEA-0A18-5A78-450DE5D8E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77" y="1129576"/>
            <a:ext cx="7199494" cy="259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28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НГТУ НЭТИ Stem">
      <a:majorFont>
        <a:latin typeface="Stem Text Bold"/>
        <a:ea typeface=""/>
        <a:cs typeface=""/>
      </a:majorFont>
      <a:minorFont>
        <a:latin typeface="Stem Tex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491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Words>202</Words>
  <Application>Microsoft Office PowerPoint</Application>
  <PresentationFormat>Экран (16:9)</PresentationFormat>
  <Paragraphs>48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Stem Text</vt:lpstr>
      <vt:lpstr>Arial</vt:lpstr>
      <vt:lpstr>Stem Text Bold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НГТУ НЭТИ 16:9</dc:title>
  <dc:creator>Валентин Кривица</dc:creator>
  <cp:lastModifiedBy>ASU808</cp:lastModifiedBy>
  <cp:revision>45</cp:revision>
  <dcterms:created xsi:type="dcterms:W3CDTF">2019-05-10T11:12:43Z</dcterms:created>
  <dcterms:modified xsi:type="dcterms:W3CDTF">2025-05-17T04:12:35Z</dcterms:modified>
</cp:coreProperties>
</file>