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2" r:id="rId4"/>
    <p:sldId id="267" r:id="rId5"/>
    <p:sldId id="269" r:id="rId6"/>
    <p:sldId id="268" r:id="rId7"/>
    <p:sldId id="277" r:id="rId8"/>
    <p:sldId id="270" r:id="rId9"/>
    <p:sldId id="271" r:id="rId10"/>
    <p:sldId id="272" r:id="rId11"/>
    <p:sldId id="274" r:id="rId12"/>
    <p:sldId id="275" r:id="rId13"/>
    <p:sldId id="276" r:id="rId14"/>
    <p:sldId id="279" r:id="rId15"/>
    <p:sldId id="278" r:id="rId16"/>
    <p:sldId id="281" r:id="rId17"/>
    <p:sldId id="282" r:id="rId18"/>
    <p:sldId id="287" r:id="rId19"/>
    <p:sldId id="284" r:id="rId20"/>
    <p:sldId id="286" r:id="rId21"/>
    <p:sldId id="288" r:id="rId22"/>
    <p:sldId id="289" r:id="rId23"/>
    <p:sldId id="290" r:id="rId24"/>
    <p:sldId id="291" r:id="rId25"/>
    <p:sldId id="283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280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51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259" userDrawn="1">
          <p15:clr>
            <a:srgbClr val="A4A3A4"/>
          </p15:clr>
        </p15:guide>
        <p15:guide id="5" orient="horz" pos="29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C33"/>
    <a:srgbClr val="0F8259"/>
    <a:srgbClr val="BD0040"/>
    <a:srgbClr val="920000"/>
    <a:srgbClr val="0C5C2C"/>
    <a:srgbClr val="A50021"/>
    <a:srgbClr val="CC0000"/>
    <a:srgbClr val="A2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38" autoAdjust="0"/>
  </p:normalViewPr>
  <p:slideViewPr>
    <p:cSldViewPr>
      <p:cViewPr varScale="1">
        <p:scale>
          <a:sx n="139" d="100"/>
          <a:sy n="139" d="100"/>
        </p:scale>
        <p:origin x="120" y="-330"/>
      </p:cViewPr>
      <p:guideLst>
        <p:guide orient="horz" pos="1620"/>
        <p:guide pos="2517"/>
        <p:guide pos="249"/>
        <p:guide orient="horz" pos="259"/>
        <p:guide orient="horz" pos="2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23:47.714" idx="1">
    <p:pos x="256" y="2524"/>
    <p:text>Где информация о научном руководителе?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24:24.072" idx="3">
    <p:pos x="4666" y="3028"/>
    <p:text>Нумерация слайдов</p:text>
  </p:cm>
  <p:cm authorId="0" dt="2025-05-18T12:25:06.757" idx="4">
    <p:pos x="4624" y="1450"/>
    <p:text>Добавь сюда модель прыгающего мячика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24:12.184" idx="2">
    <p:pos x="238" y="2224"/>
    <p:text>Где задачи работы?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26:26.614" idx="5">
    <p:pos x="10" y="10"/>
    <p:text>На каком этапе взаимодействия компонентов используется этот JSON?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27:39.320" idx="6">
    <p:pos x="442" y="958"/>
    <p:text>Добавь сюда диаграмму состояний для модели (из учебного пособия или монографии Шорникова). Тогда будет понятно, что показываешь эту диаграмму, построенную в своем редакторе.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29:34.175" idx="7">
    <p:pos x="10" y="10"/>
    <p:text>Тут уже лучше, но слайды или не оформлены, или неправильно отображаются у меня. Поправь их с учетом предыдущих замечаний.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5-18T12:30:43.305" idx="8">
    <p:pos x="10" y="10"/>
    <p:text>Все-таки нужно добавить модель посложнее. Кто-нибудь из магистрантов Шорникова наверняка будет тоже показывать эту модель. Найди и посчитай еще пару моделей.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B8F-F394-42F5-9650-2EDD3D430F7F}" type="datetimeFigureOut">
              <a:rPr lang="ru-RU" smtClean="0"/>
              <a:pPr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86AA-97E8-4BC6-880E-337DD9C7C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7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86AA-97E8-4BC6-880E-337DD9C7C5A7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467544" y="357172"/>
            <a:ext cx="5857894" cy="914400"/>
          </a:xfrm>
          <a:prstGeom prst="rect">
            <a:avLst/>
          </a:prstGeom>
        </p:spPr>
        <p:txBody>
          <a:bodyPr/>
          <a:lstStyle>
            <a:lvl1pPr marL="8890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714890"/>
            <a:ext cx="9144000" cy="428628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857768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8085"/>
            <a:ext cx="607118" cy="1958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</a:t>
            </a:r>
            <a:r>
              <a:rPr kumimoji="0" lang="en-US" sz="33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 </a:t>
            </a: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4A4A-09DB-2C94-6AC7-0F96CD39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B64F6-A83B-627B-23D8-09B731E00F0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Архитектура модуля переменных</a:t>
            </a:r>
          </a:p>
        </p:txBody>
      </p:sp>
      <p:pic>
        <p:nvPicPr>
          <p:cNvPr id="2" name="Рисунок 1" descr="Изображение выглядит как диаграмма, текст, План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338D80-541D-ACF8-21DF-3FF30964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818841"/>
            <a:ext cx="6326143" cy="33676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70D993-DB18-1F44-E46A-649C3424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82" y="1319036"/>
            <a:ext cx="1581371" cy="250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4DEB08-524D-B30E-EB69-47A3AB8E8F54}"/>
              </a:ext>
            </a:extLst>
          </p:cNvPr>
          <p:cNvSpPr txBox="1"/>
          <p:nvPr/>
        </p:nvSpPr>
        <p:spPr>
          <a:xfrm>
            <a:off x="1349595" y="4139991"/>
            <a:ext cx="6159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реализации поиска значения по имени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29798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3BD2-9517-6A8C-40C5-762A431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FEDA34-3B1A-D236-6B6D-923E852F86E8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Результаты тестирования для задачи прыгающего мяча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B9F66-3D01-D4D6-3693-34709CF957F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1787" y="818840"/>
            <a:ext cx="5940425" cy="37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FAE48-9E45-607A-E30F-51AB18215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7FF71F-6727-501B-8926-115B2083473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E1792-E943-FD2E-9F00-7402D8818BF4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6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1531E-EE23-EFED-B001-07EAE90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0AD4A-286C-4479-A9A8-F1628A4415DF}"/>
              </a:ext>
            </a:extLst>
          </p:cNvPr>
          <p:cNvSpPr txBox="1"/>
          <p:nvPr/>
        </p:nvSpPr>
        <p:spPr>
          <a:xfrm>
            <a:off x="3347864" y="1995686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НОВАЯ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115779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49AC-04C7-E048-1537-C9FBAAB0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45570B1-894F-77A6-6180-35656FE55BE8}"/>
              </a:ext>
            </a:extLst>
          </p:cNvPr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A6A9799-906F-BA95-5B86-726B119FE048}"/>
              </a:ext>
            </a:extLst>
          </p:cNvPr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9F5E271-3065-0888-F245-F4502E5B573C}"/>
              </a:ext>
            </a:extLst>
          </p:cNvPr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AEB4A2-575D-B752-9F60-CCE5A6661D97}"/>
              </a:ext>
            </a:extLst>
          </p:cNvPr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A26C8C-EB78-36A8-0326-2F22B1F05378}"/>
              </a:ext>
            </a:extLst>
          </p:cNvPr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9D6E8-4FDE-8D7A-6991-0466C9648CA0}"/>
              </a:ext>
            </a:extLst>
          </p:cNvPr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A597F4E-7013-D516-455E-06AC145E8FB1}"/>
              </a:ext>
            </a:extLst>
          </p:cNvPr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EF1A1A-6D11-2E91-444C-5BCBE20BD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72E0A7-BC87-7D33-E142-8EEE0957C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FD41B5-42CB-3F41-29CA-D703F01B3D23}"/>
              </a:ext>
            </a:extLst>
          </p:cNvPr>
          <p:cNvSpPr txBox="1"/>
          <p:nvPr/>
        </p:nvSpPr>
        <p:spPr>
          <a:xfrm>
            <a:off x="2608931" y="3990791"/>
            <a:ext cx="5868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Текст со * не останется в финальном варианте, это то, что может быть сказано</a:t>
            </a:r>
          </a:p>
        </p:txBody>
      </p:sp>
    </p:spTree>
    <p:extLst>
      <p:ext uri="{BB962C8B-B14F-4D97-AF65-F5344CB8AC3E}">
        <p14:creationId xmlns:p14="http://schemas.microsoft.com/office/powerpoint/2010/main" val="344608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3572-2F25-4371-C4D6-FEA26C325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C79335-388F-57D1-F014-7EF99D715D00}"/>
              </a:ext>
            </a:extLst>
          </p:cNvPr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7BC85-0F62-7403-B3CE-8E0E59217004}"/>
              </a:ext>
            </a:extLst>
          </p:cNvPr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B3B74-882F-99F6-003F-69977ED4BB0F}"/>
              </a:ext>
            </a:extLst>
          </p:cNvPr>
          <p:cNvSpPr txBox="1"/>
          <p:nvPr/>
        </p:nvSpPr>
        <p:spPr>
          <a:xfrm>
            <a:off x="361167" y="1833086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73CEB-3240-6BC6-0725-C1626326A95B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7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303B-16F3-B9E9-9F36-AC131FC2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12C10A-D9EC-346A-7894-25B9DB65DD33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4D761-701B-C46C-5309-C47CC78D68F2}"/>
              </a:ext>
            </a:extLst>
          </p:cNvPr>
          <p:cNvSpPr txBox="1"/>
          <p:nvPr/>
        </p:nvSpPr>
        <p:spPr>
          <a:xfrm>
            <a:off x="251520" y="1971585"/>
            <a:ext cx="60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/>
              <a:t> </a:t>
            </a:r>
            <a:r>
              <a:rPr lang="ru-RU" dirty="0"/>
              <a:t>в распределенной архитектуре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EFD71-678D-E662-4A0F-E7B529D560D7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5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1570D-526B-9B65-B322-6CD313F5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D194D4-0002-9562-81CD-07CDC9ADDEB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5530"/>
            <a:ext cx="6480719" cy="3584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60669E-F5FA-F7FC-4C2B-3F83081F54B7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21C8-C00D-D24F-A156-245827E75A1D}"/>
              </a:ext>
            </a:extLst>
          </p:cNvPr>
          <p:cNvSpPr txBox="1"/>
          <p:nvPr/>
        </p:nvSpPr>
        <p:spPr>
          <a:xfrm>
            <a:off x="2077990" y="4077073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122E5-F35C-8900-F0C3-54426580E659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06D1-575A-2587-E4FC-D83AA6B90229}"/>
              </a:ext>
            </a:extLst>
          </p:cNvPr>
          <p:cNvSpPr txBox="1"/>
          <p:nvPr/>
        </p:nvSpPr>
        <p:spPr>
          <a:xfrm>
            <a:off x="251520" y="4650750"/>
            <a:ext cx="842493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* Система спроектирована по схеме клиент–сервер. Клиент просит предоставить ему вычислитель, сервер-слушатель порождает такой, и в дальнейшем просто является наблюдателем. В это время только что созданный сервер вычислитель и клиент обмениваются моделью, результатами отчетов и прочими данными. После того как клиент окончательно скажет что он закончил, сервер-вычислитель </a:t>
            </a:r>
            <a:r>
              <a:rPr lang="ru-RU" sz="1600" dirty="0" err="1"/>
              <a:t>самоудаляется</a:t>
            </a:r>
            <a:r>
              <a:rPr lang="ru-RU" sz="1600" dirty="0"/>
              <a:t>, чтобы очистить общие ресурсы. Такое разделение обеспечивает гибкость и масштабируемость. Далее подробнее именно о вычислителе как о наиболее интересном в рамках данной работы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99F2-681F-561C-24F0-E280E8E4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91B9107-1054-9A7F-FDC0-2D6222B9A6F8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19E66-5BAF-560F-2A60-91A1DD60154F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вычислителя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31653-208B-A5C0-C8A2-16215ECD6AB6}"/>
              </a:ext>
            </a:extLst>
          </p:cNvPr>
          <p:cNvSpPr txBox="1"/>
          <p:nvPr/>
        </p:nvSpPr>
        <p:spPr>
          <a:xfrm>
            <a:off x="611560" y="3846221"/>
            <a:ext cx="8064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На экране представлена модульная архитектура разработанного вычислителя. Главным модулем является «центральное ядро» оно использует </a:t>
            </a:r>
            <a:r>
              <a:rPr lang="ru-RU" dirty="0" err="1"/>
              <a:t>апи</a:t>
            </a:r>
            <a:r>
              <a:rPr lang="ru-RU" dirty="0"/>
              <a:t> других модулей для расчета модели. Далее про каждый модуль подробнее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294DF7-1D12-E878-408A-2FA55E84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17" y="1315975"/>
            <a:ext cx="7102726" cy="25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7F027-9412-5BF1-4C1A-7691AC265150}"/>
              </a:ext>
            </a:extLst>
          </p:cNvPr>
          <p:cNvSpPr txBox="1"/>
          <p:nvPr/>
        </p:nvSpPr>
        <p:spPr>
          <a:xfrm>
            <a:off x="361167" y="1833086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5A72-650B-DAA6-ADBE-AD968002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0F5D8E-5178-E30D-A001-DA893217BBEB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B07E5-2D58-68A6-B81E-3381ACA4AFAE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Модуль связи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31FE5-53D7-444A-39C0-0BAEC5B1EB08}"/>
              </a:ext>
            </a:extLst>
          </p:cNvPr>
          <p:cNvSpPr txBox="1"/>
          <p:nvPr/>
        </p:nvSpPr>
        <p:spPr>
          <a:xfrm>
            <a:off x="2483768" y="115519"/>
            <a:ext cx="5112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Возможно и не говорить о нем, он не принципиален и нужен только для клиент сервера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3EB77-5949-08D6-7B06-CE7933B9E852}"/>
              </a:ext>
            </a:extLst>
          </p:cNvPr>
          <p:cNvSpPr txBox="1"/>
          <p:nvPr/>
        </p:nvSpPr>
        <p:spPr>
          <a:xfrm>
            <a:off x="467544" y="1510391"/>
            <a:ext cx="51125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модуля связи: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dirty="0"/>
              <a:t>Публичные поля </a:t>
            </a:r>
            <a:r>
              <a:rPr lang="en-US" dirty="0" err="1"/>
              <a:t>ip</a:t>
            </a:r>
            <a:r>
              <a:rPr lang="en-US" dirty="0"/>
              <a:t>-</a:t>
            </a:r>
            <a:r>
              <a:rPr lang="ru-RU" dirty="0"/>
              <a:t>адрес и порт клиента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Публичные перемен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являются сигнальными флагами для ядра;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800" dirty="0"/>
              <a:t>Публичные методы получения и отправки данных для клиента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26968-E818-9B9C-0D23-1B50338822DA}"/>
              </a:ext>
            </a:extLst>
          </p:cNvPr>
          <p:cNvSpPr txBox="1"/>
          <p:nvPr/>
        </p:nvSpPr>
        <p:spPr>
          <a:xfrm>
            <a:off x="748332" y="3656823"/>
            <a:ext cx="76328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Модуль связи необходим для получения от клиента модели и последующей отправке данных обратно. Использует в своей основе модуль </a:t>
            </a:r>
            <a:r>
              <a:rPr lang="en-US" dirty="0" err="1"/>
              <a:t>gRPC</a:t>
            </a:r>
            <a:r>
              <a:rPr lang="en-US" dirty="0"/>
              <a:t>. </a:t>
            </a:r>
            <a:r>
              <a:rPr lang="ru-RU" dirty="0"/>
              <a:t>Данный протокол выбран, потому что по протоколу данные </a:t>
            </a:r>
            <a:r>
              <a:rPr lang="ru-RU" dirty="0" err="1"/>
              <a:t>сериализуются</a:t>
            </a:r>
            <a:r>
              <a:rPr lang="ru-RU" dirty="0"/>
              <a:t> в стандартизованный формат </a:t>
            </a:r>
            <a:r>
              <a:rPr lang="en-US" dirty="0"/>
              <a:t>JSON</a:t>
            </a:r>
            <a:r>
              <a:rPr lang="ru-RU" dirty="0"/>
              <a:t>, что гарантирует корректную передачу состояний, формул и переходов.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6AC020-AB13-973F-D669-679AE622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14" y="1334895"/>
            <a:ext cx="157184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BA347-EDF9-E8CB-5EB7-3361F41EA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1DB28BB-CC6F-FC52-51B2-9C39240602CA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65B7D-5D5E-FE05-E7C3-BCC6626B58AF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Модуль переменных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2E743-DF95-8F01-BE26-920BACFF4D48}"/>
              </a:ext>
            </a:extLst>
          </p:cNvPr>
          <p:cNvSpPr txBox="1"/>
          <p:nvPr/>
        </p:nvSpPr>
        <p:spPr>
          <a:xfrm>
            <a:off x="467544" y="1510391"/>
            <a:ext cx="45365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модуля переменных: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dirty="0"/>
              <a:t>Переменные могут быть двух типов: с плавающей точкой и логические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Каждая переменная характеризуется, характеризуется тремя параметрами: тип, значение, постоянство(константность)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область переменных.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EC8E5-6063-8FE1-366B-12E540B0D719}"/>
              </a:ext>
            </a:extLst>
          </p:cNvPr>
          <p:cNvSpPr txBox="1"/>
          <p:nvPr/>
        </p:nvSpPr>
        <p:spPr>
          <a:xfrm>
            <a:off x="971600" y="3943171"/>
            <a:ext cx="7632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На слайде представлена </a:t>
            </a:r>
            <a:r>
              <a:rPr lang="en-US" dirty="0"/>
              <a:t>UML-</a:t>
            </a:r>
            <a:r>
              <a:rPr lang="ru-RU" dirty="0"/>
              <a:t>диаграмма модуля переменных. Модуль переменных реализует функции работы с переменными и константами модели. В основе модуля находится двоичное дерево, что обеспечивает одну из наиболее высоких скоростей поиска переменной в памяти.  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C934EC-CAE3-6F30-224B-1C8DDD908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45" y="808017"/>
            <a:ext cx="365811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55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11CB-B6FA-820A-1E9D-75CECFBD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D1A25F-7399-CFDD-C7D6-387774A40CE0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EC085-2958-8D3A-926D-7C565C34D5D9}"/>
              </a:ext>
            </a:extLst>
          </p:cNvPr>
          <p:cNvSpPr txBox="1"/>
          <p:nvPr/>
        </p:nvSpPr>
        <p:spPr>
          <a:xfrm>
            <a:off x="357158" y="346352"/>
            <a:ext cx="814393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Математический модуль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модуль решения дифференциальных уравнений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F4D82-3427-018B-6660-10DA3C1F0BDA}"/>
              </a:ext>
            </a:extLst>
          </p:cNvPr>
          <p:cNvSpPr txBox="1"/>
          <p:nvPr/>
        </p:nvSpPr>
        <p:spPr>
          <a:xfrm>
            <a:off x="412447" y="1162821"/>
            <a:ext cx="59430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математического модуля: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Formula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одно базовое действие: сложение, деление, степени или логическое выражение. Кроме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дифференциальных уравнений.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/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решений дифференциальных уравнений</a:t>
            </a:r>
            <a:r>
              <a:rPr lang="ru-RU" dirty="0"/>
              <a:t>: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Модуль решения дифференциальных уравнений является оберткой над сторонней библиотекой и служит лишь связующим звеном.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CF52AD-5492-839D-779F-A34F0D83FB67}"/>
              </a:ext>
            </a:extLst>
          </p:cNvPr>
          <p:cNvSpPr txBox="1"/>
          <p:nvPr/>
        </p:nvSpPr>
        <p:spPr>
          <a:xfrm>
            <a:off x="1043608" y="4475246"/>
            <a:ext cx="76328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Математический модуль и модуль решения дифференциальных уравнений нельзя рассмотреть в отдельности, но и объединить в одно целое их нельзя. Модуль формулы выполняет действие указанное в </a:t>
            </a:r>
            <a:r>
              <a:rPr lang="en-US" dirty="0"/>
              <a:t>action</a:t>
            </a:r>
            <a:r>
              <a:rPr lang="ru-RU" dirty="0"/>
              <a:t>, для этого он сначала обратится в модуль переменных за значениями переменных, указанных в </a:t>
            </a:r>
            <a:r>
              <a:rPr lang="en-US" dirty="0"/>
              <a:t>operand1 </a:t>
            </a:r>
            <a:r>
              <a:rPr lang="ru-RU" dirty="0"/>
              <a:t>и 2, затем выполнит действие и запишет результат в переменную, указанную в </a:t>
            </a:r>
            <a:r>
              <a:rPr lang="en-US" dirty="0"/>
              <a:t>result</a:t>
            </a:r>
            <a:r>
              <a:rPr lang="ru-RU" dirty="0"/>
              <a:t>. Для реализации систем и уравнений с множеством действий, формула является списком, где первый элемент является наиболее приоритетным действием, а последний наименее.</a:t>
            </a:r>
            <a:r>
              <a:rPr lang="en-US" dirty="0"/>
              <a:t> </a:t>
            </a:r>
            <a:r>
              <a:rPr lang="ru-RU" dirty="0"/>
              <a:t>Также модуль позволяет рассчитать как одно конкретное действие, так и всю систему целиком Модуль решения дифференциальных уравнений является единственным сильно зависимым от сторонней библиотеки и его назначение: составить из дифференциального уравнения необходимые для сторонней библиотеки представления.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68BF1CA-0068-F6B1-C717-C2AB4F85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35" y="766510"/>
            <a:ext cx="2591162" cy="361047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134EF1C-0D65-B97F-0569-86516D58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906" y="-25267"/>
            <a:ext cx="33361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8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304DD-6E29-BE52-ADE1-731B5AEF0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D1589-06AF-4470-1BAD-06C359A727A7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34CEE-5EB8-EBD7-9FEC-94FCBF99E12F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Ядро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86880-E3B4-3641-D469-5042FC8654F5}"/>
              </a:ext>
            </a:extLst>
          </p:cNvPr>
          <p:cNvSpPr txBox="1"/>
          <p:nvPr/>
        </p:nvSpPr>
        <p:spPr>
          <a:xfrm>
            <a:off x="611560" y="4150817"/>
            <a:ext cx="80648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Ядро – главный и единственный незаменяемый компонент вычислителя.</a:t>
            </a:r>
            <a:br>
              <a:rPr lang="ru-RU" dirty="0"/>
            </a:br>
            <a:r>
              <a:rPr lang="ru-RU" dirty="0"/>
              <a:t>Он реализует саму модель в памяти. Внутри модели хранится список состояний, глобальная область переменных и время, как самая уникальная переменная любой модели. Каждое состояние можно описать через его имя, систему уравнений и переходов из него. Переход в свою очередь уже не имеет имени, зато имеет 2 вида формулы, логическую – состоялось ли изменение системы и обычную – что как изменятся параметры при переходе. Так же переход уникален тем, что он единственный способен создавать локальные области данных, чтобы проверка потенциального события не отразилась на системе</a:t>
            </a:r>
            <a:r>
              <a:rPr lang="en-US" dirty="0"/>
              <a:t>. </a:t>
            </a:r>
            <a:r>
              <a:rPr lang="ru-RU" dirty="0"/>
              <a:t>Не маловажной функцией перехода также является </a:t>
            </a:r>
            <a:r>
              <a:rPr lang="en-US" dirty="0"/>
              <a:t>detect()</a:t>
            </a:r>
            <a:r>
              <a:rPr lang="ru-RU" dirty="0"/>
              <a:t>, она запускается, после того, как мы узнаем, что событие случилось, но до того, как будет рассчитаны глобальные изменения.</a:t>
            </a:r>
            <a:r>
              <a:rPr lang="en-US" dirty="0"/>
              <a:t> detect </a:t>
            </a:r>
            <a:r>
              <a:rPr lang="ru-RU" dirty="0"/>
              <a:t>делит дельту времени до 8 раз пополам, чтобы наиболее точно получить параметры модели и время, в котором случилось событие.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B99B32-5889-5C30-698E-F42A6D65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80" y="964730"/>
            <a:ext cx="620164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9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69E4-2C9D-01AE-13BC-608E5BC9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15450D-0617-C485-275F-D0BBD3502745}"/>
              </a:ext>
            </a:extLst>
          </p:cNvPr>
          <p:cNvSpPr txBox="1"/>
          <p:nvPr/>
        </p:nvSpPr>
        <p:spPr>
          <a:xfrm>
            <a:off x="8797590" y="346352"/>
            <a:ext cx="2880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3140A-441D-4ADA-FE38-059FBBB02BC2}"/>
              </a:ext>
            </a:extLst>
          </p:cNvPr>
          <p:cNvSpPr txBox="1"/>
          <p:nvPr/>
        </p:nvSpPr>
        <p:spPr>
          <a:xfrm>
            <a:off x="357158" y="346352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02CAB-D0C4-1D59-5769-38ACDBA0570F}"/>
              </a:ext>
            </a:extLst>
          </p:cNvPr>
          <p:cNvSpPr txBox="1"/>
          <p:nvPr/>
        </p:nvSpPr>
        <p:spPr>
          <a:xfrm>
            <a:off x="611560" y="4150817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В качестве примера возьмем хоть и тривиальную, но достаточно показательную задачу прыгающего мяча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6AEBE-E028-5C40-0CF0-CE605C1E618C}"/>
              </a:ext>
            </a:extLst>
          </p:cNvPr>
          <p:cNvSpPr txBox="1"/>
          <p:nvPr/>
        </p:nvSpPr>
        <p:spPr>
          <a:xfrm>
            <a:off x="467544" y="1022723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Начальное состояние: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6A048-9034-9763-1063-934E513BB870}"/>
              </a:ext>
            </a:extLst>
          </p:cNvPr>
          <p:cNvSpPr txBox="1"/>
          <p:nvPr/>
        </p:nvSpPr>
        <p:spPr>
          <a:xfrm>
            <a:off x="467544" y="200834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Состояние падения: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4A55-EEF7-5860-C2E2-D8C866109CA1}"/>
              </a:ext>
            </a:extLst>
          </p:cNvPr>
          <p:cNvSpPr txBox="1"/>
          <p:nvPr/>
        </p:nvSpPr>
        <p:spPr>
          <a:xfrm>
            <a:off x="467544" y="3219371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</a:pPr>
            <a:r>
              <a:rPr lang="ru-RU" dirty="0"/>
              <a:t>Состояние взлета: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54BAE0-BF2F-4C37-D035-1B33FB7F2A7D}"/>
                  </a:ext>
                </a:extLst>
              </p:cNvPr>
              <p:cNvSpPr txBox="1"/>
              <p:nvPr/>
            </p:nvSpPr>
            <p:spPr>
              <a:xfrm>
                <a:off x="2915816" y="930390"/>
                <a:ext cx="25818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м,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м\с,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=9.8 м\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с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54BAE0-BF2F-4C37-D035-1B33FB7F2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30390"/>
                <a:ext cx="2581861" cy="553998"/>
              </a:xfrm>
              <a:prstGeom prst="rect">
                <a:avLst/>
              </a:prstGeom>
              <a:blipFill>
                <a:blip r:embed="rId2"/>
                <a:stretch>
                  <a:fillRect l="-1887" t="-1099" r="-708" b="-16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F34916-70FE-0CC3-5663-B0ED185D776A}"/>
                  </a:ext>
                </a:extLst>
              </p:cNvPr>
              <p:cNvSpPr txBox="1"/>
              <p:nvPr/>
            </p:nvSpPr>
            <p:spPr>
              <a:xfrm>
                <a:off x="2776518" y="1696101"/>
                <a:ext cx="6021072" cy="10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𝒱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mr>
                      </m:m>
                      <m:r>
                        <a:rPr lang="ru-RU" i="1">
                          <a:latin typeface="Cambria Math" panose="02040503050406030204" pitchFamily="18" charset="0"/>
                        </a:rPr>
                        <m:t>при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 состоянию взлет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F34916-70FE-0CC3-5663-B0ED185D7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18" y="1696101"/>
                <a:ext cx="6021072" cy="1091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5D8AC-D777-066C-794F-20EE0033D7B9}"/>
                  </a:ext>
                </a:extLst>
              </p:cNvPr>
              <p:cNvSpPr txBox="1"/>
              <p:nvPr/>
            </p:nvSpPr>
            <p:spPr>
              <a:xfrm>
                <a:off x="2776518" y="2923459"/>
                <a:ext cx="4919808" cy="10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𝒱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mr>
                      </m:m>
                      <m:r>
                        <a:rPr lang="ru-RU" i="1">
                          <a:latin typeface="Cambria Math" panose="02040503050406030204" pitchFamily="18" charset="0"/>
                        </a:rPr>
                        <m:t>при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 состоянию падение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5D8AC-D777-066C-794F-20EE0033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518" y="2923459"/>
                <a:ext cx="4919808" cy="1091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294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1F46-F622-4296-87AA-E75BF9B9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339C80-6C9A-A4B0-F75E-625B618B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810672"/>
            <a:ext cx="3507854" cy="35078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0D1173-AC35-EDDB-8F12-B3B21B62547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70545-B577-656A-0125-6DC0E4FD0873}"/>
              </a:ext>
            </a:extLst>
          </p:cNvPr>
          <p:cNvSpPr txBox="1"/>
          <p:nvPr/>
        </p:nvSpPr>
        <p:spPr>
          <a:xfrm>
            <a:off x="497242" y="2110084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CA06-49D5-0DF3-AE8B-23EA99CC4A27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ABBFC-2EFC-A330-F414-88768D797741}"/>
              </a:ext>
            </a:extLst>
          </p:cNvPr>
          <p:cNvSpPr txBox="1"/>
          <p:nvPr/>
        </p:nvSpPr>
        <p:spPr>
          <a:xfrm>
            <a:off x="497242" y="3579862"/>
            <a:ext cx="7315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*На данном представлен интерфейс, написанный для тестирования. В нем модель строится из диаграммы состояний. В каждом состоянии и переходе(событии) так же прописываются системы уравнений, в случае с переходами так же и логические, для демонстрации было открыто состояние падения</a:t>
            </a:r>
          </a:p>
        </p:txBody>
      </p:sp>
    </p:spTree>
    <p:extLst>
      <p:ext uri="{BB962C8B-B14F-4D97-AF65-F5344CB8AC3E}">
        <p14:creationId xmlns:p14="http://schemas.microsoft.com/office/powerpoint/2010/main" val="4002994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D91D-C80E-A217-0A17-A357734C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EF3B48-2570-E3A1-A50F-B6C28C0A6287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в формате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D035D-0FBD-63E5-EA63-28B971DACCB4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6C5FB-2541-19F0-435A-21B53629A448}"/>
              </a:ext>
            </a:extLst>
          </p:cNvPr>
          <p:cNvSpPr txBox="1"/>
          <p:nvPr/>
        </p:nvSpPr>
        <p:spPr>
          <a:xfrm>
            <a:off x="859617" y="4047661"/>
            <a:ext cx="7315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*Перед отправкой</a:t>
            </a:r>
            <a:r>
              <a:rPr lang="en-US" dirty="0"/>
              <a:t> </a:t>
            </a:r>
            <a:r>
              <a:rPr lang="ru-RU" dirty="0"/>
              <a:t>клиент </a:t>
            </a:r>
            <a:r>
              <a:rPr lang="ru-RU" dirty="0" err="1"/>
              <a:t>сериализует</a:t>
            </a:r>
            <a:r>
              <a:rPr lang="ru-RU" dirty="0"/>
              <a:t> графическое представление в формат </a:t>
            </a:r>
            <a:r>
              <a:rPr lang="en-US" dirty="0"/>
              <a:t>JSON</a:t>
            </a:r>
            <a:r>
              <a:rPr lang="ru-RU" dirty="0"/>
              <a:t>. Данный пример интересен тем, что напрямую отражает каким образом будет выглядеть модель в памяти вычислителя, за исключением глобальной области переменных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17533C-529A-4DC7-EED8-8D9C9480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1028484"/>
            <a:ext cx="774490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4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9A60E-E45C-B9FB-585F-6CC4DDCF6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2E27C1A-428F-9779-E5B3-1A84C5B256D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B49C8-66D7-A812-7C97-A0E1A1FC03A6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FC92A-F1FE-3A6B-FE2A-A514B6FBC4E3}"/>
              </a:ext>
            </a:extLst>
          </p:cNvPr>
          <p:cNvSpPr txBox="1"/>
          <p:nvPr/>
        </p:nvSpPr>
        <p:spPr>
          <a:xfrm>
            <a:off x="859617" y="4047661"/>
            <a:ext cx="7315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*После получения модели через модуль связи, ядро </a:t>
            </a:r>
            <a:r>
              <a:rPr lang="ru-RU" dirty="0" err="1"/>
              <a:t>дессериализует</a:t>
            </a:r>
            <a:r>
              <a:rPr lang="ru-RU" dirty="0"/>
              <a:t> </a:t>
            </a:r>
            <a:r>
              <a:rPr lang="en-US" dirty="0"/>
              <a:t>JSON </a:t>
            </a:r>
            <a:r>
              <a:rPr lang="ru-RU" dirty="0"/>
              <a:t>и вызовет метод </a:t>
            </a:r>
            <a:r>
              <a:rPr lang="en-US" dirty="0"/>
              <a:t>run(), </a:t>
            </a:r>
            <a:r>
              <a:rPr lang="ru-RU" dirty="0"/>
              <a:t>первым этапом этого метода является вызов начального состояния. На данном этапе создается глобальная область данных и устанавливаются начальные значения переменных и констант. После этого этапа вычислитель оповещает клиента, что он готов и запускает основной цикл.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D1357E-A3F3-A9F7-C8BC-07DAB503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812" y="1131610"/>
            <a:ext cx="3124636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9BD2DB-8440-2701-06D0-8A10B0B91AEF}"/>
              </a:ext>
            </a:extLst>
          </p:cNvPr>
          <p:cNvSpPr txBox="1"/>
          <p:nvPr/>
        </p:nvSpPr>
        <p:spPr>
          <a:xfrm>
            <a:off x="395536" y="1779662"/>
            <a:ext cx="4392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Состояние глобальной области переменных после </a:t>
            </a:r>
            <a:r>
              <a:rPr lang="ru-RU" dirty="0" err="1"/>
              <a:t>дессериализации</a:t>
            </a:r>
            <a:r>
              <a:rPr lang="ru-RU" dirty="0"/>
              <a:t> модели и установки начального состояния</a:t>
            </a:r>
          </a:p>
        </p:txBody>
      </p:sp>
    </p:spTree>
    <p:extLst>
      <p:ext uri="{BB962C8B-B14F-4D97-AF65-F5344CB8AC3E}">
        <p14:creationId xmlns:p14="http://schemas.microsoft.com/office/powerpoint/2010/main" val="251112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A4098-4E14-DA79-FCE1-4C9F7CD8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9E7D2D8-F3CC-C2B5-BC89-54725176F455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расчет состояния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0D75-2BFD-46C7-1CC3-512B70DF61CA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EB3C4-B006-239C-03FA-A718C0E3A9AB}"/>
              </a:ext>
            </a:extLst>
          </p:cNvPr>
          <p:cNvSpPr txBox="1"/>
          <p:nvPr/>
        </p:nvSpPr>
        <p:spPr>
          <a:xfrm>
            <a:off x="859617" y="4047661"/>
            <a:ext cx="73151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Главный цикл является основой динамического расчета модели. Одна итерация цикла увеличивает время в модели на </a:t>
            </a:r>
            <a:r>
              <a:rPr lang="en-US" dirty="0"/>
              <a:t>dt</a:t>
            </a:r>
            <a:r>
              <a:rPr lang="ru-RU" dirty="0"/>
              <a:t>, но только в конце итерации. Цикл ограничен по времени, пользователь задает максимальное время расчета в секундах, либо пока пользователь не отправит сигнал стоп.</a:t>
            </a:r>
            <a:br>
              <a:rPr lang="ru-RU" dirty="0"/>
            </a:br>
            <a:r>
              <a:rPr lang="ru-RU" dirty="0"/>
              <a:t>Первым этапом цикла является вычисление изменений переменной за отведенное </a:t>
            </a:r>
            <a:r>
              <a:rPr lang="en-US" dirty="0"/>
              <a:t>dt – </a:t>
            </a:r>
            <a:r>
              <a:rPr lang="ru-RU" dirty="0"/>
              <a:t>расчет системы уравнений состояния и обновление глобальной области переменных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EC12A-6290-92DE-4AAA-A07BFA7D2586}"/>
              </a:ext>
            </a:extLst>
          </p:cNvPr>
          <p:cNvSpPr txBox="1"/>
          <p:nvPr/>
        </p:nvSpPr>
        <p:spPr>
          <a:xfrm>
            <a:off x="539552" y="1851670"/>
            <a:ext cx="4392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Расчет системы уравнений представляет собой обход листа формул, из которых данная система состоит и вызов </a:t>
            </a:r>
            <a:r>
              <a:rPr lang="en-US" dirty="0" err="1"/>
              <a:t>api</a:t>
            </a:r>
            <a:r>
              <a:rPr lang="ru-RU" dirty="0"/>
              <a:t> математического модуля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37F393-AC42-65B5-A981-FE50BA05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928138"/>
            <a:ext cx="1839228" cy="30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594A-D138-A279-35C9-B51C3774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504038-A109-3F64-21BF-FA999064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39" y="665521"/>
            <a:ext cx="2704954" cy="39599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320F1-BADA-E654-C28E-ED65F7033B13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проверка событий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E2ADC-A676-81F2-3E27-65ED855A96C0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CBE29-3650-5F18-9550-DA598CF6F41C}"/>
              </a:ext>
            </a:extLst>
          </p:cNvPr>
          <p:cNvSpPr txBox="1"/>
          <p:nvPr/>
        </p:nvSpPr>
        <p:spPr>
          <a:xfrm>
            <a:off x="859617" y="4047661"/>
            <a:ext cx="73151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Вторым и третьим этапами выступает проверка событий.</a:t>
            </a:r>
            <a:br>
              <a:rPr lang="ru-RU" dirty="0"/>
            </a:br>
            <a:r>
              <a:rPr lang="ru-RU" dirty="0"/>
              <a:t>Сначала мы проверяем выполняются ли условия перехода. Для этого выделяется локальная область переменных и решается логическая система уравнений. Затем, если событие произошло, наступает третий этап. В нем сначала детектируется событие и сохраняются наиболее точные значения модели в этот момент. Затем рассчитывается система уравнений, характеризующих данное событие.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BA9F3-590E-12B6-20BF-6B4E8543718A}"/>
              </a:ext>
            </a:extLst>
          </p:cNvPr>
          <p:cNvSpPr txBox="1"/>
          <p:nvPr/>
        </p:nvSpPr>
        <p:spPr>
          <a:xfrm>
            <a:off x="539552" y="1851670"/>
            <a:ext cx="43924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Проверка события в общем похожа на решение обычной системы уравнений и использует то же самое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ru-RU" dirty="0"/>
              <a:t>математического модуля. Отличие в том, что мы ждем именно логический ответ </a:t>
            </a:r>
            <a:r>
              <a:rPr lang="en-US" dirty="0"/>
              <a:t>True</a:t>
            </a:r>
            <a:r>
              <a:rPr lang="ru-RU" dirty="0"/>
              <a:t> – событие произошло, или </a:t>
            </a:r>
            <a:r>
              <a:rPr lang="en-US" dirty="0"/>
              <a:t>False – </a:t>
            </a:r>
            <a:r>
              <a:rPr lang="ru-RU" dirty="0"/>
              <a:t>не произошло </a:t>
            </a:r>
          </a:p>
        </p:txBody>
      </p:sp>
    </p:spTree>
    <p:extLst>
      <p:ext uri="{BB962C8B-B14F-4D97-AF65-F5344CB8AC3E}">
        <p14:creationId xmlns:p14="http://schemas.microsoft.com/office/powerpoint/2010/main" val="33100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961D-3AE4-90E5-BC20-4D544A8B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8D299F-92D1-3744-7FAA-EF01585BF4CF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AFC40-5BA2-1535-7A06-1BCBE322D59A}"/>
              </a:ext>
            </a:extLst>
          </p:cNvPr>
          <p:cNvSpPr txBox="1"/>
          <p:nvPr/>
        </p:nvSpPr>
        <p:spPr>
          <a:xfrm>
            <a:off x="251520" y="1971585"/>
            <a:ext cx="6087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/>
              <a:t> </a:t>
            </a:r>
            <a:r>
              <a:rPr lang="ru-RU" dirty="0"/>
              <a:t>в распределенной архитектуре</a:t>
            </a:r>
          </a:p>
        </p:txBody>
      </p:sp>
    </p:spTree>
    <p:extLst>
      <p:ext uri="{BB962C8B-B14F-4D97-AF65-F5344CB8AC3E}">
        <p14:creationId xmlns:p14="http://schemas.microsoft.com/office/powerpoint/2010/main" val="1654975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F523B-3789-1037-8EE1-C33B35A8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9E11C6-3FA3-5AF8-3C10-92569F82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22" y="818840"/>
            <a:ext cx="4288604" cy="38549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E5DF4-1909-B125-4398-CF1339FB837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69C2-0B95-69B7-82E2-C0D181DEA1D9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B3E54-2F34-8FFC-D4BE-F7847488E1E2}"/>
              </a:ext>
            </a:extLst>
          </p:cNvPr>
          <p:cNvSpPr txBox="1"/>
          <p:nvPr/>
        </p:nvSpPr>
        <p:spPr>
          <a:xfrm>
            <a:off x="859617" y="4047661"/>
            <a:ext cx="7315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Главный цикл для задачи с мячом начнется с состояния </a:t>
            </a:r>
            <a:r>
              <a:rPr lang="en-US" dirty="0"/>
              <a:t>down</a:t>
            </a:r>
            <a:r>
              <a:rPr lang="ru-RU" dirty="0"/>
              <a:t>, на экране сейчас представлена раскрытая структура памяти для данного состояния. На первом этапе выполнится расчет системы уравнений, на втором проверится условие перехода, в данном состоянии он один. Если условие истинно, то выполнится детектирование события и расчет системы уравнений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91149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4B835-3324-287A-A311-CA4F3D8A9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7BA0E1-6991-363F-C7D9-30EAAC1C7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4" y="808017"/>
            <a:ext cx="7049771" cy="3847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E290D4-D8B7-3FCB-BCC4-6A267E349F53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35E71-A0F2-90C7-971F-5EB0D927C136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A65DF-11C1-4653-7C03-E1434AFF5992}"/>
              </a:ext>
            </a:extLst>
          </p:cNvPr>
          <p:cNvSpPr txBox="1"/>
          <p:nvPr/>
        </p:nvSpPr>
        <p:spPr>
          <a:xfrm>
            <a:off x="914441" y="4230282"/>
            <a:ext cx="73151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На экране сейчас представлен график модели на протяжении 2.</a:t>
            </a:r>
            <a:r>
              <a:rPr lang="en-US" dirty="0"/>
              <a:t>6</a:t>
            </a:r>
            <a:r>
              <a:rPr lang="ru-RU" dirty="0"/>
              <a:t> секунд и две ближайшие точки к событию, выявленные с помощью детектора.</a:t>
            </a:r>
          </a:p>
        </p:txBody>
      </p:sp>
    </p:spTree>
    <p:extLst>
      <p:ext uri="{BB962C8B-B14F-4D97-AF65-F5344CB8AC3E}">
        <p14:creationId xmlns:p14="http://schemas.microsoft.com/office/powerpoint/2010/main" val="22473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4EC46-0D70-DF1F-5380-8A40EED0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2BF415A-BA15-A38E-7D47-ECD17E03549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75C08-E5A0-9F97-FF87-B8D0ADC83CE2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E410C-A53D-4364-F54A-DF1F10E0A77A}"/>
              </a:ext>
            </a:extLst>
          </p:cNvPr>
          <p:cNvSpPr txBox="1"/>
          <p:nvPr/>
        </p:nvSpPr>
        <p:spPr>
          <a:xfrm>
            <a:off x="914441" y="4230282"/>
            <a:ext cx="7315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 Таким образом можно сказать, что данный подход является одним из возможных подходов реализации унифицированного представления. При тестировании приведенного примера, а так же иных задач, как например о двух баках можно утверждать, что данная реализация работает на большой вариативности задач и систем уравнений.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D7AC8-3C5E-79F9-696E-5741DA8D06D3}"/>
              </a:ext>
            </a:extLst>
          </p:cNvPr>
          <p:cNvSpPr txBox="1"/>
          <p:nvPr/>
        </p:nvSpPr>
        <p:spPr>
          <a:xfrm>
            <a:off x="8604448" y="346352"/>
            <a:ext cx="48117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86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D4C0-53C4-54FD-97F2-9241C5C3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EEBDCD-4F77-B2F3-A25A-F3F1D68CF736}"/>
              </a:ext>
            </a:extLst>
          </p:cNvPr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FC61DD9-776E-ADBD-4B13-5302509B1B47}"/>
              </a:ext>
            </a:extLst>
          </p:cNvPr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107744-3941-1078-BDB9-3F1CB52B0BA0}"/>
              </a:ext>
            </a:extLst>
          </p:cNvPr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5992F21-A354-AE70-06D3-4BC5ED227CA9}"/>
              </a:ext>
            </a:extLst>
          </p:cNvPr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2F8E65C-CA06-C54E-A686-C5CC14C04417}"/>
              </a:ext>
            </a:extLst>
          </p:cNvPr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Разработка и исследование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23AF8-2789-C2A3-EE19-E7A389D7BE66}"/>
              </a:ext>
            </a:extLst>
          </p:cNvPr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D0B33DB-5D2A-93CF-1A14-A27ABC05FB13}"/>
              </a:ext>
            </a:extLst>
          </p:cNvPr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DC62D-C909-14A8-416F-5631FC198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8D5D02-FD8A-0D61-D40D-FC76DFD14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0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2DB64-3FEF-E4D0-D540-651531DF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0513DD-134C-FDDD-F149-D19C2507F1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75530"/>
            <a:ext cx="6480719" cy="3584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F173B-BFBA-7158-CF2C-4326F8363AB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1C526-64B4-ADF6-1045-2FE6E7B47992}"/>
              </a:ext>
            </a:extLst>
          </p:cNvPr>
          <p:cNvSpPr txBox="1"/>
          <p:nvPr/>
        </p:nvSpPr>
        <p:spPr>
          <a:xfrm>
            <a:off x="2077990" y="4077073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35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FC7B-3319-B4F5-C309-BB1E2C7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8B8EA5-D50B-07AB-5B7D-6BA6A24E7C1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 err="1"/>
              <a:t>gRPC</a:t>
            </a:r>
            <a:r>
              <a:rPr lang="en-US" sz="2400" b="1" dirty="0"/>
              <a:t> </a:t>
            </a:r>
            <a:r>
              <a:rPr lang="ru-RU" sz="2400" b="1" dirty="0"/>
              <a:t>и форматы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7A12-9A9F-2BBB-ADA3-1C0C23495CB4}"/>
              </a:ext>
            </a:extLst>
          </p:cNvPr>
          <p:cNvSpPr txBox="1"/>
          <p:nvPr/>
        </p:nvSpPr>
        <p:spPr>
          <a:xfrm>
            <a:off x="357158" y="2014661"/>
            <a:ext cx="354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gRPC</a:t>
            </a:r>
            <a:r>
              <a:rPr lang="ru-RU" dirty="0"/>
              <a:t> + Protocol </a:t>
            </a:r>
            <a:r>
              <a:rPr lang="ru-RU" dirty="0" err="1"/>
              <a:t>Buffers</a:t>
            </a:r>
            <a:r>
              <a:rPr lang="ru-RU" dirty="0"/>
              <a:t> (HTTP/2) обеспечивают эффективный, типизированный обмен данными</a:t>
            </a:r>
          </a:p>
        </p:txBody>
      </p:sp>
      <p:pic>
        <p:nvPicPr>
          <p:cNvPr id="2" name="Рисунок 1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23EA34-438F-8B0E-31E5-7576FAF355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2490" y="134761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445E-7281-8813-6EB8-9CE55489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71EDBA-6E3A-079C-3CCF-7E1C43D240C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данных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A2E681-17C1-F8F0-8E13-88CA5964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818840"/>
            <a:ext cx="3431108" cy="36737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E8406C-9274-59D6-E35F-CDDF8FB92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258" y="756984"/>
            <a:ext cx="3829584" cy="36295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C57981-2977-E762-5A76-276A3D0EE2D2}"/>
              </a:ext>
            </a:extLst>
          </p:cNvPr>
          <p:cNvSpPr txBox="1"/>
          <p:nvPr/>
        </p:nvSpPr>
        <p:spPr>
          <a:xfrm>
            <a:off x="1872840" y="3846221"/>
            <a:ext cx="511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Общая логическая схема и пример для задачи падающего мяча и состояния падения в частности</a:t>
            </a:r>
          </a:p>
        </p:txBody>
      </p:sp>
    </p:spTree>
    <p:extLst>
      <p:ext uri="{BB962C8B-B14F-4D97-AF65-F5344CB8AC3E}">
        <p14:creationId xmlns:p14="http://schemas.microsoft.com/office/powerpoint/2010/main" val="65272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1F6F-E98B-C0DF-8C5C-028A5923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73F637F-DDD2-E554-4298-E971F8C8CA40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Представление модели в формате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6B1871-D73F-63A5-3DA4-FB146905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1023721"/>
            <a:ext cx="7716327" cy="3096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614F9-A9E2-B489-534E-555CB7F8B2FC}"/>
              </a:ext>
            </a:extLst>
          </p:cNvPr>
          <p:cNvSpPr txBox="1"/>
          <p:nvPr/>
        </p:nvSpPr>
        <p:spPr>
          <a:xfrm>
            <a:off x="2699791" y="3796612"/>
            <a:ext cx="3744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Представления состояния падения и его переходы в формате </a:t>
            </a:r>
            <a:r>
              <a:rPr lang="en-US" dirty="0"/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25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417C-D393-D228-AB17-41EF9A3A6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B38230-323F-CE2C-00E0-AD24DB49A41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Клиентский интерфейс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49E06-28DA-039E-7F79-C1676C940783}"/>
              </a:ext>
            </a:extLst>
          </p:cNvPr>
          <p:cNvSpPr txBox="1"/>
          <p:nvPr/>
        </p:nvSpPr>
        <p:spPr>
          <a:xfrm>
            <a:off x="467544" y="2139702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63A97-BA6C-4259-6386-1A96487F7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9" y="631416"/>
            <a:ext cx="394667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A987-B237-33A2-1B27-1AB28F6E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7DAE09-2553-E8A8-06EE-586557CEC17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Сервер-вычислитель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D57C7-3D95-42E2-B117-E7BDCEF79985}"/>
              </a:ext>
            </a:extLst>
          </p:cNvPr>
          <p:cNvSpPr txBox="1"/>
          <p:nvPr/>
        </p:nvSpPr>
        <p:spPr>
          <a:xfrm>
            <a:off x="2843808" y="4034725"/>
            <a:ext cx="374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Архитектура сервера-вычислителя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CEF3F9-BDEA-0A18-5A78-450DE5D8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7" y="1129576"/>
            <a:ext cx="7199494" cy="25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8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ГТУ НЭТИ Stem">
      <a:majorFont>
        <a:latin typeface="Stem Text Bold"/>
        <a:ea typeface=""/>
        <a:cs typeface=""/>
      </a:majorFont>
      <a:minorFont>
        <a:latin typeface="Stem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491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3666</TotalTime>
  <Words>1597</Words>
  <Application>Microsoft Office PowerPoint</Application>
  <PresentationFormat>Экран (16:9)</PresentationFormat>
  <Paragraphs>152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Stem Text</vt:lpstr>
      <vt:lpstr>Stem Text Bold</vt:lpstr>
      <vt:lpstr>Calibri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НГТУ НЭТИ 16:9</dc:title>
  <dc:creator>Валентин Кривица</dc:creator>
  <cp:lastModifiedBy>blrds@yandex.ru</cp:lastModifiedBy>
  <cp:revision>49</cp:revision>
  <dcterms:created xsi:type="dcterms:W3CDTF">2019-05-10T11:12:43Z</dcterms:created>
  <dcterms:modified xsi:type="dcterms:W3CDTF">2025-05-20T06:01:01Z</dcterms:modified>
</cp:coreProperties>
</file>