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6" r:id="rId10"/>
    <p:sldId id="303" r:id="rId11"/>
    <p:sldId id="307" r:id="rId12"/>
    <p:sldId id="308" r:id="rId13"/>
    <p:sldId id="309" r:id="rId14"/>
    <p:sldId id="304" r:id="rId15"/>
    <p:sldId id="305" r:id="rId16"/>
    <p:sldId id="310" r:id="rId17"/>
    <p:sldId id="314" r:id="rId18"/>
    <p:sldId id="312" r:id="rId19"/>
    <p:sldId id="313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038A-0CDE-4250-80E8-F900524DD1A0}" type="datetimeFigureOut">
              <a:rPr lang="ru-RU" smtClean="0"/>
              <a:pPr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48C8-AE02-4D35-8992-A8AD697B3B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2224568"/>
            <a:ext cx="6408712" cy="1395085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tx1"/>
                </a:solidFill>
              </a:rPr>
              <a:t>Разработка и исследование унифицированного представления дискретно-непрерывных моделей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790" y="870754"/>
            <a:ext cx="717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Факультет автоматики и вычислительной техники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Кафедра АСУ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400506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    Трибунский Владислав  Алексеевич</a:t>
            </a:r>
          </a:p>
          <a:p>
            <a:r>
              <a:rPr lang="ru-RU" dirty="0"/>
              <a:t>Группа     АСМ-23</a:t>
            </a:r>
          </a:p>
          <a:p>
            <a:endParaRPr lang="ru-RU" dirty="0"/>
          </a:p>
          <a:p>
            <a:r>
              <a:rPr lang="ru-RU" dirty="0"/>
              <a:t>Научный руководитель    к.т.н., Достовалов Дмитрий Николаевич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t="20509" r="94558" b="71603"/>
          <a:stretch>
            <a:fillRect/>
          </a:stretch>
        </p:blipFill>
        <p:spPr bwMode="auto">
          <a:xfrm>
            <a:off x="207646" y="764704"/>
            <a:ext cx="1296144" cy="9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80246-ED6F-0B84-7F56-73F4D9FB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53E60F-ED5C-4DD5-D748-474DF1C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F118B-7852-B547-96EE-D5279D84F4E2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запуска системы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FCC04-A101-5AAC-71DD-B73DE72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3" y="2328147"/>
            <a:ext cx="7209013" cy="2201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82E00-1FE2-635E-F180-3ED4E2C6B422}"/>
              </a:ext>
            </a:extLst>
          </p:cNvPr>
          <p:cNvSpPr txBox="1"/>
          <p:nvPr/>
        </p:nvSpPr>
        <p:spPr>
          <a:xfrm>
            <a:off x="1884835" y="5373216"/>
            <a:ext cx="537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Задача о жидкости в двух баках, представленная в формате диаграммы состояний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1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BEB20-9963-9096-1502-9483EBF6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22D8E91-103E-F95B-6865-108B13EB1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68" y="984212"/>
            <a:ext cx="6258488" cy="498824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37C143-0E64-C801-959E-8ACB0705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8066E-6D85-1C83-9266-118CCE70546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Пользовательский интерфейс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BAD40-71B0-91D0-4F41-494C748FD8AC}"/>
              </a:ext>
            </a:extLst>
          </p:cNvPr>
          <p:cNvSpPr txBox="1"/>
          <p:nvPr/>
        </p:nvSpPr>
        <p:spPr>
          <a:xfrm>
            <a:off x="2612430" y="5989129"/>
            <a:ext cx="39473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Веб-интерфейс (C#, WPF/MVVM) для задания параметров модели и получения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237026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C949E-8328-8820-78C9-5828F3E6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2A43DC-DF3F-CA41-27E2-2904D23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26ACE-6881-84BC-8F7D-739AFB8C36E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Модель в формате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D536-5299-6527-DC8D-D71F89A3AE88}"/>
              </a:ext>
            </a:extLst>
          </p:cNvPr>
          <p:cNvSpPr txBox="1"/>
          <p:nvPr/>
        </p:nvSpPr>
        <p:spPr>
          <a:xfrm>
            <a:off x="2186003" y="5825286"/>
            <a:ext cx="49880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Состояние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openVout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формате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E70E28-E48E-60F4-8B17-011248C1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1" y="1203592"/>
            <a:ext cx="8592998" cy="44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F651-ABCA-E2CB-C9DF-7E4173A5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C54839-1C93-48A5-DCA3-2AB3A3D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D976D-5791-2D68-877D-B42CF3C4DEF2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этап начального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0F367-49DF-F19C-E40C-8678B4BB7F76}"/>
              </a:ext>
            </a:extLst>
          </p:cNvPr>
          <p:cNvSpPr txBox="1"/>
          <p:nvPr/>
        </p:nvSpPr>
        <p:spPr>
          <a:xfrm>
            <a:off x="1871700" y="5661248"/>
            <a:ext cx="56166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Состояние глобальной области переменных после </a:t>
            </a:r>
            <a:r>
              <a:rPr lang="ru-RU" sz="1600" dirty="0" err="1"/>
              <a:t>дессериализации</a:t>
            </a:r>
            <a:r>
              <a:rPr lang="ru-RU" sz="1600" dirty="0"/>
              <a:t> модели и установки начального состояния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FF6357-1E8E-8175-C223-0BB86D02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76" y="1673472"/>
            <a:ext cx="3137247" cy="38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314B-EC2B-41CE-E5DA-EA0498AE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0FD8B2-7927-FE06-F853-FA3B897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5386-788A-C1EC-6C5E-42DABD125280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расчет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FD59D-1D46-9172-0412-686C176F53F8}"/>
              </a:ext>
            </a:extLst>
          </p:cNvPr>
          <p:cNvSpPr txBox="1"/>
          <p:nvPr/>
        </p:nvSpPr>
        <p:spPr>
          <a:xfrm>
            <a:off x="899592" y="3268636"/>
            <a:ext cx="47525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Расчет системы уравнений представляет собой обход листа формул, из которых данная система состоит и вызов </a:t>
            </a:r>
            <a:r>
              <a:rPr lang="en-US" sz="1600" dirty="0" err="1"/>
              <a:t>api</a:t>
            </a:r>
            <a:r>
              <a:rPr lang="ru-RU" sz="1600" dirty="0"/>
              <a:t> математического модуля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3246FD-0D9E-3892-93AA-B7B076913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518" y="1277612"/>
            <a:ext cx="2884324" cy="472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6E02-968B-1EEE-7D9D-AFC42366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C6C073-5E71-B10A-0F00-D831EF3C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015281"/>
            <a:ext cx="3610744" cy="538623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B2C44-E981-0311-6C69-0AFE6490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536FB-3721-9C73-19EE-3B24CB03D13F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проверка событий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605B1-6D5C-59E0-7A6D-E311CE3C06F2}"/>
              </a:ext>
            </a:extLst>
          </p:cNvPr>
          <p:cNvSpPr txBox="1"/>
          <p:nvPr/>
        </p:nvSpPr>
        <p:spPr>
          <a:xfrm>
            <a:off x="899592" y="3092846"/>
            <a:ext cx="460851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Проверка события в общем похожа на решение обычной системы уравнений и использует то же самое </a:t>
            </a:r>
            <a:r>
              <a:rPr lang="en-US" sz="1600" dirty="0" err="1"/>
              <a:t>api</a:t>
            </a:r>
            <a:r>
              <a:rPr lang="en-US" sz="1600" dirty="0"/>
              <a:t> </a:t>
            </a:r>
            <a:r>
              <a:rPr lang="ru-RU" sz="1600" dirty="0"/>
              <a:t>математического модуля. Отличие в том, что мы ждем именно логический ответ </a:t>
            </a:r>
            <a:r>
              <a:rPr lang="en-US" sz="1600" dirty="0"/>
              <a:t>True</a:t>
            </a:r>
            <a:r>
              <a:rPr lang="ru-RU" sz="1600" dirty="0"/>
              <a:t> – событие произошло, или </a:t>
            </a:r>
            <a:r>
              <a:rPr lang="en-US" sz="1600" dirty="0"/>
              <a:t>False – </a:t>
            </a:r>
            <a:r>
              <a:rPr lang="ru-RU" sz="1600" dirty="0"/>
              <a:t>не произошло </a:t>
            </a:r>
          </a:p>
        </p:txBody>
      </p:sp>
    </p:spTree>
    <p:extLst>
      <p:ext uri="{BB962C8B-B14F-4D97-AF65-F5344CB8AC3E}">
        <p14:creationId xmlns:p14="http://schemas.microsoft.com/office/powerpoint/2010/main" val="356811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FBF1-6D7A-E304-F473-464052778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3C5CCC-9061-FA4D-A8FE-E6A913E5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997A3-7EF0-9E39-05BC-7D01F780557D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AA5D-05A8-36D4-5E7B-B136D1304064}"/>
              </a:ext>
            </a:extLst>
          </p:cNvPr>
          <p:cNvSpPr txBox="1"/>
          <p:nvPr/>
        </p:nvSpPr>
        <p:spPr>
          <a:xfrm>
            <a:off x="2069722" y="5125883"/>
            <a:ext cx="52205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Структура модели, состояния </a:t>
            </a:r>
            <a:r>
              <a:rPr lang="en-US" sz="1600" dirty="0" err="1"/>
              <a:t>openVout</a:t>
            </a:r>
            <a:r>
              <a:rPr lang="en-US" sz="1600" dirty="0"/>
              <a:t> </a:t>
            </a:r>
            <a:r>
              <a:rPr lang="ru-RU" sz="1600" dirty="0"/>
              <a:t>и его характеристик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EA3F2A-3DC9-72CB-C5B0-686A8BD8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5" y="1918756"/>
            <a:ext cx="790685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1CDE-0CBD-541A-74C8-A7CA414A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4446C0-0596-69FB-492A-0A4746F2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27A6-D407-6F6E-1D22-12A6BB988CE4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0FEDBF-F1BA-8361-D000-3BA2A422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6" y="1364849"/>
            <a:ext cx="8247928" cy="41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2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42FC1-A031-893E-80AC-31B2B89E3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7E3E16-E1AC-B291-D7EC-71427562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B6CF5-8D59-A287-D304-175F2670BC2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Выводы и практическая значимость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4DCDE-3559-E2C5-40A2-94BFC439837F}"/>
              </a:ext>
            </a:extLst>
          </p:cNvPr>
          <p:cNvSpPr txBox="1"/>
          <p:nvPr/>
        </p:nvSpPr>
        <p:spPr>
          <a:xfrm>
            <a:off x="824826" y="1124744"/>
            <a:ext cx="7494347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В рамках работы были проанализированы используемые инструменты для моделирования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Modelica</a:t>
            </a:r>
            <a:r>
              <a:rPr lang="en-US" dirty="0"/>
              <a:t>, </a:t>
            </a:r>
            <a:r>
              <a:rPr lang="en-US" dirty="0" err="1"/>
              <a:t>SimInTech</a:t>
            </a:r>
            <a:r>
              <a:rPr lang="en-US" dirty="0"/>
              <a:t>)</a:t>
            </a: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Выявлены общие паттерны и ограничения для разных задач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Сформулированы требования и рекомендации для унифицированного представления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Был реализован прототип, реализующий логику унифицированного представления на языке С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Прототип был протестирован на типовых задачах, результаты проверены на соответствие с решениями в других инструментах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Унифицированный формат упрощает описание моделей и снижает затраты на разработку и тестирование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Распределённая архитектура обеспечивает гибкость, масштабируемость и надёжность решения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0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CB0C-1A61-5AE6-0DEC-A30B135E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983B0-7DE5-0A85-1BE0-EA029B83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680" y="2224568"/>
            <a:ext cx="6408712" cy="1395085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tx1"/>
                </a:solidFill>
              </a:rPr>
              <a:t>Разработка и исследование унифицированного представления дискретно-непрерывных моделей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761D9-B921-EEE2-C95E-766829CA028F}"/>
              </a:ext>
            </a:extLst>
          </p:cNvPr>
          <p:cNvSpPr txBox="1"/>
          <p:nvPr/>
        </p:nvSpPr>
        <p:spPr>
          <a:xfrm>
            <a:off x="1503790" y="870754"/>
            <a:ext cx="7172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Факультет автоматики и вычислительной техники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Кафедра АСУ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A21C6-C8A2-3024-D667-1ACFD8632E06}"/>
              </a:ext>
            </a:extLst>
          </p:cNvPr>
          <p:cNvSpPr txBox="1"/>
          <p:nvPr/>
        </p:nvSpPr>
        <p:spPr>
          <a:xfrm>
            <a:off x="611560" y="4005064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    Трибунский Владислав  Алексеевич</a:t>
            </a:r>
          </a:p>
          <a:p>
            <a:r>
              <a:rPr lang="ru-RU" dirty="0"/>
              <a:t>Группа     АСМ-23</a:t>
            </a:r>
          </a:p>
          <a:p>
            <a:endParaRPr lang="ru-RU" dirty="0"/>
          </a:p>
          <a:p>
            <a:r>
              <a:rPr lang="ru-RU" dirty="0"/>
              <a:t>Научный руководитель    к.т.н., Достовалов Дмитрий Николаевич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2CF31DB-10C2-5D32-05CD-B55BB45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0509" r="94558" b="71603"/>
          <a:stretch>
            <a:fillRect/>
          </a:stretch>
        </p:blipFill>
        <p:spPr bwMode="auto">
          <a:xfrm>
            <a:off x="207646" y="764704"/>
            <a:ext cx="1296144" cy="9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1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D91B8-FA89-931A-6F2B-CC863103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89A3AF-F494-1238-9F19-2E46040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A2CF-6BA9-AE03-2AFC-22E547C76FF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1573B-93ED-4AFC-7FCD-1E0AC39290F1}"/>
              </a:ext>
            </a:extLst>
          </p:cNvPr>
          <p:cNvSpPr txBox="1"/>
          <p:nvPr/>
        </p:nvSpPr>
        <p:spPr>
          <a:xfrm>
            <a:off x="539552" y="1062239"/>
            <a:ext cx="8147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Моделирование событийно-непрерывных процессов востребовано в промышленности, телекоммуникациях и науке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Переход к распределённым вычислениям требует надёжного и унифицированного формата моделей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1B7A6E-578F-DFDA-FB62-2F5C112C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5" y="2539567"/>
            <a:ext cx="4896533" cy="3019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71747-72DF-F14C-1621-64BBA3153566}"/>
              </a:ext>
            </a:extLst>
          </p:cNvPr>
          <p:cNvSpPr txBox="1"/>
          <p:nvPr/>
        </p:nvSpPr>
        <p:spPr>
          <a:xfrm>
            <a:off x="2123733" y="5559413"/>
            <a:ext cx="4896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Пример событийно-непрерывного процесса: Задача о жидкости в двух баках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32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4122-27CE-3199-B684-73167493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994323-8AE7-D027-373E-13D9B51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2B9BD-365F-5D41-A874-93D2638DD7BE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исследования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4FB0-C15D-8F2B-DD5F-AA62AC0E2CD8}"/>
              </a:ext>
            </a:extLst>
          </p:cNvPr>
          <p:cNvSpPr txBox="1"/>
          <p:nvPr/>
        </p:nvSpPr>
        <p:spPr>
          <a:xfrm>
            <a:off x="498376" y="1556792"/>
            <a:ext cx="814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Цель: создать унифицированную структуру данных, способную хранить и обрабатывать как дискретные, так и дифференциальные системы уравнений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распределенной архитектуре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D4261-14FA-A8E0-E2DD-1FD30001B79B}"/>
              </a:ext>
            </a:extLst>
          </p:cNvPr>
          <p:cNvSpPr txBox="1"/>
          <p:nvPr/>
        </p:nvSpPr>
        <p:spPr>
          <a:xfrm>
            <a:off x="464046" y="3212976"/>
            <a:ext cx="81472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имеющихся решений и методов описания дискретно-непрерывных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Выявление ограничений и общих паттернов для создания унифицированного представления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Формулирование требований к унифицированному представлению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написание прототипа, реализующего логику унифицированного представления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 и сравнение качества решений с имеющимися инструментами</a:t>
            </a:r>
          </a:p>
        </p:txBody>
      </p:sp>
    </p:spTree>
    <p:extLst>
      <p:ext uri="{BB962C8B-B14F-4D97-AF65-F5344CB8AC3E}">
        <p14:creationId xmlns:p14="http://schemas.microsoft.com/office/powerpoint/2010/main" val="411247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41833-D2D1-0BA4-1F2F-FC90C3261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367F061-92E4-ED41-B3F6-CD976975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D0E72-D560-1953-87E9-5A02D47FD753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Клиент-серверная архитектура системы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BA642C8-0EAC-F94A-52F9-90A8EDBB9B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1871389"/>
            <a:ext cx="6480719" cy="3584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EC074-5023-E1D8-37E3-798B86E9E13D}"/>
              </a:ext>
            </a:extLst>
          </p:cNvPr>
          <p:cNvSpPr txBox="1"/>
          <p:nvPr/>
        </p:nvSpPr>
        <p:spPr>
          <a:xfrm>
            <a:off x="2077991" y="5888008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сервер-слушатель</a:t>
            </a:r>
            <a:r>
              <a:rPr lang="ru-RU" sz="1600" dirty="0"/>
              <a:t>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0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9511-029D-D220-24F5-D892FFD32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DBD02-0ABA-7DDF-AE19-9FCCDC2F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990B-5CE3-E344-FDEA-B34A4A2E9F3B}"/>
              </a:ext>
            </a:extLst>
          </p:cNvPr>
          <p:cNvSpPr txBox="1"/>
          <p:nvPr/>
        </p:nvSpPr>
        <p:spPr>
          <a:xfrm>
            <a:off x="1583160" y="530785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вычислителя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194ED4B-4E56-3914-F7E2-634B8DD9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37" y="2173225"/>
            <a:ext cx="7102726" cy="251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C0A36-C330-4D26-3BEC-191E21B870DA}"/>
              </a:ext>
            </a:extLst>
          </p:cNvPr>
          <p:cNvSpPr txBox="1"/>
          <p:nvPr/>
        </p:nvSpPr>
        <p:spPr>
          <a:xfrm>
            <a:off x="2195736" y="5496218"/>
            <a:ext cx="498801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вычислителя и структура предоставления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модулями внутри системы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1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03227-F703-9B89-6BFE-73BCCB0E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7AE7DDC-D2A9-5A97-0617-07CC91E5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94EEE-D2A5-533E-9283-BAE315CF0540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Модуль связи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ADBE8-85C1-51CF-7135-67268971DC9C}"/>
              </a:ext>
            </a:extLst>
          </p:cNvPr>
          <p:cNvSpPr txBox="1"/>
          <p:nvPr/>
        </p:nvSpPr>
        <p:spPr>
          <a:xfrm>
            <a:off x="896834" y="2222862"/>
            <a:ext cx="55473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связи: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Публичные поля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адрес и порт клиента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Публичные перемен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ные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stop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являются сигнальными флагами для ядра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Публичные методы получения и отправки данных для клиента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1BA22E-DF75-FFFF-57B6-9AFD1EAF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588" y="2357879"/>
            <a:ext cx="157184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A2079-AC21-33C1-0D9A-9D713C0E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E9B2D2-9782-F09F-C80C-673BEBE2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AA6C0-FE46-3AD7-5B85-2BAC9E59B1C4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Модуль переменных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FA5232-DB99-EEF3-4A83-E37F73B2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56" y="3571883"/>
            <a:ext cx="3658111" cy="304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D39D0-14BD-86E4-3061-616B00EF239D}"/>
              </a:ext>
            </a:extLst>
          </p:cNvPr>
          <p:cNvSpPr txBox="1"/>
          <p:nvPr/>
        </p:nvSpPr>
        <p:spPr>
          <a:xfrm>
            <a:off x="755576" y="1268760"/>
            <a:ext cx="7848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переменных: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могут быть двух типов: с плавающей точкой и логические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Каждая переменная характеризуется, характеризуется тремя параметрами: тип, значение, постоянство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(константность)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область переменных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5A995-CAD4-8DE5-D3FE-BE401E0A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6DB6B4-6E4F-F985-EF73-760744B57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18" y="2276872"/>
            <a:ext cx="2591162" cy="361047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B43E1C-9D3C-53EA-9F94-DB8494AE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5FB55-7C08-A20E-A7B1-9EFDAB06F9B8}"/>
              </a:ext>
            </a:extLst>
          </p:cNvPr>
          <p:cNvSpPr txBox="1"/>
          <p:nvPr/>
        </p:nvSpPr>
        <p:spPr>
          <a:xfrm>
            <a:off x="899592" y="47667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Математический модуль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 модуль решения дифференциальных уравнений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15CA3-112D-F8A2-534D-98A9D9E34CA2}"/>
              </a:ext>
            </a:extLst>
          </p:cNvPr>
          <p:cNvSpPr txBox="1"/>
          <p:nvPr/>
        </p:nvSpPr>
        <p:spPr>
          <a:xfrm>
            <a:off x="471050" y="2373952"/>
            <a:ext cx="63331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математического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Формула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одно базовое действие: сложение, деление, степени или логическое выражение. Кроме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дифференциальных уравнений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формулы содержат как минимум один операнд, и результат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dirty="0"/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решений дифференциальных уравнений</a:t>
            </a:r>
            <a:r>
              <a:rPr lang="ru-RU" dirty="0"/>
              <a:t>: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Модуль решения дифференциальных уравнений является оберткой над сторонней библиотекой и служит лишь связующим звеном.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8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96BE-AE4A-BE64-D68D-A89925C06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408957-8EB0-74C5-82FB-325541E1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B68C1-10D3-16A0-8FC5-E4AE55F39B67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Ядро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A5E9F0-BBD9-EDC2-AF2E-4711F29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4" y="1448780"/>
            <a:ext cx="8107692" cy="3960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642C2-A7F1-7790-2C3E-4982027D94A4}"/>
              </a:ext>
            </a:extLst>
          </p:cNvPr>
          <p:cNvSpPr txBox="1"/>
          <p:nvPr/>
        </p:nvSpPr>
        <p:spPr>
          <a:xfrm>
            <a:off x="2077990" y="5888008"/>
            <a:ext cx="52303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Архитектура ядра, представленная в виде </a:t>
            </a:r>
            <a:r>
              <a:rPr lang="en-US" sz="1600" dirty="0"/>
              <a:t>UML-</a:t>
            </a:r>
            <a:r>
              <a:rPr lang="ru-RU" sz="1600" dirty="0"/>
              <a:t>диаграммы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9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583</Words>
  <Application>Microsoft Office PowerPoint</Application>
  <PresentationFormat>Экран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blrds@yandex.ru</cp:lastModifiedBy>
  <cp:revision>102</cp:revision>
  <dcterms:created xsi:type="dcterms:W3CDTF">2020-06-03T04:12:11Z</dcterms:created>
  <dcterms:modified xsi:type="dcterms:W3CDTF">2025-05-20T06:00:56Z</dcterms:modified>
</cp:coreProperties>
</file>