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96" r:id="rId3"/>
    <p:sldId id="297" r:id="rId4"/>
    <p:sldId id="317" r:id="rId5"/>
    <p:sldId id="318" r:id="rId6"/>
    <p:sldId id="315" r:id="rId7"/>
    <p:sldId id="299" r:id="rId8"/>
    <p:sldId id="301" r:id="rId9"/>
    <p:sldId id="302" r:id="rId10"/>
    <p:sldId id="325" r:id="rId11"/>
    <p:sldId id="326" r:id="rId12"/>
    <p:sldId id="306" r:id="rId13"/>
    <p:sldId id="303" r:id="rId14"/>
    <p:sldId id="308" r:id="rId15"/>
    <p:sldId id="309" r:id="rId16"/>
    <p:sldId id="304" r:id="rId17"/>
    <p:sldId id="305" r:id="rId18"/>
    <p:sldId id="310" r:id="rId19"/>
    <p:sldId id="314" r:id="rId20"/>
    <p:sldId id="324" r:id="rId21"/>
    <p:sldId id="319" r:id="rId22"/>
    <p:sldId id="322" r:id="rId23"/>
    <p:sldId id="323" r:id="rId24"/>
    <p:sldId id="312" r:id="rId25"/>
    <p:sldId id="313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08038A-0CDE-4250-80E8-F900524DD1A0}" type="datetimeFigureOut">
              <a:rPr lang="ru-RU" smtClean="0"/>
              <a:pPr/>
              <a:t>21.05.2025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248C8-AE02-4D35-8992-A8AD697B3B9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829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92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436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2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5334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625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635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1504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76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607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91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19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A320-76D9-447F-A0AE-3C3B0BC4867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167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1680" y="2224568"/>
            <a:ext cx="6408712" cy="1395085"/>
          </a:xfrm>
        </p:spPr>
        <p:txBody>
          <a:bodyPr>
            <a:normAutofit/>
          </a:bodyPr>
          <a:lstStyle/>
          <a:p>
            <a:r>
              <a:rPr lang="ru-RU" sz="2700" dirty="0">
                <a:solidFill>
                  <a:schemeClr val="tx1"/>
                </a:solidFill>
              </a:rPr>
              <a:t>Разработка и исследование унифицированного представления дискретно-непрерывных моделей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03790" y="870754"/>
            <a:ext cx="73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ФГБОУ ВО «Новосибирский государственный технический университет»</a:t>
            </a:r>
          </a:p>
          <a:p>
            <a:pPr algn="ctr"/>
            <a:r>
              <a:rPr lang="ru-RU" dirty="0">
                <a:solidFill>
                  <a:srgbClr val="FF0000"/>
                </a:solidFill>
              </a:rPr>
              <a:t>Факультет автоматики и вычислительной техники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Кафедра АСУ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1560" y="4005064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     Трибунский Владислав  Алексеевич</a:t>
            </a:r>
          </a:p>
          <a:p>
            <a:r>
              <a:rPr lang="ru-RU" dirty="0"/>
              <a:t>Группа     АСМ-23</a:t>
            </a:r>
          </a:p>
          <a:p>
            <a:endParaRPr lang="ru-RU" dirty="0"/>
          </a:p>
          <a:p>
            <a:r>
              <a:rPr lang="ru-RU" dirty="0"/>
              <a:t>Научный руководитель    к.т.н., Достовалов Дмитрий Николаевич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 t="20509" r="94558" b="71603"/>
          <a:stretch>
            <a:fillRect/>
          </a:stretch>
        </p:blipFill>
        <p:spPr bwMode="auto">
          <a:xfrm>
            <a:off x="207646" y="764704"/>
            <a:ext cx="1296144" cy="9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8D4DD-590F-B06B-433D-778F1F0C7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1E8261-2DAF-66CF-75E9-5D4DBAA87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15A26-D004-3A2E-356C-C3ACB7B75209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 модуля дифференциальных уравнений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8CC509-FA64-9FB2-1DD8-B6E393D39BC5}"/>
                  </a:ext>
                </a:extLst>
              </p:cNvPr>
              <p:cNvSpPr txBox="1"/>
              <p:nvPr/>
            </p:nvSpPr>
            <p:spPr>
              <a:xfrm>
                <a:off x="541305" y="2132856"/>
                <a:ext cx="806139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Библиотека </a:t>
                </a:r>
                <a:r>
                  <a:rPr lang="en-US" dirty="0"/>
                  <a:t>GSL</a:t>
                </a:r>
                <a:r>
                  <a:rPr lang="ru-RU" dirty="0"/>
                  <a:t>:</a:t>
                </a:r>
              </a:p>
              <a:p>
                <a:r>
                  <a:rPr lang="ru-RU" dirty="0"/>
                  <a:t>	</a:t>
                </a:r>
                <a:r>
                  <a:rPr lang="fr-FR" dirty="0"/>
                  <a:t>int func(double t, const double y[], double f[], void *params)</a:t>
                </a:r>
                <a:endParaRPr lang="ru-RU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</a:t>
                </a:r>
                <a:r>
                  <a:rPr lang="ru-RU" dirty="0"/>
                  <a:t> – текущее время</a:t>
                </a:r>
                <a:endParaRPr lang="en-US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const double y[]</a:t>
                </a:r>
                <a:r>
                  <a:rPr lang="ru-RU" dirty="0"/>
                  <a:t> - Массив текущих значений векторного состояния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ru-RU" dirty="0"/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double f[]</a:t>
                </a:r>
                <a:r>
                  <a:rPr lang="ru-RU" dirty="0"/>
                  <a:t> - Массив для записи производных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657350" lvl="3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void *params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- </a:t>
                </a:r>
                <a:r>
                  <a:rPr lang="ru-RU" dirty="0"/>
                  <a:t>Указатель на произвольные параметры системы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8CC509-FA64-9FB2-1DD8-B6E393D39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05" y="2132856"/>
                <a:ext cx="8061390" cy="3139321"/>
              </a:xfrm>
              <a:prstGeom prst="rect">
                <a:avLst/>
              </a:prstGeom>
              <a:blipFill>
                <a:blip r:embed="rId2"/>
                <a:stretch>
                  <a:fillRect l="-681" t="-1165" b="-21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7464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2294-9A81-572B-20D1-1DAA6E1E1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A99DC94-7566-2CA2-DFB5-E0BF6837D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729" y="1786821"/>
            <a:ext cx="2283457" cy="476499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6D203F-6322-2995-24A1-C8B843741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12776"/>
            <a:ext cx="6099127" cy="458553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241B547-2EEA-48B5-4C71-96756BCA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59A65-263D-52D9-DA94-8463E5899B0B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использования модуля дифференциальных уравнений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599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96BE-AE4A-BE64-D68D-A89925C06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2408957-8EB0-74C5-82FB-325541E1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B68C1-10D3-16A0-8FC5-E4AE55F39B67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Ядро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2A5E9F0-BBD9-EDC2-AF2E-4711F2909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54" y="1448780"/>
            <a:ext cx="8107692" cy="39604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E642C2-A7F1-7790-2C3E-4982027D94A4}"/>
              </a:ext>
            </a:extLst>
          </p:cNvPr>
          <p:cNvSpPr txBox="1"/>
          <p:nvPr/>
        </p:nvSpPr>
        <p:spPr>
          <a:xfrm>
            <a:off x="2077990" y="5888008"/>
            <a:ext cx="523031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/>
              <a:t>Архитектура ядра, представленная в виде </a:t>
            </a:r>
            <a:r>
              <a:rPr lang="en-US" sz="1600" dirty="0"/>
              <a:t>UML-</a:t>
            </a:r>
            <a:r>
              <a:rPr lang="ru-RU" sz="1600" dirty="0"/>
              <a:t>диаграммы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3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80246-ED6F-0B84-7F56-73F4D9FB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953E60F-ED5C-4DD5-D748-474DF1C4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9F118B-7852-B547-96EE-D5279D84F4E2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запуска системы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83FCC04-A101-5AAC-71DD-B73DE720A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493" y="2328147"/>
            <a:ext cx="7209013" cy="22017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0182E00-1FE2-635E-F180-3ED4E2C6B422}"/>
              </a:ext>
            </a:extLst>
          </p:cNvPr>
          <p:cNvSpPr txBox="1"/>
          <p:nvPr/>
        </p:nvSpPr>
        <p:spPr>
          <a:xfrm>
            <a:off x="1884835" y="5373216"/>
            <a:ext cx="537432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Задача о жидкости в двух баках, представленная в формате диаграммы состояний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216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C949E-8328-8820-78C9-5828F3E69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32A43DC-DF3F-CA41-27E2-2904D2310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14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526ACE-6881-84BC-8F7D-739AFB8C36EF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Модель в формате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D536-5299-6527-DC8D-D71F89A3AE88}"/>
              </a:ext>
            </a:extLst>
          </p:cNvPr>
          <p:cNvSpPr txBox="1"/>
          <p:nvPr/>
        </p:nvSpPr>
        <p:spPr>
          <a:xfrm>
            <a:off x="2186003" y="5825286"/>
            <a:ext cx="49880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Состояние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openVout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в формате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8E70E28-E48E-60F4-8B17-011248C1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01" y="1203592"/>
            <a:ext cx="8592998" cy="445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220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EF651-ABCA-E2CB-C9DF-7E4173A5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59C54839-1C93-48A5-DCA3-2AB3A3D9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15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6D976D-5791-2D68-877D-B42CF3C4DEF2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этап начального состояния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0F367-49DF-F19C-E40C-8678B4BB7F76}"/>
              </a:ext>
            </a:extLst>
          </p:cNvPr>
          <p:cNvSpPr txBox="1"/>
          <p:nvPr/>
        </p:nvSpPr>
        <p:spPr>
          <a:xfrm>
            <a:off x="1871700" y="5661248"/>
            <a:ext cx="5616624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Состояние глобальной области переменных после </a:t>
            </a:r>
            <a:r>
              <a:rPr lang="ru-RU" sz="1600" dirty="0" err="1"/>
              <a:t>десериализации</a:t>
            </a:r>
            <a:r>
              <a:rPr lang="ru-RU" sz="1600" dirty="0"/>
              <a:t> модели и установки начального состояния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5AF742C-751E-20DB-BD59-F2640927E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1075" y="1661430"/>
            <a:ext cx="3177873" cy="389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62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4314B-EC2B-41CE-E5DA-EA0498AE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0FD8B2-7927-FE06-F853-FA3B8970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16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35386-788A-C1EC-6C5E-42DABD125280}"/>
              </a:ext>
            </a:extLst>
          </p:cNvPr>
          <p:cNvSpPr txBox="1"/>
          <p:nvPr/>
        </p:nvSpPr>
        <p:spPr>
          <a:xfrm>
            <a:off x="791580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расчет состояния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FD59D-1D46-9172-0412-686C176F53F8}"/>
              </a:ext>
            </a:extLst>
          </p:cNvPr>
          <p:cNvSpPr txBox="1"/>
          <p:nvPr/>
        </p:nvSpPr>
        <p:spPr>
          <a:xfrm>
            <a:off x="899592" y="3268636"/>
            <a:ext cx="4752528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Расчет системы уравнений представляет собой обход листа формул, из которых данная система состоит и вызов </a:t>
            </a:r>
            <a:r>
              <a:rPr lang="en-US" sz="1600" dirty="0"/>
              <a:t>API</a:t>
            </a:r>
            <a:r>
              <a:rPr lang="ru-RU" sz="1600" dirty="0"/>
              <a:t> математического модуля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43129F-1982-8280-3056-09E568FA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1402476"/>
            <a:ext cx="2784560" cy="447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01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B6E02-968B-1EEE-7D9D-AFC423666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EBFF9D3-2BD2-447D-A42C-0A5EF1D6D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125" y="1201811"/>
            <a:ext cx="3431149" cy="501317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A4B2C44-E981-0311-6C69-0AFE6490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2536FB-3721-9C73-19EE-3B24CB03D13F}"/>
              </a:ext>
            </a:extLst>
          </p:cNvPr>
          <p:cNvSpPr txBox="1"/>
          <p:nvPr/>
        </p:nvSpPr>
        <p:spPr>
          <a:xfrm>
            <a:off x="791580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проверка событий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8605B1-6D5C-59E0-7A6D-E311CE3C06F2}"/>
              </a:ext>
            </a:extLst>
          </p:cNvPr>
          <p:cNvSpPr txBox="1"/>
          <p:nvPr/>
        </p:nvSpPr>
        <p:spPr>
          <a:xfrm>
            <a:off x="899592" y="2723514"/>
            <a:ext cx="4392488" cy="19697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dirty="0"/>
              <a:t>Проверка события в общем похожа на решение обычной системы уравнений и использует то же самое </a:t>
            </a:r>
            <a:r>
              <a:rPr lang="en-US" dirty="0"/>
              <a:t>API </a:t>
            </a:r>
            <a:r>
              <a:rPr lang="ru-RU" dirty="0"/>
              <a:t>математического модуля. Отличие в том, что мы ждем именно логический ответ </a:t>
            </a:r>
            <a:r>
              <a:rPr lang="en-US" dirty="0"/>
              <a:t>True</a:t>
            </a:r>
            <a:r>
              <a:rPr lang="ru-RU" dirty="0"/>
              <a:t> – событие произошло, или </a:t>
            </a:r>
            <a:r>
              <a:rPr lang="en-US" dirty="0"/>
              <a:t>False – </a:t>
            </a:r>
            <a:r>
              <a:rPr lang="ru-RU" dirty="0"/>
              <a:t>не произошло </a:t>
            </a:r>
          </a:p>
        </p:txBody>
      </p:sp>
    </p:spTree>
    <p:extLst>
      <p:ext uri="{BB962C8B-B14F-4D97-AF65-F5344CB8AC3E}">
        <p14:creationId xmlns:p14="http://schemas.microsoft.com/office/powerpoint/2010/main" val="356811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2FBF1-6D7A-E304-F473-464052778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63C5CCC-9061-FA4D-A8FE-E6A913E57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D997A3-7EF0-9E39-05BC-7D01F780557D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84AA5D-05A8-36D4-5E7B-B136D1304064}"/>
              </a:ext>
            </a:extLst>
          </p:cNvPr>
          <p:cNvSpPr txBox="1"/>
          <p:nvPr/>
        </p:nvSpPr>
        <p:spPr>
          <a:xfrm>
            <a:off x="1700680" y="5248833"/>
            <a:ext cx="5958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Структура модели, состояния </a:t>
            </a:r>
            <a:r>
              <a:rPr lang="en-US" sz="1600" dirty="0" err="1"/>
              <a:t>openVout</a:t>
            </a:r>
            <a:r>
              <a:rPr lang="en-US" sz="1600" dirty="0"/>
              <a:t> </a:t>
            </a:r>
            <a:r>
              <a:rPr lang="ru-RU" sz="1600" dirty="0"/>
              <a:t>и его характеристик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EA3F2A-3DC9-72CB-C5B0-686A8BD86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85" y="1918756"/>
            <a:ext cx="7906853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63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B1CDE-0CBD-541A-74C8-A7CA414A4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94446C0-0596-69FB-492A-0A4746F2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19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F27A6-D407-6F6E-1D22-12A6BB988CE4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0FEDBF-F1BA-8361-D000-3BA2A422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36" y="1364849"/>
            <a:ext cx="8247928" cy="412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5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D91B8-FA89-931A-6F2B-CC8631036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489A3AF-F494-1238-9F19-2E4604027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z="2000" smtClean="0"/>
              <a:pPr/>
              <a:t>2</a:t>
            </a:fld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AA2CF-6BA9-AE03-2AFC-22E547C76FFF}"/>
              </a:ext>
            </a:extLst>
          </p:cNvPr>
          <p:cNvSpPr txBox="1"/>
          <p:nvPr/>
        </p:nvSpPr>
        <p:spPr>
          <a:xfrm>
            <a:off x="2411760" y="325764"/>
            <a:ext cx="4320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 темы</a:t>
            </a: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51573B-93ED-4AFC-7FCD-1E0AC39290F1}"/>
              </a:ext>
            </a:extLst>
          </p:cNvPr>
          <p:cNvSpPr txBox="1"/>
          <p:nvPr/>
        </p:nvSpPr>
        <p:spPr>
          <a:xfrm>
            <a:off x="539552" y="860373"/>
            <a:ext cx="83220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/>
              <a:t>Моделирование событийно-непрерывных процессов востребовано в промышленности, телекоммуникациях и науке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ru-RU" sz="1800" dirty="0"/>
              <a:t>Переход к распределённым вычислениям требует надёжного и унифицированного формата моделей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1B7A6E-578F-DFDA-FB62-2F5C112C5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380" y="2691267"/>
            <a:ext cx="4320480" cy="26645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171747-72DF-F14C-1621-64BBA3153566}"/>
              </a:ext>
            </a:extLst>
          </p:cNvPr>
          <p:cNvSpPr txBox="1"/>
          <p:nvPr/>
        </p:nvSpPr>
        <p:spPr>
          <a:xfrm>
            <a:off x="364706" y="5963529"/>
            <a:ext cx="8496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Пример событийно-непрерывного процесса: Задача о жидкости в двух баках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AA4D88-F96B-5ACC-8A46-091DADB1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216" y="2226232"/>
            <a:ext cx="3600400" cy="3627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D4CEC6E-F6DE-D993-E650-4EFBFDCBC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216" y="2589010"/>
            <a:ext cx="3528393" cy="86177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3C8A88C-F3C4-9611-F02A-80665DE4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223" y="3404432"/>
            <a:ext cx="3528393" cy="7878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885D6B0-6DC7-6C55-0AC6-08BEF35AB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702" y="4260343"/>
            <a:ext cx="3718914" cy="150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3229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E9DB4-DDE2-714D-6046-41FEA4F61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0694245-0CCF-AB76-B21D-F52C5D2E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20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7E4228-B28C-C239-3644-68BD291F0FC1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Пример запуска системы: задача прыгающего мяча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9D7B0-947E-27E8-D3F9-AC7C0762A610}"/>
              </a:ext>
            </a:extLst>
          </p:cNvPr>
          <p:cNvSpPr txBox="1"/>
          <p:nvPr/>
        </p:nvSpPr>
        <p:spPr>
          <a:xfrm>
            <a:off x="960165" y="5366423"/>
            <a:ext cx="74396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Задача о прыгающем мяче, представленная в формате диаграммы состояний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B80820-CA2B-6A24-D3E0-903A782F6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469" y="1742839"/>
            <a:ext cx="6173061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890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2E6C-4571-0735-C1FD-D94C84E8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5B52F30-A4A6-CB29-BCA3-466276D3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322B3-A8D5-3FF8-0A56-59486F2092E2}"/>
              </a:ext>
            </a:extLst>
          </p:cNvPr>
          <p:cNvSpPr txBox="1"/>
          <p:nvPr/>
        </p:nvSpPr>
        <p:spPr>
          <a:xfrm>
            <a:off x="899592" y="476672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этап начального состояния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4B9D4-75E6-9157-13FF-5F57A4B72CD7}"/>
              </a:ext>
            </a:extLst>
          </p:cNvPr>
          <p:cNvSpPr txBox="1"/>
          <p:nvPr/>
        </p:nvSpPr>
        <p:spPr>
          <a:xfrm>
            <a:off x="1673678" y="5415025"/>
            <a:ext cx="6012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Состояние глобальной области переменных после </a:t>
            </a:r>
            <a:r>
              <a:rPr lang="ru-RU" sz="1600" dirty="0" err="1"/>
              <a:t>десериализации</a:t>
            </a:r>
            <a:r>
              <a:rPr lang="ru-RU" sz="1600" dirty="0"/>
              <a:t> модели и установки начального состояния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E0003D8-AAE5-EE81-707B-DB6AE81CA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682" y="2316751"/>
            <a:ext cx="3124636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95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2B247-8210-6F31-F21A-569A498A1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87D810F-4A21-0F3D-68A3-B1982A7C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22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E5E48E-BDCA-B91B-DF99-8A64EFE2364E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E206A-F016-0D50-206A-593D986A3D67}"/>
              </a:ext>
            </a:extLst>
          </p:cNvPr>
          <p:cNvSpPr txBox="1"/>
          <p:nvPr/>
        </p:nvSpPr>
        <p:spPr>
          <a:xfrm>
            <a:off x="1700680" y="5248833"/>
            <a:ext cx="595866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ru-RU" sz="1600" dirty="0"/>
              <a:t>Структура модели, состояния </a:t>
            </a:r>
            <a:r>
              <a:rPr lang="en-US" sz="1600" dirty="0"/>
              <a:t>down </a:t>
            </a:r>
            <a:r>
              <a:rPr lang="ru-RU" sz="1600" dirty="0"/>
              <a:t>и его характеристик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3248F8B-EBB3-2521-0935-06A86075D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709" y="1227678"/>
            <a:ext cx="4288604" cy="385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65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B507E-F5E0-45D5-18A7-0AE282F8B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308FE1A-716D-F4E5-6082-819B3668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F312B-45D5-F906-1230-542B1FF58E08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Этапы расчета модели: пример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7A452AA-499E-49C5-83C1-86FAF253C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126" y="1505177"/>
            <a:ext cx="7049771" cy="384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17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42FC1-A031-893E-80AC-31B2B89E3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47E3E16-E1AC-B291-D7EC-71427562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24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FB6CF5-8D59-A287-D304-175F2670BC2F}"/>
              </a:ext>
            </a:extLst>
          </p:cNvPr>
          <p:cNvSpPr txBox="1"/>
          <p:nvPr/>
        </p:nvSpPr>
        <p:spPr>
          <a:xfrm>
            <a:off x="824826" y="332656"/>
            <a:ext cx="7560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Выводы и практическая значимость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24DCDE-3559-E2C5-40A2-94BFC439837F}"/>
              </a:ext>
            </a:extLst>
          </p:cNvPr>
          <p:cNvSpPr txBox="1"/>
          <p:nvPr/>
        </p:nvSpPr>
        <p:spPr>
          <a:xfrm>
            <a:off x="824826" y="1409874"/>
            <a:ext cx="7635606" cy="49859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В рамках работы были проанализированы используемые инструменты для моделирования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Сформулированы требования и рекомендации для унифицированного представления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Был реализован прототип, реализующий логику унифицированного представления на языке С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Прототип был протестирован на типовых задачах, результаты проверены на соответствие с решениями в других инструментах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Унифицированный формат упрощает описание моделей и снижает затраты на разработку и тестирование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dirty="0"/>
              <a:t>Распределённая архитектура обеспечивает гибкость, масштабируемость и надёжность решения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1306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CB0C-1A61-5AE6-0DEC-A30B135EC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F983B0-7DE5-0A85-1BE0-EA029B83D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680" y="2224568"/>
            <a:ext cx="6408712" cy="1395085"/>
          </a:xfrm>
        </p:spPr>
        <p:txBody>
          <a:bodyPr>
            <a:normAutofit/>
          </a:bodyPr>
          <a:lstStyle/>
          <a:p>
            <a:r>
              <a:rPr lang="ru-RU" sz="2700" dirty="0">
                <a:solidFill>
                  <a:schemeClr val="tx1"/>
                </a:solidFill>
              </a:rPr>
              <a:t>Разработка и исследование унифицированного представления дискретно-непрерывных моделей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761D9-B921-EEE2-C95E-766829CA028F}"/>
              </a:ext>
            </a:extLst>
          </p:cNvPr>
          <p:cNvSpPr txBox="1"/>
          <p:nvPr/>
        </p:nvSpPr>
        <p:spPr>
          <a:xfrm>
            <a:off x="1503790" y="870754"/>
            <a:ext cx="7316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ФГБОУ ВО «Новосибирский государственный технический университет»</a:t>
            </a:r>
          </a:p>
          <a:p>
            <a:pPr algn="ctr"/>
            <a:r>
              <a:rPr lang="ru-RU" dirty="0">
                <a:solidFill>
                  <a:srgbClr val="FF0000"/>
                </a:solidFill>
              </a:rPr>
              <a:t>Факультет автоматики и вычислительной техники</a:t>
            </a:r>
          </a:p>
          <a:p>
            <a:pPr algn="ctr"/>
            <a:r>
              <a:rPr lang="ru-RU" b="1" dirty="0">
                <a:solidFill>
                  <a:srgbClr val="00B050"/>
                </a:solidFill>
              </a:rPr>
              <a:t>Кафедра АСУ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A21C6-C8A2-3024-D667-1ACFD8632E06}"/>
              </a:ext>
            </a:extLst>
          </p:cNvPr>
          <p:cNvSpPr txBox="1"/>
          <p:nvPr/>
        </p:nvSpPr>
        <p:spPr>
          <a:xfrm>
            <a:off x="611560" y="4005064"/>
            <a:ext cx="72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     Трибунский Владислав  Алексеевич</a:t>
            </a:r>
          </a:p>
          <a:p>
            <a:r>
              <a:rPr lang="ru-RU" dirty="0"/>
              <a:t>Группа     АСМ-23</a:t>
            </a:r>
          </a:p>
          <a:p>
            <a:endParaRPr lang="ru-RU" dirty="0"/>
          </a:p>
          <a:p>
            <a:r>
              <a:rPr lang="ru-RU" dirty="0"/>
              <a:t>Научный руководитель    к.т.н., Достовалов Дмитрий Николаевич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2CF31DB-10C2-5D32-05CD-B55BB45CE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t="20509" r="94558" b="71603"/>
          <a:stretch>
            <a:fillRect/>
          </a:stretch>
        </p:blipFill>
        <p:spPr bwMode="auto">
          <a:xfrm>
            <a:off x="207646" y="764704"/>
            <a:ext cx="1296144" cy="998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721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94122-27CE-3199-B684-73167493C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2994323-8AE7-D027-373E-13D9B512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92B9BD-365F-5D41-A874-93D2638DD7BE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Цель и задачи исследования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664FB0-C15D-8F2B-DD5F-AA62AC0E2CD8}"/>
              </a:ext>
            </a:extLst>
          </p:cNvPr>
          <p:cNvSpPr txBox="1"/>
          <p:nvPr/>
        </p:nvSpPr>
        <p:spPr>
          <a:xfrm>
            <a:off x="539552" y="1288578"/>
            <a:ext cx="81472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Цель: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Разработать унифицированную структуру данных для хранения и обработки событийно-непрерывных моделей с распределенной архитектурой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7D4261-14FA-A8E0-E2DD-1FD30001B79B}"/>
              </a:ext>
            </a:extLst>
          </p:cNvPr>
          <p:cNvSpPr txBox="1"/>
          <p:nvPr/>
        </p:nvSpPr>
        <p:spPr>
          <a:xfrm>
            <a:off x="498376" y="2488907"/>
            <a:ext cx="8147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Анализ имеющихся решений и методов описания дискретно-непрерывных моделей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Выявление ограничений и общих паттернов для создания унифицированного представления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Формулирование требований к унифицированному представлению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и написание прототипа, реализующего логику унифицированного представления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Функциональное тестирование и сравнение качества решений с имеющимися инструментами</a:t>
            </a:r>
          </a:p>
        </p:txBody>
      </p:sp>
    </p:spTree>
    <p:extLst>
      <p:ext uri="{BB962C8B-B14F-4D97-AF65-F5344CB8AC3E}">
        <p14:creationId xmlns:p14="http://schemas.microsoft.com/office/powerpoint/2010/main" val="4112476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125BF-9169-3F67-4299-74D6C40EE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CC2D9DB-5017-8721-47C6-3E1EB832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300589-3AB6-94FC-F753-D9A5B7E5F3B1}"/>
              </a:ext>
            </a:extLst>
          </p:cNvPr>
          <p:cNvSpPr txBox="1"/>
          <p:nvPr/>
        </p:nvSpPr>
        <p:spPr>
          <a:xfrm>
            <a:off x="683568" y="1028343"/>
            <a:ext cx="792088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При анализе большинства современных методов можно выделить следующие общие негативные черты: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Чрезмерная сложность конфигурирования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Ptolemy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 II)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Неродная интеграция с другими инструментами и языками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Modelica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Java/C++‑решения)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Отсутствие единого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in‑memory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формата — разрозненные представления для дискретных и непрерывных частей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Непредсказуемое разрешение одновременных событий и  их гонки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Сложности формальной верификации из‑за разнотипных семантик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Ограниченные возможности по расширению стохастических и гибридных компонентов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A6A21D-235E-BB4B-EA2D-ABAA10947DEC}"/>
              </a:ext>
            </a:extLst>
          </p:cNvPr>
          <p:cNvSpPr txBox="1"/>
          <p:nvPr/>
        </p:nvSpPr>
        <p:spPr>
          <a:xfrm>
            <a:off x="863588" y="25816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Анализ имеющихся решений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84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15791-0059-5137-04A1-0F38F69C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05DC6DA-ED08-9EB9-CFD5-B736AB44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54328-CEDC-2196-0F30-DF0E508AFDEC}"/>
              </a:ext>
            </a:extLst>
          </p:cNvPr>
          <p:cNvSpPr txBox="1"/>
          <p:nvPr/>
        </p:nvSpPr>
        <p:spPr>
          <a:xfrm>
            <a:off x="791580" y="1997839"/>
            <a:ext cx="75608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Высокая скорость и детерминированность исполнения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Модульная архитектура с минималистичным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кроссплатформенной компиляции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Отсутствие тяжёлых абстракций и виртуальных вызовов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Ориентированность на ограниченные ресурсы и встроенные платформы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787CF-68CE-57F7-FE91-EFA90461BC4B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Ограничения и требования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82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649CA-F46B-6CF4-A7E2-CA747BC70035}"/>
              </a:ext>
            </a:extLst>
          </p:cNvPr>
          <p:cNvSpPr txBox="1"/>
          <p:nvPr/>
        </p:nvSpPr>
        <p:spPr>
          <a:xfrm>
            <a:off x="791580" y="1305341"/>
            <a:ext cx="75608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/>
              <a:t>Научная новизна работы заключается в предложении легковесной модульной архитектуры для дискретно‑непрерывного моделирования на чистом C, включающей 3 обязательных компонента:</a:t>
            </a:r>
            <a:endParaRPr lang="en-US" dirty="0"/>
          </a:p>
          <a:p>
            <a:pPr>
              <a:buNone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Модуль управления переменными</a:t>
            </a:r>
            <a:r>
              <a:rPr lang="ru-RU" dirty="0"/>
              <a:t>, реализующий хранение и доступ к данным через сбалансированное двоичное дерево с гарантированной логарифмической сложностью операций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Обёртка интегратора ОДУ</a:t>
            </a:r>
            <a:r>
              <a:rPr lang="ru-RU" dirty="0"/>
              <a:t>, унифицирующая работу сторонней библиотеки расчёта непрерывной динамики и предоставляющая единый интерфейс для вычислений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Ядро унифицированного представления</a:t>
            </a:r>
            <a:r>
              <a:rPr lang="ru-RU" dirty="0"/>
              <a:t>, координирующее взаимодействие модулей и управляющее состояниями и событиями без привлечения тяжеловесных абстракций и динамического связывания.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65904A-37E2-123C-2E1E-DCB7E9C739EF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Научная новизна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58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9511-029D-D220-24F5-D892FFD32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DDBD02-0ABA-7DDF-AE19-9FCCDC2F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15990B-5CE3-E344-FDEA-B34A4A2E9F3B}"/>
              </a:ext>
            </a:extLst>
          </p:cNvPr>
          <p:cNvSpPr txBox="1"/>
          <p:nvPr/>
        </p:nvSpPr>
        <p:spPr>
          <a:xfrm>
            <a:off x="935596" y="530786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системы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2C0A36-C330-4D26-3BEC-191E21B870DA}"/>
              </a:ext>
            </a:extLst>
          </p:cNvPr>
          <p:cNvSpPr txBox="1"/>
          <p:nvPr/>
        </p:nvSpPr>
        <p:spPr>
          <a:xfrm>
            <a:off x="755576" y="5496218"/>
            <a:ext cx="792088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Архитектура вычислителя и структура предоставления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модулями системы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19CCB-0BA4-0B1A-448A-56F3C94BD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63" y="2061971"/>
            <a:ext cx="7335274" cy="273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11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A2079-AC21-33C1-0D9A-9D713C0E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9E9B2D2-9782-F09F-C80C-673BEBE2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3AA6C0-FE46-3AD7-5B85-2BAC9E59B1C4}"/>
              </a:ext>
            </a:extLst>
          </p:cNvPr>
          <p:cNvSpPr txBox="1"/>
          <p:nvPr/>
        </p:nvSpPr>
        <p:spPr>
          <a:xfrm>
            <a:off x="899592" y="476672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Модуль переменных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FA5232-DB99-EEF3-4A83-E37F73B2F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956" y="3571883"/>
            <a:ext cx="3658111" cy="3048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BD39D0-14BD-86E4-3061-616B00EF239D}"/>
              </a:ext>
            </a:extLst>
          </p:cNvPr>
          <p:cNvSpPr txBox="1"/>
          <p:nvPr/>
        </p:nvSpPr>
        <p:spPr>
          <a:xfrm>
            <a:off x="755576" y="1268760"/>
            <a:ext cx="78488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переменных: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Переменные могут быть двух типов: с плавающей точкой и логические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Каждая переменная характеризуется, характеризуется тремя параметрами: тип, значение, постоянство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(константность)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Vars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область переменных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97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5A995-CAD4-8DE5-D3FE-BE401E0AF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5FE36AF-4BB8-7517-18F1-0FD305353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119" y="1844824"/>
            <a:ext cx="2755761" cy="4191536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BB43E1C-9D3C-53EA-9F94-DB8494AE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A320-76D9-447F-A0AE-3C3B0BC48675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5FB55-7C08-A20E-A7B1-9EFDAB06F9B8}"/>
              </a:ext>
            </a:extLst>
          </p:cNvPr>
          <p:cNvSpPr txBox="1"/>
          <p:nvPr/>
        </p:nvSpPr>
        <p:spPr>
          <a:xfrm>
            <a:off x="899592" y="476672"/>
            <a:ext cx="75608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Математический модуль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3200" b="1" dirty="0">
                <a:latin typeface="Arial" panose="020B0604020202020204" pitchFamily="34" charset="0"/>
                <a:cs typeface="Arial" panose="020B0604020202020204" pitchFamily="34" charset="0"/>
              </a:rPr>
              <a:t>и модуль решения дифференциальных уравнений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15CA3-112D-F8A2-534D-98A9D9E34CA2}"/>
              </a:ext>
            </a:extLst>
          </p:cNvPr>
          <p:cNvSpPr txBox="1"/>
          <p:nvPr/>
        </p:nvSpPr>
        <p:spPr>
          <a:xfrm>
            <a:off x="471050" y="2373952"/>
            <a:ext cx="59731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API </a:t>
            </a:r>
            <a:r>
              <a:rPr lang="ru-RU" dirty="0"/>
              <a:t>математического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Формула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реализует одно базовое действие: сложение, деление, степени или логическое выражение. Кроме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дифференциальных уравнений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Все формулы содержат как минимум один операнд, и результат</a:t>
            </a:r>
          </a:p>
          <a:p>
            <a:pPr marL="285750" indent="-28575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FF0000"/>
              </a:buClr>
            </a:pPr>
            <a:r>
              <a:rPr lang="en-US" dirty="0"/>
              <a:t>API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модуля решений дифференциальных уравнений</a:t>
            </a:r>
            <a:r>
              <a:rPr lang="ru-RU" dirty="0"/>
              <a:t>:</a:t>
            </a:r>
            <a:endParaRPr lang="ru-RU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Модуль решения дифференциальных уравнений является оберткой над сторонней библиотекой и служит лишь связующим звеном.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6833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Другая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>
          <a:defRPr b="1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Тема1" id="{6270698B-D9A8-4FBF-8205-B86AE12D4F85}" vid="{FB734FC1-87A7-410A-98AA-3445C74453D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2250</TotalTime>
  <Words>812</Words>
  <Application>Microsoft Office PowerPoint</Application>
  <PresentationFormat>Экран (4:3)</PresentationFormat>
  <Paragraphs>151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Arial</vt:lpstr>
      <vt:lpstr>Calibri</vt:lpstr>
      <vt:lpstr>Cambria Math</vt:lpstr>
      <vt:lpstr>Тема1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user</dc:creator>
  <cp:lastModifiedBy>blrds@yandex.ru</cp:lastModifiedBy>
  <cp:revision>112</cp:revision>
  <dcterms:created xsi:type="dcterms:W3CDTF">2020-06-03T04:12:11Z</dcterms:created>
  <dcterms:modified xsi:type="dcterms:W3CDTF">2025-05-21T08:47:54Z</dcterms:modified>
</cp:coreProperties>
</file>