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2" r:id="rId4"/>
    <p:sldId id="263" r:id="rId5"/>
    <p:sldId id="264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58" r:id="rId16"/>
    <p:sldId id="259" r:id="rId17"/>
    <p:sldId id="260" r:id="rId18"/>
    <p:sldId id="261" r:id="rId19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517" userDrawn="1">
          <p15:clr>
            <a:srgbClr val="A4A3A4"/>
          </p15:clr>
        </p15:guide>
        <p15:guide id="3" pos="249" userDrawn="1">
          <p15:clr>
            <a:srgbClr val="A4A3A4"/>
          </p15:clr>
        </p15:guide>
        <p15:guide id="4" orient="horz" pos="259" userDrawn="1">
          <p15:clr>
            <a:srgbClr val="A4A3A4"/>
          </p15:clr>
        </p15:guide>
        <p15:guide id="5" orient="horz" pos="29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81C33"/>
    <a:srgbClr val="0F8259"/>
    <a:srgbClr val="BD0040"/>
    <a:srgbClr val="920000"/>
    <a:srgbClr val="0C5C2C"/>
    <a:srgbClr val="A50021"/>
    <a:srgbClr val="CC0000"/>
    <a:srgbClr val="A22E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94638" autoAdjust="0"/>
  </p:normalViewPr>
  <p:slideViewPr>
    <p:cSldViewPr>
      <p:cViewPr varScale="1">
        <p:scale>
          <a:sx n="139" d="100"/>
          <a:sy n="139" d="100"/>
        </p:scale>
        <p:origin x="816" y="126"/>
      </p:cViewPr>
      <p:guideLst>
        <p:guide orient="horz" pos="1620"/>
        <p:guide pos="2517"/>
        <p:guide pos="249"/>
        <p:guide orient="horz" pos="259"/>
        <p:guide orient="horz" pos="29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Пункт 1</c:v>
                </c:pt>
                <c:pt idx="1">
                  <c:v>Пункт 2</c:v>
                </c:pt>
                <c:pt idx="2">
                  <c:v>Пункт 3</c:v>
                </c:pt>
                <c:pt idx="3">
                  <c:v>Пункт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CF-4533-9A89-2E1701F30ED7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solidFill>
              <a:srgbClr val="CC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Пункт 1</c:v>
                </c:pt>
                <c:pt idx="1">
                  <c:v>Пункт 2</c:v>
                </c:pt>
                <c:pt idx="2">
                  <c:v>Пункт 3</c:v>
                </c:pt>
                <c:pt idx="3">
                  <c:v>Пункт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CF-4533-9A89-2E1701F30ED7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solidFill>
              <a:srgbClr val="0C5C2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Лист1!$A$2:$A$5</c:f>
              <c:strCache>
                <c:ptCount val="4"/>
                <c:pt idx="0">
                  <c:v>Пункт 1</c:v>
                </c:pt>
                <c:pt idx="1">
                  <c:v>Пункт 2</c:v>
                </c:pt>
                <c:pt idx="2">
                  <c:v>Пункт 3</c:v>
                </c:pt>
                <c:pt idx="3">
                  <c:v>Пункт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CF-4533-9A89-2E1701F30ED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47448328"/>
        <c:axId val="147446368"/>
      </c:barChart>
      <c:catAx>
        <c:axId val="1474483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1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ru-RU"/>
          </a:p>
        </c:txPr>
        <c:crossAx val="147446368"/>
        <c:crosses val="autoZero"/>
        <c:auto val="1"/>
        <c:lblAlgn val="ctr"/>
        <c:lblOffset val="100"/>
        <c:noMultiLvlLbl val="0"/>
      </c:catAx>
      <c:valAx>
        <c:axId val="1474463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74483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1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EEB8F-F394-42F5-9650-2EDD3D430F7F}" type="datetimeFigureOut">
              <a:rPr lang="ru-RU" smtClean="0"/>
              <a:pPr/>
              <a:t>16.05.2025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186AA-97E8-4BC6-880E-337DD9C7C5A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1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0"/>
          </p:nvPr>
        </p:nvSpPr>
        <p:spPr>
          <a:xfrm>
            <a:off x="467544" y="357172"/>
            <a:ext cx="5857894" cy="914400"/>
          </a:xfrm>
          <a:prstGeom prst="rect">
            <a:avLst/>
          </a:prstGeom>
        </p:spPr>
        <p:txBody>
          <a:bodyPr/>
          <a:lstStyle>
            <a:lvl1pPr marL="88900" indent="-88900">
              <a:buClr>
                <a:srgbClr val="CC0000"/>
              </a:buClr>
              <a:buSzPct val="120000"/>
              <a:buFont typeface="Arial" panose="020B0604020202020204" pitchFamily="34" charset="0"/>
              <a:buChar char="›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2925" indent="-85725">
              <a:buClr>
                <a:srgbClr val="CC0000"/>
              </a:buClr>
              <a:buSzPct val="120000"/>
              <a:buFont typeface="Arial" panose="020B0604020202020204" pitchFamily="34" charset="0"/>
              <a:buChar char="›"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7425" indent="-73025">
              <a:buClr>
                <a:srgbClr val="CC0000"/>
              </a:buClr>
              <a:buSzPct val="120000"/>
              <a:buFont typeface="Arial" panose="020B0604020202020204" pitchFamily="34" charset="0"/>
              <a:buChar char="›"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520825" indent="-88900">
              <a:buClr>
                <a:srgbClr val="CC0000"/>
              </a:buClr>
              <a:buSzPct val="120000"/>
              <a:buFont typeface="Arial" panose="020B0604020202020204" pitchFamily="34" charset="0"/>
              <a:buChar char="›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85950" indent="-88900">
              <a:buClr>
                <a:srgbClr val="CC0000"/>
              </a:buClr>
              <a:buSzPct val="120000"/>
              <a:buFont typeface="Arial" panose="020B0604020202020204" pitchFamily="34" charset="0"/>
              <a:buChar char="›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4714890"/>
            <a:ext cx="9144000" cy="428628"/>
          </a:xfrm>
          <a:prstGeom prst="rect">
            <a:avLst/>
          </a:prstGeom>
          <a:solidFill>
            <a:srgbClr val="781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8215338" y="4857768"/>
            <a:ext cx="857256" cy="14287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www.nstu.ru</a:t>
            </a:r>
            <a:endParaRPr lang="ru-RU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4838085"/>
            <a:ext cx="607118" cy="1958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5"/>
        </a:buBlip>
        <a:defRPr sz="2000" kern="1200">
          <a:solidFill>
            <a:schemeClr val="tx1"/>
          </a:solidFill>
          <a:latin typeface="Stem Text" pitchFamily="34" charset="-52"/>
          <a:ea typeface="Stem Text" pitchFamily="34" charset="-5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6"/>
        </a:buBlip>
        <a:defRPr sz="1800" kern="1200">
          <a:solidFill>
            <a:schemeClr val="tx1"/>
          </a:solidFill>
          <a:latin typeface="Stem Text" pitchFamily="34" charset="-52"/>
          <a:ea typeface="Stem Text" pitchFamily="34" charset="-5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6"/>
        </a:buBlip>
        <a:defRPr sz="1800" kern="1200">
          <a:solidFill>
            <a:schemeClr val="tx1"/>
          </a:solidFill>
          <a:latin typeface="Stem Text" pitchFamily="34" charset="-52"/>
          <a:ea typeface="Stem Text" pitchFamily="34" charset="-5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6"/>
        </a:buBlip>
        <a:defRPr sz="1800" kern="1200">
          <a:solidFill>
            <a:schemeClr val="tx1"/>
          </a:solidFill>
          <a:latin typeface="Stem Text" pitchFamily="34" charset="-52"/>
          <a:ea typeface="Stem Text" pitchFamily="34" charset="-5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6"/>
        </a:buBlip>
        <a:defRPr sz="1800" kern="1200">
          <a:solidFill>
            <a:schemeClr val="tx1"/>
          </a:solidFill>
          <a:latin typeface="Stem Text" pitchFamily="34" charset="-52"/>
          <a:ea typeface="Stem Text" pitchFamily="34" charset="-5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4659982"/>
            <a:ext cx="9144000" cy="483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 12"/>
          <p:cNvSpPr/>
          <p:nvPr/>
        </p:nvSpPr>
        <p:spPr>
          <a:xfrm>
            <a:off x="5143504" y="0"/>
            <a:ext cx="4000496" cy="214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143504" y="4714890"/>
            <a:ext cx="4000496" cy="4286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 flipH="1">
            <a:off x="3999600" y="0"/>
            <a:ext cx="5144400" cy="5143500"/>
          </a:xfrm>
          <a:prstGeom prst="rect">
            <a:avLst/>
          </a:prstGeom>
          <a:solidFill>
            <a:srgbClr val="781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4323420" y="323834"/>
            <a:ext cx="4714908" cy="4714908"/>
          </a:xfrm>
          <a:prstGeom prst="rect">
            <a:avLst/>
          </a:prstGeom>
        </p:spPr>
        <p:txBody>
          <a:bodyPr vert="horz" lIns="0" tIns="0" rIns="0" bIns="0" rtlCol="0" anchor="t">
            <a:normAutofit fontScale="97500"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r>
              <a:rPr kumimoji="0" lang="ru-RU" sz="33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Исследование и разработка унифицированного представления для дискретно-непрерывных моделей</a:t>
            </a:r>
            <a:endParaRPr lang="en-US" sz="3300" b="1" baseline="0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kumimoji="0" lang="en-US" sz="3600" b="1" i="0" u="none" strike="noStrike" kern="1200" cap="none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ru-RU" sz="3600" b="1" baseline="0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ru-RU" sz="3600" b="1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ru-RU" sz="3600" b="1" baseline="0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en-US" sz="3600" b="1" baseline="0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3048000" algn="l"/>
              </a:tabLst>
              <a:defRPr/>
            </a:pP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3184" y="2427734"/>
            <a:ext cx="3593869" cy="141577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Трибунский</a:t>
            </a:r>
            <a:endParaRPr lang="en-US" sz="2400" b="1" dirty="0">
              <a:latin typeface="Arial" panose="020B0604020202020204" pitchFamily="34" charset="0"/>
              <a:ea typeface="Stem Text Bold" pitchFamily="34" charset="-52"/>
              <a:cs typeface="Arial" panose="020B0604020202020204" pitchFamily="34" charset="0"/>
            </a:endParaRPr>
          </a:p>
          <a:p>
            <a:r>
              <a:rPr lang="ru-RU" sz="2400" b="1" dirty="0">
                <a:latin typeface="Arial" panose="020B0604020202020204" pitchFamily="34" charset="0"/>
                <a:ea typeface="Stem Text Bold" pitchFamily="34" charset="-52"/>
                <a:cs typeface="Arial" panose="020B0604020202020204" pitchFamily="34" charset="0"/>
              </a:rPr>
              <a:t>Владислав Алексеевич</a:t>
            </a:r>
          </a:p>
          <a:p>
            <a:endParaRPr lang="ru-RU" sz="2000" i="1" dirty="0">
              <a:latin typeface="Stem Text Bold" pitchFamily="34" charset="-52"/>
              <a:ea typeface="Stem Text Bold" pitchFamily="34" charset="-52"/>
              <a:cs typeface="Arial" pitchFamily="34" charset="0"/>
            </a:endParaRPr>
          </a:p>
          <a:p>
            <a:r>
              <a:rPr lang="ru-RU" sz="1200" i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2, АСМ-23, АВТФ, </a:t>
            </a:r>
          </a:p>
          <a:p>
            <a:r>
              <a:rPr lang="ru-RU" sz="1200" i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студент</a:t>
            </a:r>
          </a:p>
        </p:txBody>
      </p:sp>
      <p:sp>
        <p:nvSpPr>
          <p:cNvPr id="9" name="Подзаголовок 2"/>
          <p:cNvSpPr txBox="1">
            <a:spLocks/>
          </p:cNvSpPr>
          <p:nvPr/>
        </p:nvSpPr>
        <p:spPr>
          <a:xfrm>
            <a:off x="400804" y="4524933"/>
            <a:ext cx="1143008" cy="22437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b="1" dirty="0"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n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Stem Text" pitchFamily="34" charset="-52"/>
                <a:cs typeface="Arial" panose="020B0604020202020204" pitchFamily="34" charset="0"/>
              </a:rPr>
              <a:t>stu.ru</a:t>
            </a:r>
            <a:endParaRPr kumimoji="0" lang="ru-RU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Stem Text" pitchFamily="34" charset="-52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184" y="414493"/>
            <a:ext cx="2020531" cy="652709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04" y="1314119"/>
            <a:ext cx="1337294" cy="29713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FA987-B237-33A2-1B27-1AB28F6EE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97DAE09-2553-E8A8-06EE-586557CEC17C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/>
              <a:t>Сервер-вычислитель</a:t>
            </a:r>
            <a:endParaRPr lang="ru-RU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E2A07-3D3F-04F0-BA6A-45F0704824AD}"/>
              </a:ext>
            </a:extLst>
          </p:cNvPr>
          <p:cNvSpPr txBox="1"/>
          <p:nvPr/>
        </p:nvSpPr>
        <p:spPr>
          <a:xfrm>
            <a:off x="1668955" y="3170646"/>
            <a:ext cx="5806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Сервер-вычислитель (на C): выполняет численный анализ и управляет динамикой модели</a:t>
            </a:r>
          </a:p>
        </p:txBody>
      </p:sp>
      <p:pic>
        <p:nvPicPr>
          <p:cNvPr id="2" name="Рисунок 1" descr="Изображение выглядит как текст, диаграмма, линия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5F44065-FAA1-713C-D70A-8F6A21776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507" y="1052279"/>
            <a:ext cx="584898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828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64A4A-09DB-2C94-6AC7-0F96CD398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1CB64F6-A83B-627B-23D8-09B731E00F0E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/>
              <a:t>Обмен сообщениями в системе</a:t>
            </a:r>
            <a:endParaRPr lang="ru-RU" sz="2400" b="1" dirty="0"/>
          </a:p>
        </p:txBody>
      </p:sp>
      <p:pic>
        <p:nvPicPr>
          <p:cNvPr id="3" name="Рисунок 2" descr="Изображение выглядит как диаграмма, текст, зарисовка, шабло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6CDBD1C-2674-A665-E002-A635ADC3A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786" y="974181"/>
            <a:ext cx="5940425" cy="21964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103754-92B2-1BF7-D431-172A6A7DDF4B}"/>
              </a:ext>
            </a:extLst>
          </p:cNvPr>
          <p:cNvSpPr txBox="1"/>
          <p:nvPr/>
        </p:nvSpPr>
        <p:spPr>
          <a:xfrm>
            <a:off x="608957" y="3435846"/>
            <a:ext cx="7926081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sz="1600" dirty="0"/>
              <a:t>Клиент отправляет запрос вычислителю через сервер-слушатель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sz="1600" dirty="0"/>
              <a:t>Сервер-слушатель перенаправляет команды на соответствующий сервер-вычислитель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sz="1600" dirty="0"/>
              <a:t>Вычислитель выполняет расчёт и возвращает результат клиенту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852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251C1-1123-13B0-E836-C7310B284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43C613F-1C91-60F3-C212-F5C7B839903D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/>
              <a:t>Результаты тестирования для задачи двух баков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16239D-45A2-15CA-CCAE-8A15169CC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669" y="830375"/>
            <a:ext cx="5578909" cy="3482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722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63BD2-9517-6A8C-40C5-762A4319E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3FEDA34-3B1A-D236-6B6D-923E852F86E8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/>
              <a:t>Результаты тестирования для задачи прыгающего мяча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CAB9F66-3D01-D4D6-3693-34709CF95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787" y="818840"/>
            <a:ext cx="5940425" cy="371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686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FAE48-9E45-607A-E30F-51AB18215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B7FF71F-6727-501B-8926-115B20834734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/>
              <a:t>Выводы и практическая значимость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E1792-E943-FD2E-9F00-7402D8818BF4}"/>
              </a:ext>
            </a:extLst>
          </p:cNvPr>
          <p:cNvSpPr txBox="1"/>
          <p:nvPr/>
        </p:nvSpPr>
        <p:spPr>
          <a:xfrm>
            <a:off x="327852" y="1802308"/>
            <a:ext cx="8143933" cy="15388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sz="2000" dirty="0"/>
              <a:t>Унифицированный формат упрощает описание моделей и снижает затраты на разработку и тестирование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sz="2000" dirty="0"/>
              <a:t>Распределённая архитектура обеспечивает гибкость, масштабируемость и надёжность решения.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762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2668" y="1111929"/>
            <a:ext cx="1068306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Пункт 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Пункт 2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Пункт 3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37112" y="1111929"/>
            <a:ext cx="2735749" cy="17235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ГЛАВНЫЙ ПУНКТ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Подпункт 1</a:t>
            </a:r>
          </a:p>
          <a:p>
            <a:pPr marL="742950" lvl="1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Подпункт 1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Подпункт 2</a:t>
            </a:r>
          </a:p>
          <a:p>
            <a:pPr marL="1200150" lvl="2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Подпункт 2</a:t>
            </a:r>
          </a:p>
          <a:p>
            <a:pPr marL="1657350" lvl="3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Подпункт 3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57158" y="357175"/>
            <a:ext cx="814393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ЗАГОЛОВОК СЛАЙДА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(кегль не менее 24, жирный, верхний регистр)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845958"/>
              </p:ext>
            </p:extLst>
          </p:nvPr>
        </p:nvGraphicFramePr>
        <p:xfrm>
          <a:off x="357158" y="428610"/>
          <a:ext cx="8429686" cy="278608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286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73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44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287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4347">
                <a:tc gridSpan="7">
                  <a:txBody>
                    <a:bodyPr/>
                    <a:lstStyle/>
                    <a:p>
                      <a:pPr>
                        <a:tabLst>
                          <a:tab pos="1790700" algn="l"/>
                        </a:tabLst>
                      </a:pPr>
                      <a:r>
                        <a:rPr lang="ru-RU" sz="2000" dirty="0">
                          <a:solidFill>
                            <a:srgbClr val="781C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НАЗВАНИЕ</a:t>
                      </a:r>
                      <a:r>
                        <a:rPr lang="ru-RU" sz="2000" baseline="0" dirty="0">
                          <a:solidFill>
                            <a:srgbClr val="781C3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ТАБЛИЦЫ</a:t>
                      </a:r>
                      <a:endParaRPr lang="ru-RU" sz="2000" dirty="0">
                        <a:solidFill>
                          <a:srgbClr val="781C3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C5C2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rgbClr val="0C5C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347"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Столбец</a:t>
                      </a:r>
                      <a:r>
                        <a:rPr lang="ru-RU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Столбец 2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Столбец 3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Столбец 4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Столбец</a:t>
                      </a:r>
                      <a:r>
                        <a:rPr lang="ru-RU" sz="1400" baseline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Столбец 6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347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347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4347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347">
                <a:tc>
                  <a:txBody>
                    <a:bodyPr/>
                    <a:lstStyle/>
                    <a:p>
                      <a:pPr algn="ctr"/>
                      <a:r>
                        <a:rPr lang="ru-RU" sz="1400" b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T="0" marB="0" anchor="ctr">
                    <a:lnL w="12700" cmpd="sng">
                      <a:noFill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Диаграмма 2"/>
          <p:cNvGraphicFramePr/>
          <p:nvPr>
            <p:extLst>
              <p:ext uri="{D42A27DB-BD31-4B8C-83A1-F6EECF244321}">
                <p14:modId xmlns:p14="http://schemas.microsoft.com/office/powerpoint/2010/main" val="4236789423"/>
              </p:ext>
            </p:extLst>
          </p:nvPr>
        </p:nvGraphicFramePr>
        <p:xfrm>
          <a:off x="357158" y="1347614"/>
          <a:ext cx="7527210" cy="3096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84168" y="339502"/>
            <a:ext cx="299070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Для редакции числовых значений и наименований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ru-RU" sz="1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ru-RU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правая кнопка мыши</a:t>
            </a:r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значению – изменить данные – выдает </a:t>
            </a:r>
            <a:r>
              <a:rPr lang="en-US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excel </a:t>
            </a:r>
            <a:r>
              <a:rPr lang="ru-RU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таблицу –</a:t>
            </a:r>
          </a:p>
          <a:p>
            <a:r>
              <a:rPr lang="ru-RU" sz="1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изменяем, добавляем.</a:t>
            </a: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67544" y="348630"/>
            <a:ext cx="3322712" cy="710952"/>
          </a:xfrm>
          <a:prstGeom prst="rect">
            <a:avLst/>
          </a:prstGeom>
        </p:spPr>
        <p:txBody>
          <a:bodyPr lIns="0" tIns="0" rIns="0" bIns="0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ГРАФИК</a:t>
            </a:r>
          </a:p>
        </p:txBody>
      </p:sp>
    </p:spTree>
    <p:extLst>
      <p:ext uri="{BB962C8B-B14F-4D97-AF65-F5344CB8AC3E}">
        <p14:creationId xmlns:p14="http://schemas.microsoft.com/office/powerpoint/2010/main" val="4224766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2915816" y="411510"/>
            <a:ext cx="1224136" cy="1224136"/>
          </a:xfrm>
          <a:prstGeom prst="rect">
            <a:avLst/>
          </a:prstGeom>
          <a:solidFill>
            <a:srgbClr val="781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2" name="TextBox 71"/>
          <p:cNvSpPr txBox="1">
            <a:spLocks noChangeArrowheads="1"/>
          </p:cNvSpPr>
          <p:nvPr/>
        </p:nvSpPr>
        <p:spPr bwMode="auto">
          <a:xfrm>
            <a:off x="909696" y="699542"/>
            <a:ext cx="15920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Текст 1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23" name="Straight Arrow Connector 72"/>
          <p:cNvCxnSpPr/>
          <p:nvPr/>
        </p:nvCxnSpPr>
        <p:spPr bwMode="auto">
          <a:xfrm>
            <a:off x="909696" y="1000935"/>
            <a:ext cx="1790096" cy="319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781C33"/>
            </a:solidFill>
            <a:prstDash val="solid"/>
            <a:round/>
            <a:headEnd type="none" w="med" len="med"/>
            <a:tailEnd type="oval"/>
          </a:ln>
          <a:effectLst/>
        </p:spPr>
      </p:cxnSp>
      <p:cxnSp>
        <p:nvCxnSpPr>
          <p:cNvPr id="24" name="Straight Arrow Connector 75"/>
          <p:cNvCxnSpPr/>
          <p:nvPr/>
        </p:nvCxnSpPr>
        <p:spPr bwMode="auto">
          <a:xfrm flipH="1">
            <a:off x="6136825" y="2349342"/>
            <a:ext cx="181955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781C33"/>
            </a:solidFill>
            <a:prstDash val="solid"/>
            <a:round/>
            <a:headEnd type="none" w="med" len="med"/>
            <a:tailEnd type="oval"/>
          </a:ln>
          <a:effectLst/>
        </p:spPr>
      </p:cxnSp>
      <p:cxnSp>
        <p:nvCxnSpPr>
          <p:cNvPr id="25" name="Straight Arrow Connector 73"/>
          <p:cNvCxnSpPr/>
          <p:nvPr/>
        </p:nvCxnSpPr>
        <p:spPr bwMode="auto">
          <a:xfrm flipH="1">
            <a:off x="6012160" y="1007319"/>
            <a:ext cx="1944216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781C33"/>
            </a:solidFill>
            <a:prstDash val="solid"/>
            <a:round/>
            <a:headEnd type="none" w="med" len="med"/>
            <a:tailEnd type="oval"/>
          </a:ln>
          <a:effectLst/>
        </p:spPr>
      </p:cxnSp>
      <p:cxnSp>
        <p:nvCxnSpPr>
          <p:cNvPr id="26" name="Straight Arrow Connector 79"/>
          <p:cNvCxnSpPr/>
          <p:nvPr/>
        </p:nvCxnSpPr>
        <p:spPr bwMode="auto">
          <a:xfrm flipH="1">
            <a:off x="6136825" y="3723878"/>
            <a:ext cx="181955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781C33"/>
            </a:solidFill>
            <a:prstDash val="solid"/>
            <a:round/>
            <a:headEnd type="none" w="med" len="med"/>
            <a:tailEnd type="oval"/>
          </a:ln>
          <a:effectLst/>
        </p:spPr>
      </p:cxnSp>
      <p:sp>
        <p:nvSpPr>
          <p:cNvPr id="28" name="TextBox 71"/>
          <p:cNvSpPr txBox="1">
            <a:spLocks noChangeArrowheads="1"/>
          </p:cNvSpPr>
          <p:nvPr/>
        </p:nvSpPr>
        <p:spPr bwMode="auto">
          <a:xfrm>
            <a:off x="899592" y="2006241"/>
            <a:ext cx="15920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Текст 2</a:t>
            </a:r>
          </a:p>
        </p:txBody>
      </p:sp>
      <p:grpSp>
        <p:nvGrpSpPr>
          <p:cNvPr id="30" name="Группа 29"/>
          <p:cNvGrpSpPr/>
          <p:nvPr/>
        </p:nvGrpSpPr>
        <p:grpSpPr>
          <a:xfrm>
            <a:off x="899592" y="3416101"/>
            <a:ext cx="1800201" cy="307777"/>
            <a:chOff x="1187624" y="1686263"/>
            <a:chExt cx="1990493" cy="307777"/>
          </a:xfrm>
          <a:effectLst/>
        </p:grpSpPr>
        <p:sp>
          <p:nvSpPr>
            <p:cNvPr id="31" name="TextBox 71"/>
            <p:cNvSpPr txBox="1">
              <a:spLocks noChangeArrowheads="1"/>
            </p:cNvSpPr>
            <p:nvPr/>
          </p:nvSpPr>
          <p:spPr bwMode="auto">
            <a:xfrm>
              <a:off x="1187624" y="1686263"/>
              <a:ext cx="1592053" cy="30777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anchor="b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ru-RU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anose="020B0604020202020204" pitchFamily="34" charset="0"/>
                </a:rPr>
                <a:t>Текст 3</a:t>
              </a:r>
            </a:p>
          </p:txBody>
        </p:sp>
        <p:cxnSp>
          <p:nvCxnSpPr>
            <p:cNvPr id="32" name="Straight Arrow Connector 72"/>
            <p:cNvCxnSpPr/>
            <p:nvPr/>
          </p:nvCxnSpPr>
          <p:spPr bwMode="auto">
            <a:xfrm>
              <a:off x="1187624" y="1994040"/>
              <a:ext cx="1990493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781C33"/>
              </a:solidFill>
              <a:prstDash val="solid"/>
              <a:round/>
              <a:headEnd type="none" w="med" len="med"/>
              <a:tailEnd type="oval"/>
            </a:ln>
            <a:effectLst>
              <a:outerShdw blurRad="12700" dist="12700" dir="5400000" algn="t" rotWithShape="0">
                <a:schemeClr val="tx1">
                  <a:alpha val="50000"/>
                </a:schemeClr>
              </a:outerShdw>
            </a:effectLst>
          </p:spPr>
        </p:cxnSp>
      </p:grpSp>
      <p:sp>
        <p:nvSpPr>
          <p:cNvPr id="33" name="TextBox 71"/>
          <p:cNvSpPr txBox="1">
            <a:spLocks noChangeArrowheads="1"/>
          </p:cNvSpPr>
          <p:nvPr/>
        </p:nvSpPr>
        <p:spPr bwMode="auto">
          <a:xfrm>
            <a:off x="6436331" y="693158"/>
            <a:ext cx="15920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Текст 4</a:t>
            </a:r>
          </a:p>
        </p:txBody>
      </p:sp>
      <p:sp>
        <p:nvSpPr>
          <p:cNvPr id="34" name="TextBox 71"/>
          <p:cNvSpPr txBox="1">
            <a:spLocks noChangeArrowheads="1"/>
          </p:cNvSpPr>
          <p:nvPr/>
        </p:nvSpPr>
        <p:spPr bwMode="auto">
          <a:xfrm>
            <a:off x="6516216" y="2041565"/>
            <a:ext cx="15920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Текст 5</a:t>
            </a:r>
          </a:p>
        </p:txBody>
      </p:sp>
      <p:sp>
        <p:nvSpPr>
          <p:cNvPr id="35" name="TextBox 71"/>
          <p:cNvSpPr txBox="1">
            <a:spLocks noChangeArrowheads="1"/>
          </p:cNvSpPr>
          <p:nvPr/>
        </p:nvSpPr>
        <p:spPr bwMode="auto">
          <a:xfrm>
            <a:off x="6443147" y="3360717"/>
            <a:ext cx="15920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/>
            <a:r>
              <a:rPr lang="ru-RU" sz="1400" dirty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Текст 6</a:t>
            </a:r>
          </a:p>
        </p:txBody>
      </p:sp>
      <p:cxnSp>
        <p:nvCxnSpPr>
          <p:cNvPr id="39" name="Straight Arrow Connector 72"/>
          <p:cNvCxnSpPr/>
          <p:nvPr/>
        </p:nvCxnSpPr>
        <p:spPr bwMode="auto">
          <a:xfrm>
            <a:off x="915094" y="2349342"/>
            <a:ext cx="1784698" cy="638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781C33"/>
            </a:solidFill>
            <a:prstDash val="solid"/>
            <a:round/>
            <a:headEnd type="none" w="med" len="med"/>
            <a:tailEnd type="oval"/>
          </a:ln>
          <a:effectLst/>
        </p:spPr>
      </p:cxnSp>
      <p:sp>
        <p:nvSpPr>
          <p:cNvPr id="45" name="Прямоугольник 44"/>
          <p:cNvSpPr/>
          <p:nvPr/>
        </p:nvSpPr>
        <p:spPr>
          <a:xfrm>
            <a:off x="2906739" y="1765816"/>
            <a:ext cx="1224136" cy="1224136"/>
          </a:xfrm>
          <a:prstGeom prst="rect">
            <a:avLst/>
          </a:prstGeom>
          <a:solidFill>
            <a:srgbClr val="781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6" name="Прямоугольник 45"/>
          <p:cNvSpPr/>
          <p:nvPr/>
        </p:nvSpPr>
        <p:spPr>
          <a:xfrm>
            <a:off x="2906739" y="3147814"/>
            <a:ext cx="1224136" cy="1224136"/>
          </a:xfrm>
          <a:prstGeom prst="rect">
            <a:avLst/>
          </a:prstGeom>
          <a:solidFill>
            <a:srgbClr val="781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Прямоугольник 47"/>
          <p:cNvSpPr/>
          <p:nvPr/>
        </p:nvSpPr>
        <p:spPr>
          <a:xfrm>
            <a:off x="4572000" y="411510"/>
            <a:ext cx="1224136" cy="1224136"/>
          </a:xfrm>
          <a:prstGeom prst="rect">
            <a:avLst/>
          </a:prstGeom>
          <a:solidFill>
            <a:srgbClr val="781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Прямоугольник 48"/>
          <p:cNvSpPr/>
          <p:nvPr/>
        </p:nvSpPr>
        <p:spPr>
          <a:xfrm>
            <a:off x="4572000" y="1765816"/>
            <a:ext cx="1224136" cy="1224136"/>
          </a:xfrm>
          <a:prstGeom prst="rect">
            <a:avLst/>
          </a:prstGeom>
          <a:solidFill>
            <a:srgbClr val="781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4572000" y="3147814"/>
            <a:ext cx="1224136" cy="1224136"/>
          </a:xfrm>
          <a:prstGeom prst="rect">
            <a:avLst/>
          </a:prstGeom>
          <a:solidFill>
            <a:srgbClr val="781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7" name="TextBox 71"/>
          <p:cNvSpPr txBox="1">
            <a:spLocks noChangeArrowheads="1"/>
          </p:cNvSpPr>
          <p:nvPr/>
        </p:nvSpPr>
        <p:spPr bwMode="auto">
          <a:xfrm>
            <a:off x="2754403" y="816269"/>
            <a:ext cx="15920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ru-RU" sz="1200" dirty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Картинка,</a:t>
            </a:r>
          </a:p>
          <a:p>
            <a:pPr algn="ctr" eaLnBrk="1" hangingPunct="1"/>
            <a:r>
              <a:rPr lang="ru-RU" sz="1200" dirty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число </a:t>
            </a:r>
            <a:r>
              <a:rPr lang="ru-RU" sz="1200" dirty="0" err="1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и.т.д</a:t>
            </a:r>
            <a:r>
              <a:rPr lang="ru-RU" sz="1200" dirty="0">
                <a:solidFill>
                  <a:schemeClr val="bg1">
                    <a:lumMod val="95000"/>
                  </a:schemeClr>
                </a:solidFill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3008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6410" y="346353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Актуальность темы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91273" y="1851670"/>
            <a:ext cx="8072494" cy="271464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endParaRPr lang="ru-RU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 descr="Изображение выглядит как текст, диаграмма, снимок экрана, круг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5383508-1E9B-C22F-CA49-A652AA18A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49404" y="808018"/>
            <a:ext cx="3412976" cy="28897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57F027-9412-5BF1-4C1A-7691AC265150}"/>
              </a:ext>
            </a:extLst>
          </p:cNvPr>
          <p:cNvSpPr txBox="1"/>
          <p:nvPr/>
        </p:nvSpPr>
        <p:spPr>
          <a:xfrm>
            <a:off x="352669" y="1111929"/>
            <a:ext cx="4867403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sz="1600" dirty="0"/>
              <a:t>Моделирование событийно-непрерывных процессов востребовано в промышленности, телекоммуникациях и науке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sz="1600" dirty="0"/>
              <a:t>Переход к распределённым вычислениям требует надёжного и унифицированного формата моделей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buClr>
                <a:srgbClr val="FF0000"/>
              </a:buClr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2961D-3AE4-90E5-BC20-4D544A8B5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2D8D299F-92D1-3744-7FAA-EF01585BF4CF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Цель исследования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9AFC40-5BA2-1535-7A06-1BCBE322D59A}"/>
              </a:ext>
            </a:extLst>
          </p:cNvPr>
          <p:cNvSpPr txBox="1"/>
          <p:nvPr/>
        </p:nvSpPr>
        <p:spPr>
          <a:xfrm>
            <a:off x="357158" y="1923678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Разработка унифицированного представления СНМ и исследование его реализации в распределённой системе</a:t>
            </a:r>
          </a:p>
        </p:txBody>
      </p:sp>
    </p:spTree>
    <p:extLst>
      <p:ext uri="{BB962C8B-B14F-4D97-AF65-F5344CB8AC3E}">
        <p14:creationId xmlns:p14="http://schemas.microsoft.com/office/powerpoint/2010/main" val="165497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B7D42-B57B-646A-3572-22997805A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B36C171-DBC4-CEF3-4271-7E03535E2E87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Существующие методы моделирования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73EAB9-64AD-8C72-E01F-E79EB75C3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641" y="818840"/>
            <a:ext cx="3867690" cy="36104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C7F897-EC25-D2CC-45A7-1748B323757E}"/>
              </a:ext>
            </a:extLst>
          </p:cNvPr>
          <p:cNvSpPr txBox="1"/>
          <p:nvPr/>
        </p:nvSpPr>
        <p:spPr>
          <a:xfrm>
            <a:off x="424677" y="1885415"/>
            <a:ext cx="4147323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sz="1600" b="1" dirty="0" err="1"/>
              <a:t>Simulink</a:t>
            </a:r>
            <a:r>
              <a:rPr lang="ru-RU" sz="1600" b="1" dirty="0"/>
              <a:t>:</a:t>
            </a:r>
            <a:r>
              <a:rPr lang="ru-RU" sz="1600" dirty="0"/>
              <a:t> блочная визуальная среда для быстрого построения моделей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sz="1600" b="1" dirty="0" err="1"/>
              <a:t>Modelica</a:t>
            </a:r>
            <a:r>
              <a:rPr lang="ru-RU" sz="1600" b="1" dirty="0"/>
              <a:t>:</a:t>
            </a:r>
            <a:r>
              <a:rPr lang="ru-RU" sz="1600" dirty="0"/>
              <a:t> объектно-ориентированный язык для комплексных физических систем (декларативное описание уравнений)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buClr>
                <a:srgbClr val="FF0000"/>
              </a:buClr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257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63485-2DC4-87BD-EA1E-E5A85D6E8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397B9A2-341E-CDED-43D8-99C49C3D7F27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Иные среды моделирования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0EFC86C-1116-0BD9-D3B2-82DC4EE4C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7600" y="842721"/>
            <a:ext cx="4344006" cy="34580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30DBAA-E07B-BE75-6CB5-568B8011FE7B}"/>
              </a:ext>
            </a:extLst>
          </p:cNvPr>
          <p:cNvSpPr txBox="1"/>
          <p:nvPr/>
        </p:nvSpPr>
        <p:spPr>
          <a:xfrm>
            <a:off x="357159" y="1563638"/>
            <a:ext cx="3830442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sz="1600" b="1" dirty="0" err="1"/>
              <a:t>AnyLogic</a:t>
            </a:r>
            <a:r>
              <a:rPr lang="ru-RU" sz="1600" b="1" dirty="0"/>
              <a:t>:</a:t>
            </a:r>
            <a:r>
              <a:rPr lang="ru-RU" sz="1600" dirty="0"/>
              <a:t> универсальное средство, комбинирует дискретно-событийное, системно-динамическое и </a:t>
            </a:r>
            <a:r>
              <a:rPr lang="ru-RU" sz="1600" dirty="0" err="1"/>
              <a:t>агентное</a:t>
            </a:r>
            <a:r>
              <a:rPr lang="ru-RU" sz="1600" dirty="0"/>
              <a:t> моделирование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›"/>
            </a:pPr>
            <a:r>
              <a:rPr lang="ru-RU" sz="1600" dirty="0"/>
              <a:t>Разные инструменты дополняют друг друга: </a:t>
            </a:r>
            <a:r>
              <a:rPr lang="ru-RU" sz="1600" dirty="0" err="1"/>
              <a:t>Simulink</a:t>
            </a:r>
            <a:r>
              <a:rPr lang="ru-RU" sz="1600" dirty="0"/>
              <a:t> – простота, </a:t>
            </a:r>
            <a:r>
              <a:rPr lang="ru-RU" sz="1600" dirty="0" err="1"/>
              <a:t>Modelica</a:t>
            </a:r>
            <a:r>
              <a:rPr lang="ru-RU" sz="1600" dirty="0"/>
              <a:t> – производительность, </a:t>
            </a:r>
            <a:r>
              <a:rPr lang="ru-RU" sz="1600" dirty="0" err="1"/>
              <a:t>AnyLogic</a:t>
            </a:r>
            <a:r>
              <a:rPr lang="ru-RU" sz="1600" dirty="0"/>
              <a:t> – универсальность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>
              <a:buClr>
                <a:srgbClr val="FF0000"/>
              </a:buClr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14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2DB64-3FEF-E4D0-D540-651531DF7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76F173B-BFBA-7158-CF2C-4326F8363AB9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Иные среды моделирования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1C526-64B4-ADF6-1045-2FE6E7B47992}"/>
              </a:ext>
            </a:extLst>
          </p:cNvPr>
          <p:cNvSpPr txBox="1"/>
          <p:nvPr/>
        </p:nvSpPr>
        <p:spPr>
          <a:xfrm>
            <a:off x="357158" y="1138309"/>
            <a:ext cx="4934921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ru-RU" sz="1600" dirty="0"/>
              <a:t>Трёхкомпонентная архитектура: клиентский интерфейс, сервер-слушатель, сервер-вычислитель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 descr="Изображение выглядит как диаграмма, План, текст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70513DD-134C-FDDD-F149-D19C2507F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1138309"/>
            <a:ext cx="5183547" cy="28668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CB595A-365E-987A-E6A1-875AD6E53CD6}"/>
              </a:ext>
            </a:extLst>
          </p:cNvPr>
          <p:cNvSpPr txBox="1"/>
          <p:nvPr/>
        </p:nvSpPr>
        <p:spPr>
          <a:xfrm>
            <a:off x="357157" y="3357474"/>
            <a:ext cx="49349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Распределённость</a:t>
            </a:r>
            <a:r>
              <a:rPr lang="ru-RU" dirty="0"/>
              <a:t> обеспечивает </a:t>
            </a:r>
            <a:r>
              <a:rPr lang="ru-RU" sz="1600" dirty="0"/>
              <a:t>масштабируемость</a:t>
            </a:r>
            <a:r>
              <a:rPr lang="ru-RU" dirty="0"/>
              <a:t> и отказоустойчивость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218135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9445E-7281-8813-6EB8-9CE55489C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F71EDBA-6E3A-079C-3CCF-7E1C43D240C4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Логическая схема данных</a:t>
            </a:r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 descr="Изображение выглядит как текст, снимок экрана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08BEBC3-E4AA-FD55-540C-4F38D2454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106" y="1419622"/>
            <a:ext cx="5868035" cy="1704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67647E-FFD6-167C-49CF-18621CBBDD5A}"/>
              </a:ext>
            </a:extLst>
          </p:cNvPr>
          <p:cNvSpPr txBox="1"/>
          <p:nvPr/>
        </p:nvSpPr>
        <p:spPr>
          <a:xfrm>
            <a:off x="1099007" y="3140581"/>
            <a:ext cx="6660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Основные сущности модели: </a:t>
            </a:r>
            <a:r>
              <a:rPr lang="ru-RU" b="1" dirty="0"/>
              <a:t>Состояние</a:t>
            </a:r>
            <a:r>
              <a:rPr lang="ru-RU" dirty="0"/>
              <a:t>, </a:t>
            </a:r>
            <a:r>
              <a:rPr lang="ru-RU" b="1" dirty="0"/>
              <a:t>Переход</a:t>
            </a:r>
            <a:r>
              <a:rPr lang="ru-RU" dirty="0"/>
              <a:t>, </a:t>
            </a:r>
            <a:r>
              <a:rPr lang="ru-RU" b="1" dirty="0"/>
              <a:t>Переменная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2723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8FC7B-3319-B4F5-C309-BB1E2C7B1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38B8EA5-D50B-07AB-5B7D-6BA6A24E7C1C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2400" b="1" dirty="0" err="1"/>
              <a:t>gRPC</a:t>
            </a:r>
            <a:r>
              <a:rPr lang="en-US" sz="2400" b="1" dirty="0"/>
              <a:t> </a:t>
            </a:r>
            <a:r>
              <a:rPr lang="ru-RU" sz="2400" b="1" dirty="0"/>
              <a:t>и форматы данных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027A12-9A9F-2BBB-ADA3-1C0C23495CB4}"/>
              </a:ext>
            </a:extLst>
          </p:cNvPr>
          <p:cNvSpPr txBox="1"/>
          <p:nvPr/>
        </p:nvSpPr>
        <p:spPr>
          <a:xfrm>
            <a:off x="357158" y="2014661"/>
            <a:ext cx="3545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gRPC</a:t>
            </a:r>
            <a:r>
              <a:rPr lang="ru-RU" dirty="0"/>
              <a:t> + Protocol </a:t>
            </a:r>
            <a:r>
              <a:rPr lang="ru-RU" dirty="0" err="1"/>
              <a:t>Buffers</a:t>
            </a:r>
            <a:r>
              <a:rPr lang="ru-RU" dirty="0"/>
              <a:t> (HTTP/2) обеспечивают эффективный, типизированный обмен данными</a:t>
            </a:r>
          </a:p>
        </p:txBody>
      </p:sp>
      <p:pic>
        <p:nvPicPr>
          <p:cNvPr id="2" name="Рисунок 1" descr="Изображение выглядит как текст, диаграмма, снимок экрана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523EA34-438F-8B0E-31E5-7576FAF35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490" y="1347613"/>
            <a:ext cx="40386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99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5417C-D393-D228-AB17-41EF9A3A6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1B38230-323F-CE2C-00E0-AD24DB49A416}"/>
              </a:ext>
            </a:extLst>
          </p:cNvPr>
          <p:cNvSpPr txBox="1"/>
          <p:nvPr/>
        </p:nvSpPr>
        <p:spPr>
          <a:xfrm>
            <a:off x="357158" y="357175"/>
            <a:ext cx="8143932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ru-RU" sz="2400" b="1"/>
              <a:t>Клиентский интерфейс</a:t>
            </a:r>
            <a:endParaRPr lang="ru-RU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F49E06-28DA-039E-7F79-C1676C940783}"/>
              </a:ext>
            </a:extLst>
          </p:cNvPr>
          <p:cNvSpPr txBox="1"/>
          <p:nvPr/>
        </p:nvSpPr>
        <p:spPr>
          <a:xfrm>
            <a:off x="357158" y="894647"/>
            <a:ext cx="3545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Веб-интерфейс (C#, WPF/MVVM) для задания параметров модели и получения результатов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F38754D-5683-4547-83CB-BAA278AC9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818840"/>
            <a:ext cx="4299740" cy="31358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58E74B-DCBD-B562-C9A1-C1DDE79548EC}"/>
              </a:ext>
            </a:extLst>
          </p:cNvPr>
          <p:cNvSpPr txBox="1"/>
          <p:nvPr/>
        </p:nvSpPr>
        <p:spPr>
          <a:xfrm>
            <a:off x="357158" y="3029996"/>
            <a:ext cx="3926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Построение графа состояний модели с помощью библиотеки </a:t>
            </a:r>
            <a:r>
              <a:rPr lang="ru-RU" dirty="0" err="1"/>
              <a:t>Graph</a:t>
            </a:r>
            <a:r>
              <a:rPr lang="ru-RU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11777728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НГТУ НЭТИ Stem">
      <a:majorFont>
        <a:latin typeface="Stem Text Bold"/>
        <a:ea typeface=""/>
        <a:cs typeface=""/>
      </a:majorFont>
      <a:minorFont>
        <a:latin typeface="Stem Tex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34910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</TotalTime>
  <Words>371</Words>
  <Application>Microsoft Office PowerPoint</Application>
  <PresentationFormat>Экран (16:9)</PresentationFormat>
  <Paragraphs>77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Stem Text</vt:lpstr>
      <vt:lpstr>Stem Text Bold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НГТУ НЭТИ 16:9</dc:title>
  <dc:creator>Валентин Кривица</dc:creator>
  <cp:lastModifiedBy>blrds@yandex.ru</cp:lastModifiedBy>
  <cp:revision>38</cp:revision>
  <dcterms:created xsi:type="dcterms:W3CDTF">2019-05-10T11:12:43Z</dcterms:created>
  <dcterms:modified xsi:type="dcterms:W3CDTF">2025-05-16T06:51:37Z</dcterms:modified>
</cp:coreProperties>
</file>