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246" autoAdjust="0"/>
  </p:normalViewPr>
  <p:slideViewPr>
    <p:cSldViewPr>
      <p:cViewPr varScale="1">
        <p:scale>
          <a:sx n="86" d="100"/>
          <a:sy n="86" d="100"/>
        </p:scale>
        <p:origin x="-1686" y="-90"/>
      </p:cViewPr>
      <p:guideLst>
        <p:guide orient="horz" pos="2160"/>
        <p:guide pos="2880"/>
      </p:guideLst>
    </p:cSldViewPr>
  </p:slideViewPr>
  <p:notesTextViewPr>
    <p:cViewPr>
      <p:scale>
        <a:sx n="1" d="1"/>
        <a:sy n="1" d="1"/>
      </p:scale>
      <p:origin x="0" y="0"/>
    </p:cViewPr>
  </p:notesTextViewPr>
  <p:notesViewPr>
    <p:cSldViewPr>
      <p:cViewPr varScale="1">
        <p:scale>
          <a:sx n="86" d="100"/>
          <a:sy n="86" d="100"/>
        </p:scale>
        <p:origin x="-311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8CC2D0-EA73-4DB1-A54C-522FF770D04E}" type="datetimeFigureOut">
              <a:rPr lang="en-GB" smtClean="0"/>
              <a:t>22/07/2013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C68009-439B-4745-A723-EA20EFC1FD8C}" type="slidenum">
              <a:rPr lang="en-GB" smtClean="0"/>
              <a:t>‹#›</a:t>
            </a:fld>
            <a:endParaRPr lang="en-GB"/>
          </a:p>
        </p:txBody>
      </p:sp>
    </p:spTree>
    <p:extLst>
      <p:ext uri="{BB962C8B-B14F-4D97-AF65-F5344CB8AC3E}">
        <p14:creationId xmlns:p14="http://schemas.microsoft.com/office/powerpoint/2010/main" val="3055413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FC68009-439B-4745-A723-EA20EFC1FD8C}" type="slidenum">
              <a:rPr lang="en-GB" smtClean="0"/>
              <a:t>1</a:t>
            </a:fld>
            <a:endParaRPr lang="en-GB"/>
          </a:p>
        </p:txBody>
      </p:sp>
    </p:spTree>
    <p:extLst>
      <p:ext uri="{BB962C8B-B14F-4D97-AF65-F5344CB8AC3E}">
        <p14:creationId xmlns:p14="http://schemas.microsoft.com/office/powerpoint/2010/main" val="3291876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Here’s the JSON format</a:t>
            </a:r>
            <a:r>
              <a:rPr lang="en-GB" baseline="0" dirty="0" smtClean="0"/>
              <a:t> of the GET requests for data from the Node.js server – current on the left and historical on right (</a:t>
            </a:r>
            <a:r>
              <a:rPr lang="en-GB" baseline="0" dirty="0" err="1" smtClean="0"/>
              <a:t>param</a:t>
            </a:r>
            <a:r>
              <a:rPr lang="en-GB" baseline="0" dirty="0" smtClean="0"/>
              <a:t> recent is in hours)</a:t>
            </a:r>
            <a:endParaRPr lang="en-GB" dirty="0"/>
          </a:p>
        </p:txBody>
      </p:sp>
      <p:sp>
        <p:nvSpPr>
          <p:cNvPr id="4" name="Slide Number Placeholder 3"/>
          <p:cNvSpPr>
            <a:spLocks noGrp="1"/>
          </p:cNvSpPr>
          <p:nvPr>
            <p:ph type="sldNum" sz="quarter" idx="10"/>
          </p:nvPr>
        </p:nvSpPr>
        <p:spPr/>
        <p:txBody>
          <a:bodyPr/>
          <a:lstStyle/>
          <a:p>
            <a:fld id="{5FC68009-439B-4745-A723-EA20EFC1FD8C}" type="slidenum">
              <a:rPr lang="en-GB" smtClean="0"/>
              <a:t>10</a:t>
            </a:fld>
            <a:endParaRPr lang="en-GB"/>
          </a:p>
        </p:txBody>
      </p:sp>
    </p:spTree>
    <p:extLst>
      <p:ext uri="{BB962C8B-B14F-4D97-AF65-F5344CB8AC3E}">
        <p14:creationId xmlns:p14="http://schemas.microsoft.com/office/powerpoint/2010/main" val="923690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First draft GUI, pending requirements from BEEKs</a:t>
            </a:r>
            <a:endParaRPr lang="en-GB" dirty="0"/>
          </a:p>
        </p:txBody>
      </p:sp>
      <p:sp>
        <p:nvSpPr>
          <p:cNvPr id="4" name="Slide Number Placeholder 3"/>
          <p:cNvSpPr>
            <a:spLocks noGrp="1"/>
          </p:cNvSpPr>
          <p:nvPr>
            <p:ph type="sldNum" sz="quarter" idx="10"/>
          </p:nvPr>
        </p:nvSpPr>
        <p:spPr/>
        <p:txBody>
          <a:bodyPr/>
          <a:lstStyle/>
          <a:p>
            <a:fld id="{5FC68009-439B-4745-A723-EA20EFC1FD8C}" type="slidenum">
              <a:rPr lang="en-GB" smtClean="0"/>
              <a:t>11</a:t>
            </a:fld>
            <a:endParaRPr lang="en-GB"/>
          </a:p>
        </p:txBody>
      </p:sp>
    </p:spTree>
    <p:extLst>
      <p:ext uri="{BB962C8B-B14F-4D97-AF65-F5344CB8AC3E}">
        <p14:creationId xmlns:p14="http://schemas.microsoft.com/office/powerpoint/2010/main" val="32956281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Database – top is for each channel</a:t>
            </a:r>
            <a:r>
              <a:rPr lang="en-GB" baseline="0" dirty="0" smtClean="0"/>
              <a:t>/</a:t>
            </a:r>
            <a:r>
              <a:rPr lang="en-GB" baseline="0" dirty="0" err="1" smtClean="0"/>
              <a:t>datastream</a:t>
            </a:r>
            <a:r>
              <a:rPr lang="en-GB" baseline="0" dirty="0" smtClean="0"/>
              <a:t> – a single variable produced by a sensor of the device.</a:t>
            </a:r>
          </a:p>
          <a:p>
            <a:r>
              <a:rPr lang="en-GB" baseline="0" dirty="0" smtClean="0"/>
              <a:t>Bottom shows data table</a:t>
            </a:r>
          </a:p>
          <a:p>
            <a:r>
              <a:rPr lang="en-GB" baseline="0" dirty="0" smtClean="0"/>
              <a:t>Azure tables have three defaults and these can be used to give some relational feel.</a:t>
            </a:r>
            <a:endParaRPr lang="en-GB" dirty="0"/>
          </a:p>
        </p:txBody>
      </p:sp>
      <p:sp>
        <p:nvSpPr>
          <p:cNvPr id="4" name="Slide Number Placeholder 3"/>
          <p:cNvSpPr>
            <a:spLocks noGrp="1"/>
          </p:cNvSpPr>
          <p:nvPr>
            <p:ph type="sldNum" sz="quarter" idx="10"/>
          </p:nvPr>
        </p:nvSpPr>
        <p:spPr/>
        <p:txBody>
          <a:bodyPr/>
          <a:lstStyle/>
          <a:p>
            <a:fld id="{5FC68009-439B-4745-A723-EA20EFC1FD8C}" type="slidenum">
              <a:rPr lang="en-GB" smtClean="0"/>
              <a:t>12</a:t>
            </a:fld>
            <a:endParaRPr lang="en-GB"/>
          </a:p>
        </p:txBody>
      </p:sp>
    </p:spTree>
    <p:extLst>
      <p:ext uri="{BB962C8B-B14F-4D97-AF65-F5344CB8AC3E}">
        <p14:creationId xmlns:p14="http://schemas.microsoft.com/office/powerpoint/2010/main" val="4165936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Honeybees</a:t>
            </a:r>
            <a:r>
              <a:rPr lang="en-GB" baseline="0" dirty="0" smtClean="0"/>
              <a:t> are very important to our economy.</a:t>
            </a:r>
            <a:endParaRPr lang="en-GB" dirty="0" smtClean="0"/>
          </a:p>
          <a:p>
            <a:r>
              <a:rPr lang="en-GB" dirty="0" smtClean="0"/>
              <a:t>As well as </a:t>
            </a:r>
            <a:r>
              <a:rPr lang="en-GB" baseline="0" dirty="0" smtClean="0"/>
              <a:t>producing honey, more importantly they are k</a:t>
            </a:r>
            <a:r>
              <a:rPr lang="en-GB" dirty="0" smtClean="0"/>
              <a:t>ey pollinators for a large proportion of our</a:t>
            </a:r>
            <a:r>
              <a:rPr lang="en-GB" baseline="0" dirty="0" smtClean="0"/>
              <a:t> crops (probably in excess of 50% in fact), </a:t>
            </a:r>
          </a:p>
          <a:p>
            <a:r>
              <a:rPr lang="en-GB" baseline="0" dirty="0" smtClean="0"/>
              <a:t>In the UK, we have around a quarter of a million beehives, run by a mixture of people from both the amateur and industrial world.</a:t>
            </a:r>
          </a:p>
          <a:p>
            <a:r>
              <a:rPr lang="en-GB" baseline="0" dirty="0" smtClean="0"/>
              <a:t>Unfortunately, even experienced beekeepers can struggle to keep their colony alive from one season to the next, and recently the survival rate has been low.</a:t>
            </a:r>
          </a:p>
          <a:p>
            <a:r>
              <a:rPr lang="en-GB" baseline="0" dirty="0" smtClean="0"/>
              <a:t>Part of the problem is that the causes of death are not fully understood – though disease, poor weather, and pesticide poisoning have all been blamed.</a:t>
            </a:r>
          </a:p>
          <a:p>
            <a:endParaRPr lang="en-GB" baseline="0" dirty="0" smtClean="0"/>
          </a:p>
          <a:p>
            <a:r>
              <a:rPr lang="en-GB" baseline="0" dirty="0" smtClean="0"/>
              <a:t>Additionally, there are a number of other threats such as wild animals (wasps, moles) and human vandals that can disrupt and threaten the hive.</a:t>
            </a:r>
          </a:p>
          <a:p>
            <a:r>
              <a:rPr lang="en-GB" baseline="0" dirty="0" smtClean="0"/>
              <a:t>The aim of this project is therefore to help the beekeepers better monitor the health of their hives, and maybe prevent some colony collapses.</a:t>
            </a:r>
          </a:p>
          <a:p>
            <a:r>
              <a:rPr lang="en-GB" baseline="0" dirty="0" err="1" smtClean="0"/>
              <a:t>Beekepers</a:t>
            </a:r>
            <a:r>
              <a:rPr lang="en-GB" baseline="0" dirty="0" smtClean="0"/>
              <a:t> don’t actually visit the hives much because it’s harmful to the bees to keep disturbing them, so automated monitoring could be a real asset.</a:t>
            </a:r>
          </a:p>
          <a:p>
            <a:endParaRPr lang="en-GB" baseline="0" dirty="0" smtClean="0"/>
          </a:p>
          <a:p>
            <a:r>
              <a:rPr lang="en-GB" baseline="0" dirty="0" smtClean="0"/>
              <a:t>Not much is currently done in terms of remote monitoring – some serious research with expensive hardware but no frontend, some commercial efforts, and plenty of hobbyists attempts with things like Arduino but again no frontend or system flexibility. This is why I think there is scope for building a better system that offers this flexibility, easy </a:t>
            </a:r>
            <a:r>
              <a:rPr lang="en-GB" baseline="0" dirty="0" err="1" smtClean="0"/>
              <a:t>extensibilty</a:t>
            </a:r>
            <a:r>
              <a:rPr lang="en-GB" baseline="0" dirty="0" smtClean="0"/>
              <a:t> and more sophisticated frontend and data server.</a:t>
            </a:r>
            <a:endParaRPr lang="en-GB" dirty="0"/>
          </a:p>
        </p:txBody>
      </p:sp>
      <p:sp>
        <p:nvSpPr>
          <p:cNvPr id="4" name="Slide Number Placeholder 3"/>
          <p:cNvSpPr>
            <a:spLocks noGrp="1"/>
          </p:cNvSpPr>
          <p:nvPr>
            <p:ph type="sldNum" sz="quarter" idx="10"/>
          </p:nvPr>
        </p:nvSpPr>
        <p:spPr/>
        <p:txBody>
          <a:bodyPr/>
          <a:lstStyle/>
          <a:p>
            <a:fld id="{5FC68009-439B-4745-A723-EA20EFC1FD8C}" type="slidenum">
              <a:rPr lang="en-GB" smtClean="0"/>
              <a:t>2</a:t>
            </a:fld>
            <a:endParaRPr lang="en-GB"/>
          </a:p>
        </p:txBody>
      </p:sp>
    </p:spTree>
    <p:extLst>
      <p:ext uri="{BB962C8B-B14F-4D97-AF65-F5344CB8AC3E}">
        <p14:creationId xmlns:p14="http://schemas.microsoft.com/office/powerpoint/2010/main" val="3894147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Here’s a typical beehive in the UK, each one housing a colony of around 50,000 bees at</a:t>
            </a:r>
            <a:r>
              <a:rPr lang="en-GB" baseline="0" dirty="0" smtClean="0"/>
              <a:t> peak.</a:t>
            </a:r>
            <a:endParaRPr lang="en-GB" dirty="0" smtClean="0"/>
          </a:p>
        </p:txBody>
      </p:sp>
      <p:sp>
        <p:nvSpPr>
          <p:cNvPr id="4" name="Slide Number Placeholder 3"/>
          <p:cNvSpPr>
            <a:spLocks noGrp="1"/>
          </p:cNvSpPr>
          <p:nvPr>
            <p:ph type="sldNum" sz="quarter" idx="10"/>
          </p:nvPr>
        </p:nvSpPr>
        <p:spPr/>
        <p:txBody>
          <a:bodyPr/>
          <a:lstStyle/>
          <a:p>
            <a:fld id="{5FC68009-439B-4745-A723-EA20EFC1FD8C}" type="slidenum">
              <a:rPr lang="en-GB" smtClean="0"/>
              <a:t>3</a:t>
            </a:fld>
            <a:endParaRPr lang="en-GB"/>
          </a:p>
        </p:txBody>
      </p:sp>
    </p:spTree>
    <p:extLst>
      <p:ext uri="{BB962C8B-B14F-4D97-AF65-F5344CB8AC3E}">
        <p14:creationId xmlns:p14="http://schemas.microsoft.com/office/powerpoint/2010/main" val="34641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tools</a:t>
            </a:r>
            <a:r>
              <a:rPr lang="en-GB" baseline="0" dirty="0" smtClean="0"/>
              <a:t> for this will be Microsoft’s Gadgeteer platform.</a:t>
            </a:r>
            <a:endParaRPr lang="en-GB" dirty="0" smtClean="0"/>
          </a:p>
          <a:p>
            <a:r>
              <a:rPr lang="en-GB" dirty="0" smtClean="0"/>
              <a:t>Hardware consists of mainboard</a:t>
            </a:r>
            <a:r>
              <a:rPr lang="en-GB" baseline="0" dirty="0" smtClean="0"/>
              <a:t> (which is just a microprocessor with a lot of sockets)</a:t>
            </a:r>
            <a:r>
              <a:rPr lang="en-GB" dirty="0" smtClean="0"/>
              <a:t> and modules that plug in to these</a:t>
            </a:r>
            <a:r>
              <a:rPr lang="en-GB" baseline="0" dirty="0" smtClean="0"/>
              <a:t> sockets</a:t>
            </a:r>
            <a:r>
              <a:rPr lang="en-GB" dirty="0" smtClean="0"/>
              <a:t> – these could be sensors, networking, cameras, motors etc.</a:t>
            </a:r>
          </a:p>
          <a:p>
            <a:r>
              <a:rPr lang="en-GB" dirty="0" smtClean="0"/>
              <a:t>Software is .NET</a:t>
            </a:r>
            <a:r>
              <a:rPr lang="en-GB" baseline="0" dirty="0" smtClean="0"/>
              <a:t> micro-framework plus Gadgeteer SDK for each module and mainboard. Writing a program for a Gadgeteer device is done in C# and is fairly straightforward, though there can be problems with the limited libraries that exist in NET MF because it’s much smaller than .NET. </a:t>
            </a:r>
          </a:p>
          <a:p>
            <a:endParaRPr lang="en-GB" baseline="0" dirty="0" smtClean="0"/>
          </a:p>
          <a:p>
            <a:r>
              <a:rPr lang="en-GB" baseline="0" dirty="0" smtClean="0"/>
              <a:t>For beehive health monitoring, the sensor modules are the most interesting – thermometer, accelerometer, light sensor etc.</a:t>
            </a:r>
          </a:p>
          <a:p>
            <a:r>
              <a:rPr lang="en-GB" baseline="0" dirty="0" smtClean="0"/>
              <a:t>It’s also possible to build custom sensors as each socket’s pins can be exposed – for example each has a number of analogue pins that could be useful for connecting non-Gadgeteer sensors.</a:t>
            </a:r>
          </a:p>
          <a:p>
            <a:endParaRPr lang="en-GB" baseline="0" dirty="0" smtClean="0"/>
          </a:p>
          <a:p>
            <a:r>
              <a:rPr lang="en-GB" baseline="0" dirty="0" smtClean="0"/>
              <a:t>Also useful is the </a:t>
            </a:r>
            <a:r>
              <a:rPr lang="en-GB" baseline="0" dirty="0" err="1" smtClean="0"/>
              <a:t>WiFi</a:t>
            </a:r>
            <a:r>
              <a:rPr lang="en-GB" baseline="0" dirty="0" smtClean="0"/>
              <a:t> module for pushing data to the web, and an SD card module for permanent storage.</a:t>
            </a:r>
          </a:p>
          <a:p>
            <a:endParaRPr lang="en-GB" dirty="0"/>
          </a:p>
        </p:txBody>
      </p:sp>
      <p:sp>
        <p:nvSpPr>
          <p:cNvPr id="4" name="Slide Number Placeholder 3"/>
          <p:cNvSpPr>
            <a:spLocks noGrp="1"/>
          </p:cNvSpPr>
          <p:nvPr>
            <p:ph type="sldNum" sz="quarter" idx="10"/>
          </p:nvPr>
        </p:nvSpPr>
        <p:spPr/>
        <p:txBody>
          <a:bodyPr/>
          <a:lstStyle/>
          <a:p>
            <a:fld id="{5FC68009-439B-4745-A723-EA20EFC1FD8C}" type="slidenum">
              <a:rPr lang="en-GB" smtClean="0"/>
              <a:t>4</a:t>
            </a:fld>
            <a:endParaRPr lang="en-GB"/>
          </a:p>
        </p:txBody>
      </p:sp>
    </p:spTree>
    <p:extLst>
      <p:ext uri="{BB962C8B-B14F-4D97-AF65-F5344CB8AC3E}">
        <p14:creationId xmlns:p14="http://schemas.microsoft.com/office/powerpoint/2010/main" val="3400916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here’s how to actually program a Gadgeteer device.</a:t>
            </a:r>
          </a:p>
          <a:p>
            <a:r>
              <a:rPr lang="en-GB" dirty="0" smtClean="0"/>
              <a:t>We have the microprocessor in the middle, and a number of modules available</a:t>
            </a:r>
            <a:r>
              <a:rPr lang="en-GB" baseline="0" dirty="0" smtClean="0"/>
              <a:t> here [toolbox] that are drag and dropped to the stage. Attaching to a socket on the mainboard exposes that module’s SDK to the program.</a:t>
            </a:r>
          </a:p>
          <a:p>
            <a:endParaRPr lang="en-GB" dirty="0"/>
          </a:p>
        </p:txBody>
      </p:sp>
      <p:sp>
        <p:nvSpPr>
          <p:cNvPr id="4" name="Slide Number Placeholder 3"/>
          <p:cNvSpPr>
            <a:spLocks noGrp="1"/>
          </p:cNvSpPr>
          <p:nvPr>
            <p:ph type="sldNum" sz="quarter" idx="10"/>
          </p:nvPr>
        </p:nvSpPr>
        <p:spPr/>
        <p:txBody>
          <a:bodyPr/>
          <a:lstStyle/>
          <a:p>
            <a:fld id="{5FC68009-439B-4745-A723-EA20EFC1FD8C}" type="slidenum">
              <a:rPr lang="en-GB" smtClean="0"/>
              <a:t>5</a:t>
            </a:fld>
            <a:endParaRPr lang="en-GB"/>
          </a:p>
        </p:txBody>
      </p:sp>
    </p:spTree>
    <p:extLst>
      <p:ext uri="{BB962C8B-B14F-4D97-AF65-F5344CB8AC3E}">
        <p14:creationId xmlns:p14="http://schemas.microsoft.com/office/powerpoint/2010/main" val="2012567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 the web side, I</a:t>
            </a:r>
            <a:r>
              <a:rPr lang="en-GB" baseline="0" dirty="0" smtClean="0"/>
              <a:t> started off using a </a:t>
            </a:r>
            <a:r>
              <a:rPr lang="en-GB" baseline="0" dirty="0" err="1" smtClean="0"/>
              <a:t>RESTful</a:t>
            </a:r>
            <a:r>
              <a:rPr lang="en-GB" baseline="0" dirty="0" smtClean="0"/>
              <a:t> service called Xively which provides all the backend storage and necessary HTTP methods for reading/writing etc.</a:t>
            </a:r>
          </a:p>
          <a:p>
            <a:r>
              <a:rPr lang="en-GB" baseline="0" dirty="0" smtClean="0"/>
              <a:t>This worked fine for the first prototype but it is not really flexible enough for my needs, and there are limits on what can be done with the free account.</a:t>
            </a:r>
          </a:p>
          <a:p>
            <a:r>
              <a:rPr lang="en-GB" baseline="0" dirty="0" smtClean="0"/>
              <a:t>So, I decided to design and implement my own service, using Node.js and run on the Azure service. Node makes it easy to write scalable and flexible </a:t>
            </a:r>
            <a:r>
              <a:rPr lang="en-GB" baseline="0" dirty="0" err="1" smtClean="0"/>
              <a:t>RESTful</a:t>
            </a:r>
            <a:r>
              <a:rPr lang="en-GB" baseline="0" dirty="0" smtClean="0"/>
              <a:t> web services.</a:t>
            </a:r>
          </a:p>
          <a:p>
            <a:endParaRPr lang="en-GB" baseline="0" dirty="0" smtClean="0"/>
          </a:p>
          <a:p>
            <a:r>
              <a:rPr lang="en-GB" baseline="0" dirty="0" smtClean="0"/>
              <a:t>The database would ideally be a proper relational one like SQL server, but Azure doesn’t fully support this through Node, so I opted for the Azure Table Service – key/value storage that can be coerced to look relational but without the integrity.</a:t>
            </a:r>
          </a:p>
          <a:p>
            <a:endParaRPr lang="en-GB" baseline="0" dirty="0" smtClean="0"/>
          </a:p>
          <a:p>
            <a:r>
              <a:rPr lang="en-GB" baseline="0" dirty="0" smtClean="0"/>
              <a:t>Finally, the frontend would be written in </a:t>
            </a:r>
            <a:r>
              <a:rPr lang="en-GB" baseline="0" dirty="0" err="1" smtClean="0"/>
              <a:t>Javascript</a:t>
            </a:r>
            <a:r>
              <a:rPr lang="en-GB" baseline="0" dirty="0" smtClean="0"/>
              <a:t> and designed to show live data from the Gadgeteer device, plus graphs, alarms and other features designed to be useful for beekeepers.</a:t>
            </a:r>
          </a:p>
          <a:p>
            <a:endParaRPr lang="en-GB" dirty="0"/>
          </a:p>
        </p:txBody>
      </p:sp>
      <p:sp>
        <p:nvSpPr>
          <p:cNvPr id="4" name="Slide Number Placeholder 3"/>
          <p:cNvSpPr>
            <a:spLocks noGrp="1"/>
          </p:cNvSpPr>
          <p:nvPr>
            <p:ph type="sldNum" sz="quarter" idx="10"/>
          </p:nvPr>
        </p:nvSpPr>
        <p:spPr/>
        <p:txBody>
          <a:bodyPr/>
          <a:lstStyle/>
          <a:p>
            <a:fld id="{5FC68009-439B-4745-A723-EA20EFC1FD8C}" type="slidenum">
              <a:rPr lang="en-GB" smtClean="0"/>
              <a:t>6</a:t>
            </a:fld>
            <a:endParaRPr lang="en-GB"/>
          </a:p>
        </p:txBody>
      </p:sp>
    </p:spTree>
    <p:extLst>
      <p:ext uri="{BB962C8B-B14F-4D97-AF65-F5344CB8AC3E}">
        <p14:creationId xmlns:p14="http://schemas.microsoft.com/office/powerpoint/2010/main" val="2884618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Device made-up</a:t>
            </a:r>
            <a:r>
              <a:rPr lang="en-GB" baseline="0" dirty="0" smtClean="0"/>
              <a:t> of the b</a:t>
            </a:r>
            <a:r>
              <a:rPr lang="en-GB" dirty="0" smtClean="0"/>
              <a:t>asic ready-made sensors running and pushing data to the Node.js </a:t>
            </a:r>
            <a:r>
              <a:rPr lang="en-GB" dirty="0" err="1" smtClean="0"/>
              <a:t>RESTful</a:t>
            </a:r>
            <a:r>
              <a:rPr lang="en-GB" dirty="0" smtClean="0"/>
              <a:t> service.</a:t>
            </a:r>
          </a:p>
          <a:p>
            <a:r>
              <a:rPr lang="en-GB" dirty="0" smtClean="0"/>
              <a:t>Basic GUI to GET the data and display it.</a:t>
            </a:r>
          </a:p>
          <a:p>
            <a:endParaRPr lang="en-GB" dirty="0" smtClean="0"/>
          </a:p>
          <a:p>
            <a:r>
              <a:rPr lang="en-GB" dirty="0" smtClean="0"/>
              <a:t>What I’m working on now is improving the GUI to make it as</a:t>
            </a:r>
            <a:r>
              <a:rPr lang="en-GB" baseline="0" dirty="0" smtClean="0"/>
              <a:t> useful as possible for beekeepers.</a:t>
            </a:r>
          </a:p>
          <a:p>
            <a:r>
              <a:rPr lang="en-GB" baseline="0" dirty="0" smtClean="0"/>
              <a:t>Also making a custom sensor for getting the hive weight (which can give a lot of information and is good for showing the possibilities of expanding Gadgeteer’s sensor base).</a:t>
            </a:r>
          </a:p>
          <a:p>
            <a:r>
              <a:rPr lang="en-GB" baseline="0" dirty="0" smtClean="0"/>
              <a:t>Working on the system as a whole to make it easy flexible enough to respond to the arrival of new sensors – for instance making the GUI respond to changes in the number of sensors stored in the database.</a:t>
            </a:r>
            <a:endParaRPr lang="en-GB" dirty="0"/>
          </a:p>
        </p:txBody>
      </p:sp>
      <p:sp>
        <p:nvSpPr>
          <p:cNvPr id="4" name="Slide Number Placeholder 3"/>
          <p:cNvSpPr>
            <a:spLocks noGrp="1"/>
          </p:cNvSpPr>
          <p:nvPr>
            <p:ph type="sldNum" sz="quarter" idx="10"/>
          </p:nvPr>
        </p:nvSpPr>
        <p:spPr/>
        <p:txBody>
          <a:bodyPr/>
          <a:lstStyle/>
          <a:p>
            <a:fld id="{5FC68009-439B-4745-A723-EA20EFC1FD8C}" type="slidenum">
              <a:rPr lang="en-GB" smtClean="0"/>
              <a:t>7</a:t>
            </a:fld>
            <a:endParaRPr lang="en-GB"/>
          </a:p>
        </p:txBody>
      </p:sp>
    </p:spTree>
    <p:extLst>
      <p:ext uri="{BB962C8B-B14F-4D97-AF65-F5344CB8AC3E}">
        <p14:creationId xmlns:p14="http://schemas.microsoft.com/office/powerpoint/2010/main" val="1133386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Now I’ll give a brief</a:t>
            </a:r>
            <a:r>
              <a:rPr lang="en-GB" baseline="0" dirty="0" smtClean="0"/>
              <a:t> demo of the system design and operation.</a:t>
            </a:r>
          </a:p>
          <a:p>
            <a:r>
              <a:rPr lang="en-GB" baseline="0" dirty="0" smtClean="0"/>
              <a:t>Easy to use phone as hotspot because Wi-Fi </a:t>
            </a:r>
            <a:r>
              <a:rPr lang="en-GB" baseline="0" dirty="0" err="1" smtClean="0"/>
              <a:t>config</a:t>
            </a:r>
            <a:r>
              <a:rPr lang="en-GB" baseline="0" dirty="0" smtClean="0"/>
              <a:t> is loaded from SD.</a:t>
            </a:r>
            <a:endParaRPr lang="en-GB" dirty="0"/>
          </a:p>
        </p:txBody>
      </p:sp>
      <p:sp>
        <p:nvSpPr>
          <p:cNvPr id="4" name="Slide Number Placeholder 3"/>
          <p:cNvSpPr>
            <a:spLocks noGrp="1"/>
          </p:cNvSpPr>
          <p:nvPr>
            <p:ph type="sldNum" sz="quarter" idx="10"/>
          </p:nvPr>
        </p:nvSpPr>
        <p:spPr/>
        <p:txBody>
          <a:bodyPr/>
          <a:lstStyle/>
          <a:p>
            <a:fld id="{5FC68009-439B-4745-A723-EA20EFC1FD8C}" type="slidenum">
              <a:rPr lang="en-GB" smtClean="0"/>
              <a:t>8</a:t>
            </a:fld>
            <a:endParaRPr lang="en-GB"/>
          </a:p>
        </p:txBody>
      </p:sp>
    </p:spTree>
    <p:extLst>
      <p:ext uri="{BB962C8B-B14F-4D97-AF65-F5344CB8AC3E}">
        <p14:creationId xmlns:p14="http://schemas.microsoft.com/office/powerpoint/2010/main" val="1776263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Here’s the current device</a:t>
            </a:r>
          </a:p>
          <a:p>
            <a:r>
              <a:rPr lang="en-GB" dirty="0" smtClean="0"/>
              <a:t>[mention mainboard, power, </a:t>
            </a:r>
            <a:r>
              <a:rPr lang="en-GB" dirty="0" err="1" smtClean="0"/>
              <a:t>wifi</a:t>
            </a:r>
            <a:r>
              <a:rPr lang="en-GB" dirty="0" smtClean="0"/>
              <a:t>, sensors,</a:t>
            </a:r>
            <a:r>
              <a:rPr lang="en-GB" baseline="0" dirty="0" smtClean="0"/>
              <a:t> camera, </a:t>
            </a:r>
            <a:r>
              <a:rPr lang="en-GB" baseline="0" dirty="0" err="1" smtClean="0"/>
              <a:t>sdcard</a:t>
            </a:r>
            <a:r>
              <a:rPr lang="en-GB" baseline="0" dirty="0" smtClean="0"/>
              <a:t> – </a:t>
            </a:r>
            <a:r>
              <a:rPr lang="en-GB" baseline="0" dirty="0" err="1" smtClean="0"/>
              <a:t>config</a:t>
            </a:r>
            <a:r>
              <a:rPr lang="en-GB" baseline="0" dirty="0" smtClean="0"/>
              <a:t>, </a:t>
            </a:r>
            <a:r>
              <a:rPr lang="en-GB" baseline="0" dirty="0" err="1" smtClean="0"/>
              <a:t>buffereing</a:t>
            </a:r>
            <a:r>
              <a:rPr lang="en-GB" baseline="0" dirty="0" smtClean="0"/>
              <a:t>]</a:t>
            </a:r>
          </a:p>
          <a:p>
            <a:endParaRPr lang="en-GB" baseline="0" dirty="0" smtClean="0"/>
          </a:p>
          <a:p>
            <a:r>
              <a:rPr lang="en-GB" baseline="0" dirty="0" smtClean="0"/>
              <a:t>Talk about motion detection then:</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So, as mentioned beehives are remote and not oft visited so any issues between visits won’t be know until it’s too late.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 know a beekeeper in NI who came to his beehive one day to  removed the lid and had a poke around. In the few days since this happened the hive had died from exposure. This is one problem that my system will be able to solve.</a:t>
            </a:r>
          </a:p>
          <a:p>
            <a:endParaRPr lang="en-GB" dirty="0"/>
          </a:p>
        </p:txBody>
      </p:sp>
      <p:sp>
        <p:nvSpPr>
          <p:cNvPr id="4" name="Slide Number Placeholder 3"/>
          <p:cNvSpPr>
            <a:spLocks noGrp="1"/>
          </p:cNvSpPr>
          <p:nvPr>
            <p:ph type="sldNum" sz="quarter" idx="10"/>
          </p:nvPr>
        </p:nvSpPr>
        <p:spPr/>
        <p:txBody>
          <a:bodyPr/>
          <a:lstStyle/>
          <a:p>
            <a:fld id="{5FC68009-439B-4745-A723-EA20EFC1FD8C}" type="slidenum">
              <a:rPr lang="en-GB" smtClean="0"/>
              <a:t>9</a:t>
            </a:fld>
            <a:endParaRPr lang="en-GB"/>
          </a:p>
        </p:txBody>
      </p:sp>
    </p:spTree>
    <p:extLst>
      <p:ext uri="{BB962C8B-B14F-4D97-AF65-F5344CB8AC3E}">
        <p14:creationId xmlns:p14="http://schemas.microsoft.com/office/powerpoint/2010/main" val="1204468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F3F6901-FCFD-4777-B6A7-795503EC872B}" type="datetimeFigureOut">
              <a:rPr lang="en-GB" smtClean="0"/>
              <a:t>22/07/2013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CCD375-A3E7-4324-8A3A-65F89F968F42}" type="slidenum">
              <a:rPr lang="en-GB" smtClean="0"/>
              <a:t>‹#›</a:t>
            </a:fld>
            <a:endParaRPr lang="en-GB"/>
          </a:p>
        </p:txBody>
      </p:sp>
    </p:spTree>
    <p:extLst>
      <p:ext uri="{BB962C8B-B14F-4D97-AF65-F5344CB8AC3E}">
        <p14:creationId xmlns:p14="http://schemas.microsoft.com/office/powerpoint/2010/main" val="4046758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F3F6901-FCFD-4777-B6A7-795503EC872B}" type="datetimeFigureOut">
              <a:rPr lang="en-GB" smtClean="0"/>
              <a:t>22/07/2013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CCD375-A3E7-4324-8A3A-65F89F968F42}" type="slidenum">
              <a:rPr lang="en-GB" smtClean="0"/>
              <a:t>‹#›</a:t>
            </a:fld>
            <a:endParaRPr lang="en-GB"/>
          </a:p>
        </p:txBody>
      </p:sp>
    </p:spTree>
    <p:extLst>
      <p:ext uri="{BB962C8B-B14F-4D97-AF65-F5344CB8AC3E}">
        <p14:creationId xmlns:p14="http://schemas.microsoft.com/office/powerpoint/2010/main" val="154216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F3F6901-FCFD-4777-B6A7-795503EC872B}" type="datetimeFigureOut">
              <a:rPr lang="en-GB" smtClean="0"/>
              <a:t>22/07/2013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CCD375-A3E7-4324-8A3A-65F89F968F42}" type="slidenum">
              <a:rPr lang="en-GB" smtClean="0"/>
              <a:t>‹#›</a:t>
            </a:fld>
            <a:endParaRPr lang="en-GB"/>
          </a:p>
        </p:txBody>
      </p:sp>
    </p:spTree>
    <p:extLst>
      <p:ext uri="{BB962C8B-B14F-4D97-AF65-F5344CB8AC3E}">
        <p14:creationId xmlns:p14="http://schemas.microsoft.com/office/powerpoint/2010/main" val="2335985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11" y="0"/>
            <a:ext cx="1368152" cy="1936064"/>
          </a:xfrm>
          <a:prstGeom prst="rect">
            <a:avLst/>
          </a:prstGeom>
        </p:spPr>
      </p:pic>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F3F6901-FCFD-4777-B6A7-795503EC872B}" type="datetimeFigureOut">
              <a:rPr lang="en-GB" smtClean="0"/>
              <a:t>22/07/2013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CCD375-A3E7-4324-8A3A-65F89F968F42}" type="slidenum">
              <a:rPr lang="en-GB" smtClean="0"/>
              <a:t>‹#›</a:t>
            </a:fld>
            <a:endParaRPr lang="en-GB"/>
          </a:p>
        </p:txBody>
      </p:sp>
    </p:spTree>
    <p:extLst>
      <p:ext uri="{BB962C8B-B14F-4D97-AF65-F5344CB8AC3E}">
        <p14:creationId xmlns:p14="http://schemas.microsoft.com/office/powerpoint/2010/main" val="3124189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3F6901-FCFD-4777-B6A7-795503EC872B}" type="datetimeFigureOut">
              <a:rPr lang="en-GB" smtClean="0"/>
              <a:t>22/07/2013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CCD375-A3E7-4324-8A3A-65F89F968F42}" type="slidenum">
              <a:rPr lang="en-GB" smtClean="0"/>
              <a:t>‹#›</a:t>
            </a:fld>
            <a:endParaRPr lang="en-GB"/>
          </a:p>
        </p:txBody>
      </p:sp>
    </p:spTree>
    <p:extLst>
      <p:ext uri="{BB962C8B-B14F-4D97-AF65-F5344CB8AC3E}">
        <p14:creationId xmlns:p14="http://schemas.microsoft.com/office/powerpoint/2010/main" val="1986545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F3F6901-FCFD-4777-B6A7-795503EC872B}" type="datetimeFigureOut">
              <a:rPr lang="en-GB" smtClean="0"/>
              <a:t>22/07/2013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CCD375-A3E7-4324-8A3A-65F89F968F42}" type="slidenum">
              <a:rPr lang="en-GB" smtClean="0"/>
              <a:t>‹#›</a:t>
            </a:fld>
            <a:endParaRPr lang="en-GB"/>
          </a:p>
        </p:txBody>
      </p:sp>
    </p:spTree>
    <p:extLst>
      <p:ext uri="{BB962C8B-B14F-4D97-AF65-F5344CB8AC3E}">
        <p14:creationId xmlns:p14="http://schemas.microsoft.com/office/powerpoint/2010/main" val="3878830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F3F6901-FCFD-4777-B6A7-795503EC872B}" type="datetimeFigureOut">
              <a:rPr lang="en-GB" smtClean="0"/>
              <a:t>22/07/2013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BCCD375-A3E7-4324-8A3A-65F89F968F42}" type="slidenum">
              <a:rPr lang="en-GB" smtClean="0"/>
              <a:t>‹#›</a:t>
            </a:fld>
            <a:endParaRPr lang="en-GB"/>
          </a:p>
        </p:txBody>
      </p:sp>
    </p:spTree>
    <p:extLst>
      <p:ext uri="{BB962C8B-B14F-4D97-AF65-F5344CB8AC3E}">
        <p14:creationId xmlns:p14="http://schemas.microsoft.com/office/powerpoint/2010/main" val="4204742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F3F6901-FCFD-4777-B6A7-795503EC872B}" type="datetimeFigureOut">
              <a:rPr lang="en-GB" smtClean="0"/>
              <a:t>22/07/2013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BCCD375-A3E7-4324-8A3A-65F89F968F42}" type="slidenum">
              <a:rPr lang="en-GB" smtClean="0"/>
              <a:t>‹#›</a:t>
            </a:fld>
            <a:endParaRPr lang="en-GB"/>
          </a:p>
        </p:txBody>
      </p:sp>
    </p:spTree>
    <p:extLst>
      <p:ext uri="{BB962C8B-B14F-4D97-AF65-F5344CB8AC3E}">
        <p14:creationId xmlns:p14="http://schemas.microsoft.com/office/powerpoint/2010/main" val="620273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F6901-FCFD-4777-B6A7-795503EC872B}" type="datetimeFigureOut">
              <a:rPr lang="en-GB" smtClean="0"/>
              <a:t>22/07/2013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BCCD375-A3E7-4324-8A3A-65F89F968F42}" type="slidenum">
              <a:rPr lang="en-GB" smtClean="0"/>
              <a:t>‹#›</a:t>
            </a:fld>
            <a:endParaRPr lang="en-GB"/>
          </a:p>
        </p:txBody>
      </p:sp>
    </p:spTree>
    <p:extLst>
      <p:ext uri="{BB962C8B-B14F-4D97-AF65-F5344CB8AC3E}">
        <p14:creationId xmlns:p14="http://schemas.microsoft.com/office/powerpoint/2010/main" val="333700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3F6901-FCFD-4777-B6A7-795503EC872B}" type="datetimeFigureOut">
              <a:rPr lang="en-GB" smtClean="0"/>
              <a:t>22/07/2013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CCD375-A3E7-4324-8A3A-65F89F968F42}" type="slidenum">
              <a:rPr lang="en-GB" smtClean="0"/>
              <a:t>‹#›</a:t>
            </a:fld>
            <a:endParaRPr lang="en-GB"/>
          </a:p>
        </p:txBody>
      </p:sp>
    </p:spTree>
    <p:extLst>
      <p:ext uri="{BB962C8B-B14F-4D97-AF65-F5344CB8AC3E}">
        <p14:creationId xmlns:p14="http://schemas.microsoft.com/office/powerpoint/2010/main" val="25300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3F6901-FCFD-4777-B6A7-795503EC872B}" type="datetimeFigureOut">
              <a:rPr lang="en-GB" smtClean="0"/>
              <a:t>22/07/2013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CCD375-A3E7-4324-8A3A-65F89F968F42}" type="slidenum">
              <a:rPr lang="en-GB" smtClean="0"/>
              <a:t>‹#›</a:t>
            </a:fld>
            <a:endParaRPr lang="en-GB"/>
          </a:p>
        </p:txBody>
      </p:sp>
    </p:spTree>
    <p:extLst>
      <p:ext uri="{BB962C8B-B14F-4D97-AF65-F5344CB8AC3E}">
        <p14:creationId xmlns:p14="http://schemas.microsoft.com/office/powerpoint/2010/main" val="1706040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3F6901-FCFD-4777-B6A7-795503EC872B}" type="datetimeFigureOut">
              <a:rPr lang="en-GB" smtClean="0"/>
              <a:t>22/07/2013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CCD375-A3E7-4324-8A3A-65F89F968F42}" type="slidenum">
              <a:rPr lang="en-GB" smtClean="0"/>
              <a:t>‹#›</a:t>
            </a:fld>
            <a:endParaRPr lang="en-GB"/>
          </a:p>
        </p:txBody>
      </p:sp>
    </p:spTree>
    <p:extLst>
      <p:ext uri="{BB962C8B-B14F-4D97-AF65-F5344CB8AC3E}">
        <p14:creationId xmlns:p14="http://schemas.microsoft.com/office/powerpoint/2010/main" val="1354201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tm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hivesensenodejs.azurewebsites.net/feed?curren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hivesensenodejs.azurewebsites.ne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Beehive health monitoring with .NET Gadgeteer</a:t>
            </a:r>
            <a:endParaRPr lang="en-GB" dirty="0"/>
          </a:p>
        </p:txBody>
      </p:sp>
      <p:sp>
        <p:nvSpPr>
          <p:cNvPr id="3" name="Subtitle 2"/>
          <p:cNvSpPr>
            <a:spLocks noGrp="1"/>
          </p:cNvSpPr>
          <p:nvPr>
            <p:ph type="subTitle" idx="1"/>
          </p:nvPr>
        </p:nvSpPr>
        <p:spPr/>
        <p:txBody>
          <a:bodyPr/>
          <a:lstStyle/>
          <a:p>
            <a:r>
              <a:rPr lang="en-GB" dirty="0" smtClean="0"/>
              <a:t>A project by</a:t>
            </a:r>
          </a:p>
          <a:p>
            <a:r>
              <a:rPr lang="en-GB" dirty="0" smtClean="0"/>
              <a:t>Ben Lee-Rodgers</a:t>
            </a:r>
            <a:endParaRPr lang="en-GB" dirty="0"/>
          </a:p>
        </p:txBody>
      </p:sp>
    </p:spTree>
    <p:extLst>
      <p:ext uri="{BB962C8B-B14F-4D97-AF65-F5344CB8AC3E}">
        <p14:creationId xmlns:p14="http://schemas.microsoft.com/office/powerpoint/2010/main" val="17040732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RESTful</a:t>
            </a:r>
            <a:r>
              <a:rPr lang="en-GB" dirty="0" smtClean="0"/>
              <a:t> service - GET</a:t>
            </a:r>
            <a:endParaRPr lang="en-GB" dirty="0"/>
          </a:p>
        </p:txBody>
      </p:sp>
      <p:sp>
        <p:nvSpPr>
          <p:cNvPr id="3" name="Content Placeholder 2"/>
          <p:cNvSpPr>
            <a:spLocks noGrp="1"/>
          </p:cNvSpPr>
          <p:nvPr>
            <p:ph idx="1"/>
          </p:nvPr>
        </p:nvSpPr>
        <p:spPr>
          <a:xfrm>
            <a:off x="539552" y="1628800"/>
            <a:ext cx="3744416" cy="4525963"/>
          </a:xfrm>
        </p:spPr>
        <p:txBody>
          <a:bodyPr>
            <a:noAutofit/>
          </a:bodyPr>
          <a:lstStyle/>
          <a:p>
            <a:pPr marL="0" indent="0">
              <a:buNone/>
            </a:pPr>
            <a:r>
              <a:rPr lang="en-GB" sz="1400" b="1" dirty="0" smtClean="0"/>
              <a:t>/?current</a:t>
            </a:r>
          </a:p>
          <a:p>
            <a:pPr marL="0" indent="0">
              <a:buNone/>
            </a:pPr>
            <a:r>
              <a:rPr lang="en-GB" sz="1400" dirty="0" smtClean="0"/>
              <a:t>{</a:t>
            </a:r>
          </a:p>
          <a:p>
            <a:pPr marL="0" indent="0">
              <a:buNone/>
            </a:pPr>
            <a:r>
              <a:rPr lang="en-GB" sz="1400" dirty="0" smtClean="0"/>
              <a:t>  "</a:t>
            </a:r>
            <a:r>
              <a:rPr lang="en-GB" sz="1400" dirty="0" err="1" smtClean="0"/>
              <a:t>datastreams</a:t>
            </a:r>
            <a:r>
              <a:rPr lang="en-GB" sz="1400" dirty="0" smtClean="0"/>
              <a:t>": [</a:t>
            </a:r>
          </a:p>
          <a:p>
            <a:pPr marL="0" indent="0">
              <a:buNone/>
            </a:pPr>
            <a:r>
              <a:rPr lang="en-GB" sz="1400" dirty="0" smtClean="0"/>
              <a:t>    {</a:t>
            </a:r>
          </a:p>
          <a:p>
            <a:pPr marL="0" indent="0">
              <a:buNone/>
            </a:pPr>
            <a:r>
              <a:rPr lang="en-GB" sz="1400" dirty="0" smtClean="0"/>
              <a:t>      "id": "Temperature",</a:t>
            </a:r>
          </a:p>
          <a:p>
            <a:pPr marL="0" indent="0">
              <a:buNone/>
            </a:pPr>
            <a:r>
              <a:rPr lang="en-GB" sz="1400" dirty="0" smtClean="0"/>
              <a:t>      "</a:t>
            </a:r>
            <a:r>
              <a:rPr lang="en-GB" sz="1400" dirty="0" err="1" smtClean="0"/>
              <a:t>current_value</a:t>
            </a:r>
            <a:r>
              <a:rPr lang="en-GB" sz="1400" dirty="0" smtClean="0"/>
              <a:t>": 24.3</a:t>
            </a:r>
          </a:p>
          <a:p>
            <a:pPr marL="0" indent="0">
              <a:buNone/>
            </a:pPr>
            <a:r>
              <a:rPr lang="en-GB" sz="1400" dirty="0" smtClean="0"/>
              <a:t>    },</a:t>
            </a:r>
          </a:p>
          <a:p>
            <a:pPr marL="0" indent="0">
              <a:buNone/>
            </a:pPr>
            <a:r>
              <a:rPr lang="en-GB" sz="1400" dirty="0" smtClean="0"/>
              <a:t>    {</a:t>
            </a:r>
          </a:p>
          <a:p>
            <a:pPr marL="0" indent="0">
              <a:buNone/>
            </a:pPr>
            <a:r>
              <a:rPr lang="en-GB" sz="1400" dirty="0" smtClean="0"/>
              <a:t>      "id": "Humidity",</a:t>
            </a:r>
          </a:p>
          <a:p>
            <a:pPr marL="0" indent="0">
              <a:buNone/>
            </a:pPr>
            <a:r>
              <a:rPr lang="en-GB" sz="1400" dirty="0" smtClean="0"/>
              <a:t>      "</a:t>
            </a:r>
            <a:r>
              <a:rPr lang="en-GB" sz="1400" dirty="0" err="1" smtClean="0"/>
              <a:t>current_value</a:t>
            </a:r>
            <a:r>
              <a:rPr lang="en-GB" sz="1400" dirty="0" smtClean="0"/>
              <a:t>": 63</a:t>
            </a:r>
          </a:p>
          <a:p>
            <a:pPr marL="0" indent="0">
              <a:buNone/>
            </a:pPr>
            <a:r>
              <a:rPr lang="en-GB" sz="1400" dirty="0" smtClean="0"/>
              <a:t>    },</a:t>
            </a:r>
          </a:p>
          <a:p>
            <a:pPr marL="0" indent="0">
              <a:buNone/>
            </a:pPr>
            <a:r>
              <a:rPr lang="en-GB" sz="1400" dirty="0" smtClean="0"/>
              <a:t>    {</a:t>
            </a:r>
          </a:p>
          <a:p>
            <a:pPr marL="0" indent="0">
              <a:buNone/>
            </a:pPr>
            <a:r>
              <a:rPr lang="en-GB" sz="1400" dirty="0" smtClean="0"/>
              <a:t>      "id": "Light",</a:t>
            </a:r>
          </a:p>
          <a:p>
            <a:pPr marL="0" indent="0">
              <a:buNone/>
            </a:pPr>
            <a:r>
              <a:rPr lang="en-GB" sz="1400" dirty="0" smtClean="0"/>
              <a:t>      "</a:t>
            </a:r>
            <a:r>
              <a:rPr lang="en-GB" sz="1400" dirty="0" err="1" smtClean="0"/>
              <a:t>current_value</a:t>
            </a:r>
            <a:r>
              <a:rPr lang="en-GB" sz="1400" dirty="0" smtClean="0"/>
              <a:t>": 83</a:t>
            </a:r>
          </a:p>
          <a:p>
            <a:pPr marL="0" indent="0">
              <a:buNone/>
            </a:pPr>
            <a:r>
              <a:rPr lang="en-GB" sz="1400" dirty="0" smtClean="0"/>
              <a:t>    },</a:t>
            </a:r>
          </a:p>
          <a:p>
            <a:pPr marL="0" indent="0">
              <a:buNone/>
            </a:pPr>
            <a:r>
              <a:rPr lang="en-GB" sz="1400" dirty="0" smtClean="0"/>
              <a:t>…</a:t>
            </a:r>
          </a:p>
          <a:p>
            <a:pPr marL="0" indent="0">
              <a:buNone/>
            </a:pPr>
            <a:r>
              <a:rPr lang="en-GB" sz="1400" dirty="0" smtClean="0"/>
              <a:t>],</a:t>
            </a:r>
          </a:p>
          <a:p>
            <a:pPr marL="0" indent="0">
              <a:buNone/>
            </a:pPr>
            <a:r>
              <a:rPr lang="en-GB" sz="1400" dirty="0" smtClean="0"/>
              <a:t>  "updated": "Mon, 22 Jul 2013 09:07:41 GMT"</a:t>
            </a:r>
          </a:p>
          <a:p>
            <a:pPr marL="0" indent="0">
              <a:buNone/>
            </a:pPr>
            <a:r>
              <a:rPr lang="en-GB" sz="1400" dirty="0" smtClean="0"/>
              <a:t>}</a:t>
            </a:r>
            <a:endParaRPr lang="en-GB" sz="1400" dirty="0"/>
          </a:p>
        </p:txBody>
      </p:sp>
      <p:sp>
        <p:nvSpPr>
          <p:cNvPr id="4" name="TextBox 3"/>
          <p:cNvSpPr txBox="1"/>
          <p:nvPr/>
        </p:nvSpPr>
        <p:spPr>
          <a:xfrm>
            <a:off x="4932040" y="1412776"/>
            <a:ext cx="3888432" cy="6986528"/>
          </a:xfrm>
          <a:prstGeom prst="rect">
            <a:avLst/>
          </a:prstGeom>
          <a:noFill/>
        </p:spPr>
        <p:txBody>
          <a:bodyPr wrap="square" rtlCol="0">
            <a:spAutoFit/>
          </a:bodyPr>
          <a:lstStyle/>
          <a:p>
            <a:r>
              <a:rPr lang="en-GB" sz="1400" b="1" dirty="0" smtClean="0"/>
              <a:t>/?recent=2</a:t>
            </a:r>
          </a:p>
          <a:p>
            <a:r>
              <a:rPr lang="en-GB" sz="1400" dirty="0" smtClean="0"/>
              <a:t>{</a:t>
            </a:r>
          </a:p>
          <a:p>
            <a:r>
              <a:rPr lang="en-GB" sz="1400" dirty="0" smtClean="0"/>
              <a:t>  "</a:t>
            </a:r>
            <a:r>
              <a:rPr lang="en-GB" sz="1400" dirty="0" err="1" smtClean="0"/>
              <a:t>datastreams</a:t>
            </a:r>
            <a:r>
              <a:rPr lang="en-GB" sz="1400" dirty="0" smtClean="0"/>
              <a:t>": [</a:t>
            </a:r>
          </a:p>
          <a:p>
            <a:r>
              <a:rPr lang="en-GB" sz="1400" dirty="0" smtClean="0"/>
              <a:t>    {</a:t>
            </a:r>
          </a:p>
          <a:p>
            <a:r>
              <a:rPr lang="en-GB" sz="1400" dirty="0" smtClean="0"/>
              <a:t>      "id": "Temperature",</a:t>
            </a:r>
          </a:p>
          <a:p>
            <a:r>
              <a:rPr lang="en-GB" sz="1400" dirty="0" smtClean="0"/>
              <a:t>      "unit": "C",</a:t>
            </a:r>
          </a:p>
          <a:p>
            <a:r>
              <a:rPr lang="en-GB" sz="1400" dirty="0" smtClean="0"/>
              <a:t>      "</a:t>
            </a:r>
            <a:r>
              <a:rPr lang="en-GB" sz="1400" dirty="0" err="1" smtClean="0"/>
              <a:t>datapoints</a:t>
            </a:r>
            <a:r>
              <a:rPr lang="en-GB" sz="1400" dirty="0" smtClean="0"/>
              <a:t>": [</a:t>
            </a:r>
          </a:p>
          <a:p>
            <a:r>
              <a:rPr lang="en-GB" sz="1400" dirty="0" smtClean="0"/>
              <a:t>        {</a:t>
            </a:r>
          </a:p>
          <a:p>
            <a:r>
              <a:rPr lang="en-GB" sz="1400" dirty="0" smtClean="0"/>
              <a:t>          "value": 27.1,</a:t>
            </a:r>
          </a:p>
          <a:p>
            <a:r>
              <a:rPr lang="en-GB" sz="1400" dirty="0" smtClean="0"/>
              <a:t>          "at": 1374494194000</a:t>
            </a:r>
          </a:p>
          <a:p>
            <a:r>
              <a:rPr lang="en-GB" sz="1400" dirty="0" smtClean="0"/>
              <a:t>        },</a:t>
            </a:r>
          </a:p>
          <a:p>
            <a:r>
              <a:rPr lang="en-GB" sz="1400" dirty="0" smtClean="0"/>
              <a:t>        {</a:t>
            </a:r>
          </a:p>
          <a:p>
            <a:r>
              <a:rPr lang="en-GB" sz="1400" dirty="0" smtClean="0"/>
              <a:t>          "value": 27.1,</a:t>
            </a:r>
          </a:p>
          <a:p>
            <a:r>
              <a:rPr lang="en-GB" sz="1400" dirty="0" smtClean="0"/>
              <a:t>          "at": 1374494134000</a:t>
            </a:r>
          </a:p>
          <a:p>
            <a:r>
              <a:rPr lang="en-GB" sz="1400" dirty="0" smtClean="0"/>
              <a:t>        },</a:t>
            </a:r>
          </a:p>
          <a:p>
            <a:r>
              <a:rPr lang="en-GB" sz="1400" dirty="0" smtClean="0"/>
              <a:t>…</a:t>
            </a:r>
          </a:p>
          <a:p>
            <a:r>
              <a:rPr lang="en-GB" sz="1400" dirty="0" smtClean="0"/>
              <a:t>      ]</a:t>
            </a:r>
          </a:p>
          <a:p>
            <a:r>
              <a:rPr lang="en-GB" sz="1400" dirty="0" smtClean="0"/>
              <a:t>    },</a:t>
            </a:r>
          </a:p>
          <a:p>
            <a:r>
              <a:rPr lang="en-GB" sz="1400" dirty="0" smtClean="0"/>
              <a:t>    {</a:t>
            </a:r>
          </a:p>
          <a:p>
            <a:r>
              <a:rPr lang="en-GB" sz="1400" dirty="0" smtClean="0"/>
              <a:t>      "id": "Humidity",</a:t>
            </a:r>
          </a:p>
          <a:p>
            <a:r>
              <a:rPr lang="en-GB" sz="1400" dirty="0" smtClean="0"/>
              <a:t>      "unit": "%",</a:t>
            </a:r>
          </a:p>
          <a:p>
            <a:r>
              <a:rPr lang="en-GB" sz="1400" dirty="0" smtClean="0"/>
              <a:t>      "</a:t>
            </a:r>
            <a:r>
              <a:rPr lang="en-GB" sz="1400" dirty="0" err="1" smtClean="0"/>
              <a:t>datapoints</a:t>
            </a:r>
            <a:r>
              <a:rPr lang="en-GB" sz="1400" dirty="0" smtClean="0"/>
              <a:t>": [</a:t>
            </a:r>
          </a:p>
          <a:p>
            <a:r>
              <a:rPr lang="en-GB" sz="1400" dirty="0" smtClean="0"/>
              <a:t>        {</a:t>
            </a:r>
          </a:p>
          <a:p>
            <a:r>
              <a:rPr lang="en-GB" sz="1400" dirty="0" smtClean="0"/>
              <a:t>          "value": 59,</a:t>
            </a:r>
          </a:p>
          <a:p>
            <a:r>
              <a:rPr lang="en-GB" sz="1400" dirty="0" smtClean="0"/>
              <a:t>          "at": 1374494194000</a:t>
            </a:r>
          </a:p>
          <a:p>
            <a:r>
              <a:rPr lang="en-GB" sz="1400" dirty="0" smtClean="0"/>
              <a:t>        },</a:t>
            </a:r>
          </a:p>
          <a:p>
            <a:r>
              <a:rPr lang="en-GB" sz="1400" dirty="0" smtClean="0"/>
              <a:t>        {</a:t>
            </a:r>
          </a:p>
          <a:p>
            <a:r>
              <a:rPr lang="en-GB" sz="1400" dirty="0" smtClean="0"/>
              <a:t>          "value": 60,</a:t>
            </a:r>
          </a:p>
          <a:p>
            <a:endParaRPr lang="en-GB" sz="1400" dirty="0" smtClean="0"/>
          </a:p>
          <a:p>
            <a:r>
              <a:rPr lang="en-GB" sz="1400" dirty="0" smtClean="0"/>
              <a:t>  ],</a:t>
            </a:r>
          </a:p>
          <a:p>
            <a:r>
              <a:rPr lang="en-GB" sz="1400" dirty="0" smtClean="0"/>
              <a:t>  "updated": "Mon, 22 Jul 2013 11:56:34 GMT"</a:t>
            </a:r>
          </a:p>
          <a:p>
            <a:r>
              <a:rPr lang="en-GB" sz="1400" dirty="0" smtClean="0"/>
              <a:t>}</a:t>
            </a:r>
            <a:endParaRPr lang="en-GB" sz="1400" dirty="0"/>
          </a:p>
        </p:txBody>
      </p:sp>
    </p:spTree>
    <p:extLst>
      <p:ext uri="{BB962C8B-B14F-4D97-AF65-F5344CB8AC3E}">
        <p14:creationId xmlns:p14="http://schemas.microsoft.com/office/powerpoint/2010/main" val="16145647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GUI</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5576" y="1268760"/>
            <a:ext cx="7322147" cy="5418778"/>
          </a:xfrm>
        </p:spPr>
      </p:pic>
    </p:spTree>
    <p:extLst>
      <p:ext uri="{BB962C8B-B14F-4D97-AF65-F5344CB8AC3E}">
        <p14:creationId xmlns:p14="http://schemas.microsoft.com/office/powerpoint/2010/main" val="36974085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Azure Tables Database</a:t>
            </a:r>
            <a:endParaRPr lang="en-GB" dirty="0"/>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475657" y="1628800"/>
            <a:ext cx="6336704" cy="1656184"/>
          </a:xfrm>
          <a:prstGeom prst="rect">
            <a:avLst/>
          </a:prstGeom>
        </p:spPr>
      </p:pic>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1043608" y="3789040"/>
            <a:ext cx="7056784" cy="3744416"/>
          </a:xfrm>
          <a:prstGeom prst="rect">
            <a:avLst/>
          </a:prstGeom>
        </p:spPr>
      </p:pic>
    </p:spTree>
    <p:extLst>
      <p:ext uri="{BB962C8B-B14F-4D97-AF65-F5344CB8AC3E}">
        <p14:creationId xmlns:p14="http://schemas.microsoft.com/office/powerpoint/2010/main" val="377331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332656"/>
            <a:ext cx="6419056" cy="1143000"/>
          </a:xfrm>
        </p:spPr>
        <p:txBody>
          <a:bodyPr/>
          <a:lstStyle/>
          <a:p>
            <a:r>
              <a:rPr lang="en-GB" dirty="0" smtClean="0"/>
              <a:t>Background</a:t>
            </a:r>
            <a:endParaRPr lang="en-GB" dirty="0"/>
          </a:p>
        </p:txBody>
      </p:sp>
      <p:sp>
        <p:nvSpPr>
          <p:cNvPr id="3" name="Content Placeholder 2"/>
          <p:cNvSpPr>
            <a:spLocks noGrp="1"/>
          </p:cNvSpPr>
          <p:nvPr>
            <p:ph idx="1"/>
          </p:nvPr>
        </p:nvSpPr>
        <p:spPr/>
        <p:txBody>
          <a:bodyPr>
            <a:normAutofit/>
          </a:bodyPr>
          <a:lstStyle/>
          <a:p>
            <a:r>
              <a:rPr lang="en-GB" dirty="0" smtClean="0"/>
              <a:t>Honeybees are agriculturally important</a:t>
            </a:r>
          </a:p>
          <a:p>
            <a:r>
              <a:rPr lang="en-GB" dirty="0" smtClean="0"/>
              <a:t>Millions of beehives house colonies across Europe</a:t>
            </a:r>
          </a:p>
          <a:p>
            <a:r>
              <a:rPr lang="en-GB" dirty="0" smtClean="0"/>
              <a:t>Colony survival rate is low - ~30% don’t make it through winter</a:t>
            </a:r>
          </a:p>
          <a:p>
            <a:r>
              <a:rPr lang="en-GB" dirty="0" smtClean="0"/>
              <a:t>Reasons not clear – disease, weather?</a:t>
            </a:r>
          </a:p>
          <a:p>
            <a:r>
              <a:rPr lang="en-GB" dirty="0" smtClean="0"/>
              <a:t>Little monitoring currently done</a:t>
            </a:r>
          </a:p>
          <a:p>
            <a:r>
              <a:rPr lang="en-GB" dirty="0" smtClean="0"/>
              <a:t>Beekeepers need help – don’t visit hives much</a:t>
            </a:r>
          </a:p>
          <a:p>
            <a:endParaRPr lang="en-GB" dirty="0"/>
          </a:p>
        </p:txBody>
      </p:sp>
    </p:spTree>
    <p:extLst>
      <p:ext uri="{BB962C8B-B14F-4D97-AF65-F5344CB8AC3E}">
        <p14:creationId xmlns:p14="http://schemas.microsoft.com/office/powerpoint/2010/main" val="4235096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Beehives</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406492" y="1540922"/>
            <a:ext cx="6261852" cy="4696389"/>
          </a:xfrm>
        </p:spPr>
      </p:pic>
    </p:spTree>
    <p:extLst>
      <p:ext uri="{BB962C8B-B14F-4D97-AF65-F5344CB8AC3E}">
        <p14:creationId xmlns:p14="http://schemas.microsoft.com/office/powerpoint/2010/main" val="19652215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Gadgeteer Monitoring</a:t>
            </a:r>
            <a:endParaRPr lang="en-GB" dirty="0"/>
          </a:p>
        </p:txBody>
      </p:sp>
      <p:sp>
        <p:nvSpPr>
          <p:cNvPr id="3" name="Content Placeholder 2"/>
          <p:cNvSpPr>
            <a:spLocks noGrp="1"/>
          </p:cNvSpPr>
          <p:nvPr>
            <p:ph idx="1"/>
          </p:nvPr>
        </p:nvSpPr>
        <p:spPr/>
        <p:txBody>
          <a:bodyPr/>
          <a:lstStyle/>
          <a:p>
            <a:r>
              <a:rPr lang="en-GB" dirty="0" smtClean="0"/>
              <a:t>Gadgeteer is a hardware + software platform </a:t>
            </a:r>
          </a:p>
          <a:p>
            <a:r>
              <a:rPr lang="en-GB" dirty="0" smtClean="0"/>
              <a:t>Useful for embedded applications</a:t>
            </a:r>
          </a:p>
          <a:p>
            <a:r>
              <a:rPr lang="en-GB" dirty="0" smtClean="0"/>
              <a:t>Makes prototyping easy compared to e.g. Arduino</a:t>
            </a:r>
          </a:p>
          <a:p>
            <a:r>
              <a:rPr lang="en-GB" dirty="0" smtClean="0"/>
              <a:t>This project interested in sensing possibilities -</a:t>
            </a:r>
            <a:endParaRPr lang="en-GB" dirty="0"/>
          </a:p>
          <a:p>
            <a:pPr marL="0" indent="0">
              <a:buNone/>
            </a:pPr>
            <a:r>
              <a:rPr lang="en-GB" dirty="0" smtClean="0"/>
              <a:t> 	temperature, light, weight, humidity etc.</a:t>
            </a:r>
          </a:p>
          <a:p>
            <a:r>
              <a:rPr lang="en-GB" dirty="0" smtClean="0"/>
              <a:t>Then push data to web service, e.g. Azure</a:t>
            </a:r>
            <a:endParaRPr lang="en-GB" dirty="0"/>
          </a:p>
        </p:txBody>
      </p:sp>
    </p:spTree>
    <p:extLst>
      <p:ext uri="{BB962C8B-B14F-4D97-AF65-F5344CB8AC3E}">
        <p14:creationId xmlns:p14="http://schemas.microsoft.com/office/powerpoint/2010/main" val="12063893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Gadgeteer Design View</a:t>
            </a:r>
            <a:endParaRPr lang="en-GB" dirty="0"/>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462120" y="1600200"/>
            <a:ext cx="8219760" cy="4525963"/>
          </a:xfrm>
          <a:prstGeom prst="rect">
            <a:avLst/>
          </a:prstGeom>
        </p:spPr>
      </p:pic>
    </p:spTree>
    <p:extLst>
      <p:ext uri="{BB962C8B-B14F-4D97-AF65-F5344CB8AC3E}">
        <p14:creationId xmlns:p14="http://schemas.microsoft.com/office/powerpoint/2010/main" val="17344681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Web Monitoring</a:t>
            </a:r>
            <a:endParaRPr lang="en-GB" dirty="0"/>
          </a:p>
        </p:txBody>
      </p:sp>
      <p:sp>
        <p:nvSpPr>
          <p:cNvPr id="3" name="Content Placeholder 2"/>
          <p:cNvSpPr>
            <a:spLocks noGrp="1"/>
          </p:cNvSpPr>
          <p:nvPr>
            <p:ph idx="1"/>
          </p:nvPr>
        </p:nvSpPr>
        <p:spPr/>
        <p:txBody>
          <a:bodyPr/>
          <a:lstStyle/>
          <a:p>
            <a:r>
              <a:rPr lang="en-GB" dirty="0" err="1" smtClean="0"/>
              <a:t>RESTful</a:t>
            </a:r>
            <a:r>
              <a:rPr lang="en-GB" dirty="0" smtClean="0"/>
              <a:t> web service (Node.js)</a:t>
            </a:r>
          </a:p>
          <a:p>
            <a:pPr lvl="1"/>
            <a:r>
              <a:rPr lang="en-GB" dirty="0" smtClean="0"/>
              <a:t>PUT/POST from the device</a:t>
            </a:r>
          </a:p>
          <a:p>
            <a:pPr lvl="1"/>
            <a:r>
              <a:rPr lang="en-GB" dirty="0" smtClean="0"/>
              <a:t>GET to the GUI front-end</a:t>
            </a:r>
          </a:p>
          <a:p>
            <a:r>
              <a:rPr lang="en-GB" dirty="0" smtClean="0"/>
              <a:t>Storage with Azure Table Service (key-value)</a:t>
            </a:r>
          </a:p>
          <a:p>
            <a:r>
              <a:rPr lang="en-GB" dirty="0" smtClean="0"/>
              <a:t>GUI for live monitoring and historical graphs</a:t>
            </a:r>
          </a:p>
          <a:p>
            <a:r>
              <a:rPr lang="en-GB" dirty="0" smtClean="0"/>
              <a:t>Server delivers warnings when sensor thresholds breached</a:t>
            </a:r>
          </a:p>
          <a:p>
            <a:r>
              <a:rPr lang="en-GB" dirty="0" smtClean="0"/>
              <a:t>Hosted on Azure, deployed with GitHub</a:t>
            </a:r>
          </a:p>
          <a:p>
            <a:endParaRPr lang="en-GB" dirty="0"/>
          </a:p>
        </p:txBody>
      </p:sp>
    </p:spTree>
    <p:extLst>
      <p:ext uri="{BB962C8B-B14F-4D97-AF65-F5344CB8AC3E}">
        <p14:creationId xmlns:p14="http://schemas.microsoft.com/office/powerpoint/2010/main" val="6957527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Current Status and Future</a:t>
            </a:r>
            <a:endParaRPr lang="en-GB" dirty="0"/>
          </a:p>
        </p:txBody>
      </p:sp>
      <p:sp>
        <p:nvSpPr>
          <p:cNvPr id="3" name="Content Placeholder 2"/>
          <p:cNvSpPr>
            <a:spLocks noGrp="1"/>
          </p:cNvSpPr>
          <p:nvPr>
            <p:ph idx="1"/>
          </p:nvPr>
        </p:nvSpPr>
        <p:spPr/>
        <p:txBody>
          <a:bodyPr/>
          <a:lstStyle/>
          <a:p>
            <a:r>
              <a:rPr lang="en-GB" dirty="0" smtClean="0"/>
              <a:t>Now</a:t>
            </a:r>
          </a:p>
          <a:p>
            <a:pPr lvl="1"/>
            <a:r>
              <a:rPr lang="en-GB" dirty="0" smtClean="0"/>
              <a:t>Base sensors working and pushing data</a:t>
            </a:r>
          </a:p>
          <a:p>
            <a:pPr lvl="1"/>
            <a:r>
              <a:rPr lang="en-GB" dirty="0" smtClean="0"/>
              <a:t>Web service operational</a:t>
            </a:r>
          </a:p>
          <a:p>
            <a:r>
              <a:rPr lang="en-GB" dirty="0" smtClean="0"/>
              <a:t>Future</a:t>
            </a:r>
          </a:p>
          <a:p>
            <a:pPr lvl="1"/>
            <a:r>
              <a:rPr lang="en-GB" dirty="0" smtClean="0"/>
              <a:t>Other sensors</a:t>
            </a:r>
          </a:p>
          <a:p>
            <a:pPr lvl="1"/>
            <a:r>
              <a:rPr lang="en-GB" dirty="0" smtClean="0"/>
              <a:t>Refine web system to be flexible on sensors, allowing arbitrary expansion</a:t>
            </a:r>
          </a:p>
          <a:p>
            <a:pPr lvl="1"/>
            <a:r>
              <a:rPr lang="en-GB" dirty="0" smtClean="0"/>
              <a:t>Expand on features of GUI</a:t>
            </a:r>
          </a:p>
          <a:p>
            <a:pPr lvl="1"/>
            <a:endParaRPr lang="en-GB" dirty="0"/>
          </a:p>
        </p:txBody>
      </p:sp>
    </p:spTree>
    <p:extLst>
      <p:ext uri="{BB962C8B-B14F-4D97-AF65-F5344CB8AC3E}">
        <p14:creationId xmlns:p14="http://schemas.microsoft.com/office/powerpoint/2010/main" val="18803060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a:t>
            </a:r>
            <a:endParaRPr lang="en-GB" dirty="0"/>
          </a:p>
        </p:txBody>
      </p:sp>
      <p:sp>
        <p:nvSpPr>
          <p:cNvPr id="3" name="Content Placeholder 2"/>
          <p:cNvSpPr>
            <a:spLocks noGrp="1"/>
          </p:cNvSpPr>
          <p:nvPr>
            <p:ph idx="1"/>
          </p:nvPr>
        </p:nvSpPr>
        <p:spPr>
          <a:xfrm>
            <a:off x="539552" y="1628800"/>
            <a:ext cx="8229600" cy="4525963"/>
          </a:xfrm>
        </p:spPr>
        <p:txBody>
          <a:bodyPr/>
          <a:lstStyle/>
          <a:p>
            <a:r>
              <a:rPr lang="en-GB" dirty="0" smtClean="0"/>
              <a:t>Phone as Wi-Fi Hotspot</a:t>
            </a:r>
          </a:p>
          <a:p>
            <a:r>
              <a:rPr lang="en-GB" dirty="0" smtClean="0">
                <a:hlinkClick r:id="rId3"/>
              </a:rPr>
              <a:t>Azure-hosted REST web service on Node.js</a:t>
            </a:r>
            <a:endParaRPr lang="en-GB" dirty="0" smtClean="0"/>
          </a:p>
          <a:p>
            <a:r>
              <a:rPr lang="en-GB" dirty="0" smtClean="0">
                <a:hlinkClick r:id="rId4"/>
              </a:rPr>
              <a:t>Azure-hosted GUI</a:t>
            </a:r>
            <a:endParaRPr lang="en-GB" dirty="0" smtClean="0"/>
          </a:p>
          <a:p>
            <a:endParaRPr lang="en-GB" dirty="0"/>
          </a:p>
        </p:txBody>
      </p:sp>
    </p:spTree>
    <p:extLst>
      <p:ext uri="{BB962C8B-B14F-4D97-AF65-F5344CB8AC3E}">
        <p14:creationId xmlns:p14="http://schemas.microsoft.com/office/powerpoint/2010/main" val="1268720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DeviceV1</a:t>
            </a:r>
            <a:endParaRPr lang="en-GB" dirty="0"/>
          </a:p>
        </p:txBody>
      </p:sp>
      <p:pic>
        <p:nvPicPr>
          <p:cNvPr id="5" name="Content Placeholder 4"/>
          <p:cNvPicPr>
            <a:picLocks noGrp="1" noChangeAspect="1"/>
          </p:cNvPicPr>
          <p:nvPr>
            <p:ph idx="1"/>
          </p:nvPr>
        </p:nvPicPr>
        <p:blipFill rotWithShape="1">
          <a:blip r:embed="rId3" cstate="print">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l="10567" t="23794" r="13122" b="5859"/>
          <a:stretch/>
        </p:blipFill>
        <p:spPr>
          <a:xfrm>
            <a:off x="683568" y="1484784"/>
            <a:ext cx="7630064" cy="5275330"/>
          </a:xfrm>
        </p:spPr>
      </p:pic>
    </p:spTree>
    <p:extLst>
      <p:ext uri="{BB962C8B-B14F-4D97-AF65-F5344CB8AC3E}">
        <p14:creationId xmlns:p14="http://schemas.microsoft.com/office/powerpoint/2010/main" val="3814750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608</TotalTime>
  <Words>1418</Words>
  <Application>Microsoft Office PowerPoint</Application>
  <PresentationFormat>On-screen Show (4:3)</PresentationFormat>
  <Paragraphs>154</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Beehive health monitoring with .NET Gadgeteer</vt:lpstr>
      <vt:lpstr>Background</vt:lpstr>
      <vt:lpstr>Beehives</vt:lpstr>
      <vt:lpstr>Gadgeteer Monitoring</vt:lpstr>
      <vt:lpstr>Gadgeteer Design View</vt:lpstr>
      <vt:lpstr>Web Monitoring</vt:lpstr>
      <vt:lpstr>Current Status and Future</vt:lpstr>
      <vt:lpstr>Demo</vt:lpstr>
      <vt:lpstr>DeviceV1</vt:lpstr>
      <vt:lpstr>RESTful service - GET</vt:lpstr>
      <vt:lpstr>GUI</vt:lpstr>
      <vt:lpstr>Azure Tables Database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Beehive health monitoring with .NET Gadgeteer</dc:title>
  <dc:creator>Ben LR</dc:creator>
  <cp:lastModifiedBy>Ben LR</cp:lastModifiedBy>
  <cp:revision>31</cp:revision>
  <dcterms:created xsi:type="dcterms:W3CDTF">2013-07-22T08:15:51Z</dcterms:created>
  <dcterms:modified xsi:type="dcterms:W3CDTF">2013-07-22T19:25:23Z</dcterms:modified>
</cp:coreProperties>
</file>