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8288000" cy="10287000"/>
  <p:notesSz cx="6858000" cy="9144000"/>
  <p:embeddedFontLst>
    <p:embeddedFont>
      <p:font typeface="Public Sans" charset="1" panose="00000000000000000000"/>
      <p:regular r:id="rId38"/>
    </p:embeddedFont>
    <p:embeddedFont>
      <p:font typeface="Crimson Pro" charset="1" panose="00000000000000000000"/>
      <p:regular r:id="rId39"/>
    </p:embeddedFont>
    <p:embeddedFont>
      <p:font typeface="Crimson Pro Bold" charset="1" panose="0000000000000000000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jpe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84454" y="9080500"/>
            <a:ext cx="935741" cy="0"/>
          </a:xfrm>
          <a:prstGeom prst="line">
            <a:avLst/>
          </a:prstGeom>
          <a:ln cap="rnd" w="28575">
            <a:solidFill>
              <a:srgbClr val="17171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" id="3"/>
          <p:cNvSpPr/>
          <p:nvPr/>
        </p:nvSpPr>
        <p:spPr>
          <a:xfrm rot="-5400000">
            <a:off x="10467553" y="5133975"/>
            <a:ext cx="10287000" cy="0"/>
          </a:xfrm>
          <a:prstGeom prst="line">
            <a:avLst/>
          </a:prstGeom>
          <a:ln cap="rnd" w="19050">
            <a:solidFill>
              <a:srgbClr val="17171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84454" y="5534310"/>
            <a:ext cx="4933184" cy="884891"/>
            <a:chOff x="0" y="0"/>
            <a:chExt cx="6577579" cy="1179855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577579" cy="1179855"/>
              <a:chOff x="0" y="0"/>
              <a:chExt cx="6099075" cy="110617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100345" cy="1107440"/>
              </a:xfrm>
              <a:custGeom>
                <a:avLst/>
                <a:gdLst/>
                <a:ahLst/>
                <a:cxnLst/>
                <a:rect r="r" b="b" t="t" l="l"/>
                <a:pathLst>
                  <a:path h="1107440" w="6100345">
                    <a:moveTo>
                      <a:pt x="5546625" y="45720"/>
                    </a:moveTo>
                    <a:cubicBezTo>
                      <a:pt x="5826025" y="45720"/>
                      <a:pt x="6053355" y="273050"/>
                      <a:pt x="6053355" y="552450"/>
                    </a:cubicBezTo>
                    <a:cubicBezTo>
                      <a:pt x="6053355" y="831850"/>
                      <a:pt x="5826025" y="1059180"/>
                      <a:pt x="5546625" y="1059180"/>
                    </a:cubicBezTo>
                    <a:lnTo>
                      <a:pt x="553720" y="1059180"/>
                    </a:lnTo>
                    <a:cubicBezTo>
                      <a:pt x="274320" y="1059180"/>
                      <a:pt x="46990" y="831850"/>
                      <a:pt x="46990" y="552450"/>
                    </a:cubicBezTo>
                    <a:cubicBezTo>
                      <a:pt x="46990" y="273050"/>
                      <a:pt x="274320" y="45720"/>
                      <a:pt x="553720" y="45720"/>
                    </a:cubicBezTo>
                    <a:lnTo>
                      <a:pt x="5546625" y="45720"/>
                    </a:lnTo>
                    <a:moveTo>
                      <a:pt x="5546625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5546625" y="1107440"/>
                    </a:lnTo>
                    <a:cubicBezTo>
                      <a:pt x="5852695" y="1107440"/>
                      <a:pt x="6100345" y="859790"/>
                      <a:pt x="6100345" y="553720"/>
                    </a:cubicBezTo>
                    <a:cubicBezTo>
                      <a:pt x="6099075" y="247650"/>
                      <a:pt x="5851425" y="0"/>
                      <a:pt x="5546625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574112" y="283011"/>
              <a:ext cx="5429355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171717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Eng.Software 1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84454" y="3186142"/>
            <a:ext cx="11570668" cy="1749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00"/>
              </a:lnSpc>
            </a:pPr>
            <a:r>
              <a:rPr lang="en-US" sz="13000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Projeto Prático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26675" y="1335701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3ACC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358963" y="2176022"/>
          <a:ext cx="14949082" cy="7470203"/>
        </p:xfrm>
        <a:graphic>
          <a:graphicData uri="http://schemas.openxmlformats.org/drawingml/2006/table">
            <a:tbl>
              <a:tblPr/>
              <a:tblGrid>
                <a:gridCol w="2046709"/>
                <a:gridCol w="2234714"/>
                <a:gridCol w="2207856"/>
                <a:gridCol w="2084242"/>
                <a:gridCol w="2250897"/>
                <a:gridCol w="2019851"/>
                <a:gridCol w="2104813"/>
              </a:tblGrid>
              <a:tr h="22115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7171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Cadastro de Usuário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C9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7171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Sistema de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17171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Identificação de lixo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C9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7171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Mapa com ponto de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17171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coleta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C9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7171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Página educadora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C9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7171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Página de história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17171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do projeto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C9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7171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Consulta de números de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17171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lixos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C9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7171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Comunicação de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171717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problema e ajuda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C97"/>
                    </a:solidFill>
                  </a:tcPr>
                </a:tc>
              </a:tr>
              <a:tr h="5258649">
                <a:tc>
                  <a:txBody>
                    <a:bodyPr anchor="t" rtlCol="false"/>
                    <a:lstStyle/>
                    <a:p>
                      <a:pPr algn="l" marL="410209" indent="-205105" lvl="1">
                        <a:lnSpc>
                          <a:spcPts val="26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99">
                          <a:solidFill>
                            <a:srgbClr val="17171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Alta Prioridade</a:t>
                      </a:r>
                      <a:endParaRPr lang="en-US" sz="1100"/>
                    </a:p>
                    <a:p>
                      <a:pPr algn="l" marL="410209" indent="-205105" lvl="1">
                        <a:lnSpc>
                          <a:spcPts val="2659"/>
                        </a:lnSpc>
                        <a:buFont typeface="Arial"/>
                        <a:buChar char="•"/>
                      </a:pPr>
                      <a:r>
                        <a:rPr lang="en-US" sz="1899">
                          <a:solidFill>
                            <a:srgbClr val="17171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Forma de identificar quem utiliza o sistema.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C9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10209" indent="-205105" lvl="1">
                        <a:lnSpc>
                          <a:spcPts val="26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99">
                          <a:solidFill>
                            <a:srgbClr val="17171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Média Prioridade</a:t>
                      </a:r>
                      <a:endParaRPr lang="en-US" sz="1100"/>
                    </a:p>
                    <a:p>
                      <a:pPr algn="l" marL="410209" indent="-205105" lvl="1">
                        <a:lnSpc>
                          <a:spcPts val="2659"/>
                        </a:lnSpc>
                        <a:buFont typeface="Arial"/>
                        <a:buChar char="•"/>
                      </a:pPr>
                      <a:r>
                        <a:rPr lang="en-US" sz="1899">
                          <a:solidFill>
                            <a:srgbClr val="17171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Funcionaldade que permite com que o morador informe que tipo de lixo está sendo reciclado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C9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10209" indent="-205105" lvl="1">
                        <a:lnSpc>
                          <a:spcPts val="26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99">
                          <a:solidFill>
                            <a:srgbClr val="17171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Alta</a:t>
                      </a:r>
                      <a:endParaRPr lang="en-US" sz="1100"/>
                    </a:p>
                    <a:p>
                      <a:pPr algn="l" marL="410209" indent="-205105" lvl="1">
                        <a:lnSpc>
                          <a:spcPts val="2659"/>
                        </a:lnSpc>
                        <a:buFont typeface="Arial"/>
                        <a:buChar char="•"/>
                      </a:pPr>
                      <a:r>
                        <a:rPr lang="en-US" sz="1899">
                          <a:solidFill>
                            <a:srgbClr val="17171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Permite verificar quais lixos/reciclagens estão disponíveis no momento da consulta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C9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10209" indent="-205105" lvl="1">
                        <a:lnSpc>
                          <a:spcPts val="26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99">
                          <a:solidFill>
                            <a:srgbClr val="17171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Médio</a:t>
                      </a:r>
                      <a:endParaRPr lang="en-US" sz="1100"/>
                    </a:p>
                    <a:p>
                      <a:pPr algn="l" marL="410209" indent="-205105" lvl="1">
                        <a:lnSpc>
                          <a:spcPts val="2659"/>
                        </a:lnSpc>
                        <a:buFont typeface="Arial"/>
                        <a:buChar char="•"/>
                      </a:pPr>
                      <a:r>
                        <a:rPr lang="en-US" sz="1899">
                          <a:solidFill>
                            <a:srgbClr val="17171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Ensinar de forma rápida as formas corretas de se reciclar o lixo para que não haja reciclagens erradas.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C9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10209" indent="-205105" lvl="1">
                        <a:lnSpc>
                          <a:spcPts val="26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99">
                          <a:solidFill>
                            <a:srgbClr val="17171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Baixa Prioridade </a:t>
                      </a:r>
                      <a:endParaRPr lang="en-US" sz="1100"/>
                    </a:p>
                    <a:p>
                      <a:pPr algn="l" marL="410209" indent="-205105" lvl="1">
                        <a:lnSpc>
                          <a:spcPts val="2659"/>
                        </a:lnSpc>
                        <a:buFont typeface="Arial"/>
                        <a:buChar char="•"/>
                      </a:pPr>
                      <a:r>
                        <a:rPr lang="en-US" sz="1899">
                          <a:solidFill>
                            <a:srgbClr val="17171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Documentar e </a:t>
                      </a:r>
                      <a:r>
                        <a:rPr lang="en-US" sz="1899">
                          <a:solidFill>
                            <a:srgbClr val="17171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exibir a origem do projeto.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C9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10209" indent="-205105" lvl="1">
                        <a:lnSpc>
                          <a:spcPts val="26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99">
                          <a:solidFill>
                            <a:srgbClr val="17171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Alto Prioridade</a:t>
                      </a:r>
                      <a:endParaRPr lang="en-US" sz="1100"/>
                    </a:p>
                    <a:p>
                      <a:pPr algn="l" marL="410209" indent="-205105" lvl="1">
                        <a:lnSpc>
                          <a:spcPts val="2659"/>
                        </a:lnSpc>
                        <a:buFont typeface="Arial"/>
                        <a:buChar char="•"/>
                      </a:pPr>
                      <a:r>
                        <a:rPr lang="en-US" sz="1899">
                          <a:solidFill>
                            <a:srgbClr val="17171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Ambiente dashb</a:t>
                      </a:r>
                      <a:r>
                        <a:rPr lang="en-US" sz="1899">
                          <a:solidFill>
                            <a:srgbClr val="17171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oad)onde estão concentrados todos os lixos já cadastrados.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C9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10209" indent="-205105" lvl="1">
                        <a:lnSpc>
                          <a:spcPts val="26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99">
                          <a:solidFill>
                            <a:srgbClr val="17171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Médio</a:t>
                      </a:r>
                      <a:endParaRPr lang="en-US" sz="1100"/>
                    </a:p>
                    <a:p>
                      <a:pPr algn="l" marL="410209" indent="-205105" lvl="1">
                        <a:lnSpc>
                          <a:spcPts val="2659"/>
                        </a:lnSpc>
                        <a:buFont typeface="Arial"/>
                        <a:buChar char="•"/>
                      </a:pPr>
                      <a:r>
                        <a:rPr lang="en-US" sz="1899">
                          <a:solidFill>
                            <a:srgbClr val="171717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Solicitar ajuda ao adminstrador do sistema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1717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CC97"/>
                    </a:solidFill>
                  </a:tcPr>
                </a:tc>
              </a:tr>
            </a:tbl>
          </a:graphicData>
        </a:graphic>
      </p:graphicFrame>
      <p:sp>
        <p:nvSpPr>
          <p:cNvPr name="AutoShape 3" id="3"/>
          <p:cNvSpPr/>
          <p:nvPr/>
        </p:nvSpPr>
        <p:spPr>
          <a:xfrm flipV="true">
            <a:off x="15691422" y="0"/>
            <a:ext cx="0" cy="10287000"/>
          </a:xfrm>
          <a:prstGeom prst="line">
            <a:avLst/>
          </a:prstGeom>
          <a:ln cap="rnd" w="19050">
            <a:solidFill>
              <a:srgbClr val="17171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726675" y="1335701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2143" y="1080113"/>
            <a:ext cx="14662722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Necessidades Principais dos Envolvidos ou Usuários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CC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10467553" y="5133975"/>
            <a:ext cx="10287000" cy="0"/>
          </a:xfrm>
          <a:prstGeom prst="line">
            <a:avLst/>
          </a:prstGeom>
          <a:ln cap="rnd" w="19050">
            <a:solidFill>
              <a:srgbClr val="17171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384454" y="9080500"/>
            <a:ext cx="935741" cy="0"/>
          </a:xfrm>
          <a:prstGeom prst="line">
            <a:avLst/>
          </a:prstGeom>
          <a:ln cap="rnd" w="28575">
            <a:solidFill>
              <a:srgbClr val="17171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483160" y="2451997"/>
            <a:ext cx="9699897" cy="6003022"/>
          </a:xfrm>
          <a:custGeom>
            <a:avLst/>
            <a:gdLst/>
            <a:ahLst/>
            <a:cxnLst/>
            <a:rect r="r" b="b" t="t" l="l"/>
            <a:pathLst>
              <a:path h="6003022" w="9699897">
                <a:moveTo>
                  <a:pt x="0" y="0"/>
                </a:moveTo>
                <a:lnTo>
                  <a:pt x="9699897" y="0"/>
                </a:lnTo>
                <a:lnTo>
                  <a:pt x="9699897" y="6003021"/>
                </a:lnTo>
                <a:lnTo>
                  <a:pt x="0" y="600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726675" y="1335701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11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384454" y="1028700"/>
            <a:ext cx="11209917" cy="1496206"/>
            <a:chOff x="0" y="0"/>
            <a:chExt cx="14946556" cy="199494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28575"/>
              <a:ext cx="14946556" cy="983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00"/>
                </a:lnSpc>
              </a:pPr>
              <a:r>
                <a:rPr lang="en-US" sz="5000">
                  <a:solidFill>
                    <a:srgbClr val="17171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Diagrama de Visão Geral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438258"/>
              <a:ext cx="14946556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5611053" y="0"/>
            <a:ext cx="0" cy="1028700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726675" y="1335701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12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21247" y="4064634"/>
            <a:ext cx="12645505" cy="2033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9"/>
              </a:lnSpc>
            </a:pPr>
            <a:r>
              <a:rPr lang="en-US" sz="5799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Requisitos Funcionais e Não Funcionais</a:t>
            </a:r>
          </a:p>
          <a:p>
            <a:pPr algn="ctr">
              <a:lnSpc>
                <a:spcPts val="8119"/>
              </a:lnSpc>
              <a:spcBef>
                <a:spcPct val="0"/>
              </a:spcBef>
            </a:pPr>
          </a:p>
        </p:txBody>
      </p:sp>
      <p:sp>
        <p:nvSpPr>
          <p:cNvPr name="AutoShape 6" id="6"/>
          <p:cNvSpPr/>
          <p:nvPr/>
        </p:nvSpPr>
        <p:spPr>
          <a:xfrm rot="0">
            <a:off x="8676130" y="9229725"/>
            <a:ext cx="935741" cy="0"/>
          </a:xfrm>
          <a:prstGeom prst="line">
            <a:avLst/>
          </a:prstGeom>
          <a:ln cap="rnd" w="28575">
            <a:solidFill>
              <a:srgbClr val="171717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3847" y="1978334"/>
            <a:ext cx="13532724" cy="7962480"/>
          </a:xfrm>
          <a:custGeom>
            <a:avLst/>
            <a:gdLst/>
            <a:ahLst/>
            <a:cxnLst/>
            <a:rect r="r" b="b" t="t" l="l"/>
            <a:pathLst>
              <a:path h="7962480" w="13532724">
                <a:moveTo>
                  <a:pt x="0" y="0"/>
                </a:moveTo>
                <a:lnTo>
                  <a:pt x="13532725" y="0"/>
                </a:lnTo>
                <a:lnTo>
                  <a:pt x="13532725" y="7962481"/>
                </a:lnTo>
                <a:lnTo>
                  <a:pt x="0" y="7962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615141" y="728156"/>
            <a:ext cx="5701228" cy="884891"/>
            <a:chOff x="0" y="0"/>
            <a:chExt cx="7048635" cy="11061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049905" cy="1107440"/>
            </a:xfrm>
            <a:custGeom>
              <a:avLst/>
              <a:gdLst/>
              <a:ahLst/>
              <a:cxnLst/>
              <a:rect r="r" b="b" t="t" l="l"/>
              <a:pathLst>
                <a:path h="1107440" w="7049905">
                  <a:moveTo>
                    <a:pt x="6496184" y="45720"/>
                  </a:moveTo>
                  <a:cubicBezTo>
                    <a:pt x="6775584" y="45720"/>
                    <a:pt x="7002914" y="273050"/>
                    <a:pt x="7002914" y="552450"/>
                  </a:cubicBezTo>
                  <a:cubicBezTo>
                    <a:pt x="7002914" y="831850"/>
                    <a:pt x="6775584" y="1059180"/>
                    <a:pt x="6496184" y="1059180"/>
                  </a:cubicBezTo>
                  <a:lnTo>
                    <a:pt x="553720" y="1059180"/>
                  </a:lnTo>
                  <a:cubicBezTo>
                    <a:pt x="274320" y="1059180"/>
                    <a:pt x="46990" y="831850"/>
                    <a:pt x="46990" y="552450"/>
                  </a:cubicBezTo>
                  <a:cubicBezTo>
                    <a:pt x="46990" y="273050"/>
                    <a:pt x="274320" y="45720"/>
                    <a:pt x="553720" y="45720"/>
                  </a:cubicBezTo>
                  <a:lnTo>
                    <a:pt x="6496184" y="45720"/>
                  </a:lnTo>
                  <a:moveTo>
                    <a:pt x="6496184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496184" y="1107440"/>
                  </a:lnTo>
                  <a:cubicBezTo>
                    <a:pt x="6802255" y="1107440"/>
                    <a:pt x="7049905" y="859790"/>
                    <a:pt x="7049905" y="553720"/>
                  </a:cubicBezTo>
                  <a:cubicBezTo>
                    <a:pt x="7048634" y="247650"/>
                    <a:pt x="6800984" y="0"/>
                    <a:pt x="6496184" y="0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1597927" y="926126"/>
            <a:ext cx="3228603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EDECED"/>
                </a:solidFill>
                <a:latin typeface="Public Sans"/>
                <a:ea typeface="Public Sans"/>
                <a:cs typeface="Public Sans"/>
                <a:sym typeface="Public Sans"/>
              </a:rPr>
              <a:t>Junho - 04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04980" y="922951"/>
            <a:ext cx="140199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Semana: 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15691422" y="0"/>
            <a:ext cx="0" cy="10287000"/>
          </a:xfrm>
          <a:prstGeom prst="line">
            <a:avLst/>
          </a:prstGeom>
          <a:ln cap="rnd" w="19050">
            <a:solidFill>
              <a:srgbClr val="EDECE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EDECED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60745" y="1047750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13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63372" y="915988"/>
            <a:ext cx="6940153" cy="638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9"/>
              </a:lnSpc>
              <a:spcBef>
                <a:spcPct val="0"/>
              </a:spcBef>
            </a:pPr>
            <a:r>
              <a:rPr lang="en-US" sz="4499" spc="44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Mapa mental de Brainstorm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0"/>
          <a:ext cx="16230600" cy="2048321"/>
        </p:xfrm>
        <a:graphic>
          <a:graphicData uri="http://schemas.openxmlformats.org/drawingml/2006/table">
            <a:tbl>
              <a:tblPr/>
              <a:tblGrid>
                <a:gridCol w="4057650"/>
                <a:gridCol w="4057650"/>
                <a:gridCol w="4057650"/>
                <a:gridCol w="4057650"/>
              </a:tblGrid>
              <a:tr h="7541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61"/>
                        </a:lnSpc>
                        <a:defRPr/>
                      </a:pPr>
                      <a:r>
                        <a:rPr lang="en-US" sz="2186">
                          <a:solidFill>
                            <a:srgbClr val="FFD93B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RF#01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61"/>
                        </a:lnSpc>
                        <a:defRPr/>
                      </a:pPr>
                      <a:r>
                        <a:rPr lang="en-US" sz="2186">
                          <a:solidFill>
                            <a:srgbClr val="FF8B4D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RF#02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61"/>
                        </a:lnSpc>
                        <a:defRPr/>
                      </a:pPr>
                      <a:r>
                        <a:rPr lang="en-US" sz="2186">
                          <a:solidFill>
                            <a:srgbClr val="00BF63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RF#03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61"/>
                        </a:lnSpc>
                        <a:defRPr/>
                      </a:pPr>
                      <a:r>
                        <a:rPr lang="en-US" sz="2186">
                          <a:solidFill>
                            <a:srgbClr val="FF3131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RF#04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</a:tr>
              <a:tr h="1294177">
                <a:tc>
                  <a:txBody>
                    <a:bodyPr anchor="t" rtlCol="false"/>
                    <a:lstStyle/>
                    <a:p>
                      <a:pPr algn="l" marL="339897" indent="-169948" lvl="1">
                        <a:lnSpc>
                          <a:spcPts val="220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74">
                          <a:solidFill>
                            <a:srgbClr val="EDECED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 sistema deve possuir uma tela de cadastro.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339897" indent="-169948" lvl="1">
                        <a:lnSpc>
                          <a:spcPts val="220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74">
                          <a:solidFill>
                            <a:srgbClr val="EDECED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 sistema deve possuir uma tela de login que funcionará como tela inicial.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339897" indent="-169948" lvl="1">
                        <a:lnSpc>
                          <a:spcPts val="220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74">
                          <a:solidFill>
                            <a:srgbClr val="EDECED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 sistema deve permitir a edição das informações de cadastro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339897" indent="-169948" lvl="1">
                        <a:lnSpc>
                          <a:spcPts val="220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74">
                          <a:solidFill>
                            <a:srgbClr val="EDECED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 sistema deve permitir que o usuário cadastre pontos de coleta de lixo.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2057400"/>
          <a:ext cx="16230600" cy="2057400"/>
        </p:xfrm>
        <a:graphic>
          <a:graphicData uri="http://schemas.openxmlformats.org/drawingml/2006/table">
            <a:tbl>
              <a:tblPr/>
              <a:tblGrid>
                <a:gridCol w="4057650"/>
                <a:gridCol w="4057650"/>
                <a:gridCol w="4057650"/>
                <a:gridCol w="4057650"/>
              </a:tblGrid>
              <a:tr h="7633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61"/>
                        </a:lnSpc>
                        <a:defRPr/>
                      </a:pPr>
                      <a:r>
                        <a:rPr lang="en-US" sz="2186">
                          <a:solidFill>
                            <a:srgbClr val="FF3131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RF#05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61"/>
                        </a:lnSpc>
                        <a:defRPr/>
                      </a:pPr>
                      <a:r>
                        <a:rPr lang="en-US" sz="2186">
                          <a:solidFill>
                            <a:srgbClr val="00BF63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RF#06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61"/>
                        </a:lnSpc>
                        <a:defRPr/>
                      </a:pPr>
                      <a:r>
                        <a:rPr lang="en-US" sz="2186">
                          <a:solidFill>
                            <a:srgbClr val="FF8B4D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RF#07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61"/>
                        </a:lnSpc>
                        <a:defRPr/>
                      </a:pPr>
                      <a:r>
                        <a:rPr lang="en-US" sz="2186">
                          <a:solidFill>
                            <a:srgbClr val="FFD93B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RF#08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</a:tr>
              <a:tr h="1294091">
                <a:tc>
                  <a:txBody>
                    <a:bodyPr anchor="t" rtlCol="false"/>
                    <a:lstStyle/>
                    <a:p>
                      <a:pPr algn="l" marL="339897" indent="-169948" lvl="1">
                        <a:lnSpc>
                          <a:spcPts val="220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74">
                          <a:solidFill>
                            <a:srgbClr val="EDECED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 sistema deve permitir usuários excluir ou editar pontos de coleta próprio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339897" indent="-169948" lvl="1">
                        <a:lnSpc>
                          <a:spcPts val="220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74">
                          <a:solidFill>
                            <a:srgbClr val="EDECED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 sistema deve permitir “Coletor” marcar pontos de lixo como “Coletados”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339897" indent="-169948" lvl="1">
                        <a:lnSpc>
                          <a:spcPts val="220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74">
                          <a:solidFill>
                            <a:srgbClr val="EDECED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 sistema deve permitir a criação de pontos de coleta pelo mapa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339897" indent="-169948" lvl="1">
                        <a:lnSpc>
                          <a:spcPts val="220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74">
                          <a:solidFill>
                            <a:srgbClr val="EDECED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 sistema deve permitir o usuário recuperar sua senha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028700" y="4114800"/>
          <a:ext cx="16230600" cy="2258806"/>
        </p:xfrm>
        <a:graphic>
          <a:graphicData uri="http://schemas.openxmlformats.org/drawingml/2006/table">
            <a:tbl>
              <a:tblPr/>
              <a:tblGrid>
                <a:gridCol w="4057650"/>
                <a:gridCol w="4057650"/>
                <a:gridCol w="4057650"/>
                <a:gridCol w="4057650"/>
              </a:tblGrid>
              <a:tr h="7622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61"/>
                        </a:lnSpc>
                        <a:defRPr/>
                      </a:pPr>
                      <a:r>
                        <a:rPr lang="en-US" sz="2186">
                          <a:solidFill>
                            <a:srgbClr val="FFD93B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RF#09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61"/>
                        </a:lnSpc>
                        <a:defRPr/>
                      </a:pPr>
                      <a:r>
                        <a:rPr lang="en-US" sz="2186">
                          <a:solidFill>
                            <a:srgbClr val="FF8B4D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RF#10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61"/>
                        </a:lnSpc>
                        <a:defRPr/>
                      </a:pPr>
                      <a:r>
                        <a:rPr lang="en-US" sz="2186">
                          <a:solidFill>
                            <a:srgbClr val="00BF63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RF#11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61"/>
                        </a:lnSpc>
                        <a:defRPr/>
                      </a:pPr>
                      <a:r>
                        <a:rPr lang="en-US" sz="2186">
                          <a:solidFill>
                            <a:srgbClr val="FF3131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RF#12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</a:tr>
              <a:tr h="1496517">
                <a:tc>
                  <a:txBody>
                    <a:bodyPr anchor="t" rtlCol="false"/>
                    <a:lstStyle/>
                    <a:p>
                      <a:pPr algn="l" marL="339897" indent="-169948" lvl="1">
                        <a:lnSpc>
                          <a:spcPts val="220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74">
                          <a:solidFill>
                            <a:srgbClr val="EDECED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 sistema deve permitir usuários denunciarem pontos de coleta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339897" indent="-169948" lvl="1">
                        <a:lnSpc>
                          <a:spcPts val="220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74">
                          <a:solidFill>
                            <a:srgbClr val="EDECED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 sistema deve possuir uma tela com: Mapa, Informações do Usuário, Seleção de Pontos, Ranking Board, Criação de Pontos: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339897" indent="-169948" lvl="1">
                        <a:lnSpc>
                          <a:spcPts val="220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74">
                          <a:solidFill>
                            <a:srgbClr val="EDECED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 sistema deve permitir filtar os pontos de coleta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339897" indent="-169948" lvl="1">
                        <a:lnSpc>
                          <a:spcPts val="220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74">
                          <a:solidFill>
                            <a:srgbClr val="EDECED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 sistema deve permitir edição de todos os pontos para o administrador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6172200"/>
          <a:ext cx="16230600" cy="2057400"/>
        </p:xfrm>
        <a:graphic>
          <a:graphicData uri="http://schemas.openxmlformats.org/drawingml/2006/table">
            <a:tbl>
              <a:tblPr/>
              <a:tblGrid>
                <a:gridCol w="4057650"/>
                <a:gridCol w="4057650"/>
                <a:gridCol w="4057650"/>
                <a:gridCol w="4057650"/>
              </a:tblGrid>
              <a:tr h="7633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61"/>
                        </a:lnSpc>
                        <a:defRPr/>
                      </a:pPr>
                      <a:r>
                        <a:rPr lang="en-US" sz="2186">
                          <a:solidFill>
                            <a:srgbClr val="FFD93B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RF#13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61"/>
                        </a:lnSpc>
                        <a:defRPr/>
                      </a:pPr>
                      <a:r>
                        <a:rPr lang="en-US" sz="2186">
                          <a:solidFill>
                            <a:srgbClr val="FF8B4D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RF#14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61"/>
                        </a:lnSpc>
                        <a:defRPr/>
                      </a:pPr>
                      <a:r>
                        <a:rPr lang="en-US" sz="2186">
                          <a:solidFill>
                            <a:srgbClr val="00BF63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RF#15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61"/>
                        </a:lnSpc>
                        <a:defRPr/>
                      </a:pPr>
                      <a:r>
                        <a:rPr lang="en-US" sz="2186">
                          <a:solidFill>
                            <a:srgbClr val="FF3131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RF#16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</a:tr>
              <a:tr h="1294091">
                <a:tc>
                  <a:txBody>
                    <a:bodyPr anchor="t" rtlCol="false"/>
                    <a:lstStyle/>
                    <a:p>
                      <a:pPr algn="l" marL="339897" indent="-169948" lvl="1">
                        <a:lnSpc>
                          <a:spcPts val="220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74">
                          <a:solidFill>
                            <a:srgbClr val="EDECED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 sistema notifica e lista denúncias para o administrador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339897" indent="-169948" lvl="1">
                        <a:lnSpc>
                          <a:spcPts val="220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74">
                          <a:solidFill>
                            <a:srgbClr val="EDECED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 sistema deve contabilizar pontuação de reciclagem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339897" indent="-169948" lvl="1">
                        <a:lnSpc>
                          <a:spcPts val="220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74">
                          <a:solidFill>
                            <a:srgbClr val="EDECED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 sistema deve conter um ranking de pontuação de usuários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339897" indent="-169948" lvl="1">
                        <a:lnSpc>
                          <a:spcPts val="220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74">
                          <a:solidFill>
                            <a:srgbClr val="EDECED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 sistema deve exibir a posição no ranking no perfil do usuário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8229600"/>
          <a:ext cx="16230600" cy="2057400"/>
        </p:xfrm>
        <a:graphic>
          <a:graphicData uri="http://schemas.openxmlformats.org/drawingml/2006/table">
            <a:tbl>
              <a:tblPr/>
              <a:tblGrid>
                <a:gridCol w="4057650"/>
                <a:gridCol w="4057650"/>
                <a:gridCol w="4057650"/>
                <a:gridCol w="4057650"/>
              </a:tblGrid>
              <a:tr h="7633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61"/>
                        </a:lnSpc>
                        <a:defRPr/>
                      </a:pPr>
                      <a:r>
                        <a:rPr lang="en-US" sz="2186">
                          <a:solidFill>
                            <a:srgbClr val="FFD93B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RF#17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61"/>
                        </a:lnSpc>
                        <a:defRPr/>
                      </a:pPr>
                      <a:r>
                        <a:rPr lang="en-US" sz="2186">
                          <a:solidFill>
                            <a:srgbClr val="FF8B4D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RF#18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61"/>
                        </a:lnSpc>
                        <a:defRPr/>
                      </a:pPr>
                      <a:r>
                        <a:rPr lang="en-US" sz="2186">
                          <a:solidFill>
                            <a:srgbClr val="00BF63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RF#19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61"/>
                        </a:lnSpc>
                        <a:defRPr/>
                      </a:pPr>
                      <a:r>
                        <a:rPr lang="en-US" sz="2186">
                          <a:solidFill>
                            <a:srgbClr val="FF3131"/>
                          </a:solidFill>
                          <a:latin typeface="Crimson Pro Bold"/>
                          <a:ea typeface="Crimson Pro Bold"/>
                          <a:cs typeface="Crimson Pro Bold"/>
                          <a:sym typeface="Crimson Pro Bold"/>
                        </a:rPr>
                        <a:t>RF#20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</a:tr>
              <a:tr h="1294091">
                <a:tc>
                  <a:txBody>
                    <a:bodyPr anchor="t" rtlCol="false"/>
                    <a:lstStyle/>
                    <a:p>
                      <a:pPr algn="l" marL="339897" indent="-169948" lvl="1">
                        <a:lnSpc>
                          <a:spcPts val="220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74">
                          <a:solidFill>
                            <a:srgbClr val="EDECED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 sistema deve possuir uma página de comunicação entre usuário e administrador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339897" indent="-169948" lvl="1">
                        <a:lnSpc>
                          <a:spcPts val="220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74">
                          <a:solidFill>
                            <a:srgbClr val="EDECED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 sistema deve possuir uma tela educativa de descarte de lixo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339897" indent="-169948" lvl="1">
                        <a:lnSpc>
                          <a:spcPts val="220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74">
                          <a:solidFill>
                            <a:srgbClr val="EDECED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 sistema deve possuir uma tela de FAQ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339897" indent="-169948" lvl="1">
                        <a:lnSpc>
                          <a:spcPts val="220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74">
                          <a:solidFill>
                            <a:srgbClr val="EDECED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O sistema deve possuir uma tela de história do projeto</a:t>
                      </a:r>
                      <a:endParaRPr lang="en-US" sz="1100"/>
                    </a:p>
                  </a:txBody>
                  <a:tcPr marL="152009" marR="152009" marT="152009" marB="152009" anchor="ctr">
                    <a:lnL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02">
                      <a:solidFill>
                        <a:srgbClr val="EDEC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02441" y="1106593"/>
            <a:ext cx="5701228" cy="884891"/>
            <a:chOff x="0" y="0"/>
            <a:chExt cx="7601637" cy="117985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01637" cy="1179855"/>
              <a:chOff x="0" y="0"/>
              <a:chExt cx="7048635" cy="110617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49905" cy="1107440"/>
              </a:xfrm>
              <a:custGeom>
                <a:avLst/>
                <a:gdLst/>
                <a:ahLst/>
                <a:cxnLst/>
                <a:rect r="r" b="b" t="t" l="l"/>
                <a:pathLst>
                  <a:path h="1107440" w="7049905">
                    <a:moveTo>
                      <a:pt x="6496184" y="45720"/>
                    </a:moveTo>
                    <a:cubicBezTo>
                      <a:pt x="6775584" y="45720"/>
                      <a:pt x="7002914" y="273050"/>
                      <a:pt x="7002914" y="552450"/>
                    </a:cubicBezTo>
                    <a:cubicBezTo>
                      <a:pt x="7002914" y="831850"/>
                      <a:pt x="6775584" y="1059180"/>
                      <a:pt x="6496184" y="1059180"/>
                    </a:cubicBezTo>
                    <a:lnTo>
                      <a:pt x="553720" y="1059180"/>
                    </a:lnTo>
                    <a:cubicBezTo>
                      <a:pt x="274320" y="1059180"/>
                      <a:pt x="46990" y="831850"/>
                      <a:pt x="46990" y="552450"/>
                    </a:cubicBezTo>
                    <a:cubicBezTo>
                      <a:pt x="46990" y="273050"/>
                      <a:pt x="274320" y="45720"/>
                      <a:pt x="553720" y="45720"/>
                    </a:cubicBezTo>
                    <a:lnTo>
                      <a:pt x="6496184" y="45720"/>
                    </a:lnTo>
                    <a:moveTo>
                      <a:pt x="6496184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6496184" y="1107440"/>
                    </a:lnTo>
                    <a:cubicBezTo>
                      <a:pt x="6802255" y="1107440"/>
                      <a:pt x="7049905" y="859790"/>
                      <a:pt x="7049905" y="553720"/>
                    </a:cubicBezTo>
                    <a:cubicBezTo>
                      <a:pt x="7048634" y="247650"/>
                      <a:pt x="6800984" y="0"/>
                      <a:pt x="6496184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2643714" y="283011"/>
              <a:ext cx="4304805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EDECED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Abril - 24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653119" y="266078"/>
              <a:ext cx="1869328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EDECED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Semana: </a:t>
              </a:r>
            </a:p>
          </p:txBody>
        </p:sp>
      </p:grpSp>
      <p:sp>
        <p:nvSpPr>
          <p:cNvPr name="AutoShape 7" id="7"/>
          <p:cNvSpPr/>
          <p:nvPr/>
        </p:nvSpPr>
        <p:spPr>
          <a:xfrm flipV="true">
            <a:off x="15691422" y="0"/>
            <a:ext cx="0" cy="10287000"/>
          </a:xfrm>
          <a:prstGeom prst="line">
            <a:avLst/>
          </a:prstGeom>
          <a:ln cap="rnd" w="19050">
            <a:solidFill>
              <a:srgbClr val="EDECE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1384454" y="9080500"/>
            <a:ext cx="935741" cy="0"/>
          </a:xfrm>
          <a:prstGeom prst="line">
            <a:avLst/>
          </a:prstGeom>
          <a:ln cap="rnd" w="28575">
            <a:solidFill>
              <a:srgbClr val="EDECE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320195" y="3891348"/>
            <a:ext cx="6235309" cy="4885144"/>
          </a:xfrm>
          <a:custGeom>
            <a:avLst/>
            <a:gdLst/>
            <a:ahLst/>
            <a:cxnLst/>
            <a:rect r="r" b="b" t="t" l="l"/>
            <a:pathLst>
              <a:path h="4885144" w="6235309">
                <a:moveTo>
                  <a:pt x="0" y="0"/>
                </a:moveTo>
                <a:lnTo>
                  <a:pt x="6235309" y="0"/>
                </a:lnTo>
                <a:lnTo>
                  <a:pt x="6235309" y="4885144"/>
                </a:lnTo>
                <a:lnTo>
                  <a:pt x="0" y="4885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73409" y="3864559"/>
            <a:ext cx="5628046" cy="4885144"/>
          </a:xfrm>
          <a:custGeom>
            <a:avLst/>
            <a:gdLst/>
            <a:ahLst/>
            <a:cxnLst/>
            <a:rect r="r" b="b" t="t" l="l"/>
            <a:pathLst>
              <a:path h="4885144" w="5628046">
                <a:moveTo>
                  <a:pt x="0" y="0"/>
                </a:moveTo>
                <a:lnTo>
                  <a:pt x="5628046" y="0"/>
                </a:lnTo>
                <a:lnTo>
                  <a:pt x="5628046" y="4885144"/>
                </a:lnTo>
                <a:lnTo>
                  <a:pt x="0" y="48851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09068" y="902307"/>
            <a:ext cx="8841480" cy="2432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Priorização dos Requisitos Funcionais</a:t>
            </a:r>
          </a:p>
          <a:p>
            <a:pPr algn="l">
              <a:lnSpc>
                <a:spcPts val="699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09068" y="2604364"/>
            <a:ext cx="14194600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EDECED"/>
                </a:solidFill>
                <a:latin typeface="Crimson Pro"/>
                <a:ea typeface="Crimson Pro"/>
                <a:cs typeface="Crimson Pro"/>
                <a:sym typeface="Crimson Pro"/>
              </a:rPr>
              <a:t>Segue abaixo o resultado da priorização dos requisitos funcionais deste sistema, utilizando-se do </a:t>
            </a:r>
            <a:r>
              <a:rPr lang="en-US" sz="3000">
                <a:solidFill>
                  <a:srgbClr val="EDECED"/>
                </a:solidFill>
                <a:latin typeface="Crimson Pro"/>
                <a:ea typeface="Crimson Pro"/>
                <a:cs typeface="Crimson Pro"/>
                <a:sym typeface="Crimson Pro"/>
              </a:rPr>
              <a:t>método de Análise Kano: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5190712" y="3507334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EDECED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726675" y="1335701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5611053" y="0"/>
            <a:ext cx="0" cy="1028700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960900" y="1335701"/>
            <a:ext cx="298400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16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21247" y="4064634"/>
            <a:ext cx="12645505" cy="100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5799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Diagrama de Casos de Uso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8676130" y="9229725"/>
            <a:ext cx="935741" cy="0"/>
          </a:xfrm>
          <a:prstGeom prst="line">
            <a:avLst/>
          </a:prstGeom>
          <a:ln cap="rnd" w="28575">
            <a:solidFill>
              <a:srgbClr val="171717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CC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15141" y="728156"/>
            <a:ext cx="5701228" cy="884891"/>
            <a:chOff x="0" y="0"/>
            <a:chExt cx="7048635" cy="11061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49905" cy="1107440"/>
            </a:xfrm>
            <a:custGeom>
              <a:avLst/>
              <a:gdLst/>
              <a:ahLst/>
              <a:cxnLst/>
              <a:rect r="r" b="b" t="t" l="l"/>
              <a:pathLst>
                <a:path h="1107440" w="7049905">
                  <a:moveTo>
                    <a:pt x="6496184" y="45720"/>
                  </a:moveTo>
                  <a:cubicBezTo>
                    <a:pt x="6775584" y="45720"/>
                    <a:pt x="7002914" y="273050"/>
                    <a:pt x="7002914" y="552450"/>
                  </a:cubicBezTo>
                  <a:cubicBezTo>
                    <a:pt x="7002914" y="831850"/>
                    <a:pt x="6775584" y="1059180"/>
                    <a:pt x="6496184" y="1059180"/>
                  </a:cubicBezTo>
                  <a:lnTo>
                    <a:pt x="553720" y="1059180"/>
                  </a:lnTo>
                  <a:cubicBezTo>
                    <a:pt x="274320" y="1059180"/>
                    <a:pt x="46990" y="831850"/>
                    <a:pt x="46990" y="552450"/>
                  </a:cubicBezTo>
                  <a:cubicBezTo>
                    <a:pt x="46990" y="273050"/>
                    <a:pt x="274320" y="45720"/>
                    <a:pt x="553720" y="45720"/>
                  </a:cubicBezTo>
                  <a:lnTo>
                    <a:pt x="6496184" y="45720"/>
                  </a:lnTo>
                  <a:moveTo>
                    <a:pt x="6496184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496184" y="1107440"/>
                  </a:lnTo>
                  <a:cubicBezTo>
                    <a:pt x="6802255" y="1107440"/>
                    <a:pt x="7049905" y="859790"/>
                    <a:pt x="7049905" y="553720"/>
                  </a:cubicBezTo>
                  <a:cubicBezTo>
                    <a:pt x="7048634" y="247650"/>
                    <a:pt x="6800984" y="0"/>
                    <a:pt x="6496184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name="AutoShape 4" id="4"/>
          <p:cNvSpPr/>
          <p:nvPr/>
        </p:nvSpPr>
        <p:spPr>
          <a:xfrm flipV="true">
            <a:off x="15691422" y="0"/>
            <a:ext cx="0" cy="10287000"/>
          </a:xfrm>
          <a:prstGeom prst="line">
            <a:avLst/>
          </a:prstGeom>
          <a:ln cap="rnd" w="19050">
            <a:solidFill>
              <a:srgbClr val="17171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278486" y="1751668"/>
            <a:ext cx="9933743" cy="7506632"/>
          </a:xfrm>
          <a:custGeom>
            <a:avLst/>
            <a:gdLst/>
            <a:ahLst/>
            <a:cxnLst/>
            <a:rect r="r" b="b" t="t" l="l"/>
            <a:pathLst>
              <a:path h="7506632" w="9933743">
                <a:moveTo>
                  <a:pt x="0" y="0"/>
                </a:moveTo>
                <a:lnTo>
                  <a:pt x="9933742" y="0"/>
                </a:lnTo>
                <a:lnTo>
                  <a:pt x="9933742" y="7506632"/>
                </a:lnTo>
                <a:lnTo>
                  <a:pt x="0" y="75066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597927" y="926126"/>
            <a:ext cx="3228603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171717"/>
                </a:solidFill>
                <a:latin typeface="Public Sans"/>
                <a:ea typeface="Public Sans"/>
                <a:cs typeface="Public Sans"/>
                <a:sym typeface="Public Sans"/>
              </a:rPr>
              <a:t>Agosto - 22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04980" y="922951"/>
            <a:ext cx="140199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Semana: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60745" y="1047750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17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4454" y="686414"/>
            <a:ext cx="8953168" cy="863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O Diagrama: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1384454" y="9080500"/>
            <a:ext cx="935741" cy="0"/>
          </a:xfrm>
          <a:prstGeom prst="line">
            <a:avLst/>
          </a:prstGeom>
          <a:ln cap="rnd" w="28575">
            <a:solidFill>
              <a:srgbClr val="171717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CC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15141" y="728156"/>
            <a:ext cx="5701228" cy="884891"/>
            <a:chOff x="0" y="0"/>
            <a:chExt cx="7048635" cy="11061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49905" cy="1107440"/>
            </a:xfrm>
            <a:custGeom>
              <a:avLst/>
              <a:gdLst/>
              <a:ahLst/>
              <a:cxnLst/>
              <a:rect r="r" b="b" t="t" l="l"/>
              <a:pathLst>
                <a:path h="1107440" w="7049905">
                  <a:moveTo>
                    <a:pt x="6496184" y="45720"/>
                  </a:moveTo>
                  <a:cubicBezTo>
                    <a:pt x="6775584" y="45720"/>
                    <a:pt x="7002914" y="273050"/>
                    <a:pt x="7002914" y="552450"/>
                  </a:cubicBezTo>
                  <a:cubicBezTo>
                    <a:pt x="7002914" y="831850"/>
                    <a:pt x="6775584" y="1059180"/>
                    <a:pt x="6496184" y="1059180"/>
                  </a:cubicBezTo>
                  <a:lnTo>
                    <a:pt x="553720" y="1059180"/>
                  </a:lnTo>
                  <a:cubicBezTo>
                    <a:pt x="274320" y="1059180"/>
                    <a:pt x="46990" y="831850"/>
                    <a:pt x="46990" y="552450"/>
                  </a:cubicBezTo>
                  <a:cubicBezTo>
                    <a:pt x="46990" y="273050"/>
                    <a:pt x="274320" y="45720"/>
                    <a:pt x="553720" y="45720"/>
                  </a:cubicBezTo>
                  <a:lnTo>
                    <a:pt x="6496184" y="45720"/>
                  </a:lnTo>
                  <a:moveTo>
                    <a:pt x="6496184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496184" y="1107440"/>
                  </a:lnTo>
                  <a:cubicBezTo>
                    <a:pt x="6802255" y="1107440"/>
                    <a:pt x="7049905" y="859790"/>
                    <a:pt x="7049905" y="553720"/>
                  </a:cubicBezTo>
                  <a:cubicBezTo>
                    <a:pt x="7048634" y="247650"/>
                    <a:pt x="6800984" y="0"/>
                    <a:pt x="6496184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name="AutoShape 4" id="4"/>
          <p:cNvSpPr/>
          <p:nvPr/>
        </p:nvSpPr>
        <p:spPr>
          <a:xfrm flipV="true">
            <a:off x="15691422" y="0"/>
            <a:ext cx="0" cy="10287000"/>
          </a:xfrm>
          <a:prstGeom prst="line">
            <a:avLst/>
          </a:prstGeom>
          <a:ln cap="rnd" w="19050">
            <a:solidFill>
              <a:srgbClr val="17171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792528" y="1746250"/>
            <a:ext cx="9202298" cy="8446554"/>
          </a:xfrm>
          <a:custGeom>
            <a:avLst/>
            <a:gdLst/>
            <a:ahLst/>
            <a:cxnLst/>
            <a:rect r="r" b="b" t="t" l="l"/>
            <a:pathLst>
              <a:path h="8446554" w="9202298">
                <a:moveTo>
                  <a:pt x="0" y="0"/>
                </a:moveTo>
                <a:lnTo>
                  <a:pt x="9202299" y="0"/>
                </a:lnTo>
                <a:lnTo>
                  <a:pt x="9202299" y="8446554"/>
                </a:lnTo>
                <a:lnTo>
                  <a:pt x="0" y="84465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597927" y="926126"/>
            <a:ext cx="3228603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171717"/>
                </a:solidFill>
                <a:latin typeface="Public Sans"/>
                <a:ea typeface="Public Sans"/>
                <a:cs typeface="Public Sans"/>
                <a:sym typeface="Public Sans"/>
              </a:rPr>
              <a:t>Agosto - 22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04980" y="922951"/>
            <a:ext cx="140199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Semana: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60745" y="1002326"/>
            <a:ext cx="532625" cy="6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18</a:t>
            </a:r>
          </a:p>
          <a:p>
            <a:pPr algn="r">
              <a:lnSpc>
                <a:spcPts val="274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384454" y="613856"/>
            <a:ext cx="8953168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O Diagrama: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1384454" y="9080500"/>
            <a:ext cx="935741" cy="0"/>
          </a:xfrm>
          <a:prstGeom prst="line">
            <a:avLst/>
          </a:prstGeom>
          <a:ln cap="rnd" w="28575">
            <a:solidFill>
              <a:srgbClr val="171717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CC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15141" y="728156"/>
            <a:ext cx="5701228" cy="884891"/>
            <a:chOff x="0" y="0"/>
            <a:chExt cx="7048635" cy="11061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49905" cy="1107440"/>
            </a:xfrm>
            <a:custGeom>
              <a:avLst/>
              <a:gdLst/>
              <a:ahLst/>
              <a:cxnLst/>
              <a:rect r="r" b="b" t="t" l="l"/>
              <a:pathLst>
                <a:path h="1107440" w="7049905">
                  <a:moveTo>
                    <a:pt x="6496184" y="45720"/>
                  </a:moveTo>
                  <a:cubicBezTo>
                    <a:pt x="6775584" y="45720"/>
                    <a:pt x="7002914" y="273050"/>
                    <a:pt x="7002914" y="552450"/>
                  </a:cubicBezTo>
                  <a:cubicBezTo>
                    <a:pt x="7002914" y="831850"/>
                    <a:pt x="6775584" y="1059180"/>
                    <a:pt x="6496184" y="1059180"/>
                  </a:cubicBezTo>
                  <a:lnTo>
                    <a:pt x="553720" y="1059180"/>
                  </a:lnTo>
                  <a:cubicBezTo>
                    <a:pt x="274320" y="1059180"/>
                    <a:pt x="46990" y="831850"/>
                    <a:pt x="46990" y="552450"/>
                  </a:cubicBezTo>
                  <a:cubicBezTo>
                    <a:pt x="46990" y="273050"/>
                    <a:pt x="274320" y="45720"/>
                    <a:pt x="553720" y="45720"/>
                  </a:cubicBezTo>
                  <a:lnTo>
                    <a:pt x="6496184" y="45720"/>
                  </a:lnTo>
                  <a:moveTo>
                    <a:pt x="6496184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496184" y="1107440"/>
                  </a:lnTo>
                  <a:cubicBezTo>
                    <a:pt x="6802255" y="1107440"/>
                    <a:pt x="7049905" y="859790"/>
                    <a:pt x="7049905" y="553720"/>
                  </a:cubicBezTo>
                  <a:cubicBezTo>
                    <a:pt x="7048634" y="247650"/>
                    <a:pt x="6800984" y="0"/>
                    <a:pt x="6496184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name="AutoShape 4" id="4"/>
          <p:cNvSpPr/>
          <p:nvPr/>
        </p:nvSpPr>
        <p:spPr>
          <a:xfrm flipV="true">
            <a:off x="15691422" y="0"/>
            <a:ext cx="0" cy="10287000"/>
          </a:xfrm>
          <a:prstGeom prst="line">
            <a:avLst/>
          </a:prstGeom>
          <a:ln cap="rnd" w="19050">
            <a:solidFill>
              <a:srgbClr val="17171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297353" y="1819526"/>
            <a:ext cx="11324098" cy="8281567"/>
          </a:xfrm>
          <a:custGeom>
            <a:avLst/>
            <a:gdLst/>
            <a:ahLst/>
            <a:cxnLst/>
            <a:rect r="r" b="b" t="t" l="l"/>
            <a:pathLst>
              <a:path h="8281567" w="11324098">
                <a:moveTo>
                  <a:pt x="0" y="0"/>
                </a:moveTo>
                <a:lnTo>
                  <a:pt x="11324098" y="0"/>
                </a:lnTo>
                <a:lnTo>
                  <a:pt x="11324098" y="8281568"/>
                </a:lnTo>
                <a:lnTo>
                  <a:pt x="0" y="8281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207" r="0" b="-121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597927" y="926126"/>
            <a:ext cx="3228603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171717"/>
                </a:solidFill>
                <a:latin typeface="Public Sans"/>
                <a:ea typeface="Public Sans"/>
                <a:cs typeface="Public Sans"/>
                <a:sym typeface="Public Sans"/>
              </a:rPr>
              <a:t>Agosto - 22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04980" y="922951"/>
            <a:ext cx="140199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Semana: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60745" y="860425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19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4454" y="613856"/>
            <a:ext cx="8953168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O Diagrama: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1384454" y="9080500"/>
            <a:ext cx="935741" cy="0"/>
          </a:xfrm>
          <a:prstGeom prst="line">
            <a:avLst/>
          </a:prstGeom>
          <a:ln cap="rnd" w="28575">
            <a:solidFill>
              <a:srgbClr val="171717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676130" y="9229725"/>
            <a:ext cx="935741" cy="0"/>
          </a:xfrm>
          <a:prstGeom prst="line">
            <a:avLst/>
          </a:prstGeom>
          <a:ln cap="rnd" w="28575">
            <a:solidFill>
              <a:srgbClr val="17171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" id="3"/>
          <p:cNvSpPr txBox="true"/>
          <p:nvPr/>
        </p:nvSpPr>
        <p:spPr>
          <a:xfrm rot="0">
            <a:off x="2722902" y="3857628"/>
            <a:ext cx="12842195" cy="1285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9"/>
              </a:lnSpc>
            </a:pPr>
            <a:r>
              <a:rPr lang="en-US" sz="8999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Nossa Empresa!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CC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15141" y="728156"/>
            <a:ext cx="5701228" cy="884891"/>
            <a:chOff x="0" y="0"/>
            <a:chExt cx="7048635" cy="11061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49905" cy="1107440"/>
            </a:xfrm>
            <a:custGeom>
              <a:avLst/>
              <a:gdLst/>
              <a:ahLst/>
              <a:cxnLst/>
              <a:rect r="r" b="b" t="t" l="l"/>
              <a:pathLst>
                <a:path h="1107440" w="7049905">
                  <a:moveTo>
                    <a:pt x="6496184" y="45720"/>
                  </a:moveTo>
                  <a:cubicBezTo>
                    <a:pt x="6775584" y="45720"/>
                    <a:pt x="7002914" y="273050"/>
                    <a:pt x="7002914" y="552450"/>
                  </a:cubicBezTo>
                  <a:cubicBezTo>
                    <a:pt x="7002914" y="831850"/>
                    <a:pt x="6775584" y="1059180"/>
                    <a:pt x="6496184" y="1059180"/>
                  </a:cubicBezTo>
                  <a:lnTo>
                    <a:pt x="553720" y="1059180"/>
                  </a:lnTo>
                  <a:cubicBezTo>
                    <a:pt x="274320" y="1059180"/>
                    <a:pt x="46990" y="831850"/>
                    <a:pt x="46990" y="552450"/>
                  </a:cubicBezTo>
                  <a:cubicBezTo>
                    <a:pt x="46990" y="273050"/>
                    <a:pt x="274320" y="45720"/>
                    <a:pt x="553720" y="45720"/>
                  </a:cubicBezTo>
                  <a:lnTo>
                    <a:pt x="6496184" y="45720"/>
                  </a:lnTo>
                  <a:moveTo>
                    <a:pt x="6496184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496184" y="1107440"/>
                  </a:lnTo>
                  <a:cubicBezTo>
                    <a:pt x="6802255" y="1107440"/>
                    <a:pt x="7049905" y="859790"/>
                    <a:pt x="7049905" y="553720"/>
                  </a:cubicBezTo>
                  <a:cubicBezTo>
                    <a:pt x="7048634" y="247650"/>
                    <a:pt x="6800984" y="0"/>
                    <a:pt x="6496184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name="AutoShape 4" id="4"/>
          <p:cNvSpPr/>
          <p:nvPr/>
        </p:nvSpPr>
        <p:spPr>
          <a:xfrm flipV="true">
            <a:off x="15691422" y="0"/>
            <a:ext cx="0" cy="10287000"/>
          </a:xfrm>
          <a:prstGeom prst="line">
            <a:avLst/>
          </a:prstGeom>
          <a:ln cap="rnd" w="19050">
            <a:solidFill>
              <a:srgbClr val="17171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822036" y="2889485"/>
            <a:ext cx="13494333" cy="4508030"/>
          </a:xfrm>
          <a:custGeom>
            <a:avLst/>
            <a:gdLst/>
            <a:ahLst/>
            <a:cxnLst/>
            <a:rect r="r" b="b" t="t" l="l"/>
            <a:pathLst>
              <a:path h="4508030" w="13494333">
                <a:moveTo>
                  <a:pt x="0" y="0"/>
                </a:moveTo>
                <a:lnTo>
                  <a:pt x="13494333" y="0"/>
                </a:lnTo>
                <a:lnTo>
                  <a:pt x="13494333" y="4508030"/>
                </a:lnTo>
                <a:lnTo>
                  <a:pt x="0" y="4508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597927" y="926126"/>
            <a:ext cx="3228603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171717"/>
                </a:solidFill>
                <a:latin typeface="Public Sans"/>
                <a:ea typeface="Public Sans"/>
                <a:cs typeface="Public Sans"/>
                <a:sym typeface="Public Sans"/>
              </a:rPr>
              <a:t>Agosto - 22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04980" y="922951"/>
            <a:ext cx="140199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Semana: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60745" y="1047750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20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4454" y="758825"/>
            <a:ext cx="8953168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O Diagrama: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1384454" y="9080500"/>
            <a:ext cx="935741" cy="0"/>
          </a:xfrm>
          <a:prstGeom prst="line">
            <a:avLst/>
          </a:prstGeom>
          <a:ln cap="rnd" w="28575">
            <a:solidFill>
              <a:srgbClr val="171717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5611053" y="0"/>
            <a:ext cx="0" cy="1028700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972062" y="1335701"/>
            <a:ext cx="287238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21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21247" y="4064634"/>
            <a:ext cx="12645505" cy="100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5799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Documentação dos Casos de Uso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8676130" y="9229725"/>
            <a:ext cx="935741" cy="0"/>
          </a:xfrm>
          <a:prstGeom prst="line">
            <a:avLst/>
          </a:prstGeom>
          <a:ln cap="rnd" w="28575">
            <a:solidFill>
              <a:srgbClr val="171717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15141" y="728156"/>
            <a:ext cx="5701228" cy="884891"/>
            <a:chOff x="0" y="0"/>
            <a:chExt cx="7048635" cy="11061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49905" cy="1107440"/>
            </a:xfrm>
            <a:custGeom>
              <a:avLst/>
              <a:gdLst/>
              <a:ahLst/>
              <a:cxnLst/>
              <a:rect r="r" b="b" t="t" l="l"/>
              <a:pathLst>
                <a:path h="1107440" w="7049905">
                  <a:moveTo>
                    <a:pt x="6496184" y="45720"/>
                  </a:moveTo>
                  <a:cubicBezTo>
                    <a:pt x="6775584" y="45720"/>
                    <a:pt x="7002914" y="273050"/>
                    <a:pt x="7002914" y="552450"/>
                  </a:cubicBezTo>
                  <a:cubicBezTo>
                    <a:pt x="7002914" y="831850"/>
                    <a:pt x="6775584" y="1059180"/>
                    <a:pt x="6496184" y="1059180"/>
                  </a:cubicBezTo>
                  <a:lnTo>
                    <a:pt x="553720" y="1059180"/>
                  </a:lnTo>
                  <a:cubicBezTo>
                    <a:pt x="274320" y="1059180"/>
                    <a:pt x="46990" y="831850"/>
                    <a:pt x="46990" y="552450"/>
                  </a:cubicBezTo>
                  <a:cubicBezTo>
                    <a:pt x="46990" y="273050"/>
                    <a:pt x="274320" y="45720"/>
                    <a:pt x="553720" y="45720"/>
                  </a:cubicBezTo>
                  <a:lnTo>
                    <a:pt x="6496184" y="45720"/>
                  </a:lnTo>
                  <a:moveTo>
                    <a:pt x="6496184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496184" y="1107440"/>
                  </a:lnTo>
                  <a:cubicBezTo>
                    <a:pt x="6802255" y="1107440"/>
                    <a:pt x="7049905" y="859790"/>
                    <a:pt x="7049905" y="553720"/>
                  </a:cubicBezTo>
                  <a:cubicBezTo>
                    <a:pt x="7048634" y="247650"/>
                    <a:pt x="6800984" y="0"/>
                    <a:pt x="6496184" y="0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sp>
        <p:nvSpPr>
          <p:cNvPr name="AutoShape 4" id="4"/>
          <p:cNvSpPr/>
          <p:nvPr/>
        </p:nvSpPr>
        <p:spPr>
          <a:xfrm flipV="true">
            <a:off x="15691422" y="0"/>
            <a:ext cx="0" cy="10287000"/>
          </a:xfrm>
          <a:prstGeom prst="line">
            <a:avLst/>
          </a:prstGeom>
          <a:ln cap="rnd" w="19050">
            <a:solidFill>
              <a:srgbClr val="EDECE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384454" y="9080500"/>
            <a:ext cx="935741" cy="0"/>
          </a:xfrm>
          <a:prstGeom prst="line">
            <a:avLst/>
          </a:prstGeom>
          <a:ln cap="rnd" w="28575">
            <a:solidFill>
              <a:srgbClr val="EDECE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450377" y="1802643"/>
            <a:ext cx="9549800" cy="1930753"/>
          </a:xfrm>
          <a:custGeom>
            <a:avLst/>
            <a:gdLst/>
            <a:ahLst/>
            <a:cxnLst/>
            <a:rect r="r" b="b" t="t" l="l"/>
            <a:pathLst>
              <a:path h="1930753" w="9549800">
                <a:moveTo>
                  <a:pt x="0" y="0"/>
                </a:moveTo>
                <a:lnTo>
                  <a:pt x="9549800" y="0"/>
                </a:lnTo>
                <a:lnTo>
                  <a:pt x="9549800" y="1930753"/>
                </a:lnTo>
                <a:lnTo>
                  <a:pt x="0" y="19307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26350" y="3918871"/>
            <a:ext cx="6997854" cy="5838767"/>
          </a:xfrm>
          <a:custGeom>
            <a:avLst/>
            <a:gdLst/>
            <a:ahLst/>
            <a:cxnLst/>
            <a:rect r="r" b="b" t="t" l="l"/>
            <a:pathLst>
              <a:path h="5838767" w="6997854">
                <a:moveTo>
                  <a:pt x="0" y="0"/>
                </a:moveTo>
                <a:lnTo>
                  <a:pt x="6997854" y="0"/>
                </a:lnTo>
                <a:lnTo>
                  <a:pt x="6997854" y="5838767"/>
                </a:lnTo>
                <a:lnTo>
                  <a:pt x="0" y="5838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597927" y="926126"/>
            <a:ext cx="3228603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EDECED"/>
                </a:solidFill>
                <a:latin typeface="Public Sans"/>
                <a:ea typeface="Public Sans"/>
                <a:cs typeface="Public Sans"/>
                <a:sym typeface="Public Sans"/>
              </a:rPr>
              <a:t>Agosto 22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04980" y="922951"/>
            <a:ext cx="140199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Semana: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EDECED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560745" y="1047750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22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3847" y="870564"/>
            <a:ext cx="4980087" cy="638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9"/>
              </a:lnSpc>
              <a:spcBef>
                <a:spcPct val="0"/>
              </a:spcBef>
            </a:pPr>
            <a:r>
              <a:rPr lang="en-US" sz="4499" spc="44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Exibir Landing Page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15141" y="728156"/>
            <a:ext cx="5701228" cy="884891"/>
            <a:chOff x="0" y="0"/>
            <a:chExt cx="7048635" cy="11061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49905" cy="1107440"/>
            </a:xfrm>
            <a:custGeom>
              <a:avLst/>
              <a:gdLst/>
              <a:ahLst/>
              <a:cxnLst/>
              <a:rect r="r" b="b" t="t" l="l"/>
              <a:pathLst>
                <a:path h="1107440" w="7049905">
                  <a:moveTo>
                    <a:pt x="6496184" y="45720"/>
                  </a:moveTo>
                  <a:cubicBezTo>
                    <a:pt x="6775584" y="45720"/>
                    <a:pt x="7002914" y="273050"/>
                    <a:pt x="7002914" y="552450"/>
                  </a:cubicBezTo>
                  <a:cubicBezTo>
                    <a:pt x="7002914" y="831850"/>
                    <a:pt x="6775584" y="1059180"/>
                    <a:pt x="6496184" y="1059180"/>
                  </a:cubicBezTo>
                  <a:lnTo>
                    <a:pt x="553720" y="1059180"/>
                  </a:lnTo>
                  <a:cubicBezTo>
                    <a:pt x="274320" y="1059180"/>
                    <a:pt x="46990" y="831850"/>
                    <a:pt x="46990" y="552450"/>
                  </a:cubicBezTo>
                  <a:cubicBezTo>
                    <a:pt x="46990" y="273050"/>
                    <a:pt x="274320" y="45720"/>
                    <a:pt x="553720" y="45720"/>
                  </a:cubicBezTo>
                  <a:lnTo>
                    <a:pt x="6496184" y="45720"/>
                  </a:lnTo>
                  <a:moveTo>
                    <a:pt x="6496184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496184" y="1107440"/>
                  </a:lnTo>
                  <a:cubicBezTo>
                    <a:pt x="6802255" y="1107440"/>
                    <a:pt x="7049905" y="859790"/>
                    <a:pt x="7049905" y="553720"/>
                  </a:cubicBezTo>
                  <a:cubicBezTo>
                    <a:pt x="7048634" y="247650"/>
                    <a:pt x="6800984" y="0"/>
                    <a:pt x="6496184" y="0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sp>
        <p:nvSpPr>
          <p:cNvPr name="AutoShape 4" id="4"/>
          <p:cNvSpPr/>
          <p:nvPr/>
        </p:nvSpPr>
        <p:spPr>
          <a:xfrm flipV="true">
            <a:off x="15691422" y="0"/>
            <a:ext cx="0" cy="10287000"/>
          </a:xfrm>
          <a:prstGeom prst="line">
            <a:avLst/>
          </a:prstGeom>
          <a:ln cap="rnd" w="19050">
            <a:solidFill>
              <a:srgbClr val="EDECE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384454" y="9080500"/>
            <a:ext cx="935741" cy="0"/>
          </a:xfrm>
          <a:prstGeom prst="line">
            <a:avLst/>
          </a:prstGeom>
          <a:ln cap="rnd" w="28575">
            <a:solidFill>
              <a:srgbClr val="EDECE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733747" y="2663070"/>
            <a:ext cx="6170668" cy="5208467"/>
          </a:xfrm>
          <a:custGeom>
            <a:avLst/>
            <a:gdLst/>
            <a:ahLst/>
            <a:cxnLst/>
            <a:rect r="r" b="b" t="t" l="l"/>
            <a:pathLst>
              <a:path h="5208467" w="6170668">
                <a:moveTo>
                  <a:pt x="0" y="0"/>
                </a:moveTo>
                <a:lnTo>
                  <a:pt x="6170668" y="0"/>
                </a:lnTo>
                <a:lnTo>
                  <a:pt x="6170668" y="5208466"/>
                </a:lnTo>
                <a:lnTo>
                  <a:pt x="0" y="52084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29304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597927" y="926126"/>
            <a:ext cx="3228603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EDECED"/>
                </a:solidFill>
                <a:latin typeface="Public Sans"/>
                <a:ea typeface="Public Sans"/>
                <a:cs typeface="Public Sans"/>
                <a:sym typeface="Public Sans"/>
              </a:rPr>
              <a:t>Agosto 22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04980" y="922951"/>
            <a:ext cx="140199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Semana: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EDECED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560745" y="1047750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23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3847" y="870564"/>
            <a:ext cx="4980087" cy="638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9"/>
              </a:lnSpc>
              <a:spcBef>
                <a:spcPct val="0"/>
              </a:spcBef>
            </a:pPr>
            <a:r>
              <a:rPr lang="en-US" sz="4499" spc="44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Exibir Landing Page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898508" y="2663070"/>
            <a:ext cx="5888329" cy="6220580"/>
          </a:xfrm>
          <a:custGeom>
            <a:avLst/>
            <a:gdLst/>
            <a:ahLst/>
            <a:cxnLst/>
            <a:rect r="r" b="b" t="t" l="l"/>
            <a:pathLst>
              <a:path h="6220580" w="5888329">
                <a:moveTo>
                  <a:pt x="0" y="0"/>
                </a:moveTo>
                <a:lnTo>
                  <a:pt x="5888329" y="0"/>
                </a:lnTo>
                <a:lnTo>
                  <a:pt x="5888329" y="6220580"/>
                </a:lnTo>
                <a:lnTo>
                  <a:pt x="0" y="6220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21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15141" y="728156"/>
            <a:ext cx="5701228" cy="884891"/>
            <a:chOff x="0" y="0"/>
            <a:chExt cx="7048635" cy="11061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49905" cy="1107440"/>
            </a:xfrm>
            <a:custGeom>
              <a:avLst/>
              <a:gdLst/>
              <a:ahLst/>
              <a:cxnLst/>
              <a:rect r="r" b="b" t="t" l="l"/>
              <a:pathLst>
                <a:path h="1107440" w="7049905">
                  <a:moveTo>
                    <a:pt x="6496184" y="45720"/>
                  </a:moveTo>
                  <a:cubicBezTo>
                    <a:pt x="6775584" y="45720"/>
                    <a:pt x="7002914" y="273050"/>
                    <a:pt x="7002914" y="552450"/>
                  </a:cubicBezTo>
                  <a:cubicBezTo>
                    <a:pt x="7002914" y="831850"/>
                    <a:pt x="6775584" y="1059180"/>
                    <a:pt x="6496184" y="1059180"/>
                  </a:cubicBezTo>
                  <a:lnTo>
                    <a:pt x="553720" y="1059180"/>
                  </a:lnTo>
                  <a:cubicBezTo>
                    <a:pt x="274320" y="1059180"/>
                    <a:pt x="46990" y="831850"/>
                    <a:pt x="46990" y="552450"/>
                  </a:cubicBezTo>
                  <a:cubicBezTo>
                    <a:pt x="46990" y="273050"/>
                    <a:pt x="274320" y="45720"/>
                    <a:pt x="553720" y="45720"/>
                  </a:cubicBezTo>
                  <a:lnTo>
                    <a:pt x="6496184" y="45720"/>
                  </a:lnTo>
                  <a:moveTo>
                    <a:pt x="6496184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496184" y="1107440"/>
                  </a:lnTo>
                  <a:cubicBezTo>
                    <a:pt x="6802255" y="1107440"/>
                    <a:pt x="7049905" y="859790"/>
                    <a:pt x="7049905" y="553720"/>
                  </a:cubicBezTo>
                  <a:cubicBezTo>
                    <a:pt x="7048634" y="247650"/>
                    <a:pt x="6800984" y="0"/>
                    <a:pt x="6496184" y="0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sp>
        <p:nvSpPr>
          <p:cNvPr name="AutoShape 4" id="4"/>
          <p:cNvSpPr/>
          <p:nvPr/>
        </p:nvSpPr>
        <p:spPr>
          <a:xfrm flipV="true">
            <a:off x="15691422" y="0"/>
            <a:ext cx="0" cy="10287000"/>
          </a:xfrm>
          <a:prstGeom prst="line">
            <a:avLst/>
          </a:prstGeom>
          <a:ln cap="rnd" w="19050">
            <a:solidFill>
              <a:srgbClr val="EDECE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384454" y="9080500"/>
            <a:ext cx="935741" cy="0"/>
          </a:xfrm>
          <a:prstGeom prst="line">
            <a:avLst/>
          </a:prstGeom>
          <a:ln cap="rnd" w="28575">
            <a:solidFill>
              <a:srgbClr val="EDECE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630189" y="1792941"/>
            <a:ext cx="6845219" cy="4292945"/>
          </a:xfrm>
          <a:custGeom>
            <a:avLst/>
            <a:gdLst/>
            <a:ahLst/>
            <a:cxnLst/>
            <a:rect r="r" b="b" t="t" l="l"/>
            <a:pathLst>
              <a:path h="4292945" w="6845219">
                <a:moveTo>
                  <a:pt x="0" y="0"/>
                </a:moveTo>
                <a:lnTo>
                  <a:pt x="6845219" y="0"/>
                </a:lnTo>
                <a:lnTo>
                  <a:pt x="6845219" y="4292946"/>
                </a:lnTo>
                <a:lnTo>
                  <a:pt x="0" y="4292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53179" y="1792941"/>
            <a:ext cx="7423340" cy="3121965"/>
          </a:xfrm>
          <a:custGeom>
            <a:avLst/>
            <a:gdLst/>
            <a:ahLst/>
            <a:cxnLst/>
            <a:rect r="r" b="b" t="t" l="l"/>
            <a:pathLst>
              <a:path h="3121965" w="7423340">
                <a:moveTo>
                  <a:pt x="0" y="0"/>
                </a:moveTo>
                <a:lnTo>
                  <a:pt x="7423340" y="0"/>
                </a:lnTo>
                <a:lnTo>
                  <a:pt x="7423340" y="3121966"/>
                </a:lnTo>
                <a:lnTo>
                  <a:pt x="0" y="31219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597927" y="926126"/>
            <a:ext cx="3228603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EDECED"/>
                </a:solidFill>
                <a:latin typeface="Public Sans"/>
                <a:ea typeface="Public Sans"/>
                <a:cs typeface="Public Sans"/>
                <a:sym typeface="Public Sans"/>
              </a:rPr>
              <a:t>Agosto 22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04980" y="922951"/>
            <a:ext cx="140199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Semana: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EDECED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560745" y="1047750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24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4454" y="870564"/>
            <a:ext cx="4198293" cy="638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9"/>
              </a:lnSpc>
              <a:spcBef>
                <a:spcPct val="0"/>
              </a:spcBef>
            </a:pPr>
            <a:r>
              <a:rPr lang="en-US" sz="4499" spc="44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Recuperar Senha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15141" y="728156"/>
            <a:ext cx="5701228" cy="884891"/>
            <a:chOff x="0" y="0"/>
            <a:chExt cx="7048635" cy="11061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49905" cy="1107440"/>
            </a:xfrm>
            <a:custGeom>
              <a:avLst/>
              <a:gdLst/>
              <a:ahLst/>
              <a:cxnLst/>
              <a:rect r="r" b="b" t="t" l="l"/>
              <a:pathLst>
                <a:path h="1107440" w="7049905">
                  <a:moveTo>
                    <a:pt x="6496184" y="45720"/>
                  </a:moveTo>
                  <a:cubicBezTo>
                    <a:pt x="6775584" y="45720"/>
                    <a:pt x="7002914" y="273050"/>
                    <a:pt x="7002914" y="552450"/>
                  </a:cubicBezTo>
                  <a:cubicBezTo>
                    <a:pt x="7002914" y="831850"/>
                    <a:pt x="6775584" y="1059180"/>
                    <a:pt x="6496184" y="1059180"/>
                  </a:cubicBezTo>
                  <a:lnTo>
                    <a:pt x="553720" y="1059180"/>
                  </a:lnTo>
                  <a:cubicBezTo>
                    <a:pt x="274320" y="1059180"/>
                    <a:pt x="46990" y="831850"/>
                    <a:pt x="46990" y="552450"/>
                  </a:cubicBezTo>
                  <a:cubicBezTo>
                    <a:pt x="46990" y="273050"/>
                    <a:pt x="274320" y="45720"/>
                    <a:pt x="553720" y="45720"/>
                  </a:cubicBezTo>
                  <a:lnTo>
                    <a:pt x="6496184" y="45720"/>
                  </a:lnTo>
                  <a:moveTo>
                    <a:pt x="6496184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496184" y="1107440"/>
                  </a:lnTo>
                  <a:cubicBezTo>
                    <a:pt x="6802255" y="1107440"/>
                    <a:pt x="7049905" y="859790"/>
                    <a:pt x="7049905" y="553720"/>
                  </a:cubicBezTo>
                  <a:cubicBezTo>
                    <a:pt x="7048634" y="247650"/>
                    <a:pt x="6800984" y="0"/>
                    <a:pt x="6496184" y="0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sp>
        <p:nvSpPr>
          <p:cNvPr name="AutoShape 4" id="4"/>
          <p:cNvSpPr/>
          <p:nvPr/>
        </p:nvSpPr>
        <p:spPr>
          <a:xfrm flipV="true">
            <a:off x="15691422" y="0"/>
            <a:ext cx="0" cy="10287000"/>
          </a:xfrm>
          <a:prstGeom prst="line">
            <a:avLst/>
          </a:prstGeom>
          <a:ln cap="rnd" w="19050">
            <a:solidFill>
              <a:srgbClr val="EDECE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384454" y="9080500"/>
            <a:ext cx="935741" cy="0"/>
          </a:xfrm>
          <a:prstGeom prst="line">
            <a:avLst/>
          </a:prstGeom>
          <a:ln cap="rnd" w="28575">
            <a:solidFill>
              <a:srgbClr val="EDECE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483600" y="2697663"/>
            <a:ext cx="10681347" cy="5142099"/>
          </a:xfrm>
          <a:custGeom>
            <a:avLst/>
            <a:gdLst/>
            <a:ahLst/>
            <a:cxnLst/>
            <a:rect r="r" b="b" t="t" l="l"/>
            <a:pathLst>
              <a:path h="5142099" w="10681347">
                <a:moveTo>
                  <a:pt x="0" y="0"/>
                </a:moveTo>
                <a:lnTo>
                  <a:pt x="10681347" y="0"/>
                </a:lnTo>
                <a:lnTo>
                  <a:pt x="10681347" y="5142099"/>
                </a:lnTo>
                <a:lnTo>
                  <a:pt x="0" y="51420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87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597927" y="926126"/>
            <a:ext cx="3228603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EDECED"/>
                </a:solidFill>
                <a:latin typeface="Public Sans"/>
                <a:ea typeface="Public Sans"/>
                <a:cs typeface="Public Sans"/>
                <a:sym typeface="Public Sans"/>
              </a:rPr>
              <a:t>Agosto 22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04980" y="922951"/>
            <a:ext cx="140199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Semana: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EDECED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560745" y="1047750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25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4454" y="870564"/>
            <a:ext cx="4198293" cy="638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9"/>
              </a:lnSpc>
              <a:spcBef>
                <a:spcPct val="0"/>
              </a:spcBef>
            </a:pPr>
            <a:r>
              <a:rPr lang="en-US" sz="4499" spc="44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Recuperar Senha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15141" y="728156"/>
            <a:ext cx="5701228" cy="884891"/>
            <a:chOff x="0" y="0"/>
            <a:chExt cx="7048635" cy="11061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49905" cy="1107440"/>
            </a:xfrm>
            <a:custGeom>
              <a:avLst/>
              <a:gdLst/>
              <a:ahLst/>
              <a:cxnLst/>
              <a:rect r="r" b="b" t="t" l="l"/>
              <a:pathLst>
                <a:path h="1107440" w="7049905">
                  <a:moveTo>
                    <a:pt x="6496184" y="45720"/>
                  </a:moveTo>
                  <a:cubicBezTo>
                    <a:pt x="6775584" y="45720"/>
                    <a:pt x="7002914" y="273050"/>
                    <a:pt x="7002914" y="552450"/>
                  </a:cubicBezTo>
                  <a:cubicBezTo>
                    <a:pt x="7002914" y="831850"/>
                    <a:pt x="6775584" y="1059180"/>
                    <a:pt x="6496184" y="1059180"/>
                  </a:cubicBezTo>
                  <a:lnTo>
                    <a:pt x="553720" y="1059180"/>
                  </a:lnTo>
                  <a:cubicBezTo>
                    <a:pt x="274320" y="1059180"/>
                    <a:pt x="46990" y="831850"/>
                    <a:pt x="46990" y="552450"/>
                  </a:cubicBezTo>
                  <a:cubicBezTo>
                    <a:pt x="46990" y="273050"/>
                    <a:pt x="274320" y="45720"/>
                    <a:pt x="553720" y="45720"/>
                  </a:cubicBezTo>
                  <a:lnTo>
                    <a:pt x="6496184" y="45720"/>
                  </a:lnTo>
                  <a:moveTo>
                    <a:pt x="6496184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496184" y="1107440"/>
                  </a:lnTo>
                  <a:cubicBezTo>
                    <a:pt x="6802255" y="1107440"/>
                    <a:pt x="7049905" y="859790"/>
                    <a:pt x="7049905" y="553720"/>
                  </a:cubicBezTo>
                  <a:cubicBezTo>
                    <a:pt x="7048634" y="247650"/>
                    <a:pt x="6800984" y="0"/>
                    <a:pt x="6496184" y="0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sp>
        <p:nvSpPr>
          <p:cNvPr name="AutoShape 4" id="4"/>
          <p:cNvSpPr/>
          <p:nvPr/>
        </p:nvSpPr>
        <p:spPr>
          <a:xfrm flipV="true">
            <a:off x="15691422" y="0"/>
            <a:ext cx="0" cy="10287000"/>
          </a:xfrm>
          <a:prstGeom prst="line">
            <a:avLst/>
          </a:prstGeom>
          <a:ln cap="rnd" w="19050">
            <a:solidFill>
              <a:srgbClr val="EDECE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384454" y="9080500"/>
            <a:ext cx="935741" cy="0"/>
          </a:xfrm>
          <a:prstGeom prst="line">
            <a:avLst/>
          </a:prstGeom>
          <a:ln cap="rnd" w="28575">
            <a:solidFill>
              <a:srgbClr val="EDECE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84454" y="1797389"/>
            <a:ext cx="7980262" cy="4570973"/>
          </a:xfrm>
          <a:custGeom>
            <a:avLst/>
            <a:gdLst/>
            <a:ahLst/>
            <a:cxnLst/>
            <a:rect r="r" b="b" t="t" l="l"/>
            <a:pathLst>
              <a:path h="4570973" w="7980262">
                <a:moveTo>
                  <a:pt x="0" y="0"/>
                </a:moveTo>
                <a:lnTo>
                  <a:pt x="7980262" y="0"/>
                </a:lnTo>
                <a:lnTo>
                  <a:pt x="7980262" y="4570973"/>
                </a:lnTo>
                <a:lnTo>
                  <a:pt x="0" y="4570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370158" y="2938258"/>
            <a:ext cx="4191195" cy="5651272"/>
          </a:xfrm>
          <a:custGeom>
            <a:avLst/>
            <a:gdLst/>
            <a:ahLst/>
            <a:cxnLst/>
            <a:rect r="r" b="b" t="t" l="l"/>
            <a:pathLst>
              <a:path h="5651272" w="4191195">
                <a:moveTo>
                  <a:pt x="0" y="0"/>
                </a:moveTo>
                <a:lnTo>
                  <a:pt x="4191195" y="0"/>
                </a:lnTo>
                <a:lnTo>
                  <a:pt x="4191195" y="5651272"/>
                </a:lnTo>
                <a:lnTo>
                  <a:pt x="0" y="5651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0389" t="-3297" r="-51130" b="-824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597927" y="926126"/>
            <a:ext cx="3228603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EDECED"/>
                </a:solidFill>
                <a:latin typeface="Public Sans"/>
                <a:ea typeface="Public Sans"/>
                <a:cs typeface="Public Sans"/>
                <a:sym typeface="Public Sans"/>
              </a:rPr>
              <a:t>Agosto 22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04980" y="922951"/>
            <a:ext cx="140199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Semana: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EDECED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560745" y="1002326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26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4454" y="870564"/>
            <a:ext cx="3001714" cy="638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9"/>
              </a:lnSpc>
              <a:spcBef>
                <a:spcPct val="0"/>
              </a:spcBef>
            </a:pPr>
            <a:r>
              <a:rPr lang="en-US" sz="4499" spc="44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Exibir Perfil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5611053" y="0"/>
            <a:ext cx="0" cy="1028700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936938" y="1335701"/>
            <a:ext cx="322362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27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21247" y="4064634"/>
            <a:ext cx="12645505" cy="100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5799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Estimativa de Esforços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8676130" y="9229725"/>
            <a:ext cx="935741" cy="0"/>
          </a:xfrm>
          <a:prstGeom prst="line">
            <a:avLst/>
          </a:prstGeom>
          <a:ln cap="rnd" w="28575">
            <a:solidFill>
              <a:srgbClr val="171717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CC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10467553" y="5133975"/>
            <a:ext cx="10287000" cy="0"/>
          </a:xfrm>
          <a:prstGeom prst="line">
            <a:avLst/>
          </a:prstGeom>
          <a:ln cap="rnd" w="19050">
            <a:solidFill>
              <a:srgbClr val="17171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384454" y="9080500"/>
            <a:ext cx="935741" cy="0"/>
          </a:xfrm>
          <a:prstGeom prst="line">
            <a:avLst/>
          </a:prstGeom>
          <a:ln cap="rnd" w="28575">
            <a:solidFill>
              <a:srgbClr val="17171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404507" y="2274420"/>
            <a:ext cx="10454432" cy="4252968"/>
          </a:xfrm>
          <a:custGeom>
            <a:avLst/>
            <a:gdLst/>
            <a:ahLst/>
            <a:cxnLst/>
            <a:rect r="r" b="b" t="t" l="l"/>
            <a:pathLst>
              <a:path h="4252968" w="10454432">
                <a:moveTo>
                  <a:pt x="0" y="0"/>
                </a:moveTo>
                <a:lnTo>
                  <a:pt x="10454431" y="0"/>
                </a:lnTo>
                <a:lnTo>
                  <a:pt x="10454431" y="4252967"/>
                </a:lnTo>
                <a:lnTo>
                  <a:pt x="0" y="42529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10766" y="6683988"/>
            <a:ext cx="10403031" cy="1149586"/>
          </a:xfrm>
          <a:custGeom>
            <a:avLst/>
            <a:gdLst/>
            <a:ahLst/>
            <a:cxnLst/>
            <a:rect r="r" b="b" t="t" l="l"/>
            <a:pathLst>
              <a:path h="1149586" w="10403031">
                <a:moveTo>
                  <a:pt x="0" y="0"/>
                </a:moveTo>
                <a:lnTo>
                  <a:pt x="10403031" y="0"/>
                </a:lnTo>
                <a:lnTo>
                  <a:pt x="10403031" y="1149585"/>
                </a:lnTo>
                <a:lnTo>
                  <a:pt x="0" y="11495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4" t="-4157" r="-18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04507" y="7833573"/>
            <a:ext cx="10403031" cy="1601632"/>
          </a:xfrm>
          <a:custGeom>
            <a:avLst/>
            <a:gdLst/>
            <a:ahLst/>
            <a:cxnLst/>
            <a:rect r="r" b="b" t="t" l="l"/>
            <a:pathLst>
              <a:path h="1601632" w="10403031">
                <a:moveTo>
                  <a:pt x="0" y="0"/>
                </a:moveTo>
                <a:lnTo>
                  <a:pt x="10403031" y="0"/>
                </a:lnTo>
                <a:lnTo>
                  <a:pt x="10403031" y="1601632"/>
                </a:lnTo>
                <a:lnTo>
                  <a:pt x="0" y="16016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44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26675" y="1082336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28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4454" y="2321707"/>
            <a:ext cx="11209917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9603054" y="806410"/>
            <a:ext cx="5701228" cy="884891"/>
            <a:chOff x="0" y="0"/>
            <a:chExt cx="7048635" cy="11061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049905" cy="1107440"/>
            </a:xfrm>
            <a:custGeom>
              <a:avLst/>
              <a:gdLst/>
              <a:ahLst/>
              <a:cxnLst/>
              <a:rect r="r" b="b" t="t" l="l"/>
              <a:pathLst>
                <a:path h="1107440" w="7049905">
                  <a:moveTo>
                    <a:pt x="6496184" y="45720"/>
                  </a:moveTo>
                  <a:cubicBezTo>
                    <a:pt x="6775584" y="45720"/>
                    <a:pt x="7002914" y="273050"/>
                    <a:pt x="7002914" y="552450"/>
                  </a:cubicBezTo>
                  <a:cubicBezTo>
                    <a:pt x="7002914" y="831850"/>
                    <a:pt x="6775584" y="1059180"/>
                    <a:pt x="6496184" y="1059180"/>
                  </a:cubicBezTo>
                  <a:lnTo>
                    <a:pt x="553720" y="1059180"/>
                  </a:lnTo>
                  <a:cubicBezTo>
                    <a:pt x="274320" y="1059180"/>
                    <a:pt x="46990" y="831850"/>
                    <a:pt x="46990" y="552450"/>
                  </a:cubicBezTo>
                  <a:cubicBezTo>
                    <a:pt x="46990" y="273050"/>
                    <a:pt x="274320" y="45720"/>
                    <a:pt x="553720" y="45720"/>
                  </a:cubicBezTo>
                  <a:lnTo>
                    <a:pt x="6496184" y="45720"/>
                  </a:lnTo>
                  <a:moveTo>
                    <a:pt x="6496184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496184" y="1107440"/>
                  </a:lnTo>
                  <a:cubicBezTo>
                    <a:pt x="6802255" y="1107440"/>
                    <a:pt x="7049905" y="859790"/>
                    <a:pt x="7049905" y="553720"/>
                  </a:cubicBezTo>
                  <a:cubicBezTo>
                    <a:pt x="7048634" y="247650"/>
                    <a:pt x="6800984" y="0"/>
                    <a:pt x="6496184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585839" y="1004381"/>
            <a:ext cx="322860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171717"/>
                </a:solidFill>
                <a:latin typeface="Public Sans"/>
                <a:ea typeface="Public Sans"/>
                <a:cs typeface="Public Sans"/>
                <a:sym typeface="Public Sans"/>
              </a:rPr>
              <a:t>Agosto -22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092893" y="1001206"/>
            <a:ext cx="140199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Semana: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9179" y="320187"/>
            <a:ext cx="8218600" cy="2245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499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Estimativa de Esforços por Pontos de Caso de Uso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CC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62726" y="2381171"/>
            <a:ext cx="4287105" cy="7566999"/>
          </a:xfrm>
          <a:custGeom>
            <a:avLst/>
            <a:gdLst/>
            <a:ahLst/>
            <a:cxnLst/>
            <a:rect r="r" b="b" t="t" l="l"/>
            <a:pathLst>
              <a:path h="7566999" w="4287105">
                <a:moveTo>
                  <a:pt x="0" y="0"/>
                </a:moveTo>
                <a:lnTo>
                  <a:pt x="4287105" y="0"/>
                </a:lnTo>
                <a:lnTo>
                  <a:pt x="4287105" y="7566998"/>
                </a:lnTo>
                <a:lnTo>
                  <a:pt x="0" y="7566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5400000">
            <a:off x="10467553" y="5133975"/>
            <a:ext cx="10287000" cy="0"/>
          </a:xfrm>
          <a:prstGeom prst="line">
            <a:avLst/>
          </a:prstGeom>
          <a:ln cap="rnd" w="19050">
            <a:solidFill>
              <a:srgbClr val="17171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726675" y="1335701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29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1384454" y="9080500"/>
            <a:ext cx="935741" cy="0"/>
          </a:xfrm>
          <a:prstGeom prst="line">
            <a:avLst/>
          </a:prstGeom>
          <a:ln cap="rnd" w="28575">
            <a:solidFill>
              <a:srgbClr val="17171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1384454" y="684826"/>
            <a:ext cx="8218600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Métricas para a estimativa de esforços do módulo em questão: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603054" y="970016"/>
            <a:ext cx="5701228" cy="884891"/>
            <a:chOff x="0" y="0"/>
            <a:chExt cx="7048635" cy="11061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49905" cy="1107440"/>
            </a:xfrm>
            <a:custGeom>
              <a:avLst/>
              <a:gdLst/>
              <a:ahLst/>
              <a:cxnLst/>
              <a:rect r="r" b="b" t="t" l="l"/>
              <a:pathLst>
                <a:path h="1107440" w="7049905">
                  <a:moveTo>
                    <a:pt x="6496184" y="45720"/>
                  </a:moveTo>
                  <a:cubicBezTo>
                    <a:pt x="6775584" y="45720"/>
                    <a:pt x="7002914" y="273050"/>
                    <a:pt x="7002914" y="552450"/>
                  </a:cubicBezTo>
                  <a:cubicBezTo>
                    <a:pt x="7002914" y="831850"/>
                    <a:pt x="6775584" y="1059180"/>
                    <a:pt x="6496184" y="1059180"/>
                  </a:cubicBezTo>
                  <a:lnTo>
                    <a:pt x="553720" y="1059180"/>
                  </a:lnTo>
                  <a:cubicBezTo>
                    <a:pt x="274320" y="1059180"/>
                    <a:pt x="46990" y="831850"/>
                    <a:pt x="46990" y="552450"/>
                  </a:cubicBezTo>
                  <a:cubicBezTo>
                    <a:pt x="46990" y="273050"/>
                    <a:pt x="274320" y="45720"/>
                    <a:pt x="553720" y="45720"/>
                  </a:cubicBezTo>
                  <a:lnTo>
                    <a:pt x="6496184" y="45720"/>
                  </a:lnTo>
                  <a:moveTo>
                    <a:pt x="6496184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496184" y="1107440"/>
                  </a:lnTo>
                  <a:cubicBezTo>
                    <a:pt x="6802255" y="1107440"/>
                    <a:pt x="7049905" y="859790"/>
                    <a:pt x="7049905" y="553720"/>
                  </a:cubicBezTo>
                  <a:cubicBezTo>
                    <a:pt x="7048634" y="247650"/>
                    <a:pt x="6800984" y="0"/>
                    <a:pt x="6496184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585839" y="1167987"/>
            <a:ext cx="322860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171717"/>
                </a:solidFill>
                <a:latin typeface="Public Sans"/>
                <a:ea typeface="Public Sans"/>
                <a:cs typeface="Public Sans"/>
                <a:sym typeface="Public Sans"/>
              </a:rPr>
              <a:t>Agosto -22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092893" y="1164812"/>
            <a:ext cx="140199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Semana: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3ACC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10467553" y="5133975"/>
            <a:ext cx="10287000" cy="0"/>
          </a:xfrm>
          <a:prstGeom prst="line">
            <a:avLst/>
          </a:prstGeom>
          <a:ln cap="rnd" w="19050">
            <a:solidFill>
              <a:srgbClr val="17171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384454" y="3653956"/>
            <a:ext cx="13416180" cy="4142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6"/>
              </a:lnSpc>
              <a:spcBef>
                <a:spcPct val="0"/>
              </a:spcBef>
            </a:pPr>
            <a:r>
              <a:rPr lang="en-US" sz="4719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A GreenTechSolutions desenvolve softwares personalizados para diversas necessidades, como gestão e aplicativos móveis. Com uma equipe dedicada e foco em inovação e suporte contínuo, a empresa ajuda clientes a otimizar processos e crescer digitalmente.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14425"/>
            <a:ext cx="10324471" cy="1350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5"/>
              </a:lnSpc>
            </a:pPr>
            <a:r>
              <a:rPr lang="en-US" sz="945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GreenTechSolutions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05089" y="1335701"/>
            <a:ext cx="354211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03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1384454" y="9080500"/>
            <a:ext cx="935741" cy="0"/>
          </a:xfrm>
          <a:prstGeom prst="line">
            <a:avLst/>
          </a:prstGeom>
          <a:ln cap="rnd" w="28575">
            <a:solidFill>
              <a:srgbClr val="171717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CC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55860" y="2413579"/>
            <a:ext cx="9588110" cy="7105722"/>
          </a:xfrm>
          <a:custGeom>
            <a:avLst/>
            <a:gdLst/>
            <a:ahLst/>
            <a:cxnLst/>
            <a:rect r="r" b="b" t="t" l="l"/>
            <a:pathLst>
              <a:path h="7105722" w="9588110">
                <a:moveTo>
                  <a:pt x="0" y="0"/>
                </a:moveTo>
                <a:lnTo>
                  <a:pt x="9588110" y="0"/>
                </a:lnTo>
                <a:lnTo>
                  <a:pt x="9588110" y="7105722"/>
                </a:lnTo>
                <a:lnTo>
                  <a:pt x="0" y="710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86" r="-2006" b="0"/>
            </a:stretch>
          </a:blipFill>
        </p:spPr>
      </p:sp>
      <p:sp>
        <p:nvSpPr>
          <p:cNvPr name="AutoShape 3" id="3"/>
          <p:cNvSpPr/>
          <p:nvPr/>
        </p:nvSpPr>
        <p:spPr>
          <a:xfrm rot="-5400000">
            <a:off x="10467553" y="5133975"/>
            <a:ext cx="10287000" cy="0"/>
          </a:xfrm>
          <a:prstGeom prst="line">
            <a:avLst/>
          </a:prstGeom>
          <a:ln cap="rnd" w="19050">
            <a:solidFill>
              <a:srgbClr val="17171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726675" y="1335701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30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1384454" y="9080500"/>
            <a:ext cx="935741" cy="0"/>
          </a:xfrm>
          <a:prstGeom prst="line">
            <a:avLst/>
          </a:prstGeom>
          <a:ln cap="rnd" w="28575">
            <a:solidFill>
              <a:srgbClr val="17171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1384454" y="684826"/>
            <a:ext cx="8218600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Métricas para a estimativa de esforços do módulo em questão: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603054" y="970016"/>
            <a:ext cx="5701228" cy="884891"/>
            <a:chOff x="0" y="0"/>
            <a:chExt cx="7048635" cy="11061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49905" cy="1107440"/>
            </a:xfrm>
            <a:custGeom>
              <a:avLst/>
              <a:gdLst/>
              <a:ahLst/>
              <a:cxnLst/>
              <a:rect r="r" b="b" t="t" l="l"/>
              <a:pathLst>
                <a:path h="1107440" w="7049905">
                  <a:moveTo>
                    <a:pt x="6496184" y="45720"/>
                  </a:moveTo>
                  <a:cubicBezTo>
                    <a:pt x="6775584" y="45720"/>
                    <a:pt x="7002914" y="273050"/>
                    <a:pt x="7002914" y="552450"/>
                  </a:cubicBezTo>
                  <a:cubicBezTo>
                    <a:pt x="7002914" y="831850"/>
                    <a:pt x="6775584" y="1059180"/>
                    <a:pt x="6496184" y="1059180"/>
                  </a:cubicBezTo>
                  <a:lnTo>
                    <a:pt x="553720" y="1059180"/>
                  </a:lnTo>
                  <a:cubicBezTo>
                    <a:pt x="274320" y="1059180"/>
                    <a:pt x="46990" y="831850"/>
                    <a:pt x="46990" y="552450"/>
                  </a:cubicBezTo>
                  <a:cubicBezTo>
                    <a:pt x="46990" y="273050"/>
                    <a:pt x="274320" y="45720"/>
                    <a:pt x="553720" y="45720"/>
                  </a:cubicBezTo>
                  <a:lnTo>
                    <a:pt x="6496184" y="45720"/>
                  </a:lnTo>
                  <a:moveTo>
                    <a:pt x="6496184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496184" y="1107440"/>
                  </a:lnTo>
                  <a:cubicBezTo>
                    <a:pt x="6802255" y="1107440"/>
                    <a:pt x="7049905" y="859790"/>
                    <a:pt x="7049905" y="553720"/>
                  </a:cubicBezTo>
                  <a:cubicBezTo>
                    <a:pt x="7048634" y="247650"/>
                    <a:pt x="6800984" y="0"/>
                    <a:pt x="6496184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585839" y="1167987"/>
            <a:ext cx="322860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171717"/>
                </a:solidFill>
                <a:latin typeface="Public Sans"/>
                <a:ea typeface="Public Sans"/>
                <a:cs typeface="Public Sans"/>
                <a:sym typeface="Public Sans"/>
              </a:rPr>
              <a:t>Agosto -22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092893" y="1164812"/>
            <a:ext cx="140199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Semana: 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CC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4454" y="2455664"/>
            <a:ext cx="13905088" cy="2861455"/>
          </a:xfrm>
          <a:custGeom>
            <a:avLst/>
            <a:gdLst/>
            <a:ahLst/>
            <a:cxnLst/>
            <a:rect r="r" b="b" t="t" l="l"/>
            <a:pathLst>
              <a:path h="2861455" w="13905088">
                <a:moveTo>
                  <a:pt x="0" y="0"/>
                </a:moveTo>
                <a:lnTo>
                  <a:pt x="13905088" y="0"/>
                </a:lnTo>
                <a:lnTo>
                  <a:pt x="13905088" y="2861455"/>
                </a:lnTo>
                <a:lnTo>
                  <a:pt x="0" y="2861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0" t="0" r="-1205" b="0"/>
            </a:stretch>
          </a:blipFill>
        </p:spPr>
      </p:sp>
      <p:sp>
        <p:nvSpPr>
          <p:cNvPr name="AutoShape 3" id="3"/>
          <p:cNvSpPr/>
          <p:nvPr/>
        </p:nvSpPr>
        <p:spPr>
          <a:xfrm rot="-5400000">
            <a:off x="10467553" y="5133975"/>
            <a:ext cx="10287000" cy="0"/>
          </a:xfrm>
          <a:prstGeom prst="line">
            <a:avLst/>
          </a:prstGeom>
          <a:ln cap="rnd" w="19050">
            <a:solidFill>
              <a:srgbClr val="17171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726675" y="1156407"/>
            <a:ext cx="532625" cy="6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31</a:t>
            </a:r>
          </a:p>
          <a:p>
            <a:pPr algn="r">
              <a:lnSpc>
                <a:spcPts val="2749"/>
              </a:lnSpc>
            </a:pPr>
          </a:p>
        </p:txBody>
      </p:sp>
      <p:sp>
        <p:nvSpPr>
          <p:cNvPr name="AutoShape 6" id="6"/>
          <p:cNvSpPr/>
          <p:nvPr/>
        </p:nvSpPr>
        <p:spPr>
          <a:xfrm rot="0">
            <a:off x="1384454" y="9080500"/>
            <a:ext cx="935741" cy="0"/>
          </a:xfrm>
          <a:prstGeom prst="line">
            <a:avLst/>
          </a:prstGeom>
          <a:ln cap="rnd" w="28575">
            <a:solidFill>
              <a:srgbClr val="17171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1384454" y="884291"/>
            <a:ext cx="6026193" cy="234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 Resumo das métricas:</a:t>
            </a:r>
          </a:p>
          <a:p>
            <a:pPr algn="l">
              <a:lnSpc>
                <a:spcPts val="6299"/>
              </a:lnSpc>
            </a:pPr>
          </a:p>
          <a:p>
            <a:pPr algn="l">
              <a:lnSpc>
                <a:spcPts val="6299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9603054" y="970016"/>
            <a:ext cx="5701228" cy="884891"/>
            <a:chOff x="0" y="0"/>
            <a:chExt cx="7048635" cy="11061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49905" cy="1107440"/>
            </a:xfrm>
            <a:custGeom>
              <a:avLst/>
              <a:gdLst/>
              <a:ahLst/>
              <a:cxnLst/>
              <a:rect r="r" b="b" t="t" l="l"/>
              <a:pathLst>
                <a:path h="1107440" w="7049905">
                  <a:moveTo>
                    <a:pt x="6496184" y="45720"/>
                  </a:moveTo>
                  <a:cubicBezTo>
                    <a:pt x="6775584" y="45720"/>
                    <a:pt x="7002914" y="273050"/>
                    <a:pt x="7002914" y="552450"/>
                  </a:cubicBezTo>
                  <a:cubicBezTo>
                    <a:pt x="7002914" y="831850"/>
                    <a:pt x="6775584" y="1059180"/>
                    <a:pt x="6496184" y="1059180"/>
                  </a:cubicBezTo>
                  <a:lnTo>
                    <a:pt x="553720" y="1059180"/>
                  </a:lnTo>
                  <a:cubicBezTo>
                    <a:pt x="274320" y="1059180"/>
                    <a:pt x="46990" y="831850"/>
                    <a:pt x="46990" y="552450"/>
                  </a:cubicBezTo>
                  <a:cubicBezTo>
                    <a:pt x="46990" y="273050"/>
                    <a:pt x="274320" y="45720"/>
                    <a:pt x="553720" y="45720"/>
                  </a:cubicBezTo>
                  <a:lnTo>
                    <a:pt x="6496184" y="45720"/>
                  </a:lnTo>
                  <a:moveTo>
                    <a:pt x="6496184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6496184" y="1107440"/>
                  </a:lnTo>
                  <a:cubicBezTo>
                    <a:pt x="6802255" y="1107440"/>
                    <a:pt x="7049905" y="859790"/>
                    <a:pt x="7049905" y="553720"/>
                  </a:cubicBezTo>
                  <a:cubicBezTo>
                    <a:pt x="7048634" y="247650"/>
                    <a:pt x="6800984" y="0"/>
                    <a:pt x="6496184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585839" y="1167987"/>
            <a:ext cx="322860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171717"/>
                </a:solidFill>
                <a:latin typeface="Public Sans"/>
                <a:ea typeface="Public Sans"/>
                <a:cs typeface="Public Sans"/>
                <a:sym typeface="Public Sans"/>
              </a:rPr>
              <a:t>Agosto -22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092893" y="1164812"/>
            <a:ext cx="140199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Semana: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384454" y="6291567"/>
            <a:ext cx="13905088" cy="1925636"/>
          </a:xfrm>
          <a:custGeom>
            <a:avLst/>
            <a:gdLst/>
            <a:ahLst/>
            <a:cxnLst/>
            <a:rect r="r" b="b" t="t" l="l"/>
            <a:pathLst>
              <a:path h="1925636" w="13905088">
                <a:moveTo>
                  <a:pt x="0" y="0"/>
                </a:moveTo>
                <a:lnTo>
                  <a:pt x="13905088" y="0"/>
                </a:lnTo>
                <a:lnTo>
                  <a:pt x="13905088" y="1925636"/>
                </a:lnTo>
                <a:lnTo>
                  <a:pt x="0" y="19256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329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84454" y="5917194"/>
            <a:ext cx="13905088" cy="558999"/>
          </a:xfrm>
          <a:custGeom>
            <a:avLst/>
            <a:gdLst/>
            <a:ahLst/>
            <a:cxnLst/>
            <a:rect r="r" b="b" t="t" l="l"/>
            <a:pathLst>
              <a:path h="558999" w="13905088">
                <a:moveTo>
                  <a:pt x="0" y="0"/>
                </a:moveTo>
                <a:lnTo>
                  <a:pt x="13905088" y="0"/>
                </a:lnTo>
                <a:lnTo>
                  <a:pt x="13905088" y="558999"/>
                </a:lnTo>
                <a:lnTo>
                  <a:pt x="0" y="5589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1525" y="1137888"/>
            <a:ext cx="16744950" cy="376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9"/>
              </a:lnSpc>
              <a:spcBef>
                <a:spcPct val="0"/>
              </a:spcBef>
            </a:pPr>
            <a:r>
              <a:rPr lang="en-US" sz="21999" u="none">
                <a:solidFill>
                  <a:srgbClr val="FFFFFF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Obrigado!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36039" y="7332094"/>
            <a:ext cx="14949823" cy="1358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Bianca Emily  |  João Luiz | Maria Julia Fantagussi | Samuel Iamarino  Victor Ramos | Vinícius Ramos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769970" y="5209545"/>
            <a:ext cx="1389672" cy="1371137"/>
            <a:chOff x="0" y="0"/>
            <a:chExt cx="366004" cy="36112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6004" cy="361122"/>
            </a:xfrm>
            <a:custGeom>
              <a:avLst/>
              <a:gdLst/>
              <a:ahLst/>
              <a:cxnLst/>
              <a:rect r="r" b="b" t="t" l="l"/>
              <a:pathLst>
                <a:path h="361122" w="366004">
                  <a:moveTo>
                    <a:pt x="0" y="0"/>
                  </a:moveTo>
                  <a:lnTo>
                    <a:pt x="366004" y="0"/>
                  </a:lnTo>
                  <a:lnTo>
                    <a:pt x="366004" y="361122"/>
                  </a:lnTo>
                  <a:lnTo>
                    <a:pt x="0" y="361122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366004" cy="418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686343" y="5143500"/>
            <a:ext cx="4915314" cy="1503227"/>
          </a:xfrm>
          <a:custGeom>
            <a:avLst/>
            <a:gdLst/>
            <a:ahLst/>
            <a:cxnLst/>
            <a:rect r="r" b="b" t="t" l="l"/>
            <a:pathLst>
              <a:path h="1503227" w="4915314">
                <a:moveTo>
                  <a:pt x="0" y="0"/>
                </a:moveTo>
                <a:lnTo>
                  <a:pt x="4915314" y="0"/>
                </a:lnTo>
                <a:lnTo>
                  <a:pt x="4915314" y="1503227"/>
                </a:lnTo>
                <a:lnTo>
                  <a:pt x="0" y="150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CC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2476194" y="5133975"/>
            <a:ext cx="10287000" cy="0"/>
          </a:xfrm>
          <a:prstGeom prst="line">
            <a:avLst/>
          </a:prstGeom>
          <a:ln cap="rnd" w="19050">
            <a:solidFill>
              <a:srgbClr val="17171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3185034" y="5143500"/>
            <a:ext cx="2366642" cy="884891"/>
            <a:chOff x="0" y="0"/>
            <a:chExt cx="3155523" cy="117985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155523" cy="1179855"/>
              <a:chOff x="0" y="0"/>
              <a:chExt cx="2925966" cy="110617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927236" cy="1107440"/>
              </a:xfrm>
              <a:custGeom>
                <a:avLst/>
                <a:gdLst/>
                <a:ahLst/>
                <a:cxnLst/>
                <a:rect r="r" b="b" t="t" l="l"/>
                <a:pathLst>
                  <a:path h="1107440" w="2927236">
                    <a:moveTo>
                      <a:pt x="2373516" y="45720"/>
                    </a:moveTo>
                    <a:cubicBezTo>
                      <a:pt x="2652916" y="45720"/>
                      <a:pt x="2880246" y="273050"/>
                      <a:pt x="2880246" y="552450"/>
                    </a:cubicBezTo>
                    <a:cubicBezTo>
                      <a:pt x="2880246" y="831850"/>
                      <a:pt x="2652916" y="1059180"/>
                      <a:pt x="2373516" y="1059180"/>
                    </a:cubicBezTo>
                    <a:lnTo>
                      <a:pt x="553720" y="1059180"/>
                    </a:lnTo>
                    <a:cubicBezTo>
                      <a:pt x="274320" y="1059180"/>
                      <a:pt x="46990" y="831850"/>
                      <a:pt x="46990" y="552450"/>
                    </a:cubicBezTo>
                    <a:cubicBezTo>
                      <a:pt x="46990" y="273050"/>
                      <a:pt x="274320" y="45720"/>
                      <a:pt x="553720" y="45720"/>
                    </a:cubicBezTo>
                    <a:lnTo>
                      <a:pt x="2373516" y="45720"/>
                    </a:lnTo>
                    <a:moveTo>
                      <a:pt x="2373516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2373516" y="1107440"/>
                    </a:lnTo>
                    <a:cubicBezTo>
                      <a:pt x="2679586" y="1107440"/>
                      <a:pt x="2927236" y="859790"/>
                      <a:pt x="2927236" y="553720"/>
                    </a:cubicBezTo>
                    <a:cubicBezTo>
                      <a:pt x="2925966" y="247650"/>
                      <a:pt x="2678316" y="0"/>
                      <a:pt x="2373516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275424" y="292536"/>
              <a:ext cx="260467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7171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João Luiz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965491" y="5143500"/>
            <a:ext cx="2636966" cy="884891"/>
            <a:chOff x="0" y="0"/>
            <a:chExt cx="3515954" cy="1179855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515954" cy="1179855"/>
              <a:chOff x="0" y="0"/>
              <a:chExt cx="3260176" cy="110617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261446" cy="1107440"/>
              </a:xfrm>
              <a:custGeom>
                <a:avLst/>
                <a:gdLst/>
                <a:ahLst/>
                <a:cxnLst/>
                <a:rect r="r" b="b" t="t" l="l"/>
                <a:pathLst>
                  <a:path h="1107440" w="3261446">
                    <a:moveTo>
                      <a:pt x="2707726" y="45720"/>
                    </a:moveTo>
                    <a:cubicBezTo>
                      <a:pt x="2987126" y="45720"/>
                      <a:pt x="3214456" y="273050"/>
                      <a:pt x="3214456" y="552450"/>
                    </a:cubicBezTo>
                    <a:cubicBezTo>
                      <a:pt x="3214456" y="831850"/>
                      <a:pt x="2987126" y="1059180"/>
                      <a:pt x="2707726" y="1059180"/>
                    </a:cubicBezTo>
                    <a:lnTo>
                      <a:pt x="553720" y="1059180"/>
                    </a:lnTo>
                    <a:cubicBezTo>
                      <a:pt x="274320" y="1059180"/>
                      <a:pt x="46990" y="831850"/>
                      <a:pt x="46990" y="552450"/>
                    </a:cubicBezTo>
                    <a:cubicBezTo>
                      <a:pt x="46990" y="273050"/>
                      <a:pt x="274320" y="45720"/>
                      <a:pt x="553720" y="45720"/>
                    </a:cubicBezTo>
                    <a:lnTo>
                      <a:pt x="2707726" y="45720"/>
                    </a:lnTo>
                    <a:moveTo>
                      <a:pt x="2707726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2707726" y="1107440"/>
                    </a:lnTo>
                    <a:cubicBezTo>
                      <a:pt x="3013796" y="1107440"/>
                      <a:pt x="3261446" y="859790"/>
                      <a:pt x="3261446" y="553720"/>
                    </a:cubicBezTo>
                    <a:cubicBezTo>
                      <a:pt x="3260176" y="247650"/>
                      <a:pt x="3012526" y="0"/>
                      <a:pt x="2707726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306884" y="292536"/>
              <a:ext cx="290218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7171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Victor Ramos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869282" y="5143500"/>
            <a:ext cx="2615397" cy="884891"/>
            <a:chOff x="0" y="0"/>
            <a:chExt cx="3487195" cy="1179855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3487195" cy="1179855"/>
              <a:chOff x="0" y="0"/>
              <a:chExt cx="3233510" cy="110617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234780" cy="1107440"/>
              </a:xfrm>
              <a:custGeom>
                <a:avLst/>
                <a:gdLst/>
                <a:ahLst/>
                <a:cxnLst/>
                <a:rect r="r" b="b" t="t" l="l"/>
                <a:pathLst>
                  <a:path h="1107440" w="3234780">
                    <a:moveTo>
                      <a:pt x="2681059" y="45720"/>
                    </a:moveTo>
                    <a:cubicBezTo>
                      <a:pt x="2960459" y="45720"/>
                      <a:pt x="3187790" y="273050"/>
                      <a:pt x="3187790" y="552450"/>
                    </a:cubicBezTo>
                    <a:cubicBezTo>
                      <a:pt x="3187790" y="831850"/>
                      <a:pt x="2960459" y="1059180"/>
                      <a:pt x="2681059" y="1059180"/>
                    </a:cubicBezTo>
                    <a:lnTo>
                      <a:pt x="553720" y="1059180"/>
                    </a:lnTo>
                    <a:cubicBezTo>
                      <a:pt x="274320" y="1059180"/>
                      <a:pt x="46990" y="831850"/>
                      <a:pt x="46990" y="552450"/>
                    </a:cubicBezTo>
                    <a:cubicBezTo>
                      <a:pt x="46990" y="273050"/>
                      <a:pt x="274320" y="45720"/>
                      <a:pt x="553720" y="45720"/>
                    </a:cubicBezTo>
                    <a:lnTo>
                      <a:pt x="2681059" y="45720"/>
                    </a:lnTo>
                    <a:moveTo>
                      <a:pt x="2681059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2681059" y="1107440"/>
                    </a:lnTo>
                    <a:cubicBezTo>
                      <a:pt x="2987129" y="1107440"/>
                      <a:pt x="3234779" y="859790"/>
                      <a:pt x="3234779" y="553720"/>
                    </a:cubicBezTo>
                    <a:cubicBezTo>
                      <a:pt x="3233509" y="247650"/>
                      <a:pt x="2985859" y="0"/>
                      <a:pt x="2681059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304373" y="292536"/>
              <a:ext cx="2878448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7171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Bianca Emilly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755505" y="4924425"/>
            <a:ext cx="2580012" cy="1323041"/>
            <a:chOff x="0" y="0"/>
            <a:chExt cx="3440016" cy="1764055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3440016" cy="1764055"/>
              <a:chOff x="0" y="0"/>
              <a:chExt cx="3189762" cy="110617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3191032" cy="1107440"/>
              </a:xfrm>
              <a:custGeom>
                <a:avLst/>
                <a:gdLst/>
                <a:ahLst/>
                <a:cxnLst/>
                <a:rect r="r" b="b" t="t" l="l"/>
                <a:pathLst>
                  <a:path h="1107440" w="3191032">
                    <a:moveTo>
                      <a:pt x="2637312" y="45720"/>
                    </a:moveTo>
                    <a:cubicBezTo>
                      <a:pt x="2916712" y="45720"/>
                      <a:pt x="3144042" y="273050"/>
                      <a:pt x="3144042" y="552450"/>
                    </a:cubicBezTo>
                    <a:cubicBezTo>
                      <a:pt x="3144042" y="831850"/>
                      <a:pt x="2916712" y="1059180"/>
                      <a:pt x="2637312" y="1059180"/>
                    </a:cubicBezTo>
                    <a:lnTo>
                      <a:pt x="553720" y="1059180"/>
                    </a:lnTo>
                    <a:cubicBezTo>
                      <a:pt x="274320" y="1059180"/>
                      <a:pt x="46990" y="831850"/>
                      <a:pt x="46990" y="552450"/>
                    </a:cubicBezTo>
                    <a:cubicBezTo>
                      <a:pt x="46990" y="273050"/>
                      <a:pt x="274320" y="45720"/>
                      <a:pt x="553720" y="45720"/>
                    </a:cubicBezTo>
                    <a:lnTo>
                      <a:pt x="2637312" y="45720"/>
                    </a:lnTo>
                    <a:moveTo>
                      <a:pt x="2637312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2637312" y="1107440"/>
                    </a:lnTo>
                    <a:cubicBezTo>
                      <a:pt x="2943382" y="1107440"/>
                      <a:pt x="3191032" y="859790"/>
                      <a:pt x="3191032" y="553720"/>
                    </a:cubicBezTo>
                    <a:cubicBezTo>
                      <a:pt x="3189762" y="247650"/>
                      <a:pt x="2942112" y="0"/>
                      <a:pt x="2637312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300255" y="292536"/>
              <a:ext cx="2839505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7171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Maria Julia Fantagussi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>
            <a:off x="16323559" y="1230312"/>
            <a:ext cx="935741" cy="0"/>
          </a:xfrm>
          <a:prstGeom prst="line">
            <a:avLst/>
          </a:prstGeom>
          <a:ln cap="rnd" w="28575">
            <a:solidFill>
              <a:srgbClr val="17171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3124065" y="2654919"/>
            <a:ext cx="2488581" cy="2410031"/>
          </a:xfrm>
          <a:custGeom>
            <a:avLst/>
            <a:gdLst/>
            <a:ahLst/>
            <a:cxnLst/>
            <a:rect r="r" b="b" t="t" l="l"/>
            <a:pathLst>
              <a:path h="2410031" w="2488581">
                <a:moveTo>
                  <a:pt x="0" y="0"/>
                </a:moveTo>
                <a:lnTo>
                  <a:pt x="2488581" y="0"/>
                </a:lnTo>
                <a:lnTo>
                  <a:pt x="2488581" y="2410031"/>
                </a:lnTo>
                <a:lnTo>
                  <a:pt x="0" y="2410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259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066508" y="2654919"/>
            <a:ext cx="2410031" cy="2410031"/>
          </a:xfrm>
          <a:custGeom>
            <a:avLst/>
            <a:gdLst/>
            <a:ahLst/>
            <a:cxnLst/>
            <a:rect r="r" b="b" t="t" l="l"/>
            <a:pathLst>
              <a:path h="2410031" w="2410031">
                <a:moveTo>
                  <a:pt x="0" y="0"/>
                </a:moveTo>
                <a:lnTo>
                  <a:pt x="2410031" y="0"/>
                </a:lnTo>
                <a:lnTo>
                  <a:pt x="2410031" y="2410031"/>
                </a:lnTo>
                <a:lnTo>
                  <a:pt x="0" y="2410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933864" y="2657269"/>
            <a:ext cx="2410031" cy="2407681"/>
          </a:xfrm>
          <a:custGeom>
            <a:avLst/>
            <a:gdLst/>
            <a:ahLst/>
            <a:cxnLst/>
            <a:rect r="r" b="b" t="t" l="l"/>
            <a:pathLst>
              <a:path h="2407681" w="2410031">
                <a:moveTo>
                  <a:pt x="0" y="0"/>
                </a:moveTo>
                <a:lnTo>
                  <a:pt x="2410031" y="0"/>
                </a:lnTo>
                <a:lnTo>
                  <a:pt x="2410031" y="2407681"/>
                </a:lnTo>
                <a:lnTo>
                  <a:pt x="0" y="24076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97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801220" y="2576369"/>
            <a:ext cx="2488581" cy="2488581"/>
          </a:xfrm>
          <a:custGeom>
            <a:avLst/>
            <a:gdLst/>
            <a:ahLst/>
            <a:cxnLst/>
            <a:rect r="r" b="b" t="t" l="l"/>
            <a:pathLst>
              <a:path h="2488581" w="2488581">
                <a:moveTo>
                  <a:pt x="0" y="0"/>
                </a:moveTo>
                <a:lnTo>
                  <a:pt x="2488582" y="0"/>
                </a:lnTo>
                <a:lnTo>
                  <a:pt x="2488582" y="2488581"/>
                </a:lnTo>
                <a:lnTo>
                  <a:pt x="0" y="24885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065735" y="6247466"/>
            <a:ext cx="2410805" cy="2410805"/>
          </a:xfrm>
          <a:custGeom>
            <a:avLst/>
            <a:gdLst/>
            <a:ahLst/>
            <a:cxnLst/>
            <a:rect r="r" b="b" t="t" l="l"/>
            <a:pathLst>
              <a:path h="2410805" w="2410805">
                <a:moveTo>
                  <a:pt x="0" y="0"/>
                </a:moveTo>
                <a:lnTo>
                  <a:pt x="2410804" y="0"/>
                </a:lnTo>
                <a:lnTo>
                  <a:pt x="2410804" y="2410805"/>
                </a:lnTo>
                <a:lnTo>
                  <a:pt x="0" y="24108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869282" y="6247466"/>
            <a:ext cx="2410805" cy="2410805"/>
          </a:xfrm>
          <a:custGeom>
            <a:avLst/>
            <a:gdLst/>
            <a:ahLst/>
            <a:cxnLst/>
            <a:rect r="r" b="b" t="t" l="l"/>
            <a:pathLst>
              <a:path h="2410805" w="2410805">
                <a:moveTo>
                  <a:pt x="0" y="0"/>
                </a:moveTo>
                <a:lnTo>
                  <a:pt x="2410804" y="0"/>
                </a:lnTo>
                <a:lnTo>
                  <a:pt x="2410804" y="2410805"/>
                </a:lnTo>
                <a:lnTo>
                  <a:pt x="0" y="24108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3124065" y="674687"/>
            <a:ext cx="10156021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Equipe Desenvolvedora!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8614749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499" spc="24" u="sng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1047750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499" spc="24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04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944712" y="8495603"/>
            <a:ext cx="2399184" cy="1348234"/>
            <a:chOff x="0" y="0"/>
            <a:chExt cx="3198912" cy="1797645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3198912" cy="1797645"/>
              <a:chOff x="0" y="0"/>
              <a:chExt cx="2925966" cy="110617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2927236" cy="1113214"/>
              </a:xfrm>
              <a:custGeom>
                <a:avLst/>
                <a:gdLst/>
                <a:ahLst/>
                <a:cxnLst/>
                <a:rect r="r" b="b" t="t" l="l"/>
                <a:pathLst>
                  <a:path h="1113214" w="2927236">
                    <a:moveTo>
                      <a:pt x="2373516" y="45959"/>
                    </a:moveTo>
                    <a:cubicBezTo>
                      <a:pt x="2652916" y="45959"/>
                      <a:pt x="2880246" y="274476"/>
                      <a:pt x="2880246" y="555334"/>
                    </a:cubicBezTo>
                    <a:cubicBezTo>
                      <a:pt x="2880246" y="836193"/>
                      <a:pt x="2652916" y="1064710"/>
                      <a:pt x="2373516" y="1064710"/>
                    </a:cubicBezTo>
                    <a:lnTo>
                      <a:pt x="553720" y="1064710"/>
                    </a:lnTo>
                    <a:cubicBezTo>
                      <a:pt x="274320" y="1064710"/>
                      <a:pt x="46990" y="836193"/>
                      <a:pt x="46990" y="555334"/>
                    </a:cubicBezTo>
                    <a:cubicBezTo>
                      <a:pt x="46990" y="274476"/>
                      <a:pt x="274320" y="45959"/>
                      <a:pt x="553720" y="45959"/>
                    </a:cubicBezTo>
                    <a:lnTo>
                      <a:pt x="2373516" y="45959"/>
                    </a:lnTo>
                    <a:moveTo>
                      <a:pt x="2373516" y="0"/>
                    </a:moveTo>
                    <a:lnTo>
                      <a:pt x="553720" y="0"/>
                    </a:lnTo>
                    <a:cubicBezTo>
                      <a:pt x="247650" y="0"/>
                      <a:pt x="0" y="248943"/>
                      <a:pt x="0" y="556611"/>
                    </a:cubicBezTo>
                    <a:cubicBezTo>
                      <a:pt x="0" y="864279"/>
                      <a:pt x="247650" y="1113214"/>
                      <a:pt x="553720" y="1113214"/>
                    </a:cubicBezTo>
                    <a:lnTo>
                      <a:pt x="2373516" y="1113214"/>
                    </a:lnTo>
                    <a:cubicBezTo>
                      <a:pt x="2679586" y="1113214"/>
                      <a:pt x="2927236" y="864279"/>
                      <a:pt x="2927236" y="556611"/>
                    </a:cubicBezTo>
                    <a:cubicBezTo>
                      <a:pt x="2925966" y="248943"/>
                      <a:pt x="2678316" y="0"/>
                      <a:pt x="2373516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  <p:sp>
          <p:nvSpPr>
            <p:cNvPr name="TextBox 32" id="32"/>
            <p:cNvSpPr txBox="true"/>
            <p:nvPr/>
          </p:nvSpPr>
          <p:spPr>
            <a:xfrm rot="0">
              <a:off x="279211" y="287688"/>
              <a:ext cx="2640489" cy="11651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48"/>
                </a:lnSpc>
              </a:pPr>
              <a:r>
                <a:rPr lang="en-US" sz="2534">
                  <a:solidFill>
                    <a:srgbClr val="17171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Samuel Iamarino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109897" y="8734471"/>
            <a:ext cx="2366642" cy="884891"/>
            <a:chOff x="0" y="0"/>
            <a:chExt cx="3155523" cy="1179855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3155523" cy="1179855"/>
              <a:chOff x="0" y="0"/>
              <a:chExt cx="2925966" cy="110617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2927236" cy="1107440"/>
              </a:xfrm>
              <a:custGeom>
                <a:avLst/>
                <a:gdLst/>
                <a:ahLst/>
                <a:cxnLst/>
                <a:rect r="r" b="b" t="t" l="l"/>
                <a:pathLst>
                  <a:path h="1107440" w="2927236">
                    <a:moveTo>
                      <a:pt x="2373516" y="45720"/>
                    </a:moveTo>
                    <a:cubicBezTo>
                      <a:pt x="2652916" y="45720"/>
                      <a:pt x="2880246" y="273050"/>
                      <a:pt x="2880246" y="552450"/>
                    </a:cubicBezTo>
                    <a:cubicBezTo>
                      <a:pt x="2880246" y="831850"/>
                      <a:pt x="2652916" y="1059180"/>
                      <a:pt x="2373516" y="1059180"/>
                    </a:cubicBezTo>
                    <a:lnTo>
                      <a:pt x="553720" y="1059180"/>
                    </a:lnTo>
                    <a:cubicBezTo>
                      <a:pt x="274320" y="1059180"/>
                      <a:pt x="46990" y="831850"/>
                      <a:pt x="46990" y="552450"/>
                    </a:cubicBezTo>
                    <a:cubicBezTo>
                      <a:pt x="46990" y="273050"/>
                      <a:pt x="274320" y="45720"/>
                      <a:pt x="553720" y="45720"/>
                    </a:cubicBezTo>
                    <a:lnTo>
                      <a:pt x="2373516" y="45720"/>
                    </a:lnTo>
                    <a:moveTo>
                      <a:pt x="2373516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2373516" y="1107440"/>
                    </a:lnTo>
                    <a:cubicBezTo>
                      <a:pt x="2679586" y="1107440"/>
                      <a:pt x="2927236" y="859790"/>
                      <a:pt x="2927236" y="553720"/>
                    </a:cubicBezTo>
                    <a:cubicBezTo>
                      <a:pt x="2925966" y="247650"/>
                      <a:pt x="2678316" y="0"/>
                      <a:pt x="2373516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275424" y="292536"/>
              <a:ext cx="260467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71717"/>
                  </a:solidFill>
                  <a:latin typeface="Crimson Pro"/>
                  <a:ea typeface="Crimson Pro"/>
                  <a:cs typeface="Crimson Pro"/>
                  <a:sym typeface="Crimson Pro"/>
                </a:rPr>
                <a:t>Vinícius Ramos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5611053" y="0"/>
            <a:ext cx="0" cy="1028700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726675" y="1335701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05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21247" y="4180840"/>
            <a:ext cx="12645505" cy="1820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Mas afinal, qual  inovação estamos trazendo para o mercado?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8676130" y="9229725"/>
            <a:ext cx="935741" cy="0"/>
          </a:xfrm>
          <a:prstGeom prst="line">
            <a:avLst/>
          </a:prstGeom>
          <a:ln cap="rnd" w="28575">
            <a:solidFill>
              <a:srgbClr val="171717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10467553" y="5133975"/>
            <a:ext cx="10287000" cy="0"/>
          </a:xfrm>
          <a:prstGeom prst="line">
            <a:avLst/>
          </a:prstGeom>
          <a:ln cap="rnd" w="19050">
            <a:solidFill>
              <a:srgbClr val="EDECE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9613192" y="1060369"/>
            <a:ext cx="1389672" cy="1371137"/>
            <a:chOff x="0" y="0"/>
            <a:chExt cx="366004" cy="3611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6004" cy="361122"/>
            </a:xfrm>
            <a:custGeom>
              <a:avLst/>
              <a:gdLst/>
              <a:ahLst/>
              <a:cxnLst/>
              <a:rect r="r" b="b" t="t" l="l"/>
              <a:pathLst>
                <a:path h="361122" w="366004">
                  <a:moveTo>
                    <a:pt x="0" y="0"/>
                  </a:moveTo>
                  <a:lnTo>
                    <a:pt x="366004" y="0"/>
                  </a:lnTo>
                  <a:lnTo>
                    <a:pt x="366004" y="361122"/>
                  </a:lnTo>
                  <a:lnTo>
                    <a:pt x="0" y="361122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66004" cy="418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529566" y="994324"/>
            <a:ext cx="4915314" cy="1503227"/>
          </a:xfrm>
          <a:custGeom>
            <a:avLst/>
            <a:gdLst/>
            <a:ahLst/>
            <a:cxnLst/>
            <a:rect r="r" b="b" t="t" l="l"/>
            <a:pathLst>
              <a:path h="1503227" w="4915314">
                <a:moveTo>
                  <a:pt x="0" y="0"/>
                </a:moveTo>
                <a:lnTo>
                  <a:pt x="4915314" y="0"/>
                </a:lnTo>
                <a:lnTo>
                  <a:pt x="4915314" y="1503227"/>
                </a:lnTo>
                <a:lnTo>
                  <a:pt x="0" y="150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271347"/>
            <a:ext cx="13416180" cy="491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EDECED"/>
                </a:solidFill>
                <a:latin typeface="Crimson Pro"/>
                <a:ea typeface="Crimson Pro"/>
                <a:cs typeface="Crimson Pro"/>
                <a:sym typeface="Crimson Pro"/>
              </a:rPr>
              <a:t>O TrashTrack é um software que melhora a gestão de resíduos urbanos com um mapa interativo que exibe pontos de coleta cadastrados pelos moradores. Ele utiliza ícones para diferentes tipos de resíduos e inclui um sistema de ranking para incentivar o descarte correto. Com o TrashTrack, a cidade ganha um sistema mais eficiente e colaborativo para uma gestão de resíduos mais sustentável.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114425"/>
            <a:ext cx="8115300" cy="134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5"/>
              </a:lnSpc>
            </a:pPr>
            <a:r>
              <a:rPr lang="en-US" sz="9450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TrashTrack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Next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26675" y="1335701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EDECED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06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1384454" y="9080500"/>
            <a:ext cx="935741" cy="0"/>
          </a:xfrm>
          <a:prstGeom prst="line">
            <a:avLst/>
          </a:prstGeom>
          <a:ln cap="rnd" w="28575">
            <a:solidFill>
              <a:srgbClr val="EDECED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5611053" y="0"/>
            <a:ext cx="0" cy="1028700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726675" y="1335701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07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21247" y="4415355"/>
            <a:ext cx="12645505" cy="100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5799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O Documento de Visão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8676130" y="9229725"/>
            <a:ext cx="935741" cy="0"/>
          </a:xfrm>
          <a:prstGeom prst="line">
            <a:avLst/>
          </a:prstGeom>
          <a:ln cap="rnd" w="28575">
            <a:solidFill>
              <a:srgbClr val="171717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3ACC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02441" y="1106593"/>
            <a:ext cx="5701228" cy="884891"/>
            <a:chOff x="0" y="0"/>
            <a:chExt cx="7601637" cy="117985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01637" cy="1179855"/>
              <a:chOff x="0" y="0"/>
              <a:chExt cx="7048635" cy="110617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49905" cy="1107440"/>
              </a:xfrm>
              <a:custGeom>
                <a:avLst/>
                <a:gdLst/>
                <a:ahLst/>
                <a:cxnLst/>
                <a:rect r="r" b="b" t="t" l="l"/>
                <a:pathLst>
                  <a:path h="1107440" w="7049905">
                    <a:moveTo>
                      <a:pt x="6496184" y="45720"/>
                    </a:moveTo>
                    <a:cubicBezTo>
                      <a:pt x="6775584" y="45720"/>
                      <a:pt x="7002914" y="273050"/>
                      <a:pt x="7002914" y="552450"/>
                    </a:cubicBezTo>
                    <a:cubicBezTo>
                      <a:pt x="7002914" y="831850"/>
                      <a:pt x="6775584" y="1059180"/>
                      <a:pt x="6496184" y="1059180"/>
                    </a:cubicBezTo>
                    <a:lnTo>
                      <a:pt x="553720" y="1059180"/>
                    </a:lnTo>
                    <a:cubicBezTo>
                      <a:pt x="274320" y="1059180"/>
                      <a:pt x="46990" y="831850"/>
                      <a:pt x="46990" y="552450"/>
                    </a:cubicBezTo>
                    <a:cubicBezTo>
                      <a:pt x="46990" y="273050"/>
                      <a:pt x="274320" y="45720"/>
                      <a:pt x="553720" y="45720"/>
                    </a:cubicBezTo>
                    <a:lnTo>
                      <a:pt x="6496184" y="45720"/>
                    </a:lnTo>
                    <a:moveTo>
                      <a:pt x="6496184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6496184" y="1107440"/>
                    </a:lnTo>
                    <a:cubicBezTo>
                      <a:pt x="6802255" y="1107440"/>
                      <a:pt x="7049905" y="859790"/>
                      <a:pt x="7049905" y="553720"/>
                    </a:cubicBezTo>
                    <a:cubicBezTo>
                      <a:pt x="7048634" y="247650"/>
                      <a:pt x="6800984" y="0"/>
                      <a:pt x="6496184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2643714" y="283011"/>
              <a:ext cx="4304805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71717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Abril - 24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653119" y="266078"/>
              <a:ext cx="1869328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17171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Semana: 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36980" y="870881"/>
            <a:ext cx="7716322" cy="1545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Resumo dos Envolvidos (Stakeholders)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685995"/>
            <a:ext cx="496505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Possiveis grupos de interesse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90712" y="3507334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903256"/>
            <a:ext cx="10512844" cy="3656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8396" indent="-449198" lvl="1">
              <a:lnSpc>
                <a:spcPts val="5825"/>
              </a:lnSpc>
              <a:buFont typeface="Arial"/>
              <a:buChar char="•"/>
            </a:pPr>
            <a:r>
              <a:rPr lang="en-US" sz="4161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Equipe de Desenvolvimento</a:t>
            </a:r>
          </a:p>
          <a:p>
            <a:pPr algn="l">
              <a:lnSpc>
                <a:spcPts val="5825"/>
              </a:lnSpc>
            </a:pPr>
          </a:p>
          <a:p>
            <a:pPr algn="l" marL="898396" indent="-449198" lvl="1">
              <a:lnSpc>
                <a:spcPts val="5825"/>
              </a:lnSpc>
              <a:buFont typeface="Arial"/>
              <a:buChar char="•"/>
            </a:pPr>
            <a:r>
              <a:rPr lang="en-US" sz="4161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Professor Gestor do Projeto</a:t>
            </a:r>
          </a:p>
          <a:p>
            <a:pPr algn="l">
              <a:lnSpc>
                <a:spcPts val="5825"/>
              </a:lnSpc>
            </a:pPr>
          </a:p>
          <a:p>
            <a:pPr algn="l" marL="898396" indent="-449198" lvl="1">
              <a:lnSpc>
                <a:spcPts val="5825"/>
              </a:lnSpc>
              <a:buFont typeface="Arial"/>
              <a:buChar char="•"/>
            </a:pPr>
            <a:r>
              <a:rPr lang="en-US" sz="4161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Prefeitura de São João da Boa Vista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15611053" y="0"/>
            <a:ext cx="0" cy="10287000"/>
          </a:xfrm>
          <a:prstGeom prst="line">
            <a:avLst/>
          </a:prstGeom>
          <a:ln cap="rnd" w="19050">
            <a:solidFill>
              <a:srgbClr val="17171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875026" y="1335701"/>
            <a:ext cx="384274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08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1384454" y="9080500"/>
            <a:ext cx="935741" cy="0"/>
          </a:xfrm>
          <a:prstGeom prst="line">
            <a:avLst/>
          </a:prstGeom>
          <a:ln cap="rnd" w="28575">
            <a:solidFill>
              <a:srgbClr val="171717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3ACC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02441" y="1106593"/>
            <a:ext cx="5701228" cy="884891"/>
            <a:chOff x="0" y="0"/>
            <a:chExt cx="7601637" cy="117985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01637" cy="1179855"/>
              <a:chOff x="0" y="0"/>
              <a:chExt cx="7048635" cy="110617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49905" cy="1107440"/>
              </a:xfrm>
              <a:custGeom>
                <a:avLst/>
                <a:gdLst/>
                <a:ahLst/>
                <a:cxnLst/>
                <a:rect r="r" b="b" t="t" l="l"/>
                <a:pathLst>
                  <a:path h="1107440" w="7049905">
                    <a:moveTo>
                      <a:pt x="6496184" y="45720"/>
                    </a:moveTo>
                    <a:cubicBezTo>
                      <a:pt x="6775584" y="45720"/>
                      <a:pt x="7002914" y="273050"/>
                      <a:pt x="7002914" y="552450"/>
                    </a:cubicBezTo>
                    <a:cubicBezTo>
                      <a:pt x="7002914" y="831850"/>
                      <a:pt x="6775584" y="1059180"/>
                      <a:pt x="6496184" y="1059180"/>
                    </a:cubicBezTo>
                    <a:lnTo>
                      <a:pt x="553720" y="1059180"/>
                    </a:lnTo>
                    <a:cubicBezTo>
                      <a:pt x="274320" y="1059180"/>
                      <a:pt x="46990" y="831850"/>
                      <a:pt x="46990" y="552450"/>
                    </a:cubicBezTo>
                    <a:cubicBezTo>
                      <a:pt x="46990" y="273050"/>
                      <a:pt x="274320" y="45720"/>
                      <a:pt x="553720" y="45720"/>
                    </a:cubicBezTo>
                    <a:lnTo>
                      <a:pt x="6496184" y="45720"/>
                    </a:lnTo>
                    <a:moveTo>
                      <a:pt x="6496184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6496184" y="1107440"/>
                    </a:lnTo>
                    <a:cubicBezTo>
                      <a:pt x="6802255" y="1107440"/>
                      <a:pt x="7049905" y="859790"/>
                      <a:pt x="7049905" y="553720"/>
                    </a:cubicBezTo>
                    <a:cubicBezTo>
                      <a:pt x="7048634" y="247650"/>
                      <a:pt x="6800984" y="0"/>
                      <a:pt x="6496184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2643714" y="283011"/>
              <a:ext cx="4304805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71717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Abril - 24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653119" y="266078"/>
              <a:ext cx="1869328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171717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Semana: 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1064556"/>
            <a:ext cx="7716322" cy="863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Resumo dos Usuários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173464"/>
            <a:ext cx="857374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Todos os usuários identificados da Plataforma de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compartilhamento de eventos.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90712" y="3507334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73279" y="3903256"/>
            <a:ext cx="7351687" cy="3656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8396" indent="-449198" lvl="1">
              <a:lnSpc>
                <a:spcPts val="5825"/>
              </a:lnSpc>
              <a:buFont typeface="Arial"/>
              <a:buChar char="•"/>
            </a:pPr>
            <a:r>
              <a:rPr lang="en-US" sz="4161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Administrador.</a:t>
            </a:r>
          </a:p>
          <a:p>
            <a:pPr algn="l">
              <a:lnSpc>
                <a:spcPts val="5825"/>
              </a:lnSpc>
            </a:pPr>
          </a:p>
          <a:p>
            <a:pPr algn="l" marL="898396" indent="-449198" lvl="1">
              <a:lnSpc>
                <a:spcPts val="5825"/>
              </a:lnSpc>
              <a:buFont typeface="Arial"/>
              <a:buChar char="•"/>
            </a:pPr>
            <a:r>
              <a:rPr lang="en-US" sz="4161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Comunidade(Morador).</a:t>
            </a:r>
          </a:p>
          <a:p>
            <a:pPr algn="l">
              <a:lnSpc>
                <a:spcPts val="5825"/>
              </a:lnSpc>
            </a:pPr>
          </a:p>
          <a:p>
            <a:pPr algn="l" marL="898396" indent="-449198" lvl="1">
              <a:lnSpc>
                <a:spcPts val="5825"/>
              </a:lnSpc>
              <a:buFont typeface="Arial"/>
              <a:buChar char="•"/>
            </a:pPr>
            <a:r>
              <a:rPr lang="en-US" sz="4161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Comunidade(Coletor).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15691422" y="0"/>
            <a:ext cx="0" cy="10287000"/>
          </a:xfrm>
          <a:prstGeom prst="line">
            <a:avLst/>
          </a:prstGeom>
          <a:ln cap="rnd" w="19050">
            <a:solidFill>
              <a:srgbClr val="17171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6394815" y="8902700"/>
            <a:ext cx="86448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 u="sng">
                <a:solidFill>
                  <a:srgbClr val="171717"/>
                </a:solidFill>
                <a:latin typeface="Crimson Pro"/>
                <a:ea typeface="Crimson Pro"/>
                <a:cs typeface="Crimson Pro"/>
                <a:sym typeface="Crimson Pro"/>
              </a:rPr>
              <a:t>Next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726675" y="1335701"/>
            <a:ext cx="53262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4">
                <a:solidFill>
                  <a:srgbClr val="17171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09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1384454" y="9080500"/>
            <a:ext cx="935741" cy="0"/>
          </a:xfrm>
          <a:prstGeom prst="line">
            <a:avLst/>
          </a:prstGeom>
          <a:ln cap="rnd" w="28575">
            <a:solidFill>
              <a:srgbClr val="171717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DAGPLMmtpdY</dc:identifier>
  <dcterms:modified xsi:type="dcterms:W3CDTF">2011-08-01T06:04:30Z</dcterms:modified>
  <cp:revision>1</cp:revision>
  <dc:title>Trabalho Final - Eng.Software 1</dc:title>
</cp:coreProperties>
</file>