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sldIdLst>
    <p:sldId id="256" r:id="rId2"/>
    <p:sldId id="257" r:id="rId3"/>
    <p:sldId id="258" r:id="rId4"/>
    <p:sldId id="260" r:id="rId5"/>
    <p:sldId id="556" r:id="rId6"/>
    <p:sldId id="557" r:id="rId7"/>
    <p:sldId id="558" r:id="rId8"/>
    <p:sldId id="547" r:id="rId9"/>
    <p:sldId id="546" r:id="rId10"/>
    <p:sldId id="549" r:id="rId11"/>
    <p:sldId id="518" r:id="rId12"/>
    <p:sldId id="550" r:id="rId13"/>
    <p:sldId id="520" r:id="rId14"/>
    <p:sldId id="551" r:id="rId15"/>
    <p:sldId id="522" r:id="rId16"/>
    <p:sldId id="523" r:id="rId17"/>
    <p:sldId id="524" r:id="rId18"/>
    <p:sldId id="552" r:id="rId19"/>
    <p:sldId id="525" r:id="rId20"/>
    <p:sldId id="526" r:id="rId21"/>
    <p:sldId id="527" r:id="rId22"/>
    <p:sldId id="528" r:id="rId23"/>
    <p:sldId id="529" r:id="rId24"/>
    <p:sldId id="559" r:id="rId25"/>
    <p:sldId id="531" r:id="rId26"/>
    <p:sldId id="532" r:id="rId27"/>
    <p:sldId id="534" r:id="rId28"/>
    <p:sldId id="535" r:id="rId29"/>
    <p:sldId id="536" r:id="rId30"/>
    <p:sldId id="537" r:id="rId31"/>
    <p:sldId id="538" r:id="rId32"/>
    <p:sldId id="539" r:id="rId33"/>
    <p:sldId id="540" r:id="rId34"/>
    <p:sldId id="561" r:id="rId35"/>
    <p:sldId id="555" r:id="rId36"/>
    <p:sldId id="542" r:id="rId37"/>
    <p:sldId id="563" r:id="rId38"/>
    <p:sldId id="560" r:id="rId39"/>
    <p:sldId id="562" r:id="rId40"/>
    <p:sldId id="481" r:id="rId41"/>
    <p:sldId id="543" r:id="rId42"/>
    <p:sldId id="544" r:id="rId43"/>
    <p:sldId id="553" r:id="rId44"/>
    <p:sldId id="554" r:id="rId45"/>
    <p:sldId id="497"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via" initials="S" lastIdx="52" clrIdx="0">
    <p:extLst>
      <p:ext uri="{19B8F6BF-5375-455C-9EA6-DF929625EA0E}">
        <p15:presenceInfo xmlns:p15="http://schemas.microsoft.com/office/powerpoint/2012/main" userId="Silv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6AF46F2-BC15-4263-B032-806326C9E196}">
  <a:tblStyle styleId="{96AF46F2-BC15-4263-B032-806326C9E196}"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0F2EE"/>
          </a:solidFill>
        </a:fill>
      </a:tcStyle>
    </a:wholeTbl>
    <a:band1H>
      <a:tcStyle>
        <a:tcBdr/>
        <a:fill>
          <a:solidFill>
            <a:srgbClr val="E0E5DB"/>
          </a:solidFill>
        </a:fill>
      </a:tcStyle>
    </a:band1H>
    <a:band1V>
      <a:tcStyle>
        <a:tcBdr/>
        <a:fill>
          <a:solidFill>
            <a:srgbClr val="E0E5D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1" autoAdjust="0"/>
    <p:restoredTop sz="94660"/>
  </p:normalViewPr>
  <p:slideViewPr>
    <p:cSldViewPr snapToGrid="0">
      <p:cViewPr varScale="1">
        <p:scale>
          <a:sx n="64" d="100"/>
          <a:sy n="64" d="100"/>
        </p:scale>
        <p:origin x="10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a:t>% de Desenvolvimento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4C6D-4AB5-9CA6-1548DF1F7C85}"/>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4C6D-4AB5-9CA6-1548DF1F7C8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90</c:v>
                </c:pt>
                <c:pt idx="1">
                  <c:v>10</c:v>
                </c:pt>
              </c:numCache>
            </c:numRef>
          </c:val>
          <c:extLst>
            <c:ext xmlns:c16="http://schemas.microsoft.com/office/drawing/2014/chart" uri="{C3380CC4-5D6E-409C-BE32-E72D297353CC}">
              <c16:uniqueId val="{00000004-4C6D-4AB5-9CA6-1548DF1F7C85}"/>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err="1"/>
              <a:t>Casos</a:t>
            </a:r>
            <a:r>
              <a:rPr lang="en-US" sz="1600" baseline="0" dirty="0"/>
              <a:t> de Teste</a:t>
            </a:r>
            <a:endParaRPr lang="en-US" sz="16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8FA-419B-AD3F-92D4CFDD6C71}"/>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8FA-419B-AD3F-92D4CFDD6C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54</c:v>
                </c:pt>
                <c:pt idx="1">
                  <c:v>10</c:v>
                </c:pt>
              </c:numCache>
            </c:numRef>
          </c:val>
          <c:extLst>
            <c:ext xmlns:c16="http://schemas.microsoft.com/office/drawing/2014/chart" uri="{C3380CC4-5D6E-409C-BE32-E72D297353CC}">
              <c16:uniqueId val="{00000004-38FA-419B-AD3F-92D4CFDD6C71}"/>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err="1"/>
              <a:t>Casos</a:t>
            </a:r>
            <a:r>
              <a:rPr lang="en-US" sz="1600" baseline="0" dirty="0"/>
              <a:t> de Teste</a:t>
            </a:r>
            <a:endParaRPr lang="en-US" sz="16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8FA-419B-AD3F-92D4CFDD6C71}"/>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8FA-419B-AD3F-92D4CFDD6C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105</c:v>
                </c:pt>
                <c:pt idx="1">
                  <c:v>5</c:v>
                </c:pt>
              </c:numCache>
            </c:numRef>
          </c:val>
          <c:extLst>
            <c:ext xmlns:c16="http://schemas.microsoft.com/office/drawing/2014/chart" uri="{C3380CC4-5D6E-409C-BE32-E72D297353CC}">
              <c16:uniqueId val="{00000004-38FA-419B-AD3F-92D4CFDD6C71}"/>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a:t>% de Desenvolvimento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4C6D-4AB5-9CA6-1548DF1F7C85}"/>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4C6D-4AB5-9CA6-1548DF1F7C8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8</c:v>
                </c:pt>
                <c:pt idx="1">
                  <c:v>1</c:v>
                </c:pt>
              </c:numCache>
            </c:numRef>
          </c:val>
          <c:extLst>
            <c:ext xmlns:c16="http://schemas.microsoft.com/office/drawing/2014/chart" uri="{C3380CC4-5D6E-409C-BE32-E72D297353CC}">
              <c16:uniqueId val="{00000004-4C6D-4AB5-9CA6-1548DF1F7C85}"/>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err="1"/>
              <a:t>Casos</a:t>
            </a:r>
            <a:r>
              <a:rPr lang="en-US" sz="1600" baseline="0" dirty="0"/>
              <a:t> de Teste</a:t>
            </a:r>
            <a:endParaRPr lang="en-US" sz="16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8FA-419B-AD3F-92D4CFDD6C71}"/>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8FA-419B-AD3F-92D4CFDD6C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85</c:v>
                </c:pt>
                <c:pt idx="1">
                  <c:v>1.5</c:v>
                </c:pt>
              </c:numCache>
            </c:numRef>
          </c:val>
          <c:extLst>
            <c:ext xmlns:c16="http://schemas.microsoft.com/office/drawing/2014/chart" uri="{C3380CC4-5D6E-409C-BE32-E72D297353CC}">
              <c16:uniqueId val="{00000004-38FA-419B-AD3F-92D4CFDD6C71}"/>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a:t>% de Desenvolvimento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4C6D-4AB5-9CA6-1548DF1F7C85}"/>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4C6D-4AB5-9CA6-1548DF1F7C8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98</c:v>
                </c:pt>
                <c:pt idx="1">
                  <c:v>2</c:v>
                </c:pt>
              </c:numCache>
            </c:numRef>
          </c:val>
          <c:extLst>
            <c:ext xmlns:c16="http://schemas.microsoft.com/office/drawing/2014/chart" uri="{C3380CC4-5D6E-409C-BE32-E72D297353CC}">
              <c16:uniqueId val="{00000004-4C6D-4AB5-9CA6-1548DF1F7C85}"/>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err="1"/>
              <a:t>Casos</a:t>
            </a:r>
            <a:r>
              <a:rPr lang="en-US" sz="1600" baseline="0" dirty="0"/>
              <a:t> de Teste</a:t>
            </a:r>
            <a:endParaRPr lang="en-US" sz="16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8FA-419B-AD3F-92D4CFDD6C71}"/>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8FA-419B-AD3F-92D4CFDD6C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95</c:v>
                </c:pt>
                <c:pt idx="1">
                  <c:v>5</c:v>
                </c:pt>
              </c:numCache>
            </c:numRef>
          </c:val>
          <c:extLst>
            <c:ext xmlns:c16="http://schemas.microsoft.com/office/drawing/2014/chart" uri="{C3380CC4-5D6E-409C-BE32-E72D297353CC}">
              <c16:uniqueId val="{00000004-38FA-419B-AD3F-92D4CFDD6C71}"/>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a:t>% de Desenvolvimento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4C6D-4AB5-9CA6-1548DF1F7C85}"/>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4C6D-4AB5-9CA6-1548DF1F7C8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Concluído</c:v>
                </c:pt>
                <c:pt idx="1">
                  <c:v>Não Concluído</c:v>
                </c:pt>
              </c:strCache>
            </c:strRef>
          </c:cat>
          <c:val>
            <c:numRef>
              <c:f>Planilha1!$B$2:$B$3</c:f>
              <c:numCache>
                <c:formatCode>General</c:formatCode>
                <c:ptCount val="2"/>
                <c:pt idx="0">
                  <c:v>4</c:v>
                </c:pt>
                <c:pt idx="1">
                  <c:v>1.5</c:v>
                </c:pt>
              </c:numCache>
            </c:numRef>
          </c:val>
          <c:extLst>
            <c:ext xmlns:c16="http://schemas.microsoft.com/office/drawing/2014/chart" uri="{C3380CC4-5D6E-409C-BE32-E72D297353CC}">
              <c16:uniqueId val="{00000004-4C6D-4AB5-9CA6-1548DF1F7C85}"/>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err="1"/>
              <a:t>Casos</a:t>
            </a:r>
            <a:r>
              <a:rPr lang="en-US" sz="1600" baseline="0" dirty="0"/>
              <a:t> de Teste</a:t>
            </a:r>
            <a:endParaRPr lang="en-US" sz="16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8FA-419B-AD3F-92D4CFDD6C71}"/>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8FA-419B-AD3F-92D4CFDD6C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4</c:v>
                </c:pt>
                <c:pt idx="1">
                  <c:v>1.5</c:v>
                </c:pt>
              </c:numCache>
            </c:numRef>
          </c:val>
          <c:extLst>
            <c:ext xmlns:c16="http://schemas.microsoft.com/office/drawing/2014/chart" uri="{C3380CC4-5D6E-409C-BE32-E72D297353CC}">
              <c16:uniqueId val="{00000004-38FA-419B-AD3F-92D4CFDD6C71}"/>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1600" dirty="0"/>
              <a:t>% de Desenvolvimento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pt-BR"/>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 Desenvolvida</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4C6D-4AB5-9CA6-1548DF1F7C85}"/>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4C6D-4AB5-9CA6-1548DF1F7C8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Sucesso</c:v>
                </c:pt>
                <c:pt idx="1">
                  <c:v>Falha</c:v>
                </c:pt>
              </c:strCache>
            </c:strRef>
          </c:cat>
          <c:val>
            <c:numRef>
              <c:f>Planilha1!$B$2:$B$3</c:f>
              <c:numCache>
                <c:formatCode>General</c:formatCode>
                <c:ptCount val="2"/>
                <c:pt idx="0">
                  <c:v>90</c:v>
                </c:pt>
                <c:pt idx="1">
                  <c:v>10</c:v>
                </c:pt>
              </c:numCache>
            </c:numRef>
          </c:val>
          <c:extLst>
            <c:ext xmlns:c16="http://schemas.microsoft.com/office/drawing/2014/chart" uri="{C3380CC4-5D6E-409C-BE32-E72D297353CC}">
              <c16:uniqueId val="{00000004-4C6D-4AB5-9CA6-1548DF1F7C85}"/>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BR"/>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42331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rtão de Nom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ar o Cartão de Nom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pt-BR" sz="8000">
                <a:solidFill>
                  <a:srgbClr val="C8D2BC"/>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pt-BR" sz="8000">
                <a:solidFill>
                  <a:srgbClr val="C8D2BC"/>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erdadeiro ou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ítulo e Texto Vertical">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Texto e Título Vertical">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77064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2193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açã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údo com Legenda">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Imagem com Legenda">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
        <p:nvSpPr>
          <p:cNvPr id="89" name="Shape 8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ítulo e Legenda">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itação com Legenda">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pt-BR" sz="8000">
                <a:solidFill>
                  <a:srgbClr val="C8D2BC"/>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pt-BR" sz="8000">
                <a:solidFill>
                  <a:srgbClr val="C8D2BC"/>
                </a:solidFill>
                <a:latin typeface="Arial"/>
                <a:ea typeface="Arial"/>
                <a:cs typeface="Arial"/>
                <a:sym typeface="Arial"/>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rgbClr val="7C9263">
                <a:alpha val="65882"/>
              </a:srgb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7C9263">
                <a:alpha val="4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DD7E0E">
                <a:alpha val="80000"/>
              </a:srgbClr>
            </a:solidFill>
            <a:ln>
              <a:noFill/>
            </a:ln>
          </p:spPr>
        </p:sp>
        <p:sp>
          <p:nvSpPr>
            <p:cNvPr id="15" name="Shape 15"/>
            <p:cNvSpPr/>
            <p:nvPr/>
          </p:nvSpPr>
          <p:spPr>
            <a:xfrm>
              <a:off x="10371665" y="3589867"/>
              <a:ext cx="1817159" cy="3268132"/>
            </a:xfrm>
            <a:prstGeom prst="triangle">
              <a:avLst>
                <a:gd name="adj" fmla="val 100000"/>
              </a:avLst>
            </a:prstGeom>
            <a:solidFill>
              <a:srgbClr val="7C9263">
                <a:alpha val="65882"/>
              </a:srgb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69803"/>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pt-BR"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‹nº›</a:t>
            </a:fld>
            <a:endParaRPr lang="pt-BR"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hyperlink" Target="https://sites.google.com/view/reclame-sao-joao/manual-de-implanta%C3%A7%C3%A3o" TargetMode="Externa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hyperlink" Target="https://sites.google.com/view/reclame-sao-joao/manual-de-implanta%C3%A7%C3%A3o" TargetMode="Externa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44931" y="3269059"/>
            <a:ext cx="6938127" cy="1646302"/>
          </a:xfrm>
        </p:spPr>
        <p:txBody>
          <a:bodyPr>
            <a:normAutofit/>
          </a:bodyPr>
          <a:lstStyle/>
          <a:p>
            <a:r>
              <a:rPr lang="pt-BR" sz="3600" dirty="0"/>
              <a:t>Apresentação Bimestral de PDS</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43" y="1735704"/>
            <a:ext cx="6780415" cy="2489318"/>
          </a:xfrm>
          <a:prstGeom prst="rect">
            <a:avLst/>
          </a:prstGeom>
        </p:spPr>
      </p:pic>
      <p:sp>
        <p:nvSpPr>
          <p:cNvPr id="4" name="Título 1"/>
          <p:cNvSpPr txBox="1">
            <a:spLocks/>
          </p:cNvSpPr>
          <p:nvPr/>
        </p:nvSpPr>
        <p:spPr>
          <a:xfrm>
            <a:off x="2123786" y="3670841"/>
            <a:ext cx="6938127" cy="1646302"/>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1800" dirty="0"/>
              <a:t>Banco de Dados Integrado</a:t>
            </a:r>
          </a:p>
        </p:txBody>
      </p:sp>
    </p:spTree>
    <p:extLst>
      <p:ext uri="{BB962C8B-B14F-4D97-AF65-F5344CB8AC3E}">
        <p14:creationId xmlns:p14="http://schemas.microsoft.com/office/powerpoint/2010/main" val="414667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9676050" y="6253552"/>
            <a:ext cx="1691014" cy="369332"/>
          </a:xfrm>
          <a:prstGeom prst="rect">
            <a:avLst/>
          </a:prstGeom>
          <a:noFill/>
        </p:spPr>
        <p:txBody>
          <a:bodyPr wrap="square" rtlCol="0">
            <a:spAutoFit/>
          </a:bodyPr>
          <a:lstStyle/>
          <a:p>
            <a:r>
              <a:rPr lang="pt-BR" sz="1800" dirty="0"/>
              <a:t>	Ellen</a:t>
            </a:r>
          </a:p>
        </p:txBody>
      </p:sp>
      <p:graphicFrame>
        <p:nvGraphicFramePr>
          <p:cNvPr id="5" name="Espaço Reservado para Conteúdo 2"/>
          <p:cNvGraphicFramePr>
            <a:graphicFrameLocks/>
          </p:cNvGraphicFramePr>
          <p:nvPr>
            <p:extLst>
              <p:ext uri="{D42A27DB-BD31-4B8C-83A1-F6EECF244321}">
                <p14:modId xmlns:p14="http://schemas.microsoft.com/office/powerpoint/2010/main" val="3336885224"/>
              </p:ext>
            </p:extLst>
          </p:nvPr>
        </p:nvGraphicFramePr>
        <p:xfrm>
          <a:off x="1044597" y="2116176"/>
          <a:ext cx="9292582" cy="2944198"/>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566758">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RESTRIÇÕES</a:t>
                      </a:r>
                      <a:r>
                        <a:rPr lang="pt-BR" sz="1600" b="1" kern="1200" baseline="0" dirty="0">
                          <a:solidFill>
                            <a:schemeClr val="lt1"/>
                          </a:solidFill>
                          <a:latin typeface="+mn-lt"/>
                          <a:ea typeface="+mn-ea"/>
                          <a:cs typeface="+mn-cs"/>
                        </a:rPr>
                        <a:t> DO PROJETO</a:t>
                      </a:r>
                      <a:endParaRPr lang="pt-BR" sz="1600" b="1" kern="1200" dirty="0">
                        <a:solidFill>
                          <a:schemeClr val="lt1"/>
                        </a:solidFill>
                        <a:latin typeface="+mn-lt"/>
                        <a:ea typeface="+mn-ea"/>
                        <a:cs typeface="+mn-cs"/>
                      </a:endParaRPr>
                    </a:p>
                  </a:txBody>
                  <a:tcPr/>
                </a:tc>
                <a:tc hMerge="1">
                  <a:txBody>
                    <a:bodyPr/>
                    <a:lstStyle/>
                    <a:p>
                      <a:endParaRPr lang="pt-BR" dirty="0"/>
                    </a:p>
                  </a:txBody>
                  <a:tcPr/>
                </a:tc>
                <a:extLst>
                  <a:ext uri="{0D108BD9-81ED-4DB2-BD59-A6C34878D82A}">
                    <a16:rowId xmlns:a16="http://schemas.microsoft.com/office/drawing/2014/main" val="10000"/>
                  </a:ext>
                </a:extLst>
              </a:tr>
              <a:tr h="566758">
                <a:tc>
                  <a:txBody>
                    <a:bodyPr/>
                    <a:lstStyle/>
                    <a:p>
                      <a:pPr marL="0" algn="ctr" defTabSz="457200" rtl="0" eaLnBrk="1" latinLnBrk="0" hangingPunct="1">
                        <a:lnSpc>
                          <a:spcPct val="150000"/>
                        </a:lnSpc>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Outras</a:t>
                      </a:r>
                    </a:p>
                  </a:txBody>
                  <a:tcPr/>
                </a:tc>
                <a:tc>
                  <a:txBody>
                    <a:bodyPr/>
                    <a:lstStyle/>
                    <a:p>
                      <a:pPr marL="0" marR="0" lvl="1" indent="0" algn="just" rtl="0">
                        <a:lnSpc>
                          <a:spcPct val="100000"/>
                        </a:lnSpc>
                        <a:spcBef>
                          <a:spcPts val="0"/>
                        </a:spcBef>
                        <a:spcAft>
                          <a:spcPts val="0"/>
                        </a:spcAft>
                        <a:buFont typeface="Arial" panose="020B0604020202020204" pitchFamily="34" charset="0"/>
                        <a:buNone/>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O projeto será desenvolvido na linguagem PHP e no banco de dados MySQL.</a:t>
                      </a:r>
                    </a:p>
                  </a:txBody>
                  <a:tcPr/>
                </a:tc>
                <a:extLst>
                  <a:ext uri="{0D108BD9-81ED-4DB2-BD59-A6C34878D82A}">
                    <a16:rowId xmlns:a16="http://schemas.microsoft.com/office/drawing/2014/main" val="10003"/>
                  </a:ext>
                </a:extLst>
              </a:tr>
              <a:tr h="566758">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Prazos e porcentagem prevista de entrega </a:t>
                      </a:r>
                    </a:p>
                    <a:p>
                      <a:pPr marL="0" algn="ctr" defTabSz="457200" rtl="0" eaLnBrk="1" latinLnBrk="0" hangingPunct="1">
                        <a:lnSpc>
                          <a:spcPct val="150000"/>
                        </a:lnSpc>
                      </a:pPr>
                      <a:endPar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1" indent="0" algn="just" rtl="0">
                        <a:lnSpc>
                          <a:spcPct val="100000"/>
                        </a:lnSpc>
                        <a:spcBef>
                          <a:spcPts val="0"/>
                        </a:spcBef>
                        <a:spcAft>
                          <a:spcPts val="0"/>
                        </a:spcAft>
                        <a:buFont typeface="Arial" panose="020B0604020202020204" pitchFamily="34" charset="0"/>
                        <a:buNone/>
                        <a:tabLst/>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Apresentação na Semana da Tecnologia em 23/10/2017 a 27/10/2017.</a:t>
                      </a:r>
                    </a:p>
                    <a:p>
                      <a:pPr marL="457200" marR="0" lvl="1" indent="0" algn="just" rtl="0">
                        <a:lnSpc>
                          <a:spcPct val="100000"/>
                        </a:lnSpc>
                        <a:spcBef>
                          <a:spcPts val="0"/>
                        </a:spcBef>
                        <a:spcAft>
                          <a:spcPts val="0"/>
                        </a:spcAft>
                        <a:buFont typeface="Arial" panose="020B0604020202020204" pitchFamily="34" charset="0"/>
                        <a:buNone/>
                        <a:tabLst>
                          <a:tab pos="457200" algn="l"/>
                        </a:tabLst>
                      </a:pPr>
                      <a:endPar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endParaRPr>
                    </a:p>
                    <a:p>
                      <a:pPr marL="0" marR="0" lvl="1" indent="0" algn="just" rtl="0">
                        <a:lnSpc>
                          <a:spcPct val="100000"/>
                        </a:lnSpc>
                        <a:spcBef>
                          <a:spcPts val="0"/>
                        </a:spcBef>
                        <a:spcAft>
                          <a:spcPts val="0"/>
                        </a:spcAft>
                        <a:buFont typeface="Arial" panose="020B0604020202020204" pitchFamily="34" charset="0"/>
                        <a:buNone/>
                        <a:tabLst>
                          <a:tab pos="457200" algn="l"/>
                        </a:tabLst>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Deverá ser entregue no mínimo 90% do projeto até o prazo estipulado neste documento.</a:t>
                      </a:r>
                    </a:p>
                    <a:p>
                      <a:pPr marL="457200" marR="0" lvl="1" indent="0" algn="just" rtl="0">
                        <a:lnSpc>
                          <a:spcPct val="100000"/>
                        </a:lnSpc>
                        <a:spcBef>
                          <a:spcPts val="0"/>
                        </a:spcBef>
                        <a:spcAft>
                          <a:spcPts val="0"/>
                        </a:spcAft>
                        <a:buFont typeface="Arial" panose="020B0604020202020204" pitchFamily="34" charset="0"/>
                        <a:buNone/>
                      </a:pPr>
                      <a:endPar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2300764513"/>
                  </a:ext>
                </a:extLst>
              </a:tr>
            </a:tbl>
          </a:graphicData>
        </a:graphic>
      </p:graphicFrame>
      <p:sp>
        <p:nvSpPr>
          <p:cNvPr id="6" name="Título 1"/>
          <p:cNvSpPr txBox="1">
            <a:spLocks/>
          </p:cNvSpPr>
          <p:nvPr/>
        </p:nvSpPr>
        <p:spPr>
          <a:xfrm>
            <a:off x="780398" y="541680"/>
            <a:ext cx="8984862" cy="762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600" dirty="0">
                <a:solidFill>
                  <a:schemeClr val="accent1"/>
                </a:solidFill>
                <a:latin typeface="Trebuchet MS"/>
                <a:ea typeface="Trebuchet MS"/>
                <a:cs typeface="Trebuchet MS"/>
                <a:sym typeface="Trebuchet MS"/>
              </a:rPr>
              <a:t>Termo de abertura: Restrições do Projeto</a:t>
            </a:r>
          </a:p>
        </p:txBody>
      </p:sp>
    </p:spTree>
    <p:extLst>
      <p:ext uri="{BB962C8B-B14F-4D97-AF65-F5344CB8AC3E}">
        <p14:creationId xmlns:p14="http://schemas.microsoft.com/office/powerpoint/2010/main" val="204709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99BA-99CF-4ABF-B5FC-80D4AD86C781}"/>
              </a:ext>
            </a:extLst>
          </p:cNvPr>
          <p:cNvSpPr>
            <a:spLocks noGrp="1"/>
          </p:cNvSpPr>
          <p:nvPr>
            <p:ph type="title"/>
          </p:nvPr>
        </p:nvSpPr>
        <p:spPr/>
        <p:txBody>
          <a:bodyPr/>
          <a:lstStyle/>
          <a:p>
            <a:r>
              <a:rPr lang="pt-BR" dirty="0"/>
              <a:t>Documento de Visão</a:t>
            </a:r>
          </a:p>
        </p:txBody>
      </p:sp>
      <p:sp>
        <p:nvSpPr>
          <p:cNvPr id="3" name="Content Placeholder 2">
            <a:extLst>
              <a:ext uri="{FF2B5EF4-FFF2-40B4-BE49-F238E27FC236}">
                <a16:creationId xmlns:a16="http://schemas.microsoft.com/office/drawing/2014/main" id="{E6CB303C-31DB-472A-B3AA-EABD1969D82D}"/>
              </a:ext>
            </a:extLst>
          </p:cNvPr>
          <p:cNvSpPr>
            <a:spLocks noGrp="1"/>
          </p:cNvSpPr>
          <p:nvPr>
            <p:ph idx="1"/>
          </p:nvPr>
        </p:nvSpPr>
        <p:spPr>
          <a:xfrm>
            <a:off x="677333" y="1836498"/>
            <a:ext cx="8596668" cy="3880773"/>
          </a:xfrm>
        </p:spPr>
        <p:txBody>
          <a:bodyPr/>
          <a:lstStyle/>
          <a:p>
            <a:pPr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Objetivo: coletar, analisar e definir as necessidades e características de alto nível apresentadas durante o desenvolvimento do projeto.</a:t>
            </a:r>
          </a:p>
          <a:p>
            <a:pPr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Foco: descrever os recursos que os envolvidos e </a:t>
            </a:r>
            <a:r>
              <a:rPr lang="pt-BR" sz="2000" dirty="0" err="1">
                <a:solidFill>
                  <a:schemeClr val="tx1"/>
                </a:solidFill>
                <a:latin typeface="Arial" panose="020B0604020202020204" pitchFamily="34" charset="0"/>
                <a:ea typeface="Source Sans Pro Black" panose="020B0803030403020204" pitchFamily="34" charset="0"/>
                <a:cs typeface="Arial" panose="020B0604020202020204" pitchFamily="34" charset="0"/>
              </a:rPr>
              <a:t>Stackeholders</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 necessitam. </a:t>
            </a:r>
          </a:p>
          <a:p>
            <a:pPr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Finalidade: propiciar a melhor definição possível dos requisitos de alto nível  de cada módulo, em termos de necessidades do Projeto Reclame São João e consequentemente as necessidades dos usuários finais.</a:t>
            </a:r>
          </a:p>
          <a:p>
            <a:endParaRPr lang="pt-BR" dirty="0"/>
          </a:p>
          <a:p>
            <a:pPr marL="91441" indent="0">
              <a:buNone/>
            </a:pPr>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40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780398" y="686059"/>
            <a:ext cx="8984862" cy="762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pt-BR" sz="2400" dirty="0">
                <a:solidFill>
                  <a:schemeClr val="accent1"/>
                </a:solidFill>
                <a:latin typeface="Trebuchet MS"/>
                <a:ea typeface="Trebuchet MS"/>
                <a:cs typeface="Trebuchet MS"/>
                <a:sym typeface="Trebuchet MS"/>
              </a:rPr>
              <a:t>Documento de Visão - Necessidades Principais dos</a:t>
            </a:r>
            <a:br>
              <a:rPr lang="pt-BR" sz="2400" dirty="0">
                <a:solidFill>
                  <a:schemeClr val="accent1"/>
                </a:solidFill>
                <a:latin typeface="Trebuchet MS"/>
                <a:ea typeface="Trebuchet MS"/>
                <a:cs typeface="Trebuchet MS"/>
                <a:sym typeface="Trebuchet MS"/>
              </a:rPr>
            </a:br>
            <a:r>
              <a:rPr lang="pt-BR" sz="2400" dirty="0">
                <a:solidFill>
                  <a:schemeClr val="accent1"/>
                </a:solidFill>
                <a:latin typeface="Trebuchet MS"/>
                <a:ea typeface="Trebuchet MS"/>
                <a:cs typeface="Trebuchet MS"/>
                <a:sym typeface="Trebuchet MS"/>
              </a:rPr>
              <a:t> Envolvidos ou Usuários do módulo 01</a:t>
            </a:r>
          </a:p>
        </p:txBody>
      </p:sp>
      <p:graphicFrame>
        <p:nvGraphicFramePr>
          <p:cNvPr id="8" name="Espaço Reservado para Conteúdo 2"/>
          <p:cNvGraphicFramePr>
            <a:graphicFrameLocks/>
          </p:cNvGraphicFramePr>
          <p:nvPr>
            <p:extLst>
              <p:ext uri="{D42A27DB-BD31-4B8C-83A1-F6EECF244321}">
                <p14:modId xmlns:p14="http://schemas.microsoft.com/office/powerpoint/2010/main" val="633027824"/>
              </p:ext>
            </p:extLst>
          </p:nvPr>
        </p:nvGraphicFramePr>
        <p:xfrm>
          <a:off x="780398" y="1448059"/>
          <a:ext cx="9292578" cy="5312849"/>
        </p:xfrm>
        <a:graphic>
          <a:graphicData uri="http://schemas.openxmlformats.org/drawingml/2006/table">
            <a:tbl>
              <a:tblPr firstRow="1" bandRow="1">
                <a:tableStyleId>{5C22544A-7EE6-4342-B048-85BDC9FD1C3A}</a:tableStyleId>
              </a:tblPr>
              <a:tblGrid>
                <a:gridCol w="1467110">
                  <a:extLst>
                    <a:ext uri="{9D8B030D-6E8A-4147-A177-3AD203B41FA5}">
                      <a16:colId xmlns:a16="http://schemas.microsoft.com/office/drawing/2014/main" val="20000"/>
                    </a:ext>
                  </a:extLst>
                </a:gridCol>
                <a:gridCol w="1630416">
                  <a:extLst>
                    <a:ext uri="{9D8B030D-6E8A-4147-A177-3AD203B41FA5}">
                      <a16:colId xmlns:a16="http://schemas.microsoft.com/office/drawing/2014/main" val="3603727913"/>
                    </a:ext>
                  </a:extLst>
                </a:gridCol>
                <a:gridCol w="1548763">
                  <a:extLst>
                    <a:ext uri="{9D8B030D-6E8A-4147-A177-3AD203B41FA5}">
                      <a16:colId xmlns:a16="http://schemas.microsoft.com/office/drawing/2014/main" val="20001"/>
                    </a:ext>
                  </a:extLst>
                </a:gridCol>
                <a:gridCol w="1971555">
                  <a:extLst>
                    <a:ext uri="{9D8B030D-6E8A-4147-A177-3AD203B41FA5}">
                      <a16:colId xmlns:a16="http://schemas.microsoft.com/office/drawing/2014/main" val="3261450057"/>
                    </a:ext>
                  </a:extLst>
                </a:gridCol>
                <a:gridCol w="2674734">
                  <a:extLst>
                    <a:ext uri="{9D8B030D-6E8A-4147-A177-3AD203B41FA5}">
                      <a16:colId xmlns:a16="http://schemas.microsoft.com/office/drawing/2014/main" val="2239384378"/>
                    </a:ext>
                  </a:extLst>
                </a:gridCol>
              </a:tblGrid>
              <a:tr h="443669">
                <a:tc>
                  <a:txBody>
                    <a:bodyPr/>
                    <a:lstStyle/>
                    <a:p>
                      <a:pPr marL="0" indent="0" algn="ctr">
                        <a:lnSpc>
                          <a:spcPct val="150000"/>
                        </a:lnSpc>
                        <a:spcAft>
                          <a:spcPts val="600"/>
                        </a:spcAft>
                      </a:pPr>
                      <a:r>
                        <a:rPr lang="pt-BR" sz="1200" b="1" dirty="0">
                          <a:effectLst/>
                          <a:latin typeface="+mj-lt"/>
                          <a:ea typeface="Times New Roman" panose="02020603050405020304" pitchFamily="18" charset="0"/>
                        </a:rPr>
                        <a:t>Necessidade</a:t>
                      </a:r>
                      <a:endParaRPr lang="pt-BR" sz="1200" dirty="0">
                        <a:effectLst/>
                        <a:latin typeface="+mj-lt"/>
                        <a:ea typeface="Times New Roman" panose="02020603050405020304" pitchFamily="18" charset="0"/>
                      </a:endParaRPr>
                    </a:p>
                  </a:txBody>
                  <a:tcPr marL="68580" marR="68580" marT="0" marB="0"/>
                </a:tc>
                <a:tc>
                  <a:txBody>
                    <a:bodyPr/>
                    <a:lstStyle/>
                    <a:p>
                      <a:pPr marL="0" indent="0" algn="ctr">
                        <a:lnSpc>
                          <a:spcPct val="150000"/>
                        </a:lnSpc>
                        <a:spcAft>
                          <a:spcPts val="600"/>
                        </a:spcAft>
                      </a:pPr>
                      <a:r>
                        <a:rPr lang="pt-BR" sz="1200" b="1" dirty="0">
                          <a:effectLst/>
                          <a:latin typeface="+mj-lt"/>
                          <a:ea typeface="Times New Roman" panose="02020603050405020304" pitchFamily="18" charset="0"/>
                        </a:rPr>
                        <a:t>Prioridade</a:t>
                      </a:r>
                      <a:endParaRPr lang="pt-BR" sz="1200" dirty="0">
                        <a:effectLst/>
                        <a:latin typeface="+mj-lt"/>
                        <a:ea typeface="Times New Roman" panose="02020603050405020304" pitchFamily="18" charset="0"/>
                      </a:endParaRPr>
                    </a:p>
                  </a:txBody>
                  <a:tcPr marL="68580" marR="68580" marT="0" marB="0"/>
                </a:tc>
                <a:tc>
                  <a:txBody>
                    <a:bodyPr/>
                    <a:lstStyle/>
                    <a:p>
                      <a:pPr marL="0" indent="0" algn="ctr">
                        <a:lnSpc>
                          <a:spcPct val="150000"/>
                        </a:lnSpc>
                        <a:spcAft>
                          <a:spcPts val="600"/>
                        </a:spcAft>
                      </a:pPr>
                      <a:r>
                        <a:rPr lang="pt-BR" sz="1200" b="1" dirty="0">
                          <a:effectLst/>
                          <a:latin typeface="+mj-lt"/>
                          <a:ea typeface="Times New Roman" panose="02020603050405020304" pitchFamily="18" charset="0"/>
                        </a:rPr>
                        <a:t>Preocupações</a:t>
                      </a:r>
                      <a:endParaRPr lang="pt-BR" sz="1200" dirty="0">
                        <a:effectLst/>
                        <a:latin typeface="+mj-lt"/>
                        <a:ea typeface="Times New Roman" panose="02020603050405020304" pitchFamily="18" charset="0"/>
                      </a:endParaRPr>
                    </a:p>
                  </a:txBody>
                  <a:tcPr marL="68580" marR="68580" marT="0" marB="0"/>
                </a:tc>
                <a:tc>
                  <a:txBody>
                    <a:bodyPr/>
                    <a:lstStyle/>
                    <a:p>
                      <a:pPr marL="0" indent="0" algn="ctr">
                        <a:lnSpc>
                          <a:spcPct val="150000"/>
                        </a:lnSpc>
                        <a:spcAft>
                          <a:spcPts val="600"/>
                        </a:spcAft>
                      </a:pPr>
                      <a:r>
                        <a:rPr lang="pt-BR" sz="1200" b="1" dirty="0">
                          <a:effectLst/>
                          <a:latin typeface="+mj-lt"/>
                          <a:ea typeface="Times New Roman" panose="02020603050405020304" pitchFamily="18" charset="0"/>
                        </a:rPr>
                        <a:t>Solução Atual</a:t>
                      </a:r>
                      <a:endParaRPr lang="pt-BR" sz="1200" dirty="0">
                        <a:effectLst/>
                        <a:latin typeface="+mj-lt"/>
                        <a:ea typeface="Times New Roman" panose="02020603050405020304" pitchFamily="18" charset="0"/>
                      </a:endParaRPr>
                    </a:p>
                  </a:txBody>
                  <a:tcPr marL="68580" marR="68580" marT="0" marB="0"/>
                </a:tc>
                <a:tc>
                  <a:txBody>
                    <a:bodyPr/>
                    <a:lstStyle/>
                    <a:p>
                      <a:pPr marL="0" indent="0" algn="ctr">
                        <a:lnSpc>
                          <a:spcPct val="150000"/>
                        </a:lnSpc>
                        <a:spcAft>
                          <a:spcPts val="600"/>
                        </a:spcAft>
                      </a:pPr>
                      <a:r>
                        <a:rPr lang="pt-BR" sz="1200" b="1" dirty="0">
                          <a:effectLst/>
                          <a:latin typeface="+mj-lt"/>
                          <a:ea typeface="Times New Roman" panose="02020603050405020304" pitchFamily="18" charset="0"/>
                        </a:rPr>
                        <a:t>Soluções Propostas</a:t>
                      </a:r>
                      <a:endParaRPr lang="pt-BR" sz="12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43669">
                <a:tc>
                  <a:txBody>
                    <a:bodyPr/>
                    <a:lstStyle/>
                    <a:p>
                      <a:pPr marL="0" indent="0" algn="ctr">
                        <a:lnSpc>
                          <a:spcPct val="150000"/>
                        </a:lnSpc>
                        <a:spcAft>
                          <a:spcPts val="600"/>
                        </a:spcAft>
                      </a:pPr>
                      <a:r>
                        <a:rPr lang="pt-BR" sz="1200" dirty="0">
                          <a:effectLst/>
                          <a:latin typeface="+mj-lt"/>
                          <a:ea typeface="Times New Roman" panose="02020603050405020304" pitchFamily="18" charset="0"/>
                        </a:rPr>
                        <a:t>Garantir</a:t>
                      </a:r>
                      <a:r>
                        <a:rPr lang="pt-BR" sz="1200" baseline="0" dirty="0">
                          <a:effectLst/>
                          <a:latin typeface="+mj-lt"/>
                          <a:ea typeface="Times New Roman" panose="02020603050405020304" pitchFamily="18" charset="0"/>
                        </a:rPr>
                        <a:t> </a:t>
                      </a:r>
                      <a:r>
                        <a:rPr lang="pt-BR" sz="1200" dirty="0">
                          <a:effectLst/>
                          <a:latin typeface="+mj-lt"/>
                          <a:ea typeface="Times New Roman" panose="02020603050405020304" pitchFamily="18" charset="0"/>
                        </a:rPr>
                        <a:t>o acesso dos usuários e </a:t>
                      </a:r>
                      <a:r>
                        <a:rPr lang="pt-BR" sz="1200" i="1" dirty="0" err="1">
                          <a:effectLst/>
                          <a:latin typeface="+mj-lt"/>
                          <a:ea typeface="Times New Roman" panose="02020603050405020304" pitchFamily="18" charset="0"/>
                        </a:rPr>
                        <a:t>Stakeholders</a:t>
                      </a:r>
                      <a:r>
                        <a:rPr lang="pt-BR" sz="1200" i="1" dirty="0">
                          <a:effectLst/>
                          <a:latin typeface="+mj-lt"/>
                          <a:ea typeface="Times New Roman" panose="02020603050405020304" pitchFamily="18" charset="0"/>
                        </a:rPr>
                        <a:t>.</a:t>
                      </a:r>
                    </a:p>
                  </a:txBody>
                  <a:tcPr marL="68580" marR="68580" marT="0" marB="0"/>
                </a:tc>
                <a:tc>
                  <a:txBody>
                    <a:bodyPr/>
                    <a:lstStyle/>
                    <a:p>
                      <a:pPr marL="457200">
                        <a:lnSpc>
                          <a:spcPts val="1200"/>
                        </a:lnSpc>
                        <a:spcAft>
                          <a:spcPts val="600"/>
                        </a:spcAft>
                      </a:pPr>
                      <a:r>
                        <a:rPr lang="pt-BR" sz="1200" dirty="0">
                          <a:effectLst/>
                          <a:latin typeface="+mj-lt"/>
                          <a:ea typeface="Times New Roman" panose="02020603050405020304" pitchFamily="18" charset="0"/>
                        </a:rPr>
                        <a:t>Alta</a:t>
                      </a:r>
                    </a:p>
                  </a:txBody>
                  <a:tcPr marL="68580" marR="68580" marT="0" marB="0"/>
                </a:tc>
                <a:tc>
                  <a:txBody>
                    <a:bodyPr/>
                    <a:lstStyle/>
                    <a:p>
                      <a:pPr marL="0" indent="0" algn="ctr">
                        <a:lnSpc>
                          <a:spcPct val="150000"/>
                        </a:lnSpc>
                        <a:spcAft>
                          <a:spcPts val="600"/>
                        </a:spcAft>
                      </a:pPr>
                      <a:r>
                        <a:rPr lang="pt-BR" sz="1100" dirty="0">
                          <a:effectLst/>
                          <a:latin typeface="+mj-lt"/>
                          <a:ea typeface="Times New Roman" panose="02020603050405020304" pitchFamily="18" charset="0"/>
                        </a:rPr>
                        <a:t>Proporcionar o serviço de acesso.</a:t>
                      </a:r>
                    </a:p>
                  </a:txBody>
                  <a:tcPr marL="68580" marR="68580" marT="0" marB="0"/>
                </a:tc>
                <a:tc>
                  <a:txBody>
                    <a:bodyPr/>
                    <a:lstStyle/>
                    <a:p>
                      <a:pPr marL="457200" indent="-457200" algn="ctr">
                        <a:lnSpc>
                          <a:spcPts val="1200"/>
                        </a:lnSpc>
                        <a:spcAft>
                          <a:spcPts val="600"/>
                        </a:spcAft>
                      </a:pPr>
                      <a:r>
                        <a:rPr lang="pt-BR" sz="1200" dirty="0">
                          <a:effectLst/>
                          <a:latin typeface="+mj-lt"/>
                          <a:ea typeface="Times New Roman" panose="02020603050405020304" pitchFamily="18" charset="0"/>
                        </a:rPr>
                        <a:t>Não há para esse projeto.</a:t>
                      </a:r>
                    </a:p>
                  </a:txBody>
                  <a:tcPr marL="68580" marR="68580" marT="0" marB="0"/>
                </a:tc>
                <a:tc>
                  <a:txBody>
                    <a:bodyPr/>
                    <a:lstStyle/>
                    <a:p>
                      <a:pPr marL="0" indent="0" algn="ctr">
                        <a:lnSpc>
                          <a:spcPct val="150000"/>
                        </a:lnSpc>
                        <a:spcAft>
                          <a:spcPts val="600"/>
                        </a:spcAft>
                      </a:pPr>
                      <a:r>
                        <a:rPr lang="pt-BR" sz="1200" dirty="0">
                          <a:effectLst/>
                          <a:latin typeface="+mj-lt"/>
                          <a:ea typeface="Times New Roman" panose="02020603050405020304" pitchFamily="18" charset="0"/>
                        </a:rPr>
                        <a:t>Desenvolver e implementar páginas que permitam o acesso e a interação dos usuários e </a:t>
                      </a:r>
                      <a:r>
                        <a:rPr lang="pt-BR" sz="1200" i="1" dirty="0" err="1">
                          <a:effectLst/>
                          <a:latin typeface="+mj-lt"/>
                          <a:ea typeface="Times New Roman" panose="02020603050405020304" pitchFamily="18" charset="0"/>
                        </a:rPr>
                        <a:t>Stakeholders</a:t>
                      </a:r>
                      <a:r>
                        <a:rPr lang="pt-BR" sz="1200" i="1" dirty="0">
                          <a:effectLst/>
                          <a:latin typeface="+mj-lt"/>
                          <a:ea typeface="Times New Roman" panose="02020603050405020304" pitchFamily="18" charset="0"/>
                        </a:rPr>
                        <a:t> </a:t>
                      </a:r>
                      <a:r>
                        <a:rPr lang="pt-BR" sz="1200" dirty="0">
                          <a:effectLst/>
                          <a:latin typeface="+mj-lt"/>
                          <a:ea typeface="Times New Roman" panose="02020603050405020304" pitchFamily="18" charset="0"/>
                        </a:rPr>
                        <a:t>com o projeto.</a:t>
                      </a:r>
                    </a:p>
                  </a:txBody>
                  <a:tcPr marL="68580" marR="68580" marT="0" marB="0"/>
                </a:tc>
                <a:extLst>
                  <a:ext uri="{0D108BD9-81ED-4DB2-BD59-A6C34878D82A}">
                    <a16:rowId xmlns:a16="http://schemas.microsoft.com/office/drawing/2014/main" val="10003"/>
                  </a:ext>
                </a:extLst>
              </a:tr>
              <a:tr h="677235">
                <a:tc>
                  <a:txBody>
                    <a:bodyPr/>
                    <a:lstStyle/>
                    <a:p>
                      <a:pPr marL="0" indent="0" algn="ctr">
                        <a:lnSpc>
                          <a:spcPct val="150000"/>
                        </a:lnSpc>
                        <a:spcAft>
                          <a:spcPts val="600"/>
                        </a:spcAft>
                      </a:pPr>
                      <a:r>
                        <a:rPr lang="pt-BR" sz="1200" dirty="0">
                          <a:effectLst/>
                          <a:latin typeface="+mj-lt"/>
                          <a:ea typeface="Times New Roman" panose="02020603050405020304" pitchFamily="18" charset="0"/>
                        </a:rPr>
                        <a:t>Cadastro Pessoal</a:t>
                      </a:r>
                    </a:p>
                  </a:txBody>
                  <a:tcPr marL="68580" marR="68580" marT="0" marB="0"/>
                </a:tc>
                <a:tc>
                  <a:txBody>
                    <a:bodyPr/>
                    <a:lstStyle/>
                    <a:p>
                      <a:pPr marL="457200">
                        <a:lnSpc>
                          <a:spcPts val="1200"/>
                        </a:lnSpc>
                        <a:spcAft>
                          <a:spcPts val="600"/>
                        </a:spcAft>
                      </a:pPr>
                      <a:r>
                        <a:rPr lang="pt-BR" sz="1200">
                          <a:effectLst/>
                          <a:latin typeface="+mj-lt"/>
                          <a:ea typeface="Times New Roman" panose="02020603050405020304" pitchFamily="18" charset="0"/>
                        </a:rPr>
                        <a:t>Alta</a:t>
                      </a:r>
                    </a:p>
                  </a:txBody>
                  <a:tcPr marL="68580" marR="68580" marT="0" marB="0"/>
                </a:tc>
                <a:tc>
                  <a:txBody>
                    <a:bodyPr/>
                    <a:lstStyle/>
                    <a:p>
                      <a:pPr marL="0" indent="0" algn="ctr">
                        <a:lnSpc>
                          <a:spcPct val="150000"/>
                        </a:lnSpc>
                        <a:spcAft>
                          <a:spcPts val="600"/>
                        </a:spcAft>
                      </a:pPr>
                      <a:r>
                        <a:rPr lang="pt-BR" sz="1100" dirty="0">
                          <a:effectLst/>
                          <a:latin typeface="+mj-lt"/>
                          <a:ea typeface="Times New Roman" panose="02020603050405020304" pitchFamily="18" charset="0"/>
                        </a:rPr>
                        <a:t>Proporcionar um serviço que faça com que o usuário se cadastre para utilizar as funcionalidades finais do projeto.</a:t>
                      </a:r>
                    </a:p>
                  </a:txBody>
                  <a:tcPr marL="68580" marR="68580" marT="0" marB="0"/>
                </a:tc>
                <a:tc>
                  <a:txBody>
                    <a:bodyPr/>
                    <a:lstStyle/>
                    <a:p>
                      <a:pPr marL="0" indent="0" algn="ctr">
                        <a:lnSpc>
                          <a:spcPts val="1200"/>
                        </a:lnSpc>
                        <a:spcAft>
                          <a:spcPts val="600"/>
                        </a:spcAft>
                      </a:pPr>
                      <a:r>
                        <a:rPr lang="pt-BR" sz="1200" dirty="0">
                          <a:effectLst/>
                          <a:latin typeface="+mj-lt"/>
                          <a:ea typeface="Times New Roman" panose="02020603050405020304" pitchFamily="18" charset="0"/>
                        </a:rPr>
                        <a:t>Não há para este projeto.</a:t>
                      </a:r>
                    </a:p>
                  </a:txBody>
                  <a:tcPr marL="68580" marR="68580" marT="0" marB="0"/>
                </a:tc>
                <a:tc>
                  <a:txBody>
                    <a:bodyPr/>
                    <a:lstStyle/>
                    <a:p>
                      <a:pPr marL="0" indent="0" algn="ctr">
                        <a:lnSpc>
                          <a:spcPct val="150000"/>
                        </a:lnSpc>
                        <a:spcAft>
                          <a:spcPts val="600"/>
                        </a:spcAft>
                      </a:pPr>
                      <a:r>
                        <a:rPr lang="pt-BR" sz="1200" dirty="0">
                          <a:effectLst/>
                          <a:latin typeface="+mj-lt"/>
                          <a:ea typeface="Times New Roman" panose="02020603050405020304" pitchFamily="18" charset="0"/>
                        </a:rPr>
                        <a:t>Desenvolver e implementar uma página para o cadastro do usuário.</a:t>
                      </a:r>
                    </a:p>
                  </a:txBody>
                  <a:tcPr marL="68580" marR="68580" marT="0" marB="0"/>
                </a:tc>
                <a:extLst>
                  <a:ext uri="{0D108BD9-81ED-4DB2-BD59-A6C34878D82A}">
                    <a16:rowId xmlns:a16="http://schemas.microsoft.com/office/drawing/2014/main" val="2300764513"/>
                  </a:ext>
                </a:extLst>
              </a:tr>
              <a:tr h="677235">
                <a:tc>
                  <a:txBody>
                    <a:bodyPr/>
                    <a:lstStyle/>
                    <a:p>
                      <a:pPr marL="0" indent="0" algn="ctr">
                        <a:lnSpc>
                          <a:spcPct val="150000"/>
                        </a:lnSpc>
                        <a:spcAft>
                          <a:spcPts val="600"/>
                        </a:spcAft>
                      </a:pPr>
                      <a:r>
                        <a:rPr lang="pt-BR" sz="1100" dirty="0" err="1">
                          <a:effectLst/>
                          <a:latin typeface="+mj-lt"/>
                          <a:ea typeface="Times New Roman" panose="02020603050405020304" pitchFamily="18" charset="0"/>
                        </a:rPr>
                        <a:t>Logar</a:t>
                      </a:r>
                      <a:r>
                        <a:rPr lang="pt-BR" sz="1100" dirty="0">
                          <a:effectLst/>
                          <a:latin typeface="+mj-lt"/>
                          <a:ea typeface="Times New Roman" panose="02020603050405020304" pitchFamily="18" charset="0"/>
                        </a:rPr>
                        <a:t> no Portal</a:t>
                      </a:r>
                    </a:p>
                  </a:txBody>
                  <a:tcPr marL="68580" marR="68580" marT="0" marB="0"/>
                </a:tc>
                <a:tc>
                  <a:txBody>
                    <a:bodyPr/>
                    <a:lstStyle/>
                    <a:p>
                      <a:pPr marL="457200">
                        <a:lnSpc>
                          <a:spcPts val="1200"/>
                        </a:lnSpc>
                        <a:spcAft>
                          <a:spcPts val="600"/>
                        </a:spcAft>
                      </a:pPr>
                      <a:r>
                        <a:rPr lang="pt-BR" sz="1200">
                          <a:effectLst/>
                          <a:latin typeface="+mj-lt"/>
                          <a:ea typeface="Times New Roman" panose="02020603050405020304" pitchFamily="18" charset="0"/>
                        </a:rPr>
                        <a:t>Alta</a:t>
                      </a:r>
                    </a:p>
                  </a:txBody>
                  <a:tcPr marL="68580" marR="68580" marT="0" marB="0"/>
                </a:tc>
                <a:tc>
                  <a:txBody>
                    <a:bodyPr/>
                    <a:lstStyle/>
                    <a:p>
                      <a:pPr marL="0" indent="0" algn="ctr">
                        <a:lnSpc>
                          <a:spcPct val="150000"/>
                        </a:lnSpc>
                        <a:spcAft>
                          <a:spcPts val="600"/>
                        </a:spcAft>
                      </a:pPr>
                      <a:r>
                        <a:rPr lang="pt-BR" sz="1100" dirty="0">
                          <a:effectLst/>
                          <a:latin typeface="+mj-lt"/>
                          <a:ea typeface="Times New Roman" panose="02020603050405020304" pitchFamily="18" charset="0"/>
                        </a:rPr>
                        <a:t>Proporcionar que o usuário com seu cadastro já realizado possa </a:t>
                      </a:r>
                      <a:r>
                        <a:rPr lang="pt-BR" sz="1100" dirty="0" err="1">
                          <a:effectLst/>
                          <a:latin typeface="+mj-lt"/>
                          <a:ea typeface="Times New Roman" panose="02020603050405020304" pitchFamily="18" charset="0"/>
                        </a:rPr>
                        <a:t>logar</a:t>
                      </a:r>
                      <a:r>
                        <a:rPr lang="pt-BR" sz="1100" dirty="0">
                          <a:effectLst/>
                          <a:latin typeface="+mj-lt"/>
                          <a:ea typeface="Times New Roman" panose="02020603050405020304" pitchFamily="18" charset="0"/>
                        </a:rPr>
                        <a:t> no Portal.</a:t>
                      </a:r>
                    </a:p>
                  </a:txBody>
                  <a:tcPr marL="68580" marR="68580" marT="0" marB="0"/>
                </a:tc>
                <a:tc>
                  <a:txBody>
                    <a:bodyPr/>
                    <a:lstStyle/>
                    <a:p>
                      <a:pPr marL="0" indent="0" algn="ctr">
                        <a:lnSpc>
                          <a:spcPts val="1200"/>
                        </a:lnSpc>
                        <a:spcAft>
                          <a:spcPts val="600"/>
                        </a:spcAft>
                      </a:pPr>
                      <a:r>
                        <a:rPr lang="pt-BR" sz="1200" dirty="0">
                          <a:effectLst/>
                          <a:latin typeface="+mj-lt"/>
                          <a:ea typeface="Times New Roman" panose="02020603050405020304" pitchFamily="18" charset="0"/>
                        </a:rPr>
                        <a:t>Não há para este projeto.</a:t>
                      </a:r>
                    </a:p>
                  </a:txBody>
                  <a:tcPr marL="68580" marR="68580" marT="0" marB="0"/>
                </a:tc>
                <a:tc>
                  <a:txBody>
                    <a:bodyPr/>
                    <a:lstStyle/>
                    <a:p>
                      <a:pPr marL="0" indent="0" algn="ctr">
                        <a:lnSpc>
                          <a:spcPct val="150000"/>
                        </a:lnSpc>
                        <a:spcAft>
                          <a:spcPts val="600"/>
                        </a:spcAft>
                      </a:pPr>
                      <a:r>
                        <a:rPr lang="pt-BR" sz="1200" dirty="0">
                          <a:effectLst/>
                          <a:latin typeface="+mj-lt"/>
                          <a:ea typeface="Times New Roman" panose="02020603050405020304" pitchFamily="18" charset="0"/>
                        </a:rPr>
                        <a:t>Desenvolver e implementar uma área de </a:t>
                      </a:r>
                      <a:r>
                        <a:rPr lang="pt-BR" sz="1200" dirty="0" err="1">
                          <a:effectLst/>
                          <a:latin typeface="+mj-lt"/>
                          <a:ea typeface="Times New Roman" panose="02020603050405020304" pitchFamily="18" charset="0"/>
                        </a:rPr>
                        <a:t>login</a:t>
                      </a:r>
                      <a:r>
                        <a:rPr lang="pt-BR" sz="1200" dirty="0">
                          <a:effectLst/>
                          <a:latin typeface="+mj-lt"/>
                          <a:ea typeface="Times New Roman" panose="02020603050405020304" pitchFamily="18" charset="0"/>
                        </a:rPr>
                        <a:t> para o usuário.</a:t>
                      </a:r>
                    </a:p>
                  </a:txBody>
                  <a:tcPr marL="68580" marR="68580" marT="0" marB="0"/>
                </a:tc>
                <a:extLst>
                  <a:ext uri="{0D108BD9-81ED-4DB2-BD59-A6C34878D82A}">
                    <a16:rowId xmlns:a16="http://schemas.microsoft.com/office/drawing/2014/main" val="2338382319"/>
                  </a:ext>
                </a:extLst>
              </a:tr>
              <a:tr h="677235">
                <a:tc>
                  <a:txBody>
                    <a:bodyPr/>
                    <a:lstStyle/>
                    <a:p>
                      <a:pPr marL="0" indent="0" algn="ctr">
                        <a:lnSpc>
                          <a:spcPct val="150000"/>
                        </a:lnSpc>
                        <a:spcAft>
                          <a:spcPts val="600"/>
                        </a:spcAft>
                      </a:pPr>
                      <a:r>
                        <a:rPr lang="pt-BR" sz="1100" dirty="0">
                          <a:effectLst/>
                          <a:latin typeface="+mj-lt"/>
                          <a:ea typeface="Times New Roman" panose="02020603050405020304" pitchFamily="18" charset="0"/>
                        </a:rPr>
                        <a:t>Editar informações do perfil</a:t>
                      </a:r>
                    </a:p>
                  </a:txBody>
                  <a:tcPr marL="68580" marR="68580" marT="0" marB="0"/>
                </a:tc>
                <a:tc>
                  <a:txBody>
                    <a:bodyPr/>
                    <a:lstStyle/>
                    <a:p>
                      <a:pPr marL="457200">
                        <a:lnSpc>
                          <a:spcPts val="1200"/>
                        </a:lnSpc>
                        <a:spcAft>
                          <a:spcPts val="600"/>
                        </a:spcAft>
                      </a:pPr>
                      <a:r>
                        <a:rPr lang="pt-BR" sz="1200" dirty="0">
                          <a:effectLst/>
                          <a:latin typeface="+mj-lt"/>
                          <a:ea typeface="Times New Roman" panose="02020603050405020304" pitchFamily="18" charset="0"/>
                        </a:rPr>
                        <a:t>Alta</a:t>
                      </a:r>
                    </a:p>
                  </a:txBody>
                  <a:tcPr marL="68580" marR="68580" marT="0" marB="0"/>
                </a:tc>
                <a:tc>
                  <a:txBody>
                    <a:bodyPr/>
                    <a:lstStyle/>
                    <a:p>
                      <a:pPr marL="0" indent="0" algn="ctr">
                        <a:lnSpc>
                          <a:spcPct val="150000"/>
                        </a:lnSpc>
                        <a:spcAft>
                          <a:spcPts val="600"/>
                        </a:spcAft>
                      </a:pPr>
                      <a:r>
                        <a:rPr lang="pt-BR" sz="1100" dirty="0">
                          <a:effectLst/>
                          <a:latin typeface="+mj-lt"/>
                          <a:ea typeface="Times New Roman" panose="02020603050405020304" pitchFamily="18" charset="0"/>
                        </a:rPr>
                        <a:t>Proporcionar ao usuário a opção de editar os dados pertencentes ao seu perfil.</a:t>
                      </a:r>
                    </a:p>
                  </a:txBody>
                  <a:tcPr marL="68580" marR="68580" marT="0" marB="0"/>
                </a:tc>
                <a:tc>
                  <a:txBody>
                    <a:bodyPr/>
                    <a:lstStyle/>
                    <a:p>
                      <a:pPr marL="0" indent="0" algn="ctr">
                        <a:lnSpc>
                          <a:spcPts val="1200"/>
                        </a:lnSpc>
                        <a:spcAft>
                          <a:spcPts val="600"/>
                        </a:spcAft>
                      </a:pPr>
                      <a:r>
                        <a:rPr lang="pt-BR" sz="1200" dirty="0">
                          <a:effectLst/>
                          <a:latin typeface="+mj-lt"/>
                          <a:ea typeface="Times New Roman" panose="02020603050405020304" pitchFamily="18" charset="0"/>
                        </a:rPr>
                        <a:t>Não há para este projeto.</a:t>
                      </a:r>
                    </a:p>
                  </a:txBody>
                  <a:tcPr marL="68580" marR="68580" marT="0" marB="0"/>
                </a:tc>
                <a:tc>
                  <a:txBody>
                    <a:bodyPr/>
                    <a:lstStyle/>
                    <a:p>
                      <a:pPr marL="0" indent="0" algn="ctr">
                        <a:lnSpc>
                          <a:spcPct val="150000"/>
                        </a:lnSpc>
                        <a:spcAft>
                          <a:spcPts val="600"/>
                        </a:spcAft>
                      </a:pPr>
                      <a:r>
                        <a:rPr lang="pt-BR" sz="1200" dirty="0">
                          <a:effectLst/>
                          <a:latin typeface="+mj-lt"/>
                          <a:ea typeface="Times New Roman" panose="02020603050405020304" pitchFamily="18" charset="0"/>
                        </a:rPr>
                        <a:t>Desenvolver e implementar uma opção para editar o perfil do usuário.</a:t>
                      </a:r>
                    </a:p>
                  </a:txBody>
                  <a:tcPr marL="68580" marR="68580" marT="0" marB="0"/>
                </a:tc>
                <a:extLst>
                  <a:ext uri="{0D108BD9-81ED-4DB2-BD59-A6C34878D82A}">
                    <a16:rowId xmlns:a16="http://schemas.microsoft.com/office/drawing/2014/main" val="45482852"/>
                  </a:ext>
                </a:extLst>
              </a:tr>
            </a:tbl>
          </a:graphicData>
        </a:graphic>
      </p:graphicFrame>
    </p:spTree>
    <p:extLst>
      <p:ext uri="{BB962C8B-B14F-4D97-AF65-F5344CB8AC3E}">
        <p14:creationId xmlns:p14="http://schemas.microsoft.com/office/powerpoint/2010/main" val="307884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922921" y="656306"/>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pt-BR" altLang="pt-BR" dirty="0"/>
              <a:t>Pessoas Envolvidas (</a:t>
            </a:r>
            <a:r>
              <a:rPr lang="pt-BR" altLang="pt-BR" i="1" dirty="0" err="1"/>
              <a:t>Stakeholders</a:t>
            </a:r>
            <a:r>
              <a:rPr lang="pt-BR" altLang="pt-BR" i="1" dirty="0"/>
              <a:t>)</a:t>
            </a:r>
            <a:endParaRPr lang="pt-BR" altLang="pt-BR" sz="2800" i="1" dirty="0"/>
          </a:p>
        </p:txBody>
      </p:sp>
      <p:sp>
        <p:nvSpPr>
          <p:cNvPr id="11" name="Content Placeholder 2">
            <a:extLst>
              <a:ext uri="{FF2B5EF4-FFF2-40B4-BE49-F238E27FC236}">
                <a16:creationId xmlns:a16="http://schemas.microsoft.com/office/drawing/2014/main" id="{89138417-49CE-4F26-BB5F-5D1B39B4927E}"/>
              </a:ext>
            </a:extLst>
          </p:cNvPr>
          <p:cNvSpPr>
            <a:spLocks noGrp="1"/>
          </p:cNvSpPr>
          <p:nvPr>
            <p:ph idx="1"/>
          </p:nvPr>
        </p:nvSpPr>
        <p:spPr>
          <a:xfrm>
            <a:off x="637674" y="1696454"/>
            <a:ext cx="9131968" cy="5378114"/>
          </a:xfrm>
        </p:spPr>
        <p:txBody>
          <a:bodyPr>
            <a:normAutofit/>
          </a:bodyPr>
          <a:lstStyle/>
          <a:p>
            <a:pPr marL="91441" indent="0" algn="just">
              <a:lnSpc>
                <a:spcPct val="150000"/>
              </a:lnSpc>
              <a:buNone/>
            </a:pPr>
            <a:r>
              <a:rPr lang="pt-BR" dirty="0"/>
              <a:t> </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Envolvidos ou interessados no projeto Reclame São João, que não necessariamente serão usuários finais do sistema</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Módulo de Usuários</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Módulo de Reclamações</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Módulo de Estabelecimentos</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Módulo de Relatórios</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Módulo Administrativo</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Administrador</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População </a:t>
            </a:r>
          </a:p>
          <a:p>
            <a:pPr>
              <a:buFont typeface="Wingdings" panose="05000000000000000000" pitchFamily="2" charset="2"/>
              <a:buChar char="q"/>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Empresa</a:t>
            </a:r>
          </a:p>
          <a:p>
            <a:endParaRPr lang="pt-BR" sz="1600" dirty="0">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F53B0B21-97AA-46E8-B7B4-46027397375E}"/>
              </a:ext>
            </a:extLst>
          </p:cNvPr>
          <p:cNvSpPr txBox="1"/>
          <p:nvPr/>
        </p:nvSpPr>
        <p:spPr>
          <a:xfrm>
            <a:off x="11145468" y="6380717"/>
            <a:ext cx="2093063" cy="369332"/>
          </a:xfrm>
          <a:prstGeom prst="rect">
            <a:avLst/>
          </a:prstGeom>
          <a:noFill/>
        </p:spPr>
        <p:txBody>
          <a:bodyPr wrap="square" rtlCol="0">
            <a:spAutoFit/>
          </a:bodyPr>
          <a:lstStyle/>
          <a:p>
            <a:r>
              <a:rPr lang="pt-BR" sz="1800" dirty="0"/>
              <a:t>Letícia</a:t>
            </a:r>
          </a:p>
        </p:txBody>
      </p:sp>
    </p:spTree>
    <p:extLst>
      <p:ext uri="{BB962C8B-B14F-4D97-AF65-F5344CB8AC3E}">
        <p14:creationId xmlns:p14="http://schemas.microsoft.com/office/powerpoint/2010/main" val="206285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9676050" y="6253552"/>
            <a:ext cx="1691014" cy="369332"/>
          </a:xfrm>
          <a:prstGeom prst="rect">
            <a:avLst/>
          </a:prstGeom>
          <a:noFill/>
        </p:spPr>
        <p:txBody>
          <a:bodyPr wrap="square" rtlCol="0">
            <a:spAutoFit/>
          </a:bodyPr>
          <a:lstStyle/>
          <a:p>
            <a:r>
              <a:rPr lang="pt-BR" sz="1800" dirty="0"/>
              <a:t>	Ellen</a:t>
            </a:r>
          </a:p>
        </p:txBody>
      </p:sp>
      <p:graphicFrame>
        <p:nvGraphicFramePr>
          <p:cNvPr id="5" name="Espaço Reservado para Conteúdo 2"/>
          <p:cNvGraphicFramePr>
            <a:graphicFrameLocks/>
          </p:cNvGraphicFramePr>
          <p:nvPr>
            <p:extLst>
              <p:ext uri="{D42A27DB-BD31-4B8C-83A1-F6EECF244321}">
                <p14:modId xmlns:p14="http://schemas.microsoft.com/office/powerpoint/2010/main" val="2924831571"/>
              </p:ext>
            </p:extLst>
          </p:nvPr>
        </p:nvGraphicFramePr>
        <p:xfrm>
          <a:off x="1044597" y="2116176"/>
          <a:ext cx="9292582" cy="2932574"/>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443669">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RESTRIÇÕES</a:t>
                      </a:r>
                      <a:r>
                        <a:rPr lang="pt-BR" sz="1600" b="1" kern="1200" baseline="0" dirty="0">
                          <a:solidFill>
                            <a:schemeClr val="lt1"/>
                          </a:solidFill>
                          <a:latin typeface="+mn-lt"/>
                          <a:ea typeface="+mn-ea"/>
                          <a:cs typeface="+mn-cs"/>
                        </a:rPr>
                        <a:t> DO PROJETO</a:t>
                      </a:r>
                      <a:endParaRPr lang="pt-BR" sz="1600" b="1" kern="1200" dirty="0">
                        <a:solidFill>
                          <a:schemeClr val="lt1"/>
                        </a:solidFill>
                        <a:latin typeface="+mn-lt"/>
                        <a:ea typeface="+mn-ea"/>
                        <a:cs typeface="+mn-cs"/>
                      </a:endParaRPr>
                    </a:p>
                  </a:txBody>
                  <a:tcPr/>
                </a:tc>
                <a:tc hMerge="1">
                  <a:txBody>
                    <a:bodyPr/>
                    <a:lstStyle/>
                    <a:p>
                      <a:endParaRPr lang="pt-BR" dirty="0"/>
                    </a:p>
                  </a:txBody>
                  <a:tcPr/>
                </a:tc>
                <a:extLst>
                  <a:ext uri="{0D108BD9-81ED-4DB2-BD59-A6C34878D82A}">
                    <a16:rowId xmlns:a16="http://schemas.microsoft.com/office/drawing/2014/main" val="10000"/>
                  </a:ext>
                </a:extLst>
              </a:tr>
              <a:tr h="443669">
                <a:tc>
                  <a:txBody>
                    <a:bodyPr/>
                    <a:lstStyle/>
                    <a:p>
                      <a:pPr algn="ct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Usuário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É a pessoa que se conectará no site.</a:t>
                      </a:r>
                    </a:p>
                  </a:txBody>
                  <a:tcPr/>
                </a:tc>
                <a:extLst>
                  <a:ext uri="{0D108BD9-81ED-4DB2-BD59-A6C34878D82A}">
                    <a16:rowId xmlns:a16="http://schemas.microsoft.com/office/drawing/2014/main" val="10003"/>
                  </a:ext>
                </a:extLst>
              </a:tr>
              <a:tr h="677235">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População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Responsável por desfrutar do site.</a:t>
                      </a:r>
                    </a:p>
                  </a:txBody>
                  <a:tcPr/>
                </a:tc>
                <a:extLst>
                  <a:ext uri="{0D108BD9-81ED-4DB2-BD59-A6C34878D82A}">
                    <a16:rowId xmlns:a16="http://schemas.microsoft.com/office/drawing/2014/main" val="2300764513"/>
                  </a:ext>
                </a:extLst>
              </a:tr>
              <a:tr h="677235">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Estabelecimento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São as empresas responsáveis por atender o consumidor.</a:t>
                      </a:r>
                    </a:p>
                  </a:txBody>
                  <a:tcPr/>
                </a:tc>
                <a:extLst>
                  <a:ext uri="{0D108BD9-81ED-4DB2-BD59-A6C34878D82A}">
                    <a16:rowId xmlns:a16="http://schemas.microsoft.com/office/drawing/2014/main" val="2338382319"/>
                  </a:ext>
                </a:extLst>
              </a:tr>
              <a:tr h="677235">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Administrador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Responsável pelo gerenciamento do site.</a:t>
                      </a:r>
                    </a:p>
                  </a:txBody>
                  <a:tcPr/>
                </a:tc>
                <a:extLst>
                  <a:ext uri="{0D108BD9-81ED-4DB2-BD59-A6C34878D82A}">
                    <a16:rowId xmlns:a16="http://schemas.microsoft.com/office/drawing/2014/main" val="45482852"/>
                  </a:ext>
                </a:extLst>
              </a:tr>
            </a:tbl>
          </a:graphicData>
        </a:graphic>
      </p:graphicFrame>
      <p:sp>
        <p:nvSpPr>
          <p:cNvPr id="6" name="Título 1"/>
          <p:cNvSpPr txBox="1">
            <a:spLocks/>
          </p:cNvSpPr>
          <p:nvPr/>
        </p:nvSpPr>
        <p:spPr>
          <a:xfrm>
            <a:off x="780398" y="541680"/>
            <a:ext cx="8984862" cy="762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600" dirty="0">
                <a:solidFill>
                  <a:schemeClr val="accent1"/>
                </a:solidFill>
                <a:latin typeface="Trebuchet MS"/>
                <a:ea typeface="Trebuchet MS"/>
                <a:cs typeface="Trebuchet MS"/>
                <a:sym typeface="Trebuchet MS"/>
              </a:rPr>
              <a:t>Usuários</a:t>
            </a:r>
          </a:p>
        </p:txBody>
      </p:sp>
    </p:spTree>
    <p:extLst>
      <p:ext uri="{BB962C8B-B14F-4D97-AF65-F5344CB8AC3E}">
        <p14:creationId xmlns:p14="http://schemas.microsoft.com/office/powerpoint/2010/main" val="29630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24A9-9F37-48AE-B7E1-3A8825059181}"/>
              </a:ext>
            </a:extLst>
          </p:cNvPr>
          <p:cNvSpPr>
            <a:spLocks noGrp="1"/>
          </p:cNvSpPr>
          <p:nvPr>
            <p:ph type="title"/>
          </p:nvPr>
        </p:nvSpPr>
        <p:spPr/>
        <p:txBody>
          <a:bodyPr/>
          <a:lstStyle/>
          <a:p>
            <a:r>
              <a:rPr lang="pt-BR" dirty="0"/>
              <a:t>Necessidades Principais</a:t>
            </a:r>
          </a:p>
        </p:txBody>
      </p:sp>
      <p:sp>
        <p:nvSpPr>
          <p:cNvPr id="3" name="Content Placeholder 2">
            <a:extLst>
              <a:ext uri="{FF2B5EF4-FFF2-40B4-BE49-F238E27FC236}">
                <a16:creationId xmlns:a16="http://schemas.microsoft.com/office/drawing/2014/main" id="{55F5805B-7907-4D60-9E42-5F690113D37D}"/>
              </a:ext>
            </a:extLst>
          </p:cNvPr>
          <p:cNvSpPr>
            <a:spLocks noGrp="1"/>
          </p:cNvSpPr>
          <p:nvPr>
            <p:ph idx="1"/>
          </p:nvPr>
        </p:nvSpPr>
        <p:spPr>
          <a:xfrm>
            <a:off x="677333" y="1496291"/>
            <a:ext cx="8596668" cy="4545072"/>
          </a:xfrm>
        </p:spPr>
        <p:txBody>
          <a:bodyPr/>
          <a:lstStyle/>
          <a:p>
            <a:pPr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São os requisitos que um módulo tem de priorizar durante o desenvolvimento de suas atividades, com a finalidade de que durante a integração do projeto este apresente o, mínimo, resultado esperado em funcionamento.</a:t>
            </a:r>
          </a:p>
        </p:txBody>
      </p:sp>
    </p:spTree>
    <p:extLst>
      <p:ext uri="{BB962C8B-B14F-4D97-AF65-F5344CB8AC3E}">
        <p14:creationId xmlns:p14="http://schemas.microsoft.com/office/powerpoint/2010/main" val="76550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E4FA-1D8B-4C1B-92BA-FC6642710B7F}"/>
              </a:ext>
            </a:extLst>
          </p:cNvPr>
          <p:cNvSpPr>
            <a:spLocks noGrp="1"/>
          </p:cNvSpPr>
          <p:nvPr>
            <p:ph type="title"/>
          </p:nvPr>
        </p:nvSpPr>
        <p:spPr>
          <a:xfrm>
            <a:off x="677333" y="332509"/>
            <a:ext cx="8596668" cy="1320800"/>
          </a:xfrm>
        </p:spPr>
        <p:txBody>
          <a:bodyPr/>
          <a:lstStyle/>
          <a:p>
            <a:r>
              <a:rPr lang="pt-BR" dirty="0"/>
              <a:t>Necessidades Principais</a:t>
            </a:r>
          </a:p>
        </p:txBody>
      </p:sp>
      <p:sp>
        <p:nvSpPr>
          <p:cNvPr id="3" name="Content Placeholder 2">
            <a:extLst>
              <a:ext uri="{FF2B5EF4-FFF2-40B4-BE49-F238E27FC236}">
                <a16:creationId xmlns:a16="http://schemas.microsoft.com/office/drawing/2014/main" id="{58BF6343-84F9-4747-A446-148A6DD0BB2D}"/>
              </a:ext>
            </a:extLst>
          </p:cNvPr>
          <p:cNvSpPr>
            <a:spLocks noGrp="1"/>
          </p:cNvSpPr>
          <p:nvPr>
            <p:ph idx="1"/>
          </p:nvPr>
        </p:nvSpPr>
        <p:spPr>
          <a:xfrm>
            <a:off x="263237" y="1399309"/>
            <a:ext cx="11762508" cy="4628199"/>
          </a:xfrm>
        </p:spPr>
        <p:txBody>
          <a:bodyPr/>
          <a:lstStyle/>
          <a:p>
            <a:pPr marL="91441" indent="0">
              <a:buNone/>
            </a:pPr>
            <a:endParaRPr lang="pt-BR" b="1" dirty="0"/>
          </a:p>
          <a:p>
            <a:r>
              <a:rPr lang="pt-BR" dirty="0"/>
              <a:t> </a:t>
            </a:r>
          </a:p>
        </p:txBody>
      </p:sp>
      <p:graphicFrame>
        <p:nvGraphicFramePr>
          <p:cNvPr id="20" name="Tabela 19"/>
          <p:cNvGraphicFramePr>
            <a:graphicFrameLocks noGrp="1"/>
          </p:cNvGraphicFramePr>
          <p:nvPr>
            <p:extLst>
              <p:ext uri="{D42A27DB-BD31-4B8C-83A1-F6EECF244321}">
                <p14:modId xmlns:p14="http://schemas.microsoft.com/office/powerpoint/2010/main" val="1234942210"/>
              </p:ext>
            </p:extLst>
          </p:nvPr>
        </p:nvGraphicFramePr>
        <p:xfrm>
          <a:off x="1145998" y="1246910"/>
          <a:ext cx="8649165" cy="5211735"/>
        </p:xfrm>
        <a:graphic>
          <a:graphicData uri="http://schemas.openxmlformats.org/drawingml/2006/table">
            <a:tbl>
              <a:tblPr firstRow="1" bandRow="1">
                <a:tableStyleId>{96AF46F2-BC15-4263-B032-806326C9E196}</a:tableStyleId>
              </a:tblPr>
              <a:tblGrid>
                <a:gridCol w="1493030">
                  <a:extLst>
                    <a:ext uri="{9D8B030D-6E8A-4147-A177-3AD203B41FA5}">
                      <a16:colId xmlns:a16="http://schemas.microsoft.com/office/drawing/2014/main" val="2922578021"/>
                    </a:ext>
                  </a:extLst>
                </a:gridCol>
                <a:gridCol w="1238491">
                  <a:extLst>
                    <a:ext uri="{9D8B030D-6E8A-4147-A177-3AD203B41FA5}">
                      <a16:colId xmlns:a16="http://schemas.microsoft.com/office/drawing/2014/main" val="17301417"/>
                    </a:ext>
                  </a:extLst>
                </a:gridCol>
                <a:gridCol w="2457978">
                  <a:extLst>
                    <a:ext uri="{9D8B030D-6E8A-4147-A177-3AD203B41FA5}">
                      <a16:colId xmlns:a16="http://schemas.microsoft.com/office/drawing/2014/main" val="936928767"/>
                    </a:ext>
                  </a:extLst>
                </a:gridCol>
                <a:gridCol w="1729833">
                  <a:extLst>
                    <a:ext uri="{9D8B030D-6E8A-4147-A177-3AD203B41FA5}">
                      <a16:colId xmlns:a16="http://schemas.microsoft.com/office/drawing/2014/main" val="1797860204"/>
                    </a:ext>
                  </a:extLst>
                </a:gridCol>
                <a:gridCol w="1729833">
                  <a:extLst>
                    <a:ext uri="{9D8B030D-6E8A-4147-A177-3AD203B41FA5}">
                      <a16:colId xmlns:a16="http://schemas.microsoft.com/office/drawing/2014/main" val="2370435610"/>
                    </a:ext>
                  </a:extLst>
                </a:gridCol>
              </a:tblGrid>
              <a:tr h="409750">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0" indent="0" algn="ctr">
                        <a:lnSpc>
                          <a:spcPts val="1200"/>
                        </a:lnSpc>
                        <a:spcAft>
                          <a:spcPts val="600"/>
                        </a:spcAft>
                      </a:pPr>
                      <a:r>
                        <a:rPr lang="pt-BR" sz="1400" b="1" dirty="0">
                          <a:effectLst/>
                          <a:latin typeface="Times New Roman" panose="02020603050405020304" pitchFamily="18" charset="0"/>
                          <a:ea typeface="Times New Roman" panose="02020603050405020304" pitchFamily="18" charset="0"/>
                        </a:rPr>
                        <a:t>Necessidade</a:t>
                      </a:r>
                      <a:endParaRPr lang="pt-B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gn="ctr">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0" indent="0" algn="l">
                        <a:lnSpc>
                          <a:spcPts val="1200"/>
                        </a:lnSpc>
                        <a:spcAft>
                          <a:spcPts val="600"/>
                        </a:spcAft>
                      </a:pPr>
                      <a:r>
                        <a:rPr lang="pt-BR" sz="1400" b="1" dirty="0">
                          <a:effectLst/>
                          <a:latin typeface="Times New Roman" panose="02020603050405020304" pitchFamily="18" charset="0"/>
                          <a:ea typeface="Times New Roman" panose="02020603050405020304" pitchFamily="18" charset="0"/>
                        </a:rPr>
                        <a:t>Prioridade</a:t>
                      </a:r>
                      <a:endParaRPr lang="pt-B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0" indent="0" algn="ctr">
                        <a:lnSpc>
                          <a:spcPts val="1200"/>
                        </a:lnSpc>
                        <a:spcAft>
                          <a:spcPts val="600"/>
                        </a:spcAft>
                      </a:pPr>
                      <a:r>
                        <a:rPr lang="pt-BR" sz="1200" b="1" dirty="0">
                          <a:effectLst/>
                          <a:latin typeface="Times New Roman" panose="02020603050405020304" pitchFamily="18" charset="0"/>
                          <a:ea typeface="Times New Roman" panose="02020603050405020304" pitchFamily="18" charset="0"/>
                        </a:rPr>
                        <a:t>Preocupações</a:t>
                      </a:r>
                      <a:endParaRPr lang="pt-BR"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0" indent="0" algn="ctr">
                        <a:lnSpc>
                          <a:spcPts val="1200"/>
                        </a:lnSpc>
                        <a:spcAft>
                          <a:spcPts val="600"/>
                        </a:spcAft>
                      </a:pPr>
                      <a:r>
                        <a:rPr lang="pt-BR" sz="1400" b="1" dirty="0">
                          <a:effectLst/>
                          <a:latin typeface="Times New Roman" panose="02020603050405020304" pitchFamily="18" charset="0"/>
                          <a:ea typeface="Times New Roman" panose="02020603050405020304" pitchFamily="18" charset="0"/>
                        </a:rPr>
                        <a:t>Solução Atual</a:t>
                      </a:r>
                      <a:endParaRPr lang="pt-B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0" indent="6350">
                        <a:lnSpc>
                          <a:spcPts val="1200"/>
                        </a:lnSpc>
                        <a:spcAft>
                          <a:spcPts val="600"/>
                        </a:spcAft>
                      </a:pPr>
                      <a:r>
                        <a:rPr lang="pt-BR" sz="1400" b="1" dirty="0">
                          <a:effectLst/>
                          <a:latin typeface="Times New Roman" panose="02020603050405020304" pitchFamily="18" charset="0"/>
                          <a:ea typeface="Times New Roman" panose="02020603050405020304" pitchFamily="18" charset="0"/>
                        </a:rPr>
                        <a:t>Soluções Propostas</a:t>
                      </a:r>
                      <a:endParaRPr lang="pt-BR"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64567530"/>
                  </a:ext>
                </a:extLst>
              </a:tr>
              <a:tr h="426572">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Cadastrar novo estabelecimento</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Alta</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Proporcionar a opção de novos estabelecimentos se cadastrar no portal através de formulários.</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e implementar um Sistema Web que registre o cadastro de empresas.</a:t>
                      </a:r>
                    </a:p>
                  </a:txBody>
                  <a:tcPr marL="68580" marR="68580" marT="0" marB="0"/>
                </a:tc>
                <a:extLst>
                  <a:ext uri="{0D108BD9-81ED-4DB2-BD59-A6C34878D82A}">
                    <a16:rowId xmlns:a16="http://schemas.microsoft.com/office/drawing/2014/main" val="4099677492"/>
                  </a:ext>
                </a:extLst>
              </a:tr>
              <a:tr h="426572">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Gerenciamento de página</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Média</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Proporcionar modificações na página dos estabelecimentos.</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e implementar um Sistema Web que torne possível as modificações requeridas pelos estabelecimentos.</a:t>
                      </a:r>
                    </a:p>
                  </a:txBody>
                  <a:tcPr marL="68580" marR="68580" marT="0" marB="0"/>
                </a:tc>
                <a:extLst>
                  <a:ext uri="{0D108BD9-81ED-4DB2-BD59-A6C34878D82A}">
                    <a16:rowId xmlns:a16="http://schemas.microsoft.com/office/drawing/2014/main" val="2644376972"/>
                  </a:ext>
                </a:extLst>
              </a:tr>
              <a:tr h="426572">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Gerenciar as respostas</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Alta</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Proporcionar a comunicação dos clientes com a empresa na tentativa de melhoria no problema requisitado.</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e implementar um Sistema Web que seja capaz de manter uma ligação do cliente com a empresa.</a:t>
                      </a:r>
                    </a:p>
                  </a:txBody>
                  <a:tcPr marL="68580" marR="68580" marT="0" marB="0"/>
                </a:tc>
                <a:extLst>
                  <a:ext uri="{0D108BD9-81ED-4DB2-BD59-A6C34878D82A}">
                    <a16:rowId xmlns:a16="http://schemas.microsoft.com/office/drawing/2014/main" val="2504695668"/>
                  </a:ext>
                </a:extLst>
              </a:tr>
              <a:tr h="1281545">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Pesquisa sobre histórico</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Média</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Proporciona o histórico de reclamações que as empresas cadastradas tiveram ao longo do portal.</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e implementar um Sistema Web que seja capaz de armazenar as reclamações e apresenta-las em modo de histórico.</a:t>
                      </a:r>
                    </a:p>
                  </a:txBody>
                  <a:tcPr marL="68580" marR="68580" marT="0" marB="0"/>
                </a:tc>
                <a:extLst>
                  <a:ext uri="{0D108BD9-81ED-4DB2-BD59-A6C34878D82A}">
                    <a16:rowId xmlns:a16="http://schemas.microsoft.com/office/drawing/2014/main" val="2503237155"/>
                  </a:ext>
                </a:extLst>
              </a:tr>
            </a:tbl>
          </a:graphicData>
        </a:graphic>
      </p:graphicFrame>
    </p:spTree>
    <p:extLst>
      <p:ext uri="{BB962C8B-B14F-4D97-AF65-F5344CB8AC3E}">
        <p14:creationId xmlns:p14="http://schemas.microsoft.com/office/powerpoint/2010/main" val="413463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75715" y="703599"/>
            <a:ext cx="9132425" cy="646331"/>
          </a:xfrm>
          <a:prstGeom prst="rect">
            <a:avLst/>
          </a:prstGeom>
          <a:noFill/>
        </p:spPr>
        <p:txBody>
          <a:bodyPr wrap="square" rtlCol="0">
            <a:spAutoFit/>
          </a:bodyPr>
          <a:lstStyle/>
          <a:p>
            <a:pPr>
              <a:buClr>
                <a:schemeClr val="accent1"/>
              </a:buClr>
            </a:pPr>
            <a:r>
              <a:rPr lang="pt-BR" sz="3600" dirty="0">
                <a:solidFill>
                  <a:schemeClr val="accent1"/>
                </a:solidFill>
              </a:rPr>
              <a:t>Necessidades Principais</a:t>
            </a:r>
            <a:endParaRPr lang="pt-BR" sz="3600" dirty="0">
              <a:solidFill>
                <a:schemeClr val="accent1"/>
              </a:solidFill>
              <a:latin typeface="Trebuchet MS"/>
              <a:ea typeface="Trebuchet MS"/>
              <a:cs typeface="Trebuchet MS"/>
              <a:sym typeface="Trebuchet MS"/>
            </a:endParaRPr>
          </a:p>
        </p:txBody>
      </p:sp>
      <p:graphicFrame>
        <p:nvGraphicFramePr>
          <p:cNvPr id="11" name="Espaço Reservado para Conteúdo 10"/>
          <p:cNvGraphicFramePr>
            <a:graphicFrameLocks noGrp="1"/>
          </p:cNvGraphicFramePr>
          <p:nvPr>
            <p:ph idx="1"/>
            <p:extLst>
              <p:ext uri="{D42A27DB-BD31-4B8C-83A1-F6EECF244321}">
                <p14:modId xmlns:p14="http://schemas.microsoft.com/office/powerpoint/2010/main" val="3297315257"/>
              </p:ext>
            </p:extLst>
          </p:nvPr>
        </p:nvGraphicFramePr>
        <p:xfrm>
          <a:off x="677863" y="1468438"/>
          <a:ext cx="10101260" cy="4433598"/>
        </p:xfrm>
        <a:graphic>
          <a:graphicData uri="http://schemas.openxmlformats.org/drawingml/2006/table">
            <a:tbl>
              <a:tblPr firstRow="1" bandRow="1">
                <a:tableStyleId>{96AF46F2-BC15-4263-B032-806326C9E196}</a:tableStyleId>
              </a:tblPr>
              <a:tblGrid>
                <a:gridCol w="1671798">
                  <a:extLst>
                    <a:ext uri="{9D8B030D-6E8A-4147-A177-3AD203B41FA5}">
                      <a16:colId xmlns:a16="http://schemas.microsoft.com/office/drawing/2014/main" val="3508892107"/>
                    </a:ext>
                  </a:extLst>
                </a:gridCol>
                <a:gridCol w="1006997">
                  <a:extLst>
                    <a:ext uri="{9D8B030D-6E8A-4147-A177-3AD203B41FA5}">
                      <a16:colId xmlns:a16="http://schemas.microsoft.com/office/drawing/2014/main" val="640473444"/>
                    </a:ext>
                  </a:extLst>
                </a:gridCol>
                <a:gridCol w="3381961">
                  <a:extLst>
                    <a:ext uri="{9D8B030D-6E8A-4147-A177-3AD203B41FA5}">
                      <a16:colId xmlns:a16="http://schemas.microsoft.com/office/drawing/2014/main" val="3854430934"/>
                    </a:ext>
                  </a:extLst>
                </a:gridCol>
                <a:gridCol w="1815072">
                  <a:extLst>
                    <a:ext uri="{9D8B030D-6E8A-4147-A177-3AD203B41FA5}">
                      <a16:colId xmlns:a16="http://schemas.microsoft.com/office/drawing/2014/main" val="3201475286"/>
                    </a:ext>
                  </a:extLst>
                </a:gridCol>
                <a:gridCol w="2225432">
                  <a:extLst>
                    <a:ext uri="{9D8B030D-6E8A-4147-A177-3AD203B41FA5}">
                      <a16:colId xmlns:a16="http://schemas.microsoft.com/office/drawing/2014/main" val="245494236"/>
                    </a:ext>
                  </a:extLst>
                </a:gridCol>
              </a:tblGrid>
              <a:tr h="795774">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457200" algn="l">
                        <a:lnSpc>
                          <a:spcPts val="1200"/>
                        </a:lnSpc>
                        <a:spcAft>
                          <a:spcPts val="600"/>
                        </a:spcAft>
                      </a:pPr>
                      <a:r>
                        <a:rPr lang="pt-BR" sz="1400" b="1" dirty="0">
                          <a:effectLst/>
                          <a:latin typeface="Times New Roman" panose="02020603050405020304" pitchFamily="18" charset="0"/>
                          <a:ea typeface="Times New Roman" panose="02020603050405020304" pitchFamily="18" charset="0"/>
                        </a:rPr>
                        <a:t>Necessidade</a:t>
                      </a:r>
                      <a:endParaRPr lang="pt-B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0" indent="0" algn="l">
                        <a:lnSpc>
                          <a:spcPts val="1200"/>
                        </a:lnSpc>
                        <a:spcAft>
                          <a:spcPts val="600"/>
                        </a:spcAft>
                      </a:pPr>
                      <a:r>
                        <a:rPr lang="pt-BR" sz="1400" b="1" dirty="0">
                          <a:effectLst/>
                          <a:latin typeface="Times New Roman" panose="02020603050405020304" pitchFamily="18" charset="0"/>
                          <a:ea typeface="Times New Roman" panose="02020603050405020304" pitchFamily="18" charset="0"/>
                        </a:rPr>
                        <a:t>Prioridade</a:t>
                      </a:r>
                      <a:endParaRPr lang="pt-B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457200" algn="l">
                        <a:lnSpc>
                          <a:spcPts val="1200"/>
                        </a:lnSpc>
                        <a:spcAft>
                          <a:spcPts val="600"/>
                        </a:spcAft>
                      </a:pPr>
                      <a:r>
                        <a:rPr lang="pt-BR" sz="1200" b="1" dirty="0">
                          <a:effectLst/>
                          <a:latin typeface="Times New Roman" panose="02020603050405020304" pitchFamily="18" charset="0"/>
                          <a:ea typeface="Times New Roman" panose="02020603050405020304" pitchFamily="18" charset="0"/>
                        </a:rPr>
                        <a:t>Preocupações</a:t>
                      </a:r>
                      <a:endParaRPr lang="pt-BR"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457200">
                        <a:lnSpc>
                          <a:spcPts val="1200"/>
                        </a:lnSpc>
                        <a:spcAft>
                          <a:spcPts val="600"/>
                        </a:spcAft>
                      </a:pPr>
                      <a:r>
                        <a:rPr lang="pt-BR" sz="1400" b="1" dirty="0">
                          <a:effectLst/>
                          <a:latin typeface="Times New Roman" panose="02020603050405020304" pitchFamily="18" charset="0"/>
                          <a:ea typeface="Times New Roman" panose="02020603050405020304" pitchFamily="18" charset="0"/>
                        </a:rPr>
                        <a:t>Solução Atual</a:t>
                      </a:r>
                      <a:endParaRPr lang="pt-B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lnSpc>
                          <a:spcPts val="1200"/>
                        </a:lnSpc>
                        <a:spcAft>
                          <a:spcPts val="600"/>
                        </a:spcAft>
                      </a:pPr>
                      <a:endParaRPr lang="pt-BR" sz="1400" b="1" dirty="0">
                        <a:effectLst/>
                        <a:latin typeface="Times New Roman" panose="02020603050405020304" pitchFamily="18" charset="0"/>
                        <a:ea typeface="Times New Roman" panose="02020603050405020304" pitchFamily="18" charset="0"/>
                      </a:endParaRPr>
                    </a:p>
                    <a:p>
                      <a:pPr marL="457200">
                        <a:lnSpc>
                          <a:spcPts val="1200"/>
                        </a:lnSpc>
                        <a:spcAft>
                          <a:spcPts val="600"/>
                        </a:spcAft>
                      </a:pPr>
                      <a:r>
                        <a:rPr lang="pt-BR" sz="1400" b="1" dirty="0">
                          <a:effectLst/>
                          <a:latin typeface="Times New Roman" panose="02020603050405020304" pitchFamily="18" charset="0"/>
                          <a:ea typeface="Times New Roman" panose="02020603050405020304" pitchFamily="18" charset="0"/>
                        </a:rPr>
                        <a:t>Soluções Propostas</a:t>
                      </a:r>
                      <a:endParaRPr lang="pt-BR"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8057696"/>
                  </a:ext>
                </a:extLst>
              </a:tr>
              <a:tr h="1136820">
                <a:tc>
                  <a:txBody>
                    <a:bodyPr/>
                    <a:lstStyle/>
                    <a:p>
                      <a:pPr marL="0" indent="0" algn="ctr">
                        <a:lnSpc>
                          <a:spcPct val="150000"/>
                        </a:lnSpc>
                        <a:spcAft>
                          <a:spcPts val="600"/>
                        </a:spcAft>
                      </a:pPr>
                      <a:r>
                        <a:rPr lang="pt-BR" sz="1400" dirty="0">
                          <a:effectLst/>
                          <a:latin typeface="Times New Roman" panose="02020603050405020304" pitchFamily="18" charset="0"/>
                          <a:ea typeface="Times New Roman" panose="02020603050405020304" pitchFamily="18" charset="0"/>
                        </a:rPr>
                        <a:t>Denunciar Cliente</a:t>
                      </a:r>
                    </a:p>
                  </a:txBody>
                  <a:tcPr marL="68580" marR="68580" marT="0" marB="0"/>
                </a:tc>
                <a:tc>
                  <a:txBody>
                    <a:bodyPr/>
                    <a:lstStyle/>
                    <a:p>
                      <a:pPr marL="0" indent="0" algn="ctr">
                        <a:lnSpc>
                          <a:spcPct val="150000"/>
                        </a:lnSpc>
                        <a:spcAft>
                          <a:spcPts val="600"/>
                        </a:spcAft>
                      </a:pPr>
                      <a:r>
                        <a:rPr lang="pt-BR" sz="1400" dirty="0">
                          <a:effectLst/>
                          <a:latin typeface="Times New Roman" panose="02020603050405020304" pitchFamily="18" charset="0"/>
                          <a:ea typeface="Times New Roman" panose="02020603050405020304" pitchFamily="18" charset="0"/>
                        </a:rPr>
                        <a:t>Alta</a:t>
                      </a:r>
                    </a:p>
                  </a:txBody>
                  <a:tcPr marL="68580" marR="68580" marT="0" marB="0"/>
                </a:tc>
                <a:tc>
                  <a:txBody>
                    <a:bodyPr/>
                    <a:lstStyle/>
                    <a:p>
                      <a:pPr marL="0" indent="0" algn="l">
                        <a:lnSpc>
                          <a:spcPct val="150000"/>
                        </a:lnSpc>
                        <a:spcAft>
                          <a:spcPts val="600"/>
                        </a:spcAft>
                        <a:tabLst/>
                      </a:pPr>
                      <a:r>
                        <a:rPr lang="pt-BR" sz="1400" dirty="0">
                          <a:effectLst/>
                          <a:latin typeface="Times New Roman" panose="02020603050405020304" pitchFamily="18" charset="0"/>
                          <a:ea typeface="Times New Roman" panose="02020603050405020304" pitchFamily="18" charset="0"/>
                        </a:rPr>
                        <a:t>Proporcionar a empresa a opção de comentários abusivos no portal.</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e implementar um Sistema Web que seja capaz de registrar os clientes que fizeram comentário indevidos.</a:t>
                      </a:r>
                    </a:p>
                  </a:txBody>
                  <a:tcPr marL="68580" marR="68580" marT="0" marB="0"/>
                </a:tc>
                <a:extLst>
                  <a:ext uri="{0D108BD9-81ED-4DB2-BD59-A6C34878D82A}">
                    <a16:rowId xmlns:a16="http://schemas.microsoft.com/office/drawing/2014/main" val="2202698757"/>
                  </a:ext>
                </a:extLst>
              </a:tr>
              <a:tr h="1136820">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Marcar Reunião</a:t>
                      </a:r>
                    </a:p>
                  </a:txBody>
                  <a:tcPr marL="68580" marR="68580" marT="0" marB="0"/>
                </a:tc>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Alta</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Proporcionar uma reunião entre o cliente e a empresa, relacionado a reclamações realizadas no portal.</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um Sistema Web que seja capaz de armazenar as reclamações  e apontar a providência de reunião.</a:t>
                      </a:r>
                    </a:p>
                  </a:txBody>
                  <a:tcPr marL="68580" marR="68580" marT="0" marB="0"/>
                </a:tc>
                <a:extLst>
                  <a:ext uri="{0D108BD9-81ED-4DB2-BD59-A6C34878D82A}">
                    <a16:rowId xmlns:a16="http://schemas.microsoft.com/office/drawing/2014/main" val="2433364758"/>
                  </a:ext>
                </a:extLst>
              </a:tr>
              <a:tr h="1364184">
                <a:tc>
                  <a:txBody>
                    <a:bodyPr/>
                    <a:lstStyle/>
                    <a:p>
                      <a:pPr marL="0" indent="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Receber notificação na página</a:t>
                      </a:r>
                    </a:p>
                  </a:txBody>
                  <a:tcPr marL="68580" marR="68580" marT="0" marB="0"/>
                </a:tc>
                <a:tc>
                  <a:txBody>
                    <a:bodyPr/>
                    <a:lstStyle/>
                    <a:p>
                      <a:pPr marL="0" indent="6350" algn="ctr">
                        <a:lnSpc>
                          <a:spcPct val="150000"/>
                        </a:lnSpc>
                        <a:spcAft>
                          <a:spcPts val="600"/>
                        </a:spcAft>
                      </a:pPr>
                      <a:r>
                        <a:rPr lang="pt-BR" sz="1100" dirty="0">
                          <a:effectLst/>
                          <a:latin typeface="Times New Roman" panose="02020603050405020304" pitchFamily="18" charset="0"/>
                          <a:ea typeface="Times New Roman" panose="02020603050405020304" pitchFamily="18" charset="0"/>
                        </a:rPr>
                        <a:t>Alta</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Disponibiliza uma notificação no perfil do usuário (empresa) que houve uma nova reclamação.</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Não há para este projeto.</a:t>
                      </a:r>
                    </a:p>
                  </a:txBody>
                  <a:tcPr marL="68580" marR="68580" marT="0" marB="0"/>
                </a:tc>
                <a:tc>
                  <a:txBody>
                    <a:bodyPr/>
                    <a:lstStyle/>
                    <a:p>
                      <a:pPr marL="0" indent="0" algn="just">
                        <a:lnSpc>
                          <a:spcPct val="150000"/>
                        </a:lnSpc>
                        <a:spcAft>
                          <a:spcPts val="600"/>
                        </a:spcAft>
                      </a:pPr>
                      <a:r>
                        <a:rPr lang="pt-BR" sz="1100" dirty="0">
                          <a:effectLst/>
                          <a:latin typeface="Times New Roman" panose="02020603050405020304" pitchFamily="18" charset="0"/>
                          <a:ea typeface="Times New Roman" panose="02020603050405020304" pitchFamily="18" charset="0"/>
                        </a:rPr>
                        <a:t>Desenvolver um Sistema Web que armazena as reclamações e posteriormente aciona uma notificação no perfil do usuário.</a:t>
                      </a:r>
                    </a:p>
                  </a:txBody>
                  <a:tcPr marL="68580" marR="68580" marT="0" marB="0"/>
                </a:tc>
                <a:extLst>
                  <a:ext uri="{0D108BD9-81ED-4DB2-BD59-A6C34878D82A}">
                    <a16:rowId xmlns:a16="http://schemas.microsoft.com/office/drawing/2014/main" val="2141930653"/>
                  </a:ext>
                </a:extLst>
              </a:tr>
            </a:tbl>
          </a:graphicData>
        </a:graphic>
      </p:graphicFrame>
    </p:spTree>
    <p:extLst>
      <p:ext uri="{BB962C8B-B14F-4D97-AF65-F5344CB8AC3E}">
        <p14:creationId xmlns:p14="http://schemas.microsoft.com/office/powerpoint/2010/main" val="256743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9676050" y="6253552"/>
            <a:ext cx="1691014" cy="369332"/>
          </a:xfrm>
          <a:prstGeom prst="rect">
            <a:avLst/>
          </a:prstGeom>
          <a:noFill/>
        </p:spPr>
        <p:txBody>
          <a:bodyPr wrap="square" rtlCol="0">
            <a:spAutoFit/>
          </a:bodyPr>
          <a:lstStyle/>
          <a:p>
            <a:r>
              <a:rPr lang="pt-BR" sz="1800" dirty="0"/>
              <a:t>	Ellen</a:t>
            </a:r>
          </a:p>
        </p:txBody>
      </p:sp>
      <p:graphicFrame>
        <p:nvGraphicFramePr>
          <p:cNvPr id="5" name="Espaço Reservado para Conteúdo 2"/>
          <p:cNvGraphicFramePr>
            <a:graphicFrameLocks/>
          </p:cNvGraphicFramePr>
          <p:nvPr>
            <p:extLst>
              <p:ext uri="{D42A27DB-BD31-4B8C-83A1-F6EECF244321}">
                <p14:modId xmlns:p14="http://schemas.microsoft.com/office/powerpoint/2010/main" val="144964986"/>
              </p:ext>
            </p:extLst>
          </p:nvPr>
        </p:nvGraphicFramePr>
        <p:xfrm>
          <a:off x="1044597" y="2116176"/>
          <a:ext cx="9292582" cy="3609809"/>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443669">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RESTRIÇÕES</a:t>
                      </a:r>
                      <a:r>
                        <a:rPr lang="pt-BR" sz="1600" b="1" kern="1200" baseline="0" dirty="0">
                          <a:solidFill>
                            <a:schemeClr val="lt1"/>
                          </a:solidFill>
                          <a:latin typeface="+mn-lt"/>
                          <a:ea typeface="+mn-ea"/>
                          <a:cs typeface="+mn-cs"/>
                        </a:rPr>
                        <a:t> DO PROJETO</a:t>
                      </a:r>
                      <a:endParaRPr lang="pt-BR" sz="1600" b="1" kern="1200" dirty="0">
                        <a:solidFill>
                          <a:schemeClr val="lt1"/>
                        </a:solidFill>
                        <a:latin typeface="+mn-lt"/>
                        <a:ea typeface="+mn-ea"/>
                        <a:cs typeface="+mn-cs"/>
                      </a:endParaRPr>
                    </a:p>
                  </a:txBody>
                  <a:tcPr/>
                </a:tc>
                <a:tc hMerge="1">
                  <a:txBody>
                    <a:bodyPr/>
                    <a:lstStyle/>
                    <a:p>
                      <a:endParaRPr lang="pt-BR" dirty="0"/>
                    </a:p>
                  </a:txBody>
                  <a:tcPr/>
                </a:tc>
                <a:extLst>
                  <a:ext uri="{0D108BD9-81ED-4DB2-BD59-A6C34878D82A}">
                    <a16:rowId xmlns:a16="http://schemas.microsoft.com/office/drawing/2014/main" val="10000"/>
                  </a:ext>
                </a:extLst>
              </a:tr>
              <a:tr h="443669">
                <a:tc>
                  <a:txBody>
                    <a:bodyPr/>
                    <a:lstStyle/>
                    <a:p>
                      <a:pPr algn="ct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Módulo 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11</a:t>
                      </a:r>
                    </a:p>
                  </a:txBody>
                  <a:tcPr/>
                </a:tc>
                <a:extLst>
                  <a:ext uri="{0D108BD9-81ED-4DB2-BD59-A6C34878D82A}">
                    <a16:rowId xmlns:a16="http://schemas.microsoft.com/office/drawing/2014/main" val="10003"/>
                  </a:ext>
                </a:extLst>
              </a:tr>
              <a:tr h="677235">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Módulo 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8</a:t>
                      </a:r>
                    </a:p>
                  </a:txBody>
                  <a:tcPr/>
                </a:tc>
                <a:extLst>
                  <a:ext uri="{0D108BD9-81ED-4DB2-BD59-A6C34878D82A}">
                    <a16:rowId xmlns:a16="http://schemas.microsoft.com/office/drawing/2014/main" val="2300764513"/>
                  </a:ext>
                </a:extLst>
              </a:tr>
              <a:tr h="677235">
                <a:tc>
                  <a:txBody>
                    <a:bodyPr/>
                    <a:lstStyle/>
                    <a:p>
                      <a:pPr algn="ct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Módulo 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8</a:t>
                      </a:r>
                    </a:p>
                  </a:txBody>
                  <a:tcPr/>
                </a:tc>
                <a:extLst>
                  <a:ext uri="{0D108BD9-81ED-4DB2-BD59-A6C34878D82A}">
                    <a16:rowId xmlns:a16="http://schemas.microsoft.com/office/drawing/2014/main" val="2338382319"/>
                  </a:ext>
                </a:extLst>
              </a:tr>
              <a:tr h="677235">
                <a:tc>
                  <a:txBody>
                    <a:bodyPr/>
                    <a:lstStyle/>
                    <a:p>
                      <a:pPr algn="ct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Módulo 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5</a:t>
                      </a:r>
                    </a:p>
                  </a:txBody>
                  <a:tcPr/>
                </a:tc>
                <a:extLst>
                  <a:ext uri="{0D108BD9-81ED-4DB2-BD59-A6C34878D82A}">
                    <a16:rowId xmlns:a16="http://schemas.microsoft.com/office/drawing/2014/main" val="45482852"/>
                  </a:ext>
                </a:extLst>
              </a:tr>
              <a:tr h="677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Módulo 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10</a:t>
                      </a:r>
                    </a:p>
                  </a:txBody>
                  <a:tcPr/>
                </a:tc>
                <a:extLst>
                  <a:ext uri="{0D108BD9-81ED-4DB2-BD59-A6C34878D82A}">
                    <a16:rowId xmlns:a16="http://schemas.microsoft.com/office/drawing/2014/main" val="1710575509"/>
                  </a:ext>
                </a:extLst>
              </a:tr>
            </a:tbl>
          </a:graphicData>
        </a:graphic>
      </p:graphicFrame>
      <p:sp>
        <p:nvSpPr>
          <p:cNvPr id="6" name="Título 1"/>
          <p:cNvSpPr txBox="1">
            <a:spLocks/>
          </p:cNvSpPr>
          <p:nvPr/>
        </p:nvSpPr>
        <p:spPr>
          <a:xfrm>
            <a:off x="780398" y="541680"/>
            <a:ext cx="8984862" cy="762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600" dirty="0">
                <a:solidFill>
                  <a:schemeClr val="accent1"/>
                </a:solidFill>
                <a:latin typeface="Trebuchet MS"/>
                <a:ea typeface="Trebuchet MS"/>
                <a:cs typeface="Trebuchet MS"/>
                <a:sym typeface="Trebuchet MS"/>
              </a:rPr>
              <a:t>Necessidades Principais</a:t>
            </a:r>
          </a:p>
        </p:txBody>
      </p:sp>
    </p:spTree>
    <p:extLst>
      <p:ext uri="{BB962C8B-B14F-4D97-AF65-F5344CB8AC3E}">
        <p14:creationId xmlns:p14="http://schemas.microsoft.com/office/powerpoint/2010/main" val="187286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E4FA-1D8B-4C1B-92BA-FC6642710B7F}"/>
              </a:ext>
            </a:extLst>
          </p:cNvPr>
          <p:cNvSpPr>
            <a:spLocks noGrp="1"/>
          </p:cNvSpPr>
          <p:nvPr>
            <p:ph type="title"/>
          </p:nvPr>
        </p:nvSpPr>
        <p:spPr/>
        <p:txBody>
          <a:bodyPr/>
          <a:lstStyle/>
          <a:p>
            <a:r>
              <a:rPr lang="pt-BR" dirty="0"/>
              <a:t>Perspectiva do Produto</a:t>
            </a:r>
          </a:p>
        </p:txBody>
      </p:sp>
      <p:sp>
        <p:nvSpPr>
          <p:cNvPr id="3" name="Content Placeholder 2">
            <a:extLst>
              <a:ext uri="{FF2B5EF4-FFF2-40B4-BE49-F238E27FC236}">
                <a16:creationId xmlns:a16="http://schemas.microsoft.com/office/drawing/2014/main" id="{58BF6343-84F9-4747-A446-148A6DD0BB2D}"/>
              </a:ext>
            </a:extLst>
          </p:cNvPr>
          <p:cNvSpPr>
            <a:spLocks noGrp="1"/>
          </p:cNvSpPr>
          <p:nvPr>
            <p:ph idx="1"/>
          </p:nvPr>
        </p:nvSpPr>
        <p:spPr>
          <a:xfrm>
            <a:off x="677333" y="1719073"/>
            <a:ext cx="8596668" cy="3938242"/>
          </a:xfrm>
        </p:spPr>
        <p:txBody>
          <a:bodyPr/>
          <a:lstStyle/>
          <a:p>
            <a:pPr marL="91441" indent="0">
              <a:buNone/>
            </a:pPr>
            <a:endParaRPr lang="pt-BR" dirty="0"/>
          </a:p>
          <a:p>
            <a:pPr lvl="0"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Possibilitar que a população de São João da Boa Vista possa interagir com os estabelecimentos da cidade catalogados no portal Reclame São João.</a:t>
            </a:r>
          </a:p>
          <a:p>
            <a:pPr lvl="0"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Oferecer aos usuários a possibilidade de se cadastrar e partir disso </a:t>
            </a:r>
            <a:r>
              <a:rPr lang="pt-BR" sz="2000" dirty="0" err="1">
                <a:solidFill>
                  <a:schemeClr val="tx1"/>
                </a:solidFill>
                <a:latin typeface="Arial" panose="020B0604020202020204" pitchFamily="34" charset="0"/>
                <a:ea typeface="Source Sans Pro Black" panose="020B0803030403020204" pitchFamily="34" charset="0"/>
                <a:cs typeface="Arial" panose="020B0604020202020204" pitchFamily="34" charset="0"/>
              </a:rPr>
              <a:t>logar</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 no sistema tendo um acesso mais abrangente.</a:t>
            </a:r>
          </a:p>
          <a:p>
            <a:pPr lvl="0"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Apresentar um administrador do portal, o qual irá controlar todos os acessos do site.</a:t>
            </a:r>
          </a:p>
          <a:p>
            <a:endParaRPr lang="pt-BR" dirty="0"/>
          </a:p>
        </p:txBody>
      </p:sp>
      <p:sp>
        <p:nvSpPr>
          <p:cNvPr id="4" name="CaixaDeTexto 3">
            <a:extLst>
              <a:ext uri="{FF2B5EF4-FFF2-40B4-BE49-F238E27FC236}">
                <a16:creationId xmlns:a16="http://schemas.microsoft.com/office/drawing/2014/main" id="{9A8B6377-E315-4EF2-B3AA-6BC82CFFFED6}"/>
              </a:ext>
            </a:extLst>
          </p:cNvPr>
          <p:cNvSpPr txBox="1"/>
          <p:nvPr/>
        </p:nvSpPr>
        <p:spPr>
          <a:xfrm>
            <a:off x="9274001" y="5942836"/>
            <a:ext cx="2093063" cy="369332"/>
          </a:xfrm>
          <a:prstGeom prst="rect">
            <a:avLst/>
          </a:prstGeom>
          <a:noFill/>
        </p:spPr>
        <p:txBody>
          <a:bodyPr wrap="square" rtlCol="0">
            <a:spAutoFit/>
          </a:bodyPr>
          <a:lstStyle/>
          <a:p>
            <a:r>
              <a:rPr lang="pt-BR" sz="1800" dirty="0"/>
              <a:t>Mayara</a:t>
            </a:r>
          </a:p>
        </p:txBody>
      </p:sp>
    </p:spTree>
    <p:extLst>
      <p:ext uri="{BB962C8B-B14F-4D97-AF65-F5344CB8AC3E}">
        <p14:creationId xmlns:p14="http://schemas.microsoft.com/office/powerpoint/2010/main" val="113397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769434" y="998217"/>
            <a:ext cx="10859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pt-BR" altLang="pt-BR" kern="1200" dirty="0">
                <a:sym typeface="Arial"/>
              </a:rPr>
              <a:t>Sobre o projeto Reclame São João</a:t>
            </a:r>
          </a:p>
        </p:txBody>
      </p:sp>
      <p:sp>
        <p:nvSpPr>
          <p:cNvPr id="2" name="Espaço Reservado para Conteúdo 1"/>
          <p:cNvSpPr>
            <a:spLocks noGrp="1"/>
          </p:cNvSpPr>
          <p:nvPr>
            <p:ph idx="1"/>
          </p:nvPr>
        </p:nvSpPr>
        <p:spPr/>
        <p:txBody>
          <a:bodyPr/>
          <a:lstStyle/>
          <a:p>
            <a:pPr algn="just">
              <a:lnSpc>
                <a:spcPct val="150000"/>
              </a:lnSpc>
              <a:defRP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O</a:t>
            </a:r>
            <a:r>
              <a:rPr lang="pt-BR" sz="2000" b="1" dirty="0">
                <a:solidFill>
                  <a:schemeClr val="tx1"/>
                </a:solidFill>
                <a:latin typeface="Arial" panose="020B0604020202020204" pitchFamily="34" charset="0"/>
                <a:ea typeface="Source Sans Pro Black" panose="020B0803030403020204" pitchFamily="34" charset="0"/>
                <a:cs typeface="Arial" panose="020B0604020202020204" pitchFamily="34" charset="0"/>
              </a:rPr>
              <a:t> Reclame São João </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se trata de um portal de reclamações e avaliações que tem como objetivo principal possibilitar que a população da cidade de São João da Boa Vista se posicione em relação aos estabelecimentos locais. Este projeto foi desenvolvido pelos alunos do 4º ano do Ensino</a:t>
            </a:r>
            <a:r>
              <a:rPr lang="pt-BR" sz="2000" dirty="0">
                <a:latin typeface="Arial" panose="020B0604020202020204" pitchFamily="34" charset="0"/>
                <a:cs typeface="Arial" panose="020B0604020202020204" pitchFamily="34" charset="0"/>
              </a:rPr>
              <a:t> </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Médio</a:t>
            </a:r>
            <a:r>
              <a:rPr lang="pt-BR" sz="2000" dirty="0">
                <a:latin typeface="Arial" panose="020B0604020202020204" pitchFamily="34" charset="0"/>
                <a:cs typeface="Arial" panose="020B0604020202020204" pitchFamily="34" charset="0"/>
              </a:rPr>
              <a:t> </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Integrado</a:t>
            </a:r>
            <a:r>
              <a:rPr lang="pt-BR" sz="2000" dirty="0">
                <a:latin typeface="Arial" panose="020B0604020202020204" pitchFamily="34" charset="0"/>
                <a:cs typeface="Arial" panose="020B0604020202020204" pitchFamily="34" charset="0"/>
              </a:rPr>
              <a:t> </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de</a:t>
            </a:r>
            <a:r>
              <a:rPr lang="pt-BR" sz="2000" dirty="0">
                <a:latin typeface="Arial" panose="020B0604020202020204" pitchFamily="34" charset="0"/>
                <a:cs typeface="Arial" panose="020B0604020202020204" pitchFamily="34" charset="0"/>
              </a:rPr>
              <a:t> </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Informática.</a:t>
            </a:r>
          </a:p>
          <a:p>
            <a:pPr algn="just">
              <a:lnSpc>
                <a:spcPct val="150000"/>
              </a:lnSpc>
            </a:pPr>
            <a:endParaRPr lang="pt-BR" sz="2000" dirty="0">
              <a:solidFill>
                <a:schemeClr val="tx1"/>
              </a:solidFill>
            </a:endParaRPr>
          </a:p>
        </p:txBody>
      </p:sp>
      <p:sp>
        <p:nvSpPr>
          <p:cNvPr id="3" name="CaixaDeTexto 2"/>
          <p:cNvSpPr txBox="1"/>
          <p:nvPr/>
        </p:nvSpPr>
        <p:spPr>
          <a:xfrm>
            <a:off x="8720254" y="5733585"/>
            <a:ext cx="2743200" cy="369332"/>
          </a:xfrm>
          <a:prstGeom prst="rect">
            <a:avLst/>
          </a:prstGeom>
          <a:noFill/>
        </p:spPr>
        <p:txBody>
          <a:bodyPr wrap="square" rtlCol="0">
            <a:spAutoFit/>
          </a:bodyPr>
          <a:lstStyle/>
          <a:p>
            <a:r>
              <a:rPr lang="pt-BR" sz="1800" dirty="0"/>
              <a:t>Elizandra</a:t>
            </a:r>
          </a:p>
        </p:txBody>
      </p:sp>
    </p:spTree>
    <p:extLst>
      <p:ext uri="{BB962C8B-B14F-4D97-AF65-F5344CB8AC3E}">
        <p14:creationId xmlns:p14="http://schemas.microsoft.com/office/powerpoint/2010/main" val="1183899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8733" y="648181"/>
            <a:ext cx="9132425" cy="646331"/>
          </a:xfrm>
          <a:prstGeom prst="rect">
            <a:avLst/>
          </a:prstGeom>
          <a:noFill/>
        </p:spPr>
        <p:txBody>
          <a:bodyPr wrap="square" rtlCol="0">
            <a:spAutoFit/>
          </a:bodyPr>
          <a:lstStyle/>
          <a:p>
            <a:pPr>
              <a:buClr>
                <a:schemeClr val="accent1"/>
              </a:buClr>
            </a:pPr>
            <a:r>
              <a:rPr lang="pt-BR" sz="3600" dirty="0">
                <a:solidFill>
                  <a:schemeClr val="accent1"/>
                </a:solidFill>
                <a:latin typeface="Trebuchet MS"/>
                <a:ea typeface="Trebuchet MS"/>
                <a:cs typeface="Trebuchet MS"/>
                <a:sym typeface="Trebuchet MS"/>
              </a:rPr>
              <a:t>Identificação</a:t>
            </a:r>
            <a:r>
              <a:rPr lang="pt-BR" dirty="0"/>
              <a:t> </a:t>
            </a:r>
            <a:r>
              <a:rPr lang="pt-BR" sz="3600" dirty="0">
                <a:solidFill>
                  <a:schemeClr val="accent1"/>
                </a:solidFill>
                <a:latin typeface="Trebuchet MS"/>
                <a:ea typeface="Trebuchet MS"/>
                <a:cs typeface="Trebuchet MS"/>
                <a:sym typeface="Trebuchet MS"/>
              </a:rPr>
              <a:t>e Especificação dos Requisitos</a:t>
            </a:r>
          </a:p>
        </p:txBody>
      </p:sp>
      <p:sp>
        <p:nvSpPr>
          <p:cNvPr id="3" name="CaixaDeTexto 2">
            <a:extLst>
              <a:ext uri="{FF2B5EF4-FFF2-40B4-BE49-F238E27FC236}">
                <a16:creationId xmlns:a16="http://schemas.microsoft.com/office/drawing/2014/main" id="{DF6FE073-CD49-4CEA-A38D-6D3CA9E588FC}"/>
              </a:ext>
            </a:extLst>
          </p:cNvPr>
          <p:cNvSpPr txBox="1"/>
          <p:nvPr/>
        </p:nvSpPr>
        <p:spPr>
          <a:xfrm>
            <a:off x="9274001" y="5942836"/>
            <a:ext cx="2093063" cy="369332"/>
          </a:xfrm>
          <a:prstGeom prst="rect">
            <a:avLst/>
          </a:prstGeom>
          <a:noFill/>
        </p:spPr>
        <p:txBody>
          <a:bodyPr wrap="square" rtlCol="0">
            <a:spAutoFit/>
          </a:bodyPr>
          <a:lstStyle/>
          <a:p>
            <a:r>
              <a:rPr lang="pt-BR" sz="1800" dirty="0" err="1"/>
              <a:t>Winnie</a:t>
            </a:r>
            <a:endParaRPr lang="pt-BR" sz="1800" dirty="0"/>
          </a:p>
        </p:txBody>
      </p:sp>
      <p:sp>
        <p:nvSpPr>
          <p:cNvPr id="5" name="CaixaDeTexto 4"/>
          <p:cNvSpPr txBox="1"/>
          <p:nvPr/>
        </p:nvSpPr>
        <p:spPr>
          <a:xfrm>
            <a:off x="1066801" y="1167190"/>
            <a:ext cx="7703127" cy="5478423"/>
          </a:xfrm>
          <a:prstGeom prst="rect">
            <a:avLst/>
          </a:prstGeom>
          <a:noFill/>
        </p:spPr>
        <p:txBody>
          <a:bodyPr wrap="square" rtlCol="0">
            <a:spAutoFit/>
          </a:bodyPr>
          <a:lstStyle/>
          <a:p>
            <a:endParaRPr lang="pt-BR" sz="2000" b="1" dirty="0"/>
          </a:p>
          <a:p>
            <a:pPr marL="342900" indent="-342900" algn="just">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Esse processo de identificação e especificações dos requisitos consiste em analisar as características atendidas pelo sistema, satisfazendo as necessidades e expectativas do cliente.</a:t>
            </a:r>
          </a:p>
          <a:p>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endParaRPr>
          </a:p>
          <a:p>
            <a:pPr marL="342900" indent="-342900" algn="just">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Esses requisitos não podem ser escritos de forma ambígua e sim, devem ser o mais completo possível.</a:t>
            </a:r>
          </a:p>
          <a:p>
            <a:pPr marL="342900" indent="-342900">
              <a:buFont typeface="Arial" panose="020B0604020202020204" pitchFamily="34" charset="0"/>
              <a:buChar char="•"/>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endParaRPr>
          </a:p>
          <a:p>
            <a:pPr marL="342900" indent="-342900" algn="just">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A identificação dos requisitos são classificados em:	</a:t>
            </a:r>
          </a:p>
          <a:p>
            <a:pPr>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	Funcionais e Não Funcionais</a:t>
            </a:r>
          </a:p>
          <a:p>
            <a:pPr marL="342900" indent="-342900">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A especificação dos requisitos são classificados em:</a:t>
            </a:r>
          </a:p>
          <a:p>
            <a:pPr>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	Especificação Incompleta e Especificação Boa</a:t>
            </a:r>
          </a:p>
          <a:p>
            <a:pPr marL="342900" indent="-342900">
              <a:buFont typeface="Arial" panose="020B0604020202020204" pitchFamily="34" charset="0"/>
              <a:buChar char="•"/>
            </a:pPr>
            <a:endParaRPr lang="pt-BR" sz="2000" dirty="0"/>
          </a:p>
        </p:txBody>
      </p:sp>
    </p:spTree>
    <p:extLst>
      <p:ext uri="{BB962C8B-B14F-4D97-AF65-F5344CB8AC3E}">
        <p14:creationId xmlns:p14="http://schemas.microsoft.com/office/powerpoint/2010/main" val="195032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92588" y="330348"/>
            <a:ext cx="9708880" cy="523220"/>
          </a:xfrm>
          <a:prstGeom prst="rect">
            <a:avLst/>
          </a:prstGeom>
          <a:noFill/>
        </p:spPr>
        <p:txBody>
          <a:bodyPr wrap="square" rtlCol="0">
            <a:spAutoFit/>
          </a:bodyPr>
          <a:lstStyle/>
          <a:p>
            <a:pPr>
              <a:buClr>
                <a:schemeClr val="accent1"/>
              </a:buClr>
            </a:pPr>
            <a:r>
              <a:rPr lang="pt-BR" sz="2800" dirty="0">
                <a:solidFill>
                  <a:schemeClr val="accent1"/>
                </a:solidFill>
                <a:latin typeface="Trebuchet MS"/>
                <a:ea typeface="Trebuchet MS"/>
                <a:cs typeface="Trebuchet MS"/>
                <a:sym typeface="Trebuchet MS"/>
              </a:rPr>
              <a:t>Identificação</a:t>
            </a:r>
            <a:r>
              <a:rPr lang="pt-BR" sz="1100" dirty="0"/>
              <a:t> </a:t>
            </a:r>
            <a:r>
              <a:rPr lang="pt-BR" sz="2800" dirty="0">
                <a:solidFill>
                  <a:schemeClr val="accent1"/>
                </a:solidFill>
                <a:latin typeface="Trebuchet MS"/>
                <a:ea typeface="Trebuchet MS"/>
                <a:cs typeface="Trebuchet MS"/>
                <a:sym typeface="Trebuchet MS"/>
              </a:rPr>
              <a:t>e Especificação dos Requisitos do Módulo 03</a:t>
            </a:r>
          </a:p>
        </p:txBody>
      </p:sp>
      <p:sp>
        <p:nvSpPr>
          <p:cNvPr id="3" name="CaixaDeTexto 2">
            <a:extLst>
              <a:ext uri="{FF2B5EF4-FFF2-40B4-BE49-F238E27FC236}">
                <a16:creationId xmlns:a16="http://schemas.microsoft.com/office/drawing/2014/main" id="{E65324EB-CACB-4F0E-9721-CB4C72EDB2E9}"/>
              </a:ext>
            </a:extLst>
          </p:cNvPr>
          <p:cNvSpPr txBox="1"/>
          <p:nvPr/>
        </p:nvSpPr>
        <p:spPr>
          <a:xfrm>
            <a:off x="10557164" y="6477909"/>
            <a:ext cx="2093063" cy="369332"/>
          </a:xfrm>
          <a:prstGeom prst="rect">
            <a:avLst/>
          </a:prstGeom>
          <a:noFill/>
        </p:spPr>
        <p:txBody>
          <a:bodyPr wrap="square" rtlCol="0">
            <a:spAutoFit/>
          </a:bodyPr>
          <a:lstStyle/>
          <a:p>
            <a:r>
              <a:rPr lang="pt-BR" sz="1800" dirty="0"/>
              <a:t>Lilian Dantas</a:t>
            </a:r>
          </a:p>
        </p:txBody>
      </p:sp>
      <p:graphicFrame>
        <p:nvGraphicFramePr>
          <p:cNvPr id="5" name="Tabela 4"/>
          <p:cNvGraphicFramePr>
            <a:graphicFrameLocks noGrp="1"/>
          </p:cNvGraphicFramePr>
          <p:nvPr>
            <p:extLst>
              <p:ext uri="{D42A27DB-BD31-4B8C-83A1-F6EECF244321}">
                <p14:modId xmlns:p14="http://schemas.microsoft.com/office/powerpoint/2010/main" val="3124840821"/>
              </p:ext>
            </p:extLst>
          </p:nvPr>
        </p:nvGraphicFramePr>
        <p:xfrm>
          <a:off x="592588" y="1403725"/>
          <a:ext cx="9964576" cy="5151718"/>
        </p:xfrm>
        <a:graphic>
          <a:graphicData uri="http://schemas.openxmlformats.org/drawingml/2006/table">
            <a:tbl>
              <a:tblPr firstRow="1" bandRow="1">
                <a:tableStyleId>{96AF46F2-BC15-4263-B032-806326C9E196}</a:tableStyleId>
              </a:tblPr>
              <a:tblGrid>
                <a:gridCol w="1695087">
                  <a:extLst>
                    <a:ext uri="{9D8B030D-6E8A-4147-A177-3AD203B41FA5}">
                      <a16:colId xmlns:a16="http://schemas.microsoft.com/office/drawing/2014/main" val="1271568426"/>
                    </a:ext>
                  </a:extLst>
                </a:gridCol>
                <a:gridCol w="8269489">
                  <a:extLst>
                    <a:ext uri="{9D8B030D-6E8A-4147-A177-3AD203B41FA5}">
                      <a16:colId xmlns:a16="http://schemas.microsoft.com/office/drawing/2014/main" val="2516764113"/>
                    </a:ext>
                  </a:extLst>
                </a:gridCol>
              </a:tblGrid>
              <a:tr h="610198">
                <a:tc>
                  <a:txBody>
                    <a:bodyPr/>
                    <a:lstStyle/>
                    <a:p>
                      <a:r>
                        <a:rPr lang="pt-BR" sz="1900" dirty="0">
                          <a:latin typeface="+mn-lt"/>
                        </a:rPr>
                        <a:t>Identificador</a:t>
                      </a:r>
                    </a:p>
                  </a:txBody>
                  <a:tcPr anchor="ctr"/>
                </a:tc>
                <a:tc>
                  <a:txBody>
                    <a:bodyPr/>
                    <a:lstStyle/>
                    <a:p>
                      <a:r>
                        <a:rPr lang="pt-BR" sz="1900" dirty="0">
                          <a:latin typeface="+mn-lt"/>
                        </a:rPr>
                        <a:t>Descrição</a:t>
                      </a:r>
                    </a:p>
                  </a:txBody>
                  <a:tcPr anchor="ctr"/>
                </a:tc>
                <a:extLst>
                  <a:ext uri="{0D108BD9-81ED-4DB2-BD59-A6C34878D82A}">
                    <a16:rowId xmlns:a16="http://schemas.microsoft.com/office/drawing/2014/main" val="2727056284"/>
                  </a:ext>
                </a:extLst>
              </a:tr>
              <a:tr h="4444293">
                <a:tc>
                  <a:txBody>
                    <a:bodyPr/>
                    <a:lstStyle/>
                    <a:p>
                      <a:pPr algn="ctr"/>
                      <a:r>
                        <a:rPr lang="pt-BR" sz="1600" b="1" dirty="0">
                          <a:latin typeface="+mn-lt"/>
                        </a:rPr>
                        <a:t>RF #02</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Neste requisito haverá o gerenciamento da página da empresa, onde será possível editar as informações por meio de um botão </a:t>
                      </a:r>
                      <a:r>
                        <a:rPr lang="pt-BR" sz="1600" b="0" i="0" u="none" strike="noStrike" cap="none" dirty="0" err="1">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on</a:t>
                      </a: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/off, e as informações estarão distribuídas por área (informações pessoais, endereço, público alvo, principais produtos e serviços oferecidos), além de poder editar no gerenciar página irá conter o cadastro de produtos e público alvo, ressaltando que todos os campos serão de preenchimento obrigatório:</a:t>
                      </a:r>
                    </a:p>
                    <a:p>
                      <a:pPr marL="342900" lvl="0" indent="-342900" algn="just">
                        <a:lnSpc>
                          <a:spcPct val="100000"/>
                        </a:lnSpc>
                        <a:spcBef>
                          <a:spcPts val="400"/>
                        </a:spcBef>
                        <a:spcAft>
                          <a:spcPts val="0"/>
                        </a:spcAft>
                        <a:buFont typeface="Symbol" panose="05050102010706020507" pitchFamily="18" charset="2"/>
                        <a:buChar char=""/>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Nomes dos produtos,</a:t>
                      </a:r>
                    </a:p>
                    <a:p>
                      <a:pPr marL="342900" lvl="0" indent="-342900" algn="just">
                        <a:lnSpc>
                          <a:spcPct val="100000"/>
                        </a:lnSpc>
                        <a:spcBef>
                          <a:spcPts val="400"/>
                        </a:spcBef>
                        <a:spcAft>
                          <a:spcPts val="0"/>
                        </a:spcAft>
                        <a:buFont typeface="Symbol" panose="05050102010706020507" pitchFamily="18" charset="2"/>
                        <a:buChar char=""/>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Detalhes do produto,</a:t>
                      </a:r>
                    </a:p>
                    <a:p>
                      <a:pPr marL="342900" lvl="0" indent="-342900" algn="just">
                        <a:lnSpc>
                          <a:spcPct val="100000"/>
                        </a:lnSpc>
                        <a:spcBef>
                          <a:spcPts val="400"/>
                        </a:spcBef>
                        <a:spcAft>
                          <a:spcPts val="0"/>
                        </a:spcAft>
                        <a:buFont typeface="Symbol" panose="05050102010706020507" pitchFamily="18" charset="2"/>
                        <a:buChar char=""/>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Público alvo,</a:t>
                      </a:r>
                    </a:p>
                    <a:p>
                      <a:pPr marL="342900" lvl="0" indent="-342900" algn="just">
                        <a:lnSpc>
                          <a:spcPct val="100000"/>
                        </a:lnSpc>
                        <a:spcBef>
                          <a:spcPts val="400"/>
                        </a:spcBef>
                        <a:spcAft>
                          <a:spcPts val="0"/>
                        </a:spcAft>
                        <a:buFont typeface="Symbol" panose="05050102010706020507" pitchFamily="18" charset="2"/>
                        <a:buChar char=""/>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Principais produtos e serviços oferecidos, será possível excluir ou incluir os tipos de produtos oferecidos pelo estabelecimento, este poderá alterar através de botões como excluir e editar, estando localizado ao lado do setor de atuação. O botão de excluir após clicado irá gerar uma caixa de diálogo com a mensagem perguntando ao administrador se deseja seguir com a exclusão, no caso de o botão editar ser clicado irá aparecer pop-up, onde o administrador terá a possibilidade de editar e atualizar a área de atuação do gerenciamento de produtos e serviços oferecidos.</a:t>
                      </a:r>
                    </a:p>
                    <a:p>
                      <a:pPr marL="342900" lvl="0" indent="-342900" algn="just">
                        <a:lnSpc>
                          <a:spcPct val="100000"/>
                        </a:lnSpc>
                        <a:spcBef>
                          <a:spcPts val="400"/>
                        </a:spcBef>
                        <a:spcAft>
                          <a:spcPts val="0"/>
                        </a:spcAft>
                        <a:buFont typeface="Symbol" panose="05050102010706020507" pitchFamily="18" charset="2"/>
                        <a:buChar char=""/>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Tipos de produto:</a:t>
                      </a:r>
                    </a:p>
                    <a:p>
                      <a:pPr marL="457200" algn="just">
                        <a:lnSpc>
                          <a:spcPct val="100000"/>
                        </a:lnSpc>
                        <a:spcBef>
                          <a:spcPts val="400"/>
                        </a:spcBef>
                        <a:spcAft>
                          <a:spcPts val="0"/>
                        </a:spcAft>
                      </a:pPr>
                      <a:r>
                        <a:rPr lang="pt-BR" sz="1600" b="0" i="0" u="none" strike="noStrike" cap="none"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 Alimentício, cosmético, vestimentas;</a:t>
                      </a:r>
                    </a:p>
                  </a:txBody>
                  <a:tcPr/>
                </a:tc>
                <a:extLst>
                  <a:ext uri="{0D108BD9-81ED-4DB2-BD59-A6C34878D82A}">
                    <a16:rowId xmlns:a16="http://schemas.microsoft.com/office/drawing/2014/main" val="1837394905"/>
                  </a:ext>
                </a:extLst>
              </a:tr>
            </a:tbl>
          </a:graphicData>
        </a:graphic>
      </p:graphicFrame>
      <p:sp>
        <p:nvSpPr>
          <p:cNvPr id="6" name="CaixaDeTexto 5"/>
          <p:cNvSpPr txBox="1"/>
          <p:nvPr/>
        </p:nvSpPr>
        <p:spPr>
          <a:xfrm>
            <a:off x="592588" y="958039"/>
            <a:ext cx="4225637" cy="338554"/>
          </a:xfrm>
          <a:prstGeom prst="rect">
            <a:avLst/>
          </a:prstGeom>
          <a:noFill/>
        </p:spPr>
        <p:txBody>
          <a:bodyPr wrap="square" rtlCol="0">
            <a:spAutoFit/>
          </a:bodyPr>
          <a:lstStyle/>
          <a:p>
            <a:r>
              <a:rPr lang="pt-BR" sz="1600" b="1" dirty="0">
                <a:solidFill>
                  <a:schemeClr val="dk1"/>
                </a:solidFill>
                <a:latin typeface="+mn-lt"/>
                <a:ea typeface="Trebuchet MS"/>
                <a:cs typeface="Trebuchet MS"/>
              </a:rPr>
              <a:t>Requisitos Funcionais:</a:t>
            </a:r>
          </a:p>
        </p:txBody>
      </p:sp>
    </p:spTree>
    <p:extLst>
      <p:ext uri="{BB962C8B-B14F-4D97-AF65-F5344CB8AC3E}">
        <p14:creationId xmlns:p14="http://schemas.microsoft.com/office/powerpoint/2010/main" val="36070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92588" y="330348"/>
            <a:ext cx="9132425" cy="646331"/>
          </a:xfrm>
          <a:prstGeom prst="rect">
            <a:avLst/>
          </a:prstGeom>
          <a:noFill/>
        </p:spPr>
        <p:txBody>
          <a:bodyPr wrap="square" rtlCol="0">
            <a:spAutoFit/>
          </a:bodyPr>
          <a:lstStyle/>
          <a:p>
            <a:pPr>
              <a:buClr>
                <a:schemeClr val="accent1"/>
              </a:buClr>
            </a:pPr>
            <a:r>
              <a:rPr lang="pt-BR" sz="3600" dirty="0">
                <a:solidFill>
                  <a:schemeClr val="accent1"/>
                </a:solidFill>
                <a:latin typeface="Trebuchet MS"/>
                <a:ea typeface="Trebuchet MS"/>
                <a:cs typeface="Trebuchet MS"/>
                <a:sym typeface="Trebuchet MS"/>
              </a:rPr>
              <a:t>Identificação</a:t>
            </a:r>
            <a:r>
              <a:rPr lang="pt-BR" dirty="0"/>
              <a:t> </a:t>
            </a:r>
            <a:r>
              <a:rPr lang="pt-BR" sz="3600" dirty="0">
                <a:solidFill>
                  <a:schemeClr val="accent1"/>
                </a:solidFill>
                <a:latin typeface="Trebuchet MS"/>
                <a:ea typeface="Trebuchet MS"/>
                <a:cs typeface="Trebuchet MS"/>
                <a:sym typeface="Trebuchet MS"/>
              </a:rPr>
              <a:t>e Especificação dos Requisitos</a:t>
            </a:r>
          </a:p>
        </p:txBody>
      </p:sp>
      <p:sp>
        <p:nvSpPr>
          <p:cNvPr id="3" name="CaixaDeTexto 2">
            <a:extLst>
              <a:ext uri="{FF2B5EF4-FFF2-40B4-BE49-F238E27FC236}">
                <a16:creationId xmlns:a16="http://schemas.microsoft.com/office/drawing/2014/main" id="{E65324EB-CACB-4F0E-9721-CB4C72EDB2E9}"/>
              </a:ext>
            </a:extLst>
          </p:cNvPr>
          <p:cNvSpPr txBox="1"/>
          <p:nvPr/>
        </p:nvSpPr>
        <p:spPr>
          <a:xfrm>
            <a:off x="10557164" y="6421470"/>
            <a:ext cx="2093063" cy="369332"/>
          </a:xfrm>
          <a:prstGeom prst="rect">
            <a:avLst/>
          </a:prstGeom>
          <a:noFill/>
        </p:spPr>
        <p:txBody>
          <a:bodyPr wrap="square" rtlCol="0">
            <a:spAutoFit/>
          </a:bodyPr>
          <a:lstStyle/>
          <a:p>
            <a:r>
              <a:rPr lang="pt-BR" sz="1800" dirty="0"/>
              <a:t>Lilian Dantas</a:t>
            </a:r>
          </a:p>
        </p:txBody>
      </p:sp>
      <p:graphicFrame>
        <p:nvGraphicFramePr>
          <p:cNvPr id="5" name="Tabela 4"/>
          <p:cNvGraphicFramePr>
            <a:graphicFrameLocks noGrp="1"/>
          </p:cNvGraphicFramePr>
          <p:nvPr>
            <p:extLst>
              <p:ext uri="{D42A27DB-BD31-4B8C-83A1-F6EECF244321}">
                <p14:modId xmlns:p14="http://schemas.microsoft.com/office/powerpoint/2010/main" val="1628865198"/>
              </p:ext>
            </p:extLst>
          </p:nvPr>
        </p:nvGraphicFramePr>
        <p:xfrm>
          <a:off x="592588" y="1412846"/>
          <a:ext cx="9964576" cy="5329149"/>
        </p:xfrm>
        <a:graphic>
          <a:graphicData uri="http://schemas.openxmlformats.org/drawingml/2006/table">
            <a:tbl>
              <a:tblPr firstRow="1" bandRow="1">
                <a:tableStyleId>{96AF46F2-BC15-4263-B032-806326C9E196}</a:tableStyleId>
              </a:tblPr>
              <a:tblGrid>
                <a:gridCol w="1695087">
                  <a:extLst>
                    <a:ext uri="{9D8B030D-6E8A-4147-A177-3AD203B41FA5}">
                      <a16:colId xmlns:a16="http://schemas.microsoft.com/office/drawing/2014/main" val="1271568426"/>
                    </a:ext>
                  </a:extLst>
                </a:gridCol>
                <a:gridCol w="8269489">
                  <a:extLst>
                    <a:ext uri="{9D8B030D-6E8A-4147-A177-3AD203B41FA5}">
                      <a16:colId xmlns:a16="http://schemas.microsoft.com/office/drawing/2014/main" val="2516764113"/>
                    </a:ext>
                  </a:extLst>
                </a:gridCol>
              </a:tblGrid>
              <a:tr h="5254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Identificador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Descrição</a:t>
                      </a:r>
                    </a:p>
                  </a:txBody>
                  <a:tcPr anchor="ctr"/>
                </a:tc>
                <a:extLst>
                  <a:ext uri="{0D108BD9-81ED-4DB2-BD59-A6C34878D82A}">
                    <a16:rowId xmlns:a16="http://schemas.microsoft.com/office/drawing/2014/main" val="2727056284"/>
                  </a:ext>
                </a:extLst>
              </a:tr>
              <a:tr h="56552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#01</a:t>
                      </a:r>
                    </a:p>
                  </a:txBody>
                  <a:tcPr anchor="ct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effectLst/>
                          <a:latin typeface="+mn-lt"/>
                          <a:ea typeface="Trebuchet MS"/>
                          <a:cs typeface="Trebuchet MS"/>
                          <a:sym typeface="Arial"/>
                        </a:rPr>
                        <a:t>Processo de Software: É necessário que o Processo de Software a ser utilizado seja o RUP + </a:t>
                      </a:r>
                      <a:r>
                        <a:rPr lang="pt-BR" sz="1400" b="0" i="0" u="none" strike="noStrike" cap="none" dirty="0" err="1">
                          <a:solidFill>
                            <a:schemeClr val="dk1"/>
                          </a:solidFill>
                          <a:effectLst/>
                          <a:latin typeface="+mn-lt"/>
                          <a:ea typeface="Trebuchet MS"/>
                          <a:cs typeface="Trebuchet MS"/>
                          <a:sym typeface="Arial"/>
                        </a:rPr>
                        <a:t>Kanbam</a:t>
                      </a:r>
                      <a:r>
                        <a:rPr lang="pt-BR" sz="1400" b="0" i="0" u="none" strike="noStrike" cap="none" dirty="0">
                          <a:solidFill>
                            <a:schemeClr val="dk1"/>
                          </a:solidFill>
                          <a:effectLst/>
                          <a:latin typeface="+mn-lt"/>
                          <a:ea typeface="Trebuchet MS"/>
                          <a:cs typeface="Trebuchet MS"/>
                          <a:sym typeface="Arial"/>
                        </a:rPr>
                        <a:t>.</a:t>
                      </a:r>
                    </a:p>
                  </a:txBody>
                  <a:tcPr marL="68580" marR="68580" marT="0" marB="0" anchor="ctr"/>
                </a:tc>
                <a:extLst>
                  <a:ext uri="{0D108BD9-81ED-4DB2-BD59-A6C34878D82A}">
                    <a16:rowId xmlns:a16="http://schemas.microsoft.com/office/drawing/2014/main" val="1837394905"/>
                  </a:ext>
                </a:extLst>
              </a:tr>
              <a:tr h="7358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#02</a:t>
                      </a:r>
                    </a:p>
                  </a:txBody>
                  <a:tcPr anchor="ct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effectLst/>
                          <a:latin typeface="+mn-lt"/>
                          <a:ea typeface="Trebuchet MS"/>
                          <a:cs typeface="Trebuchet MS"/>
                          <a:sym typeface="Arial"/>
                        </a:rPr>
                        <a:t>Linguagem PHP: É necessário que se adote a linguagem PHP, pois é uma poderosa linguagem de programação, dando suporte a manipulação de imagens.</a:t>
                      </a:r>
                    </a:p>
                  </a:txBody>
                  <a:tcPr marL="68580" marR="68580" marT="0" marB="0" anchor="ctr"/>
                </a:tc>
                <a:extLst>
                  <a:ext uri="{0D108BD9-81ED-4DB2-BD59-A6C34878D82A}">
                    <a16:rowId xmlns:a16="http://schemas.microsoft.com/office/drawing/2014/main" val="525240070"/>
                  </a:ext>
                </a:extLst>
              </a:tr>
              <a:tr h="9303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#03</a:t>
                      </a:r>
                    </a:p>
                  </a:txBody>
                  <a:tcPr anchor="ct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effectLst/>
                          <a:latin typeface="+mn-lt"/>
                          <a:ea typeface="Trebuchet MS"/>
                          <a:cs typeface="Trebuchet MS"/>
                          <a:sym typeface="Arial"/>
                        </a:rPr>
                        <a:t>Design </a:t>
                      </a:r>
                      <a:r>
                        <a:rPr lang="pt-BR" sz="1400" b="0" i="0" u="none" strike="noStrike" cap="none" dirty="0" err="1">
                          <a:solidFill>
                            <a:schemeClr val="dk1"/>
                          </a:solidFill>
                          <a:effectLst/>
                          <a:latin typeface="+mn-lt"/>
                          <a:ea typeface="Trebuchet MS"/>
                          <a:cs typeface="Trebuchet MS"/>
                          <a:sym typeface="Arial"/>
                        </a:rPr>
                        <a:t>Pattern</a:t>
                      </a:r>
                      <a:r>
                        <a:rPr lang="pt-BR" sz="1400" b="0" i="0" u="none" strike="noStrike" cap="none" dirty="0">
                          <a:solidFill>
                            <a:schemeClr val="dk1"/>
                          </a:solidFill>
                          <a:effectLst/>
                          <a:latin typeface="+mn-lt"/>
                          <a:ea typeface="Trebuchet MS"/>
                          <a:cs typeface="Trebuchet MS"/>
                          <a:sym typeface="Arial"/>
                        </a:rPr>
                        <a:t> MVC: Será utilizado o design </a:t>
                      </a:r>
                      <a:r>
                        <a:rPr lang="pt-BR" sz="1400" b="0" i="0" u="none" strike="noStrike" cap="none" dirty="0" err="1">
                          <a:solidFill>
                            <a:schemeClr val="dk1"/>
                          </a:solidFill>
                          <a:effectLst/>
                          <a:latin typeface="+mn-lt"/>
                          <a:ea typeface="Trebuchet MS"/>
                          <a:cs typeface="Trebuchet MS"/>
                          <a:sym typeface="Arial"/>
                        </a:rPr>
                        <a:t>pattern</a:t>
                      </a:r>
                      <a:r>
                        <a:rPr lang="pt-BR" sz="1400" b="0" i="0" u="none" strike="noStrike" cap="none" dirty="0">
                          <a:solidFill>
                            <a:schemeClr val="dk1"/>
                          </a:solidFill>
                          <a:effectLst/>
                          <a:latin typeface="+mn-lt"/>
                          <a:ea typeface="Trebuchet MS"/>
                          <a:cs typeface="Trebuchet MS"/>
                          <a:sym typeface="Arial"/>
                        </a:rPr>
                        <a:t> MVC. Esse padrão de projeto será adotado  pois facilita a reutilização do código e facilita também a forma com que a implementação será gerenciada, permitindo que cada camada possa ser construída de forma quase que completamente independente. Não será utilizada nenhuma ferramenta de geração de código.</a:t>
                      </a:r>
                    </a:p>
                  </a:txBody>
                  <a:tcPr anchor="ctr"/>
                </a:tc>
                <a:extLst>
                  <a:ext uri="{0D108BD9-81ED-4DB2-BD59-A6C34878D82A}">
                    <a16:rowId xmlns:a16="http://schemas.microsoft.com/office/drawing/2014/main" val="596380143"/>
                  </a:ext>
                </a:extLst>
              </a:tr>
              <a:tr h="5101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#04</a:t>
                      </a:r>
                    </a:p>
                  </a:txBody>
                  <a:tcPr anchor="ctr"/>
                </a:tc>
                <a:tc>
                  <a:txBody>
                    <a:bodyPr/>
                    <a:lstStyle/>
                    <a:p>
                      <a:pPr marL="0" marR="0" lvl="5"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err="1">
                          <a:solidFill>
                            <a:schemeClr val="dk1"/>
                          </a:solidFill>
                          <a:effectLst/>
                          <a:latin typeface="+mn-lt"/>
                          <a:ea typeface="Trebuchet MS"/>
                          <a:cs typeface="Trebuchet MS"/>
                          <a:sym typeface="Arial"/>
                        </a:rPr>
                        <a:t>Svn</a:t>
                      </a:r>
                      <a:r>
                        <a:rPr lang="pt-BR" sz="1400" b="0" i="0" u="none" strike="noStrike" cap="none" dirty="0">
                          <a:solidFill>
                            <a:schemeClr val="dk1"/>
                          </a:solidFill>
                          <a:effectLst/>
                          <a:latin typeface="+mn-lt"/>
                          <a:ea typeface="Trebuchet MS"/>
                          <a:cs typeface="Trebuchet MS"/>
                          <a:sym typeface="Arial"/>
                        </a:rPr>
                        <a:t>: Ferramenta utilizada pela equipe para armazenamento e compartilhamento das atividade já</a:t>
                      </a:r>
                      <a:r>
                        <a:rPr lang="pt-BR" sz="1400" b="0" i="0" u="none" strike="noStrike" cap="none" baseline="0" dirty="0">
                          <a:solidFill>
                            <a:schemeClr val="dk1"/>
                          </a:solidFill>
                          <a:effectLst/>
                          <a:latin typeface="+mn-lt"/>
                          <a:ea typeface="Trebuchet MS"/>
                          <a:cs typeface="Trebuchet MS"/>
                          <a:sym typeface="Arial"/>
                        </a:rPr>
                        <a:t> </a:t>
                      </a:r>
                      <a:r>
                        <a:rPr lang="pt-BR" sz="1400" b="0" i="0" u="none" strike="noStrike" cap="none" dirty="0">
                          <a:solidFill>
                            <a:schemeClr val="dk1"/>
                          </a:solidFill>
                          <a:effectLst/>
                          <a:latin typeface="+mn-lt"/>
                          <a:ea typeface="Trebuchet MS"/>
                          <a:cs typeface="Trebuchet MS"/>
                          <a:sym typeface="Arial"/>
                        </a:rPr>
                        <a:t>realizadas.</a:t>
                      </a:r>
                    </a:p>
                  </a:txBody>
                  <a:tcPr anchor="ctr"/>
                </a:tc>
                <a:extLst>
                  <a:ext uri="{0D108BD9-81ED-4DB2-BD59-A6C34878D82A}">
                    <a16:rowId xmlns:a16="http://schemas.microsoft.com/office/drawing/2014/main" val="2159184548"/>
                  </a:ext>
                </a:extLst>
              </a:tr>
              <a:tr h="4365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#05</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err="1">
                          <a:solidFill>
                            <a:schemeClr val="dk1"/>
                          </a:solidFill>
                          <a:effectLst/>
                          <a:latin typeface="+mn-lt"/>
                          <a:ea typeface="Trebuchet MS"/>
                          <a:cs typeface="Trebuchet MS"/>
                          <a:sym typeface="Arial"/>
                        </a:rPr>
                        <a:t>Kanban</a:t>
                      </a:r>
                      <a:r>
                        <a:rPr lang="pt-BR" sz="1400" b="0" i="0" u="none" strike="noStrike" cap="none" dirty="0">
                          <a:solidFill>
                            <a:schemeClr val="dk1"/>
                          </a:solidFill>
                          <a:effectLst/>
                          <a:latin typeface="+mn-lt"/>
                          <a:ea typeface="Trebuchet MS"/>
                          <a:cs typeface="Trebuchet MS"/>
                          <a:sym typeface="Arial"/>
                        </a:rPr>
                        <a:t>: Ferramenta para gerir o processo de prazos estimados para as atividades.</a:t>
                      </a:r>
                    </a:p>
                  </a:txBody>
                  <a:tcPr marL="68580" marR="68580" marT="0" marB="0" anchor="ctr"/>
                </a:tc>
                <a:extLst>
                  <a:ext uri="{0D108BD9-81ED-4DB2-BD59-A6C34878D82A}">
                    <a16:rowId xmlns:a16="http://schemas.microsoft.com/office/drawing/2014/main" val="3362544754"/>
                  </a:ext>
                </a:extLst>
              </a:tr>
              <a:tr h="4365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#06</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err="1">
                          <a:solidFill>
                            <a:schemeClr val="dk1"/>
                          </a:solidFill>
                          <a:effectLst/>
                          <a:latin typeface="+mn-lt"/>
                          <a:ea typeface="Trebuchet MS"/>
                          <a:cs typeface="Trebuchet MS"/>
                          <a:sym typeface="Arial"/>
                        </a:rPr>
                        <a:t>Redmine</a:t>
                      </a:r>
                      <a:r>
                        <a:rPr lang="pt-BR" sz="1400" b="0" i="0" u="none" strike="noStrike" cap="none" dirty="0">
                          <a:solidFill>
                            <a:schemeClr val="dk1"/>
                          </a:solidFill>
                          <a:effectLst/>
                          <a:latin typeface="+mn-lt"/>
                          <a:ea typeface="Trebuchet MS"/>
                          <a:cs typeface="Trebuchet MS"/>
                          <a:sym typeface="Arial"/>
                        </a:rPr>
                        <a:t>: Ferramenta para gerir o processo de prazos estimados para as atividades.</a:t>
                      </a:r>
                    </a:p>
                  </a:txBody>
                  <a:tcPr marL="68580" marR="68580" marT="0" marB="0" anchor="ctr"/>
                </a:tc>
                <a:extLst>
                  <a:ext uri="{0D108BD9-81ED-4DB2-BD59-A6C34878D82A}">
                    <a16:rowId xmlns:a16="http://schemas.microsoft.com/office/drawing/2014/main" val="805975809"/>
                  </a:ext>
                </a:extLst>
              </a:tr>
              <a:tr h="5412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#07</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err="1">
                          <a:solidFill>
                            <a:schemeClr val="dk1"/>
                          </a:solidFill>
                          <a:effectLst/>
                          <a:latin typeface="+mn-lt"/>
                          <a:ea typeface="Trebuchet MS"/>
                          <a:cs typeface="Trebuchet MS"/>
                          <a:sym typeface="Arial"/>
                        </a:rPr>
                        <a:t>Mysql</a:t>
                      </a:r>
                      <a:r>
                        <a:rPr lang="pt-BR" sz="1400" b="0" i="0" u="none" strike="noStrike" cap="none" dirty="0">
                          <a:solidFill>
                            <a:schemeClr val="dk1"/>
                          </a:solidFill>
                          <a:effectLst/>
                          <a:latin typeface="+mn-lt"/>
                          <a:ea typeface="Trebuchet MS"/>
                          <a:cs typeface="Trebuchet MS"/>
                          <a:sym typeface="Arial"/>
                        </a:rPr>
                        <a:t>: O MySQL é um sistema de gerenciamento de banco de dados, que utiliza a linguagem SQL.</a:t>
                      </a:r>
                    </a:p>
                  </a:txBody>
                  <a:tcPr anchor="ctr"/>
                </a:tc>
                <a:extLst>
                  <a:ext uri="{0D108BD9-81ED-4DB2-BD59-A6C34878D82A}">
                    <a16:rowId xmlns:a16="http://schemas.microsoft.com/office/drawing/2014/main" val="3699056424"/>
                  </a:ext>
                </a:extLst>
              </a:tr>
              <a:tr h="6250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u="none" strike="noStrike" cap="none" dirty="0">
                          <a:solidFill>
                            <a:schemeClr val="dk1"/>
                          </a:solidFill>
                          <a:effectLst/>
                          <a:latin typeface="+mn-lt"/>
                          <a:ea typeface="Trebuchet MS"/>
                          <a:cs typeface="Trebuchet MS"/>
                          <a:sym typeface="Arial"/>
                        </a:rPr>
                        <a:t>RF #08</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effectLst/>
                          <a:latin typeface="+mn-lt"/>
                          <a:ea typeface="Trebuchet MS"/>
                          <a:cs typeface="Trebuchet MS"/>
                          <a:sym typeface="Arial"/>
                        </a:rPr>
                        <a:t>Google </a:t>
                      </a:r>
                      <a:r>
                        <a:rPr lang="pt-BR" sz="1400" b="0" i="0" u="none" strike="noStrike" cap="none" dirty="0" err="1">
                          <a:solidFill>
                            <a:schemeClr val="dk1"/>
                          </a:solidFill>
                          <a:effectLst/>
                          <a:latin typeface="+mn-lt"/>
                          <a:ea typeface="Trebuchet MS"/>
                          <a:cs typeface="Trebuchet MS"/>
                          <a:sym typeface="Arial"/>
                        </a:rPr>
                        <a:t>Calendar</a:t>
                      </a:r>
                      <a:r>
                        <a:rPr lang="pt-BR" sz="1400" b="0" i="0" u="none" strike="noStrike" cap="none" dirty="0">
                          <a:solidFill>
                            <a:schemeClr val="dk1"/>
                          </a:solidFill>
                          <a:effectLst/>
                          <a:latin typeface="+mn-lt"/>
                          <a:ea typeface="Trebuchet MS"/>
                          <a:cs typeface="Trebuchet MS"/>
                          <a:sym typeface="Arial"/>
                        </a:rPr>
                        <a:t>: Ferramenta de agenda online que servirá como suporte para os agendamentos</a:t>
                      </a:r>
                      <a:r>
                        <a:rPr lang="pt-BR" sz="1400" b="0" i="0" u="none" strike="noStrike" cap="none" baseline="0" dirty="0">
                          <a:solidFill>
                            <a:schemeClr val="dk1"/>
                          </a:solidFill>
                          <a:effectLst/>
                          <a:latin typeface="+mn-lt"/>
                          <a:ea typeface="Trebuchet MS"/>
                          <a:cs typeface="Trebuchet MS"/>
                          <a:sym typeface="Arial"/>
                        </a:rPr>
                        <a:t> </a:t>
                      </a:r>
                      <a:r>
                        <a:rPr lang="pt-BR" sz="1400" b="0" i="0" u="none" strike="noStrike" cap="none" dirty="0">
                          <a:solidFill>
                            <a:schemeClr val="dk1"/>
                          </a:solidFill>
                          <a:effectLst/>
                          <a:latin typeface="+mn-lt"/>
                          <a:ea typeface="Trebuchet MS"/>
                          <a:cs typeface="Trebuchet MS"/>
                          <a:sym typeface="Arial"/>
                        </a:rPr>
                        <a:t>de reuniões.</a:t>
                      </a:r>
                    </a:p>
                  </a:txBody>
                  <a:tcPr marL="68580" marR="68580" marT="0" marB="0" anchor="ctr"/>
                </a:tc>
                <a:extLst>
                  <a:ext uri="{0D108BD9-81ED-4DB2-BD59-A6C34878D82A}">
                    <a16:rowId xmlns:a16="http://schemas.microsoft.com/office/drawing/2014/main" val="360873690"/>
                  </a:ext>
                </a:extLst>
              </a:tr>
            </a:tbl>
          </a:graphicData>
        </a:graphic>
      </p:graphicFrame>
      <p:sp>
        <p:nvSpPr>
          <p:cNvPr id="4" name="Retângulo 3"/>
          <p:cNvSpPr/>
          <p:nvPr/>
        </p:nvSpPr>
        <p:spPr>
          <a:xfrm>
            <a:off x="592588" y="1025485"/>
            <a:ext cx="2885726" cy="338554"/>
          </a:xfrm>
          <a:prstGeom prst="rect">
            <a:avLst/>
          </a:prstGeom>
        </p:spPr>
        <p:txBody>
          <a:bodyPr wrap="none">
            <a:spAutoFit/>
          </a:bodyPr>
          <a:lstStyle/>
          <a:p>
            <a:r>
              <a:rPr lang="pt-BR" sz="1600" b="1" dirty="0">
                <a:solidFill>
                  <a:schemeClr val="dk1"/>
                </a:solidFill>
                <a:ea typeface="Trebuchet MS"/>
                <a:cs typeface="Trebuchet MS"/>
              </a:rPr>
              <a:t>Requisitos Não Funcionais:</a:t>
            </a:r>
          </a:p>
        </p:txBody>
      </p:sp>
    </p:spTree>
    <p:extLst>
      <p:ext uri="{BB962C8B-B14F-4D97-AF65-F5344CB8AC3E}">
        <p14:creationId xmlns:p14="http://schemas.microsoft.com/office/powerpoint/2010/main" val="212034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78733" y="648181"/>
            <a:ext cx="9132425" cy="646331"/>
          </a:xfrm>
          <a:prstGeom prst="rect">
            <a:avLst/>
          </a:prstGeom>
          <a:noFill/>
        </p:spPr>
        <p:txBody>
          <a:bodyPr wrap="square" rtlCol="0">
            <a:spAutoFit/>
          </a:bodyPr>
          <a:lstStyle/>
          <a:p>
            <a:pPr>
              <a:buClr>
                <a:schemeClr val="accent1"/>
              </a:buClr>
            </a:pPr>
            <a:r>
              <a:rPr lang="pt-BR" sz="3600" dirty="0">
                <a:solidFill>
                  <a:schemeClr val="accent1"/>
                </a:solidFill>
                <a:latin typeface="Trebuchet MS"/>
                <a:ea typeface="Trebuchet MS"/>
                <a:cs typeface="Trebuchet MS"/>
                <a:sym typeface="Trebuchet MS"/>
              </a:rPr>
              <a:t>Identificação</a:t>
            </a:r>
            <a:r>
              <a:rPr lang="pt-BR" dirty="0"/>
              <a:t> </a:t>
            </a:r>
            <a:r>
              <a:rPr lang="pt-BR" sz="3600" dirty="0">
                <a:solidFill>
                  <a:schemeClr val="accent1"/>
                </a:solidFill>
                <a:latin typeface="Trebuchet MS"/>
                <a:ea typeface="Trebuchet MS"/>
                <a:cs typeface="Trebuchet MS"/>
                <a:sym typeface="Trebuchet MS"/>
              </a:rPr>
              <a:t>e Especificação dos Requisitos</a:t>
            </a:r>
          </a:p>
        </p:txBody>
      </p:sp>
      <p:sp>
        <p:nvSpPr>
          <p:cNvPr id="7" name="Espaço Reservado para Conteúdo 6"/>
          <p:cNvSpPr>
            <a:spLocks noGrp="1"/>
          </p:cNvSpPr>
          <p:nvPr>
            <p:ph idx="1"/>
          </p:nvPr>
        </p:nvSpPr>
        <p:spPr/>
        <p:txBody>
          <a:bodyPr/>
          <a:lstStyle/>
          <a:p>
            <a:pPr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A priorização dos requisitos é a etapa em que se organiza as necessidades das funcionalidades, ou seja, definir os que são mais importantes e devem serem desenvolvidos primeiro.</a:t>
            </a:r>
          </a:p>
        </p:txBody>
      </p:sp>
      <p:graphicFrame>
        <p:nvGraphicFramePr>
          <p:cNvPr id="8" name="Tabela 7"/>
          <p:cNvGraphicFramePr>
            <a:graphicFrameLocks noGrp="1"/>
          </p:cNvGraphicFramePr>
          <p:nvPr>
            <p:extLst>
              <p:ext uri="{D42A27DB-BD31-4B8C-83A1-F6EECF244321}">
                <p14:modId xmlns:p14="http://schemas.microsoft.com/office/powerpoint/2010/main" val="1608741531"/>
              </p:ext>
            </p:extLst>
          </p:nvPr>
        </p:nvGraphicFramePr>
        <p:xfrm>
          <a:off x="1146001" y="3291102"/>
          <a:ext cx="8128000" cy="3169920"/>
        </p:xfrm>
        <a:graphic>
          <a:graphicData uri="http://schemas.openxmlformats.org/drawingml/2006/table">
            <a:tbl>
              <a:tblPr firstRow="1" bandRow="1">
                <a:tableStyleId>{96AF46F2-BC15-4263-B032-806326C9E196}</a:tableStyleId>
              </a:tblPr>
              <a:tblGrid>
                <a:gridCol w="1506138">
                  <a:extLst>
                    <a:ext uri="{9D8B030D-6E8A-4147-A177-3AD203B41FA5}">
                      <a16:colId xmlns:a16="http://schemas.microsoft.com/office/drawing/2014/main" val="2126099493"/>
                    </a:ext>
                  </a:extLst>
                </a:gridCol>
                <a:gridCol w="6621862">
                  <a:extLst>
                    <a:ext uri="{9D8B030D-6E8A-4147-A177-3AD203B41FA5}">
                      <a16:colId xmlns:a16="http://schemas.microsoft.com/office/drawing/2014/main" val="1678027711"/>
                    </a:ext>
                  </a:extLst>
                </a:gridCol>
              </a:tblGrid>
              <a:tr h="370840">
                <a:tc>
                  <a:txBody>
                    <a:bodyPr/>
                    <a:lstStyle/>
                    <a:p>
                      <a:pPr algn="ctr"/>
                      <a:r>
                        <a:rPr lang="pt-BR" sz="1600" dirty="0"/>
                        <a:t>Identificador de requisito</a:t>
                      </a:r>
                    </a:p>
                  </a:txBody>
                  <a:tcPr/>
                </a:tc>
                <a:tc>
                  <a:txBody>
                    <a:bodyPr/>
                    <a:lstStyle/>
                    <a:p>
                      <a:pPr algn="ctr"/>
                      <a:r>
                        <a:rPr lang="pt-BR" sz="1800" dirty="0"/>
                        <a:t>Priorização final</a:t>
                      </a:r>
                    </a:p>
                  </a:txBody>
                  <a:tcPr/>
                </a:tc>
                <a:extLst>
                  <a:ext uri="{0D108BD9-81ED-4DB2-BD59-A6C34878D82A}">
                    <a16:rowId xmlns:a16="http://schemas.microsoft.com/office/drawing/2014/main" val="1041319707"/>
                  </a:ext>
                </a:extLst>
              </a:tr>
              <a:tr h="383597">
                <a:tc>
                  <a:txBody>
                    <a:bodyPr/>
                    <a:lstStyle/>
                    <a:p>
                      <a:pPr algn="ctr"/>
                      <a:r>
                        <a:rPr lang="pt-BR" dirty="0"/>
                        <a:t>RF #01</a:t>
                      </a:r>
                    </a:p>
                  </a:txBody>
                  <a:tcPr/>
                </a:tc>
                <a:tc>
                  <a:txBody>
                    <a:bodyPr/>
                    <a:lstStyle/>
                    <a:p>
                      <a:pPr algn="ctr"/>
                      <a:r>
                        <a:rPr lang="pt-BR" sz="2000" b="1" dirty="0">
                          <a:solidFill>
                            <a:srgbClr val="FF0000"/>
                          </a:solidFill>
                        </a:rPr>
                        <a:t>Deve ser feito</a:t>
                      </a:r>
                    </a:p>
                  </a:txBody>
                  <a:tcPr/>
                </a:tc>
                <a:extLst>
                  <a:ext uri="{0D108BD9-81ED-4DB2-BD59-A6C34878D82A}">
                    <a16:rowId xmlns:a16="http://schemas.microsoft.com/office/drawing/2014/main" val="51212291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dirty="0"/>
                        <a:t>RF #02</a:t>
                      </a:r>
                    </a:p>
                  </a:txBody>
                  <a:tcPr/>
                </a:tc>
                <a:tc>
                  <a:txBody>
                    <a:bodyPr/>
                    <a:lstStyle/>
                    <a:p>
                      <a:pPr algn="ctr"/>
                      <a:r>
                        <a:rPr lang="pt-BR" sz="2000" b="1" i="0" u="none" strike="noStrike" cap="none" dirty="0">
                          <a:solidFill>
                            <a:srgbClr val="FF0000"/>
                          </a:solidFill>
                          <a:latin typeface="Trebuchet MS"/>
                          <a:ea typeface="Trebuchet MS"/>
                          <a:cs typeface="Trebuchet MS"/>
                          <a:sym typeface="Arial"/>
                        </a:rPr>
                        <a:t>Deve ser feito</a:t>
                      </a:r>
                    </a:p>
                  </a:txBody>
                  <a:tcPr/>
                </a:tc>
                <a:extLst>
                  <a:ext uri="{0D108BD9-81ED-4DB2-BD59-A6C34878D82A}">
                    <a16:rowId xmlns:a16="http://schemas.microsoft.com/office/drawing/2014/main" val="4806805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dirty="0"/>
                        <a:t>RF #03</a:t>
                      </a:r>
                    </a:p>
                  </a:txBody>
                  <a:tcPr/>
                </a:tc>
                <a:tc>
                  <a:txBody>
                    <a:bodyPr/>
                    <a:lstStyle/>
                    <a:p>
                      <a:pPr algn="ctr"/>
                      <a:r>
                        <a:rPr lang="pt-BR" sz="2000" dirty="0"/>
                        <a:t>Atrativo</a:t>
                      </a:r>
                    </a:p>
                  </a:txBody>
                  <a:tcPr/>
                </a:tc>
                <a:extLst>
                  <a:ext uri="{0D108BD9-81ED-4DB2-BD59-A6C34878D82A}">
                    <a16:rowId xmlns:a16="http://schemas.microsoft.com/office/drawing/2014/main" val="348258933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dirty="0"/>
                        <a:t>RF #04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b="1" i="0" u="none" strike="noStrike" cap="none" dirty="0">
                          <a:solidFill>
                            <a:srgbClr val="FF0000"/>
                          </a:solidFill>
                          <a:latin typeface="Trebuchet MS"/>
                          <a:ea typeface="Trebuchet MS"/>
                          <a:cs typeface="Trebuchet MS"/>
                          <a:sym typeface="Arial"/>
                        </a:rPr>
                        <a:t>Deve ser feito</a:t>
                      </a:r>
                    </a:p>
                    <a:p>
                      <a:pPr algn="ctr"/>
                      <a:endParaRPr lang="pt-BR" dirty="0"/>
                    </a:p>
                  </a:txBody>
                  <a:tcPr/>
                </a:tc>
                <a:extLst>
                  <a:ext uri="{0D108BD9-81ED-4DB2-BD59-A6C34878D82A}">
                    <a16:rowId xmlns:a16="http://schemas.microsoft.com/office/drawing/2014/main" val="114338408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dirty="0"/>
                        <a:t>RF #10</a:t>
                      </a:r>
                    </a:p>
                  </a:txBody>
                  <a:tcPr/>
                </a:tc>
                <a:tc>
                  <a:txBody>
                    <a:bodyPr/>
                    <a:lstStyle/>
                    <a:p>
                      <a:pPr marR="0" algn="ctr" rtl="0">
                        <a:lnSpc>
                          <a:spcPct val="100000"/>
                        </a:lnSpc>
                        <a:spcBef>
                          <a:spcPts val="0"/>
                        </a:spcBef>
                        <a:spcAft>
                          <a:spcPts val="0"/>
                        </a:spcAft>
                        <a:buNone/>
                      </a:pPr>
                      <a:r>
                        <a:rPr lang="pt-BR" sz="2000" b="0" i="0" u="none" strike="noStrike" cap="none" dirty="0">
                          <a:solidFill>
                            <a:schemeClr val="dk1"/>
                          </a:solidFill>
                          <a:latin typeface="Trebuchet MS"/>
                          <a:ea typeface="Trebuchet MS"/>
                          <a:cs typeface="Trebuchet MS"/>
                          <a:sym typeface="Arial"/>
                        </a:rPr>
                        <a:t>Atrativo</a:t>
                      </a:r>
                    </a:p>
                  </a:txBody>
                  <a:tcPr/>
                </a:tc>
                <a:extLst>
                  <a:ext uri="{0D108BD9-81ED-4DB2-BD59-A6C34878D82A}">
                    <a16:rowId xmlns:a16="http://schemas.microsoft.com/office/drawing/2014/main" val="58603131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dirty="0"/>
                        <a:t>RF #07</a:t>
                      </a:r>
                    </a:p>
                  </a:txBody>
                  <a:tcPr/>
                </a:tc>
                <a:tc>
                  <a:txBody>
                    <a:bodyPr/>
                    <a:lstStyle/>
                    <a:p>
                      <a:pPr algn="ctr"/>
                      <a:r>
                        <a:rPr lang="pt-BR" sz="2000" b="1" dirty="0"/>
                        <a:t>Performance</a:t>
                      </a:r>
                    </a:p>
                  </a:txBody>
                  <a:tcPr/>
                </a:tc>
                <a:extLst>
                  <a:ext uri="{0D108BD9-81ED-4DB2-BD59-A6C34878D82A}">
                    <a16:rowId xmlns:a16="http://schemas.microsoft.com/office/drawing/2014/main" val="4267153104"/>
                  </a:ext>
                </a:extLst>
              </a:tr>
            </a:tbl>
          </a:graphicData>
        </a:graphic>
      </p:graphicFrame>
    </p:spTree>
    <p:extLst>
      <p:ext uri="{BB962C8B-B14F-4D97-AF65-F5344CB8AC3E}">
        <p14:creationId xmlns:p14="http://schemas.microsoft.com/office/powerpoint/2010/main" val="1872658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7463" y="636608"/>
            <a:ext cx="7608355" cy="1072566"/>
          </a:xfrm>
        </p:spPr>
        <p:txBody>
          <a:bodyPr>
            <a:normAutofit/>
          </a:bodyPr>
          <a:lstStyle/>
          <a:p>
            <a:pPr algn="l"/>
            <a:r>
              <a:rPr lang="pt-BR" sz="3600" dirty="0"/>
              <a:t>Casos de Uso</a:t>
            </a:r>
          </a:p>
        </p:txBody>
      </p:sp>
      <p:sp>
        <p:nvSpPr>
          <p:cNvPr id="3" name="CaixaDeTexto 2">
            <a:extLst>
              <a:ext uri="{FF2B5EF4-FFF2-40B4-BE49-F238E27FC236}">
                <a16:creationId xmlns:a16="http://schemas.microsoft.com/office/drawing/2014/main" id="{C6A43850-8641-4899-895B-95F10DD8D020}"/>
              </a:ext>
            </a:extLst>
          </p:cNvPr>
          <p:cNvSpPr txBox="1"/>
          <p:nvPr/>
        </p:nvSpPr>
        <p:spPr>
          <a:xfrm>
            <a:off x="9274001" y="5942836"/>
            <a:ext cx="2093063" cy="646331"/>
          </a:xfrm>
          <a:prstGeom prst="rect">
            <a:avLst/>
          </a:prstGeom>
          <a:noFill/>
        </p:spPr>
        <p:txBody>
          <a:bodyPr wrap="square" rtlCol="0">
            <a:spAutoFit/>
          </a:bodyPr>
          <a:lstStyle/>
          <a:p>
            <a:r>
              <a:rPr lang="pt-BR" sz="1800" dirty="0"/>
              <a:t>Gabrielle Andrade / </a:t>
            </a:r>
            <a:r>
              <a:rPr lang="pt-BR" sz="1800" dirty="0" err="1"/>
              <a:t>Rodne</a:t>
            </a:r>
            <a:endParaRPr lang="pt-BR" sz="1800" dirty="0"/>
          </a:p>
        </p:txBody>
      </p:sp>
      <p:sp>
        <p:nvSpPr>
          <p:cNvPr id="6" name="CaixaDeTexto 5"/>
          <p:cNvSpPr txBox="1"/>
          <p:nvPr/>
        </p:nvSpPr>
        <p:spPr>
          <a:xfrm>
            <a:off x="1066800" y="1748909"/>
            <a:ext cx="8207201" cy="5109091"/>
          </a:xfrm>
          <a:prstGeom prst="rect">
            <a:avLst/>
          </a:prstGeom>
          <a:noFill/>
        </p:spPr>
        <p:txBody>
          <a:bodyPr wrap="square" rtlCol="0">
            <a:spAutoFit/>
          </a:bodyPr>
          <a:lstStyle/>
          <a:p>
            <a:pPr marL="342900" indent="-251459" algn="just">
              <a:lnSpc>
                <a:spcPct val="150000"/>
              </a:lnSpc>
              <a:spcBef>
                <a:spcPts val="1000"/>
              </a:spcBef>
              <a:buClr>
                <a:schemeClr val="accent1"/>
              </a:buClr>
              <a:buSzPct val="79999"/>
              <a:buFont typeface="Noto Sans Symbols"/>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O que é ?</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Casos de uso são meios para estabelecer uma comunicação entre os desenvolvedores e os analistas;</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São usados pelos analistas para definir o que um sistema deve fazer.</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Tem como objetivo descrever  o uso de uma funcionalidade de um sistema;</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Seria como os cenários de uma história.</a:t>
            </a:r>
          </a:p>
          <a:p>
            <a:pPr marL="377191" indent="-285750">
              <a:spcBef>
                <a:spcPts val="1000"/>
              </a:spcBef>
              <a:buClr>
                <a:schemeClr val="accent1"/>
              </a:buClr>
              <a:buSzPct val="79999"/>
              <a:buFont typeface="Arial" panose="020B0604020202020204" pitchFamily="34" charset="0"/>
              <a:buChar char="•"/>
            </a:pPr>
            <a:endParaRPr lang="pt-BR" sz="1800" dirty="0">
              <a:solidFill>
                <a:srgbClr val="3F3F3F"/>
              </a:solidFill>
              <a:latin typeface="Trebuchet MS"/>
              <a:ea typeface="Trebuchet MS"/>
              <a:cs typeface="Trebuchet MS"/>
              <a:sym typeface="Trebuchet MS"/>
            </a:endParaRPr>
          </a:p>
          <a:p>
            <a:pPr marL="377191" indent="-285750">
              <a:spcBef>
                <a:spcPts val="1000"/>
              </a:spcBef>
              <a:buClr>
                <a:schemeClr val="accent1"/>
              </a:buClr>
              <a:buSzPct val="79999"/>
              <a:buFont typeface="Arial" panose="020B0604020202020204" pitchFamily="34" charset="0"/>
              <a:buChar char="•"/>
            </a:pPr>
            <a:endParaRPr lang="pt-BR" sz="18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330065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7463" y="636608"/>
            <a:ext cx="7608355" cy="1072566"/>
          </a:xfrm>
        </p:spPr>
        <p:txBody>
          <a:bodyPr>
            <a:normAutofit/>
          </a:bodyPr>
          <a:lstStyle/>
          <a:p>
            <a:pPr algn="l"/>
            <a:r>
              <a:rPr lang="pt-BR" sz="3600" dirty="0"/>
              <a:t>Casos de Uso</a:t>
            </a:r>
          </a:p>
        </p:txBody>
      </p:sp>
      <p:sp>
        <p:nvSpPr>
          <p:cNvPr id="3" name="CaixaDeTexto 2">
            <a:extLst>
              <a:ext uri="{FF2B5EF4-FFF2-40B4-BE49-F238E27FC236}">
                <a16:creationId xmlns:a16="http://schemas.microsoft.com/office/drawing/2014/main" id="{C6A43850-8641-4899-895B-95F10DD8D020}"/>
              </a:ext>
            </a:extLst>
          </p:cNvPr>
          <p:cNvSpPr txBox="1"/>
          <p:nvPr/>
        </p:nvSpPr>
        <p:spPr>
          <a:xfrm>
            <a:off x="9274001" y="5942836"/>
            <a:ext cx="2093063" cy="646331"/>
          </a:xfrm>
          <a:prstGeom prst="rect">
            <a:avLst/>
          </a:prstGeom>
          <a:noFill/>
        </p:spPr>
        <p:txBody>
          <a:bodyPr wrap="square" rtlCol="0">
            <a:spAutoFit/>
          </a:bodyPr>
          <a:lstStyle/>
          <a:p>
            <a:r>
              <a:rPr lang="pt-BR" sz="1800" dirty="0"/>
              <a:t>Gabrielle Andrade / </a:t>
            </a:r>
            <a:r>
              <a:rPr lang="pt-BR" sz="1800" dirty="0" err="1"/>
              <a:t>Rodne</a:t>
            </a:r>
            <a:endParaRPr lang="pt-BR" sz="1800" dirty="0"/>
          </a:p>
        </p:txBody>
      </p:sp>
      <p:sp>
        <p:nvSpPr>
          <p:cNvPr id="6" name="CaixaDeTexto 5"/>
          <p:cNvSpPr txBox="1"/>
          <p:nvPr/>
        </p:nvSpPr>
        <p:spPr>
          <a:xfrm>
            <a:off x="1066800" y="1939636"/>
            <a:ext cx="8207201" cy="3395801"/>
          </a:xfrm>
          <a:prstGeom prst="rect">
            <a:avLst/>
          </a:prstGeom>
          <a:noFill/>
        </p:spPr>
        <p:txBody>
          <a:bodyPr wrap="square" rtlCol="0">
            <a:spAutoFit/>
          </a:bodyPr>
          <a:lstStyle/>
          <a:p>
            <a:pPr marL="342900" indent="-251459" algn="just">
              <a:lnSpc>
                <a:spcPct val="150000"/>
              </a:lnSpc>
              <a:spcBef>
                <a:spcPts val="1000"/>
              </a:spcBef>
              <a:buClr>
                <a:schemeClr val="accent1"/>
              </a:buClr>
              <a:buSzPct val="79999"/>
              <a:buFont typeface="Noto Sans Symbols"/>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Como são utilizados?</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O caso de uso é representado por uma elipse que possui um rótulo com seu nome, os atores do sistema são representados por um boneco que também possuem um rótulo com seu nome, que são ligados por meio de setas. O ator pode ser tanto um usuário final quanto um sistema operacional. </a:t>
            </a:r>
          </a:p>
          <a:p>
            <a:pPr marL="377191" indent="-285750">
              <a:spcBef>
                <a:spcPts val="1000"/>
              </a:spcBef>
              <a:buClr>
                <a:schemeClr val="accent1"/>
              </a:buClr>
              <a:buSzPct val="79999"/>
              <a:buFont typeface="Arial" panose="020B0604020202020204" pitchFamily="34" charset="0"/>
              <a:buChar char="•"/>
            </a:pPr>
            <a:endParaRPr lang="pt-BR" sz="18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399361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7463" y="636608"/>
            <a:ext cx="7608355" cy="1072566"/>
          </a:xfrm>
        </p:spPr>
        <p:txBody>
          <a:bodyPr>
            <a:normAutofit/>
          </a:bodyPr>
          <a:lstStyle/>
          <a:p>
            <a:pPr algn="l"/>
            <a:r>
              <a:rPr lang="pt-BR" sz="3600" dirty="0"/>
              <a:t>Casos de Uso</a:t>
            </a:r>
          </a:p>
        </p:txBody>
      </p:sp>
      <p:sp>
        <p:nvSpPr>
          <p:cNvPr id="3" name="CaixaDeTexto 2">
            <a:extLst>
              <a:ext uri="{FF2B5EF4-FFF2-40B4-BE49-F238E27FC236}">
                <a16:creationId xmlns:a16="http://schemas.microsoft.com/office/drawing/2014/main" id="{C6A43850-8641-4899-895B-95F10DD8D020}"/>
              </a:ext>
            </a:extLst>
          </p:cNvPr>
          <p:cNvSpPr txBox="1"/>
          <p:nvPr/>
        </p:nvSpPr>
        <p:spPr>
          <a:xfrm>
            <a:off x="9274001" y="5942836"/>
            <a:ext cx="2093063" cy="646331"/>
          </a:xfrm>
          <a:prstGeom prst="rect">
            <a:avLst/>
          </a:prstGeom>
          <a:noFill/>
        </p:spPr>
        <p:txBody>
          <a:bodyPr wrap="square" rtlCol="0">
            <a:spAutoFit/>
          </a:bodyPr>
          <a:lstStyle/>
          <a:p>
            <a:r>
              <a:rPr lang="pt-BR" sz="1800" dirty="0"/>
              <a:t>Gabrielle Andrade / </a:t>
            </a:r>
            <a:r>
              <a:rPr lang="pt-BR" sz="1800" dirty="0" err="1"/>
              <a:t>Rodne</a:t>
            </a:r>
            <a:endParaRPr lang="pt-BR" sz="1800" dirty="0"/>
          </a:p>
        </p:txBody>
      </p:sp>
      <p:sp>
        <p:nvSpPr>
          <p:cNvPr id="6" name="CaixaDeTexto 5"/>
          <p:cNvSpPr txBox="1"/>
          <p:nvPr/>
        </p:nvSpPr>
        <p:spPr>
          <a:xfrm>
            <a:off x="1066800" y="1939636"/>
            <a:ext cx="8207201" cy="3524042"/>
          </a:xfrm>
          <a:prstGeom prst="rect">
            <a:avLst/>
          </a:prstGeom>
          <a:noFill/>
        </p:spPr>
        <p:txBody>
          <a:bodyPr wrap="square" rtlCol="0">
            <a:spAutoFit/>
          </a:bodyPr>
          <a:lstStyle/>
          <a:p>
            <a:pPr marL="342900" indent="-251459" algn="just">
              <a:lnSpc>
                <a:spcPct val="150000"/>
              </a:lnSpc>
              <a:spcBef>
                <a:spcPts val="1000"/>
              </a:spcBef>
              <a:buClr>
                <a:schemeClr val="accent1"/>
              </a:buClr>
              <a:buSzPct val="79999"/>
              <a:buFont typeface="Noto Sans Symbols"/>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A sua importância no projeto?</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Facilitou a comunicação entre os analistas, os </a:t>
            </a:r>
            <a:r>
              <a:rPr lang="pt-BR" sz="2000" dirty="0" err="1">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DBAs</a:t>
            </a: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 e os desenvolvedores, pois mostrou as funcionalidades do projeto de acordo com o ponto de vista usuário final.</a:t>
            </a:r>
          </a:p>
          <a:p>
            <a:pPr marL="377191" indent="-285750" algn="just">
              <a:lnSpc>
                <a:spcPct val="150000"/>
              </a:lnSpc>
              <a:spcBef>
                <a:spcPts val="1000"/>
              </a:spcBef>
              <a:buClr>
                <a:schemeClr val="accent1"/>
              </a:buClr>
              <a:buSzPct val="79999"/>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Com uma construção clara dos casos de usos facilitou a interpretação por parte dos desenvolvedores do que era desejado.</a:t>
            </a:r>
          </a:p>
          <a:p>
            <a:pPr marL="91441">
              <a:spcBef>
                <a:spcPts val="1000"/>
              </a:spcBef>
              <a:buClr>
                <a:schemeClr val="accent1"/>
              </a:buClr>
              <a:buSzPct val="79999"/>
            </a:pPr>
            <a:r>
              <a:rPr lang="pt-BR" sz="1800" dirty="0">
                <a:solidFill>
                  <a:srgbClr val="3F3F3F"/>
                </a:solidFill>
                <a:latin typeface="Trebuchet MS"/>
                <a:ea typeface="Trebuchet MS"/>
                <a:cs typeface="Trebuchet MS"/>
                <a:sym typeface="Trebuchet MS"/>
              </a:rPr>
              <a:t> </a:t>
            </a:r>
          </a:p>
        </p:txBody>
      </p:sp>
    </p:spTree>
    <p:extLst>
      <p:ext uri="{BB962C8B-B14F-4D97-AF65-F5344CB8AC3E}">
        <p14:creationId xmlns:p14="http://schemas.microsoft.com/office/powerpoint/2010/main" val="427150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Diagrama de Casos de Uso – Módulo 2</a:t>
            </a:r>
          </a:p>
        </p:txBody>
      </p:sp>
      <p:sp>
        <p:nvSpPr>
          <p:cNvPr id="5" name="CaixaDeTexto 4">
            <a:extLst>
              <a:ext uri="{FF2B5EF4-FFF2-40B4-BE49-F238E27FC236}">
                <a16:creationId xmlns:a16="http://schemas.microsoft.com/office/drawing/2014/main" id="{04F7F0A7-495F-410E-9EDC-9824350A2623}"/>
              </a:ext>
            </a:extLst>
          </p:cNvPr>
          <p:cNvSpPr txBox="1"/>
          <p:nvPr/>
        </p:nvSpPr>
        <p:spPr>
          <a:xfrm>
            <a:off x="9324392" y="5867569"/>
            <a:ext cx="209306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srgbClr val="000000"/>
                </a:solidFill>
                <a:effectLst/>
                <a:uLnTx/>
                <a:uFillTx/>
                <a:latin typeface="Arial"/>
                <a:cs typeface="Arial"/>
                <a:sym typeface="Arial"/>
              </a:rPr>
              <a:t>Beatriz Peixoto / </a:t>
            </a:r>
            <a:r>
              <a:rPr kumimoji="0" lang="pt-BR" sz="1800" b="0" i="0" u="none" strike="noStrike" kern="0" cap="none" spc="0" normalizeH="0" baseline="0" noProof="0" dirty="0" err="1">
                <a:ln>
                  <a:noFill/>
                </a:ln>
                <a:solidFill>
                  <a:srgbClr val="000000"/>
                </a:solidFill>
                <a:effectLst/>
                <a:uLnTx/>
                <a:uFillTx/>
                <a:latin typeface="Arial"/>
                <a:cs typeface="Arial"/>
                <a:sym typeface="Arial"/>
              </a:rPr>
              <a:t>Pella</a:t>
            </a:r>
            <a:endParaRPr kumimoji="0" lang="pt-BR"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27" t="3634" r="12402" b="5012"/>
          <a:stretch/>
        </p:blipFill>
        <p:spPr bwMode="auto">
          <a:xfrm>
            <a:off x="1458097" y="1556950"/>
            <a:ext cx="7007030" cy="475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507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Estimativa de Esforços</a:t>
            </a:r>
          </a:p>
        </p:txBody>
      </p:sp>
      <p:graphicFrame>
        <p:nvGraphicFramePr>
          <p:cNvPr id="5" name="Tabela 4"/>
          <p:cNvGraphicFramePr>
            <a:graphicFrameLocks noGrp="1"/>
          </p:cNvGraphicFramePr>
          <p:nvPr>
            <p:extLst>
              <p:ext uri="{D42A27DB-BD31-4B8C-83A1-F6EECF244321}">
                <p14:modId xmlns:p14="http://schemas.microsoft.com/office/powerpoint/2010/main" val="1215356972"/>
              </p:ext>
            </p:extLst>
          </p:nvPr>
        </p:nvGraphicFramePr>
        <p:xfrm>
          <a:off x="2391979" y="1546793"/>
          <a:ext cx="5167376" cy="2217252"/>
        </p:xfrm>
        <a:graphic>
          <a:graphicData uri="http://schemas.openxmlformats.org/drawingml/2006/table">
            <a:tbl>
              <a:tblPr firstRow="1" bandRow="1">
                <a:tableStyleId>{96AF46F2-BC15-4263-B032-806326C9E196}</a:tableStyleId>
              </a:tblPr>
              <a:tblGrid>
                <a:gridCol w="2583688">
                  <a:extLst>
                    <a:ext uri="{9D8B030D-6E8A-4147-A177-3AD203B41FA5}">
                      <a16:colId xmlns:a16="http://schemas.microsoft.com/office/drawing/2014/main" val="1140376480"/>
                    </a:ext>
                  </a:extLst>
                </a:gridCol>
                <a:gridCol w="2583688">
                  <a:extLst>
                    <a:ext uri="{9D8B030D-6E8A-4147-A177-3AD203B41FA5}">
                      <a16:colId xmlns:a16="http://schemas.microsoft.com/office/drawing/2014/main" val="3856334569"/>
                    </a:ext>
                  </a:extLst>
                </a:gridCol>
              </a:tblGrid>
              <a:tr h="370840">
                <a:tc>
                  <a:txBody>
                    <a:bodyPr/>
                    <a:lstStyle/>
                    <a:p>
                      <a:pPr algn="l"/>
                      <a:r>
                        <a:rPr lang="pt-BR" dirty="0"/>
                        <a:t>                 Módulo</a:t>
                      </a:r>
                    </a:p>
                  </a:txBody>
                  <a:tcPr/>
                </a:tc>
                <a:tc>
                  <a:txBody>
                    <a:bodyPr/>
                    <a:lstStyle/>
                    <a:p>
                      <a:pPr algn="ctr"/>
                      <a:r>
                        <a:rPr lang="pt-BR" dirty="0"/>
                        <a:t>Preço</a:t>
                      </a:r>
                    </a:p>
                  </a:txBody>
                  <a:tcPr/>
                </a:tc>
                <a:extLst>
                  <a:ext uri="{0D108BD9-81ED-4DB2-BD59-A6C34878D82A}">
                    <a16:rowId xmlns:a16="http://schemas.microsoft.com/office/drawing/2014/main" val="1561290050"/>
                  </a:ext>
                </a:extLst>
              </a:tr>
              <a:tr h="370840">
                <a:tc>
                  <a:txBody>
                    <a:bodyPr/>
                    <a:lstStyle/>
                    <a:p>
                      <a:pPr algn="ctr"/>
                      <a:r>
                        <a:rPr lang="pt-BR"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latin typeface="Trebuchet MS"/>
                          <a:ea typeface="Trebuchet MS"/>
                          <a:cs typeface="Trebuchet MS"/>
                          <a:sym typeface="Arial"/>
                        </a:rPr>
                        <a:t>R$ 58.178,84</a:t>
                      </a:r>
                    </a:p>
                  </a:txBody>
                  <a:tcPr/>
                </a:tc>
                <a:extLst>
                  <a:ext uri="{0D108BD9-81ED-4DB2-BD59-A6C34878D82A}">
                    <a16:rowId xmlns:a16="http://schemas.microsoft.com/office/drawing/2014/main" val="3507898799"/>
                  </a:ext>
                </a:extLst>
              </a:tr>
              <a:tr h="367454">
                <a:tc>
                  <a:txBody>
                    <a:bodyPr/>
                    <a:lstStyle/>
                    <a:p>
                      <a:pPr algn="ctr"/>
                      <a:r>
                        <a:rPr lang="pt-BR" dirty="0"/>
                        <a:t>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latin typeface="Trebuchet MS"/>
                          <a:ea typeface="Trebuchet MS"/>
                          <a:cs typeface="Trebuchet MS"/>
                          <a:sym typeface="Arial"/>
                        </a:rPr>
                        <a:t>R$ 30.167,49</a:t>
                      </a:r>
                    </a:p>
                  </a:txBody>
                  <a:tcPr/>
                </a:tc>
                <a:extLst>
                  <a:ext uri="{0D108BD9-81ED-4DB2-BD59-A6C34878D82A}">
                    <a16:rowId xmlns:a16="http://schemas.microsoft.com/office/drawing/2014/main" val="818519178"/>
                  </a:ext>
                </a:extLst>
              </a:tr>
              <a:tr h="370840">
                <a:tc>
                  <a:txBody>
                    <a:bodyPr/>
                    <a:lstStyle/>
                    <a:p>
                      <a:pPr algn="ctr"/>
                      <a:r>
                        <a:rPr lang="pt-BR"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latin typeface="Trebuchet MS"/>
                          <a:ea typeface="Trebuchet MS"/>
                          <a:cs typeface="Trebuchet MS"/>
                          <a:sym typeface="Arial"/>
                        </a:rPr>
                        <a:t>R$ 25.123,15</a:t>
                      </a:r>
                    </a:p>
                  </a:txBody>
                  <a:tcPr/>
                </a:tc>
                <a:extLst>
                  <a:ext uri="{0D108BD9-81ED-4DB2-BD59-A6C34878D82A}">
                    <a16:rowId xmlns:a16="http://schemas.microsoft.com/office/drawing/2014/main" val="3710560025"/>
                  </a:ext>
                </a:extLst>
              </a:tr>
              <a:tr h="366438">
                <a:tc>
                  <a:txBody>
                    <a:bodyPr/>
                    <a:lstStyle/>
                    <a:p>
                      <a:pPr algn="ctr"/>
                      <a:r>
                        <a:rPr lang="pt-BR"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latin typeface="Trebuchet MS"/>
                          <a:ea typeface="Trebuchet MS"/>
                          <a:cs typeface="Trebuchet MS"/>
                          <a:sym typeface="Arial"/>
                        </a:rPr>
                        <a:t>R$ 24.146.43</a:t>
                      </a:r>
                    </a:p>
                  </a:txBody>
                  <a:tcPr/>
                </a:tc>
                <a:extLst>
                  <a:ext uri="{0D108BD9-81ED-4DB2-BD59-A6C34878D82A}">
                    <a16:rowId xmlns:a16="http://schemas.microsoft.com/office/drawing/2014/main" val="1534960047"/>
                  </a:ext>
                </a:extLst>
              </a:tr>
              <a:tr h="370840">
                <a:tc>
                  <a:txBody>
                    <a:bodyPr/>
                    <a:lstStyle/>
                    <a:p>
                      <a:pPr algn="ctr"/>
                      <a:r>
                        <a:rPr lang="pt-BR"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dk1"/>
                          </a:solidFill>
                          <a:latin typeface="Trebuchet MS"/>
                          <a:ea typeface="Trebuchet MS"/>
                          <a:cs typeface="Trebuchet MS"/>
                          <a:sym typeface="Arial"/>
                        </a:rPr>
                        <a:t>R$ 81.310,75</a:t>
                      </a:r>
                    </a:p>
                  </a:txBody>
                  <a:tcPr/>
                </a:tc>
                <a:extLst>
                  <a:ext uri="{0D108BD9-81ED-4DB2-BD59-A6C34878D82A}">
                    <a16:rowId xmlns:a16="http://schemas.microsoft.com/office/drawing/2014/main" val="339292058"/>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1079439752"/>
              </p:ext>
            </p:extLst>
          </p:nvPr>
        </p:nvGraphicFramePr>
        <p:xfrm>
          <a:off x="2391979" y="4100613"/>
          <a:ext cx="5167376" cy="370840"/>
        </p:xfrm>
        <a:graphic>
          <a:graphicData uri="http://schemas.openxmlformats.org/drawingml/2006/table">
            <a:tbl>
              <a:tblPr firstRow="1" bandRow="1">
                <a:tableStyleId>{96AF46F2-BC15-4263-B032-806326C9E196}</a:tableStyleId>
              </a:tblPr>
              <a:tblGrid>
                <a:gridCol w="2583688">
                  <a:extLst>
                    <a:ext uri="{9D8B030D-6E8A-4147-A177-3AD203B41FA5}">
                      <a16:colId xmlns:a16="http://schemas.microsoft.com/office/drawing/2014/main" val="3690215087"/>
                    </a:ext>
                  </a:extLst>
                </a:gridCol>
                <a:gridCol w="2583688">
                  <a:extLst>
                    <a:ext uri="{9D8B030D-6E8A-4147-A177-3AD203B41FA5}">
                      <a16:colId xmlns:a16="http://schemas.microsoft.com/office/drawing/2014/main" val="175623598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b="0" i="0" u="none" strike="noStrike" cap="none" dirty="0">
                          <a:solidFill>
                            <a:schemeClr val="bg1"/>
                          </a:solidFill>
                          <a:latin typeface="Trebuchet MS"/>
                          <a:ea typeface="Trebuchet MS"/>
                          <a:cs typeface="Trebuchet MS"/>
                          <a:sym typeface="Arial"/>
                        </a:rPr>
                        <a:t>Valor total do orçamento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1" i="0" u="none" strike="noStrike" cap="none" dirty="0">
                          <a:solidFill>
                            <a:schemeClr val="lt1"/>
                          </a:solidFill>
                          <a:latin typeface="Trebuchet MS"/>
                          <a:ea typeface="Trebuchet MS"/>
                          <a:cs typeface="Trebuchet MS"/>
                          <a:sym typeface="Arial"/>
                        </a:rPr>
                        <a:t>R$ 218.926,66</a:t>
                      </a:r>
                    </a:p>
                  </a:txBody>
                  <a:tcPr/>
                </a:tc>
                <a:extLst>
                  <a:ext uri="{0D108BD9-81ED-4DB2-BD59-A6C34878D82A}">
                    <a16:rowId xmlns:a16="http://schemas.microsoft.com/office/drawing/2014/main" val="4196053560"/>
                  </a:ext>
                </a:extLst>
              </a:tr>
            </a:tbl>
          </a:graphicData>
        </a:graphic>
      </p:graphicFrame>
      <p:sp>
        <p:nvSpPr>
          <p:cNvPr id="7" name="CaixaDeTexto 6"/>
          <p:cNvSpPr txBox="1"/>
          <p:nvPr/>
        </p:nvSpPr>
        <p:spPr>
          <a:xfrm>
            <a:off x="9144000" y="5809785"/>
            <a:ext cx="851515" cy="307777"/>
          </a:xfrm>
          <a:prstGeom prst="rect">
            <a:avLst/>
          </a:prstGeom>
          <a:noFill/>
        </p:spPr>
        <p:txBody>
          <a:bodyPr wrap="none" rtlCol="0">
            <a:spAutoFit/>
          </a:bodyPr>
          <a:lstStyle/>
          <a:p>
            <a:r>
              <a:rPr lang="pt-BR" dirty="0"/>
              <a:t>Amanda</a:t>
            </a:r>
          </a:p>
        </p:txBody>
      </p:sp>
    </p:spTree>
    <p:extLst>
      <p:ext uri="{BB962C8B-B14F-4D97-AF65-F5344CB8AC3E}">
        <p14:creationId xmlns:p14="http://schemas.microsoft.com/office/powerpoint/2010/main" val="1510433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noChangeArrowheads="1"/>
          </p:cNvPicPr>
          <p:nvPr/>
        </p:nvPicPr>
        <p:blipFill>
          <a:blip r:embed="rId2">
            <a:extLst>
              <a:ext uri="{28A0092B-C50C-407E-A947-70E740481C1C}">
                <a14:useLocalDpi xmlns:a14="http://schemas.microsoft.com/office/drawing/2010/main" val="0"/>
              </a:ext>
            </a:extLst>
          </a:blip>
          <a:srcRect l="134" t="-238" r="37512" b="7767"/>
          <a:stretch>
            <a:fillRect/>
          </a:stretch>
        </p:blipFill>
        <p:spPr bwMode="auto">
          <a:xfrm>
            <a:off x="512064" y="202867"/>
            <a:ext cx="10632730" cy="622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ixaDeTexto 2"/>
          <p:cNvSpPr txBox="1"/>
          <p:nvPr/>
        </p:nvSpPr>
        <p:spPr>
          <a:xfrm>
            <a:off x="11018108" y="6425743"/>
            <a:ext cx="1069814" cy="307777"/>
          </a:xfrm>
          <a:prstGeom prst="rect">
            <a:avLst/>
          </a:prstGeom>
          <a:noFill/>
        </p:spPr>
        <p:txBody>
          <a:bodyPr wrap="square" rtlCol="0">
            <a:spAutoFit/>
          </a:bodyPr>
          <a:lstStyle/>
          <a:p>
            <a:r>
              <a:rPr lang="pt-BR" dirty="0"/>
              <a:t>Amanda</a:t>
            </a:r>
          </a:p>
        </p:txBody>
      </p:sp>
    </p:spTree>
    <p:extLst>
      <p:ext uri="{BB962C8B-B14F-4D97-AF65-F5344CB8AC3E}">
        <p14:creationId xmlns:p14="http://schemas.microsoft.com/office/powerpoint/2010/main" val="264007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862797" y="570282"/>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eaLnBrk="0" fontAlgn="base" hangingPunct="0">
              <a:spcBef>
                <a:spcPts val="0"/>
              </a:spcBef>
              <a:buClr>
                <a:schemeClr val="accent1"/>
              </a:buClr>
            </a:pPr>
            <a:r>
              <a:rPr lang="pt-BR" altLang="pt-BR" dirty="0">
                <a:latin typeface="Trebuchet MS"/>
                <a:ea typeface="Trebuchet MS"/>
                <a:cs typeface="Trebuchet MS"/>
                <a:sym typeface="Trebuchet MS"/>
              </a:rPr>
              <a:t>Reclame São João: Divisão de funções</a:t>
            </a:r>
          </a:p>
        </p:txBody>
      </p:sp>
      <p:sp>
        <p:nvSpPr>
          <p:cNvPr id="2" name="CaixaDeTexto 1"/>
          <p:cNvSpPr txBox="1"/>
          <p:nvPr/>
        </p:nvSpPr>
        <p:spPr>
          <a:xfrm>
            <a:off x="862797" y="1619183"/>
            <a:ext cx="9578898" cy="1015663"/>
          </a:xfrm>
          <a:prstGeom prst="rect">
            <a:avLst/>
          </a:prstGeom>
          <a:noFill/>
        </p:spPr>
        <p:txBody>
          <a:bodyPr wrap="square" rtlCol="0">
            <a:spAutoFit/>
          </a:bodyPr>
          <a:lstStyle/>
          <a:p>
            <a:r>
              <a:rPr lang="pt-BR" sz="2000" dirty="0">
                <a:solidFill>
                  <a:schemeClr val="tx1"/>
                </a:solidFill>
                <a:latin typeface="+mj-lt"/>
                <a:ea typeface="Source Sans Pro Black" panose="020B0803030403020204" pitchFamily="34" charset="0"/>
                <a:cs typeface="Trebuchet MS"/>
                <a:sym typeface="Trebuchet MS"/>
              </a:rPr>
              <a:t>A</a:t>
            </a:r>
            <a:r>
              <a:rPr lang="pt-BR" dirty="0">
                <a:latin typeface="+mj-lt"/>
              </a:rPr>
              <a:t> </a:t>
            </a:r>
            <a:r>
              <a:rPr lang="pt-BR" sz="2000" dirty="0">
                <a:solidFill>
                  <a:schemeClr val="tx1"/>
                </a:solidFill>
                <a:latin typeface="+mj-lt"/>
                <a:ea typeface="Source Sans Pro Black" panose="020B0803030403020204" pitchFamily="34" charset="0"/>
                <a:cs typeface="Trebuchet MS"/>
                <a:sym typeface="Trebuchet MS"/>
              </a:rPr>
              <a:t>divisão das funções é essencial para obter excelência no gerenciamento das atividades definidas dentro do projeto.</a:t>
            </a:r>
          </a:p>
          <a:p>
            <a:endParaRPr lang="pt-BR" sz="2000" dirty="0">
              <a:solidFill>
                <a:schemeClr val="tx1"/>
              </a:solidFill>
              <a:latin typeface="Trebuchet MS"/>
              <a:ea typeface="Source Sans Pro Black" panose="020B0803030403020204" pitchFamily="34" charset="0"/>
              <a:cs typeface="Trebuchet MS"/>
              <a:sym typeface="Trebuchet MS"/>
            </a:endParaRPr>
          </a:p>
        </p:txBody>
      </p:sp>
      <p:pic>
        <p:nvPicPr>
          <p:cNvPr id="6" name="Picture 4" descr="C:\Users\Spacebr\Desktop\vxcvxcv.png"/>
          <p:cNvPicPr>
            <a:picLocks noChangeAspect="1" noChangeArrowheads="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65201" y="2581278"/>
            <a:ext cx="517765" cy="5905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pacebr\Desktop\dfg.png"/>
          <p:cNvPicPr>
            <a:picLocks noChangeAspect="1" noChangeArrowheads="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b="18839"/>
          <a:stretch/>
        </p:blipFill>
        <p:spPr bwMode="auto">
          <a:xfrm>
            <a:off x="862797" y="3563099"/>
            <a:ext cx="431674" cy="5334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pacebr\Desktop\gfhfvx.png"/>
          <p:cNvPicPr>
            <a:picLocks noChangeAspect="1" noChangeArrowheads="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62797" y="4702436"/>
            <a:ext cx="626998" cy="466726"/>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1532526" y="2744054"/>
            <a:ext cx="7154274" cy="338554"/>
          </a:xfrm>
          <a:prstGeom prst="rect">
            <a:avLst/>
          </a:prstGeom>
          <a:noFill/>
        </p:spPr>
        <p:txBody>
          <a:bodyPr wrap="square" rtlCol="0">
            <a:spAutoFit/>
          </a:bodyPr>
          <a:lstStyle/>
          <a:p>
            <a:r>
              <a:rPr lang="pt-BR" sz="1600" b="1" dirty="0">
                <a:latin typeface="Arial" panose="020B0604020202020204" pitchFamily="34" charset="0"/>
                <a:cs typeface="Arial" panose="020B0604020202020204" pitchFamily="34" charset="0"/>
              </a:rPr>
              <a:t>Analista </a:t>
            </a:r>
            <a:r>
              <a:rPr lang="pt-BR" sz="1600" dirty="0"/>
              <a:t>-</a:t>
            </a:r>
            <a:r>
              <a:rPr lang="pt-BR" sz="1600" dirty="0">
                <a:latin typeface="Arial" panose="020B0604020202020204" pitchFamily="34" charset="0"/>
                <a:cs typeface="Arial" panose="020B0604020202020204" pitchFamily="34" charset="0"/>
              </a:rPr>
              <a:t> Responsáveis pela execução das documentações e testes.</a:t>
            </a:r>
          </a:p>
        </p:txBody>
      </p:sp>
      <p:sp>
        <p:nvSpPr>
          <p:cNvPr id="4" name="CaixaDeTexto 3"/>
          <p:cNvSpPr txBox="1"/>
          <p:nvPr/>
        </p:nvSpPr>
        <p:spPr>
          <a:xfrm>
            <a:off x="1489795" y="3560691"/>
            <a:ext cx="8285356" cy="584775"/>
          </a:xfrm>
          <a:prstGeom prst="rect">
            <a:avLst/>
          </a:prstGeom>
          <a:noFill/>
        </p:spPr>
        <p:txBody>
          <a:bodyPr wrap="square" rtlCol="0">
            <a:spAutoFit/>
          </a:bodyPr>
          <a:lstStyle/>
          <a:p>
            <a:r>
              <a:rPr lang="pt-BR" sz="1600" b="1" dirty="0"/>
              <a:t>DBA (Administrador de Banco de Dados) </a:t>
            </a:r>
            <a:r>
              <a:rPr lang="pt-BR" sz="1600" dirty="0"/>
              <a:t>- Responsáveis pelo gerenciamento do banco de dados do sistema. </a:t>
            </a:r>
          </a:p>
        </p:txBody>
      </p:sp>
      <p:sp>
        <p:nvSpPr>
          <p:cNvPr id="5" name="CaixaDeTexto 4"/>
          <p:cNvSpPr txBox="1"/>
          <p:nvPr/>
        </p:nvSpPr>
        <p:spPr>
          <a:xfrm>
            <a:off x="1489795" y="4623549"/>
            <a:ext cx="7856801" cy="830997"/>
          </a:xfrm>
          <a:prstGeom prst="rect">
            <a:avLst/>
          </a:prstGeom>
          <a:noFill/>
        </p:spPr>
        <p:txBody>
          <a:bodyPr wrap="square" rtlCol="0">
            <a:spAutoFit/>
          </a:bodyPr>
          <a:lstStyle/>
          <a:p>
            <a:r>
              <a:rPr lang="pt-BR" sz="1600" b="1" dirty="0"/>
              <a:t>Desenvolvedores</a:t>
            </a:r>
            <a:r>
              <a:rPr lang="pt-BR" sz="1600" dirty="0"/>
              <a:t> - Responsáveis por implementar os requisitos do sistema utilizando linguagens de programação.</a:t>
            </a:r>
          </a:p>
          <a:p>
            <a:endParaRPr lang="pt-BR" sz="1600" dirty="0"/>
          </a:p>
        </p:txBody>
      </p:sp>
      <p:sp>
        <p:nvSpPr>
          <p:cNvPr id="9" name="CaixaDeTexto 8"/>
          <p:cNvSpPr txBox="1"/>
          <p:nvPr/>
        </p:nvSpPr>
        <p:spPr>
          <a:xfrm>
            <a:off x="9346596" y="5754029"/>
            <a:ext cx="1414331" cy="369332"/>
          </a:xfrm>
          <a:prstGeom prst="rect">
            <a:avLst/>
          </a:prstGeom>
          <a:noFill/>
        </p:spPr>
        <p:txBody>
          <a:bodyPr wrap="square" rtlCol="0">
            <a:spAutoFit/>
          </a:bodyPr>
          <a:lstStyle/>
          <a:p>
            <a:r>
              <a:rPr lang="pt-BR" sz="1800" dirty="0"/>
              <a:t>Luísa</a:t>
            </a:r>
          </a:p>
        </p:txBody>
      </p:sp>
    </p:spTree>
    <p:extLst>
      <p:ext uri="{BB962C8B-B14F-4D97-AF65-F5344CB8AC3E}">
        <p14:creationId xmlns:p14="http://schemas.microsoft.com/office/powerpoint/2010/main" val="130406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classes</a:t>
            </a:r>
          </a:p>
        </p:txBody>
      </p:sp>
      <p:sp>
        <p:nvSpPr>
          <p:cNvPr id="3" name="Espaço Reservado para Conteúdo 2"/>
          <p:cNvSpPr>
            <a:spLocks noGrp="1"/>
          </p:cNvSpPr>
          <p:nvPr>
            <p:ph idx="1"/>
          </p:nvPr>
        </p:nvSpPr>
        <p:spPr>
          <a:xfrm>
            <a:off x="677333" y="1828080"/>
            <a:ext cx="8596668" cy="3880773"/>
          </a:xfrm>
        </p:spPr>
        <p:txBody>
          <a:bodyPr/>
          <a:lstStyle/>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Descrevem a estrutura de um sistema, modelando suas classes, atributos, operações e relações para o desenvolvimento.</a:t>
            </a:r>
          </a:p>
          <a:p>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endParaRPr>
          </a:p>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É divido em três partes:</a:t>
            </a:r>
          </a:p>
          <a:p>
            <a:pPr marL="91441" indent="0">
              <a:buNone/>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	Parte superior - Nome da classe;</a:t>
            </a:r>
          </a:p>
          <a:p>
            <a:pPr marL="91441" indent="0">
              <a:buNone/>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	Parte do meio - Atributos da classe;</a:t>
            </a:r>
          </a:p>
          <a:p>
            <a:pPr marL="91441" indent="0">
              <a:buNone/>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	Parte inferior - Operações da classe (métodos).</a:t>
            </a:r>
          </a:p>
          <a:p>
            <a:endParaRPr lang="pt-BR" dirty="0"/>
          </a:p>
        </p:txBody>
      </p:sp>
      <p:sp>
        <p:nvSpPr>
          <p:cNvPr id="6" name="CaixaDeTexto 5">
            <a:extLst>
              <a:ext uri="{FF2B5EF4-FFF2-40B4-BE49-F238E27FC236}">
                <a16:creationId xmlns:a16="http://schemas.microsoft.com/office/drawing/2014/main" id="{64699F73-DFDA-4511-B0B2-8BA2DED59396}"/>
              </a:ext>
            </a:extLst>
          </p:cNvPr>
          <p:cNvSpPr txBox="1"/>
          <p:nvPr/>
        </p:nvSpPr>
        <p:spPr>
          <a:xfrm>
            <a:off x="9274001" y="5942836"/>
            <a:ext cx="2093063" cy="646331"/>
          </a:xfrm>
          <a:prstGeom prst="rect">
            <a:avLst/>
          </a:prstGeom>
          <a:noFill/>
        </p:spPr>
        <p:txBody>
          <a:bodyPr wrap="square" rtlCol="0">
            <a:spAutoFit/>
          </a:bodyPr>
          <a:lstStyle/>
          <a:p>
            <a:r>
              <a:rPr lang="pt-BR" sz="1800" dirty="0"/>
              <a:t>Larissa Ribeiro e Giovana</a:t>
            </a:r>
          </a:p>
        </p:txBody>
      </p:sp>
    </p:spTree>
    <p:extLst>
      <p:ext uri="{BB962C8B-B14F-4D97-AF65-F5344CB8AC3E}">
        <p14:creationId xmlns:p14="http://schemas.microsoft.com/office/powerpoint/2010/main" val="339641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416" y="0"/>
            <a:ext cx="9827584" cy="6858000"/>
          </a:xfrm>
        </p:spPr>
      </p:pic>
      <p:sp>
        <p:nvSpPr>
          <p:cNvPr id="6" name="CaixaDeTexto 5">
            <a:extLst>
              <a:ext uri="{FF2B5EF4-FFF2-40B4-BE49-F238E27FC236}">
                <a16:creationId xmlns:a16="http://schemas.microsoft.com/office/drawing/2014/main" id="{64699F73-DFDA-4511-B0B2-8BA2DED59396}"/>
              </a:ext>
            </a:extLst>
          </p:cNvPr>
          <p:cNvSpPr txBox="1"/>
          <p:nvPr/>
        </p:nvSpPr>
        <p:spPr>
          <a:xfrm>
            <a:off x="10098937" y="6059269"/>
            <a:ext cx="2093063" cy="646331"/>
          </a:xfrm>
          <a:prstGeom prst="rect">
            <a:avLst/>
          </a:prstGeom>
          <a:noFill/>
        </p:spPr>
        <p:txBody>
          <a:bodyPr wrap="square" rtlCol="0">
            <a:spAutoFit/>
          </a:bodyPr>
          <a:lstStyle/>
          <a:p>
            <a:r>
              <a:rPr lang="pt-BR" sz="1800" dirty="0"/>
              <a:t>Larissa Ribeiro e Giovana</a:t>
            </a:r>
          </a:p>
        </p:txBody>
      </p:sp>
      <p:sp>
        <p:nvSpPr>
          <p:cNvPr id="4" name="CaixaDeTexto 3"/>
          <p:cNvSpPr txBox="1"/>
          <p:nvPr/>
        </p:nvSpPr>
        <p:spPr>
          <a:xfrm>
            <a:off x="133835" y="2382982"/>
            <a:ext cx="2230581" cy="1631216"/>
          </a:xfrm>
          <a:prstGeom prst="rect">
            <a:avLst/>
          </a:prstGeom>
          <a:noFill/>
        </p:spPr>
        <p:txBody>
          <a:bodyPr wrap="square" rtlCol="0">
            <a:spAutoFit/>
          </a:bodyPr>
          <a:lstStyle/>
          <a:p>
            <a:r>
              <a:rPr lang="pt-BR" sz="2800" dirty="0"/>
              <a:t>Total</a:t>
            </a:r>
          </a:p>
          <a:p>
            <a:r>
              <a:rPr lang="pt-BR" sz="2400" dirty="0"/>
              <a:t>Classes: 56</a:t>
            </a:r>
          </a:p>
          <a:p>
            <a:r>
              <a:rPr lang="pt-BR" sz="2400" dirty="0"/>
              <a:t>Atributos: 229</a:t>
            </a:r>
          </a:p>
          <a:p>
            <a:r>
              <a:rPr lang="pt-BR" sz="2400" dirty="0"/>
              <a:t>Métodos: 110</a:t>
            </a:r>
          </a:p>
        </p:txBody>
      </p:sp>
    </p:spTree>
    <p:extLst>
      <p:ext uri="{BB962C8B-B14F-4D97-AF65-F5344CB8AC3E}">
        <p14:creationId xmlns:p14="http://schemas.microsoft.com/office/powerpoint/2010/main" val="2264249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Conceitual</a:t>
            </a:r>
          </a:p>
        </p:txBody>
      </p:sp>
      <p:sp>
        <p:nvSpPr>
          <p:cNvPr id="3" name="Espaço Reservado para Conteúdo 2"/>
          <p:cNvSpPr>
            <a:spLocks noGrp="1"/>
          </p:cNvSpPr>
          <p:nvPr>
            <p:ph idx="1"/>
          </p:nvPr>
        </p:nvSpPr>
        <p:spPr>
          <a:xfrm>
            <a:off x="677333" y="1396661"/>
            <a:ext cx="8596668" cy="3880773"/>
          </a:xfrm>
        </p:spPr>
        <p:txBody>
          <a:bodyPr/>
          <a:lstStyle/>
          <a:p>
            <a:pPr algn="just"/>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rPr>
              <a:t>A modelagem conceitual é focada em entender e discutir aspectos focados no lado do cliente (no caso, as necessidades do projeto). Ele não possui tecnologias definidas para o desenvolvimento do banco, por isso, não possui limitações nesse quesito. O diagrama de dados que deve ser criado no Modelo Conceitual é o Diagrama de Entidade e Relacionamento, esse diagrama é essencial para compreensão do modelo conceitual.</a:t>
            </a:r>
          </a:p>
          <a:p>
            <a:endParaRPr lang="pt-BR" dirty="0"/>
          </a:p>
        </p:txBody>
      </p:sp>
      <p:sp>
        <p:nvSpPr>
          <p:cNvPr id="5" name="Retângulo 4">
            <a:extLst>
              <a:ext uri="{FF2B5EF4-FFF2-40B4-BE49-F238E27FC236}">
                <a16:creationId xmlns:a16="http://schemas.microsoft.com/office/drawing/2014/main" id="{D7E1CB41-B7C1-46A8-B379-587C79A8DC73}"/>
              </a:ext>
            </a:extLst>
          </p:cNvPr>
          <p:cNvSpPr/>
          <p:nvPr/>
        </p:nvSpPr>
        <p:spPr>
          <a:xfrm>
            <a:off x="9589140" y="6041362"/>
            <a:ext cx="1925527" cy="415498"/>
          </a:xfrm>
          <a:prstGeom prst="rect">
            <a:avLst/>
          </a:prstGeom>
        </p:spPr>
        <p:txBody>
          <a:bodyPr wrap="none">
            <a:spAutoFit/>
          </a:bodyPr>
          <a:lstStyle/>
          <a:p>
            <a:pPr algn="just">
              <a:lnSpc>
                <a:spcPct val="150000"/>
              </a:lnSpc>
              <a:spcAft>
                <a:spcPts val="800"/>
              </a:spcAft>
            </a:pPr>
            <a:r>
              <a:rPr lang="pt-BR" dirty="0">
                <a:latin typeface="Calibri" panose="020F0502020204030204" pitchFamily="34" charset="0"/>
                <a:ea typeface="Calibri" panose="020F0502020204030204" pitchFamily="34" charset="0"/>
                <a:cs typeface="Times New Roman" panose="02020603050405020304" pitchFamily="18" charset="0"/>
              </a:rPr>
              <a:t>Luiz Fernando </a:t>
            </a:r>
            <a:r>
              <a:rPr lang="pt-BR" dirty="0" err="1">
                <a:latin typeface="Calibri" panose="020F0502020204030204" pitchFamily="34" charset="0"/>
                <a:ea typeface="Calibri" panose="020F0502020204030204" pitchFamily="34" charset="0"/>
                <a:cs typeface="Times New Roman" panose="02020603050405020304" pitchFamily="18" charset="0"/>
              </a:rPr>
              <a:t>Delchello</a:t>
            </a:r>
            <a:endParaRPr lang="pt-B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758467"/>
            <a:ext cx="5150733" cy="2891189"/>
          </a:xfrm>
          <a:prstGeom prst="rect">
            <a:avLst/>
          </a:prstGeom>
        </p:spPr>
      </p:pic>
    </p:spTree>
    <p:extLst>
      <p:ext uri="{BB962C8B-B14F-4D97-AF65-F5344CB8AC3E}">
        <p14:creationId xmlns:p14="http://schemas.microsoft.com/office/powerpoint/2010/main" val="375789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Lógico</a:t>
            </a:r>
          </a:p>
        </p:txBody>
      </p:sp>
      <p:sp>
        <p:nvSpPr>
          <p:cNvPr id="3" name="Espaço Reservado para Conteúdo 2"/>
          <p:cNvSpPr>
            <a:spLocks noGrp="1"/>
          </p:cNvSpPr>
          <p:nvPr>
            <p:ph idx="1"/>
          </p:nvPr>
        </p:nvSpPr>
        <p:spPr>
          <a:xfrm>
            <a:off x="677333" y="1605004"/>
            <a:ext cx="8596668" cy="3880773"/>
          </a:xfrm>
        </p:spPr>
        <p:txBody>
          <a:bodyPr/>
          <a:lstStyle/>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Esse modelo apresenta as relações entre as partes dos dados que estarão presentes no sistema e suas dependências.</a:t>
            </a:r>
          </a:p>
          <a:p>
            <a:endParaRPr lang="pt-BR" dirty="0"/>
          </a:p>
        </p:txBody>
      </p:sp>
      <p:sp>
        <p:nvSpPr>
          <p:cNvPr id="4" name="CaixaDeTexto 3">
            <a:extLst>
              <a:ext uri="{FF2B5EF4-FFF2-40B4-BE49-F238E27FC236}">
                <a16:creationId xmlns:a16="http://schemas.microsoft.com/office/drawing/2014/main" id="{F25322B1-026C-4B19-8F6E-3964B3C50B8A}"/>
              </a:ext>
            </a:extLst>
          </p:cNvPr>
          <p:cNvSpPr txBox="1"/>
          <p:nvPr/>
        </p:nvSpPr>
        <p:spPr>
          <a:xfrm>
            <a:off x="9274001" y="5942836"/>
            <a:ext cx="2093063" cy="369332"/>
          </a:xfrm>
          <a:prstGeom prst="rect">
            <a:avLst/>
          </a:prstGeom>
          <a:noFill/>
        </p:spPr>
        <p:txBody>
          <a:bodyPr wrap="square" rtlCol="0">
            <a:spAutoFit/>
          </a:bodyPr>
          <a:lstStyle/>
          <a:p>
            <a:r>
              <a:rPr lang="pt-BR" sz="1800" dirty="0"/>
              <a:t>Camila</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665" y="2594473"/>
            <a:ext cx="3952696" cy="3638627"/>
          </a:xfrm>
          <a:prstGeom prst="rect">
            <a:avLst/>
          </a:prstGeom>
        </p:spPr>
      </p:pic>
    </p:spTree>
    <p:extLst>
      <p:ext uri="{BB962C8B-B14F-4D97-AF65-F5344CB8AC3E}">
        <p14:creationId xmlns:p14="http://schemas.microsoft.com/office/powerpoint/2010/main" val="1890027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Físico</a:t>
            </a:r>
          </a:p>
        </p:txBody>
      </p:sp>
      <p:sp>
        <p:nvSpPr>
          <p:cNvPr id="5" name="CaixaDeTexto 4">
            <a:extLst>
              <a:ext uri="{FF2B5EF4-FFF2-40B4-BE49-F238E27FC236}">
                <a16:creationId xmlns:a16="http://schemas.microsoft.com/office/drawing/2014/main" id="{FC97A7F6-A6C6-4ED5-896A-C480CE2A1038}"/>
              </a:ext>
            </a:extLst>
          </p:cNvPr>
          <p:cNvSpPr txBox="1"/>
          <p:nvPr/>
        </p:nvSpPr>
        <p:spPr>
          <a:xfrm>
            <a:off x="10098937" y="6041362"/>
            <a:ext cx="2093063" cy="646331"/>
          </a:xfrm>
          <a:prstGeom prst="rect">
            <a:avLst/>
          </a:prstGeom>
          <a:noFill/>
        </p:spPr>
        <p:txBody>
          <a:bodyPr wrap="square" rtlCol="0">
            <a:spAutoFit/>
          </a:bodyPr>
          <a:lstStyle/>
          <a:p>
            <a:r>
              <a:rPr lang="pt-BR" sz="1800" dirty="0"/>
              <a:t>Guilherme </a:t>
            </a:r>
            <a:r>
              <a:rPr lang="pt-BR" sz="1800" dirty="0" err="1"/>
              <a:t>Damaceno</a:t>
            </a:r>
            <a:endParaRPr lang="pt-BR" sz="1800" dirty="0"/>
          </a:p>
        </p:txBody>
      </p:sp>
      <p:pic>
        <p:nvPicPr>
          <p:cNvPr id="6" name="Imagem 5"/>
          <p:cNvPicPr>
            <a:picLocks noChangeAspect="1"/>
          </p:cNvPicPr>
          <p:nvPr/>
        </p:nvPicPr>
        <p:blipFill>
          <a:blip r:embed="rId2"/>
          <a:stretch>
            <a:fillRect/>
          </a:stretch>
        </p:blipFill>
        <p:spPr>
          <a:xfrm>
            <a:off x="517968" y="1606121"/>
            <a:ext cx="3629025" cy="2971800"/>
          </a:xfrm>
          <a:prstGeom prst="rect">
            <a:avLst/>
          </a:prstGeom>
        </p:spPr>
      </p:pic>
      <p:pic>
        <p:nvPicPr>
          <p:cNvPr id="4" name="Espaço Reservado para Conteúdo 3"/>
          <p:cNvPicPr>
            <a:picLocks noGrp="1" noChangeAspect="1"/>
          </p:cNvPicPr>
          <p:nvPr>
            <p:ph idx="1"/>
          </p:nvPr>
        </p:nvPicPr>
        <p:blipFill>
          <a:blip r:embed="rId3"/>
          <a:stretch>
            <a:fillRect/>
          </a:stretch>
        </p:blipFill>
        <p:spPr>
          <a:xfrm>
            <a:off x="517968" y="4796006"/>
            <a:ext cx="3324225" cy="1895475"/>
          </a:xfrm>
          <a:prstGeom prst="rect">
            <a:avLst/>
          </a:prstGeom>
        </p:spPr>
      </p:pic>
      <p:pic>
        <p:nvPicPr>
          <p:cNvPr id="7" name="Imagem 6"/>
          <p:cNvPicPr>
            <a:picLocks noChangeAspect="1"/>
          </p:cNvPicPr>
          <p:nvPr/>
        </p:nvPicPr>
        <p:blipFill>
          <a:blip r:embed="rId4"/>
          <a:stretch>
            <a:fillRect/>
          </a:stretch>
        </p:blipFill>
        <p:spPr>
          <a:xfrm>
            <a:off x="4146993" y="2386890"/>
            <a:ext cx="3657600" cy="1952625"/>
          </a:xfrm>
          <a:prstGeom prst="rect">
            <a:avLst/>
          </a:prstGeom>
        </p:spPr>
      </p:pic>
      <p:pic>
        <p:nvPicPr>
          <p:cNvPr id="8" name="Imagem 7"/>
          <p:cNvPicPr>
            <a:picLocks noChangeAspect="1"/>
          </p:cNvPicPr>
          <p:nvPr/>
        </p:nvPicPr>
        <p:blipFill>
          <a:blip r:embed="rId5"/>
          <a:stretch>
            <a:fillRect/>
          </a:stretch>
        </p:blipFill>
        <p:spPr>
          <a:xfrm>
            <a:off x="4146993" y="4796006"/>
            <a:ext cx="2895600" cy="847725"/>
          </a:xfrm>
          <a:prstGeom prst="rect">
            <a:avLst/>
          </a:prstGeom>
        </p:spPr>
      </p:pic>
      <p:sp>
        <p:nvSpPr>
          <p:cNvPr id="10" name="CaixaDeTexto 9"/>
          <p:cNvSpPr txBox="1"/>
          <p:nvPr/>
        </p:nvSpPr>
        <p:spPr>
          <a:xfrm>
            <a:off x="7430873" y="3486200"/>
            <a:ext cx="2743200" cy="307777"/>
          </a:xfrm>
          <a:prstGeom prst="rect">
            <a:avLst/>
          </a:prstGeom>
          <a:noFill/>
        </p:spPr>
        <p:txBody>
          <a:bodyPr wrap="square" rtlCol="0">
            <a:spAutoFit/>
          </a:bodyPr>
          <a:lstStyle/>
          <a:p>
            <a:r>
              <a:rPr lang="pt-BR" dirty="0"/>
              <a:t>Quantificação das tabelas</a:t>
            </a:r>
            <a:r>
              <a:rPr lang="pt-BR"/>
              <a:t>: 30</a:t>
            </a:r>
            <a:endParaRPr lang="pt-BR" dirty="0"/>
          </a:p>
        </p:txBody>
      </p:sp>
    </p:spTree>
    <p:extLst>
      <p:ext uri="{BB962C8B-B14F-4D97-AF65-F5344CB8AC3E}">
        <p14:creationId xmlns:p14="http://schemas.microsoft.com/office/powerpoint/2010/main" val="3801789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Dicionário de Dados</a:t>
            </a:r>
          </a:p>
        </p:txBody>
      </p:sp>
      <p:sp>
        <p:nvSpPr>
          <p:cNvPr id="3" name="Espaço Reservado para Conteúdo 2"/>
          <p:cNvSpPr>
            <a:spLocks noGrp="1"/>
          </p:cNvSpPr>
          <p:nvPr>
            <p:ph idx="1"/>
          </p:nvPr>
        </p:nvSpPr>
        <p:spPr>
          <a:xfrm>
            <a:off x="677333" y="1338787"/>
            <a:ext cx="8596668" cy="3880773"/>
          </a:xfrm>
        </p:spPr>
        <p:txBody>
          <a:bodyPr/>
          <a:lstStyle/>
          <a:p>
            <a:pPr algn="just">
              <a:lnSpc>
                <a:spcPct val="150000"/>
              </a:lnSpc>
            </a:pPr>
            <a:r>
              <a:rPr lang="pt-BR" dirty="0">
                <a:solidFill>
                  <a:schemeClr val="tx1"/>
                </a:solidFill>
                <a:latin typeface="Arial" panose="020B0604020202020204" pitchFamily="34" charset="0"/>
                <a:ea typeface="Source Sans Pro Black" panose="020B0803030403020204" pitchFamily="34" charset="0"/>
                <a:cs typeface="Arial" panose="020B0604020202020204" pitchFamily="34" charset="0"/>
              </a:rPr>
              <a:t>O Dicionário de Dados é uma tabela com a finalidade de auxiliar o desenvolvedor a programar, de modo a entender a utilidade do atributo.</a:t>
            </a:r>
          </a:p>
          <a:p>
            <a:endParaRPr lang="pt-BR" dirty="0"/>
          </a:p>
        </p:txBody>
      </p:sp>
      <p:sp>
        <p:nvSpPr>
          <p:cNvPr id="4" name="CaixaDeTexto 3">
            <a:extLst>
              <a:ext uri="{FF2B5EF4-FFF2-40B4-BE49-F238E27FC236}">
                <a16:creationId xmlns:a16="http://schemas.microsoft.com/office/drawing/2014/main" id="{885870B6-1A38-44ED-9F13-7FEAA63E846F}"/>
              </a:ext>
            </a:extLst>
          </p:cNvPr>
          <p:cNvSpPr txBox="1"/>
          <p:nvPr/>
        </p:nvSpPr>
        <p:spPr>
          <a:xfrm>
            <a:off x="10098937" y="6041362"/>
            <a:ext cx="2093063" cy="369332"/>
          </a:xfrm>
          <a:prstGeom prst="rect">
            <a:avLst/>
          </a:prstGeom>
          <a:noFill/>
        </p:spPr>
        <p:txBody>
          <a:bodyPr wrap="square" rtlCol="0">
            <a:spAutoFit/>
          </a:bodyPr>
          <a:lstStyle/>
          <a:p>
            <a:r>
              <a:rPr lang="pt-BR" sz="1800" dirty="0"/>
              <a:t>Jéssica</a:t>
            </a:r>
          </a:p>
        </p:txBody>
      </p:sp>
      <p:graphicFrame>
        <p:nvGraphicFramePr>
          <p:cNvPr id="6" name="Espaço Reservado para Conteúdo 2"/>
          <p:cNvGraphicFramePr>
            <a:graphicFrameLocks/>
          </p:cNvGraphicFramePr>
          <p:nvPr>
            <p:extLst>
              <p:ext uri="{D42A27DB-BD31-4B8C-83A1-F6EECF244321}">
                <p14:modId xmlns:p14="http://schemas.microsoft.com/office/powerpoint/2010/main" val="901042414"/>
              </p:ext>
            </p:extLst>
          </p:nvPr>
        </p:nvGraphicFramePr>
        <p:xfrm>
          <a:off x="916803" y="2289914"/>
          <a:ext cx="8357199" cy="3294124"/>
        </p:xfrm>
        <a:graphic>
          <a:graphicData uri="http://schemas.openxmlformats.org/drawingml/2006/table">
            <a:tbl>
              <a:tblPr firstRow="1" bandRow="1">
                <a:tableStyleId>{5C22544A-7EE6-4342-B048-85BDC9FD1C3A}</a:tableStyleId>
              </a:tblPr>
              <a:tblGrid>
                <a:gridCol w="2509303">
                  <a:extLst>
                    <a:ext uri="{9D8B030D-6E8A-4147-A177-3AD203B41FA5}">
                      <a16:colId xmlns:a16="http://schemas.microsoft.com/office/drawing/2014/main" val="20000"/>
                    </a:ext>
                  </a:extLst>
                </a:gridCol>
                <a:gridCol w="2585513">
                  <a:extLst>
                    <a:ext uri="{9D8B030D-6E8A-4147-A177-3AD203B41FA5}">
                      <a16:colId xmlns:a16="http://schemas.microsoft.com/office/drawing/2014/main" val="20001"/>
                    </a:ext>
                  </a:extLst>
                </a:gridCol>
                <a:gridCol w="3262383">
                  <a:extLst>
                    <a:ext uri="{9D8B030D-6E8A-4147-A177-3AD203B41FA5}">
                      <a16:colId xmlns:a16="http://schemas.microsoft.com/office/drawing/2014/main" val="1491388453"/>
                    </a:ext>
                  </a:extLst>
                </a:gridCol>
              </a:tblGrid>
              <a:tr h="397193">
                <a:tc gridSpan="3">
                  <a:txBody>
                    <a:bodyPr/>
                    <a:lstStyle/>
                    <a:p>
                      <a:pPr algn="l" fontAlgn="b"/>
                      <a:r>
                        <a:rPr lang="pt-BR" sz="1600" u="none" strike="noStrike" dirty="0">
                          <a:effectLst/>
                        </a:rPr>
                        <a:t>Entidade: USUARIOS</a:t>
                      </a:r>
                      <a:endParaRPr lang="pt-BR" sz="1600" b="0" i="0" u="none" strike="noStrike" dirty="0">
                        <a:solidFill>
                          <a:srgbClr val="000000"/>
                        </a:solidFill>
                        <a:effectLst/>
                        <a:latin typeface="Calibri" panose="020F0502020204030204" pitchFamily="34" charset="0"/>
                      </a:endParaRPr>
                    </a:p>
                  </a:txBody>
                  <a:tcPr/>
                </a:tc>
                <a:tc hMerge="1">
                  <a:txBody>
                    <a:bodyPr/>
                    <a:lstStyle/>
                    <a:p>
                      <a:endParaRPr lang="pt-BR" dirty="0"/>
                    </a:p>
                  </a:txBody>
                  <a:tcPr/>
                </a:tc>
                <a:tc hMerge="1">
                  <a:txBody>
                    <a:bodyPr/>
                    <a:lstStyle/>
                    <a:p>
                      <a:pPr algn="l" fontAlgn="b"/>
                      <a:endParaRPr lang="pt-BR" sz="1600" b="0" i="0" u="none" strike="noStrike"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0"/>
                  </a:ext>
                </a:extLst>
              </a:tr>
              <a:tr h="365989">
                <a:tc gridSpan="3">
                  <a:txBody>
                    <a:bodyPr/>
                    <a:lstStyle/>
                    <a:p>
                      <a:pPr algn="ctr">
                        <a:lnSpc>
                          <a:spcPct val="150000"/>
                        </a:lnSpc>
                      </a:pPr>
                      <a:r>
                        <a:rPr lang="pt-BR" sz="1600" u="none" strike="noStrike" dirty="0">
                          <a:effectLst/>
                        </a:rPr>
                        <a:t>Trigrama: USU</a:t>
                      </a:r>
                      <a:endParaRPr lang="pt-BR" sz="1600" dirty="0">
                        <a:latin typeface="Times New Roman" panose="02020603050405020304" pitchFamily="18" charset="0"/>
                        <a:cs typeface="Times New Roman" panose="02020603050405020304" pitchFamily="18" charset="0"/>
                      </a:endParaRPr>
                    </a:p>
                  </a:txBody>
                  <a:tcP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pt-BR" sz="11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endParaRPr>
                    </a:p>
                  </a:txBody>
                  <a:tcP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pt-BR" sz="11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3"/>
                  </a:ext>
                </a:extLst>
              </a:tr>
              <a:tr h="365989">
                <a:tc>
                  <a:txBody>
                    <a:bodyPr/>
                    <a:lstStyle/>
                    <a:p>
                      <a:pPr algn="ctr" fontAlgn="b">
                        <a:lnSpc>
                          <a:spcPct val="150000"/>
                        </a:lnSpc>
                      </a:pPr>
                      <a:r>
                        <a:rPr lang="pt-BR" sz="1600" b="1" u="none" strike="noStrike" dirty="0">
                          <a:effectLst/>
                          <a:latin typeface="+mj-lt"/>
                        </a:rPr>
                        <a:t>Atributo</a:t>
                      </a:r>
                      <a:endParaRPr lang="pt-BR" sz="1600" b="1" i="0" u="none" strike="noStrike" dirty="0">
                        <a:solidFill>
                          <a:srgbClr val="000000"/>
                        </a:solidFill>
                        <a:effectLst/>
                        <a:latin typeface="+mj-lt"/>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1600" b="1" i="0" u="none" strike="noStrike" kern="1200" cap="none" dirty="0">
                          <a:solidFill>
                            <a:schemeClr val="dk1"/>
                          </a:solidFill>
                          <a:latin typeface="+mj-lt"/>
                          <a:ea typeface="+mn-ea"/>
                          <a:cs typeface="Times New Roman" panose="02020603050405020304" pitchFamily="18" charset="0"/>
                          <a:sym typeface="Arial"/>
                        </a:rPr>
                        <a:t>Domínio</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1600" b="1" i="0" u="none" strike="noStrike" kern="1200" cap="none" dirty="0">
                          <a:solidFill>
                            <a:schemeClr val="dk1"/>
                          </a:solidFill>
                          <a:latin typeface="+mj-lt"/>
                          <a:ea typeface="+mn-ea"/>
                          <a:cs typeface="Times New Roman" panose="02020603050405020304" pitchFamily="18" charset="0"/>
                          <a:sym typeface="Arial"/>
                        </a:rPr>
                        <a:t>Descrição</a:t>
                      </a:r>
                    </a:p>
                  </a:txBody>
                  <a:tcPr/>
                </a:tc>
                <a:extLst>
                  <a:ext uri="{0D108BD9-81ED-4DB2-BD59-A6C34878D82A}">
                    <a16:rowId xmlns:a16="http://schemas.microsoft.com/office/drawing/2014/main" val="2085751905"/>
                  </a:ext>
                </a:extLst>
              </a:tr>
              <a:tr h="365989">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USU_ID</a:t>
                      </a:r>
                    </a:p>
                  </a:txBody>
                  <a:tcPr marL="8171" marR="8171" marT="8171" marB="0" anchor="b"/>
                </a:tc>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INTEGER</a:t>
                      </a:r>
                    </a:p>
                  </a:txBody>
                  <a:tcPr marL="8171" marR="8171" marT="8171" marB="0" anchor="b"/>
                </a:tc>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Chave primária da tabela Usuários.</a:t>
                      </a:r>
                    </a:p>
                  </a:txBody>
                  <a:tcPr marL="8171" marR="8171" marT="8171" marB="0" anchor="b"/>
                </a:tc>
                <a:extLst>
                  <a:ext uri="{0D108BD9-81ED-4DB2-BD59-A6C34878D82A}">
                    <a16:rowId xmlns:a16="http://schemas.microsoft.com/office/drawing/2014/main" val="598449364"/>
                  </a:ext>
                </a:extLst>
              </a:tr>
              <a:tr h="517237">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USU_NOME_COMPLETO</a:t>
                      </a:r>
                    </a:p>
                  </a:txBody>
                  <a:tcPr marL="8171" marR="8171" marT="8171" marB="0" anchor="b"/>
                </a:tc>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VARCHAR(100)</a:t>
                      </a:r>
                    </a:p>
                  </a:txBody>
                  <a:tcPr marL="8171" marR="8171" marT="8171" marB="0" anchor="b"/>
                </a:tc>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Nome dos usuários cadastrados no Banco de Dados, para o estabelecimento é a razão social.</a:t>
                      </a:r>
                    </a:p>
                  </a:txBody>
                  <a:tcPr marL="8171" marR="8171" marT="8171" marB="0" anchor="b"/>
                </a:tc>
                <a:extLst>
                  <a:ext uri="{0D108BD9-81ED-4DB2-BD59-A6C34878D82A}">
                    <a16:rowId xmlns:a16="http://schemas.microsoft.com/office/drawing/2014/main" val="4290045003"/>
                  </a:ext>
                </a:extLst>
              </a:tr>
              <a:tr h="517237">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USU_DATA_CADASTRO</a:t>
                      </a:r>
                    </a:p>
                  </a:txBody>
                  <a:tcPr marL="8171" marR="8171" marT="8171" marB="0" anchor="b"/>
                </a:tc>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DATETIME</a:t>
                      </a:r>
                    </a:p>
                  </a:txBody>
                  <a:tcPr marL="8171" marR="8171" marT="8171" marB="0" anchor="b"/>
                </a:tc>
                <a:tc>
                  <a:txBody>
                    <a:bodyPr/>
                    <a:lstStyle/>
                    <a:p>
                      <a:pPr marR="0" algn="ctr" rtl="0" fontAlgn="b">
                        <a:lnSpc>
                          <a:spcPct val="150000"/>
                        </a:lnSpc>
                        <a:spcBef>
                          <a:spcPts val="0"/>
                        </a:spcBef>
                        <a:spcAft>
                          <a:spcPts val="0"/>
                        </a:spcAft>
                        <a:buNone/>
                      </a:pPr>
                      <a:r>
                        <a:rPr lang="pt-BR" sz="1400" b="0" i="0" u="none" strike="noStrike" cap="none" dirty="0">
                          <a:solidFill>
                            <a:schemeClr val="dk1"/>
                          </a:solidFill>
                          <a:effectLst/>
                          <a:latin typeface="+mj-lt"/>
                          <a:ea typeface="+mn-ea"/>
                          <a:cs typeface="+mn-cs"/>
                          <a:sym typeface="Arial"/>
                        </a:rPr>
                        <a:t>Data de cadastro do usuário, ou seja, dia em que se cadastrou no portal.</a:t>
                      </a:r>
                    </a:p>
                  </a:txBody>
                  <a:tcPr marL="8171" marR="8171" marT="8171" marB="0" anchor="b"/>
                </a:tc>
                <a:extLst>
                  <a:ext uri="{0D108BD9-81ED-4DB2-BD59-A6C34878D82A}">
                    <a16:rowId xmlns:a16="http://schemas.microsoft.com/office/drawing/2014/main" val="1849961574"/>
                  </a:ext>
                </a:extLst>
              </a:tr>
            </a:tbl>
          </a:graphicData>
        </a:graphic>
      </p:graphicFrame>
    </p:spTree>
    <p:extLst>
      <p:ext uri="{BB962C8B-B14F-4D97-AF65-F5344CB8AC3E}">
        <p14:creationId xmlns:p14="http://schemas.microsoft.com/office/powerpoint/2010/main" val="19697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Resumo do Dicionário de Dados</a:t>
            </a:r>
          </a:p>
        </p:txBody>
      </p:sp>
      <p:sp>
        <p:nvSpPr>
          <p:cNvPr id="5" name="CaixaDeTexto 4">
            <a:extLst>
              <a:ext uri="{FF2B5EF4-FFF2-40B4-BE49-F238E27FC236}">
                <a16:creationId xmlns:a16="http://schemas.microsoft.com/office/drawing/2014/main" id="{2B683B30-F300-4520-8BF4-B781B9DEEAA4}"/>
              </a:ext>
            </a:extLst>
          </p:cNvPr>
          <p:cNvSpPr txBox="1"/>
          <p:nvPr/>
        </p:nvSpPr>
        <p:spPr>
          <a:xfrm>
            <a:off x="10098937" y="6236234"/>
            <a:ext cx="2093063" cy="369332"/>
          </a:xfrm>
          <a:prstGeom prst="rect">
            <a:avLst/>
          </a:prstGeom>
          <a:noFill/>
        </p:spPr>
        <p:txBody>
          <a:bodyPr wrap="square" rtlCol="0">
            <a:spAutoFit/>
          </a:bodyPr>
          <a:lstStyle/>
          <a:p>
            <a:r>
              <a:rPr lang="pt-BR" sz="1800" dirty="0"/>
              <a:t>Kémily</a:t>
            </a:r>
          </a:p>
        </p:txBody>
      </p:sp>
      <p:graphicFrame>
        <p:nvGraphicFramePr>
          <p:cNvPr id="6" name="Espaço Reservado para Conteúdo 2"/>
          <p:cNvGraphicFramePr>
            <a:graphicFrameLocks/>
          </p:cNvGraphicFramePr>
          <p:nvPr>
            <p:extLst>
              <p:ext uri="{D42A27DB-BD31-4B8C-83A1-F6EECF244321}">
                <p14:modId xmlns:p14="http://schemas.microsoft.com/office/powerpoint/2010/main" val="3065823116"/>
              </p:ext>
            </p:extLst>
          </p:nvPr>
        </p:nvGraphicFramePr>
        <p:xfrm>
          <a:off x="813084" y="1930400"/>
          <a:ext cx="9292582" cy="1578104"/>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443669">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Módulos</a:t>
                      </a:r>
                    </a:p>
                  </a:txBody>
                  <a:tcPr/>
                </a:tc>
                <a:tc hMerge="1">
                  <a:txBody>
                    <a:bodyPr/>
                    <a:lstStyle/>
                    <a:p>
                      <a:endParaRPr lang="pt-BR" dirty="0"/>
                    </a:p>
                  </a:txBody>
                  <a:tcPr/>
                </a:tc>
                <a:extLst>
                  <a:ext uri="{0D108BD9-81ED-4DB2-BD59-A6C34878D82A}">
                    <a16:rowId xmlns:a16="http://schemas.microsoft.com/office/drawing/2014/main" val="10000"/>
                  </a:ext>
                </a:extLst>
              </a:tr>
              <a:tr h="443669">
                <a:tc>
                  <a:txBody>
                    <a:bodyPr/>
                    <a:lstStyle/>
                    <a:p>
                      <a:pPr algn="ctr"/>
                      <a:r>
                        <a:rPr lang="pt-BR" sz="1800" dirty="0">
                          <a:latin typeface="Times New Roman" panose="02020603050405020304" pitchFamily="18" charset="0"/>
                          <a:cs typeface="Times New Roman" panose="02020603050405020304" pitchFamily="18" charset="0"/>
                        </a:rPr>
                        <a:t>Total de Entidades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43</a:t>
                      </a:r>
                    </a:p>
                  </a:txBody>
                  <a:tcPr/>
                </a:tc>
                <a:extLst>
                  <a:ext uri="{0D108BD9-81ED-4DB2-BD59-A6C34878D82A}">
                    <a16:rowId xmlns:a16="http://schemas.microsoft.com/office/drawing/2014/main" val="10003"/>
                  </a:ext>
                </a:extLst>
              </a:tr>
              <a:tr h="677235">
                <a:tc>
                  <a:txBody>
                    <a:bodyPr/>
                    <a:lstStyle/>
                    <a:p>
                      <a:pPr algn="ctr"/>
                      <a:r>
                        <a:rPr lang="pt-BR" sz="1800" dirty="0">
                          <a:latin typeface="Times New Roman" panose="02020603050405020304" pitchFamily="18" charset="0"/>
                          <a:cs typeface="Times New Roman" panose="02020603050405020304" pitchFamily="18" charset="0"/>
                        </a:rPr>
                        <a:t>Total</a:t>
                      </a:r>
                      <a:r>
                        <a:rPr lang="pt-BR" sz="1800" baseline="0" dirty="0">
                          <a:latin typeface="Times New Roman" panose="02020603050405020304" pitchFamily="18" charset="0"/>
                          <a:cs typeface="Times New Roman" panose="02020603050405020304" pitchFamily="18" charset="0"/>
                        </a:rPr>
                        <a:t> de Atributos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181</a:t>
                      </a:r>
                    </a:p>
                  </a:txBody>
                  <a:tcPr/>
                </a:tc>
                <a:extLst>
                  <a:ext uri="{0D108BD9-81ED-4DB2-BD59-A6C34878D82A}">
                    <a16:rowId xmlns:a16="http://schemas.microsoft.com/office/drawing/2014/main" val="2300764513"/>
                  </a:ext>
                </a:extLst>
              </a:tr>
            </a:tbl>
          </a:graphicData>
        </a:graphic>
      </p:graphicFrame>
      <p:graphicFrame>
        <p:nvGraphicFramePr>
          <p:cNvPr id="7" name="Espaço Reservado para Conteúdo 2"/>
          <p:cNvGraphicFramePr>
            <a:graphicFrameLocks/>
          </p:cNvGraphicFramePr>
          <p:nvPr>
            <p:extLst>
              <p:ext uri="{D42A27DB-BD31-4B8C-83A1-F6EECF244321}">
                <p14:modId xmlns:p14="http://schemas.microsoft.com/office/powerpoint/2010/main" val="28544632"/>
              </p:ext>
            </p:extLst>
          </p:nvPr>
        </p:nvGraphicFramePr>
        <p:xfrm>
          <a:off x="813084" y="4047017"/>
          <a:ext cx="9292582" cy="1578104"/>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443669">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Após a Integração</a:t>
                      </a:r>
                    </a:p>
                  </a:txBody>
                  <a:tcPr/>
                </a:tc>
                <a:tc hMerge="1">
                  <a:txBody>
                    <a:bodyPr/>
                    <a:lstStyle/>
                    <a:p>
                      <a:endParaRPr lang="pt-BR" dirty="0"/>
                    </a:p>
                  </a:txBody>
                  <a:tcPr/>
                </a:tc>
                <a:extLst>
                  <a:ext uri="{0D108BD9-81ED-4DB2-BD59-A6C34878D82A}">
                    <a16:rowId xmlns:a16="http://schemas.microsoft.com/office/drawing/2014/main" val="10000"/>
                  </a:ext>
                </a:extLst>
              </a:tr>
              <a:tr h="443669">
                <a:tc>
                  <a:txBody>
                    <a:bodyPr/>
                    <a:lstStyle/>
                    <a:p>
                      <a:pPr algn="ctr"/>
                      <a:r>
                        <a:rPr lang="pt-BR" sz="1800" dirty="0">
                          <a:latin typeface="Times New Roman" panose="02020603050405020304" pitchFamily="18" charset="0"/>
                          <a:cs typeface="Times New Roman" panose="02020603050405020304" pitchFamily="18" charset="0"/>
                        </a:rPr>
                        <a:t>Total de Entidades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20</a:t>
                      </a:r>
                    </a:p>
                  </a:txBody>
                  <a:tcPr/>
                </a:tc>
                <a:extLst>
                  <a:ext uri="{0D108BD9-81ED-4DB2-BD59-A6C34878D82A}">
                    <a16:rowId xmlns:a16="http://schemas.microsoft.com/office/drawing/2014/main" val="10003"/>
                  </a:ext>
                </a:extLst>
              </a:tr>
              <a:tr h="677235">
                <a:tc>
                  <a:txBody>
                    <a:bodyPr/>
                    <a:lstStyle/>
                    <a:p>
                      <a:pPr algn="ctr"/>
                      <a:r>
                        <a:rPr lang="pt-BR" sz="1800" dirty="0">
                          <a:latin typeface="Times New Roman" panose="02020603050405020304" pitchFamily="18" charset="0"/>
                          <a:cs typeface="Times New Roman" panose="02020603050405020304" pitchFamily="18" charset="0"/>
                        </a:rPr>
                        <a:t>Total</a:t>
                      </a:r>
                      <a:r>
                        <a:rPr lang="pt-BR" sz="1800" baseline="0" dirty="0">
                          <a:latin typeface="Times New Roman" panose="02020603050405020304" pitchFamily="18" charset="0"/>
                          <a:cs typeface="Times New Roman" panose="02020603050405020304" pitchFamily="18" charset="0"/>
                        </a:rPr>
                        <a:t> de Atributos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87</a:t>
                      </a:r>
                    </a:p>
                  </a:txBody>
                  <a:tcPr/>
                </a:tc>
                <a:extLst>
                  <a:ext uri="{0D108BD9-81ED-4DB2-BD59-A6C34878D82A}">
                    <a16:rowId xmlns:a16="http://schemas.microsoft.com/office/drawing/2014/main" val="2300764513"/>
                  </a:ext>
                </a:extLst>
              </a:tr>
            </a:tbl>
          </a:graphicData>
        </a:graphic>
      </p:graphicFrame>
    </p:spTree>
    <p:extLst>
      <p:ext uri="{BB962C8B-B14F-4D97-AF65-F5344CB8AC3E}">
        <p14:creationId xmlns:p14="http://schemas.microsoft.com/office/powerpoint/2010/main" val="169563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922921" y="656306"/>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dirty="0"/>
              <a:t>Módulo de Usuários</a:t>
            </a:r>
            <a:endParaRPr lang="pt-BR" altLang="pt-BR" sz="2800" dirty="0"/>
          </a:p>
        </p:txBody>
      </p:sp>
      <p:graphicFrame>
        <p:nvGraphicFramePr>
          <p:cNvPr id="11" name="Gráfico 10"/>
          <p:cNvGraphicFramePr/>
          <p:nvPr>
            <p:extLst/>
          </p:nvPr>
        </p:nvGraphicFramePr>
        <p:xfrm>
          <a:off x="841898" y="2180051"/>
          <a:ext cx="3938445" cy="2912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Gráfico 11"/>
          <p:cNvGraphicFramePr/>
          <p:nvPr>
            <p:extLst/>
          </p:nvPr>
        </p:nvGraphicFramePr>
        <p:xfrm>
          <a:off x="5311654" y="2180051"/>
          <a:ext cx="3938445" cy="29128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01819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922921" y="656306"/>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dirty="0"/>
              <a:t>Módulo de Reclamação</a:t>
            </a:r>
            <a:endParaRPr lang="pt-BR" altLang="pt-BR" sz="2800" dirty="0"/>
          </a:p>
        </p:txBody>
      </p:sp>
      <p:graphicFrame>
        <p:nvGraphicFramePr>
          <p:cNvPr id="11" name="Gráfico 10"/>
          <p:cNvGraphicFramePr/>
          <p:nvPr>
            <p:extLst/>
          </p:nvPr>
        </p:nvGraphicFramePr>
        <p:xfrm>
          <a:off x="841898" y="2180051"/>
          <a:ext cx="3938445" cy="2912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Gráfico 11"/>
          <p:cNvGraphicFramePr/>
          <p:nvPr>
            <p:extLst/>
          </p:nvPr>
        </p:nvGraphicFramePr>
        <p:xfrm>
          <a:off x="5311654" y="2180051"/>
          <a:ext cx="3938445" cy="2912810"/>
        </p:xfrm>
        <a:graphic>
          <a:graphicData uri="http://schemas.openxmlformats.org/drawingml/2006/chart">
            <c:chart xmlns:c="http://schemas.openxmlformats.org/drawingml/2006/chart" xmlns:r="http://schemas.openxmlformats.org/officeDocument/2006/relationships" r:id="rId3"/>
          </a:graphicData>
        </a:graphic>
      </p:graphicFrame>
      <p:sp>
        <p:nvSpPr>
          <p:cNvPr id="6" name="CaixaDeTexto 5">
            <a:extLst>
              <a:ext uri="{FF2B5EF4-FFF2-40B4-BE49-F238E27FC236}">
                <a16:creationId xmlns:a16="http://schemas.microsoft.com/office/drawing/2014/main" id="{285F2D1E-1931-470A-93E0-0933B26D9AAB}"/>
              </a:ext>
            </a:extLst>
          </p:cNvPr>
          <p:cNvSpPr txBox="1"/>
          <p:nvPr/>
        </p:nvSpPr>
        <p:spPr>
          <a:xfrm>
            <a:off x="10098937" y="6041362"/>
            <a:ext cx="2093063" cy="646331"/>
          </a:xfrm>
          <a:prstGeom prst="rect">
            <a:avLst/>
          </a:prstGeom>
          <a:noFill/>
        </p:spPr>
        <p:txBody>
          <a:bodyPr wrap="square" rtlCol="0">
            <a:spAutoFit/>
          </a:bodyPr>
          <a:lstStyle/>
          <a:p>
            <a:r>
              <a:rPr lang="pt-BR" sz="1800" dirty="0"/>
              <a:t>Gabriel </a:t>
            </a:r>
            <a:r>
              <a:rPr lang="pt-BR" sz="1800" dirty="0" err="1"/>
              <a:t>Pella</a:t>
            </a:r>
            <a:r>
              <a:rPr lang="pt-BR" sz="1800" dirty="0"/>
              <a:t> / Alexandre Freitas</a:t>
            </a:r>
          </a:p>
        </p:txBody>
      </p:sp>
    </p:spTree>
    <p:extLst>
      <p:ext uri="{BB962C8B-B14F-4D97-AF65-F5344CB8AC3E}">
        <p14:creationId xmlns:p14="http://schemas.microsoft.com/office/powerpoint/2010/main" val="1359794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922921" y="656306"/>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dirty="0"/>
              <a:t>Módulo de Estabelecimento</a:t>
            </a:r>
            <a:endParaRPr lang="pt-BR" altLang="pt-BR" sz="2800" dirty="0"/>
          </a:p>
        </p:txBody>
      </p:sp>
      <p:graphicFrame>
        <p:nvGraphicFramePr>
          <p:cNvPr id="11" name="Gráfico 10"/>
          <p:cNvGraphicFramePr/>
          <p:nvPr>
            <p:extLst/>
          </p:nvPr>
        </p:nvGraphicFramePr>
        <p:xfrm>
          <a:off x="841898" y="2180051"/>
          <a:ext cx="3938445" cy="2912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Gráfico 11"/>
          <p:cNvGraphicFramePr/>
          <p:nvPr>
            <p:extLst/>
          </p:nvPr>
        </p:nvGraphicFramePr>
        <p:xfrm>
          <a:off x="5311654" y="2180051"/>
          <a:ext cx="3938445" cy="2912810"/>
        </p:xfrm>
        <a:graphic>
          <a:graphicData uri="http://schemas.openxmlformats.org/drawingml/2006/chart">
            <c:chart xmlns:c="http://schemas.openxmlformats.org/drawingml/2006/chart" xmlns:r="http://schemas.openxmlformats.org/officeDocument/2006/relationships" r:id="rId3"/>
          </a:graphicData>
        </a:graphic>
      </p:graphicFrame>
      <p:sp>
        <p:nvSpPr>
          <p:cNvPr id="6" name="CaixaDeTexto 5">
            <a:extLst>
              <a:ext uri="{FF2B5EF4-FFF2-40B4-BE49-F238E27FC236}">
                <a16:creationId xmlns:a16="http://schemas.microsoft.com/office/drawing/2014/main" id="{11961FE2-A1FE-41A4-9311-FAAEB576C358}"/>
              </a:ext>
            </a:extLst>
          </p:cNvPr>
          <p:cNvSpPr txBox="1"/>
          <p:nvPr/>
        </p:nvSpPr>
        <p:spPr>
          <a:xfrm>
            <a:off x="10098937" y="6041362"/>
            <a:ext cx="2093063" cy="369332"/>
          </a:xfrm>
          <a:prstGeom prst="rect">
            <a:avLst/>
          </a:prstGeom>
          <a:noFill/>
        </p:spPr>
        <p:txBody>
          <a:bodyPr wrap="square" rtlCol="0">
            <a:spAutoFit/>
          </a:bodyPr>
          <a:lstStyle/>
          <a:p>
            <a:r>
              <a:rPr lang="pt-BR" sz="1800" dirty="0"/>
              <a:t>Rafael Alves</a:t>
            </a:r>
          </a:p>
        </p:txBody>
      </p:sp>
    </p:spTree>
    <p:extLst>
      <p:ext uri="{BB962C8B-B14F-4D97-AF65-F5344CB8AC3E}">
        <p14:creationId xmlns:p14="http://schemas.microsoft.com/office/powerpoint/2010/main" val="325744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10426" y="623754"/>
            <a:ext cx="8589331" cy="833421"/>
          </a:xfrm>
        </p:spPr>
        <p:txBody>
          <a:bodyPr/>
          <a:lstStyle/>
          <a:p>
            <a:r>
              <a:rPr lang="pt-BR" altLang="pt-BR" dirty="0"/>
              <a:t>Reclame São João: Divisão de funções</a:t>
            </a:r>
            <a:br>
              <a:rPr lang="pt-BR" altLang="pt-BR" dirty="0"/>
            </a:br>
            <a:endParaRPr lang="pt-BR" dirty="0"/>
          </a:p>
        </p:txBody>
      </p:sp>
      <p:pic>
        <p:nvPicPr>
          <p:cNvPr id="1026" name="Picture 2" descr="Resultado de imagem para Usuário png icon"/>
          <p:cNvPicPr>
            <a:picLocks noGrp="1" noChangeAspect="1" noChangeArrowheads="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0804" y="1436035"/>
            <a:ext cx="856800" cy="85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m relacionada"/>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flipH="1" flipV="1">
            <a:off x="723106" y="2304750"/>
            <a:ext cx="856800" cy="85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estabelecimento comercial png icon"/>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106" y="3211507"/>
            <a:ext cx="856800" cy="856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estabelecimento comercial png icon"/>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0804" y="4077380"/>
            <a:ext cx="856800" cy="8681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ntract, document, file, pen, signature icon"/>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106" y="4978462"/>
            <a:ext cx="856800" cy="856801"/>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1647982" y="1436035"/>
            <a:ext cx="7986672" cy="830997"/>
          </a:xfrm>
          <a:prstGeom prst="rect">
            <a:avLst/>
          </a:prstGeom>
          <a:noFill/>
        </p:spPr>
        <p:txBody>
          <a:bodyPr wrap="square" rtlCol="0">
            <a:spAutoFit/>
          </a:bodyPr>
          <a:lstStyle/>
          <a:p>
            <a:pPr algn="just"/>
            <a:r>
              <a:rPr lang="pt-BR" altLang="pt-BR" sz="1600" b="1" dirty="0"/>
              <a:t>Usuários: </a:t>
            </a:r>
            <a:r>
              <a:rPr lang="pt-BR" altLang="pt-BR" sz="1600" dirty="0"/>
              <a:t>Responsável por elaborar</a:t>
            </a:r>
            <a:r>
              <a:rPr lang="en-US" altLang="pt-BR" sz="1600" dirty="0"/>
              <a:t> as especificações preliminaries dos usuários, distribuindo-as pelas equipes. Além disso, </a:t>
            </a:r>
            <a:r>
              <a:rPr lang="pt-BR" altLang="pt-BR" sz="1600" dirty="0"/>
              <a:t>participa</a:t>
            </a:r>
            <a:r>
              <a:rPr lang="en-US" altLang="pt-BR" sz="1600" dirty="0"/>
              <a:t> das pesquisas de soluções tecnológicas para o desenvolvimento de um portal de reclamações.</a:t>
            </a:r>
            <a:endParaRPr lang="pt-BR" altLang="pt-BR" sz="1600" dirty="0"/>
          </a:p>
        </p:txBody>
      </p:sp>
      <p:sp>
        <p:nvSpPr>
          <p:cNvPr id="10" name="Retângulo 9"/>
          <p:cNvSpPr/>
          <p:nvPr/>
        </p:nvSpPr>
        <p:spPr>
          <a:xfrm>
            <a:off x="1613944" y="2450326"/>
            <a:ext cx="8054748" cy="584775"/>
          </a:xfrm>
          <a:prstGeom prst="rect">
            <a:avLst/>
          </a:prstGeom>
        </p:spPr>
        <p:txBody>
          <a:bodyPr wrap="square">
            <a:spAutoFit/>
          </a:bodyPr>
          <a:lstStyle/>
          <a:p>
            <a:r>
              <a:rPr lang="pt-BR" altLang="pt-BR" sz="1600" b="1" dirty="0"/>
              <a:t>Reclamações: </a:t>
            </a:r>
            <a:r>
              <a:rPr lang="pt-BR" altLang="pt-BR" sz="1600" dirty="0"/>
              <a:t>Responsável por possibilitar que o usuário crie sua reclamação em relação à uma determinada empresa, podendo também avaliá-la por estrelas.</a:t>
            </a:r>
          </a:p>
        </p:txBody>
      </p:sp>
      <p:sp>
        <p:nvSpPr>
          <p:cNvPr id="11" name="Retângulo 10"/>
          <p:cNvSpPr/>
          <p:nvPr/>
        </p:nvSpPr>
        <p:spPr>
          <a:xfrm>
            <a:off x="1579906" y="3339021"/>
            <a:ext cx="8300074" cy="584775"/>
          </a:xfrm>
          <a:prstGeom prst="rect">
            <a:avLst/>
          </a:prstGeom>
        </p:spPr>
        <p:txBody>
          <a:bodyPr wrap="square">
            <a:spAutoFit/>
          </a:bodyPr>
          <a:lstStyle/>
          <a:p>
            <a:r>
              <a:rPr lang="pt-BR" altLang="pt-BR" sz="1600" b="1" dirty="0"/>
              <a:t>Estabelecimentos</a:t>
            </a:r>
            <a:r>
              <a:rPr lang="pt-BR" altLang="pt-BR" sz="1600" dirty="0"/>
              <a:t>: </a:t>
            </a:r>
            <a:r>
              <a:rPr lang="en-US" altLang="pt-BR" sz="1600" dirty="0"/>
              <a:t>Responsável por permitir a interação  das empresas com os clientes, em busca de resolver os problemas notificados no portal.</a:t>
            </a:r>
            <a:endParaRPr lang="pt-BR" altLang="pt-BR" sz="1600" dirty="0"/>
          </a:p>
        </p:txBody>
      </p:sp>
      <p:sp>
        <p:nvSpPr>
          <p:cNvPr id="14" name="Retângulo 13"/>
          <p:cNvSpPr/>
          <p:nvPr/>
        </p:nvSpPr>
        <p:spPr>
          <a:xfrm>
            <a:off x="1579906" y="4101267"/>
            <a:ext cx="8231998" cy="830997"/>
          </a:xfrm>
          <a:prstGeom prst="rect">
            <a:avLst/>
          </a:prstGeom>
        </p:spPr>
        <p:txBody>
          <a:bodyPr wrap="square">
            <a:spAutoFit/>
          </a:bodyPr>
          <a:lstStyle/>
          <a:p>
            <a:pPr algn="just"/>
            <a:r>
              <a:rPr lang="pt-BR" altLang="pt-BR" sz="1600" b="1" dirty="0"/>
              <a:t>Gráficos e Relatórios:</a:t>
            </a:r>
            <a:r>
              <a:rPr lang="pt-BR" altLang="pt-BR" sz="1600" dirty="0"/>
              <a:t> Responsável por </a:t>
            </a:r>
            <a:r>
              <a:rPr lang="en-US" altLang="pt-BR" sz="1600" dirty="0"/>
              <a:t>gerar ranking dos melhores e piores estabelecimentos categorizados. Define os critérios de avaliação por tipos de empresas, comparando-as graficamente.</a:t>
            </a:r>
            <a:endParaRPr lang="pt-BR" altLang="pt-BR" sz="1600" dirty="0"/>
          </a:p>
        </p:txBody>
      </p:sp>
      <p:sp>
        <p:nvSpPr>
          <p:cNvPr id="16" name="Retângulo 15"/>
          <p:cNvSpPr/>
          <p:nvPr/>
        </p:nvSpPr>
        <p:spPr>
          <a:xfrm>
            <a:off x="1579906" y="5109735"/>
            <a:ext cx="8231998" cy="584775"/>
          </a:xfrm>
          <a:prstGeom prst="rect">
            <a:avLst/>
          </a:prstGeom>
        </p:spPr>
        <p:txBody>
          <a:bodyPr wrap="square">
            <a:spAutoFit/>
          </a:bodyPr>
          <a:lstStyle/>
          <a:p>
            <a:pPr algn="just"/>
            <a:r>
              <a:rPr lang="pt-BR" altLang="pt-BR" sz="1600" b="1" dirty="0"/>
              <a:t>Administrativo: </a:t>
            </a:r>
            <a:r>
              <a:rPr lang="pt-BR" altLang="pt-BR" sz="1600" dirty="0"/>
              <a:t>Responsável pelo gerenciamento dos usuários cadastrados no Reclame São João, em que o administrador pode controlar cada usuário do site.</a:t>
            </a:r>
          </a:p>
        </p:txBody>
      </p:sp>
      <p:sp>
        <p:nvSpPr>
          <p:cNvPr id="17" name="CaixaDeTexto 16"/>
          <p:cNvSpPr txBox="1"/>
          <p:nvPr/>
        </p:nvSpPr>
        <p:spPr>
          <a:xfrm>
            <a:off x="10672175" y="6350696"/>
            <a:ext cx="697627" cy="369332"/>
          </a:xfrm>
          <a:prstGeom prst="rect">
            <a:avLst/>
          </a:prstGeom>
          <a:noFill/>
        </p:spPr>
        <p:txBody>
          <a:bodyPr wrap="none" rtlCol="0">
            <a:spAutoFit/>
          </a:bodyPr>
          <a:lstStyle/>
          <a:p>
            <a:r>
              <a:rPr lang="pt-BR" sz="1800" dirty="0"/>
              <a:t>Ellen</a:t>
            </a:r>
          </a:p>
        </p:txBody>
      </p:sp>
    </p:spTree>
    <p:extLst>
      <p:ext uri="{BB962C8B-B14F-4D97-AF65-F5344CB8AC3E}">
        <p14:creationId xmlns:p14="http://schemas.microsoft.com/office/powerpoint/2010/main" val="183213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922921" y="656306"/>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dirty="0"/>
              <a:t>Módulo de Gráficos e Relatórios</a:t>
            </a:r>
            <a:endParaRPr lang="pt-BR" altLang="pt-BR" sz="2800" dirty="0"/>
          </a:p>
        </p:txBody>
      </p:sp>
      <p:graphicFrame>
        <p:nvGraphicFramePr>
          <p:cNvPr id="11" name="Gráfico 10"/>
          <p:cNvGraphicFramePr/>
          <p:nvPr>
            <p:extLst>
              <p:ext uri="{D42A27DB-BD31-4B8C-83A1-F6EECF244321}">
                <p14:modId xmlns:p14="http://schemas.microsoft.com/office/powerpoint/2010/main" val="2737853612"/>
              </p:ext>
            </p:extLst>
          </p:nvPr>
        </p:nvGraphicFramePr>
        <p:xfrm>
          <a:off x="841898" y="2180051"/>
          <a:ext cx="3938445" cy="2912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Gráfico 11"/>
          <p:cNvGraphicFramePr/>
          <p:nvPr>
            <p:extLst/>
          </p:nvPr>
        </p:nvGraphicFramePr>
        <p:xfrm>
          <a:off x="5311654" y="2180051"/>
          <a:ext cx="3938445" cy="2912810"/>
        </p:xfrm>
        <a:graphic>
          <a:graphicData uri="http://schemas.openxmlformats.org/drawingml/2006/chart">
            <c:chart xmlns:c="http://schemas.openxmlformats.org/drawingml/2006/chart" xmlns:r="http://schemas.openxmlformats.org/officeDocument/2006/relationships" r:id="rId3"/>
          </a:graphicData>
        </a:graphic>
      </p:graphicFrame>
      <p:sp>
        <p:nvSpPr>
          <p:cNvPr id="2" name="CaixaDeTexto 1"/>
          <p:cNvSpPr txBox="1"/>
          <p:nvPr/>
        </p:nvSpPr>
        <p:spPr>
          <a:xfrm>
            <a:off x="1315844" y="5609063"/>
            <a:ext cx="6534615" cy="523220"/>
          </a:xfrm>
          <a:prstGeom prst="rect">
            <a:avLst/>
          </a:prstGeom>
          <a:noFill/>
        </p:spPr>
        <p:txBody>
          <a:bodyPr wrap="square" rtlCol="0">
            <a:spAutoFit/>
          </a:bodyPr>
          <a:lstStyle/>
          <a:p>
            <a:r>
              <a:rPr lang="pt-BR" dirty="0"/>
              <a:t>Descrição sobre concluído / não concluído de desenvolvimento e sucesso e falha de casos de teste</a:t>
            </a:r>
          </a:p>
        </p:txBody>
      </p:sp>
      <p:sp>
        <p:nvSpPr>
          <p:cNvPr id="6" name="CaixaDeTexto 5">
            <a:extLst>
              <a:ext uri="{FF2B5EF4-FFF2-40B4-BE49-F238E27FC236}">
                <a16:creationId xmlns:a16="http://schemas.microsoft.com/office/drawing/2014/main" id="{AF898D2C-3152-43ED-AD64-2A4363F7469E}"/>
              </a:ext>
            </a:extLst>
          </p:cNvPr>
          <p:cNvSpPr txBox="1"/>
          <p:nvPr/>
        </p:nvSpPr>
        <p:spPr>
          <a:xfrm>
            <a:off x="10098937" y="6041362"/>
            <a:ext cx="2093063" cy="369332"/>
          </a:xfrm>
          <a:prstGeom prst="rect">
            <a:avLst/>
          </a:prstGeom>
          <a:noFill/>
        </p:spPr>
        <p:txBody>
          <a:bodyPr wrap="square" rtlCol="0">
            <a:spAutoFit/>
          </a:bodyPr>
          <a:lstStyle/>
          <a:p>
            <a:r>
              <a:rPr lang="pt-BR" sz="1800" dirty="0" err="1"/>
              <a:t>Spreng</a:t>
            </a:r>
            <a:endParaRPr lang="pt-BR" sz="1800" dirty="0"/>
          </a:p>
        </p:txBody>
      </p:sp>
    </p:spTree>
    <p:extLst>
      <p:ext uri="{BB962C8B-B14F-4D97-AF65-F5344CB8AC3E}">
        <p14:creationId xmlns:p14="http://schemas.microsoft.com/office/powerpoint/2010/main" val="363331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922921" y="656306"/>
            <a:ext cx="95084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altLang="pt-BR" dirty="0"/>
              <a:t>Módulo Administrativo</a:t>
            </a:r>
            <a:endParaRPr lang="pt-BR" altLang="pt-BR" sz="2800" dirty="0"/>
          </a:p>
        </p:txBody>
      </p:sp>
      <p:graphicFrame>
        <p:nvGraphicFramePr>
          <p:cNvPr id="11" name="Gráfico 10"/>
          <p:cNvGraphicFramePr/>
          <p:nvPr>
            <p:extLst/>
          </p:nvPr>
        </p:nvGraphicFramePr>
        <p:xfrm>
          <a:off x="841898" y="2180051"/>
          <a:ext cx="3938445" cy="29128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Gráfico 11"/>
          <p:cNvGraphicFramePr/>
          <p:nvPr>
            <p:extLst/>
          </p:nvPr>
        </p:nvGraphicFramePr>
        <p:xfrm>
          <a:off x="5311654" y="2180051"/>
          <a:ext cx="3938445" cy="2912810"/>
        </p:xfrm>
        <a:graphic>
          <a:graphicData uri="http://schemas.openxmlformats.org/drawingml/2006/chart">
            <c:chart xmlns:c="http://schemas.openxmlformats.org/drawingml/2006/chart" xmlns:r="http://schemas.openxmlformats.org/officeDocument/2006/relationships" r:id="rId3"/>
          </a:graphicData>
        </a:graphic>
      </p:graphicFrame>
      <p:sp>
        <p:nvSpPr>
          <p:cNvPr id="6" name="CaixaDeTexto 5">
            <a:extLst>
              <a:ext uri="{FF2B5EF4-FFF2-40B4-BE49-F238E27FC236}">
                <a16:creationId xmlns:a16="http://schemas.microsoft.com/office/drawing/2014/main" id="{0A364E0F-8A40-45C2-9D73-EEA30468C167}"/>
              </a:ext>
            </a:extLst>
          </p:cNvPr>
          <p:cNvSpPr txBox="1"/>
          <p:nvPr/>
        </p:nvSpPr>
        <p:spPr>
          <a:xfrm>
            <a:off x="10098937" y="6041362"/>
            <a:ext cx="2093063" cy="369332"/>
          </a:xfrm>
          <a:prstGeom prst="rect">
            <a:avLst/>
          </a:prstGeom>
          <a:noFill/>
        </p:spPr>
        <p:txBody>
          <a:bodyPr wrap="square" rtlCol="0">
            <a:spAutoFit/>
          </a:bodyPr>
          <a:lstStyle/>
          <a:p>
            <a:r>
              <a:rPr lang="pt-BR" sz="1800" dirty="0" err="1"/>
              <a:t>Rehder</a:t>
            </a:r>
            <a:r>
              <a:rPr lang="pt-BR" sz="1800" dirty="0"/>
              <a:t> / Gustavo</a:t>
            </a:r>
          </a:p>
        </p:txBody>
      </p:sp>
    </p:spTree>
    <p:extLst>
      <p:ext uri="{BB962C8B-B14F-4D97-AF65-F5344CB8AC3E}">
        <p14:creationId xmlns:p14="http://schemas.microsoft.com/office/powerpoint/2010/main" val="183324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Portal de Documentações</a:t>
            </a:r>
          </a:p>
        </p:txBody>
      </p:sp>
      <p:sp>
        <p:nvSpPr>
          <p:cNvPr id="4" name="Espaço Reservado para Conteúdo 2"/>
          <p:cNvSpPr txBox="1">
            <a:spLocks/>
          </p:cNvSpPr>
          <p:nvPr/>
        </p:nvSpPr>
        <p:spPr>
          <a:xfrm>
            <a:off x="677333" y="1828080"/>
            <a:ext cx="8596668" cy="38807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O que é o Portal de Documentações ?</a:t>
            </a:r>
          </a:p>
          <a:p>
            <a:pPr marL="91441" indent="0">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hlinkClick r:id="" action="ppaction://noaction"/>
            </a:endParaRPr>
          </a:p>
          <a:p>
            <a:pPr marL="91441" indent="0">
              <a:buNone/>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hlinkClick r:id="" action="ppaction://noaction"/>
              </a:rPr>
              <a:t>https://sites.google.com/view/reclame-sao-joao/documenta%C3%A7%C3%A3o</a:t>
            </a: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endParaRPr>
          </a:p>
          <a:p>
            <a:pPr marL="91441" indent="0">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endParaRPr>
          </a:p>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Para que serve?</a:t>
            </a:r>
          </a:p>
          <a:p>
            <a:pPr marL="91441" indent="0">
              <a:buFont typeface="Noto Sans Symbols"/>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endParaRPr>
          </a:p>
          <a:p>
            <a:endParaRPr lang="pt-BR" dirty="0"/>
          </a:p>
        </p:txBody>
      </p:sp>
    </p:spTree>
    <p:extLst>
      <p:ext uri="{BB962C8B-B14F-4D97-AF65-F5344CB8AC3E}">
        <p14:creationId xmlns:p14="http://schemas.microsoft.com/office/powerpoint/2010/main" val="1386358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Manual de Implantação</a:t>
            </a:r>
          </a:p>
        </p:txBody>
      </p:sp>
      <p:sp>
        <p:nvSpPr>
          <p:cNvPr id="4" name="Espaço Reservado para Conteúdo 2"/>
          <p:cNvSpPr txBox="1">
            <a:spLocks/>
          </p:cNvSpPr>
          <p:nvPr/>
        </p:nvSpPr>
        <p:spPr>
          <a:xfrm>
            <a:off x="677333" y="1828080"/>
            <a:ext cx="8596668" cy="38807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O que é o Manual de Implantação?</a:t>
            </a:r>
          </a:p>
          <a:p>
            <a:pPr marL="91441" indent="0">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hlinkClick r:id="" action="ppaction://noaction"/>
            </a:endParaRPr>
          </a:p>
          <a:p>
            <a:pPr marL="91441" indent="0">
              <a:buNone/>
            </a:pPr>
            <a:r>
              <a:rPr lang="pt-BR" sz="2000" dirty="0">
                <a:hlinkClick r:id="rId2"/>
              </a:rPr>
              <a:t>https://sites.google.com/view/reclame-sao-joao/manual-de-implanta%C3%A7%C3%A3o</a:t>
            </a:r>
            <a:endParaRPr lang="pt-BR" sz="2000" dirty="0"/>
          </a:p>
          <a:p>
            <a:pPr marL="91441" indent="0">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endParaRPr>
          </a:p>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Para que serve?</a:t>
            </a:r>
          </a:p>
          <a:p>
            <a:pPr marL="91441" indent="0">
              <a:buFont typeface="Noto Sans Symbols"/>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endParaRPr>
          </a:p>
          <a:p>
            <a:endParaRPr lang="pt-BR" dirty="0"/>
          </a:p>
        </p:txBody>
      </p:sp>
    </p:spTree>
    <p:extLst>
      <p:ext uri="{BB962C8B-B14F-4D97-AF65-F5344CB8AC3E}">
        <p14:creationId xmlns:p14="http://schemas.microsoft.com/office/powerpoint/2010/main" val="519113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Manual do Usuário</a:t>
            </a:r>
          </a:p>
        </p:txBody>
      </p:sp>
      <p:sp>
        <p:nvSpPr>
          <p:cNvPr id="4" name="Espaço Reservado para Conteúdo 2"/>
          <p:cNvSpPr txBox="1">
            <a:spLocks/>
          </p:cNvSpPr>
          <p:nvPr/>
        </p:nvSpPr>
        <p:spPr>
          <a:xfrm>
            <a:off x="677333" y="1828080"/>
            <a:ext cx="8596668" cy="38807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pPr marL="91441" indent="0" algn="just">
              <a:lnSpc>
                <a:spcPct val="150000"/>
              </a:lnSpc>
              <a:buNone/>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Manual para ensinar ao usuário como utilizar todas as ferramentas oferecidas pelo portal Reclame São João.</a:t>
            </a:r>
          </a:p>
          <a:p>
            <a:pPr marL="91441" indent="0">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hlinkClick r:id="" action="ppaction://noaction"/>
            </a:endParaRPr>
          </a:p>
          <a:p>
            <a:pPr marL="91441" indent="0">
              <a:buNone/>
            </a:pPr>
            <a:r>
              <a:rPr lang="pt-BR" sz="2000" dirty="0">
                <a:hlinkClick r:id="rId2"/>
              </a:rPr>
              <a:t>https://sites.google.com/view/reclame-sao-joao/manual-de-implanta%C3%A7%C3%A3o</a:t>
            </a:r>
            <a:endParaRPr lang="pt-BR" sz="2000" dirty="0"/>
          </a:p>
          <a:p>
            <a:pPr marL="91441" indent="0">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endParaRPr>
          </a:p>
          <a:p>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Para que serve?</a:t>
            </a:r>
          </a:p>
          <a:p>
            <a:pPr marL="91441" indent="0">
              <a:buFont typeface="Noto Sans Symbols"/>
              <a:buNone/>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Arial"/>
            </a:endParaRPr>
          </a:p>
          <a:p>
            <a:endParaRPr lang="pt-BR" dirty="0"/>
          </a:p>
        </p:txBody>
      </p:sp>
    </p:spTree>
    <p:extLst>
      <p:ext uri="{BB962C8B-B14F-4D97-AF65-F5344CB8AC3E}">
        <p14:creationId xmlns:p14="http://schemas.microsoft.com/office/powerpoint/2010/main" val="3007001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Demonstração do Projeto</a:t>
            </a:r>
          </a:p>
        </p:txBody>
      </p:sp>
      <p:sp>
        <p:nvSpPr>
          <p:cNvPr id="3" name="Espaço Reservado para Conteúdo 2"/>
          <p:cNvSpPr>
            <a:spLocks noGrp="1"/>
          </p:cNvSpPr>
          <p:nvPr>
            <p:ph idx="1"/>
          </p:nvPr>
        </p:nvSpPr>
        <p:spPr/>
        <p:txBody>
          <a:bodyPr/>
          <a:lstStyle/>
          <a:p>
            <a:r>
              <a:rPr lang="pt-BR" dirty="0"/>
              <a:t>Explicar o que é.</a:t>
            </a:r>
          </a:p>
        </p:txBody>
      </p:sp>
      <p:sp>
        <p:nvSpPr>
          <p:cNvPr id="4" name="CaixaDeTexto 3">
            <a:extLst>
              <a:ext uri="{FF2B5EF4-FFF2-40B4-BE49-F238E27FC236}">
                <a16:creationId xmlns:a16="http://schemas.microsoft.com/office/drawing/2014/main" id="{63D32DD7-C8E6-408B-A74B-FAC1BA1AAB26}"/>
              </a:ext>
            </a:extLst>
          </p:cNvPr>
          <p:cNvSpPr txBox="1"/>
          <p:nvPr/>
        </p:nvSpPr>
        <p:spPr>
          <a:xfrm>
            <a:off x="10098937" y="6041362"/>
            <a:ext cx="2093063" cy="646331"/>
          </a:xfrm>
          <a:prstGeom prst="rect">
            <a:avLst/>
          </a:prstGeom>
          <a:noFill/>
        </p:spPr>
        <p:txBody>
          <a:bodyPr wrap="square" rtlCol="0">
            <a:spAutoFit/>
          </a:bodyPr>
          <a:lstStyle/>
          <a:p>
            <a:r>
              <a:rPr lang="pt-BR" sz="1800" dirty="0"/>
              <a:t>Desenvolvedores da Integração</a:t>
            </a:r>
          </a:p>
        </p:txBody>
      </p:sp>
    </p:spTree>
    <p:extLst>
      <p:ext uri="{BB962C8B-B14F-4D97-AF65-F5344CB8AC3E}">
        <p14:creationId xmlns:p14="http://schemas.microsoft.com/office/powerpoint/2010/main" val="210863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p:cNvSpPr>
            <a:spLocks noGrp="1"/>
          </p:cNvSpPr>
          <p:nvPr>
            <p:ph type="title"/>
          </p:nvPr>
        </p:nvSpPr>
        <p:spPr>
          <a:xfrm>
            <a:off x="903249" y="586176"/>
            <a:ext cx="8296508" cy="807726"/>
          </a:xfrm>
        </p:spPr>
        <p:txBody>
          <a:bodyPr/>
          <a:lstStyle/>
          <a:p>
            <a:r>
              <a:rPr lang="pt-BR" altLang="pt-BR" dirty="0"/>
              <a:t>Reclame São João: Termo de abertura</a:t>
            </a:r>
            <a:endParaRPr lang="pt-BR" dirty="0"/>
          </a:p>
        </p:txBody>
      </p:sp>
      <p:sp>
        <p:nvSpPr>
          <p:cNvPr id="8" name="CaixaDeTexto 7"/>
          <p:cNvSpPr txBox="1"/>
          <p:nvPr/>
        </p:nvSpPr>
        <p:spPr>
          <a:xfrm>
            <a:off x="9419572" y="5987441"/>
            <a:ext cx="1691014" cy="369332"/>
          </a:xfrm>
          <a:prstGeom prst="rect">
            <a:avLst/>
          </a:prstGeom>
          <a:noFill/>
        </p:spPr>
        <p:txBody>
          <a:bodyPr wrap="square" rtlCol="0">
            <a:spAutoFit/>
          </a:bodyPr>
          <a:lstStyle/>
          <a:p>
            <a:r>
              <a:rPr lang="pt-BR" sz="1800" dirty="0"/>
              <a:t>Assis</a:t>
            </a:r>
          </a:p>
        </p:txBody>
      </p:sp>
      <p:sp>
        <p:nvSpPr>
          <p:cNvPr id="3" name="CaixaDeTexto 2"/>
          <p:cNvSpPr txBox="1"/>
          <p:nvPr/>
        </p:nvSpPr>
        <p:spPr>
          <a:xfrm>
            <a:off x="1226635" y="2251298"/>
            <a:ext cx="7973122" cy="3354765"/>
          </a:xfrm>
          <a:prstGeom prst="rect">
            <a:avLst/>
          </a:prstGeom>
          <a:noFill/>
        </p:spPr>
        <p:txBody>
          <a:bodyPr wrap="square" rtlCol="0">
            <a:spAutoFit/>
          </a:bodyPr>
          <a:lstStyle/>
          <a:p>
            <a:pPr algn="just"/>
            <a:r>
              <a:rPr lang="pt-BR" alt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O que é o termo de abertura?</a:t>
            </a:r>
          </a:p>
          <a:p>
            <a:pPr marL="457200" lvl="2" indent="-457200" algn="just">
              <a:buFont typeface="Arial" panose="020B0604020202020204" pitchFamily="34" charset="0"/>
              <a:buChar char="•"/>
            </a:pPr>
            <a:endParaRPr lang="pt-BR" alt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endParaRPr>
          </a:p>
          <a:p>
            <a:pPr marL="457200" lvl="2" indent="-457200" algn="just">
              <a:buFont typeface="Arial" panose="020B0604020202020204" pitchFamily="34" charset="0"/>
              <a:buChar char="•"/>
            </a:pPr>
            <a:r>
              <a:rPr lang="pt-BR" alt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Contrato realizado entre os integrantes, que garante uma porcentagem da entrega do projeto até o prazo final.</a:t>
            </a:r>
          </a:p>
          <a:p>
            <a:pPr marL="457200" indent="-457200" algn="just">
              <a:buFont typeface="Arial" panose="020B0604020202020204" pitchFamily="34" charset="0"/>
              <a:buChar char="•"/>
            </a:pPr>
            <a:endParaRPr lang="pt-BR" alt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endParaRPr>
          </a:p>
          <a:p>
            <a:pPr marL="457200" indent="-457200" algn="just">
              <a:buFont typeface="Arial" panose="020B0604020202020204" pitchFamily="34" charset="0"/>
              <a:buChar char="•"/>
            </a:pPr>
            <a:r>
              <a:rPr lang="pt-BR" alt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sym typeface="Trebuchet MS"/>
              </a:rPr>
              <a:t>Descreve quais são as funcionalidades a serem desenvolvidas por cada módulo do projeto.</a:t>
            </a:r>
          </a:p>
          <a:p>
            <a:pPr algn="just"/>
            <a:br>
              <a:rPr lang="pt-BR" altLang="pt-BR" sz="2400" dirty="0">
                <a:solidFill>
                  <a:schemeClr val="tx1"/>
                </a:solidFill>
              </a:rPr>
            </a:br>
            <a:r>
              <a:rPr lang="pt-BR" altLang="pt-BR" sz="2400" dirty="0">
                <a:solidFill>
                  <a:schemeClr val="tx1"/>
                </a:solidFill>
              </a:rPr>
              <a:t>	</a:t>
            </a:r>
            <a:br>
              <a:rPr lang="pt-BR" altLang="pt-BR" sz="2400" dirty="0">
                <a:solidFill>
                  <a:schemeClr val="tx1"/>
                </a:solidFill>
              </a:rPr>
            </a:br>
            <a:endParaRPr lang="pt-BR" sz="2400" dirty="0"/>
          </a:p>
        </p:txBody>
      </p:sp>
    </p:spTree>
    <p:extLst>
      <p:ext uri="{BB962C8B-B14F-4D97-AF65-F5344CB8AC3E}">
        <p14:creationId xmlns:p14="http://schemas.microsoft.com/office/powerpoint/2010/main" val="45994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p:cNvSpPr>
            <a:spLocks noGrp="1"/>
          </p:cNvSpPr>
          <p:nvPr>
            <p:ph type="title"/>
          </p:nvPr>
        </p:nvSpPr>
        <p:spPr>
          <a:xfrm>
            <a:off x="903249" y="586176"/>
            <a:ext cx="8296508" cy="807726"/>
          </a:xfrm>
        </p:spPr>
        <p:txBody>
          <a:bodyPr/>
          <a:lstStyle/>
          <a:p>
            <a:r>
              <a:rPr lang="pt-BR" altLang="pt-BR" dirty="0"/>
              <a:t>Reclame São João: Termo de abertura</a:t>
            </a:r>
            <a:br>
              <a:rPr lang="pt-BR" altLang="pt-BR" dirty="0"/>
            </a:br>
            <a:br>
              <a:rPr lang="pt-BR" altLang="pt-BR" dirty="0"/>
            </a:br>
            <a:endParaRPr lang="pt-BR" dirty="0"/>
          </a:p>
        </p:txBody>
      </p:sp>
      <p:sp>
        <p:nvSpPr>
          <p:cNvPr id="8" name="CaixaDeTexto 7"/>
          <p:cNvSpPr txBox="1"/>
          <p:nvPr/>
        </p:nvSpPr>
        <p:spPr>
          <a:xfrm>
            <a:off x="9419572" y="5987441"/>
            <a:ext cx="1691014" cy="369332"/>
          </a:xfrm>
          <a:prstGeom prst="rect">
            <a:avLst/>
          </a:prstGeom>
          <a:noFill/>
        </p:spPr>
        <p:txBody>
          <a:bodyPr wrap="square" rtlCol="0">
            <a:spAutoFit/>
          </a:bodyPr>
          <a:lstStyle/>
          <a:p>
            <a:r>
              <a:rPr lang="pt-BR" sz="1800" dirty="0"/>
              <a:t>Assis</a:t>
            </a:r>
          </a:p>
        </p:txBody>
      </p:sp>
      <p:sp>
        <p:nvSpPr>
          <p:cNvPr id="3" name="CaixaDeTexto 2"/>
          <p:cNvSpPr txBox="1"/>
          <p:nvPr/>
        </p:nvSpPr>
        <p:spPr>
          <a:xfrm>
            <a:off x="2982668" y="6021591"/>
            <a:ext cx="8576952" cy="1200329"/>
          </a:xfrm>
          <a:prstGeom prst="rect">
            <a:avLst/>
          </a:prstGeom>
          <a:noFill/>
        </p:spPr>
        <p:txBody>
          <a:bodyPr wrap="square" rtlCol="0">
            <a:spAutoFit/>
          </a:bodyPr>
          <a:lstStyle/>
          <a:p>
            <a:br>
              <a:rPr lang="pt-BR" altLang="pt-BR" sz="2400" dirty="0">
                <a:solidFill>
                  <a:schemeClr val="tx1"/>
                </a:solidFill>
              </a:rPr>
            </a:br>
            <a:r>
              <a:rPr lang="pt-BR" altLang="pt-BR" sz="2400" dirty="0">
                <a:solidFill>
                  <a:schemeClr val="tx1"/>
                </a:solidFill>
              </a:rPr>
              <a:t>	</a:t>
            </a:r>
            <a:br>
              <a:rPr lang="pt-BR" altLang="pt-BR" sz="2400" dirty="0">
                <a:solidFill>
                  <a:schemeClr val="tx1"/>
                </a:solidFill>
              </a:rPr>
            </a:br>
            <a:endParaRPr lang="pt-BR" sz="2400" dirty="0"/>
          </a:p>
        </p:txBody>
      </p:sp>
      <p:pic>
        <p:nvPicPr>
          <p:cNvPr id="2050" name="Picture 2" descr="FotoCer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173" y="1815060"/>
            <a:ext cx="7929584" cy="45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39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p:cNvSpPr>
            <a:spLocks noGrp="1"/>
          </p:cNvSpPr>
          <p:nvPr>
            <p:ph type="title"/>
          </p:nvPr>
        </p:nvSpPr>
        <p:spPr>
          <a:xfrm>
            <a:off x="275890" y="541571"/>
            <a:ext cx="9224949" cy="833421"/>
          </a:xfrm>
        </p:spPr>
        <p:txBody>
          <a:bodyPr/>
          <a:lstStyle/>
          <a:p>
            <a:r>
              <a:rPr lang="pt-BR" altLang="pt-BR" dirty="0"/>
              <a:t>Divisão dos Módulos/ Alinhar com os Vídeos</a:t>
            </a:r>
            <a:br>
              <a:rPr lang="pt-BR" altLang="pt-BR" dirty="0"/>
            </a:br>
            <a:endParaRPr lang="pt-BR" dirty="0"/>
          </a:p>
        </p:txBody>
      </p:sp>
      <p:sp>
        <p:nvSpPr>
          <p:cNvPr id="3" name="CaixaDeTexto 2">
            <a:extLst>
              <a:ext uri="{FF2B5EF4-FFF2-40B4-BE49-F238E27FC236}">
                <a16:creationId xmlns:a16="http://schemas.microsoft.com/office/drawing/2014/main" id="{D071F92D-A461-4A1D-B928-DD81375903D2}"/>
              </a:ext>
            </a:extLst>
          </p:cNvPr>
          <p:cNvSpPr txBox="1"/>
          <p:nvPr/>
        </p:nvSpPr>
        <p:spPr>
          <a:xfrm>
            <a:off x="9419572" y="5987441"/>
            <a:ext cx="1691014" cy="369332"/>
          </a:xfrm>
          <a:prstGeom prst="rect">
            <a:avLst/>
          </a:prstGeom>
          <a:noFill/>
        </p:spPr>
        <p:txBody>
          <a:bodyPr wrap="square" rtlCol="0">
            <a:spAutoFit/>
          </a:bodyPr>
          <a:lstStyle/>
          <a:p>
            <a:r>
              <a:rPr lang="pt-BR" sz="1800" dirty="0"/>
              <a:t>Assis</a:t>
            </a:r>
          </a:p>
        </p:txBody>
      </p:sp>
      <p:sp>
        <p:nvSpPr>
          <p:cNvPr id="2" name="CaixaDeTexto 1"/>
          <p:cNvSpPr txBox="1"/>
          <p:nvPr/>
        </p:nvSpPr>
        <p:spPr>
          <a:xfrm>
            <a:off x="751865" y="958281"/>
            <a:ext cx="8667707" cy="5909310"/>
          </a:xfrm>
          <a:prstGeom prst="rect">
            <a:avLst/>
          </a:prstGeom>
          <a:noFill/>
        </p:spPr>
        <p:txBody>
          <a:bodyPr wrap="square" rtlCol="0">
            <a:spAutoFit/>
          </a:bodyPr>
          <a:lstStyle/>
          <a:p>
            <a:r>
              <a:rPr lang="pt-BR" sz="2400" dirty="0"/>
              <a:t> </a:t>
            </a:r>
          </a:p>
          <a:p>
            <a:pPr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Como foi feita a divisão entre os módulos?</a:t>
            </a:r>
          </a:p>
          <a:p>
            <a:pPr algn="just">
              <a:lnSpc>
                <a:spcPct val="150000"/>
              </a:lnSpc>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Levantamento de profissionais de cada função</a:t>
            </a:r>
          </a:p>
          <a:p>
            <a:pPr lvl="1" algn="just">
              <a:lnSpc>
                <a:spcPct val="150000"/>
              </a:lnSpc>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            (Analistas, Desenvolvedores e DBAs).</a:t>
            </a:r>
          </a:p>
          <a:p>
            <a:pPr algn="just">
              <a:lnSpc>
                <a:spcPct val="150000"/>
              </a:lnSpc>
            </a:pPr>
            <a:endPar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Separação entre módulos para melhor distribuição das tarefas no projeto, no qual obrigatoriamente, deverá haver alunos das três funções citadas a cima.</a:t>
            </a:r>
          </a:p>
          <a:p>
            <a:pPr algn="just">
              <a:lnSpc>
                <a:spcPct val="150000"/>
              </a:lnSpc>
            </a:pPr>
            <a:r>
              <a:rPr lang="pt-BR" sz="2400" dirty="0"/>
              <a:t> </a:t>
            </a:r>
          </a:p>
          <a:p>
            <a:pPr marL="342900" indent="-342900" algn="just">
              <a:lnSpc>
                <a:spcPct val="150000"/>
              </a:lnSpc>
              <a:buFont typeface="Arial" panose="020B0604020202020204" pitchFamily="34" charset="0"/>
              <a:buChar char="•"/>
            </a:pPr>
            <a:r>
              <a:rPr lang="pt-BR" sz="2000" dirty="0">
                <a:solidFill>
                  <a:schemeClr val="tx1"/>
                </a:solidFill>
                <a:latin typeface="Arial" panose="020B0604020202020204" pitchFamily="34" charset="0"/>
                <a:ea typeface="Source Sans Pro Black" panose="020B0803030403020204" pitchFamily="34" charset="0"/>
                <a:cs typeface="Arial" panose="020B0604020202020204" pitchFamily="34" charset="0"/>
              </a:rPr>
              <a:t>Vídeo...</a:t>
            </a:r>
          </a:p>
          <a:p>
            <a:endParaRPr lang="pt-BR" sz="2400" dirty="0"/>
          </a:p>
          <a:p>
            <a:endParaRPr lang="pt-BR" sz="2400" dirty="0"/>
          </a:p>
        </p:txBody>
      </p:sp>
    </p:spTree>
    <p:extLst>
      <p:ext uri="{BB962C8B-B14F-4D97-AF65-F5344CB8AC3E}">
        <p14:creationId xmlns:p14="http://schemas.microsoft.com/office/powerpoint/2010/main" val="233926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9676050" y="6253552"/>
            <a:ext cx="1691014" cy="369332"/>
          </a:xfrm>
          <a:prstGeom prst="rect">
            <a:avLst/>
          </a:prstGeom>
          <a:noFill/>
        </p:spPr>
        <p:txBody>
          <a:bodyPr wrap="square" rtlCol="0">
            <a:spAutoFit/>
          </a:bodyPr>
          <a:lstStyle/>
          <a:p>
            <a:r>
              <a:rPr lang="pt-BR" sz="1800" dirty="0"/>
              <a:t>	Ellen</a:t>
            </a:r>
          </a:p>
        </p:txBody>
      </p:sp>
      <p:graphicFrame>
        <p:nvGraphicFramePr>
          <p:cNvPr id="5" name="Espaço Reservado para Conteúdo 2"/>
          <p:cNvGraphicFramePr>
            <a:graphicFrameLocks/>
          </p:cNvGraphicFramePr>
          <p:nvPr>
            <p:extLst>
              <p:ext uri="{D42A27DB-BD31-4B8C-83A1-F6EECF244321}">
                <p14:modId xmlns:p14="http://schemas.microsoft.com/office/powerpoint/2010/main" val="96629855"/>
              </p:ext>
            </p:extLst>
          </p:nvPr>
        </p:nvGraphicFramePr>
        <p:xfrm>
          <a:off x="1044597" y="2116176"/>
          <a:ext cx="9292582" cy="2870876"/>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566758">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RESTRIÇÕES</a:t>
                      </a:r>
                      <a:r>
                        <a:rPr lang="pt-BR" sz="1600" b="1" kern="1200" baseline="0" dirty="0">
                          <a:solidFill>
                            <a:schemeClr val="lt1"/>
                          </a:solidFill>
                          <a:latin typeface="+mn-lt"/>
                          <a:ea typeface="+mn-ea"/>
                          <a:cs typeface="+mn-cs"/>
                        </a:rPr>
                        <a:t> DO PROJETO</a:t>
                      </a:r>
                      <a:endParaRPr lang="pt-BR" sz="1600" b="1" kern="1200" dirty="0">
                        <a:solidFill>
                          <a:schemeClr val="lt1"/>
                        </a:solidFill>
                        <a:latin typeface="+mn-lt"/>
                        <a:ea typeface="+mn-ea"/>
                        <a:cs typeface="+mn-cs"/>
                      </a:endParaRPr>
                    </a:p>
                  </a:txBody>
                  <a:tcPr/>
                </a:tc>
                <a:tc hMerge="1">
                  <a:txBody>
                    <a:bodyPr/>
                    <a:lstStyle/>
                    <a:p>
                      <a:endParaRPr lang="pt-BR" dirty="0"/>
                    </a:p>
                  </a:txBody>
                  <a:tcPr/>
                </a:tc>
                <a:extLst>
                  <a:ext uri="{0D108BD9-81ED-4DB2-BD59-A6C34878D82A}">
                    <a16:rowId xmlns:a16="http://schemas.microsoft.com/office/drawing/2014/main" val="10000"/>
                  </a:ext>
                </a:extLst>
              </a:tr>
              <a:tr h="566758">
                <a:tc>
                  <a:txBody>
                    <a:bodyPr/>
                    <a:lstStyle/>
                    <a:p>
                      <a:pPr marL="0" marR="0" lvl="1" indent="0" algn="ctr" defTabSz="457200" rtl="0" eaLnBrk="1" latinLnBrk="0" hangingPunct="1">
                        <a:lnSpc>
                          <a:spcPct val="150000"/>
                        </a:lnSpc>
                        <a:spcBef>
                          <a:spcPts val="0"/>
                        </a:spcBef>
                        <a:spcAft>
                          <a:spcPts val="0"/>
                        </a:spcAft>
                        <a:buFont typeface="Arial" panose="020B0604020202020204" pitchFamily="34" charset="0"/>
                        <a:buNone/>
                      </a:pPr>
                      <a:r>
                        <a:rPr lang="en-US"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Orçamento</a:t>
                      </a:r>
                      <a:endPar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1" indent="0" algn="just" rtl="0">
                        <a:lnSpc>
                          <a:spcPct val="100000"/>
                        </a:lnSpc>
                        <a:spcBef>
                          <a:spcPts val="0"/>
                        </a:spcBef>
                        <a:spcAft>
                          <a:spcPts val="0"/>
                        </a:spcAft>
                        <a:buFont typeface="Arial" panose="020B0604020202020204" pitchFamily="34" charset="0"/>
                        <a:buNone/>
                      </a:pPr>
                      <a:r>
                        <a:rPr lang="en-US"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R$ 218.926,66 reais</a:t>
                      </a: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(Esse valor foi baseado no piso salarial de um técnico em informática júnior que trabalha em uma empresa de médio porte, no qual foram acrescentados 20% de aumento para contabilizar transporte, inflação e custo de energia).</a:t>
                      </a:r>
                    </a:p>
                  </a:txBody>
                  <a:tcPr/>
                </a:tc>
                <a:extLst>
                  <a:ext uri="{0D108BD9-81ED-4DB2-BD59-A6C34878D82A}">
                    <a16:rowId xmlns:a16="http://schemas.microsoft.com/office/drawing/2014/main" val="10001"/>
                  </a:ext>
                </a:extLst>
              </a:tr>
              <a:tr h="566758">
                <a:tc>
                  <a:txBody>
                    <a:bodyPr/>
                    <a:lstStyle/>
                    <a:p>
                      <a:pPr marL="0" algn="ctr" defTabSz="457200" rtl="0" eaLnBrk="1" latinLnBrk="0" hangingPunct="1">
                        <a:lnSpc>
                          <a:spcPct val="150000"/>
                        </a:lnSpc>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Prazo</a:t>
                      </a:r>
                    </a:p>
                  </a:txBody>
                  <a:tcPr/>
                </a:tc>
                <a:tc>
                  <a:txBody>
                    <a:bodyPr/>
                    <a:lstStyle/>
                    <a:p>
                      <a:pPr marL="0" marR="0" lvl="1" indent="0" algn="just" rtl="0">
                        <a:lnSpc>
                          <a:spcPct val="100000"/>
                        </a:lnSpc>
                        <a:spcBef>
                          <a:spcPts val="0"/>
                        </a:spcBef>
                        <a:spcAft>
                          <a:spcPts val="0"/>
                        </a:spcAft>
                        <a:buFont typeface="Arial" panose="020B0604020202020204" pitchFamily="34" charset="0"/>
                        <a:buNone/>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Data: 13 de Novembro de 2017</a:t>
                      </a:r>
                    </a:p>
                  </a:txBody>
                  <a:tcPr/>
                </a:tc>
                <a:extLst>
                  <a:ext uri="{0D108BD9-81ED-4DB2-BD59-A6C34878D82A}">
                    <a16:rowId xmlns:a16="http://schemas.microsoft.com/office/drawing/2014/main" val="10002"/>
                  </a:ext>
                </a:extLst>
              </a:tr>
            </a:tbl>
          </a:graphicData>
        </a:graphic>
      </p:graphicFrame>
      <p:sp>
        <p:nvSpPr>
          <p:cNvPr id="6" name="Título 1"/>
          <p:cNvSpPr txBox="1">
            <a:spLocks/>
          </p:cNvSpPr>
          <p:nvPr/>
        </p:nvSpPr>
        <p:spPr>
          <a:xfrm>
            <a:off x="780398" y="541680"/>
            <a:ext cx="8984862" cy="762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600" dirty="0">
                <a:solidFill>
                  <a:schemeClr val="accent1"/>
                </a:solidFill>
                <a:latin typeface="Trebuchet MS"/>
                <a:ea typeface="Trebuchet MS"/>
                <a:cs typeface="Trebuchet MS"/>
                <a:sym typeface="Trebuchet MS"/>
              </a:rPr>
              <a:t>Termo de abertura: Restrições do Projeto</a:t>
            </a:r>
          </a:p>
        </p:txBody>
      </p:sp>
    </p:spTree>
    <p:extLst>
      <p:ext uri="{BB962C8B-B14F-4D97-AF65-F5344CB8AC3E}">
        <p14:creationId xmlns:p14="http://schemas.microsoft.com/office/powerpoint/2010/main" val="59752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9676050" y="6253552"/>
            <a:ext cx="1691014" cy="369332"/>
          </a:xfrm>
          <a:prstGeom prst="rect">
            <a:avLst/>
          </a:prstGeom>
          <a:noFill/>
        </p:spPr>
        <p:txBody>
          <a:bodyPr wrap="square" rtlCol="0">
            <a:spAutoFit/>
          </a:bodyPr>
          <a:lstStyle/>
          <a:p>
            <a:r>
              <a:rPr lang="pt-BR" sz="1800" dirty="0"/>
              <a:t>	Ellen</a:t>
            </a:r>
          </a:p>
        </p:txBody>
      </p:sp>
      <p:graphicFrame>
        <p:nvGraphicFramePr>
          <p:cNvPr id="5" name="Espaço Reservado para Conteúdo 2"/>
          <p:cNvGraphicFramePr>
            <a:graphicFrameLocks/>
          </p:cNvGraphicFramePr>
          <p:nvPr>
            <p:extLst>
              <p:ext uri="{D42A27DB-BD31-4B8C-83A1-F6EECF244321}">
                <p14:modId xmlns:p14="http://schemas.microsoft.com/office/powerpoint/2010/main" val="573272200"/>
              </p:ext>
            </p:extLst>
          </p:nvPr>
        </p:nvGraphicFramePr>
        <p:xfrm>
          <a:off x="1044597" y="2116176"/>
          <a:ext cx="9292582" cy="3950038"/>
        </p:xfrm>
        <a:graphic>
          <a:graphicData uri="http://schemas.openxmlformats.org/drawingml/2006/table">
            <a:tbl>
              <a:tblPr firstRow="1" bandRow="1">
                <a:tableStyleId>{5C22544A-7EE6-4342-B048-85BDC9FD1C3A}</a:tableStyleId>
              </a:tblPr>
              <a:tblGrid>
                <a:gridCol w="4646291">
                  <a:extLst>
                    <a:ext uri="{9D8B030D-6E8A-4147-A177-3AD203B41FA5}">
                      <a16:colId xmlns:a16="http://schemas.microsoft.com/office/drawing/2014/main" val="20000"/>
                    </a:ext>
                  </a:extLst>
                </a:gridCol>
                <a:gridCol w="4646291">
                  <a:extLst>
                    <a:ext uri="{9D8B030D-6E8A-4147-A177-3AD203B41FA5}">
                      <a16:colId xmlns:a16="http://schemas.microsoft.com/office/drawing/2014/main" val="20001"/>
                    </a:ext>
                  </a:extLst>
                </a:gridCol>
              </a:tblGrid>
              <a:tr h="566758">
                <a:tc gridSpan="2">
                  <a:txBody>
                    <a:bodyPr/>
                    <a:lstStyle/>
                    <a:p>
                      <a:pPr marL="0" algn="ctr" defTabSz="457200" rtl="0" eaLnBrk="1" latinLnBrk="0" hangingPunct="1">
                        <a:lnSpc>
                          <a:spcPct val="150000"/>
                        </a:lnSpc>
                      </a:pPr>
                      <a:r>
                        <a:rPr lang="pt-BR" sz="1600" b="1" kern="1200" dirty="0">
                          <a:solidFill>
                            <a:schemeClr val="lt1"/>
                          </a:solidFill>
                          <a:latin typeface="+mn-lt"/>
                          <a:ea typeface="+mn-ea"/>
                          <a:cs typeface="+mn-cs"/>
                        </a:rPr>
                        <a:t>RESTRIÇÕES</a:t>
                      </a:r>
                      <a:r>
                        <a:rPr lang="pt-BR" sz="1600" b="1" kern="1200" baseline="0" dirty="0">
                          <a:solidFill>
                            <a:schemeClr val="lt1"/>
                          </a:solidFill>
                          <a:latin typeface="+mn-lt"/>
                          <a:ea typeface="+mn-ea"/>
                          <a:cs typeface="+mn-cs"/>
                        </a:rPr>
                        <a:t> DO PROJETO</a:t>
                      </a:r>
                      <a:endParaRPr lang="pt-BR" sz="1600" b="1" kern="1200" dirty="0">
                        <a:solidFill>
                          <a:schemeClr val="lt1"/>
                        </a:solidFill>
                        <a:latin typeface="+mn-lt"/>
                        <a:ea typeface="+mn-ea"/>
                        <a:cs typeface="+mn-cs"/>
                      </a:endParaRPr>
                    </a:p>
                  </a:txBody>
                  <a:tcPr/>
                </a:tc>
                <a:tc hMerge="1">
                  <a:txBody>
                    <a:bodyPr/>
                    <a:lstStyle/>
                    <a:p>
                      <a:endParaRPr lang="pt-BR" dirty="0"/>
                    </a:p>
                  </a:txBody>
                  <a:tcPr/>
                </a:tc>
                <a:extLst>
                  <a:ext uri="{0D108BD9-81ED-4DB2-BD59-A6C34878D82A}">
                    <a16:rowId xmlns:a16="http://schemas.microsoft.com/office/drawing/2014/main" val="10000"/>
                  </a:ext>
                </a:extLst>
              </a:tr>
              <a:tr h="566758">
                <a:tc>
                  <a:txBody>
                    <a:bodyPr/>
                    <a:lstStyle/>
                    <a:p>
                      <a:pPr marL="0" algn="ctr" defTabSz="457200" rtl="0" eaLnBrk="1" latinLnBrk="0" hangingPunct="1">
                        <a:lnSpc>
                          <a:spcPct val="150000"/>
                        </a:lnSpc>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Qualidade</a:t>
                      </a:r>
                    </a:p>
                  </a:txBody>
                  <a:tcPr/>
                </a:tc>
                <a:tc>
                  <a:txBody>
                    <a:bodyPr/>
                    <a:lstStyle/>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Os módulos devem ser integrados;</a:t>
                      </a:r>
                    </a:p>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A interface do site deve ser de fácil entendimento, para que qualquer usuário possa utilizar;</a:t>
                      </a:r>
                    </a:p>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O sistema deve ser testado;</a:t>
                      </a:r>
                    </a:p>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Será produzido um manual de usuário, de implantação e portal de documentações;</a:t>
                      </a:r>
                    </a:p>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Utilização de ferramentas para gestão de projeto: </a:t>
                      </a:r>
                      <a:r>
                        <a:rPr lang="pt-BR" sz="1800" b="0" i="0" u="none" strike="noStrike" kern="1200" cap="none" dirty="0" err="1">
                          <a:solidFill>
                            <a:schemeClr val="dk1"/>
                          </a:solidFill>
                          <a:latin typeface="Times New Roman" panose="02020603050405020304" pitchFamily="18" charset="0"/>
                          <a:ea typeface="+mn-ea"/>
                          <a:cs typeface="Times New Roman" panose="02020603050405020304" pitchFamily="18" charset="0"/>
                          <a:sym typeface="Arial"/>
                        </a:rPr>
                        <a:t>Redmine</a:t>
                      </a: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a:t>
                      </a:r>
                      <a:r>
                        <a:rPr lang="pt-BR" sz="1800" b="0" i="0" u="none" strike="noStrike" kern="1200" cap="none" dirty="0" err="1">
                          <a:solidFill>
                            <a:schemeClr val="dk1"/>
                          </a:solidFill>
                          <a:latin typeface="Times New Roman" panose="02020603050405020304" pitchFamily="18" charset="0"/>
                          <a:ea typeface="+mn-ea"/>
                          <a:cs typeface="Times New Roman" panose="02020603050405020304" pitchFamily="18" charset="0"/>
                          <a:sym typeface="Arial"/>
                        </a:rPr>
                        <a:t>Kanbam</a:t>
                      </a: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 e </a:t>
                      </a:r>
                      <a:r>
                        <a:rPr lang="pt-BR" sz="1800" b="0" i="0" u="none" strike="noStrike" kern="1200" cap="none" dirty="0" err="1">
                          <a:solidFill>
                            <a:schemeClr val="dk1"/>
                          </a:solidFill>
                          <a:latin typeface="Times New Roman" panose="02020603050405020304" pitchFamily="18" charset="0"/>
                          <a:ea typeface="+mn-ea"/>
                          <a:cs typeface="Times New Roman" panose="02020603050405020304" pitchFamily="18" charset="0"/>
                          <a:sym typeface="Arial"/>
                        </a:rPr>
                        <a:t>Subversion</a:t>
                      </a: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a:t>
                      </a:r>
                    </a:p>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Será garantido a funcionalidade do software nos navegadores Google Chrome. </a:t>
                      </a:r>
                    </a:p>
                    <a:p>
                      <a:pPr marL="285750" lvl="0" indent="-285750" algn="just">
                        <a:spcAft>
                          <a:spcPts val="0"/>
                        </a:spcAft>
                        <a:buFont typeface="Wingdings" panose="05000000000000000000" pitchFamily="2" charset="2"/>
                        <a:buChar char="ü"/>
                      </a:pPr>
                      <a:r>
                        <a:rPr lang="pt-BR" sz="1800" b="0" i="0" u="none" strike="noStrike" kern="1200" cap="none" dirty="0">
                          <a:solidFill>
                            <a:schemeClr val="dk1"/>
                          </a:solidFill>
                          <a:latin typeface="Times New Roman" panose="02020603050405020304" pitchFamily="18" charset="0"/>
                          <a:ea typeface="+mn-ea"/>
                          <a:cs typeface="Times New Roman" panose="02020603050405020304" pitchFamily="18" charset="0"/>
                          <a:sym typeface="Arial"/>
                        </a:rPr>
                        <a:t>Será um software responsivo.</a:t>
                      </a:r>
                    </a:p>
                  </a:txBody>
                  <a:tcPr/>
                </a:tc>
                <a:extLst>
                  <a:ext uri="{0D108BD9-81ED-4DB2-BD59-A6C34878D82A}">
                    <a16:rowId xmlns:a16="http://schemas.microsoft.com/office/drawing/2014/main" val="10003"/>
                  </a:ext>
                </a:extLst>
              </a:tr>
            </a:tbl>
          </a:graphicData>
        </a:graphic>
      </p:graphicFrame>
      <p:sp>
        <p:nvSpPr>
          <p:cNvPr id="6" name="Título 1"/>
          <p:cNvSpPr txBox="1">
            <a:spLocks/>
          </p:cNvSpPr>
          <p:nvPr/>
        </p:nvSpPr>
        <p:spPr>
          <a:xfrm>
            <a:off x="780398" y="541680"/>
            <a:ext cx="8984862" cy="762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3600" dirty="0">
                <a:solidFill>
                  <a:schemeClr val="accent1"/>
                </a:solidFill>
                <a:latin typeface="Trebuchet MS"/>
                <a:ea typeface="Trebuchet MS"/>
                <a:cs typeface="Trebuchet MS"/>
                <a:sym typeface="Trebuchet MS"/>
              </a:rPr>
              <a:t>Termo de abertura: Restrições do Projeto</a:t>
            </a:r>
          </a:p>
        </p:txBody>
      </p:sp>
    </p:spTree>
    <p:extLst>
      <p:ext uri="{BB962C8B-B14F-4D97-AF65-F5344CB8AC3E}">
        <p14:creationId xmlns:p14="http://schemas.microsoft.com/office/powerpoint/2010/main" val="42336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ado">
  <a:themeElements>
    <a:clrScheme name="Papel">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2579</Words>
  <Application>Microsoft Office PowerPoint</Application>
  <PresentationFormat>Widescreen</PresentationFormat>
  <Paragraphs>388</Paragraphs>
  <Slides>45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45</vt:i4>
      </vt:variant>
    </vt:vector>
  </HeadingPairs>
  <TitlesOfParts>
    <vt:vector size="54" baseType="lpstr">
      <vt:lpstr>Arial</vt:lpstr>
      <vt:lpstr>Calibri</vt:lpstr>
      <vt:lpstr>Noto Sans Symbols</vt:lpstr>
      <vt:lpstr>Source Sans Pro Black</vt:lpstr>
      <vt:lpstr>Symbol</vt:lpstr>
      <vt:lpstr>Times New Roman</vt:lpstr>
      <vt:lpstr>Trebuchet MS</vt:lpstr>
      <vt:lpstr>Wingdings</vt:lpstr>
      <vt:lpstr>Facetado</vt:lpstr>
      <vt:lpstr>Apresentação Bimestral de PDS</vt:lpstr>
      <vt:lpstr>Sobre o projeto Reclame São João</vt:lpstr>
      <vt:lpstr>Apresentação do PowerPoint</vt:lpstr>
      <vt:lpstr>Reclame São João: Divisão de funções </vt:lpstr>
      <vt:lpstr>Reclame São João: Termo de abertura</vt:lpstr>
      <vt:lpstr>Reclame São João: Termo de abertura  </vt:lpstr>
      <vt:lpstr>Divisão dos Módulos/ Alinhar com os Vídeos </vt:lpstr>
      <vt:lpstr>Apresentação do PowerPoint</vt:lpstr>
      <vt:lpstr>Apresentação do PowerPoint</vt:lpstr>
      <vt:lpstr>Apresentação do PowerPoint</vt:lpstr>
      <vt:lpstr>Documento de Visão</vt:lpstr>
      <vt:lpstr>Apresentação do PowerPoint</vt:lpstr>
      <vt:lpstr>Pessoas Envolvidas (Stakeholders)</vt:lpstr>
      <vt:lpstr>Apresentação do PowerPoint</vt:lpstr>
      <vt:lpstr>Necessidades Principais</vt:lpstr>
      <vt:lpstr>Necessidades Principais</vt:lpstr>
      <vt:lpstr>Apresentação do PowerPoint</vt:lpstr>
      <vt:lpstr>Apresentação do PowerPoint</vt:lpstr>
      <vt:lpstr>Perspectiva do Produto</vt:lpstr>
      <vt:lpstr>Apresentação do PowerPoint</vt:lpstr>
      <vt:lpstr>Apresentação do PowerPoint</vt:lpstr>
      <vt:lpstr>Apresentação do PowerPoint</vt:lpstr>
      <vt:lpstr>Apresentação do PowerPoint</vt:lpstr>
      <vt:lpstr>Casos de Uso</vt:lpstr>
      <vt:lpstr>Casos de Uso</vt:lpstr>
      <vt:lpstr>Casos de Uso</vt:lpstr>
      <vt:lpstr>Diagrama de Casos de Uso – Módulo 2</vt:lpstr>
      <vt:lpstr>Estimativa de Esforços</vt:lpstr>
      <vt:lpstr>Apresentação do PowerPoint</vt:lpstr>
      <vt:lpstr>Diagrama de classes</vt:lpstr>
      <vt:lpstr>Apresentação do PowerPoint</vt:lpstr>
      <vt:lpstr>Modelo Conceitual</vt:lpstr>
      <vt:lpstr>Modelo Lógico</vt:lpstr>
      <vt:lpstr>Modelo Físico</vt:lpstr>
      <vt:lpstr>Dicionário de Dados</vt:lpstr>
      <vt:lpstr>Resumo do Dicionário de Dados</vt:lpstr>
      <vt:lpstr>Módulo de Usuários</vt:lpstr>
      <vt:lpstr>Módulo de Reclamação</vt:lpstr>
      <vt:lpstr>Módulo de Estabelecimento</vt:lpstr>
      <vt:lpstr>Módulo de Gráficos e Relatórios</vt:lpstr>
      <vt:lpstr>Módulo Administrativo</vt:lpstr>
      <vt:lpstr>Portal de Documentações</vt:lpstr>
      <vt:lpstr>Manual de Implantação</vt:lpstr>
      <vt:lpstr>Manual do Usuário</vt:lpstr>
      <vt:lpstr>Demonstração do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Bimestral de PDS</dc:title>
  <dc:creator>Aluno IFSP</dc:creator>
  <cp:lastModifiedBy>rafae</cp:lastModifiedBy>
  <cp:revision>167</cp:revision>
  <dcterms:modified xsi:type="dcterms:W3CDTF">2017-12-06T16:22:04Z</dcterms:modified>
</cp:coreProperties>
</file>