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47"/>
  </p:notesMasterIdLst>
  <p:sldIdLst>
    <p:sldId id="293" r:id="rId2"/>
    <p:sldId id="1194" r:id="rId3"/>
    <p:sldId id="294" r:id="rId4"/>
    <p:sldId id="1215" r:id="rId5"/>
    <p:sldId id="1212" r:id="rId6"/>
    <p:sldId id="1213" r:id="rId7"/>
    <p:sldId id="1214" r:id="rId8"/>
    <p:sldId id="1178" r:id="rId9"/>
    <p:sldId id="1208" r:id="rId10"/>
    <p:sldId id="1209" r:id="rId11"/>
    <p:sldId id="1210" r:id="rId12"/>
    <p:sldId id="1211" r:id="rId13"/>
    <p:sldId id="1181" r:id="rId14"/>
    <p:sldId id="1207" r:id="rId15"/>
    <p:sldId id="1182" r:id="rId16"/>
    <p:sldId id="1216" r:id="rId17"/>
    <p:sldId id="1217" r:id="rId18"/>
    <p:sldId id="1218" r:id="rId19"/>
    <p:sldId id="1219" r:id="rId20"/>
    <p:sldId id="1184" r:id="rId21"/>
    <p:sldId id="1185" r:id="rId22"/>
    <p:sldId id="1205" r:id="rId23"/>
    <p:sldId id="1186" r:id="rId24"/>
    <p:sldId id="1187" r:id="rId25"/>
    <p:sldId id="1201" r:id="rId26"/>
    <p:sldId id="1229" r:id="rId27"/>
    <p:sldId id="1195" r:id="rId28"/>
    <p:sldId id="1197" r:id="rId29"/>
    <p:sldId id="1230" r:id="rId30"/>
    <p:sldId id="1198" r:id="rId31"/>
    <p:sldId id="1202" r:id="rId32"/>
    <p:sldId id="1203" r:id="rId33"/>
    <p:sldId id="1204" r:id="rId34"/>
    <p:sldId id="1188" r:id="rId35"/>
    <p:sldId id="1220" r:id="rId36"/>
    <p:sldId id="1221" r:id="rId37"/>
    <p:sldId id="1222" r:id="rId38"/>
    <p:sldId id="1224" r:id="rId39"/>
    <p:sldId id="1225" r:id="rId40"/>
    <p:sldId id="1226" r:id="rId41"/>
    <p:sldId id="1227" r:id="rId42"/>
    <p:sldId id="1228" r:id="rId43"/>
    <p:sldId id="1191" r:id="rId44"/>
    <p:sldId id="1192" r:id="rId45"/>
    <p:sldId id="1193" r:id="rId4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2F0"/>
    <a:srgbClr val="F8B2A3"/>
    <a:srgbClr val="DEEFF7"/>
    <a:srgbClr val="9AD3E9"/>
    <a:srgbClr val="EFF7FB"/>
    <a:srgbClr val="ABD2E1"/>
    <a:srgbClr val="C1C8E4"/>
    <a:srgbClr val="99DABA"/>
    <a:srgbClr val="FCE4E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9" autoAdjust="0"/>
    <p:restoredTop sz="94664" autoAdjust="0"/>
  </p:normalViewPr>
  <p:slideViewPr>
    <p:cSldViewPr snapToGrid="0">
      <p:cViewPr varScale="1">
        <p:scale>
          <a:sx n="90" d="100"/>
          <a:sy n="90" d="100"/>
        </p:scale>
        <p:origin x="88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B9D6A-4B2D-4885-8FF7-03A5FBE98C71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B06BD-DCFC-42EC-80A4-4A96475AD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66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8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08898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720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8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13" r:id="rId13"/>
    <p:sldLayoutId id="2147483715" r:id="rId14"/>
    <p:sldLayoutId id="214748371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5500"/>
          </a:bodyPr>
          <a:lstStyle/>
          <a:p>
            <a:pPr lvl="0"/>
            <a:r>
              <a:rPr lang="en-US" altLang="ko-KR" dirty="0" err="1"/>
              <a:t>Gerações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55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Turma</a:t>
            </a:r>
            <a:r>
              <a:rPr lang="en-US" altLang="ko-KR" b="1" dirty="0"/>
              <a:t> 2019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427734"/>
            <a:ext cx="1790454" cy="19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1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0" y="1186772"/>
            <a:ext cx="6802820" cy="305415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68114" y="559676"/>
            <a:ext cx="666881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pt-BR" dirty="0"/>
              <a:t>			</a:t>
            </a:r>
            <a:endParaRPr lang="pt-BR" sz="3600" dirty="0"/>
          </a:p>
        </p:txBody>
      </p:sp>
      <p:sp>
        <p:nvSpPr>
          <p:cNvPr id="7" name="Retângulo 6"/>
          <p:cNvSpPr/>
          <p:nvPr/>
        </p:nvSpPr>
        <p:spPr>
          <a:xfrm>
            <a:off x="1068113" y="341323"/>
            <a:ext cx="6735816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Estimativa de Esforços </a:t>
            </a:r>
          </a:p>
        </p:txBody>
      </p:sp>
    </p:spTree>
    <p:extLst>
      <p:ext uri="{BB962C8B-B14F-4D97-AF65-F5344CB8AC3E}">
        <p14:creationId xmlns:p14="http://schemas.microsoft.com/office/powerpoint/2010/main" val="388699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>
            <a:spLocks noGrp="1"/>
          </p:cNvSpPr>
          <p:nvPr>
            <p:ph type="body" idx="10"/>
          </p:nvPr>
        </p:nvSpPr>
        <p:spPr>
          <a:xfrm>
            <a:off x="0" y="12347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3F3F3F"/>
              </a:buClr>
              <a:buSzPts val="4800"/>
            </a:pPr>
            <a:endParaRPr/>
          </a:p>
        </p:txBody>
      </p:sp>
      <p:sp>
        <p:nvSpPr>
          <p:cNvPr id="29" name="Google Shape;29;p1"/>
          <p:cNvSpPr txBox="1">
            <a:spLocks noGrp="1"/>
          </p:cNvSpPr>
          <p:nvPr>
            <p:ph type="body" idx="11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3F3F3F"/>
              </a:buClr>
              <a:buSzPts val="1867"/>
            </a:pPr>
            <a:endParaRPr/>
          </a:p>
        </p:txBody>
      </p:sp>
      <p:graphicFrame>
        <p:nvGraphicFramePr>
          <p:cNvPr id="30" name="Google Shape;30;p1"/>
          <p:cNvGraphicFramePr/>
          <p:nvPr>
            <p:extLst>
              <p:ext uri="{D42A27DB-BD31-4B8C-83A1-F6EECF244321}">
                <p14:modId xmlns:p14="http://schemas.microsoft.com/office/powerpoint/2010/main" val="1704192337"/>
              </p:ext>
            </p:extLst>
          </p:nvPr>
        </p:nvGraphicFramePr>
        <p:xfrm>
          <a:off x="628650" y="1369219"/>
          <a:ext cx="7533938" cy="3412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04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2000" u="none" strike="noStrike" cap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Estimativa de esforços por módulo</a:t>
                      </a:r>
                      <a:endParaRPr sz="2000" b="1" u="none" strike="noStrike" cap="none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8" marR="68588" marT="34294" marB="34294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/>
                        <a:t>Módulos</a:t>
                      </a:r>
                      <a:endParaRPr sz="14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 dirty="0"/>
                        <a:t>Valor estimado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 dirty="0"/>
                        <a:t>Módulo 1 - Usuários</a:t>
                      </a:r>
                      <a:endParaRPr sz="1400" u="none" strike="noStrike" cap="none" dirty="0"/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/>
                        <a:t>R$ </a:t>
                      </a:r>
                      <a:r>
                        <a:rPr lang="pt-BR" sz="1400" u="none" strike="noStrike" cap="none">
                          <a:sym typeface="Calibri"/>
                        </a:rPr>
                        <a:t>21.849</a:t>
                      </a:r>
                      <a:r>
                        <a:rPr lang="pt-BR" sz="1400" u="none" strike="noStrike" cap="none"/>
                        <a:t>,00</a:t>
                      </a:r>
                      <a:endParaRPr sz="1400" u="none" strike="noStrike" cap="none"/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 dirty="0"/>
                        <a:t>Módulo 2 – Prontuário dos Idosos</a:t>
                      </a:r>
                      <a:endParaRPr sz="1400" u="none" strike="noStrike" cap="none" dirty="0"/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 dirty="0"/>
                        <a:t>R$36.755,60</a:t>
                      </a:r>
                      <a:endParaRPr sz="1400" u="none" strike="noStrike" cap="none" dirty="0"/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 dirty="0"/>
                        <a:t>Módulo 3 – Acompanhamento pelos familiares </a:t>
                      </a:r>
                      <a:endParaRPr sz="1400" u="none" strike="noStrike" cap="none" dirty="0"/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/>
                        <a:t>R$34.628,70</a:t>
                      </a:r>
                      <a:endParaRPr sz="1400" u="none" strike="noStrike" cap="none"/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/>
                        <a:t>Módulo 4 – Cuidados Diários dos Idosos</a:t>
                      </a:r>
                      <a:endParaRPr sz="1400" u="none" strike="noStrike" cap="none"/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 dirty="0"/>
                        <a:t>R$  </a:t>
                      </a:r>
                      <a:r>
                        <a:rPr lang="pt-BR" sz="140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32.533,73 </a:t>
                      </a:r>
                      <a:endParaRPr sz="1400" u="none" strike="noStrike" cap="none" dirty="0"/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/>
                        <a:t>Módulo 5 – Prescrições Médicas/ Controle de Incidentes </a:t>
                      </a:r>
                      <a:endParaRPr sz="1400" u="none" strike="noStrike" cap="none"/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 dirty="0"/>
                        <a:t>R$  41</a:t>
                      </a:r>
                      <a:r>
                        <a:rPr lang="pt-BR" sz="1400" dirty="0"/>
                        <a:t>.771,80</a:t>
                      </a:r>
                      <a:endParaRPr sz="1400" u="none" strike="noStrike" cap="none" dirty="0"/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88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body" idx="10"/>
          </p:nvPr>
        </p:nvSpPr>
        <p:spPr>
          <a:xfrm>
            <a:off x="0" y="12347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3F3F3F"/>
              </a:buClr>
              <a:buSzPts val="4800"/>
            </a:pP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body" idx="11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3F3F3F"/>
              </a:buClr>
              <a:buSzPts val="1867"/>
            </a:pPr>
            <a:endParaRPr/>
          </a:p>
        </p:txBody>
      </p:sp>
      <p:graphicFrame>
        <p:nvGraphicFramePr>
          <p:cNvPr id="34" name="Google Shape;34;p2"/>
          <p:cNvGraphicFramePr/>
          <p:nvPr>
            <p:extLst>
              <p:ext uri="{D42A27DB-BD31-4B8C-83A1-F6EECF244321}">
                <p14:modId xmlns:p14="http://schemas.microsoft.com/office/powerpoint/2010/main" val="366807909"/>
              </p:ext>
            </p:extLst>
          </p:nvPr>
        </p:nvGraphicFramePr>
        <p:xfrm>
          <a:off x="628650" y="1369219"/>
          <a:ext cx="7533938" cy="28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04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 dirty="0"/>
                        <a:t>Estimativa de esforços por módulo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68588" marR="68588" marT="34294" marB="34294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/>
                        <a:t>Módulos</a:t>
                      </a:r>
                      <a:endParaRPr sz="14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/>
                        <a:t>Valor estimado</a:t>
                      </a:r>
                      <a:endParaRPr sz="14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 dirty="0"/>
                        <a:t>Módulo 6 -Nutrição</a:t>
                      </a:r>
                      <a:endParaRPr sz="1400" u="none" strike="noStrike" cap="none" dirty="0"/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/>
                        <a:t>R$ 34.610.40</a:t>
                      </a:r>
                      <a:endParaRPr sz="1400" u="none" strike="noStrike" cap="none"/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 dirty="0"/>
                        <a:t>Módulo 7 – Atividades Físicas/ Recreativas</a:t>
                      </a:r>
                      <a:endParaRPr sz="1400" u="none" strike="noStrike" cap="none" dirty="0"/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/>
                        <a:t>R$ 20.800,00</a:t>
                      </a:r>
                      <a:endParaRPr sz="1400" u="none" strike="noStrike" cap="none"/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 dirty="0"/>
                        <a:t>Módulo 8 – Controle Administrativo</a:t>
                      </a:r>
                      <a:endParaRPr sz="1400" u="none" strike="noStrike" cap="none" dirty="0"/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/>
                        <a:t>R$ 28.924,40</a:t>
                      </a:r>
                      <a:endParaRPr sz="1400" u="none" strike="noStrike" cap="none"/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/>
                        <a:t>Módulo 9 – Relatórios Especializados</a:t>
                      </a:r>
                      <a:endParaRPr sz="1400" u="none" strike="noStrike" cap="none"/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 sz="1400" u="none" strike="noStrike" cap="none"/>
                      </a:pPr>
                      <a:r>
                        <a:rPr lang="pt-BR" sz="1400" u="none" strike="noStrike" cap="none"/>
                        <a:t>R$ 26.658,05</a:t>
                      </a:r>
                      <a:endParaRPr sz="1400" u="none" strike="noStrike" cap="none"/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27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Documento de Visão – Módulo 03 </a:t>
            </a:r>
          </a:p>
        </p:txBody>
      </p:sp>
      <p:sp>
        <p:nvSpPr>
          <p:cNvPr id="5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165252" y="699542"/>
            <a:ext cx="4813495" cy="303246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latin typeface="Arial" panose="020B0604020202020204" pitchFamily="34" charset="0"/>
              </a:rPr>
              <a:t>Descrição do problema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D82E8A9-7C0F-4216-9502-67AC30BD9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256361"/>
              </p:ext>
            </p:extLst>
          </p:nvPr>
        </p:nvGraphicFramePr>
        <p:xfrm>
          <a:off x="997558" y="1383736"/>
          <a:ext cx="7348669" cy="2833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8062">
                  <a:extLst>
                    <a:ext uri="{9D8B030D-6E8A-4147-A177-3AD203B41FA5}">
                      <a16:colId xmlns:a16="http://schemas.microsoft.com/office/drawing/2014/main" val="4214243725"/>
                    </a:ext>
                  </a:extLst>
                </a:gridCol>
                <a:gridCol w="5350607">
                  <a:extLst>
                    <a:ext uri="{9D8B030D-6E8A-4147-A177-3AD203B41FA5}">
                      <a16:colId xmlns:a16="http://schemas.microsoft.com/office/drawing/2014/main" val="4168148850"/>
                    </a:ext>
                  </a:extLst>
                </a:gridCol>
              </a:tblGrid>
              <a:tr h="375811">
                <a:tc>
                  <a:txBody>
                    <a:bodyPr/>
                    <a:lstStyle/>
                    <a:p>
                      <a:pPr marL="4572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pt-BR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4572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 problema</a:t>
                      </a:r>
                      <a:endParaRPr lang="pt-BR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558" marR="84558" marT="0" marB="0">
                    <a:solidFill>
                      <a:srgbClr val="F8B2A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endParaRPr lang="pt-BR" sz="14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pt-BR" sz="1400" dirty="0">
                          <a:effectLst/>
                        </a:rPr>
                        <a:t>Falta de uma ferramenta capaz de realizar o acompanhamento de idosos em instituições de longa permanência pelos seus responsáveis.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558" marR="84558" marT="0" marB="0">
                    <a:solidFill>
                      <a:srgbClr val="FCE4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06766"/>
                  </a:ext>
                </a:extLst>
              </a:tr>
              <a:tr h="375811">
                <a:tc>
                  <a:txBody>
                    <a:bodyPr/>
                    <a:lstStyle/>
                    <a:p>
                      <a:pPr marL="4572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fr-FR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4572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Afeta</a:t>
                      </a:r>
                      <a:endParaRPr lang="pt-BR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558" marR="84558" marT="0" marB="0">
                    <a:solidFill>
                      <a:srgbClr val="F8B2A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endParaRPr lang="pt-BR" sz="14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pt-BR" sz="1400" dirty="0">
                          <a:effectLst/>
                        </a:rPr>
                        <a:t>Todos os demais módulos exceto o módulo de Relatórios especializados, os responsáveis pelos idosos e todos os funcionários da instituição.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558" marR="84558" marT="0" marB="0">
                    <a:solidFill>
                      <a:srgbClr val="FE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617899"/>
                  </a:ext>
                </a:extLst>
              </a:tr>
              <a:tr h="375811">
                <a:tc>
                  <a:txBody>
                    <a:bodyPr/>
                    <a:lstStyle/>
                    <a:p>
                      <a:pPr marL="4572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fr-FR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4572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 seu impacto é</a:t>
                      </a:r>
                      <a:endParaRPr lang="pt-BR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558" marR="84558" marT="0" marB="0">
                    <a:solidFill>
                      <a:srgbClr val="F8B2A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endParaRPr lang="pt-BR" sz="14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pt-BR" sz="1400" dirty="0">
                          <a:effectLst/>
                        </a:rPr>
                        <a:t>Melhorar a interação responsáveis-instituição e melhorar o monitoramento do desenvolvimento do idoso dentro da instituição.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558" marR="84558" marT="0" marB="0">
                    <a:solidFill>
                      <a:srgbClr val="FCE4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20171"/>
                  </a:ext>
                </a:extLst>
              </a:tr>
              <a:tr h="563716">
                <a:tc>
                  <a:txBody>
                    <a:bodyPr/>
                    <a:lstStyle/>
                    <a:p>
                      <a:pPr marL="4572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4572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Uma boa </a:t>
                      </a:r>
                      <a:r>
                        <a:rPr lang="pt-BR" sz="1400" b="1" noProof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solução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pt-BR" sz="1400" b="1" noProof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seria</a:t>
                      </a:r>
                    </a:p>
                    <a:p>
                      <a:pPr marL="4572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pt-BR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558" marR="84558" marT="0" marB="0">
                    <a:solidFill>
                      <a:srgbClr val="F8B2A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endParaRPr lang="pt-BR" sz="14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pt-BR" sz="1400" dirty="0">
                          <a:effectLst/>
                        </a:rPr>
                        <a:t>Desenvolver e implantar um Módulo de Acompanhamento pelos Familiares, que atenda às necessidades de monitoramento de idosos, até o final do 2º semestre de 2019.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558" marR="84558" marT="0" marB="0">
                    <a:solidFill>
                      <a:srgbClr val="FE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53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53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-288032"/>
            <a:ext cx="9144000" cy="576064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Documento de Visão – Módulo 03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C15653F-8D0F-4963-9A6C-2AB031CED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47649"/>
              </p:ext>
            </p:extLst>
          </p:nvPr>
        </p:nvGraphicFramePr>
        <p:xfrm>
          <a:off x="1115122" y="457204"/>
          <a:ext cx="7236103" cy="4530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6021">
                  <a:extLst>
                    <a:ext uri="{9D8B030D-6E8A-4147-A177-3AD203B41FA5}">
                      <a16:colId xmlns:a16="http://schemas.microsoft.com/office/drawing/2014/main" val="2508549116"/>
                    </a:ext>
                  </a:extLst>
                </a:gridCol>
                <a:gridCol w="4530082">
                  <a:extLst>
                    <a:ext uri="{9D8B030D-6E8A-4147-A177-3AD203B41FA5}">
                      <a16:colId xmlns:a16="http://schemas.microsoft.com/office/drawing/2014/main" val="311894078"/>
                    </a:ext>
                  </a:extLst>
                </a:gridCol>
              </a:tblGrid>
              <a:tr h="627153">
                <a:tc>
                  <a:txBody>
                    <a:bodyPr/>
                    <a:lstStyle/>
                    <a:p>
                      <a:pPr marL="45720"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45720"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Para</a:t>
                      </a:r>
                      <a:endParaRPr lang="pt-BR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575" marR="82575" marT="0" marB="0">
                    <a:solidFill>
                      <a:srgbClr val="F8B2A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endParaRPr lang="fr-FR" sz="14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fr-FR" sz="1400" dirty="0">
                          <a:effectLst/>
                        </a:rPr>
                        <a:t>Instituições de longa permanência.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575" marR="82575" marT="0" marB="0">
                    <a:solidFill>
                      <a:srgbClr val="FCE4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61163"/>
                  </a:ext>
                </a:extLst>
              </a:tr>
              <a:tr h="356839">
                <a:tc>
                  <a:txBody>
                    <a:bodyPr/>
                    <a:lstStyle/>
                    <a:p>
                      <a:pPr marL="45720"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45720"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Quem</a:t>
                      </a:r>
                      <a:endParaRPr lang="pt-BR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575" marR="82575" marT="0" marB="0">
                    <a:solidFill>
                      <a:srgbClr val="F8B2A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endParaRPr lang="fr-FR" sz="14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fr-FR" sz="1400" dirty="0">
                          <a:effectLst/>
                        </a:rPr>
                        <a:t>Responsáveis por idosos em instituições de longa permanência.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575" marR="82575" marT="0" marB="0">
                    <a:solidFill>
                      <a:srgbClr val="FE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50854"/>
                  </a:ext>
                </a:extLst>
              </a:tr>
              <a:tr h="651190">
                <a:tc>
                  <a:txBody>
                    <a:bodyPr/>
                    <a:lstStyle/>
                    <a:p>
                      <a:pPr marL="45720"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pt-BR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45720"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 Módulo 03 – Acompanhamento pelos familiares </a:t>
                      </a:r>
                      <a:endParaRPr lang="pt-BR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575" marR="82575" marT="0" marB="0">
                    <a:solidFill>
                      <a:srgbClr val="F8B2A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endParaRPr lang="fr-FR" sz="14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fr-FR" sz="1400" dirty="0">
                          <a:effectLst/>
                        </a:rPr>
                        <a:t>Representa a uma Unidade do projeto Gerações que realiza o acompanhamento pelos familiares. 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575" marR="82575" marT="0" marB="0">
                    <a:solidFill>
                      <a:srgbClr val="FCE4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53318"/>
                  </a:ext>
                </a:extLst>
              </a:tr>
              <a:tr h="385102">
                <a:tc>
                  <a:txBody>
                    <a:bodyPr/>
                    <a:lstStyle/>
                    <a:p>
                      <a:pPr marL="45720"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pt-BR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45720"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Que</a:t>
                      </a:r>
                      <a:endParaRPr lang="pt-BR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575" marR="82575" marT="0" marB="0">
                    <a:solidFill>
                      <a:srgbClr val="F8B2A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endParaRPr lang="fr-FR" sz="14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fr-FR" sz="1400" dirty="0">
                          <a:effectLst/>
                        </a:rPr>
                        <a:t>Propicia melhor interação entre os responsáveis dos idosos e a instituição nas quais eles se encontram. 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575" marR="82575" marT="0" marB="0">
                    <a:solidFill>
                      <a:srgbClr val="FE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9871"/>
                  </a:ext>
                </a:extLst>
              </a:tr>
              <a:tr h="990951">
                <a:tc>
                  <a:txBody>
                    <a:bodyPr/>
                    <a:lstStyle/>
                    <a:p>
                      <a:pPr marL="45720"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pt-BR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45720"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pt-BR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45720"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Diferentemente dos</a:t>
                      </a:r>
                      <a:endParaRPr lang="pt-BR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575" marR="82575" marT="0" marB="0">
                    <a:solidFill>
                      <a:srgbClr val="F8B2A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endParaRPr lang="fr-FR" sz="14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fr-FR" sz="1400" dirty="0">
                          <a:effectLst/>
                        </a:rPr>
                        <a:t>Outros módulos do projeto que pretendem desenvolver ferramentas de auxílio à própria gestão, para que possam ser utilizadas tardiamente com o módulo 03 no projeto final. Além disso, nosso módulo proporciona uma inovação diante dos demais e do mercado atual : a capacidade de fácil monitoramento dos idosos que os responsáveis recebem ao utilizar nosso sistema.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575" marR="82575" marT="0" marB="0">
                    <a:solidFill>
                      <a:srgbClr val="FCE4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28177"/>
                  </a:ext>
                </a:extLst>
              </a:tr>
              <a:tr h="643201">
                <a:tc>
                  <a:txBody>
                    <a:bodyPr/>
                    <a:lstStyle/>
                    <a:p>
                      <a:pPr marL="45720"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45720"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Nosso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produto</a:t>
                      </a:r>
                      <a:endParaRPr lang="pt-BR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575" marR="82575" marT="0" marB="0">
                    <a:solidFill>
                      <a:srgbClr val="F8B2A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endParaRPr lang="fr-FR" sz="14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fr-FR" sz="1400" dirty="0">
                          <a:effectLst/>
                        </a:rPr>
                        <a:t>Propiciará e receberá informações e dados dos outros módulos do projeto, para que seja permitida a comunicação tanto entre os módulos quanto entre o responsável e a intituição.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575" marR="82575" marT="0" marB="0">
                    <a:solidFill>
                      <a:srgbClr val="FE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168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8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Perspectiva do Produto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796BD9-D204-4844-9ABD-0E55198DC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6" y="762491"/>
            <a:ext cx="8398271" cy="421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1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154300"/>
            <a:ext cx="9144000" cy="576064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Documento de Requisitos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482886" y="809528"/>
            <a:ext cx="8363163" cy="4109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Os requisitos são objetivos que os componentes de um sistema devem atingir ou possuir para satisfazer um contrato, padrão, especificação, ou outra documentação formalmente imposta.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Funcionais –</a:t>
            </a:r>
            <a:r>
              <a:rPr lang="pt-BR" sz="1600" dirty="0"/>
              <a:t> Representam declarações de como o sistema deve se comportar em situações específicas ou funções que ele deve oferecer.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Não-Funcionais –</a:t>
            </a:r>
            <a:r>
              <a:rPr lang="pt-BR" sz="1600" dirty="0"/>
              <a:t> Representam restrições nas funções oferecidas pelo sistema. Incluem restrições de tempo, restrições no processo de desenvolvimento, padrões, e qualidades globais de software ou hardware, por exemplo.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Priorização – </a:t>
            </a:r>
            <a:r>
              <a:rPr lang="pt-BR" sz="1600" dirty="0"/>
              <a:t>Demonstra a importância de confecção da aplicação e seu impacto no sistema como um todo, sendo realizado de acordo com essa priorização feita pelo método de analise Kano.</a:t>
            </a:r>
          </a:p>
        </p:txBody>
      </p:sp>
    </p:spTree>
    <p:extLst>
      <p:ext uri="{BB962C8B-B14F-4D97-AF65-F5344CB8AC3E}">
        <p14:creationId xmlns:p14="http://schemas.microsoft.com/office/powerpoint/2010/main" val="1398915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5500"/>
          </a:bodyPr>
          <a:lstStyle/>
          <a:p>
            <a:r>
              <a:rPr lang="pt-BR" dirty="0"/>
              <a:t>Requisito Funcional – Módulo 07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96121"/>
              </p:ext>
            </p:extLst>
          </p:nvPr>
        </p:nvGraphicFramePr>
        <p:xfrm>
          <a:off x="739739" y="830171"/>
          <a:ext cx="7756989" cy="4077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941"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endParaRPr lang="pt-BR" sz="14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 #07</a:t>
                      </a:r>
                      <a:endParaRPr lang="pt-BR" sz="14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46" marR="57446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Na janela que diz respeito ao cadastro das atividades físicas, deverá ser apresentada a seguinte tabela em listagem (1,2,3,4,5,6, ...):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Nome da atividade*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Tipo da atividade*</a:t>
                      </a:r>
                    </a:p>
                    <a:p>
                      <a:pPr marL="45720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Apresentando também as seguintes funcionalidades: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Exclusão </a:t>
                      </a: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 irá gerar um </a:t>
                      </a:r>
                      <a:r>
                        <a:rPr lang="pt-BR" sz="1400" b="0" dirty="0" err="1">
                          <a:solidFill>
                            <a:schemeClr val="tx1"/>
                          </a:solidFill>
                          <a:effectLst/>
                        </a:rPr>
                        <a:t>alert</a:t>
                      </a: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 com a seguinte mensagem “Você realmente deseja excluir as informações selecionadas?”, com os botões “sim” ou “não”. *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Inserção </a:t>
                      </a: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 para inserir uma nova atividade física, deverão ser informados: nome, tipo de atividade e foto, com os botões “inserir” ou “cancelar”. *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Atualização </a:t>
                      </a: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 um dado só será atualizado a partir da abertura de um </a:t>
                      </a:r>
                      <a:r>
                        <a:rPr lang="pt-BR" sz="1400" b="0" dirty="0" err="1">
                          <a:solidFill>
                            <a:schemeClr val="tx1"/>
                          </a:solidFill>
                          <a:effectLst/>
                        </a:rPr>
                        <a:t>alert</a:t>
                      </a: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, com os dados já cadastrados no momento da inserção, sendo exibido: nome, tipo de atividade e foto. E, logo, abaixo dois botões, um de confirmação “confirmar” e outro de cancelamento “cancelar”. *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* Obrigatório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446" marR="5744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2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5500"/>
          </a:bodyPr>
          <a:lstStyle/>
          <a:p>
            <a:r>
              <a:rPr lang="pt-BR" dirty="0"/>
              <a:t>Requisito Não Funcional – Módulo 07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05080"/>
              </p:ext>
            </p:extLst>
          </p:nvPr>
        </p:nvGraphicFramePr>
        <p:xfrm>
          <a:off x="1111861" y="1254324"/>
          <a:ext cx="7095687" cy="2269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0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4104">
                <a:tc>
                  <a:txBody>
                    <a:bodyPr/>
                    <a:lstStyle/>
                    <a:p>
                      <a:pPr marL="271463" indent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RN #05</a:t>
                      </a:r>
                      <a:endParaRPr lang="pt-BR" sz="14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O sistema deverá ser capaz de propiciar uma interface agradável ao usuário, com opções simples, e autoexplicativas.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357">
                <a:tc>
                  <a:txBody>
                    <a:bodyPr/>
                    <a:lstStyle/>
                    <a:p>
                      <a:pPr marL="271463" indent="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RN #06</a:t>
                      </a:r>
                      <a:endParaRPr lang="pt-BR" sz="14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O sistema deverá gerar relatórios, tais como: das atividades recreativas em grupo, atividades físicas, das consultas periódicas, etc., tudo com base nas informações inseridas pelo usuário. 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426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3000" lnSpcReduction="20000"/>
          </a:bodyPr>
          <a:lstStyle/>
          <a:p>
            <a:r>
              <a:rPr lang="pt-BR" dirty="0"/>
              <a:t>Identificação e Especificação dos Requisitos – Módulo 07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51233"/>
              </p:ext>
            </p:extLst>
          </p:nvPr>
        </p:nvGraphicFramePr>
        <p:xfrm>
          <a:off x="2481943" y="1164772"/>
          <a:ext cx="4288971" cy="3341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257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Identificador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Requisito 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Funcional</a:t>
                      </a:r>
                      <a:endParaRPr lang="pt-BR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Priorização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Final</a:t>
                      </a:r>
                      <a:endParaRPr lang="pt-BR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1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 #01</a:t>
                      </a:r>
                      <a:endParaRPr lang="pt-B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Deve ser feito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1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 #02</a:t>
                      </a:r>
                      <a:endParaRPr lang="pt-B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Deve ser feito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1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 #03</a:t>
                      </a:r>
                      <a:endParaRPr lang="pt-BR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Deve ser feito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1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 #04</a:t>
                      </a:r>
                      <a:endParaRPr lang="pt-B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Deve ser feito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1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 #05</a:t>
                      </a:r>
                      <a:endParaRPr lang="pt-BR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Deve ser feito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1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 #06</a:t>
                      </a:r>
                      <a:endParaRPr lang="pt-BR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Deve ser feito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1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 #07</a:t>
                      </a:r>
                      <a:endParaRPr lang="pt-B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Deve ser feito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04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-48126" y="1814774"/>
            <a:ext cx="9144000" cy="57606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</a:rPr>
              <a:t>Turma de 2019 do Curso Integrado em Informática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0" y="2593246"/>
            <a:ext cx="9144000" cy="18425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dirty="0">
                <a:solidFill>
                  <a:schemeClr val="accent2"/>
                </a:solidFill>
              </a:rPr>
              <a:t>Orientadores:</a:t>
            </a:r>
            <a:r>
              <a:rPr lang="pt-BR" sz="1800" dirty="0"/>
              <a:t> </a:t>
            </a:r>
          </a:p>
          <a:p>
            <a:pPr algn="ctr"/>
            <a:r>
              <a:rPr lang="pt-BR" sz="1800" dirty="0"/>
              <a:t>Professor Breno </a:t>
            </a:r>
            <a:r>
              <a:rPr lang="pt-BR" sz="1800" dirty="0" err="1"/>
              <a:t>Lisi</a:t>
            </a:r>
            <a:r>
              <a:rPr lang="pt-BR" sz="1800" dirty="0"/>
              <a:t> Romano</a:t>
            </a:r>
          </a:p>
          <a:p>
            <a:pPr algn="ctr"/>
            <a:r>
              <a:rPr lang="pt-BR" sz="1800" dirty="0"/>
              <a:t>Luiz </a:t>
            </a:r>
            <a:r>
              <a:rPr lang="pt-BR" sz="1800" dirty="0" err="1"/>
              <a:t>Angelo</a:t>
            </a:r>
            <a:r>
              <a:rPr lang="pt-BR" sz="1800" dirty="0"/>
              <a:t> V. Francisco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15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Casos de Uso</a:t>
            </a:r>
          </a:p>
        </p:txBody>
      </p:sp>
      <p:sp>
        <p:nvSpPr>
          <p:cNvPr id="5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169504" y="2471827"/>
            <a:ext cx="6804992" cy="351841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8000" dirty="0">
                <a:latin typeface="+mn-lt"/>
              </a:rPr>
              <a:t>Um diagrama de Caso de Uso </a:t>
            </a:r>
            <a:r>
              <a:rPr lang="pt-BR" sz="8000" dirty="0">
                <a:solidFill>
                  <a:schemeClr val="tx1"/>
                </a:solidFill>
                <a:latin typeface="+mn-lt"/>
              </a:rPr>
              <a:t>tem como objetivo descrever as funcionalidades de um sistema através das ações que serão realizadas pelos atores acontecendo um relacionamento, que podem ser elementos físicos ou não, possuindo o objetivo de demonstrar como o software irá funcionar no cenário real.</a:t>
            </a:r>
          </a:p>
          <a:p>
            <a:pPr algn="just"/>
            <a:endParaRPr lang="pt-BR" sz="8000" dirty="0">
              <a:solidFill>
                <a:schemeClr val="tx1"/>
              </a:solidFill>
              <a:latin typeface="+mn-lt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7200" dirty="0">
                <a:solidFill>
                  <a:schemeClr val="tx1"/>
                </a:solidFill>
                <a:latin typeface="+mn-lt"/>
              </a:rPr>
              <a:t>Ator</a:t>
            </a:r>
          </a:p>
          <a:p>
            <a:pPr algn="just"/>
            <a:endParaRPr lang="pt-BR" sz="7200" dirty="0">
              <a:solidFill>
                <a:schemeClr val="tx1"/>
              </a:solidFill>
              <a:latin typeface="+mn-lt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7200" dirty="0">
                <a:solidFill>
                  <a:schemeClr val="tx1"/>
                </a:solidFill>
                <a:latin typeface="+mn-lt"/>
              </a:rPr>
              <a:t>Caso de uso 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pt-BR" sz="7200" dirty="0">
              <a:solidFill>
                <a:schemeClr val="tx1"/>
              </a:solidFill>
              <a:latin typeface="+mn-lt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7200" dirty="0">
                <a:solidFill>
                  <a:schemeClr val="tx1"/>
                </a:solidFill>
                <a:latin typeface="+mn-lt"/>
              </a:rPr>
              <a:t>Relacionamento</a:t>
            </a:r>
            <a:endParaRPr lang="pt-BR" sz="7200" dirty="0">
              <a:latin typeface="+mn-lt"/>
            </a:endParaRPr>
          </a:p>
          <a:p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6489" r="83377" b="65475"/>
          <a:stretch/>
        </p:blipFill>
        <p:spPr>
          <a:xfrm>
            <a:off x="2541344" y="2272738"/>
            <a:ext cx="503583" cy="75001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9" t="19452" r="48478" b="66763"/>
          <a:stretch/>
        </p:blipFill>
        <p:spPr>
          <a:xfrm>
            <a:off x="3577155" y="3022758"/>
            <a:ext cx="1184415" cy="6063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6" t="51015" r="54260" b="33140"/>
          <a:stretch/>
        </p:blipFill>
        <p:spPr>
          <a:xfrm>
            <a:off x="3979792" y="3511165"/>
            <a:ext cx="2146852" cy="73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15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Diagrama de Casos de Uso – Módulo 2 </a:t>
            </a:r>
          </a:p>
        </p:txBody>
      </p:sp>
      <p:sp>
        <p:nvSpPr>
          <p:cNvPr id="5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770185" y="787847"/>
            <a:ext cx="4813495" cy="303246"/>
          </a:xfrm>
        </p:spPr>
        <p:txBody>
          <a:bodyPr>
            <a:normAutofit fontScale="77500" lnSpcReduction="20000"/>
          </a:bodyPr>
          <a:lstStyle/>
          <a:p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8" y="698692"/>
            <a:ext cx="7374488" cy="44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Diagrama de Casos de Uso – Módulo 6</a:t>
            </a:r>
          </a:p>
        </p:txBody>
      </p:sp>
      <p:sp>
        <p:nvSpPr>
          <p:cNvPr id="5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790063" y="1105900"/>
            <a:ext cx="4813495" cy="303246"/>
          </a:xfrm>
        </p:spPr>
        <p:txBody>
          <a:bodyPr>
            <a:normAutofit fontScale="77500" lnSpcReduction="20000"/>
          </a:bodyPr>
          <a:lstStyle/>
          <a:p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035"/>
            <a:ext cx="9144000" cy="41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88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328887"/>
            <a:ext cx="9144000" cy="5760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+mn-lt"/>
              </a:rPr>
              <a:t>Banco Integrado - Modelo Conceitual</a:t>
            </a:r>
          </a:p>
        </p:txBody>
      </p:sp>
      <p:sp>
        <p:nvSpPr>
          <p:cNvPr id="3" name="Retângulo 2"/>
          <p:cNvSpPr/>
          <p:nvPr/>
        </p:nvSpPr>
        <p:spPr>
          <a:xfrm>
            <a:off x="745432" y="1036606"/>
            <a:ext cx="7875105" cy="4732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O modelo de dados entidade – relacionamento (E_R) tem como base um conjunto de objetos básicos, chamados de entidades, e relacionamentos entre eles. Uma entidade é um objeto do mundo real que pode ser identificado por outros objetos, em outros termos, é tudo que possui um ou mais atributos. Além das entidades e relacionamentos, o modelo E_R apresenta algumas regras na qual o conteúdo do banco de dados deve respeitar. Uma das regras é o mapeamento das cardinalidades, a qual expressa o número de entidades às quais a outra entidade se relaciona.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98060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421652"/>
            <a:ext cx="9144000" cy="5760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</a:rPr>
              <a:t>Total de Entidades e Atributos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282398"/>
              </p:ext>
            </p:extLst>
          </p:nvPr>
        </p:nvGraphicFramePr>
        <p:xfrm>
          <a:off x="1444487" y="1507159"/>
          <a:ext cx="6394174" cy="2084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087">
                  <a:extLst>
                    <a:ext uri="{9D8B030D-6E8A-4147-A177-3AD203B41FA5}">
                      <a16:colId xmlns:a16="http://schemas.microsoft.com/office/drawing/2014/main" val="3962974800"/>
                    </a:ext>
                  </a:extLst>
                </a:gridCol>
                <a:gridCol w="3197087">
                  <a:extLst>
                    <a:ext uri="{9D8B030D-6E8A-4147-A177-3AD203B41FA5}">
                      <a16:colId xmlns:a16="http://schemas.microsoft.com/office/drawing/2014/main" val="3650925525"/>
                    </a:ext>
                  </a:extLst>
                </a:gridCol>
              </a:tblGrid>
              <a:tr h="6947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Tipo</a:t>
                      </a:r>
                    </a:p>
                  </a:txBody>
                  <a:tcPr>
                    <a:solidFill>
                      <a:srgbClr val="F8B2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02820"/>
                  </a:ext>
                </a:extLst>
              </a:tr>
              <a:tr h="6947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Entidades</a:t>
                      </a:r>
                    </a:p>
                  </a:txBody>
                  <a:tcPr>
                    <a:solidFill>
                      <a:srgbClr val="FCE4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965798"/>
                  </a:ext>
                </a:extLst>
              </a:tr>
              <a:tr h="6947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Atributos</a:t>
                      </a:r>
                    </a:p>
                  </a:txBody>
                  <a:tcPr>
                    <a:solidFill>
                      <a:srgbClr val="FEF2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6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974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m títu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49" y="0"/>
            <a:ext cx="6275903" cy="508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019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5A175C1-C4D3-4C8B-9190-78207DB3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955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73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328887"/>
            <a:ext cx="9144000" cy="5760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+mn-lt"/>
              </a:rPr>
              <a:t>Banco Integrado – Modelo Relacional</a:t>
            </a:r>
          </a:p>
        </p:txBody>
      </p:sp>
      <p:sp>
        <p:nvSpPr>
          <p:cNvPr id="3" name="Retângulo 2"/>
          <p:cNvSpPr/>
          <p:nvPr/>
        </p:nvSpPr>
        <p:spPr>
          <a:xfrm>
            <a:off x="745432" y="1148118"/>
            <a:ext cx="7875105" cy="372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O modelo lógico, mais chamado de modelo relacional, é constituído por um conjunto de tabelas que representam tanto os dados como a relação entre eles. Cada tabela possui múltiplas linhas de atributos com nomes únicos. A diferença desse com o E_R, é que o relacional não precisa mais dos losangos para representar as relações, e é definido neste, o tamanho e o valor de cada atributo da tabela que será utilizado no modelo físico e no processo da população (INSERTS)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41126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34" y="34460"/>
            <a:ext cx="6441935" cy="51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90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C44393E-CA58-4314-898F-A9DF0A06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" y="0"/>
            <a:ext cx="87030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9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921133" y="244086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Sumário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382961" y="1239623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116869" y="2225139"/>
            <a:ext cx="4752528" cy="7078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Apresentação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Documentação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>
              <a:defRPr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382961" y="3088667"/>
            <a:ext cx="475252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Apresentação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do Banco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Integrado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10"/>
          <p:cNvSpPr txBox="1"/>
          <p:nvPr/>
        </p:nvSpPr>
        <p:spPr bwMode="auto">
          <a:xfrm>
            <a:off x="3322299" y="1303753"/>
            <a:ext cx="475252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Apresentação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do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Projeto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15"/>
          <p:cNvGrpSpPr/>
          <p:nvPr/>
        </p:nvGrpSpPr>
        <p:grpSpPr>
          <a:xfrm>
            <a:off x="2261732" y="3881755"/>
            <a:ext cx="6552728" cy="914400"/>
            <a:chOff x="1151472" y="3187501"/>
            <a:chExt cx="6552728" cy="914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3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TextBox 10"/>
          <p:cNvSpPr txBox="1"/>
          <p:nvPr/>
        </p:nvSpPr>
        <p:spPr bwMode="auto">
          <a:xfrm>
            <a:off x="3322299" y="4116226"/>
            <a:ext cx="475252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Apresentação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das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iterações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직사각형 39"/>
          <p:cNvSpPr/>
          <p:nvPr/>
        </p:nvSpPr>
        <p:spPr>
          <a:xfrm>
            <a:off x="2509438" y="4059468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83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328887"/>
            <a:ext cx="9144000" cy="5760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+mn-lt"/>
              </a:rPr>
              <a:t>Banco Integrado – Modelo Físico</a:t>
            </a:r>
          </a:p>
        </p:txBody>
      </p:sp>
      <p:sp>
        <p:nvSpPr>
          <p:cNvPr id="3" name="Retângulo 2"/>
          <p:cNvSpPr/>
          <p:nvPr/>
        </p:nvSpPr>
        <p:spPr>
          <a:xfrm>
            <a:off x="745432" y="1148118"/>
            <a:ext cx="7875105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O modelo físico é gerado a partir do modelo relacional, utilizando uma linguagem SQL, que suporta a criação, exclusão e modificação das tabelas, processo esse denominado Data </a:t>
            </a:r>
            <a:r>
              <a:rPr lang="pt-BR" sz="2000" dirty="0" err="1"/>
              <a:t>Definition</a:t>
            </a:r>
            <a:r>
              <a:rPr lang="pt-BR" sz="2000" dirty="0"/>
              <a:t> </a:t>
            </a:r>
            <a:r>
              <a:rPr lang="pt-BR" sz="2000" dirty="0" err="1"/>
              <a:t>Language</a:t>
            </a:r>
            <a:r>
              <a:rPr lang="pt-BR" sz="2000" dirty="0"/>
              <a:t> (DDL- Linguagem de definição de dados). Aqui são detalhados os componentes da estrutura física do banco, como tabelas, campos, tipos de valores, índices, etc. Nesse estágio é onde cria o banco de dados propriamente dito, usando o SGBD preferido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05773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m títu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41" y="990462"/>
            <a:ext cx="6075198" cy="400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4730" y="312314"/>
            <a:ext cx="8229240" cy="498598"/>
          </a:xfrm>
        </p:spPr>
        <p:txBody>
          <a:bodyPr/>
          <a:lstStyle/>
          <a:p>
            <a:r>
              <a:rPr lang="pt-BR" sz="3600" dirty="0"/>
              <a:t>Modelo Físico – Módulo 01</a:t>
            </a:r>
          </a:p>
        </p:txBody>
      </p:sp>
    </p:spTree>
    <p:extLst>
      <p:ext uri="{BB962C8B-B14F-4D97-AF65-F5344CB8AC3E}">
        <p14:creationId xmlns:p14="http://schemas.microsoft.com/office/powerpoint/2010/main" val="1035725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-185531" y="600557"/>
            <a:ext cx="9144000" cy="5760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População do Banco de Dados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91815" y="1486048"/>
            <a:ext cx="787510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Para verificar se as tabelas estão inserindo e funcionando corretamente, é aplicado dados reais aos atributos por meio de </a:t>
            </a:r>
            <a:r>
              <a:rPr lang="pt-BR" sz="2000" dirty="0" err="1"/>
              <a:t>Inserts</a:t>
            </a:r>
            <a:r>
              <a:rPr lang="pt-BR" sz="2000" dirty="0"/>
              <a:t> no MySQL. Os valores dos atributos a serem inseridos, devem pertencer aos seus domínios e devem possuir a ordem correta.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28049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4730" y="312314"/>
            <a:ext cx="8229240" cy="498598"/>
          </a:xfrm>
        </p:spPr>
        <p:txBody>
          <a:bodyPr/>
          <a:lstStyle/>
          <a:p>
            <a:r>
              <a:rPr lang="pt-BR" sz="3600"/>
              <a:t>Inerts </a:t>
            </a:r>
            <a:r>
              <a:rPr lang="pt-BR" sz="3600" dirty="0"/>
              <a:t>– Módulo 05</a:t>
            </a:r>
          </a:p>
        </p:txBody>
      </p:sp>
      <p:pic>
        <p:nvPicPr>
          <p:cNvPr id="4098" name="Picture 2" descr="Sem títu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02" y="910949"/>
            <a:ext cx="7757060" cy="38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644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Planejamento das Iterações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F06ECF-8F05-4529-8A5D-D76AD544B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3265"/>
              </p:ext>
            </p:extLst>
          </p:nvPr>
        </p:nvGraphicFramePr>
        <p:xfrm>
          <a:off x="194498" y="860842"/>
          <a:ext cx="8904897" cy="4035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2981">
                  <a:extLst>
                    <a:ext uri="{9D8B030D-6E8A-4147-A177-3AD203B41FA5}">
                      <a16:colId xmlns:a16="http://schemas.microsoft.com/office/drawing/2014/main" val="1259604397"/>
                    </a:ext>
                  </a:extLst>
                </a:gridCol>
                <a:gridCol w="1859623">
                  <a:extLst>
                    <a:ext uri="{9D8B030D-6E8A-4147-A177-3AD203B41FA5}">
                      <a16:colId xmlns:a16="http://schemas.microsoft.com/office/drawing/2014/main" val="1052833238"/>
                    </a:ext>
                  </a:extLst>
                </a:gridCol>
                <a:gridCol w="4118978">
                  <a:extLst>
                    <a:ext uri="{9D8B030D-6E8A-4147-A177-3AD203B41FA5}">
                      <a16:colId xmlns:a16="http://schemas.microsoft.com/office/drawing/2014/main" val="3186223227"/>
                    </a:ext>
                  </a:extLst>
                </a:gridCol>
                <a:gridCol w="1313520">
                  <a:extLst>
                    <a:ext uri="{9D8B030D-6E8A-4147-A177-3AD203B41FA5}">
                      <a16:colId xmlns:a16="http://schemas.microsoft.com/office/drawing/2014/main" val="1176093479"/>
                    </a:ext>
                  </a:extLst>
                </a:gridCol>
                <a:gridCol w="869795">
                  <a:extLst>
                    <a:ext uri="{9D8B030D-6E8A-4147-A177-3AD203B41FA5}">
                      <a16:colId xmlns:a16="http://schemas.microsoft.com/office/drawing/2014/main" val="2142427635"/>
                    </a:ext>
                  </a:extLst>
                </a:gridCol>
              </a:tblGrid>
              <a:tr h="8801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(Corpo)"/>
                        </a:rPr>
                        <a:t>Iteração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(Corpo)"/>
                      </a:endParaRPr>
                    </a:p>
                  </a:txBody>
                  <a:tcPr marL="7556" marR="7556" marT="755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(Corpo)"/>
                        </a:rPr>
                        <a:t>Data Prevista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(Corpo)"/>
                      </a:endParaRPr>
                    </a:p>
                  </a:txBody>
                  <a:tcPr marL="7556" marR="7556" marT="755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(Corpo)"/>
                        </a:rPr>
                        <a:t>Casos de Uso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(Corpo)"/>
                      </a:endParaRPr>
                    </a:p>
                  </a:txBody>
                  <a:tcPr marL="7556" marR="7556" marT="755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(Corpo)"/>
                        </a:rPr>
                        <a:t>Desenvolvido?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(Corpo)"/>
                      </a:endParaRPr>
                    </a:p>
                  </a:txBody>
                  <a:tcPr marL="7556" marR="7556" marT="755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(Corpo)"/>
                        </a:rPr>
                        <a:t>Testado?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(Corpo)"/>
                      </a:endParaRPr>
                    </a:p>
                  </a:txBody>
                  <a:tcPr marL="7556" marR="7556" marT="7556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65479"/>
                  </a:ext>
                </a:extLst>
              </a:tr>
              <a:tr h="4507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(Corpo)"/>
                        </a:rPr>
                        <a:t>#01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(Corpo)"/>
                      </a:endParaRP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Arial (Corpo)"/>
                        </a:rPr>
                        <a:t>02/07/2019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  <a:latin typeface="Arial (Corpo)"/>
                        </a:rPr>
                        <a:t>Cadastrar Patologia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u="none" strike="noStrike" dirty="0">
                          <a:effectLst/>
                          <a:latin typeface="Arial (Corpo)"/>
                        </a:rPr>
                        <a:t>OK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u="none" strike="noStrike" dirty="0">
                          <a:effectLst/>
                          <a:latin typeface="Arial (Corpo)"/>
                        </a:rPr>
                        <a:t>OK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7556" marR="7556" marT="7556" marB="0" anchor="ctr"/>
                </a:tc>
                <a:extLst>
                  <a:ext uri="{0D108BD9-81ED-4DB2-BD59-A6C34878D82A}">
                    <a16:rowId xmlns:a16="http://schemas.microsoft.com/office/drawing/2014/main" val="1177781859"/>
                  </a:ext>
                </a:extLst>
              </a:tr>
              <a:tr h="4507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(Corpo)"/>
                        </a:rPr>
                        <a:t>#02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23/08/2019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Editar Patologia</a:t>
                      </a:r>
                    </a:p>
                  </a:txBody>
                  <a:tcPr marL="10647" marR="10647" marT="10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OK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OK</a:t>
                      </a:r>
                    </a:p>
                  </a:txBody>
                  <a:tcPr marL="7556" marR="7556" marT="7556" marB="0" anchor="ctr"/>
                </a:tc>
                <a:extLst>
                  <a:ext uri="{0D108BD9-81ED-4DB2-BD59-A6C34878D82A}">
                    <a16:rowId xmlns:a16="http://schemas.microsoft.com/office/drawing/2014/main" val="3195400646"/>
                  </a:ext>
                </a:extLst>
              </a:tr>
              <a:tr h="4507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(Corpo)"/>
                        </a:rPr>
                        <a:t>#02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23/08/2019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Excluir Patologia</a:t>
                      </a:r>
                    </a:p>
                  </a:txBody>
                  <a:tcPr marL="10647" marR="10647" marT="10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OK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OK</a:t>
                      </a:r>
                    </a:p>
                  </a:txBody>
                  <a:tcPr marL="7556" marR="7556" marT="7556" marB="0" anchor="ctr"/>
                </a:tc>
                <a:extLst>
                  <a:ext uri="{0D108BD9-81ED-4DB2-BD59-A6C34878D82A}">
                    <a16:rowId xmlns:a16="http://schemas.microsoft.com/office/drawing/2014/main" val="634084439"/>
                  </a:ext>
                </a:extLst>
              </a:tr>
              <a:tr h="4507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(Corpo)"/>
                        </a:rPr>
                        <a:t>#02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23/08/2019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Pesquisar Patologia</a:t>
                      </a:r>
                    </a:p>
                  </a:txBody>
                  <a:tcPr marL="10647" marR="10647" marT="10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OK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OK</a:t>
                      </a:r>
                    </a:p>
                  </a:txBody>
                  <a:tcPr marL="7556" marR="7556" marT="7556" marB="0" anchor="ctr"/>
                </a:tc>
                <a:extLst>
                  <a:ext uri="{0D108BD9-81ED-4DB2-BD59-A6C34878D82A}">
                    <a16:rowId xmlns:a16="http://schemas.microsoft.com/office/drawing/2014/main" val="1980503045"/>
                  </a:ext>
                </a:extLst>
              </a:tr>
              <a:tr h="4507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(Corpo)"/>
                        </a:rPr>
                        <a:t>#03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20/09/2019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Gerenciar Patologias do Idoso</a:t>
                      </a:r>
                    </a:p>
                  </a:txBody>
                  <a:tcPr marL="10647" marR="10647" marT="10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OK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OK</a:t>
                      </a:r>
                    </a:p>
                  </a:txBody>
                  <a:tcPr marL="7556" marR="7556" marT="7556" marB="0" anchor="ctr"/>
                </a:tc>
                <a:extLst>
                  <a:ext uri="{0D108BD9-81ED-4DB2-BD59-A6C34878D82A}">
                    <a16:rowId xmlns:a16="http://schemas.microsoft.com/office/drawing/2014/main" val="990645781"/>
                  </a:ext>
                </a:extLst>
              </a:tr>
              <a:tr h="4507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(Corpo)"/>
                        </a:rPr>
                        <a:t>#03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20/09/2019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Registrar Evolução de Patologias do Idoso</a:t>
                      </a:r>
                    </a:p>
                  </a:txBody>
                  <a:tcPr marL="10647" marR="10647" marT="10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OK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OK</a:t>
                      </a:r>
                    </a:p>
                  </a:txBody>
                  <a:tcPr marL="7556" marR="7556" marT="7556" marB="0" anchor="ctr"/>
                </a:tc>
                <a:extLst>
                  <a:ext uri="{0D108BD9-81ED-4DB2-BD59-A6C34878D82A}">
                    <a16:rowId xmlns:a16="http://schemas.microsoft.com/office/drawing/2014/main" val="2794855634"/>
                  </a:ext>
                </a:extLst>
              </a:tr>
              <a:tr h="4507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(Corpo)"/>
                        </a:rPr>
                        <a:t>#04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18/10/2019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Gerenciar Analíses Clínicas Periódicas</a:t>
                      </a:r>
                    </a:p>
                  </a:txBody>
                  <a:tcPr marL="10647" marR="10647" marT="10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OK</a:t>
                      </a:r>
                    </a:p>
                  </a:txBody>
                  <a:tcPr marL="7556" marR="7556" marT="75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(Corpo)"/>
                        </a:rPr>
                        <a:t>OK</a:t>
                      </a:r>
                    </a:p>
                  </a:txBody>
                  <a:tcPr marL="7556" marR="7556" marT="7556" marB="0" anchor="ctr"/>
                </a:tc>
                <a:extLst>
                  <a:ext uri="{0D108BD9-81ED-4DB2-BD59-A6C34878D82A}">
                    <a16:rowId xmlns:a16="http://schemas.microsoft.com/office/drawing/2014/main" val="276676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320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Casos de Teste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861990"/>
            <a:ext cx="52207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O que é um caso de teste?</a:t>
            </a:r>
          </a:p>
          <a:p>
            <a:endParaRPr lang="pt-B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É checagem de requisitos baseada no teste dos fluxos principais e alternativos dos casos de uso do sistema.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É função de todo analista garantir que os testes sejam bem-sucedidos para garantir a estabilidade do sistema, podendo haver mais de um teste por caso de uso.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Em relação ao total de testes a serem realizados, com maior </a:t>
            </a:r>
            <a:r>
              <a:rPr lang="pt-BR" b="1" dirty="0"/>
              <a:t>quantidade de testes realizados com sucesso</a:t>
            </a:r>
            <a:r>
              <a:rPr lang="pt-BR" dirty="0"/>
              <a:t>, maior se torna a </a:t>
            </a:r>
            <a:r>
              <a:rPr lang="pt-BR" b="1" dirty="0"/>
              <a:t>porcentagem de conclusão </a:t>
            </a:r>
            <a:r>
              <a:rPr lang="pt-BR" dirty="0"/>
              <a:t>dos requisitos necessários para o funcionamento do sistema</a:t>
            </a:r>
            <a:r>
              <a:rPr lang="pt-BR" sz="1600" dirty="0"/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75" y="1083469"/>
            <a:ext cx="3587538" cy="259646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593211" y="3974646"/>
            <a:ext cx="3387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Conclusão (%) = (Casos_Concluidos x 100 )</a:t>
            </a:r>
          </a:p>
          <a:p>
            <a:r>
              <a:rPr lang="pt-BR" sz="1200" b="1" dirty="0"/>
              <a:t>                                     </a:t>
            </a:r>
          </a:p>
          <a:p>
            <a:r>
              <a:rPr lang="pt-BR" sz="1200" b="1" dirty="0"/>
              <a:t>		</a:t>
            </a:r>
            <a:r>
              <a:rPr lang="pt-BR" sz="1200" b="1" dirty="0" err="1"/>
              <a:t>Total_Casos</a:t>
            </a:r>
            <a:endParaRPr lang="pt-BR" sz="1200" b="1" dirty="0"/>
          </a:p>
          <a:p>
            <a:endParaRPr lang="pt-BR" sz="1200" b="1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7139273" y="4272216"/>
            <a:ext cx="18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20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Status dos Casos de Teste</a:t>
            </a:r>
          </a:p>
        </p:txBody>
      </p:sp>
      <p:sp>
        <p:nvSpPr>
          <p:cNvPr id="5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770185" y="787847"/>
            <a:ext cx="4813495" cy="303246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latin typeface="Arial" panose="020B0604020202020204" pitchFamily="34" charset="0"/>
              </a:rPr>
              <a:t>Módulo 1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18359" t="30908" r="22773" b="11870"/>
          <a:stretch/>
        </p:blipFill>
        <p:spPr>
          <a:xfrm>
            <a:off x="1280160" y="1248670"/>
            <a:ext cx="6583680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49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Status dos Casos de Teste</a:t>
            </a:r>
          </a:p>
        </p:txBody>
      </p:sp>
      <p:sp>
        <p:nvSpPr>
          <p:cNvPr id="5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770185" y="787847"/>
            <a:ext cx="4813495" cy="303246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latin typeface="Arial" panose="020B0604020202020204" pitchFamily="34" charset="0"/>
              </a:rPr>
              <a:t>Módulo 1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8438" t="54306" r="22422" b="16389"/>
          <a:stretch/>
        </p:blipFill>
        <p:spPr>
          <a:xfrm>
            <a:off x="337701" y="1766453"/>
            <a:ext cx="8468597" cy="23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45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491015"/>
              </p:ext>
            </p:extLst>
          </p:nvPr>
        </p:nvGraphicFramePr>
        <p:xfrm>
          <a:off x="814039" y="490653"/>
          <a:ext cx="7527073" cy="407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5996">
                  <a:extLst>
                    <a:ext uri="{9D8B030D-6E8A-4147-A177-3AD203B41FA5}">
                      <a16:colId xmlns:a16="http://schemas.microsoft.com/office/drawing/2014/main" val="877848152"/>
                    </a:ext>
                  </a:extLst>
                </a:gridCol>
                <a:gridCol w="3154694">
                  <a:extLst>
                    <a:ext uri="{9D8B030D-6E8A-4147-A177-3AD203B41FA5}">
                      <a16:colId xmlns:a16="http://schemas.microsoft.com/office/drawing/2014/main" val="2394385610"/>
                    </a:ext>
                  </a:extLst>
                </a:gridCol>
                <a:gridCol w="3156383">
                  <a:extLst>
                    <a:ext uri="{9D8B030D-6E8A-4147-A177-3AD203B41FA5}">
                      <a16:colId xmlns:a16="http://schemas.microsoft.com/office/drawing/2014/main" val="1597053090"/>
                    </a:ext>
                  </a:extLst>
                </a:gridCol>
              </a:tblGrid>
              <a:tr h="581909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Casos de </a:t>
                      </a:r>
                    </a:p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pt-B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Teste</a:t>
                      </a:r>
                      <a:endParaRPr lang="pt-B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Descrição do </a:t>
                      </a:r>
                    </a:p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Caso de Teste</a:t>
                      </a:r>
                      <a:endParaRPr lang="pt-B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Resultado </a:t>
                      </a:r>
                    </a:p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Esperado</a:t>
                      </a:r>
                      <a:endParaRPr lang="pt-B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4551408"/>
                  </a:ext>
                </a:extLst>
              </a:tr>
              <a:tr h="883823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CT #06</a:t>
                      </a:r>
                      <a:endParaRPr lang="pt-B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effectLst/>
                        </a:rPr>
                        <a:t>Usuário preenche corretamente todos os campos do formulário.</a:t>
                      </a:r>
                      <a:endParaRPr lang="pt-BR" sz="1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effectLst/>
                        </a:rPr>
                        <a:t>O cadastro é realizado com sucesso</a:t>
                      </a:r>
                      <a:r>
                        <a:rPr lang="pt-BR" sz="1400" kern="1200" baseline="0" dirty="0">
                          <a:effectLst/>
                        </a:rPr>
                        <a:t> e a conta é requisitada a habilitação do gestor.</a:t>
                      </a:r>
                      <a:endParaRPr lang="pt-BR" sz="14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5622489"/>
                  </a:ext>
                </a:extLst>
              </a:tr>
              <a:tr h="1117273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CT #12</a:t>
                      </a:r>
                      <a:endParaRPr lang="pt-B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effectLst/>
                        </a:rPr>
                        <a:t>Durante o cadastro o usuário não se atribui a função alguma.</a:t>
                      </a:r>
                      <a:endParaRPr lang="pt-BR" sz="1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effectLst/>
                        </a:rPr>
                        <a:t>Um modal ou mensagem retornam a mensagem alertando a ausência de função.</a:t>
                      </a:r>
                      <a:endParaRPr lang="pt-BR" sz="14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304432"/>
                  </a:ext>
                </a:extLst>
              </a:tr>
              <a:tr h="1489697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CT #13</a:t>
                      </a:r>
                      <a:endParaRPr lang="pt-B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effectLst/>
                        </a:rPr>
                        <a:t>Ausência de registro profissional ou formação acadêmica durante o cadastro de funções que exigem tais atributos.</a:t>
                      </a:r>
                      <a:endParaRPr lang="pt-BR" sz="1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effectLst/>
                        </a:rPr>
                        <a:t>Um modal ou mensagem deverão alertar ao usuário de tal incoerência.</a:t>
                      </a:r>
                      <a:endParaRPr lang="pt-BR" sz="14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091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901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Status dos Casos de Teste</a:t>
            </a:r>
          </a:p>
        </p:txBody>
      </p:sp>
      <p:sp>
        <p:nvSpPr>
          <p:cNvPr id="5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770185" y="787847"/>
            <a:ext cx="4813495" cy="303246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latin typeface="Arial" panose="020B0604020202020204" pitchFamily="34" charset="0"/>
              </a:rPr>
              <a:t>Módulo 9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4453" t="27986" r="19765" b="14514"/>
          <a:stretch/>
        </p:blipFill>
        <p:spPr>
          <a:xfrm>
            <a:off x="1250372" y="1179398"/>
            <a:ext cx="6643255" cy="38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4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Sobre o Projeto</a:t>
            </a:r>
          </a:p>
        </p:txBody>
      </p:sp>
      <p:sp>
        <p:nvSpPr>
          <p:cNvPr id="5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770185" y="787847"/>
            <a:ext cx="4813495" cy="303246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latin typeface="Arial" panose="020B0604020202020204" pitchFamily="34" charset="0"/>
              </a:rPr>
              <a:t>Júlia R, João Gabriel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21241" y="1411410"/>
            <a:ext cx="84659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O projeto Gerações, visa desenvolver um aplicativo para Instituições de Longa Permanência, visando apoiar o gerenciamento das atividades destas instituições e contribuir na proximidade dos familiares a partir de planilhas facilitadas para o melhor acompanhamento.</a:t>
            </a:r>
          </a:p>
          <a:p>
            <a:pPr algn="just">
              <a:lnSpc>
                <a:spcPct val="150000"/>
              </a:lnSpc>
            </a:pPr>
            <a:r>
              <a:rPr lang="pt-BR" sz="2000" b="1" dirty="0"/>
              <a:t>Público-alvo:</a:t>
            </a:r>
            <a:r>
              <a:rPr lang="pt-BR" sz="2000" dirty="0"/>
              <a:t> O projeto Gerações busca atingir todas as pessoas que estão envolvidas com tais instituições, sejam elas funcionários ou familiares. </a:t>
            </a:r>
          </a:p>
        </p:txBody>
      </p:sp>
    </p:spTree>
    <p:extLst>
      <p:ext uri="{BB962C8B-B14F-4D97-AF65-F5344CB8AC3E}">
        <p14:creationId xmlns:p14="http://schemas.microsoft.com/office/powerpoint/2010/main" val="2160546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Status dos Casos de Teste</a:t>
            </a:r>
          </a:p>
        </p:txBody>
      </p:sp>
      <p:sp>
        <p:nvSpPr>
          <p:cNvPr id="5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770185" y="787847"/>
            <a:ext cx="4813495" cy="303246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latin typeface="Arial" panose="020B0604020202020204" pitchFamily="34" charset="0"/>
              </a:rPr>
              <a:t>Módulo 9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20" y="1179398"/>
            <a:ext cx="5734823" cy="38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64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Status dos Casos de Teste</a:t>
            </a:r>
          </a:p>
        </p:txBody>
      </p:sp>
      <p:sp>
        <p:nvSpPr>
          <p:cNvPr id="5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770185" y="787847"/>
            <a:ext cx="4813495" cy="303246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latin typeface="Arial" panose="020B0604020202020204" pitchFamily="34" charset="0"/>
              </a:rPr>
              <a:t>Módulo 9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02" y="1179398"/>
            <a:ext cx="7113523" cy="372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25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68390"/>
              </p:ext>
            </p:extLst>
          </p:nvPr>
        </p:nvGraphicFramePr>
        <p:xfrm>
          <a:off x="535259" y="193845"/>
          <a:ext cx="7839308" cy="4815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6437">
                  <a:extLst>
                    <a:ext uri="{9D8B030D-6E8A-4147-A177-3AD203B41FA5}">
                      <a16:colId xmlns:a16="http://schemas.microsoft.com/office/drawing/2014/main" val="877848152"/>
                    </a:ext>
                  </a:extLst>
                </a:gridCol>
                <a:gridCol w="3285556">
                  <a:extLst>
                    <a:ext uri="{9D8B030D-6E8A-4147-A177-3AD203B41FA5}">
                      <a16:colId xmlns:a16="http://schemas.microsoft.com/office/drawing/2014/main" val="2394385610"/>
                    </a:ext>
                  </a:extLst>
                </a:gridCol>
                <a:gridCol w="3287315">
                  <a:extLst>
                    <a:ext uri="{9D8B030D-6E8A-4147-A177-3AD203B41FA5}">
                      <a16:colId xmlns:a16="http://schemas.microsoft.com/office/drawing/2014/main" val="1597053090"/>
                    </a:ext>
                  </a:extLst>
                </a:gridCol>
              </a:tblGrid>
              <a:tr h="433178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Casos de </a:t>
                      </a:r>
                    </a:p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Teste</a:t>
                      </a:r>
                      <a:endParaRPr lang="pt-BR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Descrição do </a:t>
                      </a:r>
                    </a:p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Caso de Teste</a:t>
                      </a:r>
                      <a:endParaRPr lang="pt-BR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Resultado </a:t>
                      </a:r>
                    </a:p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Esperado</a:t>
                      </a:r>
                      <a:endParaRPr lang="pt-BR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4551408"/>
                  </a:ext>
                </a:extLst>
              </a:tr>
              <a:tr h="1905984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CT #01</a:t>
                      </a:r>
                      <a:endParaRPr lang="pt-BR" sz="11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100" kern="1200" dirty="0">
                          <a:effectLst/>
                        </a:rPr>
                        <a:t>Caso o relatório selecionado seja o de Mortalidade dos Idosos, verifica se o gestor preencheu os campos da data inicial/final corretamente e o tipo de gráfico.</a:t>
                      </a:r>
                      <a:endParaRPr lang="pt-B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100" kern="1200" dirty="0">
                          <a:effectLst/>
                        </a:rPr>
                        <a:t>O sistema deve exibir um relatório gráfico e de tabela com todas as informações que corresponderem aos dados sobre mortalidade dos idosos de acordo com o filtro de datas especificadas pelo gestor. Caso o período corresponda a apenas um mês, o número de idosos será representado pelo eixo x e as semanas pelo eixo y. Caso o período corresponda a dois meses ou mais, o número de idosos será representado pelo eixo x e as semanas pelo eixo y no gráfico anual, com exceção aos gráficos de rosca e pizza. </a:t>
                      </a:r>
                      <a:endParaRPr lang="pt-B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5622489"/>
                  </a:ext>
                </a:extLst>
              </a:tr>
              <a:tr h="1809356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CT #12</a:t>
                      </a:r>
                      <a:endParaRPr lang="pt-BR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100" kern="1200" dirty="0">
                          <a:effectLst/>
                        </a:rPr>
                        <a:t>Verifica se o campo de gráfico desejado não está preenchido.</a:t>
                      </a:r>
                      <a:endParaRPr lang="pt-B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100" kern="1200" dirty="0">
                          <a:effectLst/>
                        </a:rPr>
                        <a:t>O sistema deve exibir um relatório gráfico e de tabela com todas as informações que corresponderem aos dados sobre mortalidade dos idosos de acordo com o filtro de datas especificadas pelo gestor. Caso o período corresponda a apenas um mês, o número de idosos será representado pelo eixo x e as semanas pelo eixo y. Caso o período corresponda a dois meses ou mais, o número de idosos será representado pelo eixo x e as semanas pelo eixo y no gráfico anual. O gráfico deve ser do tipo barra.</a:t>
                      </a:r>
                      <a:endParaRPr lang="pt-B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304432"/>
                  </a:ext>
                </a:extLst>
              </a:tr>
              <a:tr h="476496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CT #13</a:t>
                      </a:r>
                      <a:endParaRPr lang="pt-BR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100" kern="1200" dirty="0">
                          <a:effectLst/>
                        </a:rPr>
                        <a:t>O sistema não consegue se conectar com o banco de dados impossibilitando a geração do relatório.</a:t>
                      </a:r>
                      <a:endParaRPr lang="pt-B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100" kern="1200" dirty="0">
                          <a:effectLst/>
                        </a:rPr>
                        <a:t>A mensagem de “Erro na geração dos gráficos! Tente novamente mais tarde.” É exibida em forma de alerta.</a:t>
                      </a:r>
                      <a:endParaRPr lang="pt-B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091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142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Portal de Documentações (08-09)</a:t>
            </a:r>
          </a:p>
        </p:txBody>
      </p:sp>
      <p:sp>
        <p:nvSpPr>
          <p:cNvPr id="5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770185" y="787847"/>
            <a:ext cx="4813495" cy="303246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latin typeface="Arial" panose="020B0604020202020204" pitchFamily="34" charset="0"/>
              </a:rPr>
              <a:t>Larissa</a:t>
            </a:r>
          </a:p>
        </p:txBody>
      </p:sp>
    </p:spTree>
    <p:extLst>
      <p:ext uri="{BB962C8B-B14F-4D97-AF65-F5344CB8AC3E}">
        <p14:creationId xmlns:p14="http://schemas.microsoft.com/office/powerpoint/2010/main" val="1007567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Manual do Usuário (04)</a:t>
            </a:r>
          </a:p>
        </p:txBody>
      </p:sp>
      <p:sp>
        <p:nvSpPr>
          <p:cNvPr id="5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770185" y="787847"/>
            <a:ext cx="4813495" cy="303246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latin typeface="Arial" panose="020B0604020202020204" pitchFamily="34" charset="0"/>
              </a:rPr>
              <a:t>Rita</a:t>
            </a:r>
          </a:p>
        </p:txBody>
      </p:sp>
    </p:spTree>
    <p:extLst>
      <p:ext uri="{BB962C8B-B14F-4D97-AF65-F5344CB8AC3E}">
        <p14:creationId xmlns:p14="http://schemas.microsoft.com/office/powerpoint/2010/main" val="3643610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Vídeo</a:t>
            </a:r>
          </a:p>
        </p:txBody>
      </p:sp>
      <p:sp>
        <p:nvSpPr>
          <p:cNvPr id="5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770185" y="787847"/>
            <a:ext cx="4813495" cy="303246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>
                <a:latin typeface="Arial" panose="020B0604020202020204" pitchFamily="34" charset="0"/>
              </a:rPr>
              <a:t>Theiago</a:t>
            </a:r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33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211783"/>
            <a:ext cx="9144000" cy="576064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Divisão de Funções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" t="9973" r="2000"/>
          <a:stretch/>
        </p:blipFill>
        <p:spPr>
          <a:xfrm>
            <a:off x="825190" y="787847"/>
            <a:ext cx="7483946" cy="421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8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Divisão de Módulos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r="9284"/>
          <a:stretch/>
        </p:blipFill>
        <p:spPr>
          <a:xfrm>
            <a:off x="1338146" y="699542"/>
            <a:ext cx="6467708" cy="438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3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Divisão de Módulos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" r="13968"/>
          <a:stretch/>
        </p:blipFill>
        <p:spPr>
          <a:xfrm>
            <a:off x="1555595" y="655382"/>
            <a:ext cx="6032809" cy="448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3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Termo de Abertura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21241" y="1179398"/>
            <a:ext cx="8465906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É o primeiro documento desenvolvido no Projeto, com o objetivo de detalhar as necessidades que o Projeto deve atender, além de documentar informações como o orçamento e o prazo para a entrega final do produto.  </a:t>
            </a:r>
          </a:p>
        </p:txBody>
      </p:sp>
    </p:spTree>
    <p:extLst>
      <p:ext uri="{BB962C8B-B14F-4D97-AF65-F5344CB8AC3E}">
        <p14:creationId xmlns:p14="http://schemas.microsoft.com/office/powerpoint/2010/main" val="401025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Restrições do Projeto</a:t>
            </a:r>
          </a:p>
        </p:txBody>
      </p:sp>
      <p:sp>
        <p:nvSpPr>
          <p:cNvPr id="5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770186" y="787847"/>
            <a:ext cx="4813495" cy="303246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latin typeface="Arial" panose="020B0604020202020204" pitchFamily="34" charset="0"/>
              </a:rPr>
              <a:t>Vitória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792674"/>
              </p:ext>
            </p:extLst>
          </p:nvPr>
        </p:nvGraphicFramePr>
        <p:xfrm>
          <a:off x="467544" y="763465"/>
          <a:ext cx="8208912" cy="4235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687">
                <a:tc>
                  <a:txBody>
                    <a:bodyPr/>
                    <a:lstStyle/>
                    <a:p>
                      <a:pPr marL="457200" lvl="1" indent="0" algn="l"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pt-BR" sz="1400" kern="1200" baseline="0" dirty="0"/>
                        <a:t>Orçamento</a:t>
                      </a:r>
                      <a:endParaRPr lang="pt-BR" sz="14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54670" marR="5467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baseline="0" dirty="0"/>
                        <a:t>R$278.533,03 </a:t>
                      </a:r>
                      <a:endParaRPr lang="pt-BR" sz="14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54670" marR="5467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baseline="0" dirty="0"/>
                        <a:t>Prazo</a:t>
                      </a:r>
                      <a:endParaRPr lang="pt-BR" sz="14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54670" marR="5467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400" kern="1200" baseline="0" dirty="0"/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081530" algn="l"/>
                        </a:tabLst>
                      </a:pPr>
                      <a:r>
                        <a:rPr lang="pt-BR" sz="1400" kern="1200" baseline="0" dirty="0"/>
                        <a:t>Data: 29 de novembro de 2019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baseline="0" dirty="0"/>
                        <a:t> </a:t>
                      </a:r>
                      <a:endParaRPr lang="pt-BR" sz="14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54670" marR="546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0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baseline="0"/>
                        <a:t>Qualidade</a:t>
                      </a:r>
                      <a:endParaRPr lang="pt-BR" sz="1400" b="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54670" marR="54670" marT="0" marB="0" anchor="ctr"/>
                </a:tc>
                <a:tc>
                  <a:txBody>
                    <a:bodyPr/>
                    <a:lstStyle/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pt-BR" sz="1400" kern="1200" baseline="0" dirty="0"/>
                        <a:t> 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400" kern="1200" baseline="0" dirty="0"/>
                        <a:t>Os módulos devem ser integrados;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400" kern="1200" baseline="0" dirty="0"/>
                        <a:t>A interface da rede social deve ser de fácil entendimento. 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400" kern="1200" baseline="0" dirty="0"/>
                        <a:t>O sistema deve ser testado;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400" kern="1200" baseline="0" dirty="0"/>
                        <a:t>Será produzido um manual de usuário, de implantação e portal de documentações.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BR" sz="1400" kern="1200" baseline="0" dirty="0"/>
                        <a:t>Utilização de ferramentas para gestão de projeto: </a:t>
                      </a:r>
                      <a:r>
                        <a:rPr lang="pt-BR" sz="1400" kern="1200" baseline="0" dirty="0" err="1"/>
                        <a:t>Redmine</a:t>
                      </a:r>
                      <a:r>
                        <a:rPr lang="pt-BR" sz="1400" kern="1200" baseline="0" dirty="0"/>
                        <a:t>, </a:t>
                      </a:r>
                      <a:r>
                        <a:rPr lang="pt-BR" sz="1400" kern="1200" baseline="0" dirty="0" err="1"/>
                        <a:t>Kanbanize</a:t>
                      </a:r>
                      <a:r>
                        <a:rPr lang="pt-BR" sz="1400" kern="1200" baseline="0" dirty="0"/>
                        <a:t> e </a:t>
                      </a:r>
                      <a:r>
                        <a:rPr lang="pt-BR" sz="1400" kern="1200" baseline="0" dirty="0" err="1"/>
                        <a:t>Subversion</a:t>
                      </a:r>
                      <a:r>
                        <a:rPr lang="pt-BR" sz="1400" kern="1200" baseline="0" dirty="0"/>
                        <a:t> (</a:t>
                      </a:r>
                      <a:r>
                        <a:rPr lang="pt-BR" sz="1400" kern="1200" baseline="0" dirty="0" err="1"/>
                        <a:t>Tortoise</a:t>
                      </a:r>
                      <a:r>
                        <a:rPr lang="pt-BR" sz="1400" kern="1200" baseline="0" dirty="0"/>
                        <a:t> SVN).</a:t>
                      </a:r>
                    </a:p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 kern="1200" baseline="0" dirty="0"/>
                        <a:t> </a:t>
                      </a:r>
                      <a:endParaRPr lang="pt-BR" sz="14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54670" marR="546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baseline="0" dirty="0"/>
                        <a:t>Outras</a:t>
                      </a:r>
                      <a:endParaRPr lang="pt-BR" sz="14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54670" marR="54670" marT="0" marB="0" anchor="ctr"/>
                </a:tc>
                <a:tc>
                  <a:txBody>
                    <a:bodyPr/>
                    <a:lstStyle/>
                    <a:p>
                      <a:pPr marR="21590" algn="just">
                        <a:spcAft>
                          <a:spcPts val="0"/>
                        </a:spcAft>
                      </a:pPr>
                      <a:r>
                        <a:rPr lang="pt-BR" sz="1400" kern="1200" baseline="0" dirty="0"/>
                        <a:t> </a:t>
                      </a:r>
                    </a:p>
                    <a:p>
                      <a:pPr marR="21590" algn="just">
                        <a:spcAft>
                          <a:spcPts val="0"/>
                        </a:spcAft>
                      </a:pPr>
                      <a:r>
                        <a:rPr lang="pt-BR" sz="1400" kern="1200" baseline="0" dirty="0"/>
                        <a:t>O projeto será desenvolvido na linguagem PHP e no banco de dados MySQL.</a:t>
                      </a:r>
                    </a:p>
                    <a:p>
                      <a:pPr marR="21590" algn="just">
                        <a:spcAft>
                          <a:spcPts val="0"/>
                        </a:spcAft>
                      </a:pPr>
                      <a:r>
                        <a:rPr lang="pt-BR" sz="1400" kern="1200" baseline="0" dirty="0"/>
                        <a:t>Cada aluno trabalha, em média, dez horas semanais, já que não está sendo desenvolvido em tempo integral.</a:t>
                      </a:r>
                    </a:p>
                    <a:p>
                      <a:pPr marR="21590" algn="just">
                        <a:spcAft>
                          <a:spcPts val="0"/>
                        </a:spcAft>
                      </a:pPr>
                      <a:r>
                        <a:rPr lang="pt-BR" sz="1400" kern="1200" baseline="0" dirty="0"/>
                        <a:t> </a:t>
                      </a:r>
                      <a:endParaRPr lang="pt-BR" sz="14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54670" marR="546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2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4463</TotalTime>
  <Words>2102</Words>
  <Application>Microsoft Office PowerPoint</Application>
  <PresentationFormat>Apresentação na tela (16:9)</PresentationFormat>
  <Paragraphs>288</Paragraphs>
  <Slides>45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2" baseType="lpstr">
      <vt:lpstr>Arial</vt:lpstr>
      <vt:lpstr>Arial (Corpo)</vt:lpstr>
      <vt:lpstr>Calibri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Físico – Módulo 01</vt:lpstr>
      <vt:lpstr>Apresentação do PowerPoint</vt:lpstr>
      <vt:lpstr>Inerts – Módulo 05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GoogleSlidesPPT.com;Allppt.com</dc:creator>
  <dc:description/>
  <cp:lastModifiedBy>Thiago Souza</cp:lastModifiedBy>
  <cp:revision>284</cp:revision>
  <dcterms:created xsi:type="dcterms:W3CDTF">2016-12-05T23:26:54Z</dcterms:created>
  <dcterms:modified xsi:type="dcterms:W3CDTF">2019-11-27T14:45:00Z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Apresentação na tela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91</vt:i4>
  </property>
</Properties>
</file>