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52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presProps.xml" ContentType="application/vnd.openxmlformats-officedocument.presentationml.presProps+xml"/>
  <Override PartName="/ppt/media/image57.png" ContentType="image/png"/>
  <Override PartName="/ppt/media/image1.png" ContentType="image/png"/>
  <Override PartName="/ppt/media/image58.png" ContentType="image/png"/>
  <Override PartName="/ppt/media/image2.png" ContentType="image/png"/>
  <Override PartName="/ppt/media/image59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47.png" ContentType="image/png"/>
  <Override PartName="/ppt/media/image48.png" ContentType="image/png"/>
  <Override PartName="/ppt/media/image49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media/image54.png" ContentType="image/png"/>
  <Override PartName="/ppt/media/image55.png" ContentType="image/png"/>
  <Override PartName="/ppt/media/image56.png" ContentType="image/png"/>
  <Override PartName="/ppt/media/image60.png" ContentType="image/png"/>
  <Override PartName="/ppt/media/image61.png" ContentType="image/png"/>
  <Override PartName="/ppt/media/image62.png" ContentType="image/png"/>
  <Override PartName="/ppt/media/image63.png" ContentType="image/png"/>
  <Override PartName="/ppt/media/image6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63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64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"/>
          <p:cNvPicPr/>
          <p:nvPr/>
        </p:nvPicPr>
        <p:blipFill>
          <a:blip r:embed="rId1"/>
          <a:stretch/>
        </p:blipFill>
        <p:spPr>
          <a:xfrm rot="4972800">
            <a:off x="-2855880" y="-5442840"/>
            <a:ext cx="10578240" cy="11420640"/>
          </a:xfrm>
          <a:prstGeom prst="rect">
            <a:avLst/>
          </a:prstGeom>
          <a:ln w="0">
            <a:noFill/>
          </a:ln>
        </p:spPr>
      </p:pic>
      <p:pic>
        <p:nvPicPr>
          <p:cNvPr id="39" name="Picture 3" descr=""/>
          <p:cNvPicPr/>
          <p:nvPr/>
        </p:nvPicPr>
        <p:blipFill>
          <a:blip r:embed="rId2"/>
          <a:stretch/>
        </p:blipFill>
        <p:spPr>
          <a:xfrm rot="5400000">
            <a:off x="12009600" y="-702360"/>
            <a:ext cx="17374680" cy="18434880"/>
          </a:xfrm>
          <a:prstGeom prst="rect">
            <a:avLst/>
          </a:prstGeom>
          <a:ln w="0">
            <a:noFill/>
          </a:ln>
        </p:spPr>
      </p:pic>
      <p:pic>
        <p:nvPicPr>
          <p:cNvPr id="40" name="Picture 4" descr=""/>
          <p:cNvPicPr/>
          <p:nvPr/>
        </p:nvPicPr>
        <p:blipFill>
          <a:blip r:embed="rId3"/>
          <a:stretch/>
        </p:blipFill>
        <p:spPr>
          <a:xfrm rot="11283000">
            <a:off x="-1380600" y="6287040"/>
            <a:ext cx="7628040" cy="6636600"/>
          </a:xfrm>
          <a:prstGeom prst="rect">
            <a:avLst/>
          </a:prstGeom>
          <a:ln w="0">
            <a:noFill/>
          </a:ln>
        </p:spPr>
      </p:pic>
      <p:sp>
        <p:nvSpPr>
          <p:cNvPr id="41" name="TextBox 5"/>
          <p:cNvSpPr/>
          <p:nvPr/>
        </p:nvSpPr>
        <p:spPr>
          <a:xfrm>
            <a:off x="8088120" y="9566640"/>
            <a:ext cx="4901760" cy="37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2940"/>
              </a:lnSpc>
            </a:pPr>
            <a:r>
              <a:rPr b="0" lang="en-US" sz="2100" spc="-1" strike="noStrike">
                <a:solidFill>
                  <a:srgbClr val="000000"/>
                </a:solidFill>
                <a:latin typeface="Poppins Medium"/>
                <a:ea typeface="DejaVu Sans"/>
              </a:rPr>
              <a:t>©MEDLUS, 2022</a:t>
            </a:r>
            <a:endParaRPr b="0" lang="pt-BR" sz="2100" spc="-1" strike="noStrike">
              <a:latin typeface="Arial"/>
            </a:endParaRPr>
          </a:p>
        </p:txBody>
      </p:sp>
      <p:grpSp>
        <p:nvGrpSpPr>
          <p:cNvPr id="42" name="Group 6"/>
          <p:cNvGrpSpPr/>
          <p:nvPr/>
        </p:nvGrpSpPr>
        <p:grpSpPr>
          <a:xfrm>
            <a:off x="2134080" y="3687480"/>
            <a:ext cx="14019120" cy="2576160"/>
            <a:chOff x="2134080" y="3687480"/>
            <a:chExt cx="14019120" cy="2576160"/>
          </a:xfrm>
        </p:grpSpPr>
        <p:sp>
          <p:nvSpPr>
            <p:cNvPr id="43" name="TextBox 7"/>
            <p:cNvSpPr/>
            <p:nvPr/>
          </p:nvSpPr>
          <p:spPr>
            <a:xfrm>
              <a:off x="2134080" y="3687480"/>
              <a:ext cx="14019120" cy="171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ts val="13496"/>
                </a:lnSpc>
              </a:pPr>
              <a:r>
                <a:rPr b="0" lang="en-US" sz="12270" spc="-1" strike="noStrike">
                  <a:solidFill>
                    <a:srgbClr val="000000"/>
                  </a:solidFill>
                  <a:latin typeface="Poppins Medium"/>
                  <a:ea typeface="DejaVu Sans"/>
                </a:rPr>
                <a:t>MEDLUS</a:t>
              </a:r>
              <a:endParaRPr b="0" lang="pt-BR" sz="12270" spc="-1" strike="noStrike">
                <a:latin typeface="Arial"/>
              </a:endParaRPr>
            </a:p>
          </p:txBody>
        </p:sp>
        <p:sp>
          <p:nvSpPr>
            <p:cNvPr id="44" name="TextBox 8"/>
            <p:cNvSpPr/>
            <p:nvPr/>
          </p:nvSpPr>
          <p:spPr>
            <a:xfrm>
              <a:off x="2451600" y="5644440"/>
              <a:ext cx="13384080" cy="619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algn="ctr">
                <a:lnSpc>
                  <a:spcPts val="4878"/>
                </a:lnSpc>
                <a:tabLst>
                  <a:tab algn="l" pos="0"/>
                </a:tabLst>
              </a:pPr>
              <a:r>
                <a:rPr b="0" lang="en-US" sz="3490" spc="-1" strike="noStrike">
                  <a:solidFill>
                    <a:srgbClr val="000000"/>
                  </a:solidFill>
                  <a:latin typeface="Poppins Medium"/>
                  <a:ea typeface="DejaVu Sans"/>
                </a:rPr>
                <a:t>Turma 2022</a:t>
              </a:r>
              <a:endParaRPr b="0" lang="pt-BR" sz="3490" spc="-1" strike="noStrike">
                <a:latin typeface="Arial"/>
              </a:endParaRPr>
            </a:p>
          </p:txBody>
        </p:sp>
      </p:grpSp>
      <p:pic>
        <p:nvPicPr>
          <p:cNvPr id="45" name="Picture 9" descr=""/>
          <p:cNvPicPr/>
          <p:nvPr/>
        </p:nvPicPr>
        <p:blipFill>
          <a:blip r:embed="rId4"/>
          <a:stretch/>
        </p:blipFill>
        <p:spPr>
          <a:xfrm>
            <a:off x="7286400" y="6816960"/>
            <a:ext cx="3714480" cy="2787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2"/>
          <p:cNvSpPr/>
          <p:nvPr/>
        </p:nvSpPr>
        <p:spPr>
          <a:xfrm>
            <a:off x="1028880" y="476280"/>
            <a:ext cx="1677600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759"/>
              </a:lnSpc>
            </a:pPr>
            <a:r>
              <a:rPr b="0" lang="en-US" sz="7300" spc="-1" strike="noStrike">
                <a:solidFill>
                  <a:srgbClr val="000000"/>
                </a:solidFill>
                <a:latin typeface="Poppins Medium"/>
                <a:ea typeface="DejaVu Sans"/>
              </a:rPr>
              <a:t>DOCUMENTO DE VISÃO</a:t>
            </a:r>
            <a:endParaRPr b="0" lang="pt-BR" sz="7300" spc="-1" strike="noStrike">
              <a:latin typeface="Arial"/>
            </a:endParaRPr>
          </a:p>
        </p:txBody>
      </p:sp>
      <p:sp>
        <p:nvSpPr>
          <p:cNvPr id="81" name="TextBox 3"/>
          <p:cNvSpPr/>
          <p:nvPr/>
        </p:nvSpPr>
        <p:spPr>
          <a:xfrm>
            <a:off x="3272760" y="1537200"/>
            <a:ext cx="117417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280"/>
              </a:lnSpc>
              <a:tabLst>
                <a:tab algn="l" pos="0"/>
              </a:tabLst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Stakeholders: Daniel </a:t>
            </a:r>
            <a:endParaRPr b="0" lang="pt-BR" sz="3060" spc="-1" strike="noStrike">
              <a:latin typeface="Arial"/>
            </a:endParaRPr>
          </a:p>
        </p:txBody>
      </p:sp>
      <p:sp>
        <p:nvSpPr>
          <p:cNvPr id="82" name="TextBox 4"/>
          <p:cNvSpPr/>
          <p:nvPr/>
        </p:nvSpPr>
        <p:spPr>
          <a:xfrm>
            <a:off x="564120" y="8407800"/>
            <a:ext cx="9522360" cy="163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280"/>
              </a:lnSpc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Siga o que está no próprio documento de visão </a:t>
            </a:r>
            <a:endParaRPr b="0" lang="pt-BR" sz="3060" spc="-1" strike="noStrike">
              <a:latin typeface="Arial"/>
            </a:endParaRPr>
          </a:p>
          <a:p>
            <a:pPr>
              <a:lnSpc>
                <a:spcPts val="4280"/>
              </a:lnSpc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(resuma se necessário).</a:t>
            </a:r>
            <a:endParaRPr b="0" lang="pt-BR" sz="3060" spc="-1" strike="noStrike">
              <a:latin typeface="Arial"/>
            </a:endParaRPr>
          </a:p>
          <a:p>
            <a:pPr>
              <a:lnSpc>
                <a:spcPts val="4280"/>
              </a:lnSpc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OBS: Coloque se o stakeholder é ou não usuário.</a:t>
            </a:r>
            <a:endParaRPr b="0" lang="pt-BR" sz="3060" spc="-1" strike="noStrike">
              <a:latin typeface="Arial"/>
            </a:endParaRPr>
          </a:p>
        </p:txBody>
      </p:sp>
      <p:pic>
        <p:nvPicPr>
          <p:cNvPr id="83" name="Picture 5" descr=""/>
          <p:cNvPicPr/>
          <p:nvPr/>
        </p:nvPicPr>
        <p:blipFill>
          <a:blip r:embed="rId1"/>
          <a:stretch/>
        </p:blipFill>
        <p:spPr>
          <a:xfrm rot="1528800">
            <a:off x="14600160" y="-3411360"/>
            <a:ext cx="8369640" cy="88804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84" name="Tabela 7"/>
          <p:cNvGraphicFramePr/>
          <p:nvPr/>
        </p:nvGraphicFramePr>
        <p:xfrm>
          <a:off x="943560" y="3018600"/>
          <a:ext cx="12191400" cy="990360"/>
        </p:xfrm>
        <a:graphic>
          <a:graphicData uri="http://schemas.openxmlformats.org/drawingml/2006/table">
            <a:tbl>
              <a:tblPr/>
              <a:tblGrid>
                <a:gridCol w="4063680"/>
                <a:gridCol w="4063680"/>
                <a:gridCol w="4064400"/>
                <a:gridCol w="4064400"/>
              </a:tblGrid>
              <a:tr h="5792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Nome</a:t>
                      </a:r>
                      <a:endParaRPr b="0" lang="pt-BR" sz="3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cdad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Descrição</a:t>
                      </a:r>
                      <a:endParaRPr b="0" lang="pt-BR" sz="3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cdad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Responsabilidades</a:t>
                      </a:r>
                      <a:endParaRPr b="0" lang="pt-BR" sz="3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cdad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216000" indent="-216000" algn="ctr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É usuário?</a:t>
                      </a:r>
                      <a:endParaRPr b="1" lang="pt-BR" sz="3200" spc="-1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cdad3"/>
                    </a:solidFill>
                  </a:tcPr>
                </a:tc>
              </a:tr>
              <a:tr h="48744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2"/>
          <p:cNvSpPr/>
          <p:nvPr/>
        </p:nvSpPr>
        <p:spPr>
          <a:xfrm>
            <a:off x="1028880" y="476280"/>
            <a:ext cx="1677600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759"/>
              </a:lnSpc>
            </a:pPr>
            <a:r>
              <a:rPr b="0" lang="en-US" sz="7300" spc="-1" strike="noStrike">
                <a:solidFill>
                  <a:srgbClr val="000000"/>
                </a:solidFill>
                <a:latin typeface="Poppins Medium"/>
                <a:ea typeface="DejaVu Sans"/>
              </a:rPr>
              <a:t>DOCUMENTO DE VISÃO</a:t>
            </a:r>
            <a:endParaRPr b="0" lang="pt-BR" sz="7300" spc="-1" strike="noStrike">
              <a:latin typeface="Arial"/>
            </a:endParaRPr>
          </a:p>
        </p:txBody>
      </p:sp>
      <p:sp>
        <p:nvSpPr>
          <p:cNvPr id="86" name="TextBox 3"/>
          <p:cNvSpPr/>
          <p:nvPr/>
        </p:nvSpPr>
        <p:spPr>
          <a:xfrm>
            <a:off x="3272760" y="1537200"/>
            <a:ext cx="117417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280"/>
              </a:lnSpc>
              <a:tabLst>
                <a:tab algn="l" pos="0"/>
              </a:tabLst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Visão Geral (Imagem): Luana </a:t>
            </a:r>
            <a:endParaRPr b="0" lang="pt-BR" sz="3060" spc="-1" strike="noStrike">
              <a:latin typeface="Arial"/>
            </a:endParaRPr>
          </a:p>
        </p:txBody>
      </p:sp>
      <p:pic>
        <p:nvPicPr>
          <p:cNvPr id="87" name="Picture 4" descr=""/>
          <p:cNvPicPr/>
          <p:nvPr/>
        </p:nvPicPr>
        <p:blipFill>
          <a:blip r:embed="rId1"/>
          <a:stretch/>
        </p:blipFill>
        <p:spPr>
          <a:xfrm rot="19834200">
            <a:off x="-3156480" y="4818240"/>
            <a:ext cx="8369640" cy="8880480"/>
          </a:xfrm>
          <a:prstGeom prst="rect">
            <a:avLst/>
          </a:prstGeom>
          <a:ln w="0">
            <a:noFill/>
          </a:ln>
        </p:spPr>
      </p:pic>
      <p:sp>
        <p:nvSpPr>
          <p:cNvPr id="88" name="TextBox 5"/>
          <p:cNvSpPr/>
          <p:nvPr/>
        </p:nvSpPr>
        <p:spPr>
          <a:xfrm>
            <a:off x="551160" y="9210600"/>
            <a:ext cx="1267200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280"/>
              </a:lnSpc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 </a:t>
            </a: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Adicione aqui a imagem contida na documentação do módulo</a:t>
            </a:r>
            <a:endParaRPr b="0" lang="pt-BR" sz="30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2" descr=""/>
          <p:cNvPicPr/>
          <p:nvPr/>
        </p:nvPicPr>
        <p:blipFill>
          <a:blip r:embed="rId1"/>
          <a:stretch/>
        </p:blipFill>
        <p:spPr>
          <a:xfrm rot="967800">
            <a:off x="14301720" y="-3411720"/>
            <a:ext cx="8369640" cy="8880480"/>
          </a:xfrm>
          <a:prstGeom prst="rect">
            <a:avLst/>
          </a:prstGeom>
          <a:ln w="0">
            <a:noFill/>
          </a:ln>
        </p:spPr>
      </p:pic>
      <p:sp>
        <p:nvSpPr>
          <p:cNvPr id="90" name="TextBox 3"/>
          <p:cNvSpPr/>
          <p:nvPr/>
        </p:nvSpPr>
        <p:spPr>
          <a:xfrm>
            <a:off x="1028880" y="476280"/>
            <a:ext cx="1677600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759"/>
              </a:lnSpc>
            </a:pPr>
            <a:r>
              <a:rPr b="0" lang="en-US" sz="7300" spc="-1" strike="noStrike">
                <a:solidFill>
                  <a:srgbClr val="000000"/>
                </a:solidFill>
                <a:latin typeface="Poppins Medium"/>
                <a:ea typeface="DejaVu Sans"/>
              </a:rPr>
              <a:t>DOCUMENTO DE REQUISITOS</a:t>
            </a:r>
            <a:endParaRPr b="0" lang="pt-BR" sz="7300" spc="-1" strike="noStrike">
              <a:latin typeface="Arial"/>
            </a:endParaRPr>
          </a:p>
        </p:txBody>
      </p:sp>
      <p:sp>
        <p:nvSpPr>
          <p:cNvPr id="91" name="TextBox 4"/>
          <p:cNvSpPr/>
          <p:nvPr/>
        </p:nvSpPr>
        <p:spPr>
          <a:xfrm>
            <a:off x="3272760" y="1537200"/>
            <a:ext cx="117417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280"/>
              </a:lnSpc>
              <a:tabLst>
                <a:tab algn="l" pos="0"/>
              </a:tabLst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 </a:t>
            </a: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Funcionais: Letícia </a:t>
            </a:r>
            <a:endParaRPr b="0" lang="pt-BR" sz="3060" spc="-1" strike="noStrike">
              <a:latin typeface="Arial"/>
            </a:endParaRPr>
          </a:p>
        </p:txBody>
      </p:sp>
      <p:sp>
        <p:nvSpPr>
          <p:cNvPr id="92" name="TextBox 5"/>
          <p:cNvSpPr/>
          <p:nvPr/>
        </p:nvSpPr>
        <p:spPr>
          <a:xfrm>
            <a:off x="675000" y="9210600"/>
            <a:ext cx="757908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280"/>
              </a:lnSpc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 </a:t>
            </a: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OBS: Máximo 5 requisitos / 1 por slide </a:t>
            </a:r>
            <a:endParaRPr b="0" lang="pt-BR" sz="30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2"/>
          <p:cNvSpPr/>
          <p:nvPr/>
        </p:nvSpPr>
        <p:spPr>
          <a:xfrm>
            <a:off x="1028880" y="476280"/>
            <a:ext cx="1677600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759"/>
              </a:lnSpc>
            </a:pPr>
            <a:r>
              <a:rPr b="0" lang="en-US" sz="7300" spc="-1" strike="noStrike">
                <a:solidFill>
                  <a:srgbClr val="000000"/>
                </a:solidFill>
                <a:latin typeface="Poppins Medium"/>
                <a:ea typeface="DejaVu Sans"/>
              </a:rPr>
              <a:t>DOCUMENTO DE REQUISITOS</a:t>
            </a:r>
            <a:endParaRPr b="0" lang="pt-BR" sz="7300" spc="-1" strike="noStrike">
              <a:latin typeface="Arial"/>
            </a:endParaRPr>
          </a:p>
        </p:txBody>
      </p:sp>
      <p:sp>
        <p:nvSpPr>
          <p:cNvPr id="94" name="TextBox 3"/>
          <p:cNvSpPr/>
          <p:nvPr/>
        </p:nvSpPr>
        <p:spPr>
          <a:xfrm>
            <a:off x="3272760" y="1537200"/>
            <a:ext cx="117417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280"/>
              </a:lnSpc>
              <a:tabLst>
                <a:tab algn="l" pos="0"/>
              </a:tabLst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Não Funcionais: Mauricio </a:t>
            </a:r>
            <a:endParaRPr b="0" lang="pt-BR" sz="3060" spc="-1" strike="noStrike">
              <a:latin typeface="Arial"/>
            </a:endParaRPr>
          </a:p>
        </p:txBody>
      </p:sp>
      <p:pic>
        <p:nvPicPr>
          <p:cNvPr id="95" name="Picture 4" descr=""/>
          <p:cNvPicPr/>
          <p:nvPr/>
        </p:nvPicPr>
        <p:blipFill>
          <a:blip r:embed="rId1"/>
          <a:stretch/>
        </p:blipFill>
        <p:spPr>
          <a:xfrm rot="19834200">
            <a:off x="-3156480" y="4818240"/>
            <a:ext cx="8369640" cy="8880480"/>
          </a:xfrm>
          <a:prstGeom prst="rect">
            <a:avLst/>
          </a:prstGeom>
          <a:ln w="0">
            <a:noFill/>
          </a:ln>
        </p:spPr>
      </p:pic>
      <p:sp>
        <p:nvSpPr>
          <p:cNvPr id="96" name="TextBox 5"/>
          <p:cNvSpPr/>
          <p:nvPr/>
        </p:nvSpPr>
        <p:spPr>
          <a:xfrm>
            <a:off x="664200" y="8706600"/>
            <a:ext cx="1383948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280"/>
              </a:lnSpc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 </a:t>
            </a: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OBS: Apenas os específicos do módulo, não colocar os que são gerais </a:t>
            </a:r>
            <a:endParaRPr b="0" lang="pt-BR" sz="30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2" descr=""/>
          <p:cNvPicPr/>
          <p:nvPr/>
        </p:nvPicPr>
        <p:blipFill>
          <a:blip r:embed="rId1"/>
          <a:stretch/>
        </p:blipFill>
        <p:spPr>
          <a:xfrm rot="967800">
            <a:off x="14301720" y="-3411720"/>
            <a:ext cx="8369640" cy="8880480"/>
          </a:xfrm>
          <a:prstGeom prst="rect">
            <a:avLst/>
          </a:prstGeom>
          <a:ln w="0">
            <a:noFill/>
          </a:ln>
        </p:spPr>
      </p:pic>
      <p:sp>
        <p:nvSpPr>
          <p:cNvPr id="98" name="TextBox 3"/>
          <p:cNvSpPr/>
          <p:nvPr/>
        </p:nvSpPr>
        <p:spPr>
          <a:xfrm>
            <a:off x="1028880" y="476280"/>
            <a:ext cx="1677600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759"/>
              </a:lnSpc>
            </a:pPr>
            <a:r>
              <a:rPr b="0" lang="en-US" sz="7300" spc="-1" strike="noStrike">
                <a:solidFill>
                  <a:srgbClr val="000000"/>
                </a:solidFill>
                <a:latin typeface="Poppins Medium"/>
                <a:ea typeface="DejaVu Sans"/>
              </a:rPr>
              <a:t>PRIORIZAÇÃO DOS REQUISITOS</a:t>
            </a:r>
            <a:endParaRPr b="0" lang="pt-BR" sz="7300" spc="-1" strike="noStrike">
              <a:latin typeface="Arial"/>
            </a:endParaRPr>
          </a:p>
        </p:txBody>
      </p:sp>
      <p:sp>
        <p:nvSpPr>
          <p:cNvPr id="99" name="TextBox 4"/>
          <p:cNvSpPr/>
          <p:nvPr/>
        </p:nvSpPr>
        <p:spPr>
          <a:xfrm>
            <a:off x="3272760" y="1537200"/>
            <a:ext cx="117417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280"/>
              </a:lnSpc>
              <a:tabLst>
                <a:tab algn="l" pos="0"/>
              </a:tabLst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Funcionais: Fernanda </a:t>
            </a:r>
            <a:endParaRPr b="0" lang="pt-BR" sz="3060" spc="-1" strike="noStrike">
              <a:latin typeface="Arial"/>
            </a:endParaRPr>
          </a:p>
        </p:txBody>
      </p:sp>
      <p:sp>
        <p:nvSpPr>
          <p:cNvPr id="100" name="TextBox 5"/>
          <p:cNvSpPr/>
          <p:nvPr/>
        </p:nvSpPr>
        <p:spPr>
          <a:xfrm>
            <a:off x="546120" y="8706600"/>
            <a:ext cx="17258760" cy="108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280"/>
              </a:lnSpc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OBS: Na apresentação é  necessário que o grupo não se limite em apenas citar as prioridades, mas sim explica-las. </a:t>
            </a:r>
            <a:endParaRPr b="0" lang="pt-BR" sz="3060" spc="-1" strike="noStrike">
              <a:latin typeface="Arial"/>
            </a:endParaRPr>
          </a:p>
        </p:txBody>
      </p:sp>
      <p:graphicFrame>
        <p:nvGraphicFramePr>
          <p:cNvPr id="101" name="Tabela 6"/>
          <p:cNvGraphicFramePr/>
          <p:nvPr/>
        </p:nvGraphicFramePr>
        <p:xfrm>
          <a:off x="2666880" y="3110760"/>
          <a:ext cx="12191400" cy="1432440"/>
        </p:xfrm>
        <a:graphic>
          <a:graphicData uri="http://schemas.openxmlformats.org/drawingml/2006/table">
            <a:tbl>
              <a:tblPr/>
              <a:tblGrid>
                <a:gridCol w="6095880"/>
                <a:gridCol w="6095880"/>
              </a:tblGrid>
              <a:tr h="10666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Identificador de  Requisitos Funcionais</a:t>
                      </a:r>
                      <a:endParaRPr b="0" lang="pt-BR" sz="3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cdad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Priorização Final</a:t>
                      </a:r>
                      <a:endParaRPr b="0" lang="pt-BR" sz="3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cdad3"/>
                    </a:solidFill>
                  </a:tcPr>
                </a:tc>
              </a:tr>
              <a:tr h="36612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2"/>
          <p:cNvSpPr/>
          <p:nvPr/>
        </p:nvSpPr>
        <p:spPr>
          <a:xfrm>
            <a:off x="1028880" y="1028880"/>
            <a:ext cx="1677600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759"/>
              </a:lnSpc>
            </a:pPr>
            <a:r>
              <a:rPr b="0" lang="en-US" sz="7300" spc="-1" strike="noStrike">
                <a:solidFill>
                  <a:srgbClr val="000000"/>
                </a:solidFill>
                <a:latin typeface="Poppins Medium"/>
                <a:ea typeface="DejaVu Sans"/>
              </a:rPr>
              <a:t>APRESENTAÇÃO DOS INTEGRANTES</a:t>
            </a:r>
            <a:endParaRPr b="0" lang="pt-BR" sz="7300" spc="-1" strike="noStrike">
              <a:latin typeface="Arial"/>
            </a:endParaRPr>
          </a:p>
        </p:txBody>
      </p:sp>
      <p:pic>
        <p:nvPicPr>
          <p:cNvPr id="103" name="Picture 3" descr=""/>
          <p:cNvPicPr/>
          <p:nvPr/>
        </p:nvPicPr>
        <p:blipFill>
          <a:blip r:embed="rId1"/>
          <a:stretch/>
        </p:blipFill>
        <p:spPr>
          <a:xfrm rot="19834200">
            <a:off x="-3156480" y="4818240"/>
            <a:ext cx="8369640" cy="8880480"/>
          </a:xfrm>
          <a:prstGeom prst="rect">
            <a:avLst/>
          </a:prstGeom>
          <a:ln w="0">
            <a:noFill/>
          </a:ln>
        </p:spPr>
      </p:pic>
      <p:sp>
        <p:nvSpPr>
          <p:cNvPr id="104" name="TextBox 4"/>
          <p:cNvSpPr/>
          <p:nvPr/>
        </p:nvSpPr>
        <p:spPr>
          <a:xfrm>
            <a:off x="1028880" y="3299760"/>
            <a:ext cx="13340160" cy="24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749880" indent="-375120" algn="just">
              <a:lnSpc>
                <a:spcPts val="4864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80" spc="-1" strike="noStrike">
                <a:solidFill>
                  <a:srgbClr val="000000"/>
                </a:solidFill>
                <a:latin typeface="Poppins Medium"/>
                <a:ea typeface="DejaVu Sans"/>
              </a:rPr>
              <a:t>Nome:</a:t>
            </a:r>
            <a:endParaRPr b="0" lang="pt-BR" sz="3480" spc="-1" strike="noStrike">
              <a:latin typeface="Arial"/>
            </a:endParaRPr>
          </a:p>
          <a:p>
            <a:pPr lvl="1" marL="749880" indent="-375120" algn="just">
              <a:lnSpc>
                <a:spcPts val="4864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80" spc="-1" strike="noStrike">
                <a:solidFill>
                  <a:srgbClr val="000000"/>
                </a:solidFill>
                <a:latin typeface="arial"/>
                <a:ea typeface="DejaVu Sans"/>
              </a:rPr>
              <a:t>Papel:</a:t>
            </a:r>
            <a:endParaRPr b="0" lang="pt-BR" sz="3480" spc="-1" strike="noStrike">
              <a:latin typeface="Arial"/>
            </a:endParaRPr>
          </a:p>
          <a:p>
            <a:pPr lvl="1" marL="749880" indent="-375120" algn="just">
              <a:lnSpc>
                <a:spcPts val="4864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80" spc="-1" strike="noStrike">
                <a:solidFill>
                  <a:srgbClr val="000000"/>
                </a:solidFill>
                <a:latin typeface="arial"/>
                <a:ea typeface="DejaVu Sans"/>
              </a:rPr>
              <a:t>Atividades que executou:</a:t>
            </a:r>
            <a:endParaRPr b="0" lang="pt-BR" sz="3480" spc="-1" strike="noStrike">
              <a:latin typeface="Arial"/>
            </a:endParaRPr>
          </a:p>
          <a:p>
            <a:pPr lvl="1" marL="749880" indent="-375120" algn="just">
              <a:lnSpc>
                <a:spcPts val="4864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80" spc="-1" strike="noStrike">
                <a:solidFill>
                  <a:srgbClr val="000000"/>
                </a:solidFill>
                <a:latin typeface="arial"/>
                <a:ea typeface="DejaVu Sans"/>
              </a:rPr>
              <a:t>Dificuldades/Sugestões:</a:t>
            </a:r>
            <a:endParaRPr b="0" lang="pt-BR" sz="34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2"/>
          <p:cNvSpPr/>
          <p:nvPr/>
        </p:nvSpPr>
        <p:spPr>
          <a:xfrm>
            <a:off x="1028880" y="675360"/>
            <a:ext cx="1677600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759"/>
              </a:lnSpc>
            </a:pPr>
            <a:r>
              <a:rPr b="0" lang="en-US" sz="7300" spc="-1" strike="noStrike">
                <a:solidFill>
                  <a:srgbClr val="000000"/>
                </a:solidFill>
                <a:latin typeface="Poppins Medium"/>
                <a:ea typeface="DejaVu Sans"/>
              </a:rPr>
              <a:t>AVALIAÇÃO</a:t>
            </a:r>
            <a:endParaRPr b="0" lang="pt-BR" sz="7300" spc="-1" strike="noStrike">
              <a:latin typeface="Arial"/>
            </a:endParaRPr>
          </a:p>
        </p:txBody>
      </p:sp>
      <p:sp>
        <p:nvSpPr>
          <p:cNvPr id="106" name="TextBox 3"/>
          <p:cNvSpPr/>
          <p:nvPr/>
        </p:nvSpPr>
        <p:spPr>
          <a:xfrm>
            <a:off x="792360" y="9210600"/>
            <a:ext cx="960084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280"/>
              </a:lnSpc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OBS: Explicar também parâmetros de avaliação.</a:t>
            </a:r>
            <a:endParaRPr b="0" lang="pt-BR" sz="3060" spc="-1" strike="noStrike">
              <a:latin typeface="Arial"/>
            </a:endParaRPr>
          </a:p>
        </p:txBody>
      </p:sp>
      <p:pic>
        <p:nvPicPr>
          <p:cNvPr id="107" name="Picture 4" descr=""/>
          <p:cNvPicPr/>
          <p:nvPr/>
        </p:nvPicPr>
        <p:blipFill>
          <a:blip r:embed="rId1"/>
          <a:stretch/>
        </p:blipFill>
        <p:spPr>
          <a:xfrm rot="967800">
            <a:off x="14301720" y="-3411720"/>
            <a:ext cx="8369640" cy="88804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08" name="Tabela 6"/>
          <p:cNvGraphicFramePr/>
          <p:nvPr/>
        </p:nvGraphicFramePr>
        <p:xfrm>
          <a:off x="3321000" y="2400480"/>
          <a:ext cx="12191400" cy="5031720"/>
        </p:xfrm>
        <a:graphic>
          <a:graphicData uri="http://schemas.openxmlformats.org/drawingml/2006/table">
            <a:tbl>
              <a:tblPr/>
              <a:tblGrid>
                <a:gridCol w="6172200"/>
                <a:gridCol w="6019560"/>
              </a:tblGrid>
              <a:tr h="6094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Nomes</a:t>
                      </a:r>
                      <a:endParaRPr b="0" lang="pt-BR" sz="3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cdad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Notas</a:t>
                      </a:r>
                      <a:endParaRPr b="0" lang="pt-BR" sz="3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cdad3"/>
                    </a:solidFill>
                  </a:tcPr>
                </a:tc>
              </a:tr>
              <a:tr h="60948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</a:tr>
              <a:tr h="53316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60948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</a:tr>
              <a:tr h="43848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62820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</a:tr>
              <a:tr h="57060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9400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</a:tr>
              <a:tr h="43920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" name="Tabela 6"/>
          <p:cNvGraphicFramePr/>
          <p:nvPr/>
        </p:nvGraphicFramePr>
        <p:xfrm>
          <a:off x="3321000" y="7881480"/>
          <a:ext cx="12191400" cy="707400"/>
        </p:xfrm>
        <a:graphic>
          <a:graphicData uri="http://schemas.openxmlformats.org/drawingml/2006/table">
            <a:tbl>
              <a:tblPr/>
              <a:tblGrid>
                <a:gridCol w="6095880"/>
                <a:gridCol w="6095880"/>
              </a:tblGrid>
              <a:tr h="7077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Nota Grupo</a:t>
                      </a:r>
                      <a:endParaRPr b="0" lang="pt-BR" sz="3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cdad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cdad3"/>
                    </a:solidFill>
                  </a:tcPr>
                </a:tc>
              </a:tr>
            </a:tbl>
          </a:graphicData>
        </a:graphic>
      </p:graphicFrame>
      <p:sp>
        <p:nvSpPr>
          <p:cNvPr id="110" name=""/>
          <p:cNvSpPr/>
          <p:nvPr/>
        </p:nvSpPr>
        <p:spPr>
          <a:xfrm>
            <a:off x="6840000" y="1787400"/>
            <a:ext cx="521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Larissa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2" descr=""/>
          <p:cNvPicPr/>
          <p:nvPr/>
        </p:nvPicPr>
        <p:blipFill>
          <a:blip r:embed="rId1"/>
          <a:stretch/>
        </p:blipFill>
        <p:spPr>
          <a:xfrm>
            <a:off x="7504200" y="1017720"/>
            <a:ext cx="3279240" cy="3279240"/>
          </a:xfrm>
          <a:prstGeom prst="rect">
            <a:avLst/>
          </a:prstGeom>
          <a:ln w="0">
            <a:noFill/>
          </a:ln>
        </p:spPr>
      </p:pic>
      <p:sp>
        <p:nvSpPr>
          <p:cNvPr id="112" name="TextBox 3"/>
          <p:cNvSpPr/>
          <p:nvPr/>
        </p:nvSpPr>
        <p:spPr>
          <a:xfrm>
            <a:off x="4183200" y="4297320"/>
            <a:ext cx="9920880" cy="169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13382"/>
              </a:lnSpc>
            </a:pPr>
            <a:r>
              <a:rPr b="0" lang="en-US" sz="11150" spc="-1" strike="noStrike">
                <a:solidFill>
                  <a:srgbClr val="000000"/>
                </a:solidFill>
                <a:latin typeface="Poppins Medium"/>
                <a:ea typeface="DejaVu Sans"/>
              </a:rPr>
              <a:t>MÓDULO 02</a:t>
            </a:r>
            <a:endParaRPr b="0" lang="pt-BR" sz="11150" spc="-1" strike="noStrike">
              <a:latin typeface="Arial"/>
            </a:endParaRPr>
          </a:p>
        </p:txBody>
      </p:sp>
      <p:sp>
        <p:nvSpPr>
          <p:cNvPr id="113" name="TextBox 4"/>
          <p:cNvSpPr/>
          <p:nvPr/>
        </p:nvSpPr>
        <p:spPr>
          <a:xfrm>
            <a:off x="5374080" y="5805360"/>
            <a:ext cx="7539480" cy="40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183"/>
              </a:lnSpc>
            </a:pPr>
            <a:r>
              <a:rPr b="0" lang="en-US" sz="2450" spc="-1" strike="noStrike">
                <a:solidFill>
                  <a:srgbClr val="000000"/>
                </a:solidFill>
                <a:latin typeface="Poppins Medium"/>
                <a:ea typeface="DejaVu Sans"/>
              </a:rPr>
              <a:t>CONSULTÓRIO ONLINE</a:t>
            </a:r>
            <a:endParaRPr b="0" lang="pt-BR" sz="2450" spc="-1" strike="noStrike">
              <a:latin typeface="Arial"/>
            </a:endParaRPr>
          </a:p>
        </p:txBody>
      </p:sp>
      <p:pic>
        <p:nvPicPr>
          <p:cNvPr id="114" name="Picture 5" descr=""/>
          <p:cNvPicPr/>
          <p:nvPr/>
        </p:nvPicPr>
        <p:blipFill>
          <a:blip r:embed="rId2"/>
          <a:stretch/>
        </p:blipFill>
        <p:spPr>
          <a:xfrm flipH="1" rot="16200000">
            <a:off x="-9697680" y="40320"/>
            <a:ext cx="17374680" cy="1843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2"/>
          <p:cNvSpPr/>
          <p:nvPr/>
        </p:nvSpPr>
        <p:spPr>
          <a:xfrm>
            <a:off x="1028880" y="476280"/>
            <a:ext cx="1677600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759"/>
              </a:lnSpc>
            </a:pPr>
            <a:r>
              <a:rPr b="0" lang="en-US" sz="7300" spc="-1" strike="noStrike">
                <a:solidFill>
                  <a:srgbClr val="000000"/>
                </a:solidFill>
                <a:latin typeface="Poppins Medium"/>
                <a:ea typeface="DejaVu Sans"/>
              </a:rPr>
              <a:t>DOCUMENTO DE VISÃO</a:t>
            </a:r>
            <a:endParaRPr b="0" lang="pt-BR" sz="7300" spc="-1" strike="noStrike">
              <a:latin typeface="Arial"/>
            </a:endParaRPr>
          </a:p>
        </p:txBody>
      </p:sp>
      <p:sp>
        <p:nvSpPr>
          <p:cNvPr id="116" name="TextBox 3"/>
          <p:cNvSpPr/>
          <p:nvPr/>
        </p:nvSpPr>
        <p:spPr>
          <a:xfrm>
            <a:off x="3272760" y="1537200"/>
            <a:ext cx="117417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280"/>
              </a:lnSpc>
              <a:tabLst>
                <a:tab algn="l" pos="0"/>
              </a:tabLst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Problema: Danilelly  </a:t>
            </a:r>
            <a:endParaRPr b="0" lang="pt-BR" sz="3060" spc="-1" strike="noStrike">
              <a:latin typeface="Arial"/>
            </a:endParaRPr>
          </a:p>
        </p:txBody>
      </p:sp>
      <p:sp>
        <p:nvSpPr>
          <p:cNvPr id="117" name="TextBox 4"/>
          <p:cNvSpPr/>
          <p:nvPr/>
        </p:nvSpPr>
        <p:spPr>
          <a:xfrm>
            <a:off x="610200" y="8202600"/>
            <a:ext cx="14404320" cy="108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280"/>
              </a:lnSpc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Utilize do que já foi estabelecido pelo módulo na </a:t>
            </a:r>
            <a:endParaRPr b="0" lang="pt-BR" sz="3060" spc="-1" strike="noStrike">
              <a:latin typeface="Arial"/>
            </a:endParaRPr>
          </a:p>
          <a:p>
            <a:pPr>
              <a:lnSpc>
                <a:spcPts val="4280"/>
              </a:lnSpc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documentação (resuma se necessário) em forma de texto por favor.</a:t>
            </a:r>
            <a:endParaRPr b="0" lang="pt-BR" sz="3060" spc="-1" strike="noStrike">
              <a:latin typeface="Arial"/>
            </a:endParaRPr>
          </a:p>
        </p:txBody>
      </p:sp>
      <p:pic>
        <p:nvPicPr>
          <p:cNvPr id="118" name="Picture 5" descr=""/>
          <p:cNvPicPr/>
          <p:nvPr/>
        </p:nvPicPr>
        <p:blipFill>
          <a:blip r:embed="rId1"/>
          <a:stretch/>
        </p:blipFill>
        <p:spPr>
          <a:xfrm rot="967800">
            <a:off x="14301720" y="-3411720"/>
            <a:ext cx="8369640" cy="888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Box 2"/>
          <p:cNvSpPr/>
          <p:nvPr/>
        </p:nvSpPr>
        <p:spPr>
          <a:xfrm>
            <a:off x="1028880" y="476280"/>
            <a:ext cx="1677600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759"/>
              </a:lnSpc>
            </a:pPr>
            <a:r>
              <a:rPr b="0" lang="en-US" sz="7300" spc="-1" strike="noStrike">
                <a:solidFill>
                  <a:srgbClr val="000000"/>
                </a:solidFill>
                <a:latin typeface="Poppins Medium"/>
                <a:ea typeface="DejaVu Sans"/>
              </a:rPr>
              <a:t>DOCUMENTO DE VISÃO</a:t>
            </a:r>
            <a:endParaRPr b="0" lang="pt-BR" sz="7300" spc="-1" strike="noStrike">
              <a:latin typeface="Arial"/>
            </a:endParaRPr>
          </a:p>
        </p:txBody>
      </p:sp>
      <p:sp>
        <p:nvSpPr>
          <p:cNvPr id="120" name="TextBox 3"/>
          <p:cNvSpPr/>
          <p:nvPr/>
        </p:nvSpPr>
        <p:spPr>
          <a:xfrm>
            <a:off x="3272760" y="1537200"/>
            <a:ext cx="117417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280"/>
              </a:lnSpc>
              <a:tabLst>
                <a:tab algn="l" pos="0"/>
              </a:tabLst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Stakeholders: Beatriz  </a:t>
            </a:r>
            <a:endParaRPr b="0" lang="pt-BR" sz="3060" spc="-1" strike="noStrike">
              <a:latin typeface="Arial"/>
            </a:endParaRPr>
          </a:p>
        </p:txBody>
      </p:sp>
      <p:pic>
        <p:nvPicPr>
          <p:cNvPr id="121" name="Picture 4" descr=""/>
          <p:cNvPicPr/>
          <p:nvPr/>
        </p:nvPicPr>
        <p:blipFill>
          <a:blip r:embed="rId1"/>
          <a:stretch/>
        </p:blipFill>
        <p:spPr>
          <a:xfrm rot="19834200">
            <a:off x="-3156480" y="4818240"/>
            <a:ext cx="8369640" cy="8880480"/>
          </a:xfrm>
          <a:prstGeom prst="rect">
            <a:avLst/>
          </a:prstGeom>
          <a:ln w="0">
            <a:noFill/>
          </a:ln>
        </p:spPr>
      </p:pic>
      <p:sp>
        <p:nvSpPr>
          <p:cNvPr id="122" name="TextBox 5"/>
          <p:cNvSpPr/>
          <p:nvPr/>
        </p:nvSpPr>
        <p:spPr>
          <a:xfrm>
            <a:off x="564120" y="8407800"/>
            <a:ext cx="9522360" cy="163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280"/>
              </a:lnSpc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Siga o que está no próprio documento de visão </a:t>
            </a:r>
            <a:endParaRPr b="0" lang="pt-BR" sz="3060" spc="-1" strike="noStrike">
              <a:latin typeface="Arial"/>
            </a:endParaRPr>
          </a:p>
          <a:p>
            <a:pPr>
              <a:lnSpc>
                <a:spcPts val="4280"/>
              </a:lnSpc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(resuma se necessário)</a:t>
            </a:r>
            <a:endParaRPr b="0" lang="pt-BR" sz="3060" spc="-1" strike="noStrike">
              <a:latin typeface="Arial"/>
            </a:endParaRPr>
          </a:p>
          <a:p>
            <a:pPr>
              <a:lnSpc>
                <a:spcPts val="4280"/>
              </a:lnSpc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OBS: Coloque se o stakeholder é ou não usuário.</a:t>
            </a:r>
            <a:endParaRPr b="0" lang="pt-BR" sz="3060" spc="-1" strike="noStrike">
              <a:latin typeface="Arial"/>
            </a:endParaRPr>
          </a:p>
        </p:txBody>
      </p:sp>
      <p:graphicFrame>
        <p:nvGraphicFramePr>
          <p:cNvPr id="123" name="Tabela 1"/>
          <p:cNvGraphicFramePr/>
          <p:nvPr/>
        </p:nvGraphicFramePr>
        <p:xfrm>
          <a:off x="943920" y="3018960"/>
          <a:ext cx="12191400" cy="990360"/>
        </p:xfrm>
        <a:graphic>
          <a:graphicData uri="http://schemas.openxmlformats.org/drawingml/2006/table">
            <a:tbl>
              <a:tblPr/>
              <a:tblGrid>
                <a:gridCol w="4063680"/>
                <a:gridCol w="4063680"/>
                <a:gridCol w="4064400"/>
                <a:gridCol w="4064400"/>
              </a:tblGrid>
              <a:tr h="5792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Nome</a:t>
                      </a:r>
                      <a:endParaRPr b="0" lang="pt-BR" sz="32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cdad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Descrição</a:t>
                      </a:r>
                      <a:endParaRPr b="0" lang="pt-BR" sz="32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cdad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Responsabilidades</a:t>
                      </a:r>
                      <a:endParaRPr b="0" lang="pt-BR" sz="32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cdad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216000" indent="-216000" algn="ctr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É usuário?</a:t>
                      </a:r>
                      <a:endParaRPr b="1" lang="pt-BR" sz="3200" spc="-1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cdad3"/>
                    </a:solidFill>
                  </a:tcPr>
                </a:tc>
              </a:tr>
              <a:tr h="48744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2" descr=""/>
          <p:cNvPicPr/>
          <p:nvPr/>
        </p:nvPicPr>
        <p:blipFill>
          <a:blip r:embed="rId1"/>
          <a:stretch/>
        </p:blipFill>
        <p:spPr>
          <a:xfrm rot="5400000">
            <a:off x="12009600" y="-702360"/>
            <a:ext cx="17374680" cy="18434880"/>
          </a:xfrm>
          <a:prstGeom prst="rect">
            <a:avLst/>
          </a:prstGeom>
          <a:ln w="0">
            <a:noFill/>
          </a:ln>
        </p:spPr>
      </p:pic>
      <p:sp>
        <p:nvSpPr>
          <p:cNvPr id="47" name="TextBox 3"/>
          <p:cNvSpPr/>
          <p:nvPr/>
        </p:nvSpPr>
        <p:spPr>
          <a:xfrm>
            <a:off x="2134080" y="1079640"/>
            <a:ext cx="14019120" cy="100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7920"/>
              </a:lnSpc>
            </a:pPr>
            <a:r>
              <a:rPr b="0" lang="en-US" sz="7200" spc="-1" strike="noStrike">
                <a:solidFill>
                  <a:srgbClr val="000000"/>
                </a:solidFill>
                <a:latin typeface="Poppins Medium"/>
                <a:ea typeface="DejaVu Sans"/>
              </a:rPr>
              <a:t>INSTRUÇÕES GERAIS</a:t>
            </a:r>
            <a:endParaRPr b="0" lang="pt-BR" sz="7200" spc="-1" strike="noStrike">
              <a:latin typeface="Arial"/>
            </a:endParaRPr>
          </a:p>
        </p:txBody>
      </p:sp>
      <p:sp>
        <p:nvSpPr>
          <p:cNvPr id="48" name="TextBox 4"/>
          <p:cNvSpPr/>
          <p:nvPr/>
        </p:nvSpPr>
        <p:spPr>
          <a:xfrm>
            <a:off x="1028880" y="2692080"/>
            <a:ext cx="16229880" cy="420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681120" indent="-340560" algn="ctr">
              <a:lnSpc>
                <a:spcPts val="4731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160" spc="-1" strike="noStrike">
                <a:solidFill>
                  <a:srgbClr val="000000"/>
                </a:solidFill>
                <a:latin typeface="Poppins Light"/>
                <a:ea typeface="DejaVu Sans"/>
              </a:rPr>
              <a:t>Cabe ao responsável por cada tópico fazer a parte escrita (slide) e a </a:t>
            </a:r>
            <a:endParaRPr b="0" lang="pt-BR" sz="3160" spc="-1" strike="noStrike">
              <a:latin typeface="Arial"/>
            </a:endParaRPr>
          </a:p>
          <a:p>
            <a:pPr algn="ctr">
              <a:lnSpc>
                <a:spcPts val="4731"/>
              </a:lnSpc>
            </a:pPr>
            <a:r>
              <a:rPr b="0" lang="en-US" sz="3160" spc="-1" strike="noStrike">
                <a:solidFill>
                  <a:srgbClr val="000000"/>
                </a:solidFill>
                <a:latin typeface="arial"/>
                <a:ea typeface="DejaVu Sans"/>
              </a:rPr>
              <a:t>apresentação;</a:t>
            </a:r>
            <a:endParaRPr b="0" lang="pt-BR" sz="3160" spc="-1" strike="noStrike">
              <a:latin typeface="Arial"/>
            </a:endParaRPr>
          </a:p>
          <a:p>
            <a:pPr lvl="1" marL="681120" indent="-340560" algn="ctr">
              <a:lnSpc>
                <a:spcPts val="4731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160" spc="-1" strike="noStrike">
                <a:solidFill>
                  <a:srgbClr val="000000"/>
                </a:solidFill>
                <a:latin typeface="arial"/>
                <a:ea typeface="DejaVu Sans"/>
              </a:rPr>
              <a:t>Tanto na escrita quanto na apresentação é interessante que se utilize a</a:t>
            </a:r>
            <a:endParaRPr b="0" lang="pt-BR" sz="3160" spc="-1" strike="noStrike">
              <a:latin typeface="Arial"/>
            </a:endParaRPr>
          </a:p>
          <a:p>
            <a:pPr algn="ctr">
              <a:lnSpc>
                <a:spcPts val="4731"/>
              </a:lnSpc>
            </a:pPr>
            <a:r>
              <a:rPr b="0" lang="en-US" sz="3160" spc="-1" strike="noStrike">
                <a:solidFill>
                  <a:srgbClr val="000000"/>
                </a:solidFill>
                <a:latin typeface="arial"/>
                <a:ea typeface="DejaVu Sans"/>
              </a:rPr>
              <a:t>linguagem formal;</a:t>
            </a:r>
            <a:endParaRPr b="0" lang="pt-BR" sz="3160" spc="-1" strike="noStrike">
              <a:latin typeface="Arial"/>
            </a:endParaRPr>
          </a:p>
          <a:p>
            <a:pPr lvl="1" marL="681120" indent="-340560" algn="ctr">
              <a:lnSpc>
                <a:spcPts val="4731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160" spc="-1" strike="noStrike">
                <a:solidFill>
                  <a:srgbClr val="000000"/>
                </a:solidFill>
                <a:latin typeface="arial"/>
                <a:ea typeface="DejaVu Sans"/>
              </a:rPr>
              <a:t>Entrega até dia 23</a:t>
            </a:r>
            <a:r>
              <a:rPr b="0" lang="en-US" sz="3160" spc="-1" strike="noStrike">
                <a:solidFill>
                  <a:srgbClr val="000000"/>
                </a:solidFill>
                <a:latin typeface="Arimo Bold"/>
                <a:ea typeface="DejaVu Sans"/>
              </a:rPr>
              <a:t>/04</a:t>
            </a:r>
            <a:r>
              <a:rPr b="0" lang="en-US" sz="3160" spc="-1" strike="noStrike">
                <a:solidFill>
                  <a:srgbClr val="000000"/>
                </a:solidFill>
                <a:latin typeface="arial"/>
                <a:ea typeface="DejaVu Sans"/>
              </a:rPr>
              <a:t>, para o interpessoal responsável do seu módulo;</a:t>
            </a:r>
            <a:endParaRPr b="0" lang="pt-BR" sz="3160" spc="-1" strike="noStrike">
              <a:latin typeface="Arial"/>
            </a:endParaRPr>
          </a:p>
          <a:p>
            <a:pPr lvl="1" marL="681120" indent="-340560" algn="ctr">
              <a:lnSpc>
                <a:spcPts val="4731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160" spc="-1" strike="noStrike">
                <a:solidFill>
                  <a:srgbClr val="000000"/>
                </a:solidFill>
                <a:latin typeface="arial"/>
                <a:ea typeface="DejaVu Sans"/>
              </a:rPr>
              <a:t>Os padrões de fontes e cores devem ser mantidos;</a:t>
            </a:r>
            <a:endParaRPr b="0" lang="pt-BR" sz="3160" spc="-1" strike="noStrike">
              <a:latin typeface="Arial"/>
            </a:endParaRPr>
          </a:p>
          <a:p>
            <a:pPr lvl="1" marL="681120" indent="-340560" algn="ctr">
              <a:lnSpc>
                <a:spcPts val="4731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160" spc="-1" strike="noStrike">
                <a:solidFill>
                  <a:srgbClr val="000000"/>
                </a:solidFill>
                <a:latin typeface="arial"/>
                <a:ea typeface="DejaVu Sans"/>
              </a:rPr>
              <a:t>Qualquer dúvida entrar em contato com o líder desta atividade do seu módulo.</a:t>
            </a:r>
            <a:endParaRPr b="0" lang="pt-BR" sz="31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2"/>
          <p:cNvSpPr/>
          <p:nvPr/>
        </p:nvSpPr>
        <p:spPr>
          <a:xfrm>
            <a:off x="1028880" y="476280"/>
            <a:ext cx="1677600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759"/>
              </a:lnSpc>
            </a:pPr>
            <a:r>
              <a:rPr b="0" lang="en-US" sz="7300" spc="-1" strike="noStrike">
                <a:solidFill>
                  <a:srgbClr val="000000"/>
                </a:solidFill>
                <a:latin typeface="Poppins Medium"/>
                <a:ea typeface="DejaVu Sans"/>
              </a:rPr>
              <a:t>DOCUMENTO DE VISÃO</a:t>
            </a:r>
            <a:endParaRPr b="0" lang="pt-BR" sz="7300" spc="-1" strike="noStrike">
              <a:latin typeface="Arial"/>
            </a:endParaRPr>
          </a:p>
        </p:txBody>
      </p:sp>
      <p:sp>
        <p:nvSpPr>
          <p:cNvPr id="125" name="TextBox 3"/>
          <p:cNvSpPr/>
          <p:nvPr/>
        </p:nvSpPr>
        <p:spPr>
          <a:xfrm>
            <a:off x="3272760" y="1537200"/>
            <a:ext cx="117417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280"/>
              </a:lnSpc>
              <a:tabLst>
                <a:tab algn="l" pos="0"/>
              </a:tabLst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Visão Geral (Imagem): Nailton </a:t>
            </a:r>
            <a:endParaRPr b="0" lang="pt-BR" sz="3060" spc="-1" strike="noStrike">
              <a:latin typeface="Arial"/>
            </a:endParaRPr>
          </a:p>
        </p:txBody>
      </p:sp>
      <p:sp>
        <p:nvSpPr>
          <p:cNvPr id="126" name="TextBox 4"/>
          <p:cNvSpPr/>
          <p:nvPr/>
        </p:nvSpPr>
        <p:spPr>
          <a:xfrm>
            <a:off x="551160" y="9210600"/>
            <a:ext cx="1267200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280"/>
              </a:lnSpc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 </a:t>
            </a: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Adicione aqui a imagem contida na documentação do módulo</a:t>
            </a:r>
            <a:endParaRPr b="0" lang="pt-BR" sz="3060" spc="-1" strike="noStrike">
              <a:latin typeface="Arial"/>
            </a:endParaRPr>
          </a:p>
        </p:txBody>
      </p:sp>
      <p:pic>
        <p:nvPicPr>
          <p:cNvPr id="127" name="Picture 5" descr=""/>
          <p:cNvPicPr/>
          <p:nvPr/>
        </p:nvPicPr>
        <p:blipFill>
          <a:blip r:embed="rId1"/>
          <a:stretch/>
        </p:blipFill>
        <p:spPr>
          <a:xfrm rot="967800">
            <a:off x="14301720" y="-3411720"/>
            <a:ext cx="8369640" cy="888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2"/>
          <p:cNvSpPr/>
          <p:nvPr/>
        </p:nvSpPr>
        <p:spPr>
          <a:xfrm>
            <a:off x="1028880" y="476280"/>
            <a:ext cx="1677600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759"/>
              </a:lnSpc>
            </a:pPr>
            <a:r>
              <a:rPr b="0" lang="en-US" sz="7300" spc="-1" strike="noStrike">
                <a:solidFill>
                  <a:srgbClr val="000000"/>
                </a:solidFill>
                <a:latin typeface="Poppins Medium"/>
                <a:ea typeface="DejaVu Sans"/>
              </a:rPr>
              <a:t>DOCUMENTO DE REQUISITOS</a:t>
            </a:r>
            <a:endParaRPr b="0" lang="pt-BR" sz="7300" spc="-1" strike="noStrike">
              <a:latin typeface="Arial"/>
            </a:endParaRPr>
          </a:p>
        </p:txBody>
      </p:sp>
      <p:sp>
        <p:nvSpPr>
          <p:cNvPr id="129" name="TextBox 3"/>
          <p:cNvSpPr/>
          <p:nvPr/>
        </p:nvSpPr>
        <p:spPr>
          <a:xfrm>
            <a:off x="3272760" y="1537200"/>
            <a:ext cx="117417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280"/>
              </a:lnSpc>
              <a:tabLst>
                <a:tab algn="l" pos="0"/>
              </a:tabLst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 </a:t>
            </a: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Funcionais: Renan  </a:t>
            </a:r>
            <a:endParaRPr b="0" lang="pt-BR" sz="3060" spc="-1" strike="noStrike">
              <a:latin typeface="Arial"/>
            </a:endParaRPr>
          </a:p>
        </p:txBody>
      </p:sp>
      <p:pic>
        <p:nvPicPr>
          <p:cNvPr id="130" name="Picture 4" descr=""/>
          <p:cNvPicPr/>
          <p:nvPr/>
        </p:nvPicPr>
        <p:blipFill>
          <a:blip r:embed="rId1"/>
          <a:stretch/>
        </p:blipFill>
        <p:spPr>
          <a:xfrm rot="19834200">
            <a:off x="-3156480" y="4818240"/>
            <a:ext cx="8369640" cy="8880480"/>
          </a:xfrm>
          <a:prstGeom prst="rect">
            <a:avLst/>
          </a:prstGeom>
          <a:ln w="0">
            <a:noFill/>
          </a:ln>
        </p:spPr>
      </p:pic>
      <p:sp>
        <p:nvSpPr>
          <p:cNvPr id="131" name="TextBox 5"/>
          <p:cNvSpPr/>
          <p:nvPr/>
        </p:nvSpPr>
        <p:spPr>
          <a:xfrm>
            <a:off x="675000" y="9210600"/>
            <a:ext cx="757908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280"/>
              </a:lnSpc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 </a:t>
            </a: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OBS: Máximo 5 requisitos / 1 por slide </a:t>
            </a:r>
            <a:endParaRPr b="0" lang="pt-BR" sz="30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2" descr=""/>
          <p:cNvPicPr/>
          <p:nvPr/>
        </p:nvPicPr>
        <p:blipFill>
          <a:blip r:embed="rId1"/>
          <a:stretch/>
        </p:blipFill>
        <p:spPr>
          <a:xfrm rot="967800">
            <a:off x="14301720" y="-3411720"/>
            <a:ext cx="8369640" cy="8880480"/>
          </a:xfrm>
          <a:prstGeom prst="rect">
            <a:avLst/>
          </a:prstGeom>
          <a:ln w="0">
            <a:noFill/>
          </a:ln>
        </p:spPr>
      </p:pic>
      <p:sp>
        <p:nvSpPr>
          <p:cNvPr id="133" name="TextBox 3"/>
          <p:cNvSpPr/>
          <p:nvPr/>
        </p:nvSpPr>
        <p:spPr>
          <a:xfrm>
            <a:off x="1028880" y="476280"/>
            <a:ext cx="1677600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759"/>
              </a:lnSpc>
            </a:pPr>
            <a:r>
              <a:rPr b="0" lang="en-US" sz="7300" spc="-1" strike="noStrike">
                <a:solidFill>
                  <a:srgbClr val="000000"/>
                </a:solidFill>
                <a:latin typeface="Poppins Medium"/>
                <a:ea typeface="DejaVu Sans"/>
              </a:rPr>
              <a:t>DOCUMENTO DE REQUISITOS</a:t>
            </a:r>
            <a:endParaRPr b="0" lang="pt-BR" sz="7300" spc="-1" strike="noStrike">
              <a:latin typeface="Arial"/>
            </a:endParaRPr>
          </a:p>
        </p:txBody>
      </p:sp>
      <p:sp>
        <p:nvSpPr>
          <p:cNvPr id="134" name="TextBox 4"/>
          <p:cNvSpPr/>
          <p:nvPr/>
        </p:nvSpPr>
        <p:spPr>
          <a:xfrm>
            <a:off x="3272760" y="1537200"/>
            <a:ext cx="117417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280"/>
              </a:lnSpc>
              <a:tabLst>
                <a:tab algn="l" pos="0"/>
              </a:tabLst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Não Funcionais: Larissa P.  </a:t>
            </a:r>
            <a:endParaRPr b="0" lang="pt-BR" sz="3060" spc="-1" strike="noStrike">
              <a:latin typeface="Arial"/>
            </a:endParaRPr>
          </a:p>
        </p:txBody>
      </p:sp>
      <p:sp>
        <p:nvSpPr>
          <p:cNvPr id="135" name="TextBox 5"/>
          <p:cNvSpPr/>
          <p:nvPr/>
        </p:nvSpPr>
        <p:spPr>
          <a:xfrm>
            <a:off x="664200" y="8706600"/>
            <a:ext cx="1383948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280"/>
              </a:lnSpc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 </a:t>
            </a: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OBS: Apenas os específicos do módulo, não colocar os que são gerais </a:t>
            </a:r>
            <a:endParaRPr b="0" lang="pt-BR" sz="30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Box 2"/>
          <p:cNvSpPr/>
          <p:nvPr/>
        </p:nvSpPr>
        <p:spPr>
          <a:xfrm>
            <a:off x="1028880" y="476280"/>
            <a:ext cx="1677600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759"/>
              </a:lnSpc>
            </a:pPr>
            <a:r>
              <a:rPr b="0" lang="en-US" sz="7300" spc="-1" strike="noStrike">
                <a:solidFill>
                  <a:srgbClr val="000000"/>
                </a:solidFill>
                <a:latin typeface="Poppins Medium"/>
                <a:ea typeface="DejaVu Sans"/>
              </a:rPr>
              <a:t>PRIORIZAÇÃO DOS REQUISITOS</a:t>
            </a:r>
            <a:endParaRPr b="0" lang="pt-BR" sz="7300" spc="-1" strike="noStrike">
              <a:latin typeface="Arial"/>
            </a:endParaRPr>
          </a:p>
        </p:txBody>
      </p:sp>
      <p:sp>
        <p:nvSpPr>
          <p:cNvPr id="137" name="TextBox 3"/>
          <p:cNvSpPr/>
          <p:nvPr/>
        </p:nvSpPr>
        <p:spPr>
          <a:xfrm>
            <a:off x="3272760" y="1537200"/>
            <a:ext cx="117417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280"/>
              </a:lnSpc>
              <a:tabLst>
                <a:tab algn="l" pos="0"/>
              </a:tabLst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Funcionais: Sophia  </a:t>
            </a:r>
            <a:endParaRPr b="0" lang="pt-BR" sz="3060" spc="-1" strike="noStrike">
              <a:latin typeface="Arial"/>
            </a:endParaRPr>
          </a:p>
        </p:txBody>
      </p:sp>
      <p:pic>
        <p:nvPicPr>
          <p:cNvPr id="138" name="Picture 4" descr=""/>
          <p:cNvPicPr/>
          <p:nvPr/>
        </p:nvPicPr>
        <p:blipFill>
          <a:blip r:embed="rId1"/>
          <a:stretch/>
        </p:blipFill>
        <p:spPr>
          <a:xfrm rot="19834200">
            <a:off x="-3156480" y="4818240"/>
            <a:ext cx="8369640" cy="8880480"/>
          </a:xfrm>
          <a:prstGeom prst="rect">
            <a:avLst/>
          </a:prstGeom>
          <a:ln w="0">
            <a:noFill/>
          </a:ln>
        </p:spPr>
      </p:pic>
      <p:sp>
        <p:nvSpPr>
          <p:cNvPr id="139" name="TextBox 5"/>
          <p:cNvSpPr/>
          <p:nvPr/>
        </p:nvSpPr>
        <p:spPr>
          <a:xfrm>
            <a:off x="546120" y="8706600"/>
            <a:ext cx="17258760" cy="108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280"/>
              </a:lnSpc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OBS: Na apresentação é  necessário que o grupo não se limite em apenas citar as prioridades, mas sim explica-las. </a:t>
            </a:r>
            <a:endParaRPr b="0" lang="pt-BR" sz="3060" spc="-1" strike="noStrike">
              <a:latin typeface="Arial"/>
            </a:endParaRPr>
          </a:p>
        </p:txBody>
      </p:sp>
      <p:graphicFrame>
        <p:nvGraphicFramePr>
          <p:cNvPr id="140" name="Tabela 6"/>
          <p:cNvGraphicFramePr/>
          <p:nvPr/>
        </p:nvGraphicFramePr>
        <p:xfrm>
          <a:off x="2666880" y="3110760"/>
          <a:ext cx="12191400" cy="1432440"/>
        </p:xfrm>
        <a:graphic>
          <a:graphicData uri="http://schemas.openxmlformats.org/drawingml/2006/table">
            <a:tbl>
              <a:tblPr/>
              <a:tblGrid>
                <a:gridCol w="6095880"/>
                <a:gridCol w="6095880"/>
              </a:tblGrid>
              <a:tr h="10666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Identificador de  Requisitos Funcionais</a:t>
                      </a:r>
                      <a:endParaRPr b="0" lang="pt-BR" sz="3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cdad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Priorização Final</a:t>
                      </a:r>
                      <a:endParaRPr b="0" lang="pt-BR" sz="3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cdad3"/>
                    </a:solidFill>
                  </a:tcPr>
                </a:tc>
              </a:tr>
              <a:tr h="36612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2" descr=""/>
          <p:cNvPicPr/>
          <p:nvPr/>
        </p:nvPicPr>
        <p:blipFill>
          <a:blip r:embed="rId1"/>
          <a:stretch/>
        </p:blipFill>
        <p:spPr>
          <a:xfrm rot="967800">
            <a:off x="14301720" y="-3411720"/>
            <a:ext cx="8369640" cy="8880480"/>
          </a:xfrm>
          <a:prstGeom prst="rect">
            <a:avLst/>
          </a:prstGeom>
          <a:ln w="0">
            <a:noFill/>
          </a:ln>
        </p:spPr>
      </p:pic>
      <p:sp>
        <p:nvSpPr>
          <p:cNvPr id="142" name="TextBox 3"/>
          <p:cNvSpPr/>
          <p:nvPr/>
        </p:nvSpPr>
        <p:spPr>
          <a:xfrm>
            <a:off x="1028880" y="1028880"/>
            <a:ext cx="1677600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759"/>
              </a:lnSpc>
            </a:pPr>
            <a:r>
              <a:rPr b="0" lang="en-US" sz="7300" spc="-1" strike="noStrike">
                <a:solidFill>
                  <a:srgbClr val="000000"/>
                </a:solidFill>
                <a:latin typeface="Poppins Medium"/>
                <a:ea typeface="DejaVu Sans"/>
              </a:rPr>
              <a:t>APRESENTAÇÃO DOS INTEGRANTES</a:t>
            </a:r>
            <a:endParaRPr b="0" lang="pt-BR" sz="7300" spc="-1" strike="noStrike">
              <a:latin typeface="Arial"/>
            </a:endParaRPr>
          </a:p>
        </p:txBody>
      </p:sp>
      <p:sp>
        <p:nvSpPr>
          <p:cNvPr id="143" name="TextBox 4"/>
          <p:cNvSpPr/>
          <p:nvPr/>
        </p:nvSpPr>
        <p:spPr>
          <a:xfrm>
            <a:off x="1028880" y="3299760"/>
            <a:ext cx="13340160" cy="24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749880" indent="-375120" algn="just">
              <a:lnSpc>
                <a:spcPts val="4864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80" spc="-1" strike="noStrike">
                <a:solidFill>
                  <a:srgbClr val="000000"/>
                </a:solidFill>
                <a:latin typeface="Poppins Medium"/>
                <a:ea typeface="DejaVu Sans"/>
              </a:rPr>
              <a:t>Nome:</a:t>
            </a:r>
            <a:endParaRPr b="0" lang="pt-BR" sz="3480" spc="-1" strike="noStrike">
              <a:latin typeface="Arial"/>
            </a:endParaRPr>
          </a:p>
          <a:p>
            <a:pPr lvl="1" marL="749880" indent="-375120" algn="just">
              <a:lnSpc>
                <a:spcPts val="4864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80" spc="-1" strike="noStrike">
                <a:solidFill>
                  <a:srgbClr val="000000"/>
                </a:solidFill>
                <a:latin typeface="arial"/>
                <a:ea typeface="DejaVu Sans"/>
              </a:rPr>
              <a:t>Papel:</a:t>
            </a:r>
            <a:endParaRPr b="0" lang="pt-BR" sz="3480" spc="-1" strike="noStrike">
              <a:latin typeface="Arial"/>
            </a:endParaRPr>
          </a:p>
          <a:p>
            <a:pPr lvl="1" marL="749880" indent="-375120" algn="just">
              <a:lnSpc>
                <a:spcPts val="4864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80" spc="-1" strike="noStrike">
                <a:solidFill>
                  <a:srgbClr val="000000"/>
                </a:solidFill>
                <a:latin typeface="arial"/>
                <a:ea typeface="DejaVu Sans"/>
              </a:rPr>
              <a:t>Atividades que executou:</a:t>
            </a:r>
            <a:endParaRPr b="0" lang="pt-BR" sz="3480" spc="-1" strike="noStrike">
              <a:latin typeface="Arial"/>
            </a:endParaRPr>
          </a:p>
          <a:p>
            <a:pPr lvl="1" marL="749880" indent="-375120" algn="just">
              <a:lnSpc>
                <a:spcPts val="4864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80" spc="-1" strike="noStrike">
                <a:solidFill>
                  <a:srgbClr val="000000"/>
                </a:solidFill>
                <a:latin typeface="arial"/>
                <a:ea typeface="DejaVu Sans"/>
              </a:rPr>
              <a:t>Dificuldades/Sugestões:</a:t>
            </a:r>
            <a:endParaRPr b="0" lang="pt-BR" sz="34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2"/>
          <p:cNvSpPr/>
          <p:nvPr/>
        </p:nvSpPr>
        <p:spPr>
          <a:xfrm>
            <a:off x="1028880" y="675360"/>
            <a:ext cx="1677600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759"/>
              </a:lnSpc>
            </a:pPr>
            <a:r>
              <a:rPr b="0" lang="en-US" sz="7300" spc="-1" strike="noStrike">
                <a:solidFill>
                  <a:srgbClr val="000000"/>
                </a:solidFill>
                <a:latin typeface="Poppins Medium"/>
                <a:ea typeface="DejaVu Sans"/>
              </a:rPr>
              <a:t>AVALIAÇÃO</a:t>
            </a:r>
            <a:endParaRPr b="0" lang="pt-BR" sz="7300" spc="-1" strike="noStrike">
              <a:latin typeface="Arial"/>
            </a:endParaRPr>
          </a:p>
        </p:txBody>
      </p:sp>
      <p:pic>
        <p:nvPicPr>
          <p:cNvPr id="145" name="Picture 3" descr=""/>
          <p:cNvPicPr/>
          <p:nvPr/>
        </p:nvPicPr>
        <p:blipFill>
          <a:blip r:embed="rId1"/>
          <a:stretch/>
        </p:blipFill>
        <p:spPr>
          <a:xfrm rot="19834200">
            <a:off x="-3156480" y="4818240"/>
            <a:ext cx="8369640" cy="8880480"/>
          </a:xfrm>
          <a:prstGeom prst="rect">
            <a:avLst/>
          </a:prstGeom>
          <a:ln w="0">
            <a:noFill/>
          </a:ln>
        </p:spPr>
      </p:pic>
      <p:sp>
        <p:nvSpPr>
          <p:cNvPr id="146" name="TextBox 4"/>
          <p:cNvSpPr/>
          <p:nvPr/>
        </p:nvSpPr>
        <p:spPr>
          <a:xfrm>
            <a:off x="792360" y="9210600"/>
            <a:ext cx="960084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280"/>
              </a:lnSpc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OBS: Explicar também parâmetros de avaliação.</a:t>
            </a:r>
            <a:endParaRPr b="0" lang="pt-BR" sz="3060" spc="-1" strike="noStrike">
              <a:latin typeface="Arial"/>
            </a:endParaRPr>
          </a:p>
        </p:txBody>
      </p:sp>
      <p:graphicFrame>
        <p:nvGraphicFramePr>
          <p:cNvPr id="147" name="Tabela 6"/>
          <p:cNvGraphicFramePr/>
          <p:nvPr/>
        </p:nvGraphicFramePr>
        <p:xfrm>
          <a:off x="3321000" y="2400480"/>
          <a:ext cx="12191400" cy="4592880"/>
        </p:xfrm>
        <a:graphic>
          <a:graphicData uri="http://schemas.openxmlformats.org/drawingml/2006/table">
            <a:tbl>
              <a:tblPr/>
              <a:tblGrid>
                <a:gridCol w="6172200"/>
                <a:gridCol w="6019560"/>
              </a:tblGrid>
              <a:tr h="6094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Nomes</a:t>
                      </a:r>
                      <a:endParaRPr b="0" lang="pt-BR" sz="3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cdad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Notas</a:t>
                      </a:r>
                      <a:endParaRPr b="0" lang="pt-BR" sz="3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cdad3"/>
                    </a:solidFill>
                  </a:tcPr>
                </a:tc>
              </a:tr>
              <a:tr h="60948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</a:tr>
              <a:tr h="53316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60948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</a:tr>
              <a:tr h="43848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62820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</a:tr>
              <a:tr h="57060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9436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8" name="Tabela 6"/>
          <p:cNvGraphicFramePr/>
          <p:nvPr/>
        </p:nvGraphicFramePr>
        <p:xfrm>
          <a:off x="3321000" y="7678080"/>
          <a:ext cx="12191400" cy="702360"/>
        </p:xfrm>
        <a:graphic>
          <a:graphicData uri="http://schemas.openxmlformats.org/drawingml/2006/table">
            <a:tbl>
              <a:tblPr/>
              <a:tblGrid>
                <a:gridCol w="6095880"/>
                <a:gridCol w="6095880"/>
              </a:tblGrid>
              <a:tr h="7027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Nota Grupo</a:t>
                      </a:r>
                      <a:endParaRPr b="0" lang="pt-BR" sz="3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cdad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cdad3"/>
                    </a:solidFill>
                  </a:tcPr>
                </a:tc>
              </a:tr>
            </a:tbl>
          </a:graphicData>
        </a:graphic>
      </p:graphicFrame>
      <p:sp>
        <p:nvSpPr>
          <p:cNvPr id="149" name=""/>
          <p:cNvSpPr/>
          <p:nvPr/>
        </p:nvSpPr>
        <p:spPr>
          <a:xfrm>
            <a:off x="5760000" y="-540000"/>
            <a:ext cx="1803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"/>
          <p:cNvSpPr/>
          <p:nvPr/>
        </p:nvSpPr>
        <p:spPr>
          <a:xfrm>
            <a:off x="7560000" y="1980000"/>
            <a:ext cx="1803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"/>
          <p:cNvSpPr/>
          <p:nvPr/>
        </p:nvSpPr>
        <p:spPr>
          <a:xfrm>
            <a:off x="6840000" y="1787400"/>
            <a:ext cx="503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Arieli/Danielly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2"/>
          <p:cNvSpPr/>
          <p:nvPr/>
        </p:nvSpPr>
        <p:spPr>
          <a:xfrm>
            <a:off x="4183200" y="4205160"/>
            <a:ext cx="9920880" cy="169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13382"/>
              </a:lnSpc>
            </a:pPr>
            <a:r>
              <a:rPr b="0" lang="en-US" sz="11150" spc="-1" strike="noStrike">
                <a:solidFill>
                  <a:srgbClr val="000000"/>
                </a:solidFill>
                <a:latin typeface="Poppins Medium"/>
                <a:ea typeface="DejaVu Sans"/>
              </a:rPr>
              <a:t>MÓDULO 03</a:t>
            </a:r>
            <a:endParaRPr b="0" lang="pt-BR" sz="11150" spc="-1" strike="noStrike">
              <a:latin typeface="Arial"/>
            </a:endParaRPr>
          </a:p>
        </p:txBody>
      </p:sp>
      <p:sp>
        <p:nvSpPr>
          <p:cNvPr id="153" name="TextBox 3"/>
          <p:cNvSpPr/>
          <p:nvPr/>
        </p:nvSpPr>
        <p:spPr>
          <a:xfrm>
            <a:off x="5374080" y="5693760"/>
            <a:ext cx="7539480" cy="40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183"/>
              </a:lnSpc>
            </a:pPr>
            <a:r>
              <a:rPr b="0" lang="en-US" sz="2450" spc="-1" strike="noStrike">
                <a:solidFill>
                  <a:srgbClr val="000000"/>
                </a:solidFill>
                <a:latin typeface="Poppins Medium"/>
                <a:ea typeface="DejaVu Sans"/>
              </a:rPr>
              <a:t>SERVIÇOS MÉDICOS ONLINE</a:t>
            </a:r>
            <a:endParaRPr b="0" lang="pt-BR" sz="2450" spc="-1" strike="noStrike">
              <a:latin typeface="Arial"/>
            </a:endParaRPr>
          </a:p>
        </p:txBody>
      </p:sp>
      <p:pic>
        <p:nvPicPr>
          <p:cNvPr id="154" name="Picture 4" descr=""/>
          <p:cNvPicPr/>
          <p:nvPr/>
        </p:nvPicPr>
        <p:blipFill>
          <a:blip r:embed="rId1"/>
          <a:stretch/>
        </p:blipFill>
        <p:spPr>
          <a:xfrm rot="5400000">
            <a:off x="12009600" y="-702360"/>
            <a:ext cx="17374680" cy="18434880"/>
          </a:xfrm>
          <a:prstGeom prst="rect">
            <a:avLst/>
          </a:prstGeom>
          <a:ln w="0">
            <a:noFill/>
          </a:ln>
        </p:spPr>
      </p:pic>
      <p:pic>
        <p:nvPicPr>
          <p:cNvPr id="155" name="Picture 5" descr=""/>
          <p:cNvPicPr/>
          <p:nvPr/>
        </p:nvPicPr>
        <p:blipFill>
          <a:blip r:embed="rId2"/>
          <a:stretch/>
        </p:blipFill>
        <p:spPr>
          <a:xfrm>
            <a:off x="7434360" y="785880"/>
            <a:ext cx="3418560" cy="341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2"/>
          <p:cNvSpPr/>
          <p:nvPr/>
        </p:nvSpPr>
        <p:spPr>
          <a:xfrm>
            <a:off x="1028880" y="476280"/>
            <a:ext cx="1677600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759"/>
              </a:lnSpc>
            </a:pPr>
            <a:r>
              <a:rPr b="0" lang="en-US" sz="7300" spc="-1" strike="noStrike">
                <a:solidFill>
                  <a:srgbClr val="000000"/>
                </a:solidFill>
                <a:latin typeface="Poppins Medium"/>
                <a:ea typeface="DejaVu Sans"/>
              </a:rPr>
              <a:t>DOCUMENTO DE VISÃO</a:t>
            </a:r>
            <a:endParaRPr b="0" lang="pt-BR" sz="7300" spc="-1" strike="noStrike">
              <a:latin typeface="Arial"/>
            </a:endParaRPr>
          </a:p>
        </p:txBody>
      </p:sp>
      <p:sp>
        <p:nvSpPr>
          <p:cNvPr id="157" name="TextBox 3"/>
          <p:cNvSpPr/>
          <p:nvPr/>
        </p:nvSpPr>
        <p:spPr>
          <a:xfrm>
            <a:off x="3272760" y="1537200"/>
            <a:ext cx="117417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280"/>
              </a:lnSpc>
              <a:tabLst>
                <a:tab algn="l" pos="0"/>
              </a:tabLst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Problema: Nicoly</a:t>
            </a:r>
            <a:endParaRPr b="0" lang="pt-BR" sz="3060" spc="-1" strike="noStrike">
              <a:latin typeface="Arial"/>
            </a:endParaRPr>
          </a:p>
        </p:txBody>
      </p:sp>
      <p:pic>
        <p:nvPicPr>
          <p:cNvPr id="158" name="Picture 4" descr=""/>
          <p:cNvPicPr/>
          <p:nvPr/>
        </p:nvPicPr>
        <p:blipFill>
          <a:blip r:embed="rId1"/>
          <a:stretch/>
        </p:blipFill>
        <p:spPr>
          <a:xfrm rot="19834200">
            <a:off x="-3156480" y="4818240"/>
            <a:ext cx="8369640" cy="8880480"/>
          </a:xfrm>
          <a:prstGeom prst="rect">
            <a:avLst/>
          </a:prstGeom>
          <a:ln w="0">
            <a:noFill/>
          </a:ln>
        </p:spPr>
      </p:pic>
      <p:sp>
        <p:nvSpPr>
          <p:cNvPr id="159" name="TextBox 5"/>
          <p:cNvSpPr/>
          <p:nvPr/>
        </p:nvSpPr>
        <p:spPr>
          <a:xfrm>
            <a:off x="610200" y="8202600"/>
            <a:ext cx="14404320" cy="108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280"/>
              </a:lnSpc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Utilize do que já foi estabelecido pelo módulo na </a:t>
            </a:r>
            <a:endParaRPr b="0" lang="pt-BR" sz="3060" spc="-1" strike="noStrike">
              <a:latin typeface="Arial"/>
            </a:endParaRPr>
          </a:p>
          <a:p>
            <a:pPr>
              <a:lnSpc>
                <a:spcPts val="4280"/>
              </a:lnSpc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documentação (resuma se necessário) em forma de texto por favor.</a:t>
            </a:r>
            <a:endParaRPr b="0" lang="pt-BR" sz="30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Box 2"/>
          <p:cNvSpPr/>
          <p:nvPr/>
        </p:nvSpPr>
        <p:spPr>
          <a:xfrm>
            <a:off x="1028880" y="476280"/>
            <a:ext cx="1677600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759"/>
              </a:lnSpc>
            </a:pPr>
            <a:r>
              <a:rPr b="0" lang="en-US" sz="7300" spc="-1" strike="noStrike">
                <a:solidFill>
                  <a:srgbClr val="000000"/>
                </a:solidFill>
                <a:latin typeface="Poppins Medium"/>
                <a:ea typeface="DejaVu Sans"/>
              </a:rPr>
              <a:t>DOCUMENTO DE VISÃO</a:t>
            </a:r>
            <a:endParaRPr b="0" lang="pt-BR" sz="7300" spc="-1" strike="noStrike">
              <a:latin typeface="Arial"/>
            </a:endParaRPr>
          </a:p>
        </p:txBody>
      </p:sp>
      <p:sp>
        <p:nvSpPr>
          <p:cNvPr id="161" name="TextBox 3"/>
          <p:cNvSpPr/>
          <p:nvPr/>
        </p:nvSpPr>
        <p:spPr>
          <a:xfrm>
            <a:off x="3272760" y="1537200"/>
            <a:ext cx="117417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280"/>
              </a:lnSpc>
              <a:tabLst>
                <a:tab algn="l" pos="0"/>
              </a:tabLst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Stakeholders: Lucas  </a:t>
            </a:r>
            <a:endParaRPr b="0" lang="pt-BR" sz="3060" spc="-1" strike="noStrike">
              <a:latin typeface="Arial"/>
            </a:endParaRPr>
          </a:p>
        </p:txBody>
      </p:sp>
      <p:sp>
        <p:nvSpPr>
          <p:cNvPr id="162" name="TextBox 4"/>
          <p:cNvSpPr/>
          <p:nvPr/>
        </p:nvSpPr>
        <p:spPr>
          <a:xfrm>
            <a:off x="564120" y="8407800"/>
            <a:ext cx="9522360" cy="163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280"/>
              </a:lnSpc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Siga o que está no próprio documento de visão </a:t>
            </a:r>
            <a:endParaRPr b="0" lang="pt-BR" sz="3060" spc="-1" strike="noStrike">
              <a:latin typeface="Arial"/>
            </a:endParaRPr>
          </a:p>
          <a:p>
            <a:pPr>
              <a:lnSpc>
                <a:spcPts val="4280"/>
              </a:lnSpc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(resuma se necessário)</a:t>
            </a:r>
            <a:endParaRPr b="0" lang="pt-BR" sz="3060" spc="-1" strike="noStrike">
              <a:latin typeface="Arial"/>
            </a:endParaRPr>
          </a:p>
          <a:p>
            <a:pPr>
              <a:lnSpc>
                <a:spcPts val="4280"/>
              </a:lnSpc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OBS: Coloque se o stakeholder é ou não usuário.</a:t>
            </a:r>
            <a:endParaRPr b="0" lang="pt-BR" sz="3060" spc="-1" strike="noStrike">
              <a:latin typeface="Arial"/>
            </a:endParaRPr>
          </a:p>
        </p:txBody>
      </p:sp>
      <p:pic>
        <p:nvPicPr>
          <p:cNvPr id="163" name="Picture 5" descr=""/>
          <p:cNvPicPr/>
          <p:nvPr/>
        </p:nvPicPr>
        <p:blipFill>
          <a:blip r:embed="rId1"/>
          <a:stretch/>
        </p:blipFill>
        <p:spPr>
          <a:xfrm rot="967800">
            <a:off x="14301720" y="-3411720"/>
            <a:ext cx="8369640" cy="88804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64" name="Tabela 2"/>
          <p:cNvGraphicFramePr/>
          <p:nvPr/>
        </p:nvGraphicFramePr>
        <p:xfrm>
          <a:off x="943920" y="3018960"/>
          <a:ext cx="12191400" cy="990360"/>
        </p:xfrm>
        <a:graphic>
          <a:graphicData uri="http://schemas.openxmlformats.org/drawingml/2006/table">
            <a:tbl>
              <a:tblPr/>
              <a:tblGrid>
                <a:gridCol w="4063680"/>
                <a:gridCol w="4063680"/>
                <a:gridCol w="4064400"/>
                <a:gridCol w="4064400"/>
              </a:tblGrid>
              <a:tr h="5792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Nome</a:t>
                      </a:r>
                      <a:endParaRPr b="0" lang="pt-BR" sz="32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cdad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Descrição</a:t>
                      </a:r>
                      <a:endParaRPr b="0" lang="pt-BR" sz="32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cdad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Responsabilidades</a:t>
                      </a:r>
                      <a:endParaRPr b="0" lang="pt-BR" sz="32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cdad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216000" indent="-216000" algn="ctr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É usuário?</a:t>
                      </a:r>
                      <a:endParaRPr b="1" lang="pt-BR" sz="3200" spc="-1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cdad3"/>
                    </a:solidFill>
                  </a:tcPr>
                </a:tc>
              </a:tr>
              <a:tr h="48744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2"/>
          <p:cNvSpPr/>
          <p:nvPr/>
        </p:nvSpPr>
        <p:spPr>
          <a:xfrm>
            <a:off x="1028880" y="476280"/>
            <a:ext cx="1677600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759"/>
              </a:lnSpc>
            </a:pPr>
            <a:r>
              <a:rPr b="0" lang="en-US" sz="7300" spc="-1" strike="noStrike">
                <a:solidFill>
                  <a:srgbClr val="000000"/>
                </a:solidFill>
                <a:latin typeface="Poppins Medium"/>
                <a:ea typeface="DejaVu Sans"/>
              </a:rPr>
              <a:t>DOCUMENTO DE VISÃO</a:t>
            </a:r>
            <a:endParaRPr b="0" lang="pt-BR" sz="7300" spc="-1" strike="noStrike">
              <a:latin typeface="Arial"/>
            </a:endParaRPr>
          </a:p>
        </p:txBody>
      </p:sp>
      <p:sp>
        <p:nvSpPr>
          <p:cNvPr id="166" name="TextBox 3"/>
          <p:cNvSpPr/>
          <p:nvPr/>
        </p:nvSpPr>
        <p:spPr>
          <a:xfrm>
            <a:off x="3272760" y="1537200"/>
            <a:ext cx="117417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280"/>
              </a:lnSpc>
              <a:tabLst>
                <a:tab algn="l" pos="0"/>
              </a:tabLst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Visão Geral (Imagem): Tamires</a:t>
            </a:r>
            <a:endParaRPr b="0" lang="pt-BR" sz="3060" spc="-1" strike="noStrike">
              <a:latin typeface="Arial"/>
            </a:endParaRPr>
          </a:p>
        </p:txBody>
      </p:sp>
      <p:pic>
        <p:nvPicPr>
          <p:cNvPr id="167" name="Picture 4" descr=""/>
          <p:cNvPicPr/>
          <p:nvPr/>
        </p:nvPicPr>
        <p:blipFill>
          <a:blip r:embed="rId1"/>
          <a:stretch/>
        </p:blipFill>
        <p:spPr>
          <a:xfrm rot="19834200">
            <a:off x="-3156480" y="4818240"/>
            <a:ext cx="8369640" cy="8880480"/>
          </a:xfrm>
          <a:prstGeom prst="rect">
            <a:avLst/>
          </a:prstGeom>
          <a:ln w="0">
            <a:noFill/>
          </a:ln>
        </p:spPr>
      </p:pic>
      <p:sp>
        <p:nvSpPr>
          <p:cNvPr id="168" name="TextBox 5"/>
          <p:cNvSpPr/>
          <p:nvPr/>
        </p:nvSpPr>
        <p:spPr>
          <a:xfrm>
            <a:off x="551160" y="9210600"/>
            <a:ext cx="1267200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280"/>
              </a:lnSpc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 </a:t>
            </a: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Adicione aqui a imagem contida na documentação do módulo</a:t>
            </a:r>
            <a:endParaRPr b="0" lang="pt-BR" sz="30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" descr=""/>
          <p:cNvPicPr/>
          <p:nvPr/>
        </p:nvPicPr>
        <p:blipFill>
          <a:blip r:embed="rId1"/>
          <a:stretch/>
        </p:blipFill>
        <p:spPr>
          <a:xfrm flipH="1" rot="4106400">
            <a:off x="-4340520" y="-8929440"/>
            <a:ext cx="14744160" cy="17578800"/>
          </a:xfrm>
          <a:prstGeom prst="rect">
            <a:avLst/>
          </a:prstGeom>
          <a:ln w="0">
            <a:noFill/>
          </a:ln>
        </p:spPr>
      </p:pic>
      <p:pic>
        <p:nvPicPr>
          <p:cNvPr id="50" name="Picture 3" descr=""/>
          <p:cNvPicPr/>
          <p:nvPr/>
        </p:nvPicPr>
        <p:blipFill>
          <a:blip r:embed="rId2"/>
          <a:stretch/>
        </p:blipFill>
        <p:spPr>
          <a:xfrm>
            <a:off x="14835240" y="1028880"/>
            <a:ext cx="7797960" cy="8418960"/>
          </a:xfrm>
          <a:prstGeom prst="rect">
            <a:avLst/>
          </a:prstGeom>
          <a:ln w="0">
            <a:noFill/>
          </a:ln>
        </p:spPr>
      </p:pic>
      <p:sp>
        <p:nvSpPr>
          <p:cNvPr id="51" name="TextBox 4"/>
          <p:cNvSpPr/>
          <p:nvPr/>
        </p:nvSpPr>
        <p:spPr>
          <a:xfrm>
            <a:off x="1028880" y="2135880"/>
            <a:ext cx="9016560" cy="174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3776"/>
              </a:lnSpc>
            </a:pPr>
            <a:r>
              <a:rPr b="0" lang="en-US" sz="11480" spc="-1" strike="noStrike">
                <a:solidFill>
                  <a:srgbClr val="000000"/>
                </a:solidFill>
                <a:latin typeface="Poppins Medium"/>
                <a:ea typeface="DejaVu Sans"/>
              </a:rPr>
              <a:t>SUMÁRIO</a:t>
            </a:r>
            <a:endParaRPr b="0" lang="pt-BR" sz="11480" spc="-1" strike="noStrike">
              <a:latin typeface="Arial"/>
            </a:endParaRPr>
          </a:p>
        </p:txBody>
      </p:sp>
      <p:grpSp>
        <p:nvGrpSpPr>
          <p:cNvPr id="52" name="Group 5"/>
          <p:cNvGrpSpPr/>
          <p:nvPr/>
        </p:nvGrpSpPr>
        <p:grpSpPr>
          <a:xfrm>
            <a:off x="9474480" y="6261120"/>
            <a:ext cx="7783920" cy="4665600"/>
            <a:chOff x="9474480" y="6261120"/>
            <a:chExt cx="7783920" cy="4665600"/>
          </a:xfrm>
        </p:grpSpPr>
        <p:sp>
          <p:nvSpPr>
            <p:cNvPr id="53" name="TextBox 6"/>
            <p:cNvSpPr/>
            <p:nvPr/>
          </p:nvSpPr>
          <p:spPr>
            <a:xfrm>
              <a:off x="9474480" y="6261120"/>
              <a:ext cx="7783920" cy="609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ts val="4799"/>
                </a:lnSpc>
              </a:pPr>
              <a:r>
                <a:rPr b="0" lang="en-US" sz="3200" spc="-1" strike="noStrike">
                  <a:solidFill>
                    <a:srgbClr val="000000"/>
                  </a:solidFill>
                  <a:latin typeface="Poppins Light"/>
                  <a:ea typeface="DejaVu Sans"/>
                </a:rPr>
                <a:t>Termo de Abertura;</a:t>
              </a:r>
              <a:endParaRPr b="0" lang="pt-BR" sz="3200" spc="-1" strike="noStrike">
                <a:latin typeface="Arial"/>
              </a:endParaRPr>
            </a:p>
          </p:txBody>
        </p:sp>
        <p:sp>
          <p:nvSpPr>
            <p:cNvPr id="54" name="TextBox 7"/>
            <p:cNvSpPr/>
            <p:nvPr/>
          </p:nvSpPr>
          <p:spPr>
            <a:xfrm>
              <a:off x="9474480" y="7290000"/>
              <a:ext cx="7783920" cy="609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ts val="4799"/>
                </a:lnSpc>
              </a:pPr>
              <a:r>
                <a:rPr b="0" lang="en-US" sz="3200" spc="-1" strike="noStrike">
                  <a:solidFill>
                    <a:srgbClr val="000000"/>
                  </a:solidFill>
                  <a:latin typeface="Poppins Light"/>
                  <a:ea typeface="DejaVu Sans"/>
                </a:rPr>
                <a:t>Nome / Logo /Template;</a:t>
              </a:r>
              <a:endParaRPr b="0" lang="pt-BR" sz="3200" spc="-1" strike="noStrike">
                <a:latin typeface="Arial"/>
              </a:endParaRPr>
            </a:p>
          </p:txBody>
        </p:sp>
        <p:sp>
          <p:nvSpPr>
            <p:cNvPr id="55" name="TextBox 8"/>
            <p:cNvSpPr/>
            <p:nvPr/>
          </p:nvSpPr>
          <p:spPr>
            <a:xfrm>
              <a:off x="9474480" y="8318880"/>
              <a:ext cx="7783920" cy="609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ts val="4799"/>
                </a:lnSpc>
              </a:pPr>
              <a:r>
                <a:rPr b="0" lang="en-US" sz="3200" spc="-1" strike="noStrike">
                  <a:solidFill>
                    <a:srgbClr val="000000"/>
                  </a:solidFill>
                  <a:latin typeface="Poppins Light"/>
                  <a:ea typeface="DejaVu Sans"/>
                </a:rPr>
                <a:t>Apresentação Módulos;</a:t>
              </a:r>
              <a:endParaRPr b="0" lang="pt-BR" sz="3200" spc="-1" strike="noStrike">
                <a:latin typeface="Arial"/>
              </a:endParaRPr>
            </a:p>
          </p:txBody>
        </p:sp>
        <p:sp>
          <p:nvSpPr>
            <p:cNvPr id="56" name="TextBox 9"/>
            <p:cNvSpPr/>
            <p:nvPr/>
          </p:nvSpPr>
          <p:spPr>
            <a:xfrm>
              <a:off x="9474480" y="10377720"/>
              <a:ext cx="7783920" cy="54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7" name="Picture 10" descr=""/>
          <p:cNvPicPr/>
          <p:nvPr/>
        </p:nvPicPr>
        <p:blipFill>
          <a:blip r:embed="rId3"/>
          <a:srcRect l="17318" t="8730" r="2549" b="13497"/>
          <a:stretch/>
        </p:blipFill>
        <p:spPr>
          <a:xfrm>
            <a:off x="8592480" y="6337080"/>
            <a:ext cx="550800" cy="582120"/>
          </a:xfrm>
          <a:prstGeom prst="rect">
            <a:avLst/>
          </a:prstGeom>
          <a:ln w="0">
            <a:noFill/>
          </a:ln>
        </p:spPr>
      </p:pic>
      <p:pic>
        <p:nvPicPr>
          <p:cNvPr id="58" name="Picture 11" descr=""/>
          <p:cNvPicPr/>
          <p:nvPr/>
        </p:nvPicPr>
        <p:blipFill>
          <a:blip r:embed="rId4"/>
          <a:srcRect l="17318" t="8730" r="2549" b="13497"/>
          <a:stretch/>
        </p:blipFill>
        <p:spPr>
          <a:xfrm>
            <a:off x="8592480" y="7368120"/>
            <a:ext cx="550800" cy="582120"/>
          </a:xfrm>
          <a:prstGeom prst="rect">
            <a:avLst/>
          </a:prstGeom>
          <a:ln w="0">
            <a:noFill/>
          </a:ln>
        </p:spPr>
      </p:pic>
      <p:pic>
        <p:nvPicPr>
          <p:cNvPr id="59" name="Picture 12" descr=""/>
          <p:cNvPicPr/>
          <p:nvPr/>
        </p:nvPicPr>
        <p:blipFill>
          <a:blip r:embed="rId5"/>
          <a:srcRect l="17318" t="8730" r="2549" b="13497"/>
          <a:stretch/>
        </p:blipFill>
        <p:spPr>
          <a:xfrm>
            <a:off x="8592480" y="8309880"/>
            <a:ext cx="550800" cy="58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2" descr=""/>
          <p:cNvPicPr/>
          <p:nvPr/>
        </p:nvPicPr>
        <p:blipFill>
          <a:blip r:embed="rId1"/>
          <a:stretch/>
        </p:blipFill>
        <p:spPr>
          <a:xfrm rot="967800">
            <a:off x="14301720" y="-3411720"/>
            <a:ext cx="8369640" cy="888048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"/>
          <p:cNvSpPr/>
          <p:nvPr/>
        </p:nvSpPr>
        <p:spPr>
          <a:xfrm>
            <a:off x="1028880" y="476280"/>
            <a:ext cx="1677600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759"/>
              </a:lnSpc>
            </a:pPr>
            <a:r>
              <a:rPr b="0" lang="en-US" sz="7300" spc="-1" strike="noStrike">
                <a:solidFill>
                  <a:srgbClr val="000000"/>
                </a:solidFill>
                <a:latin typeface="Poppins Medium"/>
                <a:ea typeface="DejaVu Sans"/>
              </a:rPr>
              <a:t>DOCUMENTO DE REQUISITOS</a:t>
            </a:r>
            <a:endParaRPr b="0" lang="pt-BR" sz="7300" spc="-1" strike="noStrike">
              <a:latin typeface="Arial"/>
            </a:endParaRPr>
          </a:p>
        </p:txBody>
      </p:sp>
      <p:sp>
        <p:nvSpPr>
          <p:cNvPr id="171" name="TextBox 4"/>
          <p:cNvSpPr/>
          <p:nvPr/>
        </p:nvSpPr>
        <p:spPr>
          <a:xfrm>
            <a:off x="3272760" y="1537200"/>
            <a:ext cx="117417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280"/>
              </a:lnSpc>
              <a:tabLst>
                <a:tab algn="l" pos="0"/>
              </a:tabLst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 </a:t>
            </a: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Funcionais: Arthur</a:t>
            </a:r>
            <a:endParaRPr b="0" lang="pt-BR" sz="3060" spc="-1" strike="noStrike">
              <a:latin typeface="Arial"/>
            </a:endParaRPr>
          </a:p>
        </p:txBody>
      </p:sp>
      <p:sp>
        <p:nvSpPr>
          <p:cNvPr id="172" name="TextBox 5"/>
          <p:cNvSpPr/>
          <p:nvPr/>
        </p:nvSpPr>
        <p:spPr>
          <a:xfrm>
            <a:off x="675000" y="9210600"/>
            <a:ext cx="757908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280"/>
              </a:lnSpc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 </a:t>
            </a: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OBS: Máximo 5 requisitos / 1 por slide </a:t>
            </a:r>
            <a:endParaRPr b="0" lang="pt-BR" sz="30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Box 2"/>
          <p:cNvSpPr/>
          <p:nvPr/>
        </p:nvSpPr>
        <p:spPr>
          <a:xfrm>
            <a:off x="1028880" y="476280"/>
            <a:ext cx="1677600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759"/>
              </a:lnSpc>
            </a:pPr>
            <a:r>
              <a:rPr b="0" lang="en-US" sz="7300" spc="-1" strike="noStrike">
                <a:solidFill>
                  <a:srgbClr val="000000"/>
                </a:solidFill>
                <a:latin typeface="Poppins Medium"/>
                <a:ea typeface="DejaVu Sans"/>
              </a:rPr>
              <a:t>DOCUMENTO DE REQUISITOS</a:t>
            </a:r>
            <a:endParaRPr b="0" lang="pt-BR" sz="7300" spc="-1" strike="noStrike">
              <a:latin typeface="Arial"/>
            </a:endParaRPr>
          </a:p>
        </p:txBody>
      </p:sp>
      <p:sp>
        <p:nvSpPr>
          <p:cNvPr id="174" name="TextBox 3"/>
          <p:cNvSpPr/>
          <p:nvPr/>
        </p:nvSpPr>
        <p:spPr>
          <a:xfrm>
            <a:off x="3272760" y="1537200"/>
            <a:ext cx="117417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280"/>
              </a:lnSpc>
              <a:tabLst>
                <a:tab algn="l" pos="0"/>
              </a:tabLst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Não Funcionais: Victor  </a:t>
            </a:r>
            <a:endParaRPr b="0" lang="pt-BR" sz="3060" spc="-1" strike="noStrike">
              <a:latin typeface="Arial"/>
            </a:endParaRPr>
          </a:p>
        </p:txBody>
      </p:sp>
      <p:pic>
        <p:nvPicPr>
          <p:cNvPr id="175" name="Picture 4" descr=""/>
          <p:cNvPicPr/>
          <p:nvPr/>
        </p:nvPicPr>
        <p:blipFill>
          <a:blip r:embed="rId1"/>
          <a:stretch/>
        </p:blipFill>
        <p:spPr>
          <a:xfrm rot="19834200">
            <a:off x="-3156480" y="4818240"/>
            <a:ext cx="8369640" cy="8880480"/>
          </a:xfrm>
          <a:prstGeom prst="rect">
            <a:avLst/>
          </a:prstGeom>
          <a:ln w="0">
            <a:noFill/>
          </a:ln>
        </p:spPr>
      </p:pic>
      <p:sp>
        <p:nvSpPr>
          <p:cNvPr id="176" name="TextBox 5"/>
          <p:cNvSpPr/>
          <p:nvPr/>
        </p:nvSpPr>
        <p:spPr>
          <a:xfrm>
            <a:off x="664200" y="8706600"/>
            <a:ext cx="1383948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280"/>
              </a:lnSpc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 </a:t>
            </a: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OBS: Apenas os específicos do módulo, não colocar os que são gerais </a:t>
            </a:r>
            <a:endParaRPr b="0" lang="pt-BR" sz="30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icture 2" descr=""/>
          <p:cNvPicPr/>
          <p:nvPr/>
        </p:nvPicPr>
        <p:blipFill>
          <a:blip r:embed="rId1"/>
          <a:stretch/>
        </p:blipFill>
        <p:spPr>
          <a:xfrm rot="967800">
            <a:off x="14301720" y="-3411720"/>
            <a:ext cx="8369640" cy="8880480"/>
          </a:xfrm>
          <a:prstGeom prst="rect">
            <a:avLst/>
          </a:prstGeom>
          <a:ln w="0">
            <a:noFill/>
          </a:ln>
        </p:spPr>
      </p:pic>
      <p:sp>
        <p:nvSpPr>
          <p:cNvPr id="178" name="TextBox 3"/>
          <p:cNvSpPr/>
          <p:nvPr/>
        </p:nvSpPr>
        <p:spPr>
          <a:xfrm>
            <a:off x="1028880" y="476280"/>
            <a:ext cx="1677600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759"/>
              </a:lnSpc>
            </a:pPr>
            <a:r>
              <a:rPr b="0" lang="en-US" sz="7300" spc="-1" strike="noStrike">
                <a:solidFill>
                  <a:srgbClr val="000000"/>
                </a:solidFill>
                <a:latin typeface="Poppins Medium"/>
                <a:ea typeface="DejaVu Sans"/>
              </a:rPr>
              <a:t>PRIORIZAÇÃO DOS REQUISITOS</a:t>
            </a:r>
            <a:endParaRPr b="0" lang="pt-BR" sz="7300" spc="-1" strike="noStrike">
              <a:latin typeface="Arial"/>
            </a:endParaRPr>
          </a:p>
        </p:txBody>
      </p:sp>
      <p:sp>
        <p:nvSpPr>
          <p:cNvPr id="179" name="TextBox 4"/>
          <p:cNvSpPr/>
          <p:nvPr/>
        </p:nvSpPr>
        <p:spPr>
          <a:xfrm>
            <a:off x="3272760" y="1537200"/>
            <a:ext cx="117417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280"/>
              </a:lnSpc>
              <a:tabLst>
                <a:tab algn="l" pos="0"/>
              </a:tabLst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Funcionais: Ingrid</a:t>
            </a:r>
            <a:endParaRPr b="0" lang="pt-BR" sz="3060" spc="-1" strike="noStrike">
              <a:latin typeface="Arial"/>
            </a:endParaRPr>
          </a:p>
        </p:txBody>
      </p:sp>
      <p:sp>
        <p:nvSpPr>
          <p:cNvPr id="180" name="TextBox 5"/>
          <p:cNvSpPr/>
          <p:nvPr/>
        </p:nvSpPr>
        <p:spPr>
          <a:xfrm>
            <a:off x="546120" y="8706600"/>
            <a:ext cx="17258760" cy="108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280"/>
              </a:lnSpc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OBS: Na apresentação é  necessário que o grupo não se limite em apenas citar as prioridades, mas sim explica-las. </a:t>
            </a:r>
            <a:endParaRPr b="0" lang="pt-BR" sz="3060" spc="-1" strike="noStrike">
              <a:latin typeface="Arial"/>
            </a:endParaRPr>
          </a:p>
        </p:txBody>
      </p:sp>
      <p:graphicFrame>
        <p:nvGraphicFramePr>
          <p:cNvPr id="181" name="Tabela 6"/>
          <p:cNvGraphicFramePr/>
          <p:nvPr/>
        </p:nvGraphicFramePr>
        <p:xfrm>
          <a:off x="2666880" y="3110760"/>
          <a:ext cx="12191400" cy="1432440"/>
        </p:xfrm>
        <a:graphic>
          <a:graphicData uri="http://schemas.openxmlformats.org/drawingml/2006/table">
            <a:tbl>
              <a:tblPr/>
              <a:tblGrid>
                <a:gridCol w="6095880"/>
                <a:gridCol w="6095880"/>
              </a:tblGrid>
              <a:tr h="10666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Identificador de  Requisitos Funcionais</a:t>
                      </a:r>
                      <a:endParaRPr b="0" lang="pt-BR" sz="3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cdad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Priorização Final</a:t>
                      </a:r>
                      <a:endParaRPr b="0" lang="pt-BR" sz="3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cdad3"/>
                    </a:solidFill>
                  </a:tcPr>
                </a:tc>
              </a:tr>
              <a:tr h="36612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Box 2"/>
          <p:cNvSpPr/>
          <p:nvPr/>
        </p:nvSpPr>
        <p:spPr>
          <a:xfrm>
            <a:off x="1028880" y="1028880"/>
            <a:ext cx="1677600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759"/>
              </a:lnSpc>
            </a:pPr>
            <a:r>
              <a:rPr b="0" lang="en-US" sz="7300" spc="-1" strike="noStrike">
                <a:solidFill>
                  <a:srgbClr val="000000"/>
                </a:solidFill>
                <a:latin typeface="Poppins Medium"/>
                <a:ea typeface="DejaVu Sans"/>
              </a:rPr>
              <a:t>APRESENTAÇÃO DOS INTEGRANTES</a:t>
            </a:r>
            <a:endParaRPr b="0" lang="pt-BR" sz="7300" spc="-1" strike="noStrike">
              <a:latin typeface="Arial"/>
            </a:endParaRPr>
          </a:p>
        </p:txBody>
      </p:sp>
      <p:sp>
        <p:nvSpPr>
          <p:cNvPr id="183" name="TextBox 3"/>
          <p:cNvSpPr/>
          <p:nvPr/>
        </p:nvSpPr>
        <p:spPr>
          <a:xfrm>
            <a:off x="1028880" y="3299760"/>
            <a:ext cx="13340160" cy="24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749880" indent="-375120" algn="just">
              <a:lnSpc>
                <a:spcPts val="4864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80" spc="-1" strike="noStrike">
                <a:solidFill>
                  <a:srgbClr val="000000"/>
                </a:solidFill>
                <a:latin typeface="Poppins Medium"/>
                <a:ea typeface="DejaVu Sans"/>
              </a:rPr>
              <a:t>Nome:</a:t>
            </a:r>
            <a:endParaRPr b="0" lang="pt-BR" sz="3480" spc="-1" strike="noStrike">
              <a:latin typeface="Arial"/>
            </a:endParaRPr>
          </a:p>
          <a:p>
            <a:pPr lvl="1" marL="749880" indent="-375120" algn="just">
              <a:lnSpc>
                <a:spcPts val="4864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80" spc="-1" strike="noStrike">
                <a:solidFill>
                  <a:srgbClr val="000000"/>
                </a:solidFill>
                <a:latin typeface="arial"/>
                <a:ea typeface="DejaVu Sans"/>
              </a:rPr>
              <a:t>Papel:</a:t>
            </a:r>
            <a:endParaRPr b="0" lang="pt-BR" sz="3480" spc="-1" strike="noStrike">
              <a:latin typeface="Arial"/>
            </a:endParaRPr>
          </a:p>
          <a:p>
            <a:pPr lvl="1" marL="749880" indent="-375120" algn="just">
              <a:lnSpc>
                <a:spcPts val="4864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80" spc="-1" strike="noStrike">
                <a:solidFill>
                  <a:srgbClr val="000000"/>
                </a:solidFill>
                <a:latin typeface="arial"/>
                <a:ea typeface="DejaVu Sans"/>
              </a:rPr>
              <a:t>Atividades que executou:</a:t>
            </a:r>
            <a:endParaRPr b="0" lang="pt-BR" sz="3480" spc="-1" strike="noStrike">
              <a:latin typeface="Arial"/>
            </a:endParaRPr>
          </a:p>
          <a:p>
            <a:pPr lvl="1" marL="749880" indent="-375120" algn="just">
              <a:lnSpc>
                <a:spcPts val="4864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80" spc="-1" strike="noStrike">
                <a:solidFill>
                  <a:srgbClr val="000000"/>
                </a:solidFill>
                <a:latin typeface="arial"/>
                <a:ea typeface="DejaVu Sans"/>
              </a:rPr>
              <a:t>Dificuldades/Sugestões:</a:t>
            </a:r>
            <a:endParaRPr b="0" lang="pt-BR" sz="3480" spc="-1" strike="noStrike">
              <a:latin typeface="Arial"/>
            </a:endParaRPr>
          </a:p>
        </p:txBody>
      </p:sp>
      <p:pic>
        <p:nvPicPr>
          <p:cNvPr id="184" name="Picture 4" descr=""/>
          <p:cNvPicPr/>
          <p:nvPr/>
        </p:nvPicPr>
        <p:blipFill>
          <a:blip r:embed="rId1"/>
          <a:stretch/>
        </p:blipFill>
        <p:spPr>
          <a:xfrm rot="19834200">
            <a:off x="-3156480" y="4818240"/>
            <a:ext cx="8369640" cy="888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Box 2"/>
          <p:cNvSpPr/>
          <p:nvPr/>
        </p:nvSpPr>
        <p:spPr>
          <a:xfrm>
            <a:off x="1028880" y="675360"/>
            <a:ext cx="1677600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759"/>
              </a:lnSpc>
            </a:pPr>
            <a:r>
              <a:rPr b="0" lang="en-US" sz="7300" spc="-1" strike="noStrike">
                <a:solidFill>
                  <a:srgbClr val="000000"/>
                </a:solidFill>
                <a:latin typeface="Poppins Medium"/>
                <a:ea typeface="DejaVu Sans"/>
              </a:rPr>
              <a:t>AVALIAÇÃO</a:t>
            </a:r>
            <a:endParaRPr b="0" lang="pt-BR" sz="7300" spc="-1" strike="noStrike">
              <a:latin typeface="Arial"/>
            </a:endParaRPr>
          </a:p>
        </p:txBody>
      </p:sp>
      <p:sp>
        <p:nvSpPr>
          <p:cNvPr id="186" name="TextBox 3"/>
          <p:cNvSpPr/>
          <p:nvPr/>
        </p:nvSpPr>
        <p:spPr>
          <a:xfrm>
            <a:off x="792360" y="9210600"/>
            <a:ext cx="960084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280"/>
              </a:lnSpc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OBS: Explicar também parâmetros de avaliação.</a:t>
            </a:r>
            <a:endParaRPr b="0" lang="pt-BR" sz="3060" spc="-1" strike="noStrike">
              <a:latin typeface="Arial"/>
            </a:endParaRPr>
          </a:p>
        </p:txBody>
      </p:sp>
      <p:pic>
        <p:nvPicPr>
          <p:cNvPr id="187" name="Picture 4" descr=""/>
          <p:cNvPicPr/>
          <p:nvPr/>
        </p:nvPicPr>
        <p:blipFill>
          <a:blip r:embed="rId1"/>
          <a:stretch/>
        </p:blipFill>
        <p:spPr>
          <a:xfrm rot="967800">
            <a:off x="14301720" y="-3411720"/>
            <a:ext cx="8369640" cy="88804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88" name="Tabela 6"/>
          <p:cNvGraphicFramePr/>
          <p:nvPr/>
        </p:nvGraphicFramePr>
        <p:xfrm>
          <a:off x="3321000" y="7703280"/>
          <a:ext cx="12191400" cy="707400"/>
        </p:xfrm>
        <a:graphic>
          <a:graphicData uri="http://schemas.openxmlformats.org/drawingml/2006/table">
            <a:tbl>
              <a:tblPr/>
              <a:tblGrid>
                <a:gridCol w="6095880"/>
                <a:gridCol w="6095880"/>
              </a:tblGrid>
              <a:tr h="7077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Nota Grupo</a:t>
                      </a:r>
                      <a:endParaRPr b="0" lang="pt-BR" sz="3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cdad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cd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9" name="Tabela 6"/>
          <p:cNvGraphicFramePr/>
          <p:nvPr/>
        </p:nvGraphicFramePr>
        <p:xfrm>
          <a:off x="3321000" y="2400480"/>
          <a:ext cx="12191400" cy="4592880"/>
        </p:xfrm>
        <a:graphic>
          <a:graphicData uri="http://schemas.openxmlformats.org/drawingml/2006/table">
            <a:tbl>
              <a:tblPr/>
              <a:tblGrid>
                <a:gridCol w="6172200"/>
                <a:gridCol w="6019560"/>
              </a:tblGrid>
              <a:tr h="6094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Nomes</a:t>
                      </a:r>
                      <a:endParaRPr b="0" lang="pt-BR" sz="3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cdad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Notas</a:t>
                      </a:r>
                      <a:endParaRPr b="0" lang="pt-BR" sz="3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cdad3"/>
                    </a:solidFill>
                  </a:tcPr>
                </a:tc>
              </a:tr>
              <a:tr h="60948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</a:tr>
              <a:tr h="53316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60948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</a:tr>
              <a:tr h="43848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62820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</a:tr>
              <a:tr h="57060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9436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</a:tr>
            </a:tbl>
          </a:graphicData>
        </a:graphic>
      </p:graphicFrame>
      <p:sp>
        <p:nvSpPr>
          <p:cNvPr id="190" name=""/>
          <p:cNvSpPr/>
          <p:nvPr/>
        </p:nvSpPr>
        <p:spPr>
          <a:xfrm>
            <a:off x="7020000" y="1787400"/>
            <a:ext cx="485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Lucas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Picture 2" descr=""/>
          <p:cNvPicPr/>
          <p:nvPr/>
        </p:nvPicPr>
        <p:blipFill>
          <a:blip r:embed="rId1"/>
          <a:stretch/>
        </p:blipFill>
        <p:spPr>
          <a:xfrm>
            <a:off x="7630920" y="1028880"/>
            <a:ext cx="3025440" cy="302544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"/>
          <p:cNvSpPr/>
          <p:nvPr/>
        </p:nvSpPr>
        <p:spPr>
          <a:xfrm>
            <a:off x="4183200" y="4205160"/>
            <a:ext cx="9920880" cy="169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13382"/>
              </a:lnSpc>
            </a:pPr>
            <a:r>
              <a:rPr b="0" lang="en-US" sz="11150" spc="-1" strike="noStrike">
                <a:solidFill>
                  <a:srgbClr val="000000"/>
                </a:solidFill>
                <a:latin typeface="Poppins Medium"/>
                <a:ea typeface="DejaVu Sans"/>
              </a:rPr>
              <a:t>MÓDULO 04</a:t>
            </a:r>
            <a:endParaRPr b="0" lang="pt-BR" sz="11150" spc="-1" strike="noStrike">
              <a:latin typeface="Arial"/>
            </a:endParaRPr>
          </a:p>
        </p:txBody>
      </p:sp>
      <p:sp>
        <p:nvSpPr>
          <p:cNvPr id="193" name="TextBox 4"/>
          <p:cNvSpPr/>
          <p:nvPr/>
        </p:nvSpPr>
        <p:spPr>
          <a:xfrm>
            <a:off x="5067360" y="5693760"/>
            <a:ext cx="8152920" cy="80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183"/>
              </a:lnSpc>
            </a:pPr>
            <a:r>
              <a:rPr b="0" lang="en-US" sz="2450" spc="-1" strike="noStrike">
                <a:solidFill>
                  <a:srgbClr val="000000"/>
                </a:solidFill>
                <a:latin typeface="Poppins Medium"/>
                <a:ea typeface="DejaVu Sans"/>
              </a:rPr>
              <a:t>PRESCRIÇÕES MÉDICAS E CONSULTAS PRESENCIAIS</a:t>
            </a:r>
            <a:endParaRPr b="0" lang="pt-BR" sz="2450" spc="-1" strike="noStrike">
              <a:latin typeface="Arial"/>
            </a:endParaRPr>
          </a:p>
        </p:txBody>
      </p:sp>
      <p:pic>
        <p:nvPicPr>
          <p:cNvPr id="194" name="Picture 5" descr=""/>
          <p:cNvPicPr/>
          <p:nvPr/>
        </p:nvPicPr>
        <p:blipFill>
          <a:blip r:embed="rId2"/>
          <a:stretch/>
        </p:blipFill>
        <p:spPr>
          <a:xfrm flipH="1" rot="16200000">
            <a:off x="-9697680" y="40320"/>
            <a:ext cx="17374680" cy="1843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Box 2"/>
          <p:cNvSpPr/>
          <p:nvPr/>
        </p:nvSpPr>
        <p:spPr>
          <a:xfrm>
            <a:off x="1028880" y="476280"/>
            <a:ext cx="1677600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759"/>
              </a:lnSpc>
            </a:pPr>
            <a:r>
              <a:rPr b="0" lang="en-US" sz="7300" spc="-1" strike="noStrike">
                <a:solidFill>
                  <a:srgbClr val="000000"/>
                </a:solidFill>
                <a:latin typeface="Poppins Medium"/>
                <a:ea typeface="DejaVu Sans"/>
              </a:rPr>
              <a:t>DOCUMENTO DE VISÃO</a:t>
            </a:r>
            <a:endParaRPr b="0" lang="pt-BR" sz="7300" spc="-1" strike="noStrike">
              <a:latin typeface="Arial"/>
            </a:endParaRPr>
          </a:p>
        </p:txBody>
      </p:sp>
      <p:sp>
        <p:nvSpPr>
          <p:cNvPr id="196" name="TextBox 3"/>
          <p:cNvSpPr/>
          <p:nvPr/>
        </p:nvSpPr>
        <p:spPr>
          <a:xfrm>
            <a:off x="3272760" y="1537200"/>
            <a:ext cx="117417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280"/>
              </a:lnSpc>
              <a:tabLst>
                <a:tab algn="l" pos="0"/>
              </a:tabLst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Problema: Richard </a:t>
            </a:r>
            <a:endParaRPr b="0" lang="pt-BR" sz="3060" spc="-1" strike="noStrike">
              <a:latin typeface="Arial"/>
            </a:endParaRPr>
          </a:p>
        </p:txBody>
      </p:sp>
      <p:sp>
        <p:nvSpPr>
          <p:cNvPr id="197" name="TextBox 4"/>
          <p:cNvSpPr/>
          <p:nvPr/>
        </p:nvSpPr>
        <p:spPr>
          <a:xfrm>
            <a:off x="610200" y="8202600"/>
            <a:ext cx="14404320" cy="108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280"/>
              </a:lnSpc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Utilize do que já foi estabelecido pelo módulo na </a:t>
            </a:r>
            <a:endParaRPr b="0" lang="pt-BR" sz="3060" spc="-1" strike="noStrike">
              <a:latin typeface="Arial"/>
            </a:endParaRPr>
          </a:p>
          <a:p>
            <a:pPr>
              <a:lnSpc>
                <a:spcPts val="4280"/>
              </a:lnSpc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documentação (resuma se necessário) em forma de texto por favor.</a:t>
            </a:r>
            <a:endParaRPr b="0" lang="pt-BR" sz="3060" spc="-1" strike="noStrike">
              <a:latin typeface="Arial"/>
            </a:endParaRPr>
          </a:p>
        </p:txBody>
      </p:sp>
      <p:pic>
        <p:nvPicPr>
          <p:cNvPr id="198" name="Picture 5" descr=""/>
          <p:cNvPicPr/>
          <p:nvPr/>
        </p:nvPicPr>
        <p:blipFill>
          <a:blip r:embed="rId1"/>
          <a:stretch/>
        </p:blipFill>
        <p:spPr>
          <a:xfrm rot="967800">
            <a:off x="14301720" y="-3411720"/>
            <a:ext cx="8369640" cy="888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Box 2"/>
          <p:cNvSpPr/>
          <p:nvPr/>
        </p:nvSpPr>
        <p:spPr>
          <a:xfrm>
            <a:off x="1028880" y="476280"/>
            <a:ext cx="1677600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759"/>
              </a:lnSpc>
            </a:pPr>
            <a:r>
              <a:rPr b="0" lang="en-US" sz="7300" spc="-1" strike="noStrike">
                <a:solidFill>
                  <a:srgbClr val="000000"/>
                </a:solidFill>
                <a:latin typeface="Poppins Medium"/>
                <a:ea typeface="DejaVu Sans"/>
              </a:rPr>
              <a:t>DOCUMENTO DE VISÃO</a:t>
            </a:r>
            <a:endParaRPr b="0" lang="pt-BR" sz="7300" spc="-1" strike="noStrike">
              <a:latin typeface="Arial"/>
            </a:endParaRPr>
          </a:p>
        </p:txBody>
      </p:sp>
      <p:sp>
        <p:nvSpPr>
          <p:cNvPr id="200" name="TextBox 3"/>
          <p:cNvSpPr/>
          <p:nvPr/>
        </p:nvSpPr>
        <p:spPr>
          <a:xfrm>
            <a:off x="3272760" y="1537200"/>
            <a:ext cx="117417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280"/>
              </a:lnSpc>
              <a:tabLst>
                <a:tab algn="l" pos="0"/>
              </a:tabLst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Stakeholders: Pamela </a:t>
            </a:r>
            <a:endParaRPr b="0" lang="pt-BR" sz="3060" spc="-1" strike="noStrike">
              <a:latin typeface="Arial"/>
            </a:endParaRPr>
          </a:p>
        </p:txBody>
      </p:sp>
      <p:pic>
        <p:nvPicPr>
          <p:cNvPr id="201" name="Picture 4" descr=""/>
          <p:cNvPicPr/>
          <p:nvPr/>
        </p:nvPicPr>
        <p:blipFill>
          <a:blip r:embed="rId1"/>
          <a:stretch/>
        </p:blipFill>
        <p:spPr>
          <a:xfrm rot="19834200">
            <a:off x="-3156480" y="4818240"/>
            <a:ext cx="8369640" cy="8880480"/>
          </a:xfrm>
          <a:prstGeom prst="rect">
            <a:avLst/>
          </a:prstGeom>
          <a:ln w="0">
            <a:noFill/>
          </a:ln>
        </p:spPr>
      </p:pic>
      <p:sp>
        <p:nvSpPr>
          <p:cNvPr id="202" name="TextBox 5"/>
          <p:cNvSpPr/>
          <p:nvPr/>
        </p:nvSpPr>
        <p:spPr>
          <a:xfrm>
            <a:off x="564120" y="8407800"/>
            <a:ext cx="9522360" cy="163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280"/>
              </a:lnSpc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Siga o que está no próprio documento de visão </a:t>
            </a:r>
            <a:endParaRPr b="0" lang="pt-BR" sz="3060" spc="-1" strike="noStrike">
              <a:latin typeface="Arial"/>
            </a:endParaRPr>
          </a:p>
          <a:p>
            <a:pPr>
              <a:lnSpc>
                <a:spcPts val="4280"/>
              </a:lnSpc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(resuma se necessário)</a:t>
            </a:r>
            <a:endParaRPr b="0" lang="pt-BR" sz="3060" spc="-1" strike="noStrike">
              <a:latin typeface="Arial"/>
            </a:endParaRPr>
          </a:p>
          <a:p>
            <a:pPr>
              <a:lnSpc>
                <a:spcPts val="4280"/>
              </a:lnSpc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OBS: Coloque se o stakeholder é ou não usuário.</a:t>
            </a:r>
            <a:endParaRPr b="0" lang="pt-BR" sz="3060" spc="-1" strike="noStrike">
              <a:latin typeface="Arial"/>
            </a:endParaRPr>
          </a:p>
        </p:txBody>
      </p:sp>
      <p:graphicFrame>
        <p:nvGraphicFramePr>
          <p:cNvPr id="203" name="Tabela 3"/>
          <p:cNvGraphicFramePr/>
          <p:nvPr/>
        </p:nvGraphicFramePr>
        <p:xfrm>
          <a:off x="943920" y="3018960"/>
          <a:ext cx="12191400" cy="990360"/>
        </p:xfrm>
        <a:graphic>
          <a:graphicData uri="http://schemas.openxmlformats.org/drawingml/2006/table">
            <a:tbl>
              <a:tblPr/>
              <a:tblGrid>
                <a:gridCol w="4063680"/>
                <a:gridCol w="4063680"/>
                <a:gridCol w="4064400"/>
                <a:gridCol w="4064400"/>
              </a:tblGrid>
              <a:tr h="5792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Nome</a:t>
                      </a:r>
                      <a:endParaRPr b="0" lang="pt-BR" sz="32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cdad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Descrição</a:t>
                      </a:r>
                      <a:endParaRPr b="0" lang="pt-BR" sz="32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cdad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Responsabilidades</a:t>
                      </a:r>
                      <a:endParaRPr b="0" lang="pt-BR" sz="32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cdad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216000" indent="-216000" algn="ctr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É usuário?</a:t>
                      </a:r>
                      <a:endParaRPr b="1" lang="pt-BR" sz="3200" spc="-1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cdad3"/>
                    </a:solidFill>
                  </a:tcPr>
                </a:tc>
              </a:tr>
              <a:tr h="48744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Box 2"/>
          <p:cNvSpPr/>
          <p:nvPr/>
        </p:nvSpPr>
        <p:spPr>
          <a:xfrm>
            <a:off x="1028880" y="476280"/>
            <a:ext cx="1677600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759"/>
              </a:lnSpc>
            </a:pPr>
            <a:r>
              <a:rPr b="0" lang="en-US" sz="7300" spc="-1" strike="noStrike">
                <a:solidFill>
                  <a:srgbClr val="000000"/>
                </a:solidFill>
                <a:latin typeface="Poppins Medium"/>
                <a:ea typeface="DejaVu Sans"/>
              </a:rPr>
              <a:t>DOCUMENTO DE VISÃO</a:t>
            </a:r>
            <a:endParaRPr b="0" lang="pt-BR" sz="7300" spc="-1" strike="noStrike">
              <a:latin typeface="Arial"/>
            </a:endParaRPr>
          </a:p>
        </p:txBody>
      </p:sp>
      <p:sp>
        <p:nvSpPr>
          <p:cNvPr id="205" name="TextBox 3"/>
          <p:cNvSpPr/>
          <p:nvPr/>
        </p:nvSpPr>
        <p:spPr>
          <a:xfrm>
            <a:off x="3272760" y="1537200"/>
            <a:ext cx="117417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280"/>
              </a:lnSpc>
              <a:tabLst>
                <a:tab algn="l" pos="0"/>
              </a:tabLst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Visão Geral (Imagem): Richard </a:t>
            </a:r>
            <a:endParaRPr b="0" lang="pt-BR" sz="3060" spc="-1" strike="noStrike">
              <a:latin typeface="Arial"/>
            </a:endParaRPr>
          </a:p>
        </p:txBody>
      </p:sp>
      <p:sp>
        <p:nvSpPr>
          <p:cNvPr id="206" name="TextBox 4"/>
          <p:cNvSpPr/>
          <p:nvPr/>
        </p:nvSpPr>
        <p:spPr>
          <a:xfrm>
            <a:off x="551160" y="9210600"/>
            <a:ext cx="1267200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280"/>
              </a:lnSpc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 </a:t>
            </a: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Adicione aqui a imagem contida na documentação do módulo</a:t>
            </a:r>
            <a:endParaRPr b="0" lang="pt-BR" sz="3060" spc="-1" strike="noStrike">
              <a:latin typeface="Arial"/>
            </a:endParaRPr>
          </a:p>
        </p:txBody>
      </p:sp>
      <p:pic>
        <p:nvPicPr>
          <p:cNvPr id="207" name="Picture 5" descr=""/>
          <p:cNvPicPr/>
          <p:nvPr/>
        </p:nvPicPr>
        <p:blipFill>
          <a:blip r:embed="rId1"/>
          <a:stretch/>
        </p:blipFill>
        <p:spPr>
          <a:xfrm rot="967800">
            <a:off x="14301720" y="-3411720"/>
            <a:ext cx="8369640" cy="888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Box 2"/>
          <p:cNvSpPr/>
          <p:nvPr/>
        </p:nvSpPr>
        <p:spPr>
          <a:xfrm>
            <a:off x="1028880" y="476280"/>
            <a:ext cx="1677600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759"/>
              </a:lnSpc>
            </a:pPr>
            <a:r>
              <a:rPr b="0" lang="en-US" sz="7300" spc="-1" strike="noStrike">
                <a:solidFill>
                  <a:srgbClr val="000000"/>
                </a:solidFill>
                <a:latin typeface="Poppins Medium"/>
                <a:ea typeface="DejaVu Sans"/>
              </a:rPr>
              <a:t>DOCUMENTO DE REQUISITOS</a:t>
            </a:r>
            <a:endParaRPr b="0" lang="pt-BR" sz="7300" spc="-1" strike="noStrike">
              <a:latin typeface="Arial"/>
            </a:endParaRPr>
          </a:p>
        </p:txBody>
      </p:sp>
      <p:sp>
        <p:nvSpPr>
          <p:cNvPr id="209" name="TextBox 3"/>
          <p:cNvSpPr/>
          <p:nvPr/>
        </p:nvSpPr>
        <p:spPr>
          <a:xfrm>
            <a:off x="3272760" y="1537200"/>
            <a:ext cx="117417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280"/>
              </a:lnSpc>
              <a:tabLst>
                <a:tab algn="l" pos="0"/>
              </a:tabLst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 </a:t>
            </a: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Funcionais: Larissa R. </a:t>
            </a:r>
            <a:endParaRPr b="0" lang="pt-BR" sz="3060" spc="-1" strike="noStrike">
              <a:latin typeface="Arial"/>
            </a:endParaRPr>
          </a:p>
        </p:txBody>
      </p:sp>
      <p:pic>
        <p:nvPicPr>
          <p:cNvPr id="210" name="Picture 4" descr=""/>
          <p:cNvPicPr/>
          <p:nvPr/>
        </p:nvPicPr>
        <p:blipFill>
          <a:blip r:embed="rId1"/>
          <a:stretch/>
        </p:blipFill>
        <p:spPr>
          <a:xfrm rot="19834200">
            <a:off x="-3156480" y="4818240"/>
            <a:ext cx="8369640" cy="8880480"/>
          </a:xfrm>
          <a:prstGeom prst="rect">
            <a:avLst/>
          </a:prstGeom>
          <a:ln w="0">
            <a:noFill/>
          </a:ln>
        </p:spPr>
      </p:pic>
      <p:sp>
        <p:nvSpPr>
          <p:cNvPr id="211" name="TextBox 5"/>
          <p:cNvSpPr/>
          <p:nvPr/>
        </p:nvSpPr>
        <p:spPr>
          <a:xfrm>
            <a:off x="675000" y="9210600"/>
            <a:ext cx="757908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280"/>
              </a:lnSpc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 </a:t>
            </a: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OBS: Máximo 5 requisitos / 1 por slide </a:t>
            </a:r>
            <a:endParaRPr b="0" lang="pt-BR" sz="30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2" descr=""/>
          <p:cNvPicPr/>
          <p:nvPr/>
        </p:nvPicPr>
        <p:blipFill>
          <a:blip r:embed="rId1"/>
          <a:stretch/>
        </p:blipFill>
        <p:spPr>
          <a:xfrm rot="7617600">
            <a:off x="14376600" y="4604760"/>
            <a:ext cx="8796960" cy="10488240"/>
          </a:xfrm>
          <a:prstGeom prst="rect">
            <a:avLst/>
          </a:prstGeom>
          <a:ln w="0">
            <a:noFill/>
          </a:ln>
        </p:spPr>
      </p:pic>
      <p:sp>
        <p:nvSpPr>
          <p:cNvPr id="61" name="TextBox 3"/>
          <p:cNvSpPr/>
          <p:nvPr/>
        </p:nvSpPr>
        <p:spPr>
          <a:xfrm>
            <a:off x="1198080" y="480960"/>
            <a:ext cx="1589148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759"/>
              </a:lnSpc>
            </a:pPr>
            <a:r>
              <a:rPr b="0" lang="en-US" sz="7300" spc="-1" strike="noStrike">
                <a:solidFill>
                  <a:srgbClr val="000000"/>
                </a:solidFill>
                <a:latin typeface="Poppins Medium"/>
                <a:ea typeface="DejaVu Sans"/>
              </a:rPr>
              <a:t>TERMO DE ABERTURA</a:t>
            </a:r>
            <a:endParaRPr b="0" lang="pt-BR" sz="7300" spc="-1" strike="noStrike">
              <a:latin typeface="Arial"/>
            </a:endParaRPr>
          </a:p>
        </p:txBody>
      </p:sp>
      <p:sp>
        <p:nvSpPr>
          <p:cNvPr id="62" name="TextBox 4"/>
          <p:cNvSpPr/>
          <p:nvPr/>
        </p:nvSpPr>
        <p:spPr>
          <a:xfrm>
            <a:off x="3272760" y="1538280"/>
            <a:ext cx="117417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280"/>
              </a:lnSpc>
              <a:tabLst>
                <a:tab algn="l" pos="0"/>
              </a:tabLst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Larissa G, Ana Laura </a:t>
            </a:r>
            <a:endParaRPr b="0" lang="pt-BR" sz="30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Picture 2" descr=""/>
          <p:cNvPicPr/>
          <p:nvPr/>
        </p:nvPicPr>
        <p:blipFill>
          <a:blip r:embed="rId1"/>
          <a:stretch/>
        </p:blipFill>
        <p:spPr>
          <a:xfrm rot="967800">
            <a:off x="14301720" y="-3411720"/>
            <a:ext cx="8369640" cy="8880480"/>
          </a:xfrm>
          <a:prstGeom prst="rect">
            <a:avLst/>
          </a:prstGeom>
          <a:ln w="0">
            <a:noFill/>
          </a:ln>
        </p:spPr>
      </p:pic>
      <p:sp>
        <p:nvSpPr>
          <p:cNvPr id="213" name="TextBox 3"/>
          <p:cNvSpPr/>
          <p:nvPr/>
        </p:nvSpPr>
        <p:spPr>
          <a:xfrm>
            <a:off x="1028880" y="476280"/>
            <a:ext cx="1677600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759"/>
              </a:lnSpc>
            </a:pPr>
            <a:r>
              <a:rPr b="0" lang="en-US" sz="7300" spc="-1" strike="noStrike">
                <a:solidFill>
                  <a:srgbClr val="000000"/>
                </a:solidFill>
                <a:latin typeface="Poppins Medium"/>
                <a:ea typeface="DejaVu Sans"/>
              </a:rPr>
              <a:t>DOCUMENTO DE REQUISITOS</a:t>
            </a:r>
            <a:endParaRPr b="0" lang="pt-BR" sz="7300" spc="-1" strike="noStrike">
              <a:latin typeface="Arial"/>
            </a:endParaRPr>
          </a:p>
        </p:txBody>
      </p:sp>
      <p:sp>
        <p:nvSpPr>
          <p:cNvPr id="214" name="TextBox 4"/>
          <p:cNvSpPr/>
          <p:nvPr/>
        </p:nvSpPr>
        <p:spPr>
          <a:xfrm>
            <a:off x="3272760" y="1537200"/>
            <a:ext cx="117417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280"/>
              </a:lnSpc>
              <a:tabLst>
                <a:tab algn="l" pos="0"/>
              </a:tabLst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Não Funcionais: Isabel </a:t>
            </a:r>
            <a:endParaRPr b="0" lang="pt-BR" sz="3060" spc="-1" strike="noStrike">
              <a:latin typeface="Arial"/>
            </a:endParaRPr>
          </a:p>
        </p:txBody>
      </p:sp>
      <p:sp>
        <p:nvSpPr>
          <p:cNvPr id="215" name="TextBox 5"/>
          <p:cNvSpPr/>
          <p:nvPr/>
        </p:nvSpPr>
        <p:spPr>
          <a:xfrm>
            <a:off x="664200" y="8706600"/>
            <a:ext cx="1383948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280"/>
              </a:lnSpc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 </a:t>
            </a: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OBS: Apenas os específicos do módulo, não colocar os que são gerais </a:t>
            </a:r>
            <a:endParaRPr b="0" lang="pt-BR" sz="30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Box 2"/>
          <p:cNvSpPr/>
          <p:nvPr/>
        </p:nvSpPr>
        <p:spPr>
          <a:xfrm>
            <a:off x="1028880" y="476280"/>
            <a:ext cx="1677600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759"/>
              </a:lnSpc>
            </a:pPr>
            <a:r>
              <a:rPr b="0" lang="en-US" sz="7300" spc="-1" strike="noStrike">
                <a:solidFill>
                  <a:srgbClr val="000000"/>
                </a:solidFill>
                <a:latin typeface="Poppins Medium"/>
                <a:ea typeface="DejaVu Sans"/>
              </a:rPr>
              <a:t>PRIORIZAÇÃO DOS REQUISITOS</a:t>
            </a:r>
            <a:endParaRPr b="0" lang="pt-BR" sz="7300" spc="-1" strike="noStrike">
              <a:latin typeface="Arial"/>
            </a:endParaRPr>
          </a:p>
        </p:txBody>
      </p:sp>
      <p:sp>
        <p:nvSpPr>
          <p:cNvPr id="217" name="TextBox 3"/>
          <p:cNvSpPr/>
          <p:nvPr/>
        </p:nvSpPr>
        <p:spPr>
          <a:xfrm>
            <a:off x="3272760" y="1537200"/>
            <a:ext cx="117417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280"/>
              </a:lnSpc>
              <a:tabLst>
                <a:tab algn="l" pos="0"/>
              </a:tabLst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Funcionais: Ana Beatriz</a:t>
            </a:r>
            <a:endParaRPr b="0" lang="pt-BR" sz="3060" spc="-1" strike="noStrike">
              <a:latin typeface="Arial"/>
            </a:endParaRPr>
          </a:p>
        </p:txBody>
      </p:sp>
      <p:pic>
        <p:nvPicPr>
          <p:cNvPr id="218" name="Picture 4" descr=""/>
          <p:cNvPicPr/>
          <p:nvPr/>
        </p:nvPicPr>
        <p:blipFill>
          <a:blip r:embed="rId1"/>
          <a:stretch/>
        </p:blipFill>
        <p:spPr>
          <a:xfrm rot="19834200">
            <a:off x="-3156480" y="4818240"/>
            <a:ext cx="8369640" cy="8880480"/>
          </a:xfrm>
          <a:prstGeom prst="rect">
            <a:avLst/>
          </a:prstGeom>
          <a:ln w="0">
            <a:noFill/>
          </a:ln>
        </p:spPr>
      </p:pic>
      <p:sp>
        <p:nvSpPr>
          <p:cNvPr id="219" name="TextBox 5"/>
          <p:cNvSpPr/>
          <p:nvPr/>
        </p:nvSpPr>
        <p:spPr>
          <a:xfrm>
            <a:off x="546120" y="8706600"/>
            <a:ext cx="17258760" cy="108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280"/>
              </a:lnSpc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OBS: Na apresentação é  necessário que o grupo não se limite em apenas citar as prioridades, mas sim explica-las. </a:t>
            </a:r>
            <a:endParaRPr b="0" lang="pt-BR" sz="3060" spc="-1" strike="noStrike">
              <a:latin typeface="Arial"/>
            </a:endParaRPr>
          </a:p>
        </p:txBody>
      </p:sp>
      <p:graphicFrame>
        <p:nvGraphicFramePr>
          <p:cNvPr id="220" name="Tabela 6"/>
          <p:cNvGraphicFramePr/>
          <p:nvPr/>
        </p:nvGraphicFramePr>
        <p:xfrm>
          <a:off x="2666880" y="3110760"/>
          <a:ext cx="12191400" cy="1432440"/>
        </p:xfrm>
        <a:graphic>
          <a:graphicData uri="http://schemas.openxmlformats.org/drawingml/2006/table">
            <a:tbl>
              <a:tblPr/>
              <a:tblGrid>
                <a:gridCol w="6095880"/>
                <a:gridCol w="6095880"/>
              </a:tblGrid>
              <a:tr h="10666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Identificador de  Requisitos Funcionais</a:t>
                      </a:r>
                      <a:endParaRPr b="0" lang="pt-BR" sz="3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cdad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Priorização Final</a:t>
                      </a:r>
                      <a:endParaRPr b="0" lang="pt-BR" sz="3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cdad3"/>
                    </a:solidFill>
                  </a:tcPr>
                </a:tc>
              </a:tr>
              <a:tr h="36612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ture 2" descr=""/>
          <p:cNvPicPr/>
          <p:nvPr/>
        </p:nvPicPr>
        <p:blipFill>
          <a:blip r:embed="rId1"/>
          <a:stretch/>
        </p:blipFill>
        <p:spPr>
          <a:xfrm rot="967800">
            <a:off x="14301720" y="-3411720"/>
            <a:ext cx="8369640" cy="8880480"/>
          </a:xfrm>
          <a:prstGeom prst="rect">
            <a:avLst/>
          </a:prstGeom>
          <a:ln w="0">
            <a:noFill/>
          </a:ln>
        </p:spPr>
      </p:pic>
      <p:sp>
        <p:nvSpPr>
          <p:cNvPr id="222" name="TextBox 3"/>
          <p:cNvSpPr/>
          <p:nvPr/>
        </p:nvSpPr>
        <p:spPr>
          <a:xfrm>
            <a:off x="1028880" y="1028880"/>
            <a:ext cx="1677600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759"/>
              </a:lnSpc>
            </a:pPr>
            <a:r>
              <a:rPr b="0" lang="en-US" sz="7300" spc="-1" strike="noStrike">
                <a:solidFill>
                  <a:srgbClr val="000000"/>
                </a:solidFill>
                <a:latin typeface="Poppins Medium"/>
                <a:ea typeface="DejaVu Sans"/>
              </a:rPr>
              <a:t>APRESENTAÇÃO DOS INTEGRANTES</a:t>
            </a:r>
            <a:endParaRPr b="0" lang="pt-BR" sz="7300" spc="-1" strike="noStrike">
              <a:latin typeface="Arial"/>
            </a:endParaRPr>
          </a:p>
        </p:txBody>
      </p:sp>
      <p:sp>
        <p:nvSpPr>
          <p:cNvPr id="223" name="TextBox 4"/>
          <p:cNvSpPr/>
          <p:nvPr/>
        </p:nvSpPr>
        <p:spPr>
          <a:xfrm>
            <a:off x="1028880" y="3299760"/>
            <a:ext cx="13340160" cy="24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749880" indent="-375120" algn="just">
              <a:lnSpc>
                <a:spcPts val="4864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80" spc="-1" strike="noStrike">
                <a:solidFill>
                  <a:srgbClr val="000000"/>
                </a:solidFill>
                <a:latin typeface="Poppins Medium"/>
                <a:ea typeface="DejaVu Sans"/>
              </a:rPr>
              <a:t>Nome:</a:t>
            </a:r>
            <a:endParaRPr b="0" lang="pt-BR" sz="3480" spc="-1" strike="noStrike">
              <a:latin typeface="Arial"/>
            </a:endParaRPr>
          </a:p>
          <a:p>
            <a:pPr lvl="1" marL="749880" indent="-375120" algn="just">
              <a:lnSpc>
                <a:spcPts val="4864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80" spc="-1" strike="noStrike">
                <a:solidFill>
                  <a:srgbClr val="000000"/>
                </a:solidFill>
                <a:latin typeface="arial"/>
                <a:ea typeface="DejaVu Sans"/>
              </a:rPr>
              <a:t>Papel:</a:t>
            </a:r>
            <a:endParaRPr b="0" lang="pt-BR" sz="3480" spc="-1" strike="noStrike">
              <a:latin typeface="Arial"/>
            </a:endParaRPr>
          </a:p>
          <a:p>
            <a:pPr lvl="1" marL="749880" indent="-375120" algn="just">
              <a:lnSpc>
                <a:spcPts val="4864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80" spc="-1" strike="noStrike">
                <a:solidFill>
                  <a:srgbClr val="000000"/>
                </a:solidFill>
                <a:latin typeface="arial"/>
                <a:ea typeface="DejaVu Sans"/>
              </a:rPr>
              <a:t>Atividades que executou:</a:t>
            </a:r>
            <a:endParaRPr b="0" lang="pt-BR" sz="3480" spc="-1" strike="noStrike">
              <a:latin typeface="Arial"/>
            </a:endParaRPr>
          </a:p>
          <a:p>
            <a:pPr lvl="1" marL="749880" indent="-375120" algn="just">
              <a:lnSpc>
                <a:spcPts val="4864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80" spc="-1" strike="noStrike">
                <a:solidFill>
                  <a:srgbClr val="000000"/>
                </a:solidFill>
                <a:latin typeface="arial"/>
                <a:ea typeface="DejaVu Sans"/>
              </a:rPr>
              <a:t>Dificuldades/Sugestões:</a:t>
            </a:r>
            <a:endParaRPr b="0" lang="pt-BR" sz="348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"/>
          <p:cNvSpPr/>
          <p:nvPr/>
        </p:nvSpPr>
        <p:spPr>
          <a:xfrm>
            <a:off x="1028880" y="675360"/>
            <a:ext cx="1677600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759"/>
              </a:lnSpc>
            </a:pPr>
            <a:r>
              <a:rPr b="0" lang="en-US" sz="7300" spc="-1" strike="noStrike">
                <a:solidFill>
                  <a:srgbClr val="000000"/>
                </a:solidFill>
                <a:latin typeface="Poppins Medium"/>
                <a:ea typeface="DejaVu Sans"/>
              </a:rPr>
              <a:t>AVALIAÇÃO</a:t>
            </a:r>
            <a:endParaRPr b="0" lang="pt-BR" sz="7300" spc="-1" strike="noStrike">
              <a:latin typeface="Arial"/>
            </a:endParaRPr>
          </a:p>
        </p:txBody>
      </p:sp>
      <p:pic>
        <p:nvPicPr>
          <p:cNvPr id="225" name="Picture 3" descr=""/>
          <p:cNvPicPr/>
          <p:nvPr/>
        </p:nvPicPr>
        <p:blipFill>
          <a:blip r:embed="rId1"/>
          <a:stretch/>
        </p:blipFill>
        <p:spPr>
          <a:xfrm rot="19834200">
            <a:off x="-3156480" y="4818240"/>
            <a:ext cx="8369640" cy="8880480"/>
          </a:xfrm>
          <a:prstGeom prst="rect">
            <a:avLst/>
          </a:prstGeom>
          <a:ln w="0">
            <a:noFill/>
          </a:ln>
        </p:spPr>
      </p:pic>
      <p:sp>
        <p:nvSpPr>
          <p:cNvPr id="226" name="TextBox 4"/>
          <p:cNvSpPr/>
          <p:nvPr/>
        </p:nvSpPr>
        <p:spPr>
          <a:xfrm>
            <a:off x="792360" y="9210600"/>
            <a:ext cx="960084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280"/>
              </a:lnSpc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OBS: Explicar também parâmetros de avaliação.</a:t>
            </a:r>
            <a:endParaRPr b="0" lang="pt-BR" sz="3060" spc="-1" strike="noStrike">
              <a:latin typeface="Arial"/>
            </a:endParaRPr>
          </a:p>
        </p:txBody>
      </p:sp>
      <p:graphicFrame>
        <p:nvGraphicFramePr>
          <p:cNvPr id="227" name="Tabela 6"/>
          <p:cNvGraphicFramePr/>
          <p:nvPr/>
        </p:nvGraphicFramePr>
        <p:xfrm>
          <a:off x="3321000" y="7725960"/>
          <a:ext cx="12191400" cy="707400"/>
        </p:xfrm>
        <a:graphic>
          <a:graphicData uri="http://schemas.openxmlformats.org/drawingml/2006/table">
            <a:tbl>
              <a:tblPr/>
              <a:tblGrid>
                <a:gridCol w="6095880"/>
                <a:gridCol w="6095880"/>
              </a:tblGrid>
              <a:tr h="7077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Nota Grupo</a:t>
                      </a:r>
                      <a:endParaRPr b="0" lang="pt-BR" sz="3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cdad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cd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8" name="Tabela 6"/>
          <p:cNvGraphicFramePr/>
          <p:nvPr/>
        </p:nvGraphicFramePr>
        <p:xfrm>
          <a:off x="3321000" y="2400480"/>
          <a:ext cx="12191400" cy="4592880"/>
        </p:xfrm>
        <a:graphic>
          <a:graphicData uri="http://schemas.openxmlformats.org/drawingml/2006/table">
            <a:tbl>
              <a:tblPr/>
              <a:tblGrid>
                <a:gridCol w="6172200"/>
                <a:gridCol w="6019560"/>
              </a:tblGrid>
              <a:tr h="6094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Nomes</a:t>
                      </a:r>
                      <a:endParaRPr b="0" lang="pt-BR" sz="3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cdad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Notas</a:t>
                      </a:r>
                      <a:endParaRPr b="0" lang="pt-BR" sz="3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cdad3"/>
                    </a:solidFill>
                  </a:tcPr>
                </a:tc>
              </a:tr>
              <a:tr h="60948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</a:tr>
              <a:tr h="53316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60948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</a:tr>
              <a:tr h="43848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62820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</a:tr>
              <a:tr h="57060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9436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</a:tr>
            </a:tbl>
          </a:graphicData>
        </a:graphic>
      </p:graphicFrame>
      <p:sp>
        <p:nvSpPr>
          <p:cNvPr id="229" name=""/>
          <p:cNvSpPr/>
          <p:nvPr/>
        </p:nvSpPr>
        <p:spPr>
          <a:xfrm>
            <a:off x="9360000" y="1905120"/>
            <a:ext cx="1803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"/>
          <p:cNvSpPr/>
          <p:nvPr/>
        </p:nvSpPr>
        <p:spPr>
          <a:xfrm>
            <a:off x="7020000" y="1980000"/>
            <a:ext cx="431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"/>
          <p:cNvSpPr/>
          <p:nvPr/>
        </p:nvSpPr>
        <p:spPr>
          <a:xfrm>
            <a:off x="4680000" y="1787400"/>
            <a:ext cx="1803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2" name=""/>
          <p:cNvSpPr/>
          <p:nvPr/>
        </p:nvSpPr>
        <p:spPr>
          <a:xfrm>
            <a:off x="6840000" y="1787400"/>
            <a:ext cx="503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André Luis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Picture 2" descr=""/>
          <p:cNvPicPr/>
          <p:nvPr/>
        </p:nvPicPr>
        <p:blipFill>
          <a:blip r:embed="rId1"/>
          <a:stretch/>
        </p:blipFill>
        <p:spPr>
          <a:xfrm>
            <a:off x="7351920" y="820800"/>
            <a:ext cx="3583800" cy="3583800"/>
          </a:xfrm>
          <a:prstGeom prst="rect">
            <a:avLst/>
          </a:prstGeom>
          <a:ln w="0">
            <a:noFill/>
          </a:ln>
        </p:spPr>
      </p:pic>
      <p:sp>
        <p:nvSpPr>
          <p:cNvPr id="234" name="TextBox 3"/>
          <p:cNvSpPr/>
          <p:nvPr/>
        </p:nvSpPr>
        <p:spPr>
          <a:xfrm>
            <a:off x="4183200" y="4205160"/>
            <a:ext cx="9920880" cy="169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13382"/>
              </a:lnSpc>
            </a:pPr>
            <a:r>
              <a:rPr b="0" lang="en-US" sz="11150" spc="-1" strike="noStrike">
                <a:solidFill>
                  <a:srgbClr val="000000"/>
                </a:solidFill>
                <a:latin typeface="Poppins Medium"/>
                <a:ea typeface="DejaVu Sans"/>
              </a:rPr>
              <a:t>MÓDULO 05</a:t>
            </a:r>
            <a:endParaRPr b="0" lang="pt-BR" sz="11150" spc="-1" strike="noStrike">
              <a:latin typeface="Arial"/>
            </a:endParaRPr>
          </a:p>
        </p:txBody>
      </p:sp>
      <p:sp>
        <p:nvSpPr>
          <p:cNvPr id="235" name="TextBox 4"/>
          <p:cNvSpPr/>
          <p:nvPr/>
        </p:nvSpPr>
        <p:spPr>
          <a:xfrm>
            <a:off x="5374080" y="5693760"/>
            <a:ext cx="7539480" cy="40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183"/>
              </a:lnSpc>
            </a:pPr>
            <a:r>
              <a:rPr b="0" lang="en-US" sz="2450" spc="-1" strike="noStrike">
                <a:solidFill>
                  <a:srgbClr val="000000"/>
                </a:solidFill>
                <a:latin typeface="Poppins Medium"/>
                <a:ea typeface="DejaVu Sans"/>
              </a:rPr>
              <a:t>ADMINISTRATIVO</a:t>
            </a:r>
            <a:endParaRPr b="0" lang="pt-BR" sz="2450" spc="-1" strike="noStrike">
              <a:latin typeface="Arial"/>
            </a:endParaRPr>
          </a:p>
        </p:txBody>
      </p:sp>
      <p:pic>
        <p:nvPicPr>
          <p:cNvPr id="236" name="Picture 5" descr=""/>
          <p:cNvPicPr/>
          <p:nvPr/>
        </p:nvPicPr>
        <p:blipFill>
          <a:blip r:embed="rId2"/>
          <a:stretch/>
        </p:blipFill>
        <p:spPr>
          <a:xfrm rot="5400000">
            <a:off x="12009600" y="-702360"/>
            <a:ext cx="17374680" cy="1843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Box 2"/>
          <p:cNvSpPr/>
          <p:nvPr/>
        </p:nvSpPr>
        <p:spPr>
          <a:xfrm>
            <a:off x="1028880" y="476280"/>
            <a:ext cx="1677600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759"/>
              </a:lnSpc>
            </a:pPr>
            <a:r>
              <a:rPr b="0" lang="en-US" sz="7300" spc="-1" strike="noStrike">
                <a:solidFill>
                  <a:srgbClr val="000000"/>
                </a:solidFill>
                <a:latin typeface="Poppins Medium"/>
                <a:ea typeface="DejaVu Sans"/>
              </a:rPr>
              <a:t>DOCUMENTO DE VISÃO</a:t>
            </a:r>
            <a:endParaRPr b="0" lang="pt-BR" sz="7300" spc="-1" strike="noStrike">
              <a:latin typeface="Arial"/>
            </a:endParaRPr>
          </a:p>
        </p:txBody>
      </p:sp>
      <p:sp>
        <p:nvSpPr>
          <p:cNvPr id="238" name="TextBox 3"/>
          <p:cNvSpPr/>
          <p:nvPr/>
        </p:nvSpPr>
        <p:spPr>
          <a:xfrm>
            <a:off x="3272760" y="1537200"/>
            <a:ext cx="117417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280"/>
              </a:lnSpc>
              <a:tabLst>
                <a:tab algn="l" pos="0"/>
              </a:tabLst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Problema: Emily  </a:t>
            </a:r>
            <a:endParaRPr b="0" lang="pt-BR" sz="3060" spc="-1" strike="noStrike">
              <a:latin typeface="Arial"/>
            </a:endParaRPr>
          </a:p>
        </p:txBody>
      </p:sp>
      <p:pic>
        <p:nvPicPr>
          <p:cNvPr id="239" name="Picture 4" descr=""/>
          <p:cNvPicPr/>
          <p:nvPr/>
        </p:nvPicPr>
        <p:blipFill>
          <a:blip r:embed="rId1"/>
          <a:stretch/>
        </p:blipFill>
        <p:spPr>
          <a:xfrm rot="19834200">
            <a:off x="-3156480" y="4818240"/>
            <a:ext cx="8369640" cy="8880480"/>
          </a:xfrm>
          <a:prstGeom prst="rect">
            <a:avLst/>
          </a:prstGeom>
          <a:ln w="0">
            <a:noFill/>
          </a:ln>
        </p:spPr>
      </p:pic>
      <p:sp>
        <p:nvSpPr>
          <p:cNvPr id="240" name="TextBox 5"/>
          <p:cNvSpPr/>
          <p:nvPr/>
        </p:nvSpPr>
        <p:spPr>
          <a:xfrm>
            <a:off x="610200" y="8202600"/>
            <a:ext cx="14404320" cy="108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280"/>
              </a:lnSpc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Utilize do que já foi estabelecido pelo módulo na </a:t>
            </a:r>
            <a:endParaRPr b="0" lang="pt-BR" sz="3060" spc="-1" strike="noStrike">
              <a:latin typeface="Arial"/>
            </a:endParaRPr>
          </a:p>
          <a:p>
            <a:pPr>
              <a:lnSpc>
                <a:spcPts val="4280"/>
              </a:lnSpc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documentação (resuma se necessário) em forma de texto por favor.</a:t>
            </a:r>
            <a:endParaRPr b="0" lang="pt-BR" sz="30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extBox 2"/>
          <p:cNvSpPr/>
          <p:nvPr/>
        </p:nvSpPr>
        <p:spPr>
          <a:xfrm>
            <a:off x="1028880" y="476280"/>
            <a:ext cx="1677600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759"/>
              </a:lnSpc>
            </a:pPr>
            <a:r>
              <a:rPr b="0" lang="en-US" sz="7300" spc="-1" strike="noStrike">
                <a:solidFill>
                  <a:srgbClr val="000000"/>
                </a:solidFill>
                <a:latin typeface="Poppins Medium"/>
                <a:ea typeface="DejaVu Sans"/>
              </a:rPr>
              <a:t>DOCUMENTO DE VISÃO</a:t>
            </a:r>
            <a:endParaRPr b="0" lang="pt-BR" sz="7300" spc="-1" strike="noStrike">
              <a:latin typeface="Arial"/>
            </a:endParaRPr>
          </a:p>
        </p:txBody>
      </p:sp>
      <p:sp>
        <p:nvSpPr>
          <p:cNvPr id="242" name="TextBox 3"/>
          <p:cNvSpPr/>
          <p:nvPr/>
        </p:nvSpPr>
        <p:spPr>
          <a:xfrm>
            <a:off x="3272760" y="1537200"/>
            <a:ext cx="117417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280"/>
              </a:lnSpc>
              <a:tabLst>
                <a:tab algn="l" pos="0"/>
              </a:tabLst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Stakeholders: Matheus  </a:t>
            </a:r>
            <a:endParaRPr b="0" lang="pt-BR" sz="3060" spc="-1" strike="noStrike">
              <a:latin typeface="Arial"/>
            </a:endParaRPr>
          </a:p>
        </p:txBody>
      </p:sp>
      <p:sp>
        <p:nvSpPr>
          <p:cNvPr id="243" name="TextBox 4"/>
          <p:cNvSpPr/>
          <p:nvPr/>
        </p:nvSpPr>
        <p:spPr>
          <a:xfrm>
            <a:off x="564120" y="8407800"/>
            <a:ext cx="9522360" cy="163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280"/>
              </a:lnSpc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Siga o que está no próprio documento de visão </a:t>
            </a:r>
            <a:endParaRPr b="0" lang="pt-BR" sz="3060" spc="-1" strike="noStrike">
              <a:latin typeface="Arial"/>
            </a:endParaRPr>
          </a:p>
          <a:p>
            <a:pPr>
              <a:lnSpc>
                <a:spcPts val="4280"/>
              </a:lnSpc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(resuma se necessário)</a:t>
            </a:r>
            <a:endParaRPr b="0" lang="pt-BR" sz="3060" spc="-1" strike="noStrike">
              <a:latin typeface="Arial"/>
            </a:endParaRPr>
          </a:p>
          <a:p>
            <a:pPr>
              <a:lnSpc>
                <a:spcPts val="4280"/>
              </a:lnSpc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OBS: Coloque se o stakeholder é ou não usuário.</a:t>
            </a:r>
            <a:endParaRPr b="0" lang="pt-BR" sz="3060" spc="-1" strike="noStrike">
              <a:latin typeface="Arial"/>
            </a:endParaRPr>
          </a:p>
        </p:txBody>
      </p:sp>
      <p:pic>
        <p:nvPicPr>
          <p:cNvPr id="244" name="Picture 5" descr=""/>
          <p:cNvPicPr/>
          <p:nvPr/>
        </p:nvPicPr>
        <p:blipFill>
          <a:blip r:embed="rId1"/>
          <a:stretch/>
        </p:blipFill>
        <p:spPr>
          <a:xfrm rot="967800">
            <a:off x="14301720" y="-3411720"/>
            <a:ext cx="8369640" cy="88804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45" name="Tabela 4"/>
          <p:cNvGraphicFramePr/>
          <p:nvPr/>
        </p:nvGraphicFramePr>
        <p:xfrm>
          <a:off x="943920" y="3018960"/>
          <a:ext cx="12191400" cy="990360"/>
        </p:xfrm>
        <a:graphic>
          <a:graphicData uri="http://schemas.openxmlformats.org/drawingml/2006/table">
            <a:tbl>
              <a:tblPr/>
              <a:tblGrid>
                <a:gridCol w="4063680"/>
                <a:gridCol w="4063680"/>
                <a:gridCol w="4064400"/>
                <a:gridCol w="4064400"/>
              </a:tblGrid>
              <a:tr h="5792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Nome</a:t>
                      </a:r>
                      <a:endParaRPr b="0" lang="pt-BR" sz="32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cdad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Descrição</a:t>
                      </a:r>
                      <a:endParaRPr b="0" lang="pt-BR" sz="32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cdad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Responsabilidades</a:t>
                      </a:r>
                      <a:endParaRPr b="0" lang="pt-BR" sz="3200" spc="-1" strike="noStrike"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cdad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216000" indent="-216000" algn="ctr">
                        <a:buClr>
                          <a:srgbClr val="000000"/>
                        </a:buClr>
                        <a:buSzPct val="45000"/>
                        <a:buFont typeface="Wingdings" charset="2"/>
                        <a:buChar char=""/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É usuário?</a:t>
                      </a:r>
                      <a:endParaRPr b="1" lang="pt-BR" sz="3200" spc="-1" strike="noStrike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cdad3"/>
                    </a:solidFill>
                  </a:tcPr>
                </a:tc>
              </a:tr>
              <a:tr h="48744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extBox 2"/>
          <p:cNvSpPr/>
          <p:nvPr/>
        </p:nvSpPr>
        <p:spPr>
          <a:xfrm>
            <a:off x="1028880" y="476280"/>
            <a:ext cx="1677600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759"/>
              </a:lnSpc>
            </a:pPr>
            <a:r>
              <a:rPr b="0" lang="en-US" sz="7300" spc="-1" strike="noStrike">
                <a:solidFill>
                  <a:srgbClr val="000000"/>
                </a:solidFill>
                <a:latin typeface="Poppins Medium"/>
                <a:ea typeface="DejaVu Sans"/>
              </a:rPr>
              <a:t>DOCUMENTO DE VISÃO</a:t>
            </a:r>
            <a:endParaRPr b="0" lang="pt-BR" sz="7300" spc="-1" strike="noStrike">
              <a:latin typeface="Arial"/>
            </a:endParaRPr>
          </a:p>
        </p:txBody>
      </p:sp>
      <p:sp>
        <p:nvSpPr>
          <p:cNvPr id="247" name="TextBox 3"/>
          <p:cNvSpPr/>
          <p:nvPr/>
        </p:nvSpPr>
        <p:spPr>
          <a:xfrm>
            <a:off x="3272760" y="1537200"/>
            <a:ext cx="117417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280"/>
              </a:lnSpc>
              <a:tabLst>
                <a:tab algn="l" pos="0"/>
              </a:tabLst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Visão Geral (Imagem): Maria Fernanda </a:t>
            </a:r>
            <a:endParaRPr b="0" lang="pt-BR" sz="3060" spc="-1" strike="noStrike">
              <a:latin typeface="Arial"/>
            </a:endParaRPr>
          </a:p>
        </p:txBody>
      </p:sp>
      <p:pic>
        <p:nvPicPr>
          <p:cNvPr id="248" name="Picture 4" descr=""/>
          <p:cNvPicPr/>
          <p:nvPr/>
        </p:nvPicPr>
        <p:blipFill>
          <a:blip r:embed="rId1"/>
          <a:stretch/>
        </p:blipFill>
        <p:spPr>
          <a:xfrm rot="19834200">
            <a:off x="-3156480" y="4818240"/>
            <a:ext cx="8369640" cy="8880480"/>
          </a:xfrm>
          <a:prstGeom prst="rect">
            <a:avLst/>
          </a:prstGeom>
          <a:ln w="0">
            <a:noFill/>
          </a:ln>
        </p:spPr>
      </p:pic>
      <p:sp>
        <p:nvSpPr>
          <p:cNvPr id="249" name="TextBox 5"/>
          <p:cNvSpPr/>
          <p:nvPr/>
        </p:nvSpPr>
        <p:spPr>
          <a:xfrm>
            <a:off x="551160" y="9210600"/>
            <a:ext cx="1267200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280"/>
              </a:lnSpc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 </a:t>
            </a: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Adicione aqui a imagem contida na documentação do módulo</a:t>
            </a:r>
            <a:endParaRPr b="0" lang="pt-BR" sz="30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Picture 2" descr=""/>
          <p:cNvPicPr/>
          <p:nvPr/>
        </p:nvPicPr>
        <p:blipFill>
          <a:blip r:embed="rId1"/>
          <a:stretch/>
        </p:blipFill>
        <p:spPr>
          <a:xfrm rot="967800">
            <a:off x="14301720" y="-3411720"/>
            <a:ext cx="8369640" cy="8880480"/>
          </a:xfrm>
          <a:prstGeom prst="rect">
            <a:avLst/>
          </a:prstGeom>
          <a:ln w="0">
            <a:noFill/>
          </a:ln>
        </p:spPr>
      </p:pic>
      <p:sp>
        <p:nvSpPr>
          <p:cNvPr id="251" name="TextBox 3"/>
          <p:cNvSpPr/>
          <p:nvPr/>
        </p:nvSpPr>
        <p:spPr>
          <a:xfrm>
            <a:off x="1028880" y="476280"/>
            <a:ext cx="1677600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759"/>
              </a:lnSpc>
            </a:pPr>
            <a:r>
              <a:rPr b="0" lang="en-US" sz="7300" spc="-1" strike="noStrike">
                <a:solidFill>
                  <a:srgbClr val="000000"/>
                </a:solidFill>
                <a:latin typeface="Poppins Medium"/>
                <a:ea typeface="DejaVu Sans"/>
              </a:rPr>
              <a:t>DOCUMENTO DE REQUISITOS</a:t>
            </a:r>
            <a:endParaRPr b="0" lang="pt-BR" sz="7300" spc="-1" strike="noStrike">
              <a:latin typeface="Arial"/>
            </a:endParaRPr>
          </a:p>
        </p:txBody>
      </p:sp>
      <p:sp>
        <p:nvSpPr>
          <p:cNvPr id="252" name="TextBox 4"/>
          <p:cNvSpPr/>
          <p:nvPr/>
        </p:nvSpPr>
        <p:spPr>
          <a:xfrm>
            <a:off x="3272760" y="1537200"/>
            <a:ext cx="117417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280"/>
              </a:lnSpc>
              <a:tabLst>
                <a:tab algn="l" pos="0"/>
              </a:tabLst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 </a:t>
            </a: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Funcionais: Kaik </a:t>
            </a:r>
            <a:endParaRPr b="0" lang="pt-BR" sz="3060" spc="-1" strike="noStrike">
              <a:latin typeface="Arial"/>
            </a:endParaRPr>
          </a:p>
        </p:txBody>
      </p:sp>
      <p:sp>
        <p:nvSpPr>
          <p:cNvPr id="253" name="TextBox 5"/>
          <p:cNvSpPr/>
          <p:nvPr/>
        </p:nvSpPr>
        <p:spPr>
          <a:xfrm>
            <a:off x="675000" y="9210600"/>
            <a:ext cx="757908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280"/>
              </a:lnSpc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 </a:t>
            </a: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OBS: Máximo 5 requisitos / 1 por slide </a:t>
            </a:r>
            <a:endParaRPr b="0" lang="pt-BR" sz="30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2"/>
          <p:cNvSpPr/>
          <p:nvPr/>
        </p:nvSpPr>
        <p:spPr>
          <a:xfrm>
            <a:off x="1028880" y="476280"/>
            <a:ext cx="1677600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759"/>
              </a:lnSpc>
            </a:pPr>
            <a:r>
              <a:rPr b="0" lang="en-US" sz="7300" spc="-1" strike="noStrike">
                <a:solidFill>
                  <a:srgbClr val="000000"/>
                </a:solidFill>
                <a:latin typeface="Poppins Medium"/>
                <a:ea typeface="DejaVu Sans"/>
              </a:rPr>
              <a:t>DOCUMENTO DE REQUISITOS</a:t>
            </a:r>
            <a:endParaRPr b="0" lang="pt-BR" sz="7300" spc="-1" strike="noStrike">
              <a:latin typeface="Arial"/>
            </a:endParaRPr>
          </a:p>
        </p:txBody>
      </p:sp>
      <p:sp>
        <p:nvSpPr>
          <p:cNvPr id="255" name="TextBox 3"/>
          <p:cNvSpPr/>
          <p:nvPr/>
        </p:nvSpPr>
        <p:spPr>
          <a:xfrm>
            <a:off x="3272760" y="1537200"/>
            <a:ext cx="117417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280"/>
              </a:lnSpc>
              <a:tabLst>
                <a:tab algn="l" pos="0"/>
              </a:tabLst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Não Funcionais: João Neves  </a:t>
            </a:r>
            <a:endParaRPr b="0" lang="pt-BR" sz="3060" spc="-1" strike="noStrike">
              <a:latin typeface="Arial"/>
            </a:endParaRPr>
          </a:p>
        </p:txBody>
      </p:sp>
      <p:pic>
        <p:nvPicPr>
          <p:cNvPr id="256" name="Picture 4" descr=""/>
          <p:cNvPicPr/>
          <p:nvPr/>
        </p:nvPicPr>
        <p:blipFill>
          <a:blip r:embed="rId1"/>
          <a:stretch/>
        </p:blipFill>
        <p:spPr>
          <a:xfrm rot="19834200">
            <a:off x="-3156480" y="4818240"/>
            <a:ext cx="8369640" cy="8880480"/>
          </a:xfrm>
          <a:prstGeom prst="rect">
            <a:avLst/>
          </a:prstGeom>
          <a:ln w="0">
            <a:noFill/>
          </a:ln>
        </p:spPr>
      </p:pic>
      <p:sp>
        <p:nvSpPr>
          <p:cNvPr id="257" name="TextBox 5"/>
          <p:cNvSpPr/>
          <p:nvPr/>
        </p:nvSpPr>
        <p:spPr>
          <a:xfrm>
            <a:off x="664200" y="8706600"/>
            <a:ext cx="13839480" cy="54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280"/>
              </a:lnSpc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 </a:t>
            </a: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OBS: Apenas os específicos do módulo, não colocar os que são gerais </a:t>
            </a:r>
            <a:endParaRPr b="0" lang="pt-BR" sz="30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 descr=""/>
          <p:cNvPicPr/>
          <p:nvPr/>
        </p:nvPicPr>
        <p:blipFill>
          <a:blip r:embed="rId1"/>
          <a:stretch/>
        </p:blipFill>
        <p:spPr>
          <a:xfrm rot="3819600">
            <a:off x="12666960" y="-3118680"/>
            <a:ext cx="7958880" cy="8516520"/>
          </a:xfrm>
          <a:prstGeom prst="rect">
            <a:avLst/>
          </a:prstGeom>
          <a:ln w="0">
            <a:noFill/>
          </a:ln>
        </p:spPr>
      </p:pic>
      <p:sp>
        <p:nvSpPr>
          <p:cNvPr id="64" name="TextBox 3"/>
          <p:cNvSpPr/>
          <p:nvPr/>
        </p:nvSpPr>
        <p:spPr>
          <a:xfrm>
            <a:off x="1198080" y="423720"/>
            <a:ext cx="1589148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759"/>
              </a:lnSpc>
            </a:pPr>
            <a:r>
              <a:rPr b="0" lang="en-US" sz="7300" spc="-1" strike="noStrike">
                <a:solidFill>
                  <a:srgbClr val="000000"/>
                </a:solidFill>
                <a:latin typeface="Poppins Medium"/>
                <a:ea typeface="DejaVu Sans"/>
              </a:rPr>
              <a:t>APRESENTAÇÃO DOS NOMES</a:t>
            </a:r>
            <a:endParaRPr b="0" lang="pt-BR" sz="7300" spc="-1" strike="noStrike">
              <a:latin typeface="Arial"/>
            </a:endParaRPr>
          </a:p>
        </p:txBody>
      </p:sp>
      <p:sp>
        <p:nvSpPr>
          <p:cNvPr id="65" name="TextBox 4"/>
          <p:cNvSpPr/>
          <p:nvPr/>
        </p:nvSpPr>
        <p:spPr>
          <a:xfrm>
            <a:off x="3272760" y="1538280"/>
            <a:ext cx="117417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280"/>
              </a:lnSpc>
              <a:tabLst>
                <a:tab algn="l" pos="0"/>
              </a:tabLst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Arieli </a:t>
            </a:r>
            <a:endParaRPr b="0" lang="pt-BR" sz="30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Picture 2" descr=""/>
          <p:cNvPicPr/>
          <p:nvPr/>
        </p:nvPicPr>
        <p:blipFill>
          <a:blip r:embed="rId1"/>
          <a:stretch/>
        </p:blipFill>
        <p:spPr>
          <a:xfrm rot="967800">
            <a:off x="14301720" y="-3411720"/>
            <a:ext cx="8369640" cy="888048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"/>
          <p:cNvSpPr/>
          <p:nvPr/>
        </p:nvSpPr>
        <p:spPr>
          <a:xfrm>
            <a:off x="1028880" y="476280"/>
            <a:ext cx="1677600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759"/>
              </a:lnSpc>
            </a:pPr>
            <a:r>
              <a:rPr b="0" lang="en-US" sz="7300" spc="-1" strike="noStrike">
                <a:solidFill>
                  <a:srgbClr val="000000"/>
                </a:solidFill>
                <a:latin typeface="Poppins Medium"/>
                <a:ea typeface="DejaVu Sans"/>
              </a:rPr>
              <a:t>PRIORIZAÇÃO DOS REQUISITOS</a:t>
            </a:r>
            <a:endParaRPr b="0" lang="pt-BR" sz="7300" spc="-1" strike="noStrike">
              <a:latin typeface="Arial"/>
            </a:endParaRPr>
          </a:p>
        </p:txBody>
      </p:sp>
      <p:sp>
        <p:nvSpPr>
          <p:cNvPr id="260" name="TextBox 4"/>
          <p:cNvSpPr/>
          <p:nvPr/>
        </p:nvSpPr>
        <p:spPr>
          <a:xfrm>
            <a:off x="3272760" y="1537200"/>
            <a:ext cx="117417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280"/>
              </a:lnSpc>
              <a:tabLst>
                <a:tab algn="l" pos="0"/>
              </a:tabLst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Funcionais: João Miguel  </a:t>
            </a:r>
            <a:endParaRPr b="0" lang="pt-BR" sz="3060" spc="-1" strike="noStrike">
              <a:latin typeface="Arial"/>
            </a:endParaRPr>
          </a:p>
        </p:txBody>
      </p:sp>
      <p:sp>
        <p:nvSpPr>
          <p:cNvPr id="261" name="TextBox 5"/>
          <p:cNvSpPr/>
          <p:nvPr/>
        </p:nvSpPr>
        <p:spPr>
          <a:xfrm>
            <a:off x="546120" y="8706600"/>
            <a:ext cx="17258760" cy="108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280"/>
              </a:lnSpc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OBS: Na apresentação é  necessário que o grupo não se limite em apenas citar as prioridades, mas sim explica-las. </a:t>
            </a:r>
            <a:endParaRPr b="0" lang="pt-BR" sz="3060" spc="-1" strike="noStrike">
              <a:latin typeface="Arial"/>
            </a:endParaRPr>
          </a:p>
        </p:txBody>
      </p:sp>
      <p:graphicFrame>
        <p:nvGraphicFramePr>
          <p:cNvPr id="262" name="Tabela 6"/>
          <p:cNvGraphicFramePr/>
          <p:nvPr/>
        </p:nvGraphicFramePr>
        <p:xfrm>
          <a:off x="2666880" y="3110760"/>
          <a:ext cx="12572280" cy="1432440"/>
        </p:xfrm>
        <a:graphic>
          <a:graphicData uri="http://schemas.openxmlformats.org/drawingml/2006/table">
            <a:tbl>
              <a:tblPr/>
              <a:tblGrid>
                <a:gridCol w="6476760"/>
                <a:gridCol w="6095880"/>
              </a:tblGrid>
              <a:tr h="10666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Identificador de  Requisitos Funcionais</a:t>
                      </a:r>
                      <a:endParaRPr b="0" lang="pt-BR" sz="3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cdad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Priorização Final</a:t>
                      </a:r>
                      <a:endParaRPr b="0" lang="pt-BR" sz="3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cdad3"/>
                    </a:solidFill>
                  </a:tcPr>
                </a:tc>
              </a:tr>
              <a:tr h="36612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extBox 2"/>
          <p:cNvSpPr/>
          <p:nvPr/>
        </p:nvSpPr>
        <p:spPr>
          <a:xfrm>
            <a:off x="1028880" y="1028880"/>
            <a:ext cx="1677600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759"/>
              </a:lnSpc>
            </a:pPr>
            <a:r>
              <a:rPr b="0" lang="en-US" sz="7300" spc="-1" strike="noStrike">
                <a:solidFill>
                  <a:srgbClr val="000000"/>
                </a:solidFill>
                <a:latin typeface="Poppins Medium"/>
                <a:ea typeface="DejaVu Sans"/>
              </a:rPr>
              <a:t>APRESENTAÇÃO DOS INTEGRANTES</a:t>
            </a:r>
            <a:endParaRPr b="0" lang="pt-BR" sz="7300" spc="-1" strike="noStrike">
              <a:latin typeface="Arial"/>
            </a:endParaRPr>
          </a:p>
        </p:txBody>
      </p:sp>
      <p:sp>
        <p:nvSpPr>
          <p:cNvPr id="264" name="TextBox 3"/>
          <p:cNvSpPr/>
          <p:nvPr/>
        </p:nvSpPr>
        <p:spPr>
          <a:xfrm>
            <a:off x="1028880" y="3299760"/>
            <a:ext cx="13340160" cy="24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749880" indent="-375120" algn="just">
              <a:lnSpc>
                <a:spcPts val="4864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80" spc="-1" strike="noStrike">
                <a:solidFill>
                  <a:srgbClr val="000000"/>
                </a:solidFill>
                <a:latin typeface="Poppins Medium"/>
                <a:ea typeface="DejaVu Sans"/>
              </a:rPr>
              <a:t>Nome:</a:t>
            </a:r>
            <a:endParaRPr b="0" lang="pt-BR" sz="3480" spc="-1" strike="noStrike">
              <a:latin typeface="Arial"/>
            </a:endParaRPr>
          </a:p>
          <a:p>
            <a:pPr lvl="1" marL="749880" indent="-375120" algn="just">
              <a:lnSpc>
                <a:spcPts val="4864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80" spc="-1" strike="noStrike">
                <a:solidFill>
                  <a:srgbClr val="000000"/>
                </a:solidFill>
                <a:latin typeface="arial"/>
                <a:ea typeface="DejaVu Sans"/>
              </a:rPr>
              <a:t>Papel:</a:t>
            </a:r>
            <a:endParaRPr b="0" lang="pt-BR" sz="3480" spc="-1" strike="noStrike">
              <a:latin typeface="Arial"/>
            </a:endParaRPr>
          </a:p>
          <a:p>
            <a:pPr lvl="1" marL="749880" indent="-375120" algn="just">
              <a:lnSpc>
                <a:spcPts val="4864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80" spc="-1" strike="noStrike">
                <a:solidFill>
                  <a:srgbClr val="000000"/>
                </a:solidFill>
                <a:latin typeface="arial"/>
                <a:ea typeface="DejaVu Sans"/>
              </a:rPr>
              <a:t>Atividades que executou:</a:t>
            </a:r>
            <a:endParaRPr b="0" lang="pt-BR" sz="3480" spc="-1" strike="noStrike">
              <a:latin typeface="Arial"/>
            </a:endParaRPr>
          </a:p>
          <a:p>
            <a:pPr lvl="1" marL="749880" indent="-375120" algn="just">
              <a:lnSpc>
                <a:spcPts val="4864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80" spc="-1" strike="noStrike">
                <a:solidFill>
                  <a:srgbClr val="000000"/>
                </a:solidFill>
                <a:latin typeface="arial"/>
                <a:ea typeface="DejaVu Sans"/>
              </a:rPr>
              <a:t>Dificuldades/Sugestões:</a:t>
            </a:r>
            <a:endParaRPr b="0" lang="pt-BR" sz="3480" spc="-1" strike="noStrike">
              <a:latin typeface="Arial"/>
            </a:endParaRPr>
          </a:p>
        </p:txBody>
      </p:sp>
      <p:pic>
        <p:nvPicPr>
          <p:cNvPr id="265" name="Picture 4" descr=""/>
          <p:cNvPicPr/>
          <p:nvPr/>
        </p:nvPicPr>
        <p:blipFill>
          <a:blip r:embed="rId1"/>
          <a:stretch/>
        </p:blipFill>
        <p:spPr>
          <a:xfrm rot="19834200">
            <a:off x="-3156480" y="4818240"/>
            <a:ext cx="8369640" cy="888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Box 2"/>
          <p:cNvSpPr/>
          <p:nvPr/>
        </p:nvSpPr>
        <p:spPr>
          <a:xfrm>
            <a:off x="1028880" y="675360"/>
            <a:ext cx="1677600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759"/>
              </a:lnSpc>
            </a:pPr>
            <a:r>
              <a:rPr b="0" lang="en-US" sz="7300" spc="-1" strike="noStrike">
                <a:solidFill>
                  <a:srgbClr val="000000"/>
                </a:solidFill>
                <a:latin typeface="Poppins Medium"/>
                <a:ea typeface="DejaVu Sans"/>
              </a:rPr>
              <a:t>AVALIAÇÃO</a:t>
            </a:r>
            <a:endParaRPr b="0" lang="pt-BR" sz="7300" spc="-1" strike="noStrike">
              <a:latin typeface="Arial"/>
            </a:endParaRPr>
          </a:p>
        </p:txBody>
      </p:sp>
      <p:sp>
        <p:nvSpPr>
          <p:cNvPr id="267" name="TextBox 3"/>
          <p:cNvSpPr/>
          <p:nvPr/>
        </p:nvSpPr>
        <p:spPr>
          <a:xfrm>
            <a:off x="792360" y="9210600"/>
            <a:ext cx="960084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280"/>
              </a:lnSpc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OBS: Explicar também parâmetros de avaliação.</a:t>
            </a:r>
            <a:endParaRPr b="0" lang="pt-BR" sz="3060" spc="-1" strike="noStrike">
              <a:latin typeface="Arial"/>
            </a:endParaRPr>
          </a:p>
        </p:txBody>
      </p:sp>
      <p:pic>
        <p:nvPicPr>
          <p:cNvPr id="268" name="Picture 4" descr=""/>
          <p:cNvPicPr/>
          <p:nvPr/>
        </p:nvPicPr>
        <p:blipFill>
          <a:blip r:embed="rId1"/>
          <a:stretch/>
        </p:blipFill>
        <p:spPr>
          <a:xfrm rot="967800">
            <a:off x="14301720" y="-3411720"/>
            <a:ext cx="8369640" cy="88804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69" name="Tabela 6"/>
          <p:cNvGraphicFramePr/>
          <p:nvPr/>
        </p:nvGraphicFramePr>
        <p:xfrm>
          <a:off x="3321000" y="2400480"/>
          <a:ext cx="12191400" cy="4592880"/>
        </p:xfrm>
        <a:graphic>
          <a:graphicData uri="http://schemas.openxmlformats.org/drawingml/2006/table">
            <a:tbl>
              <a:tblPr/>
              <a:tblGrid>
                <a:gridCol w="6172200"/>
                <a:gridCol w="6019560"/>
              </a:tblGrid>
              <a:tr h="6094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Nomes</a:t>
                      </a:r>
                      <a:endParaRPr b="0" lang="pt-BR" sz="3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cdad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Notas</a:t>
                      </a:r>
                      <a:endParaRPr b="0" lang="pt-BR" sz="3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cdad3"/>
                    </a:solidFill>
                  </a:tcPr>
                </a:tc>
              </a:tr>
              <a:tr h="60948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</a:tr>
              <a:tr h="53316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60948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</a:tr>
              <a:tr h="43848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62820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</a:tr>
              <a:tr h="57060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59436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bde9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0" name="Tabela 6"/>
          <p:cNvGraphicFramePr/>
          <p:nvPr/>
        </p:nvGraphicFramePr>
        <p:xfrm>
          <a:off x="3321000" y="7678080"/>
          <a:ext cx="12191400" cy="702360"/>
        </p:xfrm>
        <a:graphic>
          <a:graphicData uri="http://schemas.openxmlformats.org/drawingml/2006/table">
            <a:tbl>
              <a:tblPr/>
              <a:tblGrid>
                <a:gridCol w="6095880"/>
                <a:gridCol w="6095880"/>
              </a:tblGrid>
              <a:tr h="70272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z="32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Nota Grupo</a:t>
                      </a:r>
                      <a:endParaRPr b="0" lang="pt-BR" sz="32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cdad3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7cdad3"/>
                    </a:solidFill>
                  </a:tcPr>
                </a:tc>
              </a:tr>
            </a:tbl>
          </a:graphicData>
        </a:graphic>
      </p:graphicFrame>
      <p:sp>
        <p:nvSpPr>
          <p:cNvPr id="271" name=""/>
          <p:cNvSpPr/>
          <p:nvPr/>
        </p:nvSpPr>
        <p:spPr>
          <a:xfrm>
            <a:off x="6840000" y="1800000"/>
            <a:ext cx="50396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latin typeface="Arial"/>
              </a:rPr>
              <a:t>Maria Fernanda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"/>
          <p:cNvPicPr/>
          <p:nvPr/>
        </p:nvPicPr>
        <p:blipFill>
          <a:blip r:embed="rId1"/>
          <a:stretch/>
        </p:blipFill>
        <p:spPr>
          <a:xfrm rot="19834200">
            <a:off x="-3156480" y="4818240"/>
            <a:ext cx="8369640" cy="8880480"/>
          </a:xfrm>
          <a:prstGeom prst="rect">
            <a:avLst/>
          </a:prstGeom>
          <a:ln w="0">
            <a:noFill/>
          </a:ln>
        </p:spPr>
      </p:pic>
      <p:sp>
        <p:nvSpPr>
          <p:cNvPr id="67" name="TextBox 3"/>
          <p:cNvSpPr/>
          <p:nvPr/>
        </p:nvSpPr>
        <p:spPr>
          <a:xfrm>
            <a:off x="1198080" y="476280"/>
            <a:ext cx="1589148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759"/>
              </a:lnSpc>
            </a:pPr>
            <a:r>
              <a:rPr b="0" lang="en-US" sz="7300" spc="-1" strike="noStrike">
                <a:solidFill>
                  <a:srgbClr val="000000"/>
                </a:solidFill>
                <a:latin typeface="Poppins Medium"/>
                <a:ea typeface="DejaVu Sans"/>
              </a:rPr>
              <a:t>APRESENTAÇÃO DAS LOGOS</a:t>
            </a:r>
            <a:endParaRPr b="0" lang="pt-BR" sz="7300" spc="-1" strike="noStrike">
              <a:latin typeface="Arial"/>
            </a:endParaRPr>
          </a:p>
        </p:txBody>
      </p:sp>
      <p:sp>
        <p:nvSpPr>
          <p:cNvPr id="68" name="TextBox 4"/>
          <p:cNvSpPr/>
          <p:nvPr/>
        </p:nvSpPr>
        <p:spPr>
          <a:xfrm>
            <a:off x="3272760" y="1538280"/>
            <a:ext cx="117417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280"/>
              </a:lnSpc>
              <a:tabLst>
                <a:tab algn="l" pos="0"/>
              </a:tabLst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Jeniffer</a:t>
            </a:r>
            <a:endParaRPr b="0" lang="pt-BR" sz="30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2" descr=""/>
          <p:cNvPicPr/>
          <p:nvPr/>
        </p:nvPicPr>
        <p:blipFill>
          <a:blip r:embed="rId1"/>
          <a:stretch/>
        </p:blipFill>
        <p:spPr>
          <a:xfrm rot="18804000">
            <a:off x="-2268000" y="-3396600"/>
            <a:ext cx="6594120" cy="7862040"/>
          </a:xfrm>
          <a:prstGeom prst="rect">
            <a:avLst/>
          </a:prstGeom>
          <a:ln w="0">
            <a:noFill/>
          </a:ln>
        </p:spPr>
      </p:pic>
      <p:sp>
        <p:nvSpPr>
          <p:cNvPr id="70" name="TextBox 3"/>
          <p:cNvSpPr/>
          <p:nvPr/>
        </p:nvSpPr>
        <p:spPr>
          <a:xfrm>
            <a:off x="1028880" y="476280"/>
            <a:ext cx="1677600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759"/>
              </a:lnSpc>
            </a:pPr>
            <a:r>
              <a:rPr b="0" lang="en-US" sz="7300" spc="-1" strike="noStrike">
                <a:solidFill>
                  <a:srgbClr val="000000"/>
                </a:solidFill>
                <a:latin typeface="Poppins Medium"/>
                <a:ea typeface="DejaVu Sans"/>
              </a:rPr>
              <a:t>APRESENTAÇÃO DOS TEMPLATES</a:t>
            </a:r>
            <a:endParaRPr b="0" lang="pt-BR" sz="7300" spc="-1" strike="noStrike">
              <a:latin typeface="Arial"/>
            </a:endParaRPr>
          </a:p>
        </p:txBody>
      </p:sp>
      <p:sp>
        <p:nvSpPr>
          <p:cNvPr id="71" name="TextBox 4"/>
          <p:cNvSpPr/>
          <p:nvPr/>
        </p:nvSpPr>
        <p:spPr>
          <a:xfrm>
            <a:off x="3272760" y="1538280"/>
            <a:ext cx="117417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280"/>
              </a:lnSpc>
              <a:tabLst>
                <a:tab algn="l" pos="0"/>
              </a:tabLst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André Luiz </a:t>
            </a:r>
            <a:endParaRPr b="0" lang="pt-BR" sz="30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2" descr=""/>
          <p:cNvPicPr/>
          <p:nvPr/>
        </p:nvPicPr>
        <p:blipFill>
          <a:blip r:embed="rId1"/>
          <a:stretch/>
        </p:blipFill>
        <p:spPr>
          <a:xfrm>
            <a:off x="6657840" y="735120"/>
            <a:ext cx="4971240" cy="3729240"/>
          </a:xfrm>
          <a:prstGeom prst="rect">
            <a:avLst/>
          </a:prstGeom>
          <a:ln w="0">
            <a:noFill/>
          </a:ln>
        </p:spPr>
      </p:pic>
      <p:sp>
        <p:nvSpPr>
          <p:cNvPr id="73" name="TextBox 3"/>
          <p:cNvSpPr/>
          <p:nvPr/>
        </p:nvSpPr>
        <p:spPr>
          <a:xfrm>
            <a:off x="4183200" y="4297320"/>
            <a:ext cx="9920880" cy="169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13382"/>
              </a:lnSpc>
            </a:pPr>
            <a:r>
              <a:rPr b="0" lang="en-US" sz="11150" spc="-1" strike="noStrike">
                <a:solidFill>
                  <a:srgbClr val="000000"/>
                </a:solidFill>
                <a:latin typeface="Poppins Medium"/>
                <a:ea typeface="DejaVu Sans"/>
              </a:rPr>
              <a:t>MÓDULO 01</a:t>
            </a:r>
            <a:endParaRPr b="0" lang="pt-BR" sz="11150" spc="-1" strike="noStrike">
              <a:latin typeface="Arial"/>
            </a:endParaRPr>
          </a:p>
        </p:txBody>
      </p:sp>
      <p:sp>
        <p:nvSpPr>
          <p:cNvPr id="74" name="TextBox 4"/>
          <p:cNvSpPr/>
          <p:nvPr/>
        </p:nvSpPr>
        <p:spPr>
          <a:xfrm>
            <a:off x="5374080" y="5898960"/>
            <a:ext cx="7539480" cy="40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3183"/>
              </a:lnSpc>
            </a:pPr>
            <a:r>
              <a:rPr b="0" lang="en-US" sz="2450" spc="-1" strike="noStrike">
                <a:solidFill>
                  <a:srgbClr val="000000"/>
                </a:solidFill>
                <a:latin typeface="Poppins Medium"/>
                <a:ea typeface="DejaVu Sans"/>
              </a:rPr>
              <a:t>USUÁRIOS</a:t>
            </a:r>
            <a:endParaRPr b="0" lang="pt-BR" sz="2450" spc="-1" strike="noStrike">
              <a:latin typeface="Arial"/>
            </a:endParaRPr>
          </a:p>
        </p:txBody>
      </p:sp>
      <p:pic>
        <p:nvPicPr>
          <p:cNvPr id="75" name="Picture 5" descr=""/>
          <p:cNvPicPr/>
          <p:nvPr/>
        </p:nvPicPr>
        <p:blipFill>
          <a:blip r:embed="rId2"/>
          <a:stretch/>
        </p:blipFill>
        <p:spPr>
          <a:xfrm rot="5400000">
            <a:off x="12009600" y="-702360"/>
            <a:ext cx="17374680" cy="1843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da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2"/>
          <p:cNvSpPr/>
          <p:nvPr/>
        </p:nvSpPr>
        <p:spPr>
          <a:xfrm>
            <a:off x="1028880" y="476280"/>
            <a:ext cx="16776000" cy="111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8759"/>
              </a:lnSpc>
            </a:pPr>
            <a:r>
              <a:rPr b="0" lang="en-US" sz="7300" spc="-1" strike="noStrike">
                <a:solidFill>
                  <a:srgbClr val="000000"/>
                </a:solidFill>
                <a:latin typeface="Poppins Medium"/>
                <a:ea typeface="DejaVu Sans"/>
              </a:rPr>
              <a:t>DOCUMENTO DE VISÃO</a:t>
            </a:r>
            <a:endParaRPr b="0" lang="pt-BR" sz="7300" spc="-1" strike="noStrike">
              <a:latin typeface="Arial"/>
            </a:endParaRPr>
          </a:p>
        </p:txBody>
      </p:sp>
      <p:sp>
        <p:nvSpPr>
          <p:cNvPr id="77" name="TextBox 3"/>
          <p:cNvSpPr/>
          <p:nvPr/>
        </p:nvSpPr>
        <p:spPr>
          <a:xfrm>
            <a:off x="3272760" y="1537200"/>
            <a:ext cx="11741760" cy="54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4280"/>
              </a:lnSpc>
              <a:tabLst>
                <a:tab algn="l" pos="0"/>
              </a:tabLst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Problema: Camilly/Luana </a:t>
            </a:r>
            <a:endParaRPr b="0" lang="pt-BR" sz="3060" spc="-1" strike="noStrike">
              <a:latin typeface="Arial"/>
            </a:endParaRPr>
          </a:p>
        </p:txBody>
      </p:sp>
      <p:pic>
        <p:nvPicPr>
          <p:cNvPr id="78" name="Picture 4" descr=""/>
          <p:cNvPicPr/>
          <p:nvPr/>
        </p:nvPicPr>
        <p:blipFill>
          <a:blip r:embed="rId1"/>
          <a:stretch/>
        </p:blipFill>
        <p:spPr>
          <a:xfrm rot="19834200">
            <a:off x="-3156480" y="4818240"/>
            <a:ext cx="8369640" cy="8880480"/>
          </a:xfrm>
          <a:prstGeom prst="rect">
            <a:avLst/>
          </a:prstGeom>
          <a:ln w="0">
            <a:noFill/>
          </a:ln>
        </p:spPr>
      </p:pic>
      <p:sp>
        <p:nvSpPr>
          <p:cNvPr id="79" name="TextBox 5"/>
          <p:cNvSpPr/>
          <p:nvPr/>
        </p:nvSpPr>
        <p:spPr>
          <a:xfrm>
            <a:off x="610200" y="8202600"/>
            <a:ext cx="14404320" cy="108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4280"/>
              </a:lnSpc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Utilize do que já foi estabelecido pelo módulo na </a:t>
            </a:r>
            <a:endParaRPr b="0" lang="pt-BR" sz="3060" spc="-1" strike="noStrike">
              <a:latin typeface="Arial"/>
            </a:endParaRPr>
          </a:p>
          <a:p>
            <a:pPr>
              <a:lnSpc>
                <a:spcPts val="4280"/>
              </a:lnSpc>
            </a:pPr>
            <a:r>
              <a:rPr b="0" lang="en-US" sz="3060" spc="-1" strike="noStrike">
                <a:solidFill>
                  <a:srgbClr val="000000"/>
                </a:solidFill>
                <a:latin typeface="Poppins Medium"/>
                <a:ea typeface="DejaVu Sans"/>
              </a:rPr>
              <a:t>documentação (resuma se necessário) em forma de texto por favor.</a:t>
            </a:r>
            <a:endParaRPr b="0" lang="pt-BR" sz="306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Application>LibreOffice/7.2.2.2$Windows_X86_64 LibreOffice_project/02b2acce88a210515b4a5bb2e46cbfb63fe97d56</Application>
  <AppVersion>15.0000</AppVersion>
  <Words>1158</Words>
  <Paragraphs>209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DAE9k0GODDU</dc:identifier>
  <dc:language>pt-BR</dc:language>
  <cp:lastModifiedBy/>
  <dcterms:modified xsi:type="dcterms:W3CDTF">2022-04-14T15:48:31Z</dcterms:modified>
  <cp:revision>6</cp:revision>
  <dc:subject/>
  <dc:title>MedLus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52</vt:i4>
  </property>
</Properties>
</file>