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y="10287000" cx="18288000"/>
  <p:notesSz cx="7559675" cy="10691800"/>
  <p:embeddedFontLst>
    <p:embeddedFont>
      <p:font typeface="Poppins"/>
      <p:regular r:id="rId68"/>
      <p:bold r:id="rId69"/>
      <p:italic r:id="rId70"/>
      <p:boldItalic r:id="rId71"/>
    </p:embeddedFont>
    <p:embeddedFont>
      <p:font typeface="Poppins Light"/>
      <p:regular r:id="rId72"/>
      <p:bold r:id="rId73"/>
      <p:italic r:id="rId74"/>
      <p:boldItalic r:id="rId75"/>
    </p:embeddedFont>
    <p:embeddedFont>
      <p:font typeface="Poppins Medium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7AA459-B0D9-4BBF-B188-E2E1F2269C8B}">
  <a:tblStyle styleId="{7E7AA459-B0D9-4BBF-B188-E2E1F2269C8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EC809F5-E483-4A25-A7ED-DA9EC9ED35A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PoppinsLight-bold.fntdata"/><Relationship Id="rId72" Type="http://schemas.openxmlformats.org/officeDocument/2006/relationships/font" Target="fonts/PoppinsLight-regular.fntdata"/><Relationship Id="rId31" Type="http://schemas.openxmlformats.org/officeDocument/2006/relationships/slide" Target="slides/slide26.xml"/><Relationship Id="rId75" Type="http://schemas.openxmlformats.org/officeDocument/2006/relationships/font" Target="fonts/PoppinsLight-boldItalic.fntdata"/><Relationship Id="rId30" Type="http://schemas.openxmlformats.org/officeDocument/2006/relationships/slide" Target="slides/slide25.xml"/><Relationship Id="rId74" Type="http://schemas.openxmlformats.org/officeDocument/2006/relationships/font" Target="fonts/PoppinsLight-italic.fntdata"/><Relationship Id="rId33" Type="http://schemas.openxmlformats.org/officeDocument/2006/relationships/slide" Target="slides/slide28.xml"/><Relationship Id="rId77" Type="http://schemas.openxmlformats.org/officeDocument/2006/relationships/font" Target="fonts/PoppinsMedium-bold.fntdata"/><Relationship Id="rId32" Type="http://schemas.openxmlformats.org/officeDocument/2006/relationships/slide" Target="slides/slide27.xml"/><Relationship Id="rId76" Type="http://schemas.openxmlformats.org/officeDocument/2006/relationships/font" Target="fonts/PoppinsMedium-regular.fntdata"/><Relationship Id="rId35" Type="http://schemas.openxmlformats.org/officeDocument/2006/relationships/slide" Target="slides/slide30.xml"/><Relationship Id="rId79" Type="http://schemas.openxmlformats.org/officeDocument/2006/relationships/font" Target="fonts/PoppinsMedium-boldItalic.fntdata"/><Relationship Id="rId34" Type="http://schemas.openxmlformats.org/officeDocument/2006/relationships/slide" Target="slides/slide29.xml"/><Relationship Id="rId78" Type="http://schemas.openxmlformats.org/officeDocument/2006/relationships/font" Target="fonts/PoppinsMedium-italic.fntdata"/><Relationship Id="rId71" Type="http://schemas.openxmlformats.org/officeDocument/2006/relationships/font" Target="fonts/Poppins-boldItalic.fntdata"/><Relationship Id="rId70" Type="http://schemas.openxmlformats.org/officeDocument/2006/relationships/font" Target="fonts/Poppi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font" Target="fonts/Poppins-regular.fntdata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Poppi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3ace897961_1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13ace897961_1_0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ace897961_1_1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3ace897961_1_1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3ab410cb41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13ab410cb41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3ace897961_1_1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13ace897961_1_1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ace897961_1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13ace897961_1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3ace898e6b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13ace898e6b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3ace898e6b_0_9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13ace898e6b_0_9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3ace898e6b_0_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13ace898e6b_0_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ace898e6b_0_2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13ace898e6b_0_2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ace898e6b_0_2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13ace898e6b_0_2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3ace898e6b_0_33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13ace898e6b_0_33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ab410cb41_0_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13ab410cb41_0_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ace897961_0_1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13ace897961_0_1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ace897961_1_3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13ace897961_1_3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3ace897961_1_4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13ace897961_1_4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3ab410cb41_0_1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13ab410cb41_0_1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3ace897961_0_1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g13ace897961_0_18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3ace897961_1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13ace897961_1_5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3ace897961_1_6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13ace897961_1_6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4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4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ab410cb41_0_2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g13ab410cb41_0_22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ace897961_0_1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g13ace897961_0_1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13ace897961_1_7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13ace897961_1_77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13ace897961_1_85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13ace897961_1_85:notes"/>
          <p:cNvSpPr/>
          <p:nvPr>
            <p:ph idx="2" type="sldImg"/>
          </p:nvPr>
        </p:nvSpPr>
        <p:spPr>
          <a:xfrm>
            <a:off x="1260175" y="801875"/>
            <a:ext cx="50400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1" type="body"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2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4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" type="body"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2" type="body"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3" type="body"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4" type="body"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5" type="body"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6" type="body"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idx="1"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2" type="body"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3" type="body"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" type="body"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3" type="body"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3" type="body"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5.png"/><Relationship Id="rId4" Type="http://schemas.openxmlformats.org/officeDocument/2006/relationships/image" Target="../media/image1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1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972800">
            <a:off x="-2855880" y="-5442840"/>
            <a:ext cx="10578240" cy="1142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10317000">
            <a:off x="-1380600" y="6287040"/>
            <a:ext cx="7628040" cy="66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8088120" y="9566640"/>
            <a:ext cx="4901760" cy="37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©MEDLUS, 2022</a:t>
            </a:r>
            <a:endParaRPr b="0" i="0" sz="21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4"/>
          <p:cNvGrpSpPr/>
          <p:nvPr/>
        </p:nvGrpSpPr>
        <p:grpSpPr>
          <a:xfrm>
            <a:off x="2134080" y="3687480"/>
            <a:ext cx="14019120" cy="2576160"/>
            <a:chOff x="2134080" y="3687480"/>
            <a:chExt cx="14019120" cy="2576160"/>
          </a:xfrm>
        </p:grpSpPr>
        <p:sp>
          <p:nvSpPr>
            <p:cNvPr id="65" name="Google Shape;65;p14"/>
            <p:cNvSpPr/>
            <p:nvPr/>
          </p:nvSpPr>
          <p:spPr>
            <a:xfrm>
              <a:off x="2134080" y="3687480"/>
              <a:ext cx="14019120" cy="17139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999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227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MEDLUS</a:t>
              </a:r>
              <a:endParaRPr b="0" i="0" sz="1227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451600" y="5644440"/>
              <a:ext cx="13384080" cy="61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3977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490" u="none" cap="none" strike="noStrike">
                  <a:solidFill>
                    <a:srgbClr val="000000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Turma 2022</a:t>
              </a:r>
              <a:endParaRPr b="0" i="0" sz="349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86400" y="6816960"/>
            <a:ext cx="3714480" cy="2787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Daniel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/>
          <p:nvPr/>
        </p:nvSpPr>
        <p:spPr>
          <a:xfrm>
            <a:off x="-93575" y="8170400"/>
            <a:ext cx="118851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 </a:t>
            </a: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protótipos por pessoa.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</a:t>
            </a: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do protótipo (seguindo a ordem dos casos de uso), 1 por slide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24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53" name="Google Shape;153;p24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Letícia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5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Mauricio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1" name="Google Shape;16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6"/>
          <p:cNvSpPr/>
          <p:nvPr/>
        </p:nvSpPr>
        <p:spPr>
          <a:xfrm>
            <a:off x="838375" y="472500"/>
            <a:ext cx="16693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ESFORÇOS POR PONTOS DE CASO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6"/>
          <p:cNvSpPr/>
          <p:nvPr/>
        </p:nvSpPr>
        <p:spPr>
          <a:xfrm>
            <a:off x="3314273" y="26248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Luana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675000" y="9210600"/>
            <a:ext cx="757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abela do Final do Documento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6"/>
          <p:cNvGraphicFramePr/>
          <p:nvPr/>
        </p:nvGraphicFramePr>
        <p:xfrm>
          <a:off x="2154625" y="3786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{EEC809F5-E483-4A25-A7ED-DA9EC9ED35A6}</a:tableStyleId>
              </a:tblPr>
              <a:tblGrid>
                <a:gridCol w="4894700"/>
                <a:gridCol w="5473900"/>
                <a:gridCol w="4202875"/>
              </a:tblGrid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da Hora do Projeto: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64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Horas Prevista no Módulo: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3212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Atores: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2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Casos de Uso: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5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Total do Módulo: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R$XXXXXX</a:t>
                      </a:r>
                      <a:endParaRPr sz="1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1028880" y="47628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6600">
                <a:latin typeface="Poppins Medium"/>
                <a:ea typeface="Poppins Medium"/>
                <a:cs typeface="Poppins Medium"/>
                <a:sym typeface="Poppins Medium"/>
              </a:rPr>
              <a:t>IAGRAMA CONCEITUAL (MER)</a:t>
            </a:r>
            <a:endParaRPr sz="66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3272760" y="1537200"/>
            <a:ext cx="1174176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Larissa G.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/>
          <p:nvPr/>
        </p:nvSpPr>
        <p:spPr>
          <a:xfrm>
            <a:off x="1028880" y="7569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6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8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OBS: Explicar também parâmetros de avaliação.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4" name="Google Shape;194;p29"/>
          <p:cNvGraphicFramePr/>
          <p:nvPr/>
        </p:nvGraphicFramePr>
        <p:xfrm>
          <a:off x="3321000" y="240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172200"/>
                <a:gridCol w="601955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Nomes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94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5" name="Google Shape;195;p29"/>
          <p:cNvGraphicFramePr/>
          <p:nvPr/>
        </p:nvGraphicFramePr>
        <p:xfrm>
          <a:off x="3321000" y="81658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095875"/>
                <a:gridCol w="6095875"/>
              </a:tblGrid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 Grupo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196" name="Google Shape;196;p29"/>
          <p:cNvSpPr/>
          <p:nvPr/>
        </p:nvSpPr>
        <p:spPr>
          <a:xfrm>
            <a:off x="3321010" y="166987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Letícia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4200" y="1017720"/>
            <a:ext cx="3279240" cy="327924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/>
          <p:nvPr/>
        </p:nvSpPr>
        <p:spPr>
          <a:xfrm>
            <a:off x="4183200" y="4297320"/>
            <a:ext cx="992088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MÓDULO 02</a:t>
            </a:r>
            <a:endParaRPr b="0" i="0" sz="1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0"/>
          <p:cNvSpPr/>
          <p:nvPr/>
        </p:nvSpPr>
        <p:spPr>
          <a:xfrm>
            <a:off x="5374080" y="5805360"/>
            <a:ext cx="75394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9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CONSULTÓRIO ONLINE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9697680" y="40320"/>
            <a:ext cx="17374680" cy="18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/>
          <p:nvPr/>
        </p:nvSpPr>
        <p:spPr>
          <a:xfrm>
            <a:off x="1916900" y="425100"/>
            <a:ext cx="15122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Poppins Medium"/>
                <a:ea typeface="Poppins Medium"/>
                <a:cs typeface="Poppins Medium"/>
                <a:sym typeface="Poppins Medium"/>
              </a:rPr>
              <a:t>DIAGRAMA DE CASOS DE USO</a:t>
            </a:r>
            <a:endParaRPr b="0" i="0" sz="5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Nailton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11" name="Google Shape;2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/>
          <p:nvPr/>
        </p:nvSpPr>
        <p:spPr>
          <a:xfrm>
            <a:off x="1283975" y="8928038"/>
            <a:ext cx="1572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Imagem do Diagrama, explicar cada um dos atores e casos de uso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9" name="Google Shape;219;p32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20" name="Google Shape;220;p32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Beatriz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134080" y="1079640"/>
            <a:ext cx="14019120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INSTRUÇÕES GERAIS</a:t>
            </a:r>
            <a:endParaRPr b="0" i="0" sz="7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1028880" y="2692080"/>
            <a:ext cx="16229880" cy="4205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0559" lvl="1" marL="68112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0"/>
              <a:buFont typeface="Poppins"/>
              <a:buChar char="•"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Cabe ao responsável por cada tópico fazer a parte escrita (slide) e a </a:t>
            </a:r>
            <a:endParaRPr i="0" sz="316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apresentação;</a:t>
            </a:r>
            <a:endParaRPr i="0" sz="3160" u="none" cap="none" strike="noStrike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0559" lvl="1" marL="68112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0"/>
              <a:buFont typeface="Poppins Light"/>
              <a:buChar char="•"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Tanto na escrita quanto na apresentação é interessante que se utilize a</a:t>
            </a:r>
            <a:endParaRPr i="0" sz="3160" u="none" cap="none" strike="noStrike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0" lvl="0" marL="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linguagem formal;</a:t>
            </a:r>
            <a:endParaRPr i="0" sz="3160" u="none" cap="none" strike="noStrike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0559" lvl="1" marL="68112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0"/>
              <a:buFont typeface="Arial"/>
              <a:buChar char="•"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Entrega até dia </a:t>
            </a:r>
            <a:r>
              <a:rPr lang="en-US" sz="3160"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/0</a:t>
            </a:r>
            <a:r>
              <a:rPr lang="en-US" sz="3160">
                <a:latin typeface="Poppins Light"/>
                <a:ea typeface="Poppins Light"/>
                <a:cs typeface="Poppins Light"/>
                <a:sym typeface="Poppins Light"/>
              </a:rPr>
              <a:t>7 </a:t>
            </a: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até as 18 horas</a:t>
            </a:r>
            <a:r>
              <a:rPr lang="en-US" sz="3160">
                <a:latin typeface="Poppins Light"/>
                <a:ea typeface="Poppins Light"/>
                <a:cs typeface="Poppins Light"/>
                <a:sym typeface="Poppins Light"/>
              </a:rPr>
              <a:t>, </a:t>
            </a: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para o interpessoal responsável do seu módulo;</a:t>
            </a:r>
            <a:endParaRPr i="0" sz="3160" u="none" cap="none" strike="noStrike">
              <a:latin typeface="Poppins Light"/>
              <a:ea typeface="Poppins Light"/>
              <a:cs typeface="Poppins Light"/>
              <a:sym typeface="Poppins Light"/>
            </a:endParaRPr>
          </a:p>
          <a:p>
            <a:pPr indent="-340559" lvl="1" marL="68112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0"/>
              <a:buFont typeface="Poppins"/>
              <a:buChar char="•"/>
            </a:pPr>
            <a:r>
              <a:rPr b="1" i="0" lang="en-US" sz="316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Os padrões de fontes e cores devem ser mantidos;</a:t>
            </a:r>
            <a:endParaRPr b="1" i="0" sz="316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40559" lvl="1" marL="681120" marR="0" rtl="0" algn="ctr">
              <a:lnSpc>
                <a:spcPct val="14971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60"/>
              <a:buFont typeface="Poppins Light"/>
              <a:buChar char="•"/>
            </a:pPr>
            <a:r>
              <a:rPr i="0" lang="en-US" sz="316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Qualquer dúvida entrar em contato com o líder desta atividade do seu módulo.</a:t>
            </a:r>
            <a:endParaRPr i="0" sz="3160" u="none" cap="none" strike="noStrike"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Renan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28" name="Google Shape;22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3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6" name="Google Shape;236;p34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237" name="Google Shape;237;p34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4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Arieli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35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Sophia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245" name="Google Shape;24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5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/>
          <p:nvPr/>
        </p:nvSpPr>
        <p:spPr>
          <a:xfrm>
            <a:off x="838375" y="472500"/>
            <a:ext cx="16693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ESFORÇOS POR PONTOS DE CASO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6"/>
          <p:cNvSpPr/>
          <p:nvPr/>
        </p:nvSpPr>
        <p:spPr>
          <a:xfrm>
            <a:off x="3273123" y="237557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Renan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675000" y="9210600"/>
            <a:ext cx="757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Tabela do Final do Documento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255" name="Google Shape;255;p36"/>
          <p:cNvGraphicFramePr/>
          <p:nvPr/>
        </p:nvGraphicFramePr>
        <p:xfrm>
          <a:off x="2154625" y="3786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{EEC809F5-E483-4A25-A7ED-DA9EC9ED35A6}</a:tableStyleId>
              </a:tblPr>
              <a:tblGrid>
                <a:gridCol w="4894700"/>
                <a:gridCol w="5473900"/>
                <a:gridCol w="4202875"/>
              </a:tblGrid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da Hora do Projeto: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64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Horas Prevista no Módulo: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3212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Atores: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2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Casos de Uso: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5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Total do Módulo: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R$XXXXXX</a:t>
                      </a:r>
                      <a:endParaRPr sz="1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7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7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Arieli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38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8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Sofia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9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Danielly Carvalho Ramiro 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 DBA e Interpessoal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 Documentação dos Casos de Uso, Criação dos Protótipos, integração do Banco de Dados e Elaboração dos slides para apresentação bimestral.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 Esclarecer os casos de uso, divisão dos casos de uso, não cruzar linhas na integração do banco. 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0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Larissa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41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Nailton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2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2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Renan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4106400">
            <a:off x="-5092570" y="-9427715"/>
            <a:ext cx="14744159" cy="1757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35240" y="1028880"/>
            <a:ext cx="7797960" cy="841896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028880" y="2135880"/>
            <a:ext cx="9016560" cy="1749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48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SUMÁRIO</a:t>
            </a:r>
            <a:endParaRPr b="0" i="0" sz="1148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6734825" y="5856245"/>
            <a:ext cx="10723500" cy="5001475"/>
            <a:chOff x="7943500" y="5925245"/>
            <a:chExt cx="10723500" cy="5001475"/>
          </a:xfrm>
        </p:grpSpPr>
        <p:sp>
          <p:nvSpPr>
            <p:cNvPr id="83" name="Google Shape;83;p16"/>
            <p:cNvSpPr/>
            <p:nvPr/>
          </p:nvSpPr>
          <p:spPr>
            <a:xfrm>
              <a:off x="8030230" y="5925245"/>
              <a:ext cx="7783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latin typeface="Poppins Light"/>
                  <a:ea typeface="Poppins Light"/>
                  <a:cs typeface="Poppins Light"/>
                  <a:sym typeface="Poppins Light"/>
                </a:rPr>
                <a:t>Refatoração do Template escolhido;</a:t>
              </a:r>
              <a:endParaRPr sz="3200">
                <a:latin typeface="Poppins Light"/>
                <a:ea typeface="Poppins Light"/>
                <a:cs typeface="Poppins Light"/>
                <a:sym typeface="Poppins Light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7943500" y="6861425"/>
              <a:ext cx="107235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latin typeface="Poppins Light"/>
                  <a:ea typeface="Poppins Light"/>
                  <a:cs typeface="Poppins Light"/>
                  <a:sym typeface="Poppins Light"/>
                </a:rPr>
                <a:t>Consolidação do Esquema Físico e do Dicionário de Dados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8030218" y="8282655"/>
              <a:ext cx="7783800" cy="60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4996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latin typeface="Poppins Light"/>
                  <a:ea typeface="Poppins Light"/>
                  <a:cs typeface="Poppins Light"/>
                  <a:sym typeface="Poppins Light"/>
                </a:rPr>
                <a:t>Estimativa de Preço do Projeto Geral.</a:t>
              </a:r>
              <a:r>
                <a:rPr b="0" i="0" lang="en-US" sz="3200" u="none" cap="none" strike="noStrike">
                  <a:solidFill>
                    <a:srgbClr val="000000"/>
                  </a:solidFill>
                  <a:latin typeface="Poppins Light"/>
                  <a:ea typeface="Poppins Light"/>
                  <a:cs typeface="Poppins Light"/>
                  <a:sym typeface="Poppins Light"/>
                </a:rPr>
                <a:t>;</a:t>
              </a:r>
              <a:endParaRPr b="0" i="0" sz="3200" u="none" cap="none" strike="noStrike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9474480" y="10377720"/>
              <a:ext cx="7783920" cy="5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7" name="Google Shape;87;p16"/>
          <p:cNvPicPr preferRelativeResize="0"/>
          <p:nvPr/>
        </p:nvPicPr>
        <p:blipFill rotWithShape="1">
          <a:blip r:embed="rId5">
            <a:alphaModFix/>
          </a:blip>
          <a:srcRect b="13497" l="17318" r="2549" t="8730"/>
          <a:stretch/>
        </p:blipFill>
        <p:spPr>
          <a:xfrm>
            <a:off x="6040855" y="5869693"/>
            <a:ext cx="550799" cy="5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 rotWithShape="1">
          <a:blip r:embed="rId5">
            <a:alphaModFix/>
          </a:blip>
          <a:srcRect b="13497" l="17318" r="2549" t="8730"/>
          <a:stretch/>
        </p:blipFill>
        <p:spPr>
          <a:xfrm>
            <a:off x="6040855" y="6754845"/>
            <a:ext cx="550799" cy="5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 rotWithShape="1">
          <a:blip r:embed="rId5">
            <a:alphaModFix/>
          </a:blip>
          <a:srcRect b="13497" l="17318" r="2549" t="8730"/>
          <a:stretch/>
        </p:blipFill>
        <p:spPr>
          <a:xfrm>
            <a:off x="6040855" y="8227105"/>
            <a:ext cx="550799" cy="5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5">
            <a:alphaModFix/>
          </a:blip>
          <a:srcRect b="13501" l="17317" r="2548" t="8726"/>
          <a:stretch/>
        </p:blipFill>
        <p:spPr>
          <a:xfrm>
            <a:off x="6040855" y="9077830"/>
            <a:ext cx="550799" cy="5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6821543" y="9064380"/>
            <a:ext cx="77838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9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Poppins Light"/>
                <a:ea typeface="Poppins Light"/>
                <a:cs typeface="Poppins Light"/>
                <a:sym typeface="Poppins Light"/>
              </a:rPr>
              <a:t>Apresentação dos Módulos.</a:t>
            </a:r>
            <a:r>
              <a:rPr b="0" i="0" lang="en-US" sz="3200" u="none" cap="none" strike="noStrike">
                <a:solidFill>
                  <a:srgbClr val="000000"/>
                </a:solidFill>
                <a:latin typeface="Poppins Light"/>
                <a:ea typeface="Poppins Light"/>
                <a:cs typeface="Poppins Light"/>
                <a:sym typeface="Poppins Light"/>
              </a:rPr>
              <a:t>;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/>
          <p:nvPr/>
        </p:nvSpPr>
        <p:spPr>
          <a:xfrm>
            <a:off x="1028880" y="10288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3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 Sophia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4"/>
          <p:cNvSpPr/>
          <p:nvPr/>
        </p:nvSpPr>
        <p:spPr>
          <a:xfrm>
            <a:off x="1028880" y="4762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6900">
                <a:latin typeface="Poppins Medium"/>
                <a:ea typeface="Poppins Medium"/>
                <a:cs typeface="Poppins Medium"/>
                <a:sym typeface="Poppins Medium"/>
              </a:rPr>
              <a:t>IAGRAMA CONCEITUAL (MER)</a:t>
            </a:r>
            <a:endParaRPr sz="6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10" name="Google Shape;310;p44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Larissa P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11" name="Google Shape;31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5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45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OBS: Explicar também parâmetros de avaliação.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5"/>
          <p:cNvGraphicFramePr/>
          <p:nvPr/>
        </p:nvGraphicFramePr>
        <p:xfrm>
          <a:off x="3321000" y="240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172200"/>
                <a:gridCol w="601955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Nomes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Arieli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 Beatriz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Danielly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Larissa Freitas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Nailton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Renan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Sophia</a:t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0" name="Google Shape;320;p45"/>
          <p:cNvGraphicFramePr/>
          <p:nvPr/>
        </p:nvGraphicFramePr>
        <p:xfrm>
          <a:off x="3321000" y="767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095875"/>
                <a:gridCol w="6095875"/>
              </a:tblGrid>
              <a:tr h="70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 Grupo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321" name="Google Shape;321;p45"/>
          <p:cNvSpPr/>
          <p:nvPr/>
        </p:nvSpPr>
        <p:spPr>
          <a:xfrm>
            <a:off x="5760000" y="-540000"/>
            <a:ext cx="1803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7560000" y="1980000"/>
            <a:ext cx="1803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3273160" y="17874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Danielly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MÓDULO 03</a:t>
            </a:r>
            <a:endParaRPr b="0" i="0" sz="1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46"/>
          <p:cNvSpPr/>
          <p:nvPr/>
        </p:nvSpPr>
        <p:spPr>
          <a:xfrm>
            <a:off x="5374080" y="5693760"/>
            <a:ext cx="75394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9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SERVIÇOS MÉDICOS ONLINE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4360" y="785880"/>
            <a:ext cx="3418560" cy="3418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/>
          <p:nvPr/>
        </p:nvSpPr>
        <p:spPr>
          <a:xfrm>
            <a:off x="1916900" y="425100"/>
            <a:ext cx="15122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Poppins Medium"/>
                <a:ea typeface="Poppins Medium"/>
                <a:cs typeface="Poppins Medium"/>
                <a:sym typeface="Poppins Medium"/>
              </a:rPr>
              <a:t>DIAGRAMA DE CASOS DE USO</a:t>
            </a:r>
            <a:endParaRPr b="0" i="0" sz="5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47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Nicoly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38" name="Google Shape;33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7"/>
          <p:cNvSpPr/>
          <p:nvPr/>
        </p:nvSpPr>
        <p:spPr>
          <a:xfrm>
            <a:off x="1283975" y="8928038"/>
            <a:ext cx="1572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Imagem do Diagrama, explicar cada um dos atores e casos de uso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5" name="Google Shape;345;p48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46" name="Google Shape;346;p48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8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Arthur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8" name="Google Shape;348;p48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9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9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Vitor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55" name="Google Shape;35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9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62" name="Google Shape;362;p50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363" name="Google Shape;363;p50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0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Ana Laura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65" name="Google Shape;365;p50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51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Lucas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72" name="Google Shape;37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1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52"/>
          <p:cNvSpPr/>
          <p:nvPr/>
        </p:nvSpPr>
        <p:spPr>
          <a:xfrm>
            <a:off x="838375" y="472500"/>
            <a:ext cx="16693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ESFORÇOS POR PONTOS DE CASO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4273" y="254537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Ingrid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1" name="Google Shape;381;p52"/>
          <p:cNvSpPr/>
          <p:nvPr/>
        </p:nvSpPr>
        <p:spPr>
          <a:xfrm>
            <a:off x="675000" y="9210600"/>
            <a:ext cx="757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Tabela do Final do Documento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382" name="Google Shape;382;p52"/>
          <p:cNvGraphicFramePr/>
          <p:nvPr/>
        </p:nvGraphicFramePr>
        <p:xfrm>
          <a:off x="2154625" y="3786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{EEC809F5-E483-4A25-A7ED-DA9EC9ED35A6}</a:tableStyleId>
              </a:tblPr>
              <a:tblGrid>
                <a:gridCol w="4894700"/>
                <a:gridCol w="5473900"/>
                <a:gridCol w="4202875"/>
              </a:tblGrid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da Hora do Projeto: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64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Horas Prevista no Módulo: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3212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Atores: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2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Casos de Uso: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5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Total do Módulo: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R$XXXXXX</a:t>
                      </a:r>
                      <a:endParaRPr sz="1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7617600">
            <a:off x="14376600" y="4604760"/>
            <a:ext cx="8796960" cy="104882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/>
          <p:nvPr/>
        </p:nvSpPr>
        <p:spPr>
          <a:xfrm>
            <a:off x="567750" y="435650"/>
            <a:ext cx="169248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3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6000">
                <a:latin typeface="Poppins Medium"/>
                <a:ea typeface="Poppins Medium"/>
                <a:cs typeface="Poppins Medium"/>
                <a:sym typeface="Poppins Medium"/>
              </a:rPr>
              <a:t>REFATORAÇÃO DO TEMPLATE  ESCOLHIDO PARA O PROJETO</a:t>
            </a:r>
            <a:endParaRPr sz="600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98" name="Google Shape;98;p17"/>
          <p:cNvSpPr/>
          <p:nvPr/>
        </p:nvSpPr>
        <p:spPr>
          <a:xfrm>
            <a:off x="3273123" y="287513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Lucas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3"/>
          <p:cNvSpPr/>
          <p:nvPr/>
        </p:nvSpPr>
        <p:spPr>
          <a:xfrm>
            <a:off x="1028880" y="4762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6900">
                <a:latin typeface="Poppins Medium"/>
                <a:ea typeface="Poppins Medium"/>
                <a:cs typeface="Poppins Medium"/>
                <a:sym typeface="Poppins Medium"/>
              </a:rPr>
              <a:t>IAGRAMA CONCEITUAL (MER)</a:t>
            </a:r>
            <a:endParaRPr sz="6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88" name="Google Shape;388;p53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Tamires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389" name="Google Shape;389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4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4"/>
          <p:cNvSpPr/>
          <p:nvPr/>
        </p:nvSpPr>
        <p:spPr>
          <a:xfrm>
            <a:off x="1028880" y="3299760"/>
            <a:ext cx="13340100" cy="24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Papel</a:t>
            </a: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:</a:t>
            </a:r>
            <a:endParaRPr sz="3480">
              <a:latin typeface="Poppins"/>
              <a:ea typeface="Poppins"/>
              <a:cs typeface="Poppins"/>
              <a:sym typeface="Poppins"/>
            </a:endParaRPr>
          </a:p>
          <a:p>
            <a:pPr indent="-375119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Atividades que executou</a:t>
            </a: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OBS: Explicar também parâmetros de avaliação.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4" name="Google Shape;404;p55"/>
          <p:cNvGraphicFramePr/>
          <p:nvPr/>
        </p:nvGraphicFramePr>
        <p:xfrm>
          <a:off x="3321000" y="77032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095875"/>
                <a:gridCol w="6095875"/>
              </a:tblGrid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 Grupo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5" name="Google Shape;405;p55"/>
          <p:cNvGraphicFramePr/>
          <p:nvPr/>
        </p:nvGraphicFramePr>
        <p:xfrm>
          <a:off x="3321000" y="240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172200"/>
                <a:gridCol w="601955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Nomes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sp>
        <p:nvSpPr>
          <p:cNvPr id="406" name="Google Shape;406;p55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Ingrid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0920" y="1028880"/>
            <a:ext cx="3025440" cy="30254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56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MÓDULO 04</a:t>
            </a:r>
            <a:endParaRPr b="0" i="0" sz="1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56"/>
          <p:cNvSpPr/>
          <p:nvPr/>
        </p:nvSpPr>
        <p:spPr>
          <a:xfrm>
            <a:off x="5067360" y="5693760"/>
            <a:ext cx="815292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9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PRESCRIÇÕES MÉDICAS E CONSULTAS PRESENCIAIS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-5400000">
            <a:off x="-9697680" y="40320"/>
            <a:ext cx="17374680" cy="18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/>
          <p:nvPr/>
        </p:nvSpPr>
        <p:spPr>
          <a:xfrm>
            <a:off x="1916900" y="425100"/>
            <a:ext cx="15122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Poppins Medium"/>
                <a:ea typeface="Poppins Medium"/>
                <a:cs typeface="Poppins Medium"/>
                <a:sym typeface="Poppins Medium"/>
              </a:rPr>
              <a:t>DIAGRAMA DE CASOS DE USO</a:t>
            </a:r>
            <a:endParaRPr b="0" i="0" sz="5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57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Pamela e Richard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1" name="Google Shape;42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7"/>
          <p:cNvSpPr/>
          <p:nvPr/>
        </p:nvSpPr>
        <p:spPr>
          <a:xfrm>
            <a:off x="1283975" y="8928038"/>
            <a:ext cx="1572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Imagem do Diagrama, explicar cada um dos atores e casos de uso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p58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29" name="Google Shape;429;p58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8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Richard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31" name="Google Shape;431;p58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9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59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Larissa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38" name="Google Shape;438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9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4" name="Google Shape;44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45" name="Google Shape;445;p60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446" name="Google Shape;446;p60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60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André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48" name="Google Shape;448;p60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1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61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Larissa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55" name="Google Shape;455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61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2"/>
          <p:cNvSpPr/>
          <p:nvPr/>
        </p:nvSpPr>
        <p:spPr>
          <a:xfrm>
            <a:off x="838375" y="472500"/>
            <a:ext cx="16693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ESFORÇOS POR PONTOS DE CASO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62"/>
          <p:cNvSpPr/>
          <p:nvPr/>
        </p:nvSpPr>
        <p:spPr>
          <a:xfrm>
            <a:off x="3273123" y="237557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Ana Beatriz e Isabel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64" name="Google Shape;464;p62"/>
          <p:cNvSpPr/>
          <p:nvPr/>
        </p:nvSpPr>
        <p:spPr>
          <a:xfrm>
            <a:off x="675000" y="9210600"/>
            <a:ext cx="757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Tabela do Final do Documento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465" name="Google Shape;465;p62"/>
          <p:cNvGraphicFramePr/>
          <p:nvPr/>
        </p:nvGraphicFramePr>
        <p:xfrm>
          <a:off x="2154625" y="3786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{EEC809F5-E483-4A25-A7ED-DA9EC9ED35A6}</a:tableStyleId>
              </a:tblPr>
              <a:tblGrid>
                <a:gridCol w="4894700"/>
                <a:gridCol w="5473900"/>
                <a:gridCol w="4202875"/>
              </a:tblGrid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da Hora do Projeto: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64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Horas Prevista no Módulo: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3212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Atores: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2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Casos de Uso: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5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Total do Módulo: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R$XXXXXX</a:t>
                      </a:r>
                      <a:endParaRPr sz="1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819600">
            <a:off x="12666960" y="-3118680"/>
            <a:ext cx="7958880" cy="8516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/>
          <p:nvPr/>
        </p:nvSpPr>
        <p:spPr>
          <a:xfrm>
            <a:off x="540975" y="446375"/>
            <a:ext cx="16883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latin typeface="Poppins Medium"/>
                <a:ea typeface="Poppins Medium"/>
                <a:cs typeface="Poppins Medium"/>
                <a:sym typeface="Poppins Medium"/>
              </a:rPr>
              <a:t>ESQUEMA FÍSICO  PARA O PROJETO E DICIONÁRIO DE DADOS</a:t>
            </a:r>
            <a:endParaRPr b="0" i="0" sz="6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3272935" y="242195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Larissa G.  e Danielly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/>
          <p:nvPr/>
        </p:nvSpPr>
        <p:spPr>
          <a:xfrm>
            <a:off x="1028880" y="4762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6900">
                <a:latin typeface="Poppins Medium"/>
                <a:ea typeface="Poppins Medium"/>
                <a:cs typeface="Poppins Medium"/>
                <a:sym typeface="Poppins Medium"/>
              </a:rPr>
              <a:t>IAGRAMA CONCEITUAL (MER)</a:t>
            </a:r>
            <a:endParaRPr sz="6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471" name="Google Shape;471;p63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Isabel e Pamela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472" name="Google Shape;47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64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64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Papel: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5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5" name="Google Shape;48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65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OBS: Explicar também parâmetros de avaliação.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7" name="Google Shape;487;p65"/>
          <p:cNvGraphicFramePr/>
          <p:nvPr/>
        </p:nvGraphicFramePr>
        <p:xfrm>
          <a:off x="3321000" y="7725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095875"/>
                <a:gridCol w="6095875"/>
              </a:tblGrid>
              <a:tr h="707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 Grupo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8" name="Google Shape;488;p65"/>
          <p:cNvGraphicFramePr/>
          <p:nvPr/>
        </p:nvGraphicFramePr>
        <p:xfrm>
          <a:off x="3321000" y="240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172200"/>
                <a:gridCol w="601955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Nomes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sp>
        <p:nvSpPr>
          <p:cNvPr id="489" name="Google Shape;489;p65"/>
          <p:cNvSpPr/>
          <p:nvPr/>
        </p:nvSpPr>
        <p:spPr>
          <a:xfrm>
            <a:off x="9360000" y="1905120"/>
            <a:ext cx="1803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5"/>
          <p:cNvSpPr/>
          <p:nvPr/>
        </p:nvSpPr>
        <p:spPr>
          <a:xfrm>
            <a:off x="7020000" y="1980000"/>
            <a:ext cx="4319640" cy="3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5"/>
          <p:cNvSpPr/>
          <p:nvPr/>
        </p:nvSpPr>
        <p:spPr>
          <a:xfrm>
            <a:off x="4680000" y="1787400"/>
            <a:ext cx="180360" cy="34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5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na Beatriz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1920" y="820800"/>
            <a:ext cx="3583800" cy="358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6"/>
          <p:cNvSpPr/>
          <p:nvPr/>
        </p:nvSpPr>
        <p:spPr>
          <a:xfrm>
            <a:off x="4183200" y="4205160"/>
            <a:ext cx="992088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MÓDULO 05</a:t>
            </a:r>
            <a:endParaRPr b="0" i="0" sz="1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66"/>
          <p:cNvSpPr/>
          <p:nvPr/>
        </p:nvSpPr>
        <p:spPr>
          <a:xfrm>
            <a:off x="5374080" y="5693760"/>
            <a:ext cx="7539480" cy="403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9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ADMINISTRATIVO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0" name="Google Shape;50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7"/>
          <p:cNvSpPr/>
          <p:nvPr/>
        </p:nvSpPr>
        <p:spPr>
          <a:xfrm>
            <a:off x="1916900" y="425100"/>
            <a:ext cx="15122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800">
                <a:latin typeface="Poppins Medium"/>
                <a:ea typeface="Poppins Medium"/>
                <a:cs typeface="Poppins Medium"/>
                <a:sym typeface="Poppins Medium"/>
              </a:rPr>
              <a:t>DIAGRAMA DE CASOS DE USO</a:t>
            </a:r>
            <a:endParaRPr b="0" i="0" sz="5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67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Emily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7" name="Google Shape;50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7"/>
          <p:cNvSpPr/>
          <p:nvPr/>
        </p:nvSpPr>
        <p:spPr>
          <a:xfrm>
            <a:off x="1283975" y="8928038"/>
            <a:ext cx="1572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Imagem do Diagrama, explicar cada um dos atores e casos de uso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" name="Google Shape;513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4" name="Google Shape;514;p68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15" name="Google Shape;515;p68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68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Maria Fernanda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17" name="Google Shape;517;p68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9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69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João Miguel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24" name="Google Shape;52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9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0" name="Google Shape;530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1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31" name="Google Shape;531;p70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532" name="Google Shape;532;p70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0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Kaik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34" name="Google Shape;534;p70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casos de uso  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1"/>
          <p:cNvSpPr/>
          <p:nvPr/>
        </p:nvSpPr>
        <p:spPr>
          <a:xfrm>
            <a:off x="0" y="425100"/>
            <a:ext cx="184677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ELABORAÇÃO DOS PROTÓTIPOS DE IHMs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1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João Neves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41" name="Google Shape;541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71"/>
          <p:cNvSpPr/>
          <p:nvPr/>
        </p:nvSpPr>
        <p:spPr>
          <a:xfrm>
            <a:off x="244200" y="7986175"/>
            <a:ext cx="11516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 protótipos por pessoa.</a:t>
            </a:r>
            <a:endParaRPr sz="306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Adicione aqui a imagem do protótipo (seguindo a ordem dos casos de uso), 1 por slide</a:t>
            </a:r>
            <a:endParaRPr sz="306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2"/>
          <p:cNvSpPr/>
          <p:nvPr/>
        </p:nvSpPr>
        <p:spPr>
          <a:xfrm>
            <a:off x="838375" y="472500"/>
            <a:ext cx="166935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ESFORÇOS POR PONTOS DE CASO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72"/>
          <p:cNvSpPr/>
          <p:nvPr/>
        </p:nvSpPr>
        <p:spPr>
          <a:xfrm>
            <a:off x="675000" y="9210600"/>
            <a:ext cx="75792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Tabela do Final do Documento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50" name="Google Shape;550;p72"/>
          <p:cNvSpPr/>
          <p:nvPr/>
        </p:nvSpPr>
        <p:spPr>
          <a:xfrm>
            <a:off x="3314273" y="2665275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Matheus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551" name="Google Shape;551;p72"/>
          <p:cNvGraphicFramePr/>
          <p:nvPr/>
        </p:nvGraphicFramePr>
        <p:xfrm>
          <a:off x="2154625" y="3786250"/>
          <a:ext cx="3000000" cy="3000000"/>
        </p:xfrm>
        <a:graphic>
          <a:graphicData uri="http://schemas.openxmlformats.org/drawingml/2006/table">
            <a:tbl>
              <a:tblPr bandCol="1" bandRow="1">
                <a:noFill/>
                <a:tableStyleId>{EEC809F5-E483-4A25-A7ED-DA9EC9ED35A6}</a:tableStyleId>
              </a:tblPr>
              <a:tblGrid>
                <a:gridCol w="4894700"/>
                <a:gridCol w="5473900"/>
                <a:gridCol w="4202875"/>
              </a:tblGrid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da Hora do Projeto: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642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Horas Prevista no Módulo: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  <a:tr h="3212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Atores: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21675"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Quantidade de Casos de Uso:</a:t>
                      </a:r>
                      <a:endParaRPr b="1"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  <a:tc hMerge="1"/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Simples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Médio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Complexo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481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XxX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</a:tr>
              <a:tr h="542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Valor Total do Módulo:</a:t>
                      </a:r>
                      <a:endParaRPr sz="17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US" sz="19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R$XXXXXX</a:t>
                      </a:r>
                      <a:endParaRPr sz="19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68575" marL="68575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/>
          <p:nvPr/>
        </p:nvSpPr>
        <p:spPr>
          <a:xfrm>
            <a:off x="1198080" y="476280"/>
            <a:ext cx="1589148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ESTIMATIVA DE PREÇO DO PROJETO  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3272760" y="1538280"/>
            <a:ext cx="1174176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Ana Laura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73"/>
          <p:cNvSpPr/>
          <p:nvPr/>
        </p:nvSpPr>
        <p:spPr>
          <a:xfrm>
            <a:off x="1028880" y="476280"/>
            <a:ext cx="16776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9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6900">
                <a:latin typeface="Poppins Medium"/>
                <a:ea typeface="Poppins Medium"/>
                <a:cs typeface="Poppins Medium"/>
                <a:sym typeface="Poppins Medium"/>
              </a:rPr>
              <a:t>IAGRAMA CONCEITUAL (MER)</a:t>
            </a:r>
            <a:endParaRPr sz="69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557" name="Google Shape;55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73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Jeniffer e Maria Fernanda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4"/>
          <p:cNvSpPr/>
          <p:nvPr/>
        </p:nvSpPr>
        <p:spPr>
          <a:xfrm>
            <a:off x="1028880" y="102888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APRESENTAÇÃO DOS INTEGRANTES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74"/>
          <p:cNvSpPr/>
          <p:nvPr/>
        </p:nvSpPr>
        <p:spPr>
          <a:xfrm>
            <a:off x="1028880" y="3299760"/>
            <a:ext cx="13340160" cy="2470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Nome: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Arial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</a:t>
            </a:r>
            <a:r>
              <a:rPr lang="en-US" sz="3480">
                <a:latin typeface="Poppins"/>
                <a:ea typeface="Poppins"/>
                <a:cs typeface="Poppins"/>
                <a:sym typeface="Poppins"/>
              </a:rPr>
              <a:t>pel: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Atividades que executou: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  <a:p>
            <a:pPr indent="-375120" lvl="1" marL="749880" marR="0" rtl="0" algn="just">
              <a:lnSpc>
                <a:spcPct val="13977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80"/>
              <a:buFont typeface="Poppins"/>
              <a:buChar char="•"/>
            </a:pPr>
            <a:r>
              <a:rPr i="0" lang="en-US" sz="348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Dificuldades/Sugestões:</a:t>
            </a:r>
            <a:endParaRPr i="0" sz="3480" u="none" cap="none" strike="noStrike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65" name="Google Shape;565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5"/>
          <p:cNvSpPr/>
          <p:nvPr/>
        </p:nvSpPr>
        <p:spPr>
          <a:xfrm>
            <a:off x="1028880" y="675360"/>
            <a:ext cx="16776000" cy="1112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</a:t>
            </a:r>
            <a:endParaRPr b="0" i="0" sz="7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75"/>
          <p:cNvSpPr/>
          <p:nvPr/>
        </p:nvSpPr>
        <p:spPr>
          <a:xfrm>
            <a:off x="792360" y="9210600"/>
            <a:ext cx="9600840" cy="543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OBS: Explicar também parâmetros de avaliação.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2" name="Google Shape;57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967800">
            <a:off x="14301720" y="-3411720"/>
            <a:ext cx="8369640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73" name="Google Shape;573;p75"/>
          <p:cNvGraphicFramePr/>
          <p:nvPr/>
        </p:nvGraphicFramePr>
        <p:xfrm>
          <a:off x="3321000" y="2400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172200"/>
                <a:gridCol w="6019550"/>
              </a:tblGrid>
              <a:tr h="609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Nomes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Notas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3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0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438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628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  <a:tr h="57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CF3"/>
                    </a:solidFill>
                  </a:tcPr>
                </a:tc>
              </a:tr>
              <a:tr h="594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74" name="Google Shape;574;p75"/>
          <p:cNvGraphicFramePr/>
          <p:nvPr/>
        </p:nvGraphicFramePr>
        <p:xfrm>
          <a:off x="3321000" y="76780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6095875"/>
                <a:gridCol w="6095875"/>
              </a:tblGrid>
              <a:tr h="702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>
                          <a:solidFill>
                            <a:srgbClr val="FFFFFF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Nota Grupo</a:t>
                      </a:r>
                      <a:endParaRPr sz="3200" u="none" cap="none" strike="noStrike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</a:tr>
            </a:tbl>
          </a:graphicData>
        </a:graphic>
      </p:graphicFrame>
      <p:sp>
        <p:nvSpPr>
          <p:cNvPr id="575" name="Google Shape;575;p75"/>
          <p:cNvSpPr/>
          <p:nvPr/>
        </p:nvSpPr>
        <p:spPr>
          <a:xfrm>
            <a:off x="32731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Kaik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8202" y="1863195"/>
            <a:ext cx="4971240" cy="37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/>
          <p:nvPr/>
        </p:nvSpPr>
        <p:spPr>
          <a:xfrm>
            <a:off x="4183563" y="5425395"/>
            <a:ext cx="9921000" cy="16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1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MÓDULO 01</a:t>
            </a:r>
            <a:endParaRPr b="0" i="0" sz="111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5374443" y="7027035"/>
            <a:ext cx="7539600" cy="4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99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5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USUÁRIOS</a:t>
            </a:r>
            <a:endParaRPr b="0" i="0" sz="245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2009600" y="-702360"/>
            <a:ext cx="17374680" cy="18434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/>
          <p:nvPr/>
        </p:nvSpPr>
        <p:spPr>
          <a:xfrm>
            <a:off x="1916900" y="425100"/>
            <a:ext cx="151224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latin typeface="Poppins Medium"/>
                <a:ea typeface="Poppins Medium"/>
                <a:cs typeface="Poppins Medium"/>
                <a:sym typeface="Poppins Medium"/>
              </a:rPr>
              <a:t>DIAGRAMA DE CASOS DE USO</a:t>
            </a:r>
            <a:endParaRPr b="0" i="0" sz="6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3607248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Camilly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765800">
            <a:off x="-3156480" y="4818240"/>
            <a:ext cx="8369640" cy="888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/>
          <p:nvPr/>
        </p:nvSpPr>
        <p:spPr>
          <a:xfrm>
            <a:off x="1283975" y="8928038"/>
            <a:ext cx="157200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Imagem do Diagrama, explicar cada um dos atores e casos de uso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F5F3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>
            <a:off x="584527" y="8656500"/>
            <a:ext cx="12872400" cy="16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2 Casos de Uso por pessoa, somente um caso de uso por slide.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Siga o que está no próprio documento de </a:t>
            </a: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casos de uso </a:t>
            </a:r>
            <a:r>
              <a:rPr b="0" i="0" lang="en-US" sz="306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06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528800">
            <a:off x="14600160" y="-3411360"/>
            <a:ext cx="8369640" cy="888048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2"/>
          <p:cNvGraphicFramePr/>
          <p:nvPr/>
        </p:nvGraphicFramePr>
        <p:xfrm>
          <a:off x="925272" y="221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{7E7AA459-B0D9-4BBF-B188-E2E1F2269C8B}</a:tableStyleId>
              </a:tblPr>
              <a:tblGrid>
                <a:gridCol w="4063675"/>
                <a:gridCol w="4063675"/>
                <a:gridCol w="4064400"/>
                <a:gridCol w="4064400"/>
              </a:tblGrid>
              <a:tr h="579250">
                <a:tc gridSpan="4">
                  <a:txBody>
                    <a:bodyPr/>
                    <a:lstStyle/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Detalhes Gerais </a:t>
                      </a:r>
                      <a:endParaRPr b="1" sz="2800">
                        <a:solidFill>
                          <a:srgbClr val="FFFFFF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5725" marB="45725" marR="91450" marL="91450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Breve Descrição: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Ator Principal:</a:t>
                      </a:r>
                      <a:r>
                        <a:rPr b="1" lang="en-US" sz="3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</a:t>
                      </a:r>
                      <a:endParaRPr b="1" sz="3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US" sz="2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Pré-Condição:</a:t>
                      </a:r>
                      <a:endParaRPr b="1"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Principal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  <a:tr h="472800"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Fluxo Alternativo </a:t>
                      </a:r>
                      <a:endParaRPr b="1" sz="2800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CDAD3"/>
                    </a:solidFill>
                  </a:tcPr>
                </a:tc>
                <a:tc hMerge="1"/>
                <a:tc hMerge="1"/>
                <a:tc hMerge="1"/>
              </a:tr>
              <a:tr h="487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2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E9E5"/>
                    </a:solidFill>
                  </a:tcPr>
                </a:tc>
                <a:tc hMerge="1"/>
              </a:tr>
            </a:tbl>
          </a:graphicData>
        </a:graphic>
      </p:graphicFrame>
      <p:sp>
        <p:nvSpPr>
          <p:cNvPr id="136" name="Google Shape;136;p22"/>
          <p:cNvSpPr/>
          <p:nvPr/>
        </p:nvSpPr>
        <p:spPr>
          <a:xfrm>
            <a:off x="276825" y="472825"/>
            <a:ext cx="182880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00" u="none" cap="none" strike="noStrike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DOCUMENT</a:t>
            </a:r>
            <a:r>
              <a:rPr lang="en-US" sz="6300">
                <a:latin typeface="Poppins Medium"/>
                <a:ea typeface="Poppins Medium"/>
                <a:cs typeface="Poppins Medium"/>
                <a:sym typeface="Poppins Medium"/>
              </a:rPr>
              <a:t>AÇÃO DOS CASOS DE USO</a:t>
            </a:r>
            <a:endParaRPr b="0" i="0" sz="6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2"/>
          <p:cNvSpPr/>
          <p:nvPr/>
        </p:nvSpPr>
        <p:spPr>
          <a:xfrm>
            <a:off x="3272760" y="1537200"/>
            <a:ext cx="11741700" cy="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98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60">
                <a:latin typeface="Poppins Medium"/>
                <a:ea typeface="Poppins Medium"/>
                <a:cs typeface="Poppins Medium"/>
                <a:sym typeface="Poppins Medium"/>
              </a:rPr>
              <a:t>Fernanda </a:t>
            </a:r>
            <a:endParaRPr sz="306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