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4" r:id="rId5"/>
    <p:sldId id="266" r:id="rId6"/>
    <p:sldId id="267" r:id="rId7"/>
    <p:sldId id="268" r:id="rId8"/>
    <p:sldId id="262" r:id="rId9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DCFF"/>
    <a:srgbClr val="4E73FF"/>
    <a:srgbClr val="FF8DBE"/>
    <a:srgbClr val="FFFFFF"/>
    <a:srgbClr val="055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 varScale="1">
        <p:scale>
          <a:sx n="60" d="100"/>
          <a:sy n="60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B647CC-70E4-BDF6-9898-2A8EFA84D4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3" t="4692"/>
          <a:stretch/>
        </p:blipFill>
        <p:spPr>
          <a:xfrm>
            <a:off x="0" y="0"/>
            <a:ext cx="12191999" cy="56250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2B4C0-071E-6DC3-B716-539E44E68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3533045"/>
            <a:ext cx="7730837" cy="2184255"/>
          </a:xfrm>
        </p:spPr>
        <p:txBody>
          <a:bodyPr anchor="b">
            <a:normAutofit/>
          </a:bodyPr>
          <a:lstStyle>
            <a:lvl1pPr algn="r">
              <a:defRPr sz="7200" b="1">
                <a:solidFill>
                  <a:srgbClr val="FF8DBE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5E912C-7A32-367A-5491-60ED2B2A3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7831" y="5772581"/>
            <a:ext cx="7730838" cy="528638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75DC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1154EA-3ADE-A1BF-38E5-4122D7BD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D744-3893-45E6-9884-4AA687B145A5}" type="datetimeFigureOut">
              <a:rPr lang="ru-UA" smtClean="0"/>
              <a:t>12/12/2023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114496-1C9F-7206-9ED3-EBF328B7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2A8C69-139C-D3EC-59FD-6284C047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33C4-6516-47FF-AF0F-018A74AB8D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9830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CD719-0965-D9CB-5269-F90CF2C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1734CA-0A25-8176-BF1F-1E0CD398F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2D3345-79B9-851E-5C32-5050D69A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D744-3893-45E6-9884-4AA687B145A5}" type="datetimeFigureOut">
              <a:rPr lang="ru-UA" smtClean="0"/>
              <a:t>12/12/2023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E4314C-5D3C-2A85-B134-B4C67836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4C2C50-0C7E-C056-AEBC-8945ED53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33C4-6516-47FF-AF0F-018A74AB8D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135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E31EE9-4D43-C7B4-22A9-484A25441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D1680D-A396-3FA8-1AB5-54C36D1F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2AB132-7F84-B928-E42D-A8C33397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D744-3893-45E6-9884-4AA687B145A5}" type="datetimeFigureOut">
              <a:rPr lang="ru-UA" smtClean="0"/>
              <a:t>12/12/2023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F1D9FD-7559-34E3-0563-0B1BCD00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0853F1-C776-EBCC-5D53-B21FA96D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33C4-6516-47FF-AF0F-018A74AB8D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5444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90986-C4D7-95DB-E043-E624EBC3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5DC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094471-CBB8-F287-80C2-16906008D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B8DD25-613E-0774-9E03-C595BA55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D744-3893-45E6-9884-4AA687B145A5}" type="datetimeFigureOut">
              <a:rPr lang="ru-UA" smtClean="0"/>
              <a:t>12/12/2023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FFEC81-2014-81C6-86C9-C64D9BD4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4B8BBC-C740-E44A-E582-35A1F207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33C4-6516-47FF-AF0F-018A74AB8D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4854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37503-6FBE-332A-ED45-28D0A31B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F8F893-C9CE-90D9-B2D0-063888CF4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C77D2F-9802-9A0B-2FAA-4BB2604C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D744-3893-45E6-9884-4AA687B145A5}" type="datetimeFigureOut">
              <a:rPr lang="ru-UA" smtClean="0"/>
              <a:t>12/12/2023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D00DDC-1E9B-543D-EFC9-1C84E362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DBE84E-28C7-9C9E-00C6-9ACD7FC3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33C4-6516-47FF-AF0F-018A74AB8D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482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9BAD9-E75E-3CB1-C347-ECD96F44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2CE41F-B4B2-0312-980B-ED514FB6A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057A5-7D9C-A981-01DD-80D6EFAAA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F3C945-5793-3D72-3CFF-E61EF082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D744-3893-45E6-9884-4AA687B145A5}" type="datetimeFigureOut">
              <a:rPr lang="ru-UA" smtClean="0"/>
              <a:t>12/12/2023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0B2647-4FE0-1865-DBC2-98228E5A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44E883-9686-C880-5334-0C7B9535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33C4-6516-47FF-AF0F-018A74AB8D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6631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A78DE-7C68-6387-7E1C-8FA6AA60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D9B739-A637-1A1E-AA35-5A1049D2C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398BD1-952F-C79B-FB79-79ABAF3BE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7B7DA7-D7D6-DA50-8C5E-82ADA2C75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8E5B49-6518-1D35-DA65-95625ABC7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73C5A09-7C3A-C9BD-9397-A0C4E04F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D744-3893-45E6-9884-4AA687B145A5}" type="datetimeFigureOut">
              <a:rPr lang="ru-UA" smtClean="0"/>
              <a:t>12/12/2023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E36316-364E-B735-3AC4-852E8EE2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4BF54C-7432-5236-F6BB-2895D247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33C4-6516-47FF-AF0F-018A74AB8D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6285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3CEAC-6252-AB15-8B36-0C7F861E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06C041-C9D8-DD05-2009-7F2A520C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D744-3893-45E6-9884-4AA687B145A5}" type="datetimeFigureOut">
              <a:rPr lang="ru-UA" smtClean="0"/>
              <a:t>12/12/2023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1EAFE5-811B-783D-1314-99A6CF27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64B064-F023-83F3-3751-66349426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33C4-6516-47FF-AF0F-018A74AB8D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1420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A7BDB6-835A-244B-9B5C-2A36AA7F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D744-3893-45E6-9884-4AA687B145A5}" type="datetimeFigureOut">
              <a:rPr lang="ru-UA" smtClean="0"/>
              <a:t>12/12/2023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C9E7C2-12F6-F618-FB69-E8E8C6FE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BD0B21-B9BA-9B48-41A3-432BD512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33C4-6516-47FF-AF0F-018A74AB8D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4610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3B6EC-ABBB-436A-E51B-F9DF4E86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1B4E20-5F68-52E9-24B8-F50FFC65F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0461B1-92FB-5204-1441-DA941533D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DFC207-54C1-62E9-AA3D-FB43A15F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D744-3893-45E6-9884-4AA687B145A5}" type="datetimeFigureOut">
              <a:rPr lang="ru-UA" smtClean="0"/>
              <a:t>12/12/2023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1B87B8-3154-74F2-36C1-8DBCA6CD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4D811A-9B30-5B54-135C-9DCAD3CE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33C4-6516-47FF-AF0F-018A74AB8D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3281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9FF10-171D-18F7-B98D-0ED03472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7C89C1-8393-3898-4D8F-95F5C1409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D7DC41-E5F2-8C05-E1ED-143BFB6BC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8CF6A0-1637-0167-D662-CD03B227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D744-3893-45E6-9884-4AA687B145A5}" type="datetimeFigureOut">
              <a:rPr lang="ru-UA" smtClean="0"/>
              <a:t>12/12/2023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74C598-B066-3E35-F811-D40E48E2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BDC64B-D630-4A5E-085F-64B82BD9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33C4-6516-47FF-AF0F-018A74AB8D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3243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74EA32-2C2C-D99D-2055-31E3B109604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3FBE4-0241-EF8B-16CF-E2914596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81" y="643149"/>
            <a:ext cx="10515600" cy="621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74B1D8-7F1F-BA4A-B5B8-EB732D48C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779D7-398F-B43C-C04A-2E8E0384E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8D744-3893-45E6-9884-4AA687B145A5}" type="datetimeFigureOut">
              <a:rPr lang="ru-UA" smtClean="0"/>
              <a:t>12/12/2023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7CCF8A-1F4F-419B-74F6-A42B2FF6F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77921E-8BFE-4459-1EFC-D621124BC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33C4-6516-47FF-AF0F-018A74AB8D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5314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phavantage.c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2A8B7-A558-C9C4-C4FA-68B5EE980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Анализ рынка валют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3DFA0A-0001-3F09-C8B8-9B3E9F273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№ 2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20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Исходные данные и задание</a:t>
            </a:r>
            <a:endParaRPr lang="en-UA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03DE1F-8C43-4941-A8F8-1479632D3592}"/>
              </a:ext>
            </a:extLst>
          </p:cNvPr>
          <p:cNvSpPr txBox="1"/>
          <p:nvPr/>
        </p:nvSpPr>
        <p:spPr>
          <a:xfrm>
            <a:off x="1026694" y="1333292"/>
            <a:ext cx="10844463" cy="43784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Общая задача: создать ETL-процесс формирования витрин данных для анализа изменений курса акций</a:t>
            </a:r>
          </a:p>
          <a:p>
            <a:pPr>
              <a:lnSpc>
                <a:spcPct val="130000"/>
              </a:lnSpc>
            </a:pPr>
            <a:endParaRPr lang="ru-RU" altLang="zh-CN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•	Разработать скрипты загрузки данных в 2-х режимах:</a:t>
            </a:r>
          </a:p>
          <a:p>
            <a:pPr>
              <a:lnSpc>
                <a:spcPct val="130000"/>
              </a:lnSpc>
            </a:pP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	- Инициализирующий — загрузка полного слепка данных источника</a:t>
            </a:r>
          </a:p>
          <a:p>
            <a:pPr>
              <a:lnSpc>
                <a:spcPct val="130000"/>
              </a:lnSpc>
            </a:pP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	- Инкрементальный — загрузка дельты данных за прошедшие сутки</a:t>
            </a:r>
          </a:p>
          <a:p>
            <a:pPr>
              <a:lnSpc>
                <a:spcPct val="130000"/>
              </a:lnSpc>
            </a:pP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•	Организовать правильную структуру хранения данных:</a:t>
            </a:r>
          </a:p>
          <a:p>
            <a:pPr>
              <a:lnSpc>
                <a:spcPct val="130000"/>
              </a:lnSpc>
            </a:pP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	- Сырой слой данных</a:t>
            </a:r>
          </a:p>
          <a:p>
            <a:pPr>
              <a:lnSpc>
                <a:spcPct val="130000"/>
              </a:lnSpc>
            </a:pP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	- Промежуточный слой</a:t>
            </a:r>
          </a:p>
          <a:p>
            <a:pPr>
              <a:lnSpc>
                <a:spcPct val="130000"/>
              </a:lnSpc>
            </a:pP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	- Слой витрин</a:t>
            </a:r>
          </a:p>
          <a:p>
            <a:pPr>
              <a:lnSpc>
                <a:spcPct val="130000"/>
              </a:lnSpc>
            </a:pPr>
            <a:endParaRPr lang="ru-RU" altLang="zh-CN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Написать скрипт, который формирует витрину данных.</a:t>
            </a:r>
            <a:endParaRPr lang="zh-CN" altLang="en-US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1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81" y="643149"/>
            <a:ext cx="10515600" cy="1073356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 действий  и описание проведенных манипуляций</a:t>
            </a:r>
            <a:endParaRPr lang="en-UA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03DE1F-8C43-4941-A8F8-1479632D3592}"/>
              </a:ext>
            </a:extLst>
          </p:cNvPr>
          <p:cNvSpPr txBox="1"/>
          <p:nvPr/>
        </p:nvSpPr>
        <p:spPr>
          <a:xfrm>
            <a:off x="995219" y="1925053"/>
            <a:ext cx="10844463" cy="545873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30000"/>
              </a:lnSpc>
            </a:pP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Для начала нужно разработать скрипты и </a:t>
            </a:r>
            <a:r>
              <a:rPr lang="ru-RU" altLang="zh-CN" dirty="0" err="1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спарсить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 данные с сайта </a:t>
            </a: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  <a:hlinkClick r:id="rId2"/>
              </a:rPr>
              <a:t>www.alphavantage.co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. </a:t>
            </a:r>
          </a:p>
          <a:p>
            <a:pPr algn="just">
              <a:lnSpc>
                <a:spcPct val="130000"/>
              </a:lnSpc>
            </a:pP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К огромному сожалению все данные бесплатно получить нельзя, поэтому мы будем использовать данные за предыдущие примерно  почти 2 месяца которые можно получить бесплатно в качестве исторической таблицы данных. Это будет так называемый «инициализирующий скрипт». </a:t>
            </a:r>
          </a:p>
          <a:p>
            <a:pPr algn="just">
              <a:lnSpc>
                <a:spcPct val="130000"/>
              </a:lnSpc>
            </a:pP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Данные за день можно получить с интервалом 5, 15 и 30 минут – и всего 100 записей. Исходя и того, что торговый день длится 16 часов (с 4 утра до 20:00 часов </a:t>
            </a: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EST – 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это -5 часов от </a:t>
            </a: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UTC 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и -8 от Москвы</a:t>
            </a: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) 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при использовании промежутка в 5 минут мы получим лишь часть данных за день. Поэтому принято решение выбрать промежуток 15 минут что обеспечит получение данных за сутки охватывая весь промежуток торгового дня. Это будет «инкрементальный» скрипт.</a:t>
            </a:r>
          </a:p>
          <a:p>
            <a:pPr algn="just">
              <a:lnSpc>
                <a:spcPct val="130000"/>
              </a:lnSpc>
            </a:pP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Исходя из количества данных выберем для хранения базу </a:t>
            </a: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Postgres, 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а для манипуляции со скриптами задействуем </a:t>
            </a:r>
            <a:r>
              <a:rPr lang="en-US" altLang="zh-CN" dirty="0" err="1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AirFlow</a:t>
            </a: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. </a:t>
            </a:r>
            <a:endParaRPr lang="ru-RU" altLang="zh-CN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30000"/>
              </a:lnSpc>
            </a:pPr>
            <a:endParaRPr lang="ru-RU" altLang="zh-CN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56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Схема базы данных</a:t>
            </a:r>
            <a:endParaRPr lang="en-UA" dirty="0"/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7A716432-7B78-43C4-BADF-E5AFAD696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9853" y="1264657"/>
            <a:ext cx="7908758" cy="515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8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81" y="643149"/>
            <a:ext cx="10515600" cy="1073356"/>
          </a:xfrm>
        </p:spPr>
        <p:txBody>
          <a:bodyPr>
            <a:normAutofit/>
          </a:bodyPr>
          <a:lstStyle/>
          <a:p>
            <a:r>
              <a:rPr lang="ru-RU" dirty="0"/>
              <a:t>Описание слоев хранилища </a:t>
            </a:r>
            <a:endParaRPr lang="en-UA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03DE1F-8C43-4941-A8F8-1479632D3592}"/>
              </a:ext>
            </a:extLst>
          </p:cNvPr>
          <p:cNvSpPr txBox="1"/>
          <p:nvPr/>
        </p:nvSpPr>
        <p:spPr>
          <a:xfrm>
            <a:off x="995219" y="1925053"/>
            <a:ext cx="10844463" cy="43784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RAW-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слой представлен таблицами сформированными инициализирующим скриптом – то есть исторические. Так же к этому слою я отнес временные таблицы которые формируются при выполнении инкрементального скрипта, но содержат в себе данные за 2 дня («вчера» 64 записи + «позавчера» 36 записей) исходя из структуры ответа ресурса из 100 записей.</a:t>
            </a:r>
          </a:p>
          <a:p>
            <a:pPr algn="just">
              <a:lnSpc>
                <a:spcPct val="130000"/>
              </a:lnSpc>
            </a:pPr>
            <a:endParaRPr lang="ru-RU" altLang="zh-CN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CORE-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слой формируется путем очистки временных таблиц из слоя </a:t>
            </a: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RAW 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для каждой из компаний , акции которых нас интересуют. В таблицах *****_</a:t>
            </a: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daily 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после преобразования остаются только нужные данные за прошедший торговый день.(дельта)</a:t>
            </a: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. </a:t>
            </a:r>
            <a:endParaRPr lang="ru-RU" altLang="zh-CN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30000"/>
              </a:lnSpc>
            </a:pPr>
            <a:endParaRPr lang="ru-RU" altLang="zh-CN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MART-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слой представлен сформированной из данных </a:t>
            </a: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*****_daily 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таблиц готовой витриной содержащей аналитические данные согласно </a:t>
            </a: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T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З за прошедший торговый день. </a:t>
            </a: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08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Автоматизация выполнения</a:t>
            </a:r>
            <a:endParaRPr lang="en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06965A-8B84-43F0-B94F-E72983C4E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1264656"/>
            <a:ext cx="11502189" cy="441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4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71" y="370434"/>
            <a:ext cx="10515600" cy="1073356"/>
          </a:xfrm>
        </p:spPr>
        <p:txBody>
          <a:bodyPr>
            <a:normAutofit/>
          </a:bodyPr>
          <a:lstStyle/>
          <a:p>
            <a:r>
              <a:rPr lang="ru-RU" dirty="0"/>
              <a:t>Описание</a:t>
            </a:r>
            <a:r>
              <a:rPr lang="en-US" dirty="0"/>
              <a:t> </a:t>
            </a:r>
            <a:r>
              <a:rPr lang="ru-RU" dirty="0"/>
              <a:t>автоматизации</a:t>
            </a:r>
            <a:endParaRPr lang="en-UA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03DE1F-8C43-4941-A8F8-1479632D3592}"/>
              </a:ext>
            </a:extLst>
          </p:cNvPr>
          <p:cNvSpPr txBox="1"/>
          <p:nvPr/>
        </p:nvSpPr>
        <p:spPr>
          <a:xfrm>
            <a:off x="802105" y="1388926"/>
            <a:ext cx="10844463" cy="5098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Разумеется без </a:t>
            </a:r>
            <a:r>
              <a:rPr lang="en-US" altLang="zh-CN" dirty="0" err="1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AirFlow</a:t>
            </a: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выполнять задачу было бы неудобно. Поэтому решено было разбить ее на следующие этапы и включить их в соответствующие </a:t>
            </a: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DAG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и:</a:t>
            </a:r>
          </a:p>
          <a:p>
            <a:pPr>
              <a:lnSpc>
                <a:spcPct val="130000"/>
              </a:lnSpc>
            </a:pPr>
            <a:r>
              <a:rPr lang="ru-RU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01_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init</a:t>
            </a:r>
            <a:r>
              <a:rPr lang="ru-RU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–</a:t>
            </a:r>
            <a:r>
              <a:rPr lang="ru-RU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автоматическая загрузка </a:t>
            </a: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connections 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и </a:t>
            </a: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variables 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«</a:t>
            </a:r>
            <a:r>
              <a:rPr lang="ru-RU" altLang="zh-CN" dirty="0" err="1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аля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-Пётр»(спасибо ему). Однократное выполнение.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02_Create_all_historical_table</a:t>
            </a:r>
            <a:r>
              <a:rPr lang="ru-RU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– в этом </a:t>
            </a:r>
            <a:r>
              <a:rPr lang="en-US" altLang="zh-CN" dirty="0" err="1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DAGe</a:t>
            </a: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мы </a:t>
            </a:r>
            <a:r>
              <a:rPr lang="ru-RU" altLang="zh-CN" dirty="0" err="1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парсим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 исторические данные, создаем и наполняем данными соответствующие таблицы для каждой компании, акции которой нас интересуют. В нашем случае компании 3 и все запросы, реализованы в одном </a:t>
            </a: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DAG.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 Однократное выполнение.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03_Apple_increment, 03_IBM_increment </a:t>
            </a:r>
            <a:r>
              <a:rPr lang="ru-RU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и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03_IBM_increment </a:t>
            </a: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– DAG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и содержащие соответствующие инкрементальные скрипты. Выполнение запланировано со вторника по субботу в 21:00 </a:t>
            </a: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UTC –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через час после закрытия биржи. 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04_Daily_MART_create</a:t>
            </a:r>
            <a:r>
              <a:rPr lang="ru-RU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– </a:t>
            </a: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DAG 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который содержит скрипт для создания </a:t>
            </a: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VIEW 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с витриной.</a:t>
            </a:r>
          </a:p>
          <a:p>
            <a:pPr>
              <a:lnSpc>
                <a:spcPct val="130000"/>
              </a:lnSpc>
            </a:pP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Выполнение запланировано со вторника по субботу в 21:10 </a:t>
            </a: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UTC –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через 10 минут после формирования таблиц из </a:t>
            </a:r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DAG</a:t>
            </a:r>
            <a:r>
              <a:rPr lang="ru-RU" altLang="zh-CN" dirty="0" err="1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ов</a:t>
            </a:r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 пунктом выше..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33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C9B8C1E-9C74-48D4-AD46-78790BDF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0195"/>
            <a:ext cx="10515600" cy="421760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Спасибо за внимание и очередное прочтение до конца!</a:t>
            </a:r>
          </a:p>
        </p:txBody>
      </p:sp>
    </p:spTree>
    <p:extLst>
      <p:ext uri="{BB962C8B-B14F-4D97-AF65-F5344CB8AC3E}">
        <p14:creationId xmlns:p14="http://schemas.microsoft.com/office/powerpoint/2010/main" val="2365385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5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FE8DBD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559</Words>
  <Application>Microsoft Office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inpin heiti</vt:lpstr>
      <vt:lpstr>Тема Office</vt:lpstr>
      <vt:lpstr>Анализ рынка валют</vt:lpstr>
      <vt:lpstr>Исходные данные и задание</vt:lpstr>
      <vt:lpstr>План действий  и описание проведенных манипуляций</vt:lpstr>
      <vt:lpstr>Схема базы данных</vt:lpstr>
      <vt:lpstr>Описание слоев хранилища </vt:lpstr>
      <vt:lpstr>Автоматизация выполнения</vt:lpstr>
      <vt:lpstr>Описание автоматизации</vt:lpstr>
      <vt:lpstr>Спасибо за внимание и очередное прочтение до конца!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2 1</cp:lastModifiedBy>
  <cp:revision>10</cp:revision>
  <dcterms:created xsi:type="dcterms:W3CDTF">2023-02-11T09:32:04Z</dcterms:created>
  <dcterms:modified xsi:type="dcterms:W3CDTF">2023-12-12T14:58:28Z</dcterms:modified>
</cp:coreProperties>
</file>