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1" r:id="rId1"/>
  </p:sldMasterIdLst>
  <p:notesMasterIdLst>
    <p:notesMasterId r:id="rId3"/>
  </p:notesMasterIdLst>
  <p:sldIdLst>
    <p:sldId id="285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84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F909A2-FA5B-469B-B268-8913338CE6C4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DF4056-79D8-4508-B259-AD0087073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689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596" y="515928"/>
            <a:ext cx="7989553" cy="7383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263" y="1327095"/>
            <a:ext cx="7989553" cy="46180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304800" y="6492875"/>
            <a:ext cx="336833" cy="365125"/>
          </a:xfrm>
        </p:spPr>
        <p:txBody>
          <a:bodyPr/>
          <a:lstStyle/>
          <a:p>
            <a:fld id="{E4E4BBB5-A433-4919-B0AD-7F08079EB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64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6596" y="515927"/>
            <a:ext cx="7989553" cy="142935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263" y="1945285"/>
            <a:ext cx="7989553" cy="415758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4800" y="6480843"/>
            <a:ext cx="3368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bg2"/>
                </a:solidFill>
              </a:defRPr>
            </a:lvl1pPr>
          </a:lstStyle>
          <a:p>
            <a:fld id="{E4E4BBB5-A433-4919-B0AD-7F08079EB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220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itchFamily="34" charset="0"/>
        <a:buNone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itchFamily="34" charset="0"/>
        <a:buNone/>
        <a:defRPr sz="2000" kern="1200">
          <a:solidFill>
            <a:schemeClr val="bg2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00000"/>
        </a:lnSpc>
        <a:spcBef>
          <a:spcPts val="0"/>
        </a:spcBef>
        <a:buSzPct val="80000"/>
        <a:buFont typeface="Arial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458788" indent="-228600" algn="l" defTabSz="914400" rtl="0" eaLnBrk="1" latinLnBrk="0" hangingPunct="1">
        <a:lnSpc>
          <a:spcPct val="100000"/>
        </a:lnSpc>
        <a:spcBef>
          <a:spcPts val="0"/>
        </a:spcBef>
        <a:buSzPct val="80000"/>
        <a:buFont typeface="Arial" pitchFamily="34" charset="0"/>
        <a:buChar char="–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688975" indent="-228600" algn="l" defTabSz="914400" rtl="0" eaLnBrk="1" latinLnBrk="0" hangingPunct="1">
        <a:lnSpc>
          <a:spcPct val="100000"/>
        </a:lnSpc>
        <a:spcBef>
          <a:spcPts val="0"/>
        </a:spcBef>
        <a:buSzPct val="80000"/>
        <a:buFont typeface="Arial" pitchFamily="34" charset="0"/>
        <a:buChar char="•"/>
        <a:defRPr sz="16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E4BBB5-A433-4919-B0AD-7F08079EB6CE}" type="slidenum">
              <a:rPr lang="en-US" smtClean="0"/>
              <a:t>1</a:t>
            </a:fld>
            <a:endParaRPr lang="en-US"/>
          </a:p>
        </p:txBody>
      </p:sp>
      <p:sp>
        <p:nvSpPr>
          <p:cNvPr id="79" name="Rounded Rectangle 78"/>
          <p:cNvSpPr/>
          <p:nvPr/>
        </p:nvSpPr>
        <p:spPr>
          <a:xfrm>
            <a:off x="3546260" y="4863059"/>
            <a:ext cx="2244940" cy="12954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45390" tIns="45390" rIns="45390" bIns="45390" rtlCol="0" anchor="ctr"/>
          <a:lstStyle/>
          <a:p>
            <a:pPr algn="ctr"/>
            <a:r>
              <a:rPr lang="en-US" dirty="0" smtClean="0"/>
              <a:t>Controller</a:t>
            </a:r>
          </a:p>
          <a:p>
            <a:pPr marL="113607" indent="-113607">
              <a:buFont typeface="Arial" panose="020B0604020202020204" pitchFamily="34" charset="0"/>
              <a:buChar char="•"/>
            </a:pPr>
            <a:r>
              <a:rPr lang="en-US" sz="1200" dirty="0" smtClean="0"/>
              <a:t>Configure network resources</a:t>
            </a:r>
            <a:endParaRPr lang="en-US" sz="1200" dirty="0"/>
          </a:p>
          <a:p>
            <a:pPr marL="113607" indent="-113607">
              <a:buFont typeface="Arial" panose="020B0604020202020204" pitchFamily="34" charset="0"/>
              <a:buChar char="•"/>
            </a:pPr>
            <a:r>
              <a:rPr lang="en-US" sz="1200" dirty="0" smtClean="0"/>
              <a:t>Local </a:t>
            </a:r>
            <a:r>
              <a:rPr lang="en-US" sz="1200" dirty="0"/>
              <a:t>policy enforcement</a:t>
            </a:r>
          </a:p>
          <a:p>
            <a:pPr marL="113607" indent="-113607">
              <a:buFont typeface="Arial" panose="020B0604020202020204" pitchFamily="34" charset="0"/>
              <a:buChar char="•"/>
            </a:pPr>
            <a:r>
              <a:rPr lang="en-US" sz="1200" dirty="0"/>
              <a:t>Closed-loop policy events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6626440" y="4851414"/>
            <a:ext cx="2365160" cy="12954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45390" tIns="45390" rIns="45390" bIns="45390" rtlCol="0" anchor="ctr"/>
          <a:lstStyle/>
          <a:p>
            <a:pPr algn="ctr"/>
            <a:r>
              <a:rPr lang="en-US" dirty="0" smtClean="0"/>
              <a:t>Cloud Orchestrator</a:t>
            </a:r>
          </a:p>
          <a:p>
            <a:pPr marL="113607" indent="-113607">
              <a:buFont typeface="Arial" panose="020B0604020202020204" pitchFamily="34" charset="0"/>
              <a:buChar char="•"/>
            </a:pPr>
            <a:r>
              <a:rPr lang="en-US" sz="1200" dirty="0" smtClean="0"/>
              <a:t>Configure compute &amp; storage resources</a:t>
            </a:r>
            <a:endParaRPr lang="en-US" sz="1200" dirty="0"/>
          </a:p>
          <a:p>
            <a:pPr marL="113607" indent="-113607">
              <a:buFont typeface="Arial" panose="020B0604020202020204" pitchFamily="34" charset="0"/>
              <a:buChar char="•"/>
            </a:pPr>
            <a:r>
              <a:rPr lang="en-US" sz="1200" dirty="0" smtClean="0"/>
              <a:t>Local policy enforcement</a:t>
            </a:r>
            <a:endParaRPr lang="en-US" sz="1200" dirty="0"/>
          </a:p>
          <a:p>
            <a:pPr marL="113607" indent="-113607">
              <a:buFont typeface="Arial" panose="020B0604020202020204" pitchFamily="34" charset="0"/>
              <a:buChar char="•"/>
            </a:pPr>
            <a:r>
              <a:rPr lang="en-US" sz="1200" dirty="0"/>
              <a:t>Closed-loop policy events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1063840" y="2839916"/>
            <a:ext cx="2876441" cy="112248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390" tIns="45390" rIns="45390" bIns="45390" rtlCol="0" anchor="ctr"/>
          <a:lstStyle/>
          <a:p>
            <a:pPr algn="ctr"/>
            <a:r>
              <a:rPr lang="en-US" dirty="0" smtClean="0"/>
              <a:t>Policy Management / Distribution</a:t>
            </a:r>
          </a:p>
          <a:p>
            <a:pPr marL="113607" indent="-113607">
              <a:buFont typeface="Arial" panose="020B0604020202020204" pitchFamily="34" charset="0"/>
              <a:buChar char="•"/>
            </a:pPr>
            <a:r>
              <a:rPr lang="en-US" sz="1200" dirty="0" smtClean="0"/>
              <a:t>Policy translation to local schemas</a:t>
            </a:r>
          </a:p>
          <a:p>
            <a:pPr marL="113607" indent="-113607">
              <a:buFont typeface="Arial" panose="020B0604020202020204" pitchFamily="34" charset="0"/>
              <a:buChar char="•"/>
            </a:pPr>
            <a:r>
              <a:rPr lang="en-US" sz="1200" dirty="0" smtClean="0"/>
              <a:t>Closed </a:t>
            </a:r>
            <a:r>
              <a:rPr lang="en-US" sz="1200" dirty="0"/>
              <a:t>loop </a:t>
            </a:r>
            <a:r>
              <a:rPr lang="en-US" sz="1200" dirty="0" smtClean="0"/>
              <a:t>policy management</a:t>
            </a:r>
            <a:endParaRPr lang="en-US" sz="1200" dirty="0"/>
          </a:p>
        </p:txBody>
      </p:sp>
      <p:sp>
        <p:nvSpPr>
          <p:cNvPr id="76" name="Rounded Rectangle 75"/>
          <p:cNvSpPr/>
          <p:nvPr/>
        </p:nvSpPr>
        <p:spPr>
          <a:xfrm>
            <a:off x="1140040" y="1087316"/>
            <a:ext cx="2365160" cy="112248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45390" tIns="45390" rIns="45390" bIns="45390" rtlCol="0" anchor="ctr"/>
          <a:lstStyle/>
          <a:p>
            <a:pPr algn="ctr"/>
            <a:r>
              <a:rPr lang="en-US" dirty="0" smtClean="0"/>
              <a:t>Service Design</a:t>
            </a:r>
          </a:p>
          <a:p>
            <a:pPr marL="113607" indent="-113607">
              <a:buFont typeface="Arial" panose="020B0604020202020204" pitchFamily="34" charset="0"/>
              <a:buChar char="•"/>
            </a:pPr>
            <a:r>
              <a:rPr lang="en-US" sz="1200" dirty="0" smtClean="0"/>
              <a:t>Policy creation tools for</a:t>
            </a:r>
          </a:p>
          <a:p>
            <a:pPr marL="274320" lvl="1" indent="-113607">
              <a:buFont typeface="Arial" panose="020B0604020202020204" pitchFamily="34" charset="0"/>
              <a:buChar char="•"/>
            </a:pPr>
            <a:r>
              <a:rPr lang="en-US" sz="1200" dirty="0" smtClean="0"/>
              <a:t>Expressing </a:t>
            </a:r>
            <a:r>
              <a:rPr lang="en-US" sz="1200" dirty="0" err="1" smtClean="0"/>
              <a:t>config</a:t>
            </a:r>
            <a:r>
              <a:rPr lang="en-US" sz="1200" dirty="0" smtClean="0"/>
              <a:t> intent</a:t>
            </a:r>
          </a:p>
          <a:p>
            <a:pPr marL="274320" lvl="1" indent="-113607">
              <a:buFont typeface="Arial" panose="020B0604020202020204" pitchFamily="34" charset="0"/>
              <a:buChar char="•"/>
            </a:pPr>
            <a:r>
              <a:rPr lang="en-US" sz="1200" dirty="0"/>
              <a:t>Managing </a:t>
            </a:r>
            <a:r>
              <a:rPr lang="en-US" sz="1200" dirty="0" err="1"/>
              <a:t>config</a:t>
            </a:r>
            <a:r>
              <a:rPr lang="en-US" sz="1200" dirty="0"/>
              <a:t> violations</a:t>
            </a:r>
          </a:p>
          <a:p>
            <a:pPr marL="274320" lvl="1" indent="-113607">
              <a:buFont typeface="Arial" panose="020B0604020202020204" pitchFamily="34" charset="0"/>
              <a:buChar char="•"/>
            </a:pPr>
            <a:r>
              <a:rPr lang="en-US" sz="1200" dirty="0" smtClean="0"/>
              <a:t>Service function chaining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5480480" y="1087315"/>
            <a:ext cx="2365160" cy="112248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45390" tIns="45390" rIns="45390" bIns="4539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Service/VNF Inventory</a:t>
            </a:r>
          </a:p>
          <a:p>
            <a:pPr marL="113607" indent="-113607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VNF Ingestion</a:t>
            </a:r>
            <a:endParaRPr lang="en-US" sz="1200" dirty="0">
              <a:solidFill>
                <a:schemeClr val="tx1"/>
              </a:solidFill>
            </a:endParaRPr>
          </a:p>
          <a:p>
            <a:pPr marL="113607" indent="-113607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Service/VNF Catalog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331040" y="2835246"/>
            <a:ext cx="2590211" cy="112248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390" tIns="45390" rIns="45390" bIns="45390" rtlCol="0" anchor="ctr"/>
          <a:lstStyle/>
          <a:p>
            <a:pPr algn="ctr"/>
            <a:r>
              <a:rPr lang="en-US" dirty="0" smtClean="0"/>
              <a:t>Service Orchestrator</a:t>
            </a:r>
          </a:p>
          <a:p>
            <a:pPr marL="113607" indent="-113607">
              <a:buFont typeface="Arial" panose="020B0604020202020204" pitchFamily="34" charset="0"/>
              <a:buChar char="•"/>
            </a:pPr>
            <a:r>
              <a:rPr lang="en-US" sz="1200" dirty="0" smtClean="0"/>
              <a:t>Service/VNF instantiation per intent</a:t>
            </a:r>
          </a:p>
          <a:p>
            <a:pPr marL="113607" indent="-113607">
              <a:buFont typeface="Arial" panose="020B0604020202020204" pitchFamily="34" charset="0"/>
              <a:buChar char="•"/>
            </a:pPr>
            <a:r>
              <a:rPr lang="en-US" sz="1200" dirty="0" smtClean="0"/>
              <a:t>Policy/lifecycle event handling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2320694" y="2350043"/>
            <a:ext cx="11537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Static/generic policies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940281" y="2988958"/>
            <a:ext cx="13835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/>
              <a:t>Events impacting orchestration</a:t>
            </a:r>
            <a:endParaRPr lang="en-US" sz="1200" b="1" dirty="0"/>
          </a:p>
        </p:txBody>
      </p:sp>
      <p:sp>
        <p:nvSpPr>
          <p:cNvPr id="28" name="Rounded Rectangle 27"/>
          <p:cNvSpPr/>
          <p:nvPr/>
        </p:nvSpPr>
        <p:spPr>
          <a:xfrm>
            <a:off x="838200" y="5537214"/>
            <a:ext cx="1905001" cy="86358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45390" tIns="45390" rIns="45390" bIns="45390" rtlCol="0" anchor="ctr"/>
          <a:lstStyle/>
          <a:p>
            <a:pPr algn="ctr"/>
            <a:r>
              <a:rPr lang="en-US" dirty="0" smtClean="0"/>
              <a:t>Nodal Controller</a:t>
            </a:r>
          </a:p>
          <a:p>
            <a:pPr marL="113607" indent="-113607">
              <a:buFont typeface="Arial" panose="020B0604020202020204" pitchFamily="34" charset="0"/>
              <a:buChar char="•"/>
            </a:pPr>
            <a:r>
              <a:rPr lang="en-US" sz="1200" dirty="0" smtClean="0"/>
              <a:t>Local </a:t>
            </a:r>
            <a:r>
              <a:rPr lang="en-US" sz="1200" dirty="0"/>
              <a:t>policy </a:t>
            </a:r>
            <a:r>
              <a:rPr lang="en-US" sz="1200" dirty="0" smtClean="0"/>
              <a:t>enforcement</a:t>
            </a:r>
            <a:endParaRPr lang="en-US" sz="1200" dirty="0"/>
          </a:p>
          <a:p>
            <a:pPr marL="113607" indent="-113607">
              <a:buFont typeface="Arial" panose="020B0604020202020204" pitchFamily="34" charset="0"/>
              <a:buChar char="•"/>
            </a:pPr>
            <a:r>
              <a:rPr lang="en-US" sz="1200" dirty="0"/>
              <a:t>Closed-loop policy events</a:t>
            </a:r>
            <a:endParaRPr lang="en-US" sz="1200" dirty="0" smtClean="0"/>
          </a:p>
        </p:txBody>
      </p:sp>
      <p:sp>
        <p:nvSpPr>
          <p:cNvPr id="29" name="Rounded Rectangle 28"/>
          <p:cNvSpPr/>
          <p:nvPr/>
        </p:nvSpPr>
        <p:spPr>
          <a:xfrm>
            <a:off x="76200" y="4597428"/>
            <a:ext cx="1891030" cy="81209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45390" tIns="45390" rIns="45390" bIns="45390" rtlCol="0" anchor="ctr"/>
          <a:lstStyle/>
          <a:p>
            <a:pPr algn="ctr"/>
            <a:r>
              <a:rPr lang="en-US" dirty="0" smtClean="0"/>
              <a:t>Local Controller</a:t>
            </a:r>
          </a:p>
          <a:p>
            <a:pPr marL="113607" indent="-113607">
              <a:buFont typeface="Arial" panose="020B0604020202020204" pitchFamily="34" charset="0"/>
              <a:buChar char="•"/>
            </a:pPr>
            <a:r>
              <a:rPr lang="en-US" sz="1200" dirty="0" smtClean="0"/>
              <a:t>Local </a:t>
            </a:r>
            <a:r>
              <a:rPr lang="en-US" sz="1200" dirty="0"/>
              <a:t>policy </a:t>
            </a:r>
            <a:r>
              <a:rPr lang="en-US" sz="1200" dirty="0" smtClean="0"/>
              <a:t>enforcement</a:t>
            </a:r>
          </a:p>
          <a:p>
            <a:pPr marL="113607" indent="-113607">
              <a:buFont typeface="Arial" panose="020B0604020202020204" pitchFamily="34" charset="0"/>
              <a:buChar char="•"/>
            </a:pPr>
            <a:r>
              <a:rPr lang="en-US" sz="1200" dirty="0" smtClean="0"/>
              <a:t>Closed-loop policy events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2711020" y="5892806"/>
            <a:ext cx="776118" cy="1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673440" y="3957729"/>
            <a:ext cx="2960" cy="624639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540340" y="4008733"/>
            <a:ext cx="359542" cy="832304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403936" y="3957729"/>
            <a:ext cx="7830" cy="1553030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6" idx="1"/>
            <a:endCxn id="72" idx="3"/>
          </p:cNvCxnSpPr>
          <p:nvPr/>
        </p:nvCxnSpPr>
        <p:spPr>
          <a:xfrm flipH="1">
            <a:off x="3940281" y="3396488"/>
            <a:ext cx="1390759" cy="4670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5158268" y="4008733"/>
            <a:ext cx="480532" cy="832304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762408" y="5409524"/>
            <a:ext cx="782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Network </a:t>
            </a:r>
            <a:r>
              <a:rPr lang="en-US" sz="1200" b="1" dirty="0" err="1" smtClean="0"/>
              <a:t>Config</a:t>
            </a:r>
            <a:endParaRPr lang="en-US" sz="1200" b="1" dirty="0"/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1967230" y="5115510"/>
            <a:ext cx="1549600" cy="6744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2441196" y="4660589"/>
            <a:ext cx="8223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Network </a:t>
            </a:r>
            <a:r>
              <a:rPr lang="en-US" sz="1200" b="1" dirty="0" err="1" smtClean="0"/>
              <a:t>Config</a:t>
            </a:r>
            <a:endParaRPr lang="en-US" sz="1200" b="1" dirty="0"/>
          </a:p>
        </p:txBody>
      </p:sp>
      <p:cxnSp>
        <p:nvCxnSpPr>
          <p:cNvPr id="57" name="Straight Arrow Connector 56"/>
          <p:cNvCxnSpPr/>
          <p:nvPr/>
        </p:nvCxnSpPr>
        <p:spPr>
          <a:xfrm flipH="1" flipV="1">
            <a:off x="5791200" y="5532376"/>
            <a:ext cx="776118" cy="1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5842588" y="5049094"/>
            <a:ext cx="782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Network </a:t>
            </a:r>
            <a:r>
              <a:rPr lang="en-US" sz="1200" b="1" dirty="0" err="1" smtClean="0"/>
              <a:t>Config</a:t>
            </a:r>
            <a:endParaRPr lang="en-US" sz="1200" b="1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7391400" y="3983489"/>
            <a:ext cx="0" cy="857548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2243515" y="2292007"/>
            <a:ext cx="6824" cy="543239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3525695" y="1361056"/>
            <a:ext cx="184640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VNF Package Policy Data</a:t>
            </a:r>
          </a:p>
        </p:txBody>
      </p:sp>
      <p:cxnSp>
        <p:nvCxnSpPr>
          <p:cNvPr id="69" name="Straight Arrow Connector 68"/>
          <p:cNvCxnSpPr>
            <a:stCxn id="75" idx="1"/>
            <a:endCxn id="76" idx="3"/>
          </p:cNvCxnSpPr>
          <p:nvPr/>
        </p:nvCxnSpPr>
        <p:spPr>
          <a:xfrm flipH="1">
            <a:off x="3505200" y="1648557"/>
            <a:ext cx="1975280" cy="1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6576417" y="2297462"/>
            <a:ext cx="11537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Calibri" panose="020F0502020204030204" pitchFamily="34" charset="0"/>
              </a:rPr>
              <a:t>VNF/Service packages</a:t>
            </a:r>
            <a:endParaRPr lang="en-US" sz="1200" dirty="0">
              <a:effectLst/>
            </a:endParaRPr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6478014" y="2292007"/>
            <a:ext cx="0" cy="543239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3911629" y="3957729"/>
            <a:ext cx="2713181" cy="981941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5562599" y="6240667"/>
            <a:ext cx="22824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arenBoth"/>
            </a:pPr>
            <a:r>
              <a:rPr lang="en-US" sz="1200" b="1" dirty="0" smtClean="0"/>
              <a:t>Localized policies</a:t>
            </a:r>
          </a:p>
          <a:p>
            <a:pPr marL="228600" indent="-228600">
              <a:buAutoNum type="arabicParenBoth"/>
            </a:pPr>
            <a:r>
              <a:rPr lang="en-US" sz="1200" b="1" dirty="0" smtClean="0"/>
              <a:t>VNF lifecycle-related events</a:t>
            </a:r>
          </a:p>
          <a:p>
            <a:pPr marL="228600" indent="-228600">
              <a:buAutoNum type="arabicParenBoth"/>
            </a:pPr>
            <a:r>
              <a:rPr lang="en-US" sz="1200" b="1" dirty="0" smtClean="0"/>
              <a:t>Policy-related events</a:t>
            </a:r>
            <a:endParaRPr lang="en-US" sz="1200" b="1" dirty="0"/>
          </a:p>
        </p:txBody>
      </p:sp>
      <p:sp>
        <p:nvSpPr>
          <p:cNvPr id="83" name="Rectangle 82"/>
          <p:cNvSpPr/>
          <p:nvPr/>
        </p:nvSpPr>
        <p:spPr>
          <a:xfrm>
            <a:off x="1325972" y="4080662"/>
            <a:ext cx="4105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(1) </a:t>
            </a:r>
          </a:p>
          <a:p>
            <a:r>
              <a:rPr lang="en-US" sz="1200" b="1" dirty="0" smtClean="0"/>
              <a:t>(3)</a:t>
            </a:r>
            <a:endParaRPr lang="en-US" sz="1200" b="1" dirty="0"/>
          </a:p>
        </p:txBody>
      </p:sp>
      <p:sp>
        <p:nvSpPr>
          <p:cNvPr id="84" name="Rectangle 83"/>
          <p:cNvSpPr/>
          <p:nvPr/>
        </p:nvSpPr>
        <p:spPr>
          <a:xfrm>
            <a:off x="2080241" y="4176945"/>
            <a:ext cx="4105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(1) </a:t>
            </a:r>
          </a:p>
          <a:p>
            <a:r>
              <a:rPr lang="en-US" sz="1200" b="1" dirty="0" smtClean="0"/>
              <a:t>(3)</a:t>
            </a:r>
            <a:endParaRPr lang="en-US" sz="1200" b="1" dirty="0"/>
          </a:p>
        </p:txBody>
      </p:sp>
      <p:sp>
        <p:nvSpPr>
          <p:cNvPr id="85" name="Rectangle 84"/>
          <p:cNvSpPr/>
          <p:nvPr/>
        </p:nvSpPr>
        <p:spPr>
          <a:xfrm>
            <a:off x="3354739" y="4176945"/>
            <a:ext cx="4105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(1) </a:t>
            </a:r>
          </a:p>
          <a:p>
            <a:r>
              <a:rPr lang="en-US" sz="1200" b="1" dirty="0" smtClean="0"/>
              <a:t>(3)</a:t>
            </a:r>
            <a:endParaRPr lang="en-US" sz="1200" b="1" dirty="0"/>
          </a:p>
        </p:txBody>
      </p:sp>
      <p:sp>
        <p:nvSpPr>
          <p:cNvPr id="86" name="Rectangle 85"/>
          <p:cNvSpPr/>
          <p:nvPr/>
        </p:nvSpPr>
        <p:spPr>
          <a:xfrm>
            <a:off x="4404243" y="3971091"/>
            <a:ext cx="4105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(1) </a:t>
            </a:r>
          </a:p>
          <a:p>
            <a:r>
              <a:rPr lang="en-US" sz="1200" b="1" dirty="0" smtClean="0"/>
              <a:t>(3)</a:t>
            </a:r>
            <a:endParaRPr lang="en-US" sz="1200" b="1" dirty="0"/>
          </a:p>
        </p:txBody>
      </p:sp>
      <p:sp>
        <p:nvSpPr>
          <p:cNvPr id="89" name="Rectangle 88"/>
          <p:cNvSpPr/>
          <p:nvPr/>
        </p:nvSpPr>
        <p:spPr>
          <a:xfrm>
            <a:off x="5537594" y="4066401"/>
            <a:ext cx="10156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(1</a:t>
            </a:r>
            <a:r>
              <a:rPr lang="en-US" sz="1200" b="1" dirty="0" smtClean="0"/>
              <a:t>), (</a:t>
            </a:r>
            <a:r>
              <a:rPr lang="en-US" sz="1200" b="1" dirty="0" smtClean="0"/>
              <a:t>2</a:t>
            </a:r>
            <a:r>
              <a:rPr lang="en-US" sz="1200" b="1" dirty="0" smtClean="0"/>
              <a:t>), </a:t>
            </a:r>
            <a:r>
              <a:rPr lang="en-US" sz="1200" b="1" dirty="0" smtClean="0"/>
              <a:t>(3)</a:t>
            </a:r>
            <a:endParaRPr lang="en-US" sz="1200" b="1" dirty="0"/>
          </a:p>
        </p:txBody>
      </p:sp>
      <p:sp>
        <p:nvSpPr>
          <p:cNvPr id="90" name="Rectangle 89"/>
          <p:cNvSpPr/>
          <p:nvPr/>
        </p:nvSpPr>
        <p:spPr>
          <a:xfrm>
            <a:off x="7361805" y="4078069"/>
            <a:ext cx="4105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(1) </a:t>
            </a:r>
          </a:p>
          <a:p>
            <a:r>
              <a:rPr lang="en-US" sz="1200" b="1" dirty="0" smtClean="0"/>
              <a:t>(2</a:t>
            </a:r>
            <a:r>
              <a:rPr lang="en-US" sz="1200" b="1" dirty="0" smtClean="0"/>
              <a:t>)</a:t>
            </a:r>
          </a:p>
          <a:p>
            <a:r>
              <a:rPr lang="en-US" sz="1200" b="1" dirty="0" smtClean="0"/>
              <a:t>(3)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14324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2 CTO  NetOps Leadership Conference Presentation Template">
  <a:themeElements>
    <a:clrScheme name="ATT_2011">
      <a:dk1>
        <a:sysClr val="windowText" lastClr="000000"/>
      </a:dk1>
      <a:lt1>
        <a:sysClr val="window" lastClr="FFFFFF"/>
      </a:lt1>
      <a:dk2>
        <a:srgbClr val="6E6F71"/>
      </a:dk2>
      <a:lt2>
        <a:srgbClr val="808080"/>
      </a:lt2>
      <a:accent1>
        <a:srgbClr val="FF7200"/>
      </a:accent1>
      <a:accent2>
        <a:srgbClr val="FCB314"/>
      </a:accent2>
      <a:accent3>
        <a:srgbClr val="6EBB1F"/>
      </a:accent3>
      <a:accent4>
        <a:srgbClr val="C4D82D"/>
      </a:accent4>
      <a:accent5>
        <a:srgbClr val="067AB4"/>
      </a:accent5>
      <a:accent6>
        <a:srgbClr val="7CC6FF"/>
      </a:accent6>
      <a:hlink>
        <a:srgbClr val="FF7200"/>
      </a:hlink>
      <a:folHlink>
        <a:srgbClr val="B30A3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4-12-17 Quarterly Standards Update - v2 - Sullivan.pptx" id="{2FDCEF03-C77F-4BB2-911B-DD812B126779}" vid="{EFA98D27-5820-4AF0-968F-AB135917761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149</Words>
  <Application>Microsoft Office PowerPoint</Application>
  <PresentationFormat>On-screen Show (4:3)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2012 CTO  NetOps Leadership Conference Presentation Template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2015-04-09T20:39:14Z</dcterms:created>
  <dcterms:modified xsi:type="dcterms:W3CDTF">2015-05-12T02:17:36Z</dcterms:modified>
</cp:coreProperties>
</file>