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531E8-1340-4115-8919-FCF4B951E4D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4552F-FA6C-45B5-851B-F47BA5987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92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5CD-A29F-4D7C-B053-2EC927677E72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3082-7658-491C-80CE-0A3774D3A0A5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klnk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2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999D-20D1-4024-86F5-258AD09813E7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klnk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9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A206-9FF4-427E-B879-146B302B4173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klnk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2D7D-6B97-4138-B7FC-CFAE0B50DCC5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klnk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60F-0904-4DBB-9AA9-675B35E2CB6A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klnk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8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92A-D9B1-417D-ACDD-8D8FFB35FD1F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klnk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6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A96-6101-4AE9-A204-56643C0CEC05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klnk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4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B380-8026-436F-B7B4-FDCA1245CD79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4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501671E-B228-49CD-B7D3-056A7D0D8D39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klnk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7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65F93-5003-4F4E-BA00-A4F32EFDACCA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klnk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5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0539ABE-A55B-4785-8677-306C244964D4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klnk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7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shaman.ru/news/hardware/chto-ne-tak-s-ipv4-i-pochemu-my-perekhodim-na-ipv6" TargetMode="External"/><Relationship Id="rId2" Type="http://schemas.openxmlformats.org/officeDocument/2006/relationships/hyperlink" Target="https://habr.com/ru/companies/vk/articles/41096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companies/ruvds/articles/697048/" TargetMode="External"/><Relationship Id="rId4" Type="http://schemas.openxmlformats.org/officeDocument/2006/relationships/hyperlink" Target="https://habr.com/ru/articles/73010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зарисовка, рисунок, карт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73D1E4D-B17A-89F5-18ED-168751DD6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3" r="11139" b="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D36A7-9241-4F67-8C8B-1D893EDC9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Негативные стороны обратной совместимости - как крупные компании усложняют аппаратное и программное обеспечение, поддерживают толстые слои легаси, а иногда намеренно портят софт ради сохранения клиентов.</a:t>
            </a:r>
            <a:b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39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3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1044" name="Straight Connector 103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5" name="Rectangle 103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1BB39-FDBB-8955-CC57-837617E3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>
                <a:solidFill>
                  <a:schemeClr val="tx1">
                    <a:lumMod val="85000"/>
                    <a:lumOff val="15000"/>
                  </a:schemeClr>
                </a:solidFill>
              </a:rPr>
              <a:t>Стеки системных вызовов для веб-серверов на Linux и Windows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CBFD8D-2B5D-9CC6-19FF-FF74DDB06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8"/>
          <a:stretch/>
        </p:blipFill>
        <p:spPr bwMode="auto">
          <a:xfrm>
            <a:off x="173423" y="640080"/>
            <a:ext cx="5876859" cy="39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B7B0C0-6705-1A52-CC15-D90571B64A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992"/>
          <a:stretch/>
        </p:blipFill>
        <p:spPr bwMode="auto">
          <a:xfrm>
            <a:off x="6141719" y="640078"/>
            <a:ext cx="5985504" cy="398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103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CFA4B4-FD63-E77D-6958-BE2500BD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4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E450C-8C6E-44AD-2353-8943AA39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Выводы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Изображение выглядит как текст, Шрифт, снимок экрана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2F9302-621C-204A-C307-5C42F072D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2" r="8345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46CF17A-F855-2D92-B913-8420CB07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6236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69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9AA87-FD35-F18D-9A2B-2B6F9D27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и источники: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D589B-D20C-C5FD-8873-14DD3443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Бесконечность проблемы обратной совместимости - </a:t>
            </a:r>
            <a:r>
              <a:rPr lang="en-US" dirty="0">
                <a:hlinkClick r:id="rId2"/>
              </a:rPr>
              <a:t>https://habr.com/ru/companies/vk/articles/410967/</a:t>
            </a:r>
            <a:endParaRPr lang="en-US" dirty="0"/>
          </a:p>
          <a:p>
            <a:r>
              <a:rPr lang="ru-RU" dirty="0"/>
              <a:t>Классовая адресация в </a:t>
            </a:r>
            <a:r>
              <a:rPr lang="en-US" dirty="0"/>
              <a:t>IPv4 - https://ru.wikipedia.org/wiki/IPv4</a:t>
            </a:r>
          </a:p>
          <a:p>
            <a:r>
              <a:rPr lang="ru-RU" dirty="0"/>
              <a:t>Переход на </a:t>
            </a:r>
            <a:r>
              <a:rPr lang="en-US" dirty="0"/>
              <a:t>IPv6 </a:t>
            </a:r>
            <a:r>
              <a:rPr lang="ru-RU" dirty="0"/>
              <a:t>и отличия нового стандарта от </a:t>
            </a:r>
            <a:r>
              <a:rPr lang="en-US" dirty="0"/>
              <a:t>IPv4 - </a:t>
            </a:r>
            <a:r>
              <a:rPr lang="en-US" dirty="0">
                <a:hlinkClick r:id="rId3"/>
              </a:rPr>
              <a:t>https://itshaman.ru/news/hardware/chto-ne-tak-s-ipv4-i-pochemu-my-perekhodim-na-ipv6</a:t>
            </a:r>
            <a:endParaRPr lang="ru-RU" dirty="0"/>
          </a:p>
          <a:p>
            <a:r>
              <a:rPr lang="ru-RU" dirty="0"/>
              <a:t>Запуск современных процессоров Интел - </a:t>
            </a:r>
            <a:r>
              <a:rPr lang="en-US" dirty="0">
                <a:hlinkClick r:id="rId4"/>
              </a:rPr>
              <a:t>https://habr.com/ru/articles/730100/</a:t>
            </a:r>
            <a:endParaRPr lang="ru-RU" dirty="0"/>
          </a:p>
          <a:p>
            <a:r>
              <a:rPr lang="ru-RU" dirty="0"/>
              <a:t>Обратная совместимость в </a:t>
            </a:r>
            <a:r>
              <a:rPr lang="en-US" dirty="0"/>
              <a:t>Windows </a:t>
            </a:r>
            <a:r>
              <a:rPr lang="ru-RU" dirty="0"/>
              <a:t>- </a:t>
            </a:r>
            <a:r>
              <a:rPr lang="en-US" dirty="0">
                <a:hlinkClick r:id="rId5"/>
              </a:rPr>
              <a:t>https://habr.com/ru/companies/ruvds/articles/697048/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A9671E-9FBC-7234-4C44-9AD32365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2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073C4-4D15-5D9C-0F18-7CE5618F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Что такое обратная совместимость?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B9C47-E28C-44AC-51C4-DC57CB3E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Плюсы: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Удобство для пользователей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Защита инвестиций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Уменьшение рисков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Удобство для бизнеса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Поддержка стандартов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FBF033-FF7C-A07D-C30B-EEAB7F63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927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0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0F94F-7ED5-DF1D-B84F-04CE50C9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Причины сложности реализации – накопление тех. долга и принятие ошибочных решений, которые казались правильными на тот момент</a:t>
            </a:r>
            <a:endParaRPr lang="ru-RU" sz="19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C08A0-512D-1EFA-1F2E-9F00ADF0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2" y="2579794"/>
            <a:ext cx="4562443" cy="2352130"/>
          </a:xfrm>
        </p:spPr>
        <p:txBody>
          <a:bodyPr>
            <a:normAutofit/>
          </a:bodyPr>
          <a:lstStyle/>
          <a:p>
            <a:pPr marL="56693" indent="-56693" defTabSz="566928">
              <a:spcBef>
                <a:spcPts val="744"/>
              </a:spcBef>
              <a:spcAft>
                <a:spcPts val="124"/>
              </a:spcAft>
            </a:pPr>
            <a:r>
              <a:rPr lang="ru-RU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Накопление технического долга чревато:</a:t>
            </a:r>
          </a:p>
          <a:p>
            <a:pPr marL="56693" indent="-56693" defTabSz="566928">
              <a:spcBef>
                <a:spcPts val="744"/>
              </a:spcBef>
              <a:spcAft>
                <a:spcPts val="124"/>
              </a:spcAft>
              <a:buFont typeface="Courier New" panose="02070309020205020404" pitchFamily="49" charset="0"/>
              <a:buChar char="o"/>
            </a:pPr>
            <a:r>
              <a:rPr lang="ru-RU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Усложнением продолжения разработки </a:t>
            </a:r>
          </a:p>
          <a:p>
            <a:pPr marL="56693" indent="-56693" defTabSz="566928">
              <a:spcBef>
                <a:spcPts val="744"/>
              </a:spcBef>
              <a:spcAft>
                <a:spcPts val="124"/>
              </a:spcAft>
              <a:buFont typeface="Courier New" panose="02070309020205020404" pitchFamily="49" charset="0"/>
              <a:buChar char="o"/>
            </a:pPr>
            <a:r>
              <a:rPr lang="ru-RU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Рост стоимости разработки</a:t>
            </a:r>
          </a:p>
          <a:p>
            <a:pPr marL="56693" indent="-56693" defTabSz="566928">
              <a:spcBef>
                <a:spcPts val="744"/>
              </a:spcBef>
              <a:spcAft>
                <a:spcPts val="124"/>
              </a:spcAft>
              <a:buFont typeface="Courier New" panose="02070309020205020404" pitchFamily="49" charset="0"/>
              <a:buChar char="o"/>
            </a:pPr>
            <a:r>
              <a:rPr lang="ru-RU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Тратой дополнительного времени на исправление ошибок, тестирование, сопровождение</a:t>
            </a:r>
          </a:p>
        </p:txBody>
      </p:sp>
      <p:pic>
        <p:nvPicPr>
          <p:cNvPr id="5" name="Рисунок 4" descr="Изображение выглядит как мультфильм, рисунок, графическая вста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22A95BDA-770E-DC1D-D412-53ECB790D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r="1" b="1"/>
          <a:stretch/>
        </p:blipFill>
        <p:spPr>
          <a:xfrm>
            <a:off x="4682521" y="10"/>
            <a:ext cx="7537703" cy="6857990"/>
          </a:xfrm>
          <a:prstGeom prst="rect">
            <a:avLst/>
          </a:prstGeom>
        </p:spPr>
      </p:pic>
      <p:pic>
        <p:nvPicPr>
          <p:cNvPr id="7" name="Рисунок 6" descr="Изображение выглядит как компьютер, снимок экрана,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0B3CAAFC-46DE-4953-D83A-E0224B244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27" y="4481111"/>
            <a:ext cx="3362528" cy="2015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7ECEC-61D9-1933-F3B2-6DA1F030692D}"/>
              </a:ext>
            </a:extLst>
          </p:cNvPr>
          <p:cNvSpPr txBox="1"/>
          <p:nvPr/>
        </p:nvSpPr>
        <p:spPr>
          <a:xfrm>
            <a:off x="0" y="5158125"/>
            <a:ext cx="4562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66928">
              <a:spcAft>
                <a:spcPts val="600"/>
              </a:spcAft>
            </a:pPr>
            <a:r>
              <a:rPr lang="ru-RU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Зачастую, проблемы возникают из-за того, что мы не в силах предсказать будущее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67E861-8893-CE09-3ED9-59092753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0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74710-F403-8B51-91AF-FFCD9FF9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IPv</a:t>
            </a:r>
            <a:r>
              <a:rPr lang="ru-RU" sz="4000" dirty="0">
                <a:solidFill>
                  <a:srgbClr val="FFFFFF"/>
                </a:solidFill>
              </a:rPr>
              <a:t>6</a:t>
            </a:r>
            <a:r>
              <a:rPr lang="en-US" sz="4000" dirty="0">
                <a:solidFill>
                  <a:srgbClr val="FFFFFF"/>
                </a:solidFill>
              </a:rPr>
              <a:t> vs </a:t>
            </a:r>
            <a:r>
              <a:rPr lang="en-US" sz="4000" dirty="0" err="1">
                <a:solidFill>
                  <a:srgbClr val="FFFFFF"/>
                </a:solidFill>
              </a:rPr>
              <a:t>IPv</a:t>
            </a:r>
            <a:r>
              <a:rPr lang="ru-RU" sz="4000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FF075-F29E-7D23-FD79-23144C2D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83" y="2817197"/>
            <a:ext cx="3488184" cy="318966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128 </a:t>
            </a:r>
            <a:r>
              <a:rPr lang="ru-RU" dirty="0">
                <a:solidFill>
                  <a:srgbClr val="FFFFFF"/>
                </a:solidFill>
              </a:rPr>
              <a:t>бит для адреса вместо 32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FFFFFF"/>
                </a:solidFill>
              </a:rPr>
              <a:t>Фиксированная длина заголовка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FFFFFF"/>
                </a:solidFill>
              </a:rPr>
              <a:t>Объединение сетей в таблицах маршрутизации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Объект 4" descr="Изображение выглядит как текст, компьютер, ноутбу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F820401-28F1-4373-CC2C-B79611E5C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47" y="640080"/>
            <a:ext cx="5711222" cy="557784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8D5E55-FC71-DA30-7532-B4609DE3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9950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6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F3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6E9D5-9C82-A894-6A1B-1208998C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ru-RU" sz="3400">
                <a:solidFill>
                  <a:srgbClr val="FFFFFF"/>
                </a:solidFill>
              </a:rPr>
              <a:t>Толстые слои легаси в процессорах </a:t>
            </a:r>
            <a:r>
              <a:rPr lang="en-US" sz="3400">
                <a:solidFill>
                  <a:srgbClr val="FFFFFF"/>
                </a:solidFill>
              </a:rPr>
              <a:t>Intel</a:t>
            </a:r>
            <a:endParaRPr lang="ru-RU" sz="3400">
              <a:solidFill>
                <a:srgbClr val="FFFFFF"/>
              </a:solidFill>
            </a:endParaRPr>
          </a:p>
        </p:txBody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52AC795E-12D9-1531-500D-D306383CC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Объект 4" descr="Изображение выглядит как текст, Компонент схемы, Электронный компонент, Пассивный компонент цепи&#10;&#10;Автоматически созданное описание">
            <a:extLst>
              <a:ext uri="{FF2B5EF4-FFF2-40B4-BE49-F238E27FC236}">
                <a16:creationId xmlns:a16="http://schemas.microsoft.com/office/drawing/2014/main" id="{8F87A035-7BA0-7FE9-E307-842FCAC50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160140"/>
            <a:ext cx="6798082" cy="453771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A00749-AFD5-138B-5AB3-E03BBE81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6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157F7-DCB1-1513-7152-1A67EE41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UEFI-</a:t>
            </a:r>
            <a:r>
              <a:rPr lang="ru-RU" sz="3100">
                <a:solidFill>
                  <a:srgbClr val="FFFFFF"/>
                </a:solidFill>
              </a:rPr>
              <a:t>прошивка, </a:t>
            </a:r>
            <a:r>
              <a:rPr lang="en-US" sz="3100">
                <a:solidFill>
                  <a:srgbClr val="FFFFFF"/>
                </a:solidFill>
              </a:rPr>
              <a:t>UEFI Secure Boot </a:t>
            </a:r>
            <a:r>
              <a:rPr lang="ru-RU" sz="3100">
                <a:solidFill>
                  <a:srgbClr val="FFFFFF"/>
                </a:solidFill>
              </a:rPr>
              <a:t>и </a:t>
            </a:r>
            <a:r>
              <a:rPr lang="en-US" sz="3100">
                <a:solidFill>
                  <a:srgbClr val="FFFFFF"/>
                </a:solidFill>
              </a:rPr>
              <a:t>Boot Guard</a:t>
            </a:r>
            <a:endParaRPr lang="ru-RU" sz="3100">
              <a:solidFill>
                <a:srgbClr val="FFFFFF"/>
              </a:solidFill>
            </a:endParaRP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 descr="Изображение выглядит как одежда, обувь, башмак, кожа&#10;&#10;Автоматически созданное описание">
            <a:extLst>
              <a:ext uri="{FF2B5EF4-FFF2-40B4-BE49-F238E27FC236}">
                <a16:creationId xmlns:a16="http://schemas.microsoft.com/office/drawing/2014/main" id="{1B48E795-CEF3-21D7-D147-0F8972F28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64" y="640080"/>
            <a:ext cx="4936388" cy="557784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902CB2C-5D81-329B-1FC8-8A51AFD2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8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C904A-1B65-CEEA-51EC-4D8E3BA4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ru-RU" sz="2800">
                <a:solidFill>
                  <a:srgbClr val="FFFFFF"/>
                </a:solidFill>
              </a:rPr>
              <a:t>Действительно ли это все реализовано в </a:t>
            </a:r>
            <a:r>
              <a:rPr lang="en-US" sz="2800">
                <a:solidFill>
                  <a:srgbClr val="FFFFFF"/>
                </a:solidFill>
              </a:rPr>
              <a:t>Real Mode?</a:t>
            </a:r>
            <a:endParaRPr lang="ru-RU" sz="2800">
              <a:solidFill>
                <a:srgbClr val="FFFFFF"/>
              </a:solidFill>
            </a:endParaRPr>
          </a:p>
        </p:txBody>
      </p:sp>
      <p:cxnSp>
        <p:nvCxnSpPr>
          <p:cNvPr id="32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D5DC648A-FD47-5392-4365-9686B67D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Объект 4" descr="Изображение выглядит как человек, Человеческое лицо, Лоб, челюсть&#10;&#10;Автоматически созданное описание">
            <a:extLst>
              <a:ext uri="{FF2B5EF4-FFF2-40B4-BE49-F238E27FC236}">
                <a16:creationId xmlns:a16="http://schemas.microsoft.com/office/drawing/2014/main" id="{EF9DFF04-AA26-243C-C472-15735F5DC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6" r="1928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C4E6EB-FA03-8B5E-C5EE-BB394EE5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1757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5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E1682-FB82-2A51-4B8A-6D07A4AE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Намеренная порча софта ради обратной совместимости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Объект 19" descr="Изображение выглядит как одежда, Человеческое лицо, человек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02D0089-7A87-C749-2607-FC16DFFB1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" r="12266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F1424FE-D4A8-9E8A-B1FB-B574DDCA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6236" y="6492875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17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2A67C-22A9-4E89-3862-FEE21AE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Старый балласт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E618C3-9890-3206-3706-39ADE41D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46224"/>
            <a:ext cx="4654295" cy="334274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Архаичные технологии </a:t>
            </a:r>
            <a:r>
              <a:rPr lang="en-US" dirty="0">
                <a:solidFill>
                  <a:srgbClr val="FFFFFF"/>
                </a:solidFill>
              </a:rPr>
              <a:t>Windows: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FFFFFF"/>
                </a:solidFill>
              </a:rPr>
              <a:t>Запуск древних 16-битных </a:t>
            </a:r>
            <a:r>
              <a:rPr lang="ru-RU" sz="1600" dirty="0" err="1">
                <a:solidFill>
                  <a:srgbClr val="FFFFFF"/>
                </a:solidFill>
              </a:rPr>
              <a:t>бинарников</a:t>
            </a:r>
            <a:r>
              <a:rPr lang="ru-RU" sz="1600" dirty="0">
                <a:solidFill>
                  <a:srgbClr val="FFFFFF"/>
                </a:solidFill>
              </a:rPr>
              <a:t> от Windows 1.0 (на 32-битной ОС) и почти всех приложений Win32 на Win64;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FFFFFF"/>
                </a:solidFill>
              </a:rPr>
              <a:t>Поддержка старых форматов файлов, включая пакетные файлы;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FFFFFF"/>
                </a:solidFill>
              </a:rPr>
              <a:t>Древний интерпретатор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Объект 4" descr="Изображение выглядит как рукописный текст, рисунок, зарисовка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C51DD3FF-3A40-3415-AFC5-458D2841F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r="18813" b="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53E7930-4759-CE99-652C-F594E4FD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1757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88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309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 Nova</vt:lpstr>
      <vt:lpstr>Arial Nova Light</vt:lpstr>
      <vt:lpstr>Calibri</vt:lpstr>
      <vt:lpstr>Courier New</vt:lpstr>
      <vt:lpstr>RetrospectVTI</vt:lpstr>
      <vt:lpstr>Негативные стороны обратной совместимости - как крупные компании усложняют аппаратное и программное обеспечение, поддерживают толстые слои легаси, а иногда намеренно портят софт ради сохранения клиентов. </vt:lpstr>
      <vt:lpstr>Что такое обратная совместимость?</vt:lpstr>
      <vt:lpstr>Причины сложности реализации – накопление тех. долга и принятие ошибочных решений, которые казались правильными на тот момент</vt:lpstr>
      <vt:lpstr>IPv6 vs IPv4</vt:lpstr>
      <vt:lpstr>Толстые слои легаси в процессорах Intel</vt:lpstr>
      <vt:lpstr>UEFI-прошивка, UEFI Secure Boot и Boot Guard</vt:lpstr>
      <vt:lpstr>Действительно ли это все реализовано в Real Mode?</vt:lpstr>
      <vt:lpstr>Намеренная порча софта ради обратной совместимости</vt:lpstr>
      <vt:lpstr>Старый балласт</vt:lpstr>
      <vt:lpstr>Стеки системных вызовов для веб-серверов на Linux и Windows</vt:lpstr>
      <vt:lpstr>Выводы</vt:lpstr>
      <vt:lpstr>Материалы и источники: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Негативные стороны обратной совместимости - как крупные компании усложняют аппаратное и программное обеспечение, поддерживают толстые слои легаси, а иногда намеренно портят софт ради сохранения клиентов. </dc:title>
  <dc:creator>Обляшевский Севастьян Александрович</dc:creator>
  <cp:lastModifiedBy>Обляшевский Севастьян Александрович</cp:lastModifiedBy>
  <cp:revision>4</cp:revision>
  <dcterms:created xsi:type="dcterms:W3CDTF">2023-09-27T09:34:56Z</dcterms:created>
  <dcterms:modified xsi:type="dcterms:W3CDTF">2023-10-03T11:39:53Z</dcterms:modified>
</cp:coreProperties>
</file>