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8" r:id="rId4"/>
    <p:sldId id="257" r:id="rId5"/>
    <p:sldId id="265" r:id="rId6"/>
    <p:sldId id="266" r:id="rId7"/>
    <p:sldId id="267" r:id="rId8"/>
    <p:sldId id="269" r:id="rId9"/>
    <p:sldId id="270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0D9-EF7E-44E9-8DC2-B7FBBB1391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783-D948-4B34-B226-7809B2A55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0D9-EF7E-44E9-8DC2-B7FBBB1391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783-D948-4B34-B226-7809B2A55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9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0D9-EF7E-44E9-8DC2-B7FBBB1391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783-D948-4B34-B226-7809B2A55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33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0D9-EF7E-44E9-8DC2-B7FBBB1391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783-D948-4B34-B226-7809B2A558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768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0D9-EF7E-44E9-8DC2-B7FBBB1391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783-D948-4B34-B226-7809B2A55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2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0D9-EF7E-44E9-8DC2-B7FBBB1391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783-D948-4B34-B226-7809B2A55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3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0D9-EF7E-44E9-8DC2-B7FBBB1391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783-D948-4B34-B226-7809B2A55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6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0D9-EF7E-44E9-8DC2-B7FBBB1391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783-D948-4B34-B226-7809B2A55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40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0D9-EF7E-44E9-8DC2-B7FBBB1391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783-D948-4B34-B226-7809B2A55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6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0D9-EF7E-44E9-8DC2-B7FBBB1391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783-D948-4B34-B226-7809B2A55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1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0D9-EF7E-44E9-8DC2-B7FBBB1391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783-D948-4B34-B226-7809B2A55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9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0D9-EF7E-44E9-8DC2-B7FBBB1391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783-D948-4B34-B226-7809B2A55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3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0D9-EF7E-44E9-8DC2-B7FBBB1391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783-D948-4B34-B226-7809B2A55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1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0D9-EF7E-44E9-8DC2-B7FBBB1391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783-D948-4B34-B226-7809B2A55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0D9-EF7E-44E9-8DC2-B7FBBB1391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783-D948-4B34-B226-7809B2A55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3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0D9-EF7E-44E9-8DC2-B7FBBB1391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783-D948-4B34-B226-7809B2A55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0D9-EF7E-44E9-8DC2-B7FBBB1391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783-D948-4B34-B226-7809B2A55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5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D650D9-EF7E-44E9-8DC2-B7FBBB13915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06F9783-D948-4B34-B226-7809B2A55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98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FA1D-B23D-43A4-87A0-E1B06D054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725" y="1244608"/>
            <a:ext cx="9440034" cy="1828801"/>
          </a:xfrm>
        </p:spPr>
        <p:txBody>
          <a:bodyPr>
            <a:normAutofit/>
          </a:bodyPr>
          <a:lstStyle/>
          <a:p>
            <a:r>
              <a:rPr lang="en-US" sz="6600" dirty="0"/>
              <a:t>Music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897DB-4E6A-4F83-8BCA-2176E7BEB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9435" y="4563525"/>
            <a:ext cx="9440034" cy="1049867"/>
          </a:xfrm>
        </p:spPr>
        <p:txBody>
          <a:bodyPr>
            <a:normAutofit/>
          </a:bodyPr>
          <a:lstStyle/>
          <a:p>
            <a:r>
              <a:rPr lang="en-US" sz="2400" dirty="0"/>
              <a:t>Soheil </a:t>
            </a:r>
            <a:r>
              <a:rPr lang="en-US" sz="2400" dirty="0" err="1"/>
              <a:t>Rastegar</a:t>
            </a:r>
            <a:endParaRPr lang="en-US" sz="2400" dirty="0"/>
          </a:p>
          <a:p>
            <a:r>
              <a:rPr lang="en-US" sz="2400" dirty="0" err="1"/>
              <a:t>Moein</a:t>
            </a:r>
            <a:r>
              <a:rPr lang="en-US" sz="2400" dirty="0"/>
              <a:t> Mirzaei</a:t>
            </a:r>
          </a:p>
        </p:txBody>
      </p:sp>
    </p:spTree>
    <p:extLst>
      <p:ext uri="{BB962C8B-B14F-4D97-AF65-F5344CB8AC3E}">
        <p14:creationId xmlns:p14="http://schemas.microsoft.com/office/powerpoint/2010/main" val="115768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767C-1201-4F17-9970-65C38600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2CB2E-7F81-4803-A694-0120C6543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09731"/>
            <a:ext cx="10353762" cy="4058751"/>
          </a:xfrm>
        </p:spPr>
        <p:txBody>
          <a:bodyPr>
            <a:normAutofit/>
          </a:bodyPr>
          <a:lstStyle/>
          <a:p>
            <a:r>
              <a:rPr lang="en-US" sz="2400" dirty="0"/>
              <a:t>Input data is a sequence of characters</a:t>
            </a:r>
          </a:p>
          <a:p>
            <a:pPr marL="36900" indent="0">
              <a:buNone/>
            </a:pPr>
            <a:endParaRPr lang="en-US" sz="2400" dirty="0"/>
          </a:p>
          <a:p>
            <a:r>
              <a:rPr lang="en-US" sz="2400" dirty="0"/>
              <a:t>Each character denotes a note</a:t>
            </a:r>
          </a:p>
          <a:p>
            <a:endParaRPr lang="en-US" sz="2400" dirty="0"/>
          </a:p>
          <a:p>
            <a:r>
              <a:rPr lang="en-US" sz="2400" dirty="0"/>
              <a:t>We should try to learn patterns in sequence of characters</a:t>
            </a:r>
          </a:p>
          <a:p>
            <a:endParaRPr lang="en-US" sz="2400" dirty="0"/>
          </a:p>
          <a:p>
            <a:r>
              <a:rPr lang="en-US" sz="2400" dirty="0"/>
              <a:t>So RNN is our choice!</a:t>
            </a:r>
          </a:p>
        </p:txBody>
      </p:sp>
    </p:spTree>
    <p:extLst>
      <p:ext uri="{BB962C8B-B14F-4D97-AF65-F5344CB8AC3E}">
        <p14:creationId xmlns:p14="http://schemas.microsoft.com/office/powerpoint/2010/main" val="363860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071D-9AF5-444A-B3ED-10F5788F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B952B-2DFC-4F85-819B-1B906228D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50"/>
            <a:ext cx="8192883" cy="3877672"/>
          </a:xfrm>
        </p:spPr>
        <p:txBody>
          <a:bodyPr>
            <a:normAutofit/>
          </a:bodyPr>
          <a:lstStyle/>
          <a:p>
            <a:r>
              <a:rPr lang="en-US" sz="2200" dirty="0"/>
              <a:t>We will feed the characters of a sequence one after the other</a:t>
            </a:r>
          </a:p>
          <a:p>
            <a:endParaRPr lang="en-US" sz="2200" dirty="0"/>
          </a:p>
          <a:p>
            <a:r>
              <a:rPr lang="en-US" sz="2200" dirty="0"/>
              <a:t>And we expect the model to output the next character in the sequence</a:t>
            </a:r>
          </a:p>
          <a:p>
            <a:endParaRPr lang="en-US" sz="2200" dirty="0"/>
          </a:p>
          <a:p>
            <a:r>
              <a:rPr lang="en-US" sz="2200" dirty="0"/>
              <a:t>Hence, we will be using Many-To-Many RNN where number of outputs is equal to the number of input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F8636-08D3-4AE3-8BA8-BC0EE6A89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547" y="1732450"/>
            <a:ext cx="2006080" cy="40300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9493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A3EA-946E-49EC-B098-6FCE0E8E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B9BE-422E-4BE7-B4E0-AF95F3909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r>
              <a:rPr lang="en-US" dirty="0"/>
              <a:t>Our problem can be thought of as Multi-class classification because input is a combination of many characters and the output is one of characters in dataset</a:t>
            </a:r>
          </a:p>
          <a:p>
            <a:endParaRPr lang="en-US" dirty="0"/>
          </a:p>
          <a:p>
            <a:r>
              <a:rPr lang="en-US" dirty="0"/>
              <a:t>So, we will use Categorical Cross-Entropy as loss function</a:t>
            </a:r>
          </a:p>
          <a:p>
            <a:endParaRPr lang="en-US" dirty="0"/>
          </a:p>
          <a:p>
            <a:r>
              <a:rPr lang="en-US" dirty="0"/>
              <a:t>We will pass the outputs of RNN to a dense layer with softmax activation</a:t>
            </a:r>
          </a:p>
          <a:p>
            <a:endParaRPr lang="en-US" dirty="0"/>
          </a:p>
          <a:p>
            <a:r>
              <a:rPr lang="en-US" dirty="0"/>
              <a:t>The number of cells in dense layer will be equal to the number of unique characters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09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9E0E-768D-41E4-80E0-B7AA24EC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07E59-CB5A-4918-A773-91FDFFC90B46}"/>
              </a:ext>
            </a:extLst>
          </p:cNvPr>
          <p:cNvSpPr txBox="1"/>
          <p:nvPr/>
        </p:nvSpPr>
        <p:spPr>
          <a:xfrm>
            <a:off x="1464907" y="2052734"/>
            <a:ext cx="96385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model = Sequential()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model.add(LSTM(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</a:rPr>
              <a:t>256</a:t>
            </a:r>
            <a:r>
              <a:rPr lang="en-US" dirty="0">
                <a:latin typeface="Courier New" panose="02070309020205020404" pitchFamily="49" charset="0"/>
              </a:rPr>
              <a:t>, return_sequences = 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</a:rPr>
              <a:t>, stateful = 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model.add(Dropout(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</a:rPr>
              <a:t>0.2</a:t>
            </a:r>
            <a:r>
              <a:rPr lang="en-US" dirty="0">
                <a:latin typeface="Courier New" panose="02070309020205020404" pitchFamily="49" charset="0"/>
              </a:rPr>
              <a:t>))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model.add(LSTM(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</a:rPr>
              <a:t>256</a:t>
            </a:r>
            <a:r>
              <a:rPr lang="en-US" dirty="0">
                <a:latin typeface="Courier New" panose="02070309020205020404" pitchFamily="49" charset="0"/>
              </a:rPr>
              <a:t>, return_sequences = 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</a:rPr>
              <a:t>, stateful = 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model.add(Dropout(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</a:rPr>
              <a:t>0.2</a:t>
            </a:r>
            <a:r>
              <a:rPr lang="en-US" dirty="0">
                <a:latin typeface="Courier New" panose="02070309020205020404" pitchFamily="49" charset="0"/>
              </a:rPr>
              <a:t>))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model.add(LSTM(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</a:rPr>
              <a:t>256</a:t>
            </a:r>
            <a:r>
              <a:rPr lang="en-US" dirty="0">
                <a:latin typeface="Courier New" panose="02070309020205020404" pitchFamily="49" charset="0"/>
              </a:rPr>
              <a:t>, return_sequences = 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</a:rPr>
              <a:t>, stateful = 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model.add(Dropout(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</a:rPr>
              <a:t>0.2</a:t>
            </a:r>
            <a:r>
              <a:rPr lang="en-US" dirty="0">
                <a:latin typeface="Courier New" panose="02070309020205020404" pitchFamily="49" charset="0"/>
              </a:rPr>
              <a:t>))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model.add(TimeDistributed(Dense(num_of_unique_chars)))</a:t>
            </a:r>
          </a:p>
          <a:p>
            <a:r>
              <a:rPr lang="en-US" dirty="0">
                <a:latin typeface="Courier New" panose="02070309020205020404" pitchFamily="49" charset="0"/>
              </a:rPr>
              <a:t>model.add(Activation("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</a:rPr>
              <a:t>softmax</a:t>
            </a:r>
            <a:r>
              <a:rPr lang="en-US" dirty="0">
                <a:latin typeface="Courier New" panose="02070309020205020404" pitchFamily="49" charset="0"/>
              </a:rPr>
              <a:t>"))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6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8A0F-504C-4E1E-9ACC-2AF88B99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7A0B-9B1B-4980-B4B3-B33FD7EEF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507291" cy="4058751"/>
          </a:xfrm>
        </p:spPr>
        <p:txBody>
          <a:bodyPr/>
          <a:lstStyle/>
          <a:p>
            <a:r>
              <a:rPr lang="en-US" dirty="0"/>
              <a:t>We split the data into batches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If the length of data L = 128 &amp; batch_size = 4 &amp; sequence_len = 8</a:t>
            </a:r>
            <a:br>
              <a:rPr lang="en-US" dirty="0"/>
            </a:br>
            <a:r>
              <a:rPr lang="en-US" dirty="0"/>
              <a:t>then we split the data as follows: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6AB1C5-BBE0-4A5D-B2EA-557E4CBFF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32760"/>
              </p:ext>
            </p:extLst>
          </p:nvPr>
        </p:nvGraphicFramePr>
        <p:xfrm>
          <a:off x="6962274" y="1732450"/>
          <a:ext cx="4729588" cy="245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397">
                  <a:extLst>
                    <a:ext uri="{9D8B030D-6E8A-4147-A177-3AD203B41FA5}">
                      <a16:colId xmlns:a16="http://schemas.microsoft.com/office/drawing/2014/main" val="1502576586"/>
                    </a:ext>
                  </a:extLst>
                </a:gridCol>
                <a:gridCol w="1182397">
                  <a:extLst>
                    <a:ext uri="{9D8B030D-6E8A-4147-A177-3AD203B41FA5}">
                      <a16:colId xmlns:a16="http://schemas.microsoft.com/office/drawing/2014/main" val="2757674308"/>
                    </a:ext>
                  </a:extLst>
                </a:gridCol>
                <a:gridCol w="1182397">
                  <a:extLst>
                    <a:ext uri="{9D8B030D-6E8A-4147-A177-3AD203B41FA5}">
                      <a16:colId xmlns:a16="http://schemas.microsoft.com/office/drawing/2014/main" val="677371044"/>
                    </a:ext>
                  </a:extLst>
                </a:gridCol>
                <a:gridCol w="1182397">
                  <a:extLst>
                    <a:ext uri="{9D8B030D-6E8A-4147-A177-3AD203B41FA5}">
                      <a16:colId xmlns:a16="http://schemas.microsoft.com/office/drawing/2014/main" val="3760111573"/>
                    </a:ext>
                  </a:extLst>
                </a:gridCol>
              </a:tblGrid>
              <a:tr h="491399">
                <a:tc>
                  <a:txBody>
                    <a:bodyPr/>
                    <a:lstStyle/>
                    <a:p>
                      <a:r>
                        <a:rPr lang="en-US" dirty="0"/>
                        <a:t>Batch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571825"/>
                  </a:ext>
                </a:extLst>
              </a:tr>
              <a:tr h="491399">
                <a:tc>
                  <a:txBody>
                    <a:bodyPr/>
                    <a:lstStyle/>
                    <a:p>
                      <a:r>
                        <a:rPr lang="en-US" dirty="0"/>
                        <a:t>0…7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8…15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16…23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24…31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66246"/>
                  </a:ext>
                </a:extLst>
              </a:tr>
              <a:tr h="491399">
                <a:tc>
                  <a:txBody>
                    <a:bodyPr/>
                    <a:lstStyle/>
                    <a:p>
                      <a:r>
                        <a:rPr lang="en-US" dirty="0"/>
                        <a:t>32…39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40…47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48…55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56…63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800737"/>
                  </a:ext>
                </a:extLst>
              </a:tr>
              <a:tr h="49139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02843"/>
                  </a:ext>
                </a:extLst>
              </a:tr>
              <a:tr h="491399">
                <a:tc>
                  <a:txBody>
                    <a:bodyPr/>
                    <a:lstStyle/>
                    <a:p>
                      <a:r>
                        <a:rPr lang="en-US" dirty="0"/>
                        <a:t>96…103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104…111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112…119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120…127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460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D68A81-237D-444B-9003-FC36AB9F00A0}"/>
              </a:ext>
            </a:extLst>
          </p:cNvPr>
          <p:cNvSpPr txBox="1"/>
          <p:nvPr/>
        </p:nvSpPr>
        <p:spPr>
          <a:xfrm>
            <a:off x="913795" y="5144869"/>
            <a:ext cx="9524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epoch_loss, epoch_accuracy = model.train_on_batch(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</a:rPr>
              <a:t>, 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054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5DA8-DEFF-4971-9672-AEC67930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C9B70-132B-4596-8836-B0543837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training the model we will feed any character in dataset to model</a:t>
            </a:r>
          </a:p>
          <a:p>
            <a:endParaRPr lang="en-US" dirty="0"/>
          </a:p>
          <a:p>
            <a:r>
              <a:rPr lang="en-US" dirty="0"/>
              <a:t>A set of probabilities will be generated and from this set we will chose the next character probabilistically and feed it back to network and so on 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68FD0F-E351-4227-89A6-D0CBC1D7A486}"/>
              </a:ext>
            </a:extLst>
          </p:cNvPr>
          <p:cNvSpPr/>
          <p:nvPr/>
        </p:nvSpPr>
        <p:spPr>
          <a:xfrm>
            <a:off x="1674543" y="4898571"/>
            <a:ext cx="1548882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59D6DF-F702-47E6-98F5-1D64ACEA2857}"/>
              </a:ext>
            </a:extLst>
          </p:cNvPr>
          <p:cNvSpPr/>
          <p:nvPr/>
        </p:nvSpPr>
        <p:spPr>
          <a:xfrm>
            <a:off x="3970479" y="4898571"/>
            <a:ext cx="1548882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8CBE34-8DA2-49CD-BDCB-BD0C4EE2C4F7}"/>
              </a:ext>
            </a:extLst>
          </p:cNvPr>
          <p:cNvSpPr/>
          <p:nvPr/>
        </p:nvSpPr>
        <p:spPr>
          <a:xfrm>
            <a:off x="6266415" y="4898570"/>
            <a:ext cx="1548882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482D73-658E-40EB-B068-71CCF016911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23425" y="5268686"/>
            <a:ext cx="74705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9C2E36-213D-4851-8A54-147F8D8EDA59}"/>
              </a:ext>
            </a:extLst>
          </p:cNvPr>
          <p:cNvCxnSpPr/>
          <p:nvPr/>
        </p:nvCxnSpPr>
        <p:spPr>
          <a:xfrm>
            <a:off x="5519361" y="5268684"/>
            <a:ext cx="74705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9DAA6C-1641-4143-90AF-AE7B55C1C907}"/>
              </a:ext>
            </a:extLst>
          </p:cNvPr>
          <p:cNvCxnSpPr/>
          <p:nvPr/>
        </p:nvCxnSpPr>
        <p:spPr>
          <a:xfrm>
            <a:off x="7815297" y="5268684"/>
            <a:ext cx="74705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156BE-E213-41E1-BF9B-085F80870DB5}"/>
              </a:ext>
            </a:extLst>
          </p:cNvPr>
          <p:cNvSpPr/>
          <p:nvPr/>
        </p:nvSpPr>
        <p:spPr>
          <a:xfrm>
            <a:off x="8576044" y="4180117"/>
            <a:ext cx="1006495" cy="220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99ECF-4FF0-4741-AC13-6B44A1E124A0}"/>
              </a:ext>
            </a:extLst>
          </p:cNvPr>
          <p:cNvCxnSpPr/>
          <p:nvPr/>
        </p:nvCxnSpPr>
        <p:spPr>
          <a:xfrm>
            <a:off x="9582539" y="4310742"/>
            <a:ext cx="74705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FADBDE-F329-4ACF-B76B-3DF42F45A7E2}"/>
              </a:ext>
            </a:extLst>
          </p:cNvPr>
          <p:cNvCxnSpPr/>
          <p:nvPr/>
        </p:nvCxnSpPr>
        <p:spPr>
          <a:xfrm>
            <a:off x="9576319" y="4469361"/>
            <a:ext cx="74705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FF1B6A-D0B5-4D69-9B78-92A893CAC5BB}"/>
              </a:ext>
            </a:extLst>
          </p:cNvPr>
          <p:cNvCxnSpPr/>
          <p:nvPr/>
        </p:nvCxnSpPr>
        <p:spPr>
          <a:xfrm>
            <a:off x="9582539" y="6270170"/>
            <a:ext cx="74705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DAE5257-20AF-48D5-BE06-69F6F3022735}"/>
              </a:ext>
            </a:extLst>
          </p:cNvPr>
          <p:cNvSpPr/>
          <p:nvPr/>
        </p:nvSpPr>
        <p:spPr>
          <a:xfrm>
            <a:off x="9703837" y="4805261"/>
            <a:ext cx="46653" cy="457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8C4962-058B-4FAC-A0ED-0C2BCACD552B}"/>
              </a:ext>
            </a:extLst>
          </p:cNvPr>
          <p:cNvSpPr/>
          <p:nvPr/>
        </p:nvSpPr>
        <p:spPr>
          <a:xfrm rot="5944206">
            <a:off x="9706941" y="4966992"/>
            <a:ext cx="46653" cy="457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F9282D-A889-476C-A6EE-0A52F140A28B}"/>
              </a:ext>
            </a:extLst>
          </p:cNvPr>
          <p:cNvSpPr/>
          <p:nvPr/>
        </p:nvSpPr>
        <p:spPr>
          <a:xfrm>
            <a:off x="9703837" y="5156560"/>
            <a:ext cx="46653" cy="457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16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BCC1-AA65-4779-97C3-D785BF23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26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generation. Why?</a:t>
            </a:r>
          </a:p>
          <a:p>
            <a:pPr lvl="1"/>
            <a:r>
              <a:rPr lang="en-US" dirty="0"/>
              <a:t>Humans love arts</a:t>
            </a:r>
          </a:p>
          <a:p>
            <a:pPr lvl="1"/>
            <a:r>
              <a:rPr lang="en-US" dirty="0"/>
              <a:t>Financial outcomes</a:t>
            </a:r>
          </a:p>
          <a:p>
            <a:pPr lvl="1"/>
            <a:r>
              <a:rPr lang="en-US" dirty="0"/>
              <a:t>Can help musicians and song makers</a:t>
            </a:r>
          </a:p>
          <a:p>
            <a:pPr lvl="1"/>
            <a:r>
              <a:rPr lang="en-US" dirty="0"/>
              <a:t>Improving already made music</a:t>
            </a:r>
          </a:p>
          <a:p>
            <a:pPr lvl="1"/>
            <a:r>
              <a:rPr lang="en-US" dirty="0"/>
              <a:t>Give ideas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7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Raw Sound Signal</a:t>
            </a:r>
          </a:p>
          <a:p>
            <a:pPr lvl="1"/>
            <a:r>
              <a:rPr lang="en-US" dirty="0"/>
              <a:t>Too complicated</a:t>
            </a:r>
          </a:p>
          <a:p>
            <a:pPr lvl="1"/>
            <a:r>
              <a:rPr lang="en-US" dirty="0"/>
              <a:t>Heavy</a:t>
            </a:r>
          </a:p>
          <a:p>
            <a:pPr lvl="1"/>
            <a:r>
              <a:rPr lang="en-US" dirty="0"/>
              <a:t>Noisy</a:t>
            </a:r>
          </a:p>
          <a:p>
            <a:pPr lvl="1"/>
            <a:r>
              <a:rPr lang="en-US" dirty="0"/>
              <a:t>We must use other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114" y="2028446"/>
            <a:ext cx="6942827" cy="403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5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6201-69BB-4B13-BF58-DC96BE05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7D2E-3EDD-465A-BE6F-62E8E200A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ABC Notation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72" y="1732449"/>
            <a:ext cx="5051307" cy="446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7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46" y="2146431"/>
            <a:ext cx="7587911" cy="37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1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Iranian Music</a:t>
            </a:r>
          </a:p>
          <a:p>
            <a:endParaRPr lang="en-US" dirty="0"/>
          </a:p>
          <a:p>
            <a:r>
              <a:rPr lang="en-US" dirty="0"/>
              <a:t>Challenges	</a:t>
            </a:r>
          </a:p>
          <a:p>
            <a:pPr lvl="1"/>
            <a:r>
              <a:rPr lang="en-US" dirty="0"/>
              <a:t>Not Supported by MIDI</a:t>
            </a:r>
          </a:p>
          <a:p>
            <a:pPr lvl="1"/>
            <a:r>
              <a:rPr lang="en-US" dirty="0"/>
              <a:t>Have Extra Notes</a:t>
            </a:r>
          </a:p>
          <a:p>
            <a:pPr lvl="1"/>
            <a:r>
              <a:rPr lang="en-US" dirty="0"/>
              <a:t>No Note-Database as For western Music</a:t>
            </a:r>
          </a:p>
          <a:p>
            <a:pPr lvl="1"/>
            <a:r>
              <a:rPr lang="en-US" dirty="0"/>
              <a:t>No Simple interface for getting output</a:t>
            </a:r>
          </a:p>
        </p:txBody>
      </p:sp>
    </p:spTree>
    <p:extLst>
      <p:ext uri="{BB962C8B-B14F-4D97-AF65-F5344CB8AC3E}">
        <p14:creationId xmlns:p14="http://schemas.microsoft.com/office/powerpoint/2010/main" val="81961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Fourier Transform</a:t>
            </a:r>
          </a:p>
          <a:p>
            <a:pPr lvl="1"/>
            <a:r>
              <a:rPr lang="en-US" dirty="0"/>
              <a:t>Break Signal into short chunks</a:t>
            </a:r>
          </a:p>
          <a:p>
            <a:pPr lvl="1"/>
            <a:r>
              <a:rPr lang="en-US" dirty="0"/>
              <a:t>Calculate each chunk Fourier Transform</a:t>
            </a:r>
          </a:p>
          <a:p>
            <a:pPr lvl="1"/>
            <a:r>
              <a:rPr lang="en-US" dirty="0"/>
              <a:t>Calculate each note Frequency</a:t>
            </a:r>
          </a:p>
          <a:p>
            <a:pPr lvl="1"/>
            <a:r>
              <a:rPr lang="en-US" dirty="0"/>
              <a:t>Keep maximum of a frequency range around each note’s frequency</a:t>
            </a:r>
          </a:p>
          <a:p>
            <a:pPr lvl="1"/>
            <a:r>
              <a:rPr lang="en-US" dirty="0"/>
              <a:t>Find the range with bigger maximum</a:t>
            </a:r>
          </a:p>
          <a:p>
            <a:pPr lvl="1"/>
            <a:r>
              <a:rPr lang="en-US" dirty="0"/>
              <a:t>It’s possibly this chunk note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77" y="2198507"/>
            <a:ext cx="6357408" cy="3745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142" y="2305334"/>
            <a:ext cx="3119834" cy="5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Fourier Transform</a:t>
            </a:r>
            <a:endParaRPr lang="fa-IR" dirty="0"/>
          </a:p>
          <a:p>
            <a:endParaRPr lang="fa-IR" dirty="0"/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Signal is probably noisy</a:t>
            </a:r>
          </a:p>
          <a:p>
            <a:pPr lvl="1"/>
            <a:r>
              <a:rPr lang="en-US" dirty="0"/>
              <a:t>How to determine chunk length when we have different length notes</a:t>
            </a:r>
          </a:p>
          <a:p>
            <a:pPr lvl="1"/>
            <a:r>
              <a:rPr lang="en-US" dirty="0"/>
              <a:t>How to determine that a note is continued between 2 adjacent chunks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170" y="2095189"/>
            <a:ext cx="6586375" cy="36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3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 learn on Classical music data</a:t>
            </a:r>
            <a:endParaRPr lang="fa-IR" dirty="0"/>
          </a:p>
          <a:p>
            <a:pPr lvl="1"/>
            <a:r>
              <a:rPr lang="en-US" dirty="0"/>
              <a:t>Then learn on few Iranian data with western scales</a:t>
            </a:r>
          </a:p>
          <a:p>
            <a:pPr lvl="1"/>
            <a:r>
              <a:rPr lang="en-US" dirty="0"/>
              <a:t>Generate music</a:t>
            </a:r>
          </a:p>
          <a:p>
            <a:pPr lvl="1"/>
            <a:r>
              <a:rPr lang="en-US" dirty="0"/>
              <a:t>Put Iranian musical instrument sound on suggested notes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066357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300</TotalTime>
  <Words>554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Calisto MT</vt:lpstr>
      <vt:lpstr>Courier New</vt:lpstr>
      <vt:lpstr>Wingdings 2</vt:lpstr>
      <vt:lpstr>Slate</vt:lpstr>
      <vt:lpstr>Music Generation</vt:lpstr>
      <vt:lpstr>Introduction</vt:lpstr>
      <vt:lpstr>Data</vt:lpstr>
      <vt:lpstr>Data</vt:lpstr>
      <vt:lpstr>Data</vt:lpstr>
      <vt:lpstr>Data</vt:lpstr>
      <vt:lpstr>Suggestions </vt:lpstr>
      <vt:lpstr>Suggestions </vt:lpstr>
      <vt:lpstr>Suggestions </vt:lpstr>
      <vt:lpstr>Model Input</vt:lpstr>
      <vt:lpstr>Model Architecture</vt:lpstr>
      <vt:lpstr>Model Loss Function</vt:lpstr>
      <vt:lpstr>Model Layers</vt:lpstr>
      <vt:lpstr>Model Training</vt:lpstr>
      <vt:lpstr>Sampling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Generation</dc:title>
  <dc:creator>Moein Mirzaei</dc:creator>
  <cp:lastModifiedBy>Sohi</cp:lastModifiedBy>
  <cp:revision>20</cp:revision>
  <dcterms:created xsi:type="dcterms:W3CDTF">2020-01-27T15:11:34Z</dcterms:created>
  <dcterms:modified xsi:type="dcterms:W3CDTF">2020-11-10T08:42:09Z</dcterms:modified>
</cp:coreProperties>
</file>